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0"/>
  </p:notesMasterIdLst>
  <p:handoutMasterIdLst>
    <p:handoutMasterId r:id="rId81"/>
  </p:handoutMasterIdLst>
  <p:sldIdLst>
    <p:sldId id="295" r:id="rId5"/>
    <p:sldId id="496" r:id="rId6"/>
    <p:sldId id="322" r:id="rId7"/>
    <p:sldId id="502" r:id="rId8"/>
    <p:sldId id="319" r:id="rId9"/>
    <p:sldId id="377" r:id="rId10"/>
    <p:sldId id="315" r:id="rId11"/>
    <p:sldId id="493" r:id="rId12"/>
    <p:sldId id="643" r:id="rId13"/>
    <p:sldId id="494" r:id="rId14"/>
    <p:sldId id="644" r:id="rId15"/>
    <p:sldId id="320" r:id="rId16"/>
    <p:sldId id="379" r:id="rId17"/>
    <p:sldId id="380" r:id="rId18"/>
    <p:sldId id="358" r:id="rId19"/>
    <p:sldId id="384" r:id="rId20"/>
    <p:sldId id="491" r:id="rId21"/>
    <p:sldId id="492" r:id="rId22"/>
    <p:sldId id="381" r:id="rId23"/>
    <p:sldId id="382" r:id="rId24"/>
    <p:sldId id="329" r:id="rId25"/>
    <p:sldId id="475" r:id="rId26"/>
    <p:sldId id="479" r:id="rId27"/>
    <p:sldId id="501" r:id="rId28"/>
    <p:sldId id="331" r:id="rId29"/>
    <p:sldId id="645" r:id="rId30"/>
    <p:sldId id="503" r:id="rId31"/>
    <p:sldId id="332" r:id="rId32"/>
    <p:sldId id="504" r:id="rId33"/>
    <p:sldId id="505" r:id="rId34"/>
    <p:sldId id="471" r:id="rId35"/>
    <p:sldId id="506" r:id="rId36"/>
    <p:sldId id="507" r:id="rId37"/>
    <p:sldId id="646" r:id="rId38"/>
    <p:sldId id="508" r:id="rId39"/>
    <p:sldId id="510" r:id="rId40"/>
    <p:sldId id="647" r:id="rId41"/>
    <p:sldId id="509" r:id="rId42"/>
    <p:sldId id="511" r:id="rId43"/>
    <p:sldId id="334" r:id="rId44"/>
    <p:sldId id="512" r:id="rId45"/>
    <p:sldId id="513" r:id="rId46"/>
    <p:sldId id="336" r:id="rId47"/>
    <p:sldId id="514" r:id="rId48"/>
    <p:sldId id="515" r:id="rId49"/>
    <p:sldId id="337" r:id="rId50"/>
    <p:sldId id="516" r:id="rId51"/>
    <p:sldId id="517" r:id="rId52"/>
    <p:sldId id="383" r:id="rId53"/>
    <p:sldId id="368" r:id="rId54"/>
    <p:sldId id="662" r:id="rId55"/>
    <p:sldId id="663" r:id="rId56"/>
    <p:sldId id="661" r:id="rId57"/>
    <p:sldId id="660" r:id="rId58"/>
    <p:sldId id="658" r:id="rId59"/>
    <p:sldId id="650" r:id="rId60"/>
    <p:sldId id="651" r:id="rId61"/>
    <p:sldId id="652" r:id="rId62"/>
    <p:sldId id="653" r:id="rId63"/>
    <p:sldId id="654" r:id="rId64"/>
    <p:sldId id="655" r:id="rId65"/>
    <p:sldId id="656" r:id="rId66"/>
    <p:sldId id="657" r:id="rId67"/>
    <p:sldId id="458" r:id="rId68"/>
    <p:sldId id="667" r:id="rId69"/>
    <p:sldId id="664" r:id="rId70"/>
    <p:sldId id="487" r:id="rId71"/>
    <p:sldId id="665" r:id="rId72"/>
    <p:sldId id="668" r:id="rId73"/>
    <p:sldId id="666" r:id="rId74"/>
    <p:sldId id="385" r:id="rId75"/>
    <p:sldId id="386" r:id="rId76"/>
    <p:sldId id="389" r:id="rId77"/>
    <p:sldId id="390" r:id="rId78"/>
    <p:sldId id="391"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9ABB62-32B6-11CD-75EF-E1D4AF96154A}" name="Giorgia Giambi" initials="GG" userId="S::giorgia.giambi@itad.com::691ca0a5-aa5c-4153-b197-3a23fe7bb594" providerId="AD"/>
  <p188:author id="{23046C7E-1BEE-F786-1FC3-68B9AC85F067}" name="Belinda Goslin" initials="BG" userId="60841f022782a7a3" providerId="Windows Live"/>
  <p188:author id="{41A8BB8E-DD13-BB9E-9053-E0B026077760}" name="Mayssa Daye" initials="MD" userId="Mayssa Daye" providerId="None"/>
  <p188:author id="{8D8A829B-E472-BD5B-53A5-26806E87AEC6}" name="Tom Gillhespy" initials="TG" userId="Tom Gillhespy" providerId="None"/>
  <p188:author id="{6768D3DF-9176-8700-D371-810E995EC8DB}" name="Henrieta Kuhudzai" initials="HK" userId="Henrieta Kuhudzai"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ayssa" initials="M" lastIdx="8" clrIdx="6">
    <p:extLst>
      <p:ext uri="{19B8F6BF-5375-455C-9EA6-DF929625EA0E}">
        <p15:presenceInfo xmlns:p15="http://schemas.microsoft.com/office/powerpoint/2012/main" userId="S::Mdaye@sadria.ae::a53b0832-1b03-4338-bb20-f1b72554348c" providerId="AD"/>
      </p:ext>
    </p:extLst>
  </p:cmAuthor>
  <p:cmAuthor id="1" name="Tom Gillhespy" initials="TG" lastIdx="47" clrIdx="0">
    <p:extLst>
      <p:ext uri="{19B8F6BF-5375-455C-9EA6-DF929625EA0E}">
        <p15:presenceInfo xmlns:p15="http://schemas.microsoft.com/office/powerpoint/2012/main" userId="S::Tom.Gillhespy@itad.com::972b8b1f-ec8d-468b-bed1-a3e8ba639519" providerId="AD"/>
      </p:ext>
    </p:extLst>
  </p:cmAuthor>
  <p:cmAuthor id="2" name="Mayssa Daye" initials="MD" lastIdx="3" clrIdx="1">
    <p:extLst>
      <p:ext uri="{19B8F6BF-5375-455C-9EA6-DF929625EA0E}">
        <p15:presenceInfo xmlns:p15="http://schemas.microsoft.com/office/powerpoint/2012/main" userId="f668e9990ef65544" providerId="Windows Live"/>
      </p:ext>
    </p:extLst>
  </p:cmAuthor>
  <p:cmAuthor id="3" name="Belinda Goslin" initials="BG" lastIdx="7" clrIdx="2">
    <p:extLst>
      <p:ext uri="{19B8F6BF-5375-455C-9EA6-DF929625EA0E}">
        <p15:presenceInfo xmlns:p15="http://schemas.microsoft.com/office/powerpoint/2012/main" userId="60841f022782a7a3" providerId="Windows Live"/>
      </p:ext>
    </p:extLst>
  </p:cmAuthor>
  <p:cmAuthor id="4" name="Mayssa Daye" initials="MD [2]" lastIdx="1" clrIdx="3">
    <p:extLst>
      <p:ext uri="{19B8F6BF-5375-455C-9EA6-DF929625EA0E}">
        <p15:presenceInfo xmlns:p15="http://schemas.microsoft.com/office/powerpoint/2012/main" userId="S::mdaye_sadria.ae#ext#@itad.com::7ac71717-7d4b-49f1-841c-6390473be994" providerId="AD"/>
      </p:ext>
    </p:extLst>
  </p:cmAuthor>
  <p:cmAuthor id="5" name="dave bridges" initials="db" lastIdx="1" clrIdx="4">
    <p:extLst>
      <p:ext uri="{19B8F6BF-5375-455C-9EA6-DF929625EA0E}">
        <p15:presenceInfo xmlns:p15="http://schemas.microsoft.com/office/powerpoint/2012/main" userId="7d16b9ce8b1f6439" providerId="Windows Live"/>
      </p:ext>
    </p:extLst>
  </p:cmAuthor>
  <p:cmAuthor id="6" name="dave bridges" initials="db [2]" lastIdx="1" clrIdx="5">
    <p:extLst>
      <p:ext uri="{19B8F6BF-5375-455C-9EA6-DF929625EA0E}">
        <p15:presenceInfo xmlns:p15="http://schemas.microsoft.com/office/powerpoint/2012/main" userId="dave bridg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A71"/>
    <a:srgbClr val="7DB414"/>
    <a:srgbClr val="009FE3"/>
    <a:srgbClr val="CDFFE4"/>
    <a:srgbClr val="CAD7EE"/>
    <a:srgbClr val="808080"/>
    <a:srgbClr val="BACB4E"/>
    <a:srgbClr val="E5EEEE"/>
    <a:srgbClr val="FFFFDD"/>
    <a:srgbClr val="FFE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13" autoAdjust="0"/>
    <p:restoredTop sz="94249" autoAdjust="0"/>
  </p:normalViewPr>
  <p:slideViewPr>
    <p:cSldViewPr snapToGrid="0">
      <p:cViewPr varScale="1">
        <p:scale>
          <a:sx n="67" d="100"/>
          <a:sy n="67" d="100"/>
        </p:scale>
        <p:origin x="948" y="44"/>
      </p:cViewPr>
      <p:guideLst/>
    </p:cSldViewPr>
  </p:slideViewPr>
  <p:notesTextViewPr>
    <p:cViewPr>
      <p:scale>
        <a:sx n="1" d="1"/>
        <a:sy n="1" d="1"/>
      </p:scale>
      <p:origin x="0" y="0"/>
    </p:cViewPr>
  </p:notesTextViewPr>
  <p:sorterViewPr>
    <p:cViewPr varScale="1">
      <p:scale>
        <a:sx n="100" d="100"/>
        <a:sy n="100" d="100"/>
      </p:scale>
      <p:origin x="0" y="-1616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microsoft.com/office/2018/10/relationships/authors" Target="authors.xml"/><Relationship Id="rId61" Type="http://schemas.openxmlformats.org/officeDocument/2006/relationships/slide" Target="slides/slide57.xml"/><Relationship Id="rId8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77780C9-E07E-EF78-17CB-1DD9146455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00E241A-AD6A-8F2C-095A-2D6436A317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FD2410-79A2-CD44-ABB9-D5770644F48A}" type="datetimeFigureOut">
              <a:rPr lang="en-US" smtClean="0"/>
              <a:t>11/18/2022</a:t>
            </a:fld>
            <a:endParaRPr lang="en-US"/>
          </a:p>
        </p:txBody>
      </p:sp>
      <p:sp>
        <p:nvSpPr>
          <p:cNvPr id="4" name="Footer Placeholder 3">
            <a:extLst>
              <a:ext uri="{FF2B5EF4-FFF2-40B4-BE49-F238E27FC236}">
                <a16:creationId xmlns:a16="http://schemas.microsoft.com/office/drawing/2014/main" id="{F19F0FBF-C964-7AF6-48E8-9780C488D8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1</a:t>
            </a:r>
          </a:p>
        </p:txBody>
      </p:sp>
      <p:sp>
        <p:nvSpPr>
          <p:cNvPr id="5" name="Slide Number Placeholder 4">
            <a:extLst>
              <a:ext uri="{FF2B5EF4-FFF2-40B4-BE49-F238E27FC236}">
                <a16:creationId xmlns:a16="http://schemas.microsoft.com/office/drawing/2014/main" id="{F584C7F1-D555-0F8D-08B4-CC2C8F3E563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4D1A9E-03D9-F04B-8ADF-2279DF280175}" type="slidenum">
              <a:rPr lang="en-US" smtClean="0"/>
              <a:t>‹#›</a:t>
            </a:fld>
            <a:endParaRPr lang="en-US"/>
          </a:p>
        </p:txBody>
      </p:sp>
    </p:spTree>
    <p:extLst>
      <p:ext uri="{BB962C8B-B14F-4D97-AF65-F5344CB8AC3E}">
        <p14:creationId xmlns:p14="http://schemas.microsoft.com/office/powerpoint/2010/main" val="366461315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DB06E2-65C7-418B-82DF-4F8503437E90}" type="datetimeFigureOut">
              <a:rPr lang="en-GB" smtClean="0"/>
              <a:t>18/11/2022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4"/>
            <a:ext cx="2971800" cy="458787"/>
          </a:xfrm>
          <a:prstGeom prst="rect">
            <a:avLst/>
          </a:prstGeom>
        </p:spPr>
        <p:txBody>
          <a:bodyPr vert="horz" lIns="91440" tIns="45720" rIns="91440" bIns="45720" rtlCol="0" anchor="b"/>
          <a:lstStyle>
            <a:lvl1pPr algn="l">
              <a:defRPr sz="1200"/>
            </a:lvl1pPr>
          </a:lstStyle>
          <a:p>
            <a:r>
              <a:rPr lang="en-GB"/>
              <a:t>1</a:t>
            </a:r>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40" tIns="45720" rIns="91440" bIns="45720" rtlCol="0" anchor="b"/>
          <a:lstStyle>
            <a:lvl1pPr algn="r">
              <a:defRPr sz="1200"/>
            </a:lvl1pPr>
          </a:lstStyle>
          <a:p>
            <a:fld id="{9F57FFD5-53B3-4FB2-AD40-20D55C18E9CE}" type="slidenum">
              <a:rPr lang="en-GB" smtClean="0"/>
              <a:t>‹#›</a:t>
            </a:fld>
            <a:endParaRPr lang="en-GB"/>
          </a:p>
        </p:txBody>
      </p:sp>
    </p:spTree>
    <p:extLst>
      <p:ext uri="{BB962C8B-B14F-4D97-AF65-F5344CB8AC3E}">
        <p14:creationId xmlns:p14="http://schemas.microsoft.com/office/powerpoint/2010/main" val="249141038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33935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45968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57FFD5-53B3-4FB2-AD40-20D55C18E9CE}"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016056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57FFD5-53B3-4FB2-AD40-20D55C18E9CE}"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983929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57FFD5-53B3-4FB2-AD40-20D55C18E9CE}"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332826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an implementer is funded to conduct CD there should be an agreed plan and one indicator of progress on outputs can be % of the CD plan achieved.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57FFD5-53B3-4FB2-AD40-20D55C18E9CE}"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814630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an implementer is funded to conduct CD there should be an agreed plan and one indicator of progress on outputs can be % of the CD plan achieved.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57FFD5-53B3-4FB2-AD40-20D55C18E9CE}"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755892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57FFD5-53B3-4FB2-AD40-20D55C18E9CE}"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226155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an implementer is funded to conduct CD there should be an agreed plan and one indicator of progress on outputs can be % of the CD plan achieved.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57FFD5-53B3-4FB2-AD40-20D55C18E9CE}"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163957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an implementer is funded to conduct CD there should be an agreed plan and one indicator of progress on outputs can be % of the CD plan achieved.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57FFD5-53B3-4FB2-AD40-20D55C18E9CE}"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958803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an implementer is funded to conduct CD there should be an agreed plan and one indicator of progress on outputs can be % o the CD plan achieved.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57FFD5-53B3-4FB2-AD40-20D55C18E9CE}"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710020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69268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57FFD5-53B3-4FB2-AD40-20D55C18E9CE}"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941059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57FFD5-53B3-4FB2-AD40-20D55C18E9CE}"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034963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57FFD5-53B3-4FB2-AD40-20D55C18E9CE}"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771375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57FFD5-53B3-4FB2-AD40-20D55C18E9CE}"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8627478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57FFD5-53B3-4FB2-AD40-20D55C18E9CE}"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425084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57FFD5-53B3-4FB2-AD40-20D55C18E9CE}"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9425674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an implementer is funded to conduct CD there should be an agreed plan and one indicator of progress on outputs can be % o the CD plan achieved.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57FFD5-53B3-4FB2-AD40-20D55C18E9CE}"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2431508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an implementer is funded to conduct CD there should be an agreed plan and one indicator of progress on outputs can be % o the CD plan achieved.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57FFD5-53B3-4FB2-AD40-20D55C18E9CE}"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361773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57FFD5-53B3-4FB2-AD40-20D55C18E9CE}"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894894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62383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86902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69982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58687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89959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1780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42508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AF46C-488C-4E5F-9493-8B3B9BA469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C67A2E0-3FF4-4D56-B4FF-61226F54E2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237C90D-B650-4AB7-BBAB-FF28E93DCA3C}"/>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E2B261D-B249-4187-92AF-DCCD4F1F3269}"/>
              </a:ext>
            </a:extLst>
          </p:cNvPr>
          <p:cNvSpPr>
            <a:spLocks noGrp="1"/>
          </p:cNvSpPr>
          <p:nvPr>
            <p:ph type="ftr" sz="quarter" idx="11"/>
          </p:nvPr>
        </p:nvSpPr>
        <p:spPr/>
        <p:txBody>
          <a:bodyPr/>
          <a:lstStyle/>
          <a:p>
            <a:r>
              <a:rPr lang="en-GB"/>
              <a:t>1</a:t>
            </a:r>
          </a:p>
        </p:txBody>
      </p:sp>
      <p:sp>
        <p:nvSpPr>
          <p:cNvPr id="6" name="Slide Number Placeholder 5">
            <a:extLst>
              <a:ext uri="{FF2B5EF4-FFF2-40B4-BE49-F238E27FC236}">
                <a16:creationId xmlns:a16="http://schemas.microsoft.com/office/drawing/2014/main" id="{3046FE9C-A6E2-4600-A563-B8D19ABA49B1}"/>
              </a:ext>
            </a:extLst>
          </p:cNvPr>
          <p:cNvSpPr>
            <a:spLocks noGrp="1"/>
          </p:cNvSpPr>
          <p:nvPr>
            <p:ph type="sldNum" sz="quarter" idx="12"/>
          </p:nvPr>
        </p:nvSpPr>
        <p:spPr/>
        <p:txBody>
          <a:bodyPr/>
          <a:lstStyle/>
          <a:p>
            <a:fld id="{C273FCE9-1DE0-42FE-8B9F-E63D7ADBC3A2}" type="slidenum">
              <a:rPr lang="en-GB" smtClean="0"/>
              <a:t>‹#›</a:t>
            </a:fld>
            <a:endParaRPr lang="en-GB"/>
          </a:p>
        </p:txBody>
      </p:sp>
    </p:spTree>
    <p:extLst>
      <p:ext uri="{BB962C8B-B14F-4D97-AF65-F5344CB8AC3E}">
        <p14:creationId xmlns:p14="http://schemas.microsoft.com/office/powerpoint/2010/main" val="1763115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3E3C6-0858-4A84-97AE-63C8466932E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00BF26-4E70-404F-B274-BC7A401425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C67529-0D56-4B30-8C20-E947067B7E9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78ED887A-5B0B-4698-A852-209DF43182BD}"/>
              </a:ext>
            </a:extLst>
          </p:cNvPr>
          <p:cNvSpPr>
            <a:spLocks noGrp="1"/>
          </p:cNvSpPr>
          <p:nvPr>
            <p:ph type="ftr" sz="quarter" idx="11"/>
          </p:nvPr>
        </p:nvSpPr>
        <p:spPr/>
        <p:txBody>
          <a:bodyPr/>
          <a:lstStyle/>
          <a:p>
            <a:r>
              <a:rPr lang="en-GB"/>
              <a:t>1</a:t>
            </a:r>
          </a:p>
        </p:txBody>
      </p:sp>
      <p:sp>
        <p:nvSpPr>
          <p:cNvPr id="6" name="Slide Number Placeholder 5">
            <a:extLst>
              <a:ext uri="{FF2B5EF4-FFF2-40B4-BE49-F238E27FC236}">
                <a16:creationId xmlns:a16="http://schemas.microsoft.com/office/drawing/2014/main" id="{9B324FD8-6662-4443-A2DE-91DDADFE1A15}"/>
              </a:ext>
            </a:extLst>
          </p:cNvPr>
          <p:cNvSpPr>
            <a:spLocks noGrp="1"/>
          </p:cNvSpPr>
          <p:nvPr>
            <p:ph type="sldNum" sz="quarter" idx="12"/>
          </p:nvPr>
        </p:nvSpPr>
        <p:spPr/>
        <p:txBody>
          <a:bodyPr/>
          <a:lstStyle/>
          <a:p>
            <a:fld id="{C273FCE9-1DE0-42FE-8B9F-E63D7ADBC3A2}" type="slidenum">
              <a:rPr lang="en-GB" smtClean="0"/>
              <a:t>‹#›</a:t>
            </a:fld>
            <a:endParaRPr lang="en-GB"/>
          </a:p>
        </p:txBody>
      </p:sp>
    </p:spTree>
    <p:extLst>
      <p:ext uri="{BB962C8B-B14F-4D97-AF65-F5344CB8AC3E}">
        <p14:creationId xmlns:p14="http://schemas.microsoft.com/office/powerpoint/2010/main" val="767823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A910B8-ACE8-41F3-852A-CBC1172F76F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7C058EA-3D75-4F77-854F-C6210C8494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754D93-ED22-4D8D-8D3C-3C994BA68A2A}"/>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CD7C1BF7-FF79-4834-A746-4D071F8AFFEE}"/>
              </a:ext>
            </a:extLst>
          </p:cNvPr>
          <p:cNvSpPr>
            <a:spLocks noGrp="1"/>
          </p:cNvSpPr>
          <p:nvPr>
            <p:ph type="ftr" sz="quarter" idx="11"/>
          </p:nvPr>
        </p:nvSpPr>
        <p:spPr/>
        <p:txBody>
          <a:bodyPr/>
          <a:lstStyle/>
          <a:p>
            <a:r>
              <a:rPr lang="en-GB"/>
              <a:t>1</a:t>
            </a:r>
          </a:p>
        </p:txBody>
      </p:sp>
      <p:sp>
        <p:nvSpPr>
          <p:cNvPr id="6" name="Slide Number Placeholder 5">
            <a:extLst>
              <a:ext uri="{FF2B5EF4-FFF2-40B4-BE49-F238E27FC236}">
                <a16:creationId xmlns:a16="http://schemas.microsoft.com/office/drawing/2014/main" id="{75445AB9-66FE-4121-981A-22A441A30044}"/>
              </a:ext>
            </a:extLst>
          </p:cNvPr>
          <p:cNvSpPr>
            <a:spLocks noGrp="1"/>
          </p:cNvSpPr>
          <p:nvPr>
            <p:ph type="sldNum" sz="quarter" idx="12"/>
          </p:nvPr>
        </p:nvSpPr>
        <p:spPr/>
        <p:txBody>
          <a:bodyPr/>
          <a:lstStyle/>
          <a:p>
            <a:fld id="{C273FCE9-1DE0-42FE-8B9F-E63D7ADBC3A2}" type="slidenum">
              <a:rPr lang="en-GB" smtClean="0"/>
              <a:t>‹#›</a:t>
            </a:fld>
            <a:endParaRPr lang="en-GB"/>
          </a:p>
        </p:txBody>
      </p:sp>
    </p:spTree>
    <p:extLst>
      <p:ext uri="{BB962C8B-B14F-4D97-AF65-F5344CB8AC3E}">
        <p14:creationId xmlns:p14="http://schemas.microsoft.com/office/powerpoint/2010/main" val="3309270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5"/>
            <a:ext cx="10363200" cy="2387600"/>
          </a:xfrm>
          <a:prstGeom prst="rect">
            <a:avLst/>
          </a:prstGeom>
        </p:spPr>
        <p:txBody>
          <a:bodyPr anchor="b"/>
          <a:lstStyle>
            <a:lvl1pPr algn="ctr">
              <a:defRPr sz="6300"/>
            </a:lvl1pPr>
          </a:lstStyle>
          <a:p>
            <a:r>
              <a:rPr lang="en-US"/>
              <a:t>Click to edit Master title style</a:t>
            </a:r>
          </a:p>
        </p:txBody>
      </p:sp>
    </p:spTree>
    <p:extLst>
      <p:ext uri="{BB962C8B-B14F-4D97-AF65-F5344CB8AC3E}">
        <p14:creationId xmlns:p14="http://schemas.microsoft.com/office/powerpoint/2010/main" val="40372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8529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10111-EA56-4BAF-AE87-3B2A33854EF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B4F603-D74B-4D1F-94E5-766C01A3AD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DEC9C0-CC91-4419-A3E3-AEE9DC096B8F}"/>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64B21E4D-B3F9-4ADD-A412-E1292F79411E}"/>
              </a:ext>
            </a:extLst>
          </p:cNvPr>
          <p:cNvSpPr>
            <a:spLocks noGrp="1"/>
          </p:cNvSpPr>
          <p:nvPr>
            <p:ph type="ftr" sz="quarter" idx="11"/>
          </p:nvPr>
        </p:nvSpPr>
        <p:spPr/>
        <p:txBody>
          <a:bodyPr/>
          <a:lstStyle/>
          <a:p>
            <a:r>
              <a:rPr lang="en-GB"/>
              <a:t>1</a:t>
            </a:r>
          </a:p>
        </p:txBody>
      </p:sp>
      <p:sp>
        <p:nvSpPr>
          <p:cNvPr id="6" name="Slide Number Placeholder 5">
            <a:extLst>
              <a:ext uri="{FF2B5EF4-FFF2-40B4-BE49-F238E27FC236}">
                <a16:creationId xmlns:a16="http://schemas.microsoft.com/office/drawing/2014/main" id="{C5768452-B3A8-4FE5-8B3A-381560C8FBA8}"/>
              </a:ext>
            </a:extLst>
          </p:cNvPr>
          <p:cNvSpPr>
            <a:spLocks noGrp="1"/>
          </p:cNvSpPr>
          <p:nvPr>
            <p:ph type="sldNum" sz="quarter" idx="12"/>
          </p:nvPr>
        </p:nvSpPr>
        <p:spPr/>
        <p:txBody>
          <a:bodyPr/>
          <a:lstStyle/>
          <a:p>
            <a:fld id="{C273FCE9-1DE0-42FE-8B9F-E63D7ADBC3A2}" type="slidenum">
              <a:rPr lang="en-GB" smtClean="0"/>
              <a:t>‹#›</a:t>
            </a:fld>
            <a:endParaRPr lang="en-GB"/>
          </a:p>
        </p:txBody>
      </p:sp>
    </p:spTree>
    <p:extLst>
      <p:ext uri="{BB962C8B-B14F-4D97-AF65-F5344CB8AC3E}">
        <p14:creationId xmlns:p14="http://schemas.microsoft.com/office/powerpoint/2010/main" val="4044439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25CC4-805C-4E3F-BDF6-022B0B4946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00A5429-F61F-49DA-826E-07BD434ADA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295A6F-CF5E-439B-B347-93874C5409E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5BE481CB-F287-4049-8C1D-06C152974EA8}"/>
              </a:ext>
            </a:extLst>
          </p:cNvPr>
          <p:cNvSpPr>
            <a:spLocks noGrp="1"/>
          </p:cNvSpPr>
          <p:nvPr>
            <p:ph type="ftr" sz="quarter" idx="11"/>
          </p:nvPr>
        </p:nvSpPr>
        <p:spPr/>
        <p:txBody>
          <a:bodyPr/>
          <a:lstStyle/>
          <a:p>
            <a:r>
              <a:rPr lang="en-GB"/>
              <a:t>1</a:t>
            </a:r>
          </a:p>
        </p:txBody>
      </p:sp>
      <p:sp>
        <p:nvSpPr>
          <p:cNvPr id="6" name="Slide Number Placeholder 5">
            <a:extLst>
              <a:ext uri="{FF2B5EF4-FFF2-40B4-BE49-F238E27FC236}">
                <a16:creationId xmlns:a16="http://schemas.microsoft.com/office/drawing/2014/main" id="{FCA8D48D-A009-4B60-B54E-0FDFB2566E05}"/>
              </a:ext>
            </a:extLst>
          </p:cNvPr>
          <p:cNvSpPr>
            <a:spLocks noGrp="1"/>
          </p:cNvSpPr>
          <p:nvPr>
            <p:ph type="sldNum" sz="quarter" idx="12"/>
          </p:nvPr>
        </p:nvSpPr>
        <p:spPr/>
        <p:txBody>
          <a:bodyPr/>
          <a:lstStyle/>
          <a:p>
            <a:fld id="{C273FCE9-1DE0-42FE-8B9F-E63D7ADBC3A2}" type="slidenum">
              <a:rPr lang="en-GB" smtClean="0"/>
              <a:t>‹#›</a:t>
            </a:fld>
            <a:endParaRPr lang="en-GB"/>
          </a:p>
        </p:txBody>
      </p:sp>
    </p:spTree>
    <p:extLst>
      <p:ext uri="{BB962C8B-B14F-4D97-AF65-F5344CB8AC3E}">
        <p14:creationId xmlns:p14="http://schemas.microsoft.com/office/powerpoint/2010/main" val="2353649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6E263-B488-41BF-87D6-B0F3842D501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155B74-EA47-4D08-9EC2-A6204AB5BF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06CB393-101D-4988-9645-A2EAFCC48F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0AB9CFB-7B61-42B0-B79B-74BF1A4AB5CD}"/>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C38155A4-C59D-4AEC-91EC-F87AB5AA1623}"/>
              </a:ext>
            </a:extLst>
          </p:cNvPr>
          <p:cNvSpPr>
            <a:spLocks noGrp="1"/>
          </p:cNvSpPr>
          <p:nvPr>
            <p:ph type="ftr" sz="quarter" idx="11"/>
          </p:nvPr>
        </p:nvSpPr>
        <p:spPr/>
        <p:txBody>
          <a:bodyPr/>
          <a:lstStyle/>
          <a:p>
            <a:r>
              <a:rPr lang="en-GB"/>
              <a:t>1</a:t>
            </a:r>
          </a:p>
        </p:txBody>
      </p:sp>
      <p:sp>
        <p:nvSpPr>
          <p:cNvPr id="7" name="Slide Number Placeholder 6">
            <a:extLst>
              <a:ext uri="{FF2B5EF4-FFF2-40B4-BE49-F238E27FC236}">
                <a16:creationId xmlns:a16="http://schemas.microsoft.com/office/drawing/2014/main" id="{E0C00874-86B8-4319-B33A-FE71C6F1D2A3}"/>
              </a:ext>
            </a:extLst>
          </p:cNvPr>
          <p:cNvSpPr>
            <a:spLocks noGrp="1"/>
          </p:cNvSpPr>
          <p:nvPr>
            <p:ph type="sldNum" sz="quarter" idx="12"/>
          </p:nvPr>
        </p:nvSpPr>
        <p:spPr/>
        <p:txBody>
          <a:bodyPr/>
          <a:lstStyle/>
          <a:p>
            <a:fld id="{C273FCE9-1DE0-42FE-8B9F-E63D7ADBC3A2}" type="slidenum">
              <a:rPr lang="en-GB" smtClean="0"/>
              <a:t>‹#›</a:t>
            </a:fld>
            <a:endParaRPr lang="en-GB"/>
          </a:p>
        </p:txBody>
      </p:sp>
    </p:spTree>
    <p:extLst>
      <p:ext uri="{BB962C8B-B14F-4D97-AF65-F5344CB8AC3E}">
        <p14:creationId xmlns:p14="http://schemas.microsoft.com/office/powerpoint/2010/main" val="2892152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D30DB-A70B-41A2-A9B3-522589C994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00A92B-4080-445D-9C70-1F7B8B0FE8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522DEC-5F20-401E-B3CD-AF468686CF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CCF4BF6-0375-4E04-92E3-BCAE87A147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09F7B6-1DA1-448F-A0D2-7EF6712BDE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E706166-BC2F-4553-8E7A-35E9DFE19BF8}"/>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33760613-9039-4A16-A9D1-B4DD71A35BE9}"/>
              </a:ext>
            </a:extLst>
          </p:cNvPr>
          <p:cNvSpPr>
            <a:spLocks noGrp="1"/>
          </p:cNvSpPr>
          <p:nvPr>
            <p:ph type="ftr" sz="quarter" idx="11"/>
          </p:nvPr>
        </p:nvSpPr>
        <p:spPr/>
        <p:txBody>
          <a:bodyPr/>
          <a:lstStyle/>
          <a:p>
            <a:r>
              <a:rPr lang="en-GB"/>
              <a:t>1</a:t>
            </a:r>
          </a:p>
        </p:txBody>
      </p:sp>
      <p:sp>
        <p:nvSpPr>
          <p:cNvPr id="9" name="Slide Number Placeholder 8">
            <a:extLst>
              <a:ext uri="{FF2B5EF4-FFF2-40B4-BE49-F238E27FC236}">
                <a16:creationId xmlns:a16="http://schemas.microsoft.com/office/drawing/2014/main" id="{289D47C4-3242-41AA-8183-F6FFC58A7E7B}"/>
              </a:ext>
            </a:extLst>
          </p:cNvPr>
          <p:cNvSpPr>
            <a:spLocks noGrp="1"/>
          </p:cNvSpPr>
          <p:nvPr>
            <p:ph type="sldNum" sz="quarter" idx="12"/>
          </p:nvPr>
        </p:nvSpPr>
        <p:spPr/>
        <p:txBody>
          <a:bodyPr/>
          <a:lstStyle/>
          <a:p>
            <a:fld id="{C273FCE9-1DE0-42FE-8B9F-E63D7ADBC3A2}" type="slidenum">
              <a:rPr lang="en-GB" smtClean="0"/>
              <a:t>‹#›</a:t>
            </a:fld>
            <a:endParaRPr lang="en-GB"/>
          </a:p>
        </p:txBody>
      </p:sp>
    </p:spTree>
    <p:extLst>
      <p:ext uri="{BB962C8B-B14F-4D97-AF65-F5344CB8AC3E}">
        <p14:creationId xmlns:p14="http://schemas.microsoft.com/office/powerpoint/2010/main" val="2980457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36506-7030-4076-AF2C-7443CBE1C40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E4E0970-79A3-4809-B92D-CCAB1159A3A7}"/>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1E6DDC58-6238-4DCA-9ACC-C00B8EA76C96}"/>
              </a:ext>
            </a:extLst>
          </p:cNvPr>
          <p:cNvSpPr>
            <a:spLocks noGrp="1"/>
          </p:cNvSpPr>
          <p:nvPr>
            <p:ph type="ftr" sz="quarter" idx="11"/>
          </p:nvPr>
        </p:nvSpPr>
        <p:spPr/>
        <p:txBody>
          <a:bodyPr/>
          <a:lstStyle/>
          <a:p>
            <a:r>
              <a:rPr lang="en-GB"/>
              <a:t>1</a:t>
            </a:r>
          </a:p>
        </p:txBody>
      </p:sp>
      <p:sp>
        <p:nvSpPr>
          <p:cNvPr id="5" name="Slide Number Placeholder 4">
            <a:extLst>
              <a:ext uri="{FF2B5EF4-FFF2-40B4-BE49-F238E27FC236}">
                <a16:creationId xmlns:a16="http://schemas.microsoft.com/office/drawing/2014/main" id="{A014920B-8398-4909-8E96-C9DD92BC7B9F}"/>
              </a:ext>
            </a:extLst>
          </p:cNvPr>
          <p:cNvSpPr>
            <a:spLocks noGrp="1"/>
          </p:cNvSpPr>
          <p:nvPr>
            <p:ph type="sldNum" sz="quarter" idx="12"/>
          </p:nvPr>
        </p:nvSpPr>
        <p:spPr/>
        <p:txBody>
          <a:bodyPr/>
          <a:lstStyle/>
          <a:p>
            <a:fld id="{C273FCE9-1DE0-42FE-8B9F-E63D7ADBC3A2}" type="slidenum">
              <a:rPr lang="en-GB" smtClean="0"/>
              <a:t>‹#›</a:t>
            </a:fld>
            <a:endParaRPr lang="en-GB"/>
          </a:p>
        </p:txBody>
      </p:sp>
    </p:spTree>
    <p:extLst>
      <p:ext uri="{BB962C8B-B14F-4D97-AF65-F5344CB8AC3E}">
        <p14:creationId xmlns:p14="http://schemas.microsoft.com/office/powerpoint/2010/main" val="63128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3D4B57-AE14-4C91-B088-CDF4EB29DDBE}"/>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C797DE0F-B9F0-4F4D-BA2D-9579240EC369}"/>
              </a:ext>
            </a:extLst>
          </p:cNvPr>
          <p:cNvSpPr>
            <a:spLocks noGrp="1"/>
          </p:cNvSpPr>
          <p:nvPr>
            <p:ph type="ftr" sz="quarter" idx="11"/>
          </p:nvPr>
        </p:nvSpPr>
        <p:spPr/>
        <p:txBody>
          <a:bodyPr/>
          <a:lstStyle/>
          <a:p>
            <a:r>
              <a:rPr lang="en-GB"/>
              <a:t>1</a:t>
            </a:r>
          </a:p>
        </p:txBody>
      </p:sp>
      <p:sp>
        <p:nvSpPr>
          <p:cNvPr id="4" name="Slide Number Placeholder 3">
            <a:extLst>
              <a:ext uri="{FF2B5EF4-FFF2-40B4-BE49-F238E27FC236}">
                <a16:creationId xmlns:a16="http://schemas.microsoft.com/office/drawing/2014/main" id="{747B224E-5B41-43E6-BBEF-067B1E41AA0B}"/>
              </a:ext>
            </a:extLst>
          </p:cNvPr>
          <p:cNvSpPr>
            <a:spLocks noGrp="1"/>
          </p:cNvSpPr>
          <p:nvPr>
            <p:ph type="sldNum" sz="quarter" idx="12"/>
          </p:nvPr>
        </p:nvSpPr>
        <p:spPr/>
        <p:txBody>
          <a:bodyPr/>
          <a:lstStyle/>
          <a:p>
            <a:fld id="{C273FCE9-1DE0-42FE-8B9F-E63D7ADBC3A2}" type="slidenum">
              <a:rPr lang="en-GB" smtClean="0"/>
              <a:t>‹#›</a:t>
            </a:fld>
            <a:endParaRPr lang="en-GB"/>
          </a:p>
        </p:txBody>
      </p:sp>
    </p:spTree>
    <p:extLst>
      <p:ext uri="{BB962C8B-B14F-4D97-AF65-F5344CB8AC3E}">
        <p14:creationId xmlns:p14="http://schemas.microsoft.com/office/powerpoint/2010/main" val="1229898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2258F-A51B-4C0A-A9CF-0995D2F4BF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2FD0FC9-639A-43A7-BF19-47708421AC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77B135D-C63E-4869-B691-B7C4D8F20F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5A4FD1-8A44-4A59-AEE4-A319E5B0E7CD}"/>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286D82A2-232E-43F3-BA53-69B16027D846}"/>
              </a:ext>
            </a:extLst>
          </p:cNvPr>
          <p:cNvSpPr>
            <a:spLocks noGrp="1"/>
          </p:cNvSpPr>
          <p:nvPr>
            <p:ph type="ftr" sz="quarter" idx="11"/>
          </p:nvPr>
        </p:nvSpPr>
        <p:spPr/>
        <p:txBody>
          <a:bodyPr/>
          <a:lstStyle/>
          <a:p>
            <a:r>
              <a:rPr lang="en-GB"/>
              <a:t>1</a:t>
            </a:r>
          </a:p>
        </p:txBody>
      </p:sp>
      <p:sp>
        <p:nvSpPr>
          <p:cNvPr id="7" name="Slide Number Placeholder 6">
            <a:extLst>
              <a:ext uri="{FF2B5EF4-FFF2-40B4-BE49-F238E27FC236}">
                <a16:creationId xmlns:a16="http://schemas.microsoft.com/office/drawing/2014/main" id="{2D9A06F9-6E5E-4A0A-A139-C3E8D6DA265F}"/>
              </a:ext>
            </a:extLst>
          </p:cNvPr>
          <p:cNvSpPr>
            <a:spLocks noGrp="1"/>
          </p:cNvSpPr>
          <p:nvPr>
            <p:ph type="sldNum" sz="quarter" idx="12"/>
          </p:nvPr>
        </p:nvSpPr>
        <p:spPr/>
        <p:txBody>
          <a:bodyPr/>
          <a:lstStyle/>
          <a:p>
            <a:fld id="{C273FCE9-1DE0-42FE-8B9F-E63D7ADBC3A2}" type="slidenum">
              <a:rPr lang="en-GB" smtClean="0"/>
              <a:t>‹#›</a:t>
            </a:fld>
            <a:endParaRPr lang="en-GB"/>
          </a:p>
        </p:txBody>
      </p:sp>
    </p:spTree>
    <p:extLst>
      <p:ext uri="{BB962C8B-B14F-4D97-AF65-F5344CB8AC3E}">
        <p14:creationId xmlns:p14="http://schemas.microsoft.com/office/powerpoint/2010/main" val="4273579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8F8EC-4954-4924-9A48-A764826FA5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2E72038-3791-4CFE-AC68-210D73F504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EFC4526-CC45-4DBA-BE10-678717B22E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A9FE71-ECC0-443F-8E6F-B87C2639E97C}"/>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6B4E1F59-4639-4A48-875B-972AB4006AF9}"/>
              </a:ext>
            </a:extLst>
          </p:cNvPr>
          <p:cNvSpPr>
            <a:spLocks noGrp="1"/>
          </p:cNvSpPr>
          <p:nvPr>
            <p:ph type="ftr" sz="quarter" idx="11"/>
          </p:nvPr>
        </p:nvSpPr>
        <p:spPr/>
        <p:txBody>
          <a:bodyPr/>
          <a:lstStyle/>
          <a:p>
            <a:r>
              <a:rPr lang="en-GB"/>
              <a:t>1</a:t>
            </a:r>
          </a:p>
        </p:txBody>
      </p:sp>
      <p:sp>
        <p:nvSpPr>
          <p:cNvPr id="7" name="Slide Number Placeholder 6">
            <a:extLst>
              <a:ext uri="{FF2B5EF4-FFF2-40B4-BE49-F238E27FC236}">
                <a16:creationId xmlns:a16="http://schemas.microsoft.com/office/drawing/2014/main" id="{D8FFDF70-4F0F-4C90-932C-201315F3C59B}"/>
              </a:ext>
            </a:extLst>
          </p:cNvPr>
          <p:cNvSpPr>
            <a:spLocks noGrp="1"/>
          </p:cNvSpPr>
          <p:nvPr>
            <p:ph type="sldNum" sz="quarter" idx="12"/>
          </p:nvPr>
        </p:nvSpPr>
        <p:spPr/>
        <p:txBody>
          <a:bodyPr/>
          <a:lstStyle/>
          <a:p>
            <a:fld id="{C273FCE9-1DE0-42FE-8B9F-E63D7ADBC3A2}" type="slidenum">
              <a:rPr lang="en-GB" smtClean="0"/>
              <a:t>‹#›</a:t>
            </a:fld>
            <a:endParaRPr lang="en-GB"/>
          </a:p>
        </p:txBody>
      </p:sp>
    </p:spTree>
    <p:extLst>
      <p:ext uri="{BB962C8B-B14F-4D97-AF65-F5344CB8AC3E}">
        <p14:creationId xmlns:p14="http://schemas.microsoft.com/office/powerpoint/2010/main" val="73966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E32C23-E05A-40E5-AAC1-764553DD40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DE036A-2ADB-4AF0-B771-631F994F22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FE90B2D-CA08-4EE9-8B13-510F97702F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69B70D08-9792-4647-AB82-D7D0D7D1D3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1</a:t>
            </a:r>
          </a:p>
        </p:txBody>
      </p:sp>
      <p:sp>
        <p:nvSpPr>
          <p:cNvPr id="6" name="Slide Number Placeholder 5">
            <a:extLst>
              <a:ext uri="{FF2B5EF4-FFF2-40B4-BE49-F238E27FC236}">
                <a16:creationId xmlns:a16="http://schemas.microsoft.com/office/drawing/2014/main" id="{42351A87-DB0E-44FA-9314-12FFE4BC88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3FCE9-1DE0-42FE-8B9F-E63D7ADBC3A2}" type="slidenum">
              <a:rPr lang="en-GB" smtClean="0"/>
              <a:t>‹#›</a:t>
            </a:fld>
            <a:endParaRPr lang="en-GB"/>
          </a:p>
        </p:txBody>
      </p:sp>
    </p:spTree>
    <p:extLst>
      <p:ext uri="{BB962C8B-B14F-4D97-AF65-F5344CB8AC3E}">
        <p14:creationId xmlns:p14="http://schemas.microsoft.com/office/powerpoint/2010/main" val="4250668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hyperlink" Target="https://acleddata.com/dashboard/"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hyperlink" Target="https://dashboards.sdgindex.org/rankings"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s://ceobs.org/survey-of-environmental-practices-in-mine-action/"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2.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37A4E1-2FAB-8847-9DFE-0AD8D48E1D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1747" y="5617439"/>
            <a:ext cx="1709742" cy="807691"/>
          </a:xfrm>
          <a:prstGeom prst="rect">
            <a:avLst/>
          </a:prstGeom>
        </p:spPr>
      </p:pic>
      <p:pic>
        <p:nvPicPr>
          <p:cNvPr id="8" name="Picture 7">
            <a:extLst>
              <a:ext uri="{FF2B5EF4-FFF2-40B4-BE49-F238E27FC236}">
                <a16:creationId xmlns:a16="http://schemas.microsoft.com/office/drawing/2014/main" id="{22C70056-25DB-3D49-8F87-44827FC5AD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2971" y="5437726"/>
            <a:ext cx="1100150" cy="1167116"/>
          </a:xfrm>
          <a:prstGeom prst="rect">
            <a:avLst/>
          </a:prstGeom>
        </p:spPr>
      </p:pic>
      <p:sp>
        <p:nvSpPr>
          <p:cNvPr id="9" name="Rectangle 8">
            <a:extLst>
              <a:ext uri="{FF2B5EF4-FFF2-40B4-BE49-F238E27FC236}">
                <a16:creationId xmlns:a16="http://schemas.microsoft.com/office/drawing/2014/main" id="{0E8E5C07-0E5E-3D44-96C2-AA808CB466FF}"/>
              </a:ext>
            </a:extLst>
          </p:cNvPr>
          <p:cNvSpPr/>
          <p:nvPr/>
        </p:nvSpPr>
        <p:spPr>
          <a:xfrm>
            <a:off x="0" y="1868663"/>
            <a:ext cx="12192000" cy="2364148"/>
          </a:xfrm>
          <a:prstGeom prst="rect">
            <a:avLst/>
          </a:prstGeom>
          <a:solidFill>
            <a:srgbClr val="E5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ubtitle 8">
            <a:extLst>
              <a:ext uri="{FF2B5EF4-FFF2-40B4-BE49-F238E27FC236}">
                <a16:creationId xmlns:a16="http://schemas.microsoft.com/office/drawing/2014/main" id="{8F5ABADE-6A08-3C4E-905A-814DF44CC86C}"/>
              </a:ext>
            </a:extLst>
          </p:cNvPr>
          <p:cNvSpPr txBox="1">
            <a:spLocks/>
          </p:cNvSpPr>
          <p:nvPr/>
        </p:nvSpPr>
        <p:spPr>
          <a:xfrm>
            <a:off x="431350" y="3425119"/>
            <a:ext cx="11760629" cy="807692"/>
          </a:xfrm>
          <a:prstGeom prst="rect">
            <a:avLst/>
          </a:prstGeom>
        </p:spPr>
        <p:txBody>
          <a:bodyPr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cap="none" spc="250" baseline="0">
                <a:solidFill>
                  <a:srgbClr val="103A71"/>
                </a:solidFill>
                <a:latin typeface="Arial" pitchFamily="34" charset="0"/>
                <a:ea typeface="+mn-ea"/>
                <a:cs typeface="Arial"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r>
              <a:rPr lang="en-GB" sz="2000" dirty="0"/>
              <a:t>Enhancing the collective capability of the mine action sector</a:t>
            </a:r>
          </a:p>
        </p:txBody>
      </p:sp>
      <p:sp>
        <p:nvSpPr>
          <p:cNvPr id="11" name="Title 7">
            <a:extLst>
              <a:ext uri="{FF2B5EF4-FFF2-40B4-BE49-F238E27FC236}">
                <a16:creationId xmlns:a16="http://schemas.microsoft.com/office/drawing/2014/main" id="{2B460805-AB98-814D-919B-0A9CD37B1D8F}"/>
              </a:ext>
            </a:extLst>
          </p:cNvPr>
          <p:cNvSpPr txBox="1">
            <a:spLocks/>
          </p:cNvSpPr>
          <p:nvPr/>
        </p:nvSpPr>
        <p:spPr>
          <a:xfrm>
            <a:off x="431370" y="2232285"/>
            <a:ext cx="11418508" cy="11521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700" b="1" kern="1200">
                <a:solidFill>
                  <a:srgbClr val="103A71"/>
                </a:solidFill>
                <a:latin typeface="Arial" pitchFamily="34" charset="0"/>
                <a:ea typeface="+mj-ea"/>
                <a:cs typeface="Arial" pitchFamily="34" charset="0"/>
              </a:defRPr>
            </a:lvl1pPr>
          </a:lstStyle>
          <a:p>
            <a:r>
              <a:rPr lang="en-GB" sz="2800" b="1" dirty="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rPr>
              <a:t>A Sector-Wide Theory of Change for Mine Action and User Guide</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2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4800" dirty="0"/>
          </a:p>
        </p:txBody>
      </p:sp>
      <p:sp>
        <p:nvSpPr>
          <p:cNvPr id="13" name="Rectangle 12">
            <a:extLst>
              <a:ext uri="{FF2B5EF4-FFF2-40B4-BE49-F238E27FC236}">
                <a16:creationId xmlns:a16="http://schemas.microsoft.com/office/drawing/2014/main" id="{3EF3D609-6895-744C-B143-EE215E0A4441}"/>
              </a:ext>
            </a:extLst>
          </p:cNvPr>
          <p:cNvSpPr/>
          <p:nvPr/>
        </p:nvSpPr>
        <p:spPr>
          <a:xfrm>
            <a:off x="0" y="0"/>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a:extLst>
              <a:ext uri="{FF2B5EF4-FFF2-40B4-BE49-F238E27FC236}">
                <a16:creationId xmlns:a16="http://schemas.microsoft.com/office/drawing/2014/main" id="{2BE372CE-1B0C-4743-9DB3-48919D1B52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5751" y="5225946"/>
            <a:ext cx="2867025" cy="15906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A3CFAD4-A53D-A344-829D-310B31E29590}"/>
              </a:ext>
            </a:extLst>
          </p:cNvPr>
          <p:cNvSpPr/>
          <p:nvPr/>
        </p:nvSpPr>
        <p:spPr>
          <a:xfrm>
            <a:off x="9855888" y="3613521"/>
            <a:ext cx="2194832" cy="430887"/>
          </a:xfrm>
          <a:prstGeom prst="rect">
            <a:avLst/>
          </a:prstGeom>
        </p:spPr>
        <p:txBody>
          <a:bodyPr wrap="none">
            <a:spAutoFit/>
          </a:bodyPr>
          <a:lstStyle/>
          <a:p>
            <a:r>
              <a:rPr lang="en-GB" sz="2200" dirty="0">
                <a:solidFill>
                  <a:srgbClr val="103A71"/>
                </a:solidFill>
                <a:latin typeface="Arial" panose="020B0604020202020204" pitchFamily="34" charset="0"/>
                <a:cs typeface="Arial" panose="020B0604020202020204" pitchFamily="34" charset="0"/>
              </a:rPr>
              <a:t>November 2022</a:t>
            </a:r>
            <a:endParaRPr lang="en-US" sz="2200" dirty="0">
              <a:solidFill>
                <a:srgbClr val="103A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5098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4BEA3E00-67A4-6942-A7F0-50FD0629154F}"/>
              </a:ext>
            </a:extLst>
          </p:cNvPr>
          <p:cNvSpPr/>
          <p:nvPr/>
        </p:nvSpPr>
        <p:spPr>
          <a:xfrm>
            <a:off x="214516" y="3738625"/>
            <a:ext cx="11795526" cy="2944661"/>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C2190A7-C504-E548-95AD-E9F789747A37}"/>
              </a:ext>
            </a:extLst>
          </p:cNvPr>
          <p:cNvSpPr txBox="1"/>
          <p:nvPr/>
        </p:nvSpPr>
        <p:spPr>
          <a:xfrm>
            <a:off x="5812427" y="1414591"/>
            <a:ext cx="1159439" cy="503590"/>
          </a:xfrm>
          <a:prstGeom prst="rect">
            <a:avLst/>
          </a:prstGeom>
          <a:noFill/>
        </p:spPr>
        <p:txBody>
          <a:bodyPr wrap="square" lIns="36000" tIns="36000" rIns="36000" bIns="36000" rtlCol="0">
            <a:spAutoFit/>
          </a:bodyPr>
          <a:lstStyle/>
          <a:p>
            <a:pPr algn="ctr"/>
            <a:r>
              <a:rPr lang="en-GB" sz="1400" dirty="0">
                <a:solidFill>
                  <a:srgbClr val="103A71"/>
                </a:solidFill>
                <a:latin typeface="Arial" panose="020B0604020202020204" pitchFamily="34" charset="0"/>
                <a:cs typeface="Arial" panose="020B0604020202020204" pitchFamily="34" charset="0"/>
              </a:rPr>
              <a:t>Mutually reinforcing</a:t>
            </a:r>
          </a:p>
        </p:txBody>
      </p:sp>
      <p:sp>
        <p:nvSpPr>
          <p:cNvPr id="48" name="TextBox 47">
            <a:extLst>
              <a:ext uri="{FF2B5EF4-FFF2-40B4-BE49-F238E27FC236}">
                <a16:creationId xmlns:a16="http://schemas.microsoft.com/office/drawing/2014/main" id="{5C98E932-EBEE-FC4E-A13A-584E83BB6A63}"/>
              </a:ext>
            </a:extLst>
          </p:cNvPr>
          <p:cNvSpPr txBox="1"/>
          <p:nvPr/>
        </p:nvSpPr>
        <p:spPr>
          <a:xfrm>
            <a:off x="256700" y="3853357"/>
            <a:ext cx="11711157" cy="565146"/>
          </a:xfrm>
          <a:prstGeom prst="rect">
            <a:avLst/>
          </a:prstGeom>
          <a:noFill/>
        </p:spPr>
        <p:txBody>
          <a:bodyPr wrap="square" lIns="36000" tIns="36000" rIns="36000" bIns="36000" rtlCol="0">
            <a:spAutoFit/>
          </a:bodyPr>
          <a:lstStyle/>
          <a:p>
            <a:pPr algn="ctr"/>
            <a:r>
              <a:rPr lang="en-GB" sz="1600" b="1" dirty="0">
                <a:solidFill>
                  <a:srgbClr val="103A71"/>
                </a:solidFill>
                <a:latin typeface="Arial" panose="020B0604020202020204" pitchFamily="34" charset="0"/>
                <a:cs typeface="Arial" panose="020B0604020202020204" pitchFamily="34" charset="0"/>
              </a:rPr>
              <a:t>Principles that create an enabling environment to put local communities and local leadership at the </a:t>
            </a:r>
            <a:br>
              <a:rPr lang="en-GB" sz="1600" b="1" dirty="0">
                <a:solidFill>
                  <a:srgbClr val="103A71"/>
                </a:solidFill>
                <a:latin typeface="Arial" panose="020B0604020202020204" pitchFamily="34" charset="0"/>
                <a:cs typeface="Arial" panose="020B0604020202020204" pitchFamily="34" charset="0"/>
              </a:rPr>
            </a:br>
            <a:r>
              <a:rPr lang="en-GB" sz="1600" b="1" dirty="0">
                <a:solidFill>
                  <a:srgbClr val="103A71"/>
                </a:solidFill>
                <a:latin typeface="Arial" panose="020B0604020202020204" pitchFamily="34" charset="0"/>
                <a:cs typeface="Arial" panose="020B0604020202020204" pitchFamily="34" charset="0"/>
              </a:rPr>
              <a:t>centre of mine action and to maximise the sector’s strategic value</a:t>
            </a:r>
            <a:endParaRPr lang="en-GB" sz="1600" dirty="0">
              <a:solidFill>
                <a:srgbClr val="103A71"/>
              </a:solidFill>
              <a:latin typeface="Arial" panose="020B0604020202020204" pitchFamily="34" charset="0"/>
              <a:cs typeface="Arial" panose="020B0604020202020204" pitchFamily="34" charset="0"/>
            </a:endParaRPr>
          </a:p>
        </p:txBody>
      </p:sp>
      <p:sp>
        <p:nvSpPr>
          <p:cNvPr id="75" name="Rounded Rectangle 74">
            <a:extLst>
              <a:ext uri="{FF2B5EF4-FFF2-40B4-BE49-F238E27FC236}">
                <a16:creationId xmlns:a16="http://schemas.microsoft.com/office/drawing/2014/main" id="{5795BA10-73E1-A548-B045-6AA28431BF7E}"/>
              </a:ext>
            </a:extLst>
          </p:cNvPr>
          <p:cNvSpPr/>
          <p:nvPr/>
        </p:nvSpPr>
        <p:spPr>
          <a:xfrm>
            <a:off x="420238" y="4611720"/>
            <a:ext cx="5302205" cy="1941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0000" rIns="0" bIns="72000" rtlCol="0" anchor="ctr" anchorCtr="1"/>
          <a:lstStyle/>
          <a:p>
            <a:r>
              <a:rPr lang="en-GB" sz="1400" b="1" dirty="0">
                <a:solidFill>
                  <a:srgbClr val="103A71"/>
                </a:solidFill>
                <a:effectLst/>
                <a:latin typeface="Arial" panose="020B0604020202020204" pitchFamily="34" charset="0"/>
                <a:ea typeface="Times New Roman" panose="02020603050405020304" pitchFamily="18" charset="0"/>
                <a:cs typeface="Arial" panose="020B0604020202020204" pitchFamily="34" charset="0"/>
              </a:rPr>
              <a:t>Conflict sensitivity, gender, inclusion and environmental considerations </a:t>
            </a:r>
            <a:r>
              <a:rPr lang="en-GB" sz="1400" dirty="0">
                <a:solidFill>
                  <a:srgbClr val="103A71"/>
                </a:solidFill>
                <a:effectLst/>
                <a:latin typeface="Arial" panose="020B0604020202020204" pitchFamily="34" charset="0"/>
                <a:ea typeface="Times New Roman" panose="02020603050405020304" pitchFamily="18" charset="0"/>
                <a:cs typeface="Arial" panose="020B0604020202020204" pitchFamily="34" charset="0"/>
              </a:rPr>
              <a:t>are mainstreamed across all activities, with community liaison and other participatory processes that give voice to and appropriately include men, women, girls and boys, explosive ordnance (EO) victims and other persons with disabilities, and vulnerable or marginalised groups.</a:t>
            </a:r>
          </a:p>
          <a:p>
            <a:endParaRPr lang="en-US" sz="800" dirty="0">
              <a:solidFill>
                <a:schemeClr val="tx1"/>
              </a:solidFill>
              <a:latin typeface="Arial" panose="020B0604020202020204" pitchFamily="34" charset="0"/>
              <a:cs typeface="Arial" panose="020B0604020202020204" pitchFamily="34" charset="0"/>
            </a:endParaRPr>
          </a:p>
        </p:txBody>
      </p:sp>
      <p:cxnSp>
        <p:nvCxnSpPr>
          <p:cNvPr id="121" name="Straight Arrow Connector 120">
            <a:extLst>
              <a:ext uri="{FF2B5EF4-FFF2-40B4-BE49-F238E27FC236}">
                <a16:creationId xmlns:a16="http://schemas.microsoft.com/office/drawing/2014/main" id="{07C485FD-73D3-1F44-A1D2-5E6A8DEE03C5}"/>
              </a:ext>
            </a:extLst>
          </p:cNvPr>
          <p:cNvCxnSpPr>
            <a:cxnSpLocks/>
          </p:cNvCxnSpPr>
          <p:nvPr/>
        </p:nvCxnSpPr>
        <p:spPr>
          <a:xfrm>
            <a:off x="5830838" y="1355431"/>
            <a:ext cx="1141029" cy="0"/>
          </a:xfrm>
          <a:prstGeom prst="straightConnector1">
            <a:avLst/>
          </a:prstGeom>
          <a:ln w="12700">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1466FFAE-BA7A-C749-8CD1-3B921E4D8B83}"/>
              </a:ext>
            </a:extLst>
          </p:cNvPr>
          <p:cNvCxnSpPr>
            <a:cxnSpLocks/>
          </p:cNvCxnSpPr>
          <p:nvPr/>
        </p:nvCxnSpPr>
        <p:spPr>
          <a:xfrm flipH="1">
            <a:off x="5830838" y="2026584"/>
            <a:ext cx="1141029" cy="0"/>
          </a:xfrm>
          <a:prstGeom prst="straightConnector1">
            <a:avLst/>
          </a:prstGeom>
          <a:ln w="12700">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322" name="Rounded Rectangle 321">
            <a:extLst>
              <a:ext uri="{FF2B5EF4-FFF2-40B4-BE49-F238E27FC236}">
                <a16:creationId xmlns:a16="http://schemas.microsoft.com/office/drawing/2014/main" id="{47F82C6C-3A3F-BF47-9836-FC4854B25CEE}"/>
              </a:ext>
            </a:extLst>
          </p:cNvPr>
          <p:cNvSpPr/>
          <p:nvPr/>
        </p:nvSpPr>
        <p:spPr>
          <a:xfrm>
            <a:off x="6033069" y="4579691"/>
            <a:ext cx="5666347" cy="81343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108000" rIns="0" bIns="72000" rtlCol="0" anchor="ctr" anchorCtr="1"/>
          <a:lstStyle/>
          <a:p>
            <a:r>
              <a:rPr lang="en-GB" sz="1400" b="1" dirty="0">
                <a:solidFill>
                  <a:srgbClr val="103A71"/>
                </a:solidFill>
                <a:latin typeface="Arial" panose="020B0604020202020204" pitchFamily="34" charset="0"/>
                <a:cs typeface="Arial" panose="020B0604020202020204" pitchFamily="34" charset="0"/>
              </a:rPr>
              <a:t>Governments, national authorities, the UN and implementing partners work together </a:t>
            </a:r>
            <a:r>
              <a:rPr lang="en-GB" sz="1400" dirty="0">
                <a:solidFill>
                  <a:srgbClr val="103A71"/>
                </a:solidFill>
                <a:latin typeface="Arial" panose="020B0604020202020204" pitchFamily="34" charset="0"/>
                <a:cs typeface="Arial" panose="020B0604020202020204" pitchFamily="34" charset="0"/>
              </a:rPr>
              <a:t>and are informed by a shared understanding of needs and capabilities</a:t>
            </a:r>
          </a:p>
          <a:p>
            <a:endParaRPr lang="en-US" sz="800" dirty="0">
              <a:solidFill>
                <a:schemeClr val="tx1"/>
              </a:solidFill>
              <a:latin typeface="Arial" panose="020B0604020202020204" pitchFamily="34" charset="0"/>
              <a:cs typeface="Arial" panose="020B0604020202020204" pitchFamily="34" charset="0"/>
            </a:endParaRPr>
          </a:p>
        </p:txBody>
      </p:sp>
      <p:sp>
        <p:nvSpPr>
          <p:cNvPr id="323" name="Rounded Rectangle 322">
            <a:extLst>
              <a:ext uri="{FF2B5EF4-FFF2-40B4-BE49-F238E27FC236}">
                <a16:creationId xmlns:a16="http://schemas.microsoft.com/office/drawing/2014/main" id="{94CFFD76-58EF-BD4A-9C7D-12DCB8FD7480}"/>
              </a:ext>
            </a:extLst>
          </p:cNvPr>
          <p:cNvSpPr/>
          <p:nvPr/>
        </p:nvSpPr>
        <p:spPr>
          <a:xfrm>
            <a:off x="6033069" y="5520646"/>
            <a:ext cx="5666347" cy="103512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108000" rIns="0" bIns="72000" rtlCol="0" anchor="ctr" anchorCtr="1"/>
          <a:lstStyle/>
          <a:p>
            <a:r>
              <a:rPr lang="en-GB" sz="1400" b="1" dirty="0">
                <a:solidFill>
                  <a:srgbClr val="103A71"/>
                </a:solidFill>
                <a:effectLst/>
                <a:latin typeface="Arial" panose="020B0604020202020204" pitchFamily="34" charset="0"/>
                <a:ea typeface="Times New Roman" panose="02020603050405020304" pitchFamily="18" charset="0"/>
                <a:cs typeface="Arial" panose="020B0604020202020204" pitchFamily="34" charset="0"/>
              </a:rPr>
              <a:t>Advocacy</a:t>
            </a:r>
            <a:r>
              <a:rPr lang="en-GB" sz="1400" dirty="0">
                <a:solidFill>
                  <a:srgbClr val="103A71"/>
                </a:solidFill>
                <a:effectLst/>
                <a:latin typeface="Arial" panose="020B0604020202020204" pitchFamily="34" charset="0"/>
                <a:ea typeface="Times New Roman" panose="02020603050405020304" pitchFamily="18" charset="0"/>
                <a:cs typeface="Arial" panose="020B0604020202020204" pitchFamily="34" charset="0"/>
              </a:rPr>
              <a:t> by the donors, national authorities, the UN, implementing partners, and local organisations at every level and activity to leverage opportunities and create pressure for advocacy, policy changes, implementation change and resource allocation. </a:t>
            </a:r>
          </a:p>
        </p:txBody>
      </p:sp>
      <p:cxnSp>
        <p:nvCxnSpPr>
          <p:cNvPr id="327" name="Straight Arrow Connector 326">
            <a:extLst>
              <a:ext uri="{FF2B5EF4-FFF2-40B4-BE49-F238E27FC236}">
                <a16:creationId xmlns:a16="http://schemas.microsoft.com/office/drawing/2014/main" id="{8F78211F-34D4-9541-A13E-828A863F2245}"/>
              </a:ext>
            </a:extLst>
          </p:cNvPr>
          <p:cNvCxnSpPr>
            <a:cxnSpLocks/>
          </p:cNvCxnSpPr>
          <p:nvPr/>
        </p:nvCxnSpPr>
        <p:spPr>
          <a:xfrm flipH="1">
            <a:off x="9270807" y="1674069"/>
            <a:ext cx="440786" cy="0"/>
          </a:xfrm>
          <a:prstGeom prst="straightConnector1">
            <a:avLst/>
          </a:prstGeom>
          <a:ln w="12700">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296" name="Rounded Rectangle 295">
            <a:extLst>
              <a:ext uri="{FF2B5EF4-FFF2-40B4-BE49-F238E27FC236}">
                <a16:creationId xmlns:a16="http://schemas.microsoft.com/office/drawing/2014/main" id="{8A3112CC-8218-4D43-9DB0-076929A5E682}"/>
              </a:ext>
            </a:extLst>
          </p:cNvPr>
          <p:cNvSpPr/>
          <p:nvPr/>
        </p:nvSpPr>
        <p:spPr>
          <a:xfrm>
            <a:off x="9659315" y="1123890"/>
            <a:ext cx="2298939" cy="1282571"/>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b="1" dirty="0">
                <a:solidFill>
                  <a:srgbClr val="103A71"/>
                </a:solidFill>
                <a:latin typeface="Arial" panose="020B0604020202020204" pitchFamily="34" charset="0"/>
                <a:cs typeface="Arial" panose="020B0604020202020204" pitchFamily="34" charset="0"/>
              </a:rPr>
              <a:t>Safer communities and reduced deaths and injuries from mines/ERW</a:t>
            </a:r>
            <a:endParaRPr lang="en-GB" sz="1350" dirty="0">
              <a:solidFill>
                <a:srgbClr val="103A71"/>
              </a:solidFill>
              <a:latin typeface="Arial" panose="020B0604020202020204" pitchFamily="34" charset="0"/>
              <a:cs typeface="Arial" panose="020B0604020202020204" pitchFamily="34" charset="0"/>
            </a:endParaRPr>
          </a:p>
        </p:txBody>
      </p:sp>
      <p:sp>
        <p:nvSpPr>
          <p:cNvPr id="96" name="Rounded Rectangle 95">
            <a:extLst>
              <a:ext uri="{FF2B5EF4-FFF2-40B4-BE49-F238E27FC236}">
                <a16:creationId xmlns:a16="http://schemas.microsoft.com/office/drawing/2014/main" id="{EAFBBADD-9A56-E442-8998-F775B660D677}"/>
              </a:ext>
            </a:extLst>
          </p:cNvPr>
          <p:cNvSpPr/>
          <p:nvPr/>
        </p:nvSpPr>
        <p:spPr>
          <a:xfrm rot="5400000">
            <a:off x="-231875" y="1550618"/>
            <a:ext cx="1304226" cy="399008"/>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103A71"/>
                </a:solidFill>
                <a:latin typeface="Arial" panose="020B0604020202020204" pitchFamily="34" charset="0"/>
                <a:cs typeface="Arial" panose="020B0604020202020204" pitchFamily="34" charset="0"/>
              </a:rPr>
              <a:t>Impact</a:t>
            </a:r>
            <a:endParaRPr lang="en-GB" sz="1600" dirty="0">
              <a:solidFill>
                <a:srgbClr val="103A7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48CD520-D5EE-9246-BAC2-420D8FB294A6}"/>
              </a:ext>
            </a:extLst>
          </p:cNvPr>
          <p:cNvSpPr txBox="1"/>
          <p:nvPr/>
        </p:nvSpPr>
        <p:spPr>
          <a:xfrm>
            <a:off x="310908" y="174701"/>
            <a:ext cx="10423353" cy="844911"/>
          </a:xfrm>
          <a:prstGeom prst="rect">
            <a:avLst/>
          </a:prstGeom>
          <a:solidFill>
            <a:schemeClr val="bg1"/>
          </a:solidFill>
        </p:spPr>
        <p:txBody>
          <a:bodyPr wrap="square" rtlCol="0">
            <a:spAutoFit/>
          </a:bodyPr>
          <a:lstStyle/>
          <a:p>
            <a:pPr>
              <a:lnSpc>
                <a:spcPts val="1800"/>
              </a:lnSpc>
              <a:spcAft>
                <a:spcPts val="600"/>
              </a:spcAft>
            </a:pPr>
            <a:r>
              <a:rPr lang="en-US" sz="1100" b="1" dirty="0">
                <a:solidFill>
                  <a:schemeClr val="bg2">
                    <a:lumMod val="50000"/>
                  </a:schemeClr>
                </a:solidFill>
              </a:rPr>
              <a:t>MINE ACTION THEORY OF CHANGE  </a:t>
            </a:r>
          </a:p>
          <a:p>
            <a:pPr>
              <a:lnSpc>
                <a:spcPts val="1800"/>
              </a:lnSpc>
              <a:spcAft>
                <a:spcPts val="600"/>
              </a:spcAft>
            </a:pPr>
            <a:r>
              <a:rPr lang="en-US" sz="1400" b="1" dirty="0">
                <a:solidFill>
                  <a:srgbClr val="002060"/>
                </a:solidFill>
              </a:rPr>
              <a:t>VISION STATEMENT: </a:t>
            </a:r>
            <a:r>
              <a:rPr lang="en-GB" sz="1400" b="1" dirty="0">
                <a:solidFill>
                  <a:srgbClr val="002060"/>
                </a:solidFill>
              </a:rPr>
              <a:t>Increased peace and human security, and support towards development in countries affected by landmines &amp; explosive remnants of war (ERW)</a:t>
            </a:r>
            <a:r>
              <a:rPr lang="en-US" sz="1400" b="1" dirty="0">
                <a:solidFill>
                  <a:srgbClr val="002060"/>
                </a:solidFill>
              </a:rPr>
              <a:t> </a:t>
            </a:r>
          </a:p>
        </p:txBody>
      </p:sp>
      <p:cxnSp>
        <p:nvCxnSpPr>
          <p:cNvPr id="29" name="Straight Connector 28">
            <a:extLst>
              <a:ext uri="{FF2B5EF4-FFF2-40B4-BE49-F238E27FC236}">
                <a16:creationId xmlns:a16="http://schemas.microsoft.com/office/drawing/2014/main" id="{2D374124-7707-4410-983B-C811BD88A579}"/>
              </a:ext>
            </a:extLst>
          </p:cNvPr>
          <p:cNvCxnSpPr>
            <a:cxnSpLocks/>
          </p:cNvCxnSpPr>
          <p:nvPr/>
        </p:nvCxnSpPr>
        <p:spPr>
          <a:xfrm>
            <a:off x="4951273" y="4596571"/>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43" name="Rounded Rectangle 55">
            <a:extLst>
              <a:ext uri="{FF2B5EF4-FFF2-40B4-BE49-F238E27FC236}">
                <a16:creationId xmlns:a16="http://schemas.microsoft.com/office/drawing/2014/main" id="{C1384474-FB32-493C-B0CD-BF823E128AEF}"/>
              </a:ext>
            </a:extLst>
          </p:cNvPr>
          <p:cNvSpPr/>
          <p:nvPr/>
        </p:nvSpPr>
        <p:spPr>
          <a:xfrm>
            <a:off x="881450" y="1119646"/>
            <a:ext cx="2298941" cy="1282586"/>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b="1" dirty="0">
                <a:solidFill>
                  <a:srgbClr val="103A71"/>
                </a:solidFill>
                <a:latin typeface="Arial" panose="020B0604020202020204" pitchFamily="34" charset="0"/>
                <a:cs typeface="Arial" panose="020B0604020202020204" pitchFamily="34" charset="0"/>
              </a:rPr>
              <a:t>States’ strategic objectives supported and relevant treaty obligations met</a:t>
            </a:r>
            <a:endParaRPr lang="en-GB" sz="1350" dirty="0">
              <a:solidFill>
                <a:srgbClr val="103A71"/>
              </a:solidFill>
              <a:latin typeface="Arial" panose="020B0604020202020204" pitchFamily="34" charset="0"/>
              <a:cs typeface="Arial" panose="020B0604020202020204" pitchFamily="34" charset="0"/>
            </a:endParaRPr>
          </a:p>
        </p:txBody>
      </p:sp>
      <p:sp>
        <p:nvSpPr>
          <p:cNvPr id="144" name="Rounded Rectangle 293">
            <a:extLst>
              <a:ext uri="{FF2B5EF4-FFF2-40B4-BE49-F238E27FC236}">
                <a16:creationId xmlns:a16="http://schemas.microsoft.com/office/drawing/2014/main" id="{FD9A6219-21F3-4145-88C4-548385190D60}"/>
              </a:ext>
            </a:extLst>
          </p:cNvPr>
          <p:cNvSpPr/>
          <p:nvPr/>
        </p:nvSpPr>
        <p:spPr>
          <a:xfrm>
            <a:off x="3523457" y="1119650"/>
            <a:ext cx="2298940" cy="1282582"/>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b="1" dirty="0">
                <a:solidFill>
                  <a:srgbClr val="103A71"/>
                </a:solidFill>
                <a:latin typeface="Arial" panose="020B0604020202020204" pitchFamily="34" charset="0"/>
                <a:cs typeface="Arial" panose="020B0604020202020204" pitchFamily="34" charset="0"/>
              </a:rPr>
              <a:t>Increased community resilience to conflict drivers, contributes to stability and peacebuilding</a:t>
            </a:r>
            <a:endParaRPr lang="en-GB" sz="1350" dirty="0">
              <a:solidFill>
                <a:srgbClr val="103A71"/>
              </a:solidFill>
              <a:latin typeface="Arial" panose="020B0604020202020204" pitchFamily="34" charset="0"/>
              <a:cs typeface="Arial" panose="020B0604020202020204" pitchFamily="34" charset="0"/>
            </a:endParaRPr>
          </a:p>
        </p:txBody>
      </p:sp>
      <p:sp>
        <p:nvSpPr>
          <p:cNvPr id="157" name="Rounded Rectangle 294">
            <a:extLst>
              <a:ext uri="{FF2B5EF4-FFF2-40B4-BE49-F238E27FC236}">
                <a16:creationId xmlns:a16="http://schemas.microsoft.com/office/drawing/2014/main" id="{C91BDB37-9372-498C-8C3A-49B6123F1DB9}"/>
              </a:ext>
            </a:extLst>
          </p:cNvPr>
          <p:cNvSpPr/>
          <p:nvPr/>
        </p:nvSpPr>
        <p:spPr>
          <a:xfrm>
            <a:off x="6971866" y="1100975"/>
            <a:ext cx="2298941" cy="1282576"/>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b="1" dirty="0">
                <a:solidFill>
                  <a:srgbClr val="103A71"/>
                </a:solidFill>
                <a:latin typeface="Arial" panose="020B0604020202020204" pitchFamily="34" charset="0"/>
                <a:cs typeface="Arial" panose="020B0604020202020204" pitchFamily="34" charset="0"/>
              </a:rPr>
              <a:t>Economic development and more resilient communities contribute to Sustainable Development Goals (SDGs)</a:t>
            </a:r>
            <a:endParaRPr lang="en-GB" sz="1350" dirty="0">
              <a:solidFill>
                <a:srgbClr val="103A71"/>
              </a:solidFill>
              <a:latin typeface="Arial" panose="020B0604020202020204" pitchFamily="34" charset="0"/>
              <a:cs typeface="Arial" panose="020B0604020202020204" pitchFamily="34" charset="0"/>
            </a:endParaRPr>
          </a:p>
        </p:txBody>
      </p:sp>
      <p:sp>
        <p:nvSpPr>
          <p:cNvPr id="2" name="Arc 1">
            <a:extLst>
              <a:ext uri="{FF2B5EF4-FFF2-40B4-BE49-F238E27FC236}">
                <a16:creationId xmlns:a16="http://schemas.microsoft.com/office/drawing/2014/main" id="{4C829009-90C4-4E87-9DE1-B3379D6AAEB2}"/>
              </a:ext>
            </a:extLst>
          </p:cNvPr>
          <p:cNvSpPr/>
          <p:nvPr/>
        </p:nvSpPr>
        <p:spPr>
          <a:xfrm flipH="1">
            <a:off x="6894738" y="2876558"/>
            <a:ext cx="2194769" cy="1689326"/>
          </a:xfrm>
          <a:prstGeom prst="arc">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3" name="Arc 162">
            <a:extLst>
              <a:ext uri="{FF2B5EF4-FFF2-40B4-BE49-F238E27FC236}">
                <a16:creationId xmlns:a16="http://schemas.microsoft.com/office/drawing/2014/main" id="{A339FC31-58C9-4E6D-8F3A-2A92DA9F2743}"/>
              </a:ext>
            </a:extLst>
          </p:cNvPr>
          <p:cNvSpPr/>
          <p:nvPr/>
        </p:nvSpPr>
        <p:spPr>
          <a:xfrm flipH="1" flipV="1">
            <a:off x="1868689" y="1600465"/>
            <a:ext cx="1724365" cy="1830211"/>
          </a:xfrm>
          <a:prstGeom prst="arc">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extBox 6">
            <a:extLst>
              <a:ext uri="{FF2B5EF4-FFF2-40B4-BE49-F238E27FC236}">
                <a16:creationId xmlns:a16="http://schemas.microsoft.com/office/drawing/2014/main" id="{EE6966B6-36A4-40E8-9FC0-4A428C37E146}"/>
              </a:ext>
            </a:extLst>
          </p:cNvPr>
          <p:cNvSpPr txBox="1"/>
          <p:nvPr/>
        </p:nvSpPr>
        <p:spPr>
          <a:xfrm>
            <a:off x="2779289" y="3078709"/>
            <a:ext cx="2209425" cy="584775"/>
          </a:xfrm>
          <a:prstGeom prst="rect">
            <a:avLst/>
          </a:prstGeom>
          <a:noFill/>
        </p:spPr>
        <p:txBody>
          <a:bodyPr wrap="square" rtlCol="0">
            <a:spAutoFit/>
          </a:bodyPr>
          <a:lstStyle/>
          <a:p>
            <a:r>
              <a:rPr lang="en-GB" sz="1600" i="1" dirty="0">
                <a:solidFill>
                  <a:srgbClr val="002060"/>
                </a:solidFill>
                <a:latin typeface="Arial" panose="020B0604020202020204" pitchFamily="34" charset="0"/>
                <a:cs typeface="Arial" panose="020B0604020202020204" pitchFamily="34" charset="0"/>
              </a:rPr>
              <a:t>Top of the </a:t>
            </a:r>
            <a:r>
              <a:rPr lang="en-GB" sz="1600" i="1" dirty="0" err="1">
                <a:solidFill>
                  <a:srgbClr val="002060"/>
                </a:solidFill>
                <a:latin typeface="Arial" panose="020B0604020202020204" pitchFamily="34" charset="0"/>
                <a:cs typeface="Arial" panose="020B0604020202020204" pitchFamily="34" charset="0"/>
              </a:rPr>
              <a:t>ToC</a:t>
            </a:r>
            <a:r>
              <a:rPr lang="en-GB" sz="1600" i="1" dirty="0">
                <a:solidFill>
                  <a:srgbClr val="002060"/>
                </a:solidFill>
                <a:latin typeface="Arial" panose="020B0604020202020204" pitchFamily="34" charset="0"/>
                <a:cs typeface="Arial" panose="020B0604020202020204" pitchFamily="34" charset="0"/>
              </a:rPr>
              <a:t> strategic objectives </a:t>
            </a:r>
          </a:p>
        </p:txBody>
      </p:sp>
      <p:sp>
        <p:nvSpPr>
          <p:cNvPr id="164" name="TextBox 163">
            <a:extLst>
              <a:ext uri="{FF2B5EF4-FFF2-40B4-BE49-F238E27FC236}">
                <a16:creationId xmlns:a16="http://schemas.microsoft.com/office/drawing/2014/main" id="{22BD3D1A-1115-4ECD-B431-CB7CDDEDFB3B}"/>
              </a:ext>
            </a:extLst>
          </p:cNvPr>
          <p:cNvSpPr txBox="1"/>
          <p:nvPr/>
        </p:nvSpPr>
        <p:spPr>
          <a:xfrm>
            <a:off x="8121336" y="2714411"/>
            <a:ext cx="2933831" cy="830997"/>
          </a:xfrm>
          <a:prstGeom prst="rect">
            <a:avLst/>
          </a:prstGeom>
          <a:noFill/>
        </p:spPr>
        <p:txBody>
          <a:bodyPr wrap="square" rtlCol="0">
            <a:spAutoFit/>
          </a:bodyPr>
          <a:lstStyle/>
          <a:p>
            <a:r>
              <a:rPr lang="en-GB" sz="1600" i="1" dirty="0">
                <a:solidFill>
                  <a:srgbClr val="002060"/>
                </a:solidFill>
                <a:latin typeface="Arial" panose="020B0604020202020204" pitchFamily="34" charset="0"/>
                <a:cs typeface="Arial" panose="020B0604020202020204" pitchFamily="34" charset="0"/>
              </a:rPr>
              <a:t>Bottom of the </a:t>
            </a:r>
            <a:r>
              <a:rPr lang="en-GB" sz="1600" i="1" dirty="0" err="1">
                <a:solidFill>
                  <a:srgbClr val="002060"/>
                </a:solidFill>
                <a:latin typeface="Arial" panose="020B0604020202020204" pitchFamily="34" charset="0"/>
                <a:cs typeface="Arial" panose="020B0604020202020204" pitchFamily="34" charset="0"/>
              </a:rPr>
              <a:t>ToC</a:t>
            </a:r>
            <a:r>
              <a:rPr lang="en-GB" sz="1600" i="1" dirty="0">
                <a:solidFill>
                  <a:srgbClr val="002060"/>
                </a:solidFill>
                <a:latin typeface="Arial" panose="020B0604020202020204" pitchFamily="34" charset="0"/>
                <a:cs typeface="Arial" panose="020B0604020202020204" pitchFamily="34" charset="0"/>
              </a:rPr>
              <a:t> underlying foundations, also mainstreamed in the </a:t>
            </a:r>
            <a:r>
              <a:rPr lang="en-GB" sz="1600" i="1" dirty="0" err="1">
                <a:solidFill>
                  <a:srgbClr val="002060"/>
                </a:solidFill>
                <a:latin typeface="Arial" panose="020B0604020202020204" pitchFamily="34" charset="0"/>
                <a:cs typeface="Arial" panose="020B0604020202020204" pitchFamily="34" charset="0"/>
              </a:rPr>
              <a:t>ToAs</a:t>
            </a:r>
            <a:endParaRPr lang="en-GB" sz="1600" i="1" dirty="0">
              <a:solidFill>
                <a:srgbClr val="002060"/>
              </a:solidFill>
              <a:latin typeface="Arial" panose="020B0604020202020204" pitchFamily="34" charset="0"/>
              <a:cs typeface="Arial" panose="020B0604020202020204" pitchFamily="34" charset="0"/>
            </a:endParaRPr>
          </a:p>
        </p:txBody>
      </p:sp>
      <p:sp>
        <p:nvSpPr>
          <p:cNvPr id="4" name="Slide Number Placeholder 5">
            <a:extLst>
              <a:ext uri="{FF2B5EF4-FFF2-40B4-BE49-F238E27FC236}">
                <a16:creationId xmlns:a16="http://schemas.microsoft.com/office/drawing/2014/main" id="{001FF368-76ED-8F99-6F1F-13C28CBFC30E}"/>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10</a:t>
            </a:fld>
            <a:endParaRPr lang="en-GB" dirty="0"/>
          </a:p>
        </p:txBody>
      </p:sp>
    </p:spTree>
    <p:extLst>
      <p:ext uri="{BB962C8B-B14F-4D97-AF65-F5344CB8AC3E}">
        <p14:creationId xmlns:p14="http://schemas.microsoft.com/office/powerpoint/2010/main" val="891844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6EE9FD35-63F1-F3BB-2F30-EA63594A3C11}"/>
              </a:ext>
            </a:extLst>
          </p:cNvPr>
          <p:cNvCxnSpPr>
            <a:cxnSpLocks/>
            <a:endCxn id="105" idx="3"/>
          </p:cNvCxnSpPr>
          <p:nvPr/>
        </p:nvCxnSpPr>
        <p:spPr>
          <a:xfrm>
            <a:off x="237254" y="848167"/>
            <a:ext cx="7220" cy="5222512"/>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3" name="Rounded Rectangle 52">
            <a:extLst>
              <a:ext uri="{FF2B5EF4-FFF2-40B4-BE49-F238E27FC236}">
                <a16:creationId xmlns:a16="http://schemas.microsoft.com/office/drawing/2014/main" id="{4D55C9AE-C4B1-C991-3CC9-F0CACDE7BBC5}"/>
              </a:ext>
            </a:extLst>
          </p:cNvPr>
          <p:cNvSpPr/>
          <p:nvPr/>
        </p:nvSpPr>
        <p:spPr>
          <a:xfrm rot="5400000">
            <a:off x="-159004" y="907487"/>
            <a:ext cx="828000" cy="216000"/>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Impact</a:t>
            </a:r>
            <a:endParaRPr lang="en-GB" sz="800" dirty="0">
              <a:solidFill>
                <a:schemeClr val="tx1"/>
              </a:solidFill>
            </a:endParaRPr>
          </a:p>
        </p:txBody>
      </p:sp>
      <p:sp>
        <p:nvSpPr>
          <p:cNvPr id="61" name="Rounded Rectangle 60">
            <a:extLst>
              <a:ext uri="{FF2B5EF4-FFF2-40B4-BE49-F238E27FC236}">
                <a16:creationId xmlns:a16="http://schemas.microsoft.com/office/drawing/2014/main" id="{279E412C-9277-B5A7-1DB3-58F9087DD2E1}"/>
              </a:ext>
            </a:extLst>
          </p:cNvPr>
          <p:cNvSpPr/>
          <p:nvPr/>
        </p:nvSpPr>
        <p:spPr>
          <a:xfrm rot="5400000">
            <a:off x="-192774" y="2228017"/>
            <a:ext cx="828000" cy="216000"/>
          </a:xfrm>
          <a:prstGeom prst="roundRect">
            <a:avLst/>
          </a:prstGeom>
          <a:solidFill>
            <a:schemeClr val="bg2"/>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Outcomes</a:t>
            </a:r>
            <a:endParaRPr lang="en-GB" sz="800" dirty="0">
              <a:solidFill>
                <a:schemeClr val="tx1"/>
              </a:solidFill>
            </a:endParaRPr>
          </a:p>
        </p:txBody>
      </p:sp>
      <p:sp>
        <p:nvSpPr>
          <p:cNvPr id="67" name="TextBox 66">
            <a:extLst>
              <a:ext uri="{FF2B5EF4-FFF2-40B4-BE49-F238E27FC236}">
                <a16:creationId xmlns:a16="http://schemas.microsoft.com/office/drawing/2014/main" id="{349902D9-94F7-2B65-59C5-701DC0066BFE}"/>
              </a:ext>
            </a:extLst>
          </p:cNvPr>
          <p:cNvSpPr txBox="1"/>
          <p:nvPr/>
        </p:nvSpPr>
        <p:spPr>
          <a:xfrm>
            <a:off x="60771" y="71575"/>
            <a:ext cx="12131228" cy="261610"/>
          </a:xfrm>
          <a:prstGeom prst="rect">
            <a:avLst/>
          </a:prstGeom>
          <a:solidFill>
            <a:schemeClr val="bg1"/>
          </a:solidFill>
        </p:spPr>
        <p:txBody>
          <a:bodyPr wrap="square" rtlCol="0">
            <a:spAutoFit/>
          </a:bodyPr>
          <a:lstStyle/>
          <a:p>
            <a:r>
              <a:rPr lang="en-US" sz="1100" b="1" dirty="0">
                <a:solidFill>
                  <a:schemeClr val="bg2">
                    <a:lumMod val="50000"/>
                  </a:schemeClr>
                </a:solidFill>
              </a:rPr>
              <a:t>MINE ACTION THEORY OF CHANGE.  </a:t>
            </a:r>
            <a:r>
              <a:rPr lang="en-US" sz="1100" b="1" dirty="0">
                <a:solidFill>
                  <a:srgbClr val="002060"/>
                </a:solidFill>
              </a:rPr>
              <a:t>VISION STATEMENT: </a:t>
            </a:r>
            <a:r>
              <a:rPr lang="en-GB" sz="1100" b="1" dirty="0">
                <a:solidFill>
                  <a:srgbClr val="002060"/>
                </a:solidFill>
              </a:rPr>
              <a:t>Increased peace and human security, and support towards development in countries affected by landmines and ERW</a:t>
            </a:r>
            <a:r>
              <a:rPr lang="en-US" sz="1100" b="1" dirty="0">
                <a:solidFill>
                  <a:srgbClr val="002060"/>
                </a:solidFill>
              </a:rPr>
              <a:t> </a:t>
            </a:r>
          </a:p>
        </p:txBody>
      </p:sp>
      <p:grpSp>
        <p:nvGrpSpPr>
          <p:cNvPr id="8" name="Group 7">
            <a:extLst>
              <a:ext uri="{FF2B5EF4-FFF2-40B4-BE49-F238E27FC236}">
                <a16:creationId xmlns:a16="http://schemas.microsoft.com/office/drawing/2014/main" id="{BDE94FC7-9853-9FA1-7049-0957D2A8106F}"/>
              </a:ext>
            </a:extLst>
          </p:cNvPr>
          <p:cNvGrpSpPr/>
          <p:nvPr/>
        </p:nvGrpSpPr>
        <p:grpSpPr>
          <a:xfrm>
            <a:off x="3520735" y="2824166"/>
            <a:ext cx="3546940" cy="1587500"/>
            <a:chOff x="3655781" y="2937382"/>
            <a:chExt cx="3546940" cy="1587500"/>
          </a:xfrm>
        </p:grpSpPr>
        <p:pic>
          <p:nvPicPr>
            <p:cNvPr id="29" name="Picture 28" descr="A picture containing kitchenware, strainer, several&#10;&#10;Description automatically generated">
              <a:extLst>
                <a:ext uri="{FF2B5EF4-FFF2-40B4-BE49-F238E27FC236}">
                  <a16:creationId xmlns:a16="http://schemas.microsoft.com/office/drawing/2014/main" id="{15AAFD28-094A-5329-4382-FEFFFFA610E2}"/>
                </a:ext>
              </a:extLst>
            </p:cNvPr>
            <p:cNvPicPr>
              <a:picLocks/>
            </p:cNvPicPr>
            <p:nvPr/>
          </p:nvPicPr>
          <p:blipFill>
            <a:blip r:embed="rId2">
              <a:grayscl/>
              <a:extLst>
                <a:ext uri="{BEBA8EAE-BF5A-486C-A8C5-ECC9F3942E4B}">
                  <a14:imgProps xmlns:a14="http://schemas.microsoft.com/office/drawing/2010/main">
                    <a14:imgLayer r:embed="rId3">
                      <a14:imgEffect>
                        <a14:saturation sat="275000"/>
                      </a14:imgEffect>
                      <a14:imgEffect>
                        <a14:brightnessContrast contrast="-55000"/>
                      </a14:imgEffect>
                    </a14:imgLayer>
                  </a14:imgProps>
                </a:ext>
              </a:extLst>
            </a:blip>
            <a:stretch>
              <a:fillRect/>
            </a:stretch>
          </p:blipFill>
          <p:spPr>
            <a:xfrm>
              <a:off x="3655781" y="2937382"/>
              <a:ext cx="3546940" cy="1587500"/>
            </a:xfrm>
            <a:prstGeom prst="rect">
              <a:avLst/>
            </a:prstGeom>
          </p:spPr>
        </p:pic>
        <p:sp>
          <p:nvSpPr>
            <p:cNvPr id="104" name="TextBox 103">
              <a:extLst>
                <a:ext uri="{FF2B5EF4-FFF2-40B4-BE49-F238E27FC236}">
                  <a16:creationId xmlns:a16="http://schemas.microsoft.com/office/drawing/2014/main" id="{211B344A-AA39-B19F-AD7B-50E3E08AD899}"/>
                </a:ext>
              </a:extLst>
            </p:cNvPr>
            <p:cNvSpPr txBox="1"/>
            <p:nvPr/>
          </p:nvSpPr>
          <p:spPr>
            <a:xfrm>
              <a:off x="4450262" y="3686134"/>
              <a:ext cx="1799246" cy="415498"/>
            </a:xfrm>
            <a:prstGeom prst="rect">
              <a:avLst/>
            </a:prstGeom>
            <a:solidFill>
              <a:schemeClr val="bg1"/>
            </a:solidFill>
          </p:spPr>
          <p:txBody>
            <a:bodyPr wrap="square" lIns="0" tIns="0" rIns="0" bIns="0" rtlCol="0">
              <a:spAutoFit/>
            </a:bodyPr>
            <a:lstStyle/>
            <a:p>
              <a:pPr algn="ctr"/>
              <a:r>
                <a:rPr lang="en-GB" sz="900" b="1" dirty="0"/>
                <a:t>Capable national authorities</a:t>
              </a:r>
              <a:br>
                <a:rPr lang="en-GB" sz="900" b="1" dirty="0"/>
              </a:br>
              <a:r>
                <a:rPr lang="en-GB" sz="900" dirty="0"/>
                <a:t>can </a:t>
              </a:r>
              <a:r>
                <a:rPr lang="en-GB" sz="900" b="1" dirty="0"/>
                <a:t>amplify</a:t>
              </a:r>
              <a:r>
                <a:rPr lang="en-GB" sz="900" dirty="0"/>
                <a:t> the overall strategic effect of the sector</a:t>
              </a:r>
            </a:p>
          </p:txBody>
        </p:sp>
      </p:grpSp>
      <p:sp>
        <p:nvSpPr>
          <p:cNvPr id="105" name="Rounded Rectangle 104">
            <a:extLst>
              <a:ext uri="{FF2B5EF4-FFF2-40B4-BE49-F238E27FC236}">
                <a16:creationId xmlns:a16="http://schemas.microsoft.com/office/drawing/2014/main" id="{DE44177A-4D4C-4499-B348-BD32384089DA}"/>
              </a:ext>
            </a:extLst>
          </p:cNvPr>
          <p:cNvSpPr/>
          <p:nvPr/>
        </p:nvSpPr>
        <p:spPr>
          <a:xfrm rot="5400000">
            <a:off x="-169526" y="5548679"/>
            <a:ext cx="828000" cy="216000"/>
          </a:xfrm>
          <a:prstGeom prst="roundRect">
            <a:avLst/>
          </a:prstGeom>
          <a:solidFill>
            <a:schemeClr val="bg2"/>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Activities</a:t>
            </a:r>
            <a:endParaRPr lang="en-GB" sz="800" dirty="0">
              <a:solidFill>
                <a:schemeClr val="tx1"/>
              </a:solidFill>
            </a:endParaRPr>
          </a:p>
        </p:txBody>
      </p:sp>
      <p:sp>
        <p:nvSpPr>
          <p:cNvPr id="247" name="Rectangle 246">
            <a:extLst>
              <a:ext uri="{FF2B5EF4-FFF2-40B4-BE49-F238E27FC236}">
                <a16:creationId xmlns:a16="http://schemas.microsoft.com/office/drawing/2014/main" id="{4E0DC9D4-FDA9-B544-1914-2AAC308A4C6E}"/>
              </a:ext>
            </a:extLst>
          </p:cNvPr>
          <p:cNvSpPr/>
          <p:nvPr/>
        </p:nvSpPr>
        <p:spPr>
          <a:xfrm>
            <a:off x="4" y="6201027"/>
            <a:ext cx="12191996" cy="646382"/>
          </a:xfrm>
          <a:prstGeom prst="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b="1" dirty="0">
              <a:solidFill>
                <a:schemeClr val="tx1"/>
              </a:solidFill>
            </a:endParaRPr>
          </a:p>
          <a:p>
            <a:pPr algn="ctr"/>
            <a:r>
              <a:rPr lang="en-GB" sz="1000" b="1" dirty="0">
                <a:solidFill>
                  <a:schemeClr val="tx1"/>
                </a:solidFill>
              </a:rPr>
              <a:t>Principles that create an enabling environment to put local communities and local leadership at the centre of mine action and maximise the sector’s strategic value</a:t>
            </a:r>
          </a:p>
          <a:p>
            <a:r>
              <a:rPr lang="en-GB" sz="800" b="1" dirty="0">
                <a:solidFill>
                  <a:schemeClr val="tx1"/>
                </a:solidFill>
              </a:rPr>
              <a:t>Conflict sensitivity, gender, inclusion and environmental considerations mainstreamed </a:t>
            </a:r>
            <a:r>
              <a:rPr lang="en-GB" sz="800" dirty="0">
                <a:solidFill>
                  <a:schemeClr val="tx1"/>
                </a:solidFill>
              </a:rPr>
              <a:t>across all activities, with community liaison and other participatory processes that give voice to and appropriately include men, women, girls and boys, EO victims and other persons with disabilities, and vulnerable or marginalised groups</a:t>
            </a:r>
            <a:r>
              <a:rPr lang="en-GB" sz="800" dirty="0">
                <a:solidFill>
                  <a:srgbClr val="000000"/>
                </a:solidFill>
                <a:effectLst/>
                <a:ea typeface="Times New Roman" panose="02020603050405020304" pitchFamily="18" charset="0"/>
              </a:rPr>
              <a:t>.  </a:t>
            </a:r>
            <a:r>
              <a:rPr lang="en-GB" sz="800" b="1" dirty="0">
                <a:solidFill>
                  <a:schemeClr val="tx1"/>
                </a:solidFill>
              </a:rPr>
              <a:t>Governments, national mine action authorities, UN and implementing partners work together </a:t>
            </a:r>
            <a:r>
              <a:rPr lang="en-GB" sz="800" dirty="0">
                <a:solidFill>
                  <a:schemeClr val="tx1"/>
                </a:solidFill>
              </a:rPr>
              <a:t>and are informed by a shared understanding of needs and capabilities.</a:t>
            </a:r>
          </a:p>
          <a:p>
            <a:r>
              <a:rPr lang="en-GB" sz="800" b="1" dirty="0">
                <a:solidFill>
                  <a:schemeClr val="tx1"/>
                </a:solidFill>
              </a:rPr>
              <a:t>Advocacy </a:t>
            </a:r>
            <a:r>
              <a:rPr lang="en-GB" sz="800" dirty="0">
                <a:solidFill>
                  <a:schemeClr val="tx1"/>
                </a:solidFill>
              </a:rPr>
              <a:t>by the donors, national authorities, UN agencies, implementing partners and local organisations at every level and activity to leverage opportunities and create pressure for policy changes, implementation change and resource allocation. </a:t>
            </a:r>
          </a:p>
          <a:p>
            <a:pPr algn="ctr"/>
            <a:endParaRPr lang="en-GB" sz="900" dirty="0"/>
          </a:p>
        </p:txBody>
      </p:sp>
      <p:sp>
        <p:nvSpPr>
          <p:cNvPr id="64" name="Rounded Rectangle 63">
            <a:extLst>
              <a:ext uri="{FF2B5EF4-FFF2-40B4-BE49-F238E27FC236}">
                <a16:creationId xmlns:a16="http://schemas.microsoft.com/office/drawing/2014/main" id="{695A9C58-7C89-60A3-EF9E-6F9DB8BCDD42}"/>
              </a:ext>
            </a:extLst>
          </p:cNvPr>
          <p:cNvSpPr/>
          <p:nvPr/>
        </p:nvSpPr>
        <p:spPr>
          <a:xfrm rot="5400000">
            <a:off x="-168647" y="4573479"/>
            <a:ext cx="828000" cy="216000"/>
          </a:xfrm>
          <a:prstGeom prst="roundRect">
            <a:avLst/>
          </a:prstGeom>
          <a:solidFill>
            <a:schemeClr val="bg2"/>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Outputs</a:t>
            </a:r>
            <a:endParaRPr lang="en-GB" sz="800" dirty="0">
              <a:solidFill>
                <a:schemeClr val="tx1"/>
              </a:solidFill>
            </a:endParaRPr>
          </a:p>
        </p:txBody>
      </p:sp>
      <p:grpSp>
        <p:nvGrpSpPr>
          <p:cNvPr id="59" name="Group 58">
            <a:extLst>
              <a:ext uri="{FF2B5EF4-FFF2-40B4-BE49-F238E27FC236}">
                <a16:creationId xmlns:a16="http://schemas.microsoft.com/office/drawing/2014/main" id="{37BA346C-2091-3711-1BF5-4E9B179E2DEA}"/>
              </a:ext>
            </a:extLst>
          </p:cNvPr>
          <p:cNvGrpSpPr/>
          <p:nvPr/>
        </p:nvGrpSpPr>
        <p:grpSpPr>
          <a:xfrm>
            <a:off x="269562" y="334773"/>
            <a:ext cx="11812952" cy="3983494"/>
            <a:chOff x="269562" y="334773"/>
            <a:chExt cx="11812952" cy="3983494"/>
          </a:xfrm>
        </p:grpSpPr>
        <p:sp>
          <p:nvSpPr>
            <p:cNvPr id="69" name="Rounded Rectangle 68">
              <a:extLst>
                <a:ext uri="{FF2B5EF4-FFF2-40B4-BE49-F238E27FC236}">
                  <a16:creationId xmlns:a16="http://schemas.microsoft.com/office/drawing/2014/main" id="{EB34FEF5-8E6B-9207-0C00-38E22007C920}"/>
                </a:ext>
              </a:extLst>
            </p:cNvPr>
            <p:cNvSpPr/>
            <p:nvPr/>
          </p:nvSpPr>
          <p:spPr>
            <a:xfrm>
              <a:off x="2240899" y="841258"/>
              <a:ext cx="1647491" cy="483191"/>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States’ strategic objectives supported and relevant treaty obligations met</a:t>
              </a:r>
              <a:endParaRPr lang="en-GB" sz="800" dirty="0">
                <a:solidFill>
                  <a:schemeClr val="tx1"/>
                </a:solidFill>
              </a:endParaRPr>
            </a:p>
          </p:txBody>
        </p:sp>
        <p:grpSp>
          <p:nvGrpSpPr>
            <p:cNvPr id="56" name="Group 55">
              <a:extLst>
                <a:ext uri="{FF2B5EF4-FFF2-40B4-BE49-F238E27FC236}">
                  <a16:creationId xmlns:a16="http://schemas.microsoft.com/office/drawing/2014/main" id="{FD136A82-F4D7-4B97-606A-DB1FBCFE4C93}"/>
                </a:ext>
              </a:extLst>
            </p:cNvPr>
            <p:cNvGrpSpPr/>
            <p:nvPr/>
          </p:nvGrpSpPr>
          <p:grpSpPr>
            <a:xfrm>
              <a:off x="269562" y="334773"/>
              <a:ext cx="11812952" cy="3983494"/>
              <a:chOff x="269562" y="334773"/>
              <a:chExt cx="11812952" cy="3983494"/>
            </a:xfrm>
          </p:grpSpPr>
          <p:cxnSp>
            <p:nvCxnSpPr>
              <p:cNvPr id="86" name="Straight Connector 85">
                <a:extLst>
                  <a:ext uri="{FF2B5EF4-FFF2-40B4-BE49-F238E27FC236}">
                    <a16:creationId xmlns:a16="http://schemas.microsoft.com/office/drawing/2014/main" id="{F2C733D9-4E87-526D-FAFE-768C02D592DA}"/>
                  </a:ext>
                </a:extLst>
              </p:cNvPr>
              <p:cNvCxnSpPr>
                <a:cxnSpLocks/>
              </p:cNvCxnSpPr>
              <p:nvPr/>
            </p:nvCxnSpPr>
            <p:spPr>
              <a:xfrm>
                <a:off x="4776932" y="744497"/>
                <a:ext cx="0" cy="73315"/>
              </a:xfrm>
              <a:prstGeom prst="line">
                <a:avLst/>
              </a:prstGeom>
              <a:ln w="9525">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sp>
            <p:nvSpPr>
              <p:cNvPr id="338" name="Arc 337">
                <a:extLst>
                  <a:ext uri="{FF2B5EF4-FFF2-40B4-BE49-F238E27FC236}">
                    <a16:creationId xmlns:a16="http://schemas.microsoft.com/office/drawing/2014/main" id="{ED7FE43A-9024-C74A-5737-DA54EB1556E1}"/>
                  </a:ext>
                </a:extLst>
              </p:cNvPr>
              <p:cNvSpPr/>
              <p:nvPr/>
            </p:nvSpPr>
            <p:spPr>
              <a:xfrm rot="16200000">
                <a:off x="656142" y="466921"/>
                <a:ext cx="358151" cy="517664"/>
              </a:xfrm>
              <a:prstGeom prst="arc">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5" name="Group 54">
                <a:extLst>
                  <a:ext uri="{FF2B5EF4-FFF2-40B4-BE49-F238E27FC236}">
                    <a16:creationId xmlns:a16="http://schemas.microsoft.com/office/drawing/2014/main" id="{A47527E6-3598-2A84-B5B5-15BF7A41E6E2}"/>
                  </a:ext>
                </a:extLst>
              </p:cNvPr>
              <p:cNvGrpSpPr/>
              <p:nvPr/>
            </p:nvGrpSpPr>
            <p:grpSpPr>
              <a:xfrm>
                <a:off x="269562" y="334773"/>
                <a:ext cx="11812952" cy="3983494"/>
                <a:chOff x="269562" y="334773"/>
                <a:chExt cx="11812952" cy="3983494"/>
              </a:xfrm>
            </p:grpSpPr>
            <p:grpSp>
              <p:nvGrpSpPr>
                <p:cNvPr id="282" name="Group 281">
                  <a:extLst>
                    <a:ext uri="{FF2B5EF4-FFF2-40B4-BE49-F238E27FC236}">
                      <a16:creationId xmlns:a16="http://schemas.microsoft.com/office/drawing/2014/main" id="{0C7DF7CD-80A1-2059-10DF-1A5F0F4EA6C6}"/>
                    </a:ext>
                  </a:extLst>
                </p:cNvPr>
                <p:cNvGrpSpPr/>
                <p:nvPr/>
              </p:nvGrpSpPr>
              <p:grpSpPr>
                <a:xfrm>
                  <a:off x="1728958" y="1067350"/>
                  <a:ext cx="501243" cy="961547"/>
                  <a:chOff x="1124522" y="354130"/>
                  <a:chExt cx="501243" cy="1059109"/>
                </a:xfrm>
              </p:grpSpPr>
              <p:grpSp>
                <p:nvGrpSpPr>
                  <p:cNvPr id="283" name="Group 282">
                    <a:extLst>
                      <a:ext uri="{FF2B5EF4-FFF2-40B4-BE49-F238E27FC236}">
                        <a16:creationId xmlns:a16="http://schemas.microsoft.com/office/drawing/2014/main" id="{61ABCD70-FB68-08ED-A6AE-DFEB5CCA26AC}"/>
                      </a:ext>
                    </a:extLst>
                  </p:cNvPr>
                  <p:cNvGrpSpPr/>
                  <p:nvPr/>
                </p:nvGrpSpPr>
                <p:grpSpPr>
                  <a:xfrm>
                    <a:off x="1124522" y="354130"/>
                    <a:ext cx="501243" cy="300401"/>
                    <a:chOff x="1981402" y="1041702"/>
                    <a:chExt cx="501243" cy="300401"/>
                  </a:xfrm>
                </p:grpSpPr>
                <p:sp>
                  <p:nvSpPr>
                    <p:cNvPr id="288" name="Arc 287">
                      <a:extLst>
                        <a:ext uri="{FF2B5EF4-FFF2-40B4-BE49-F238E27FC236}">
                          <a16:creationId xmlns:a16="http://schemas.microsoft.com/office/drawing/2014/main" id="{54957B6D-17F2-333A-91BC-1355DA6CB708}"/>
                        </a:ext>
                      </a:extLst>
                    </p:cNvPr>
                    <p:cNvSpPr/>
                    <p:nvPr/>
                  </p:nvSpPr>
                  <p:spPr>
                    <a:xfrm flipH="1">
                      <a:off x="1981402" y="1041702"/>
                      <a:ext cx="399276" cy="300401"/>
                    </a:xfrm>
                    <a:prstGeom prst="arc">
                      <a:avLst>
                        <a:gd name="adj1" fmla="val 16199995"/>
                        <a:gd name="adj2" fmla="val 0"/>
                      </a:avLst>
                    </a:prstGeom>
                    <a:ln w="9525">
                      <a:solidFill>
                        <a:schemeClr val="tx1"/>
                      </a:solidFill>
                      <a:tailEnd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89" name="Straight Arrow Connector 288">
                      <a:extLst>
                        <a:ext uri="{FF2B5EF4-FFF2-40B4-BE49-F238E27FC236}">
                          <a16:creationId xmlns:a16="http://schemas.microsoft.com/office/drawing/2014/main" id="{0C62A26A-44DA-2AE0-3AAC-B21E69654368}"/>
                        </a:ext>
                      </a:extLst>
                    </p:cNvPr>
                    <p:cNvCxnSpPr/>
                    <p:nvPr/>
                  </p:nvCxnSpPr>
                  <p:spPr>
                    <a:xfrm>
                      <a:off x="2177845" y="1041702"/>
                      <a:ext cx="304800" cy="0"/>
                    </a:xfrm>
                    <a:prstGeom prst="straightConnector1">
                      <a:avLst/>
                    </a:prstGeom>
                    <a:ln w="9525" cap="rnd">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grpSp>
              <p:cxnSp>
                <p:nvCxnSpPr>
                  <p:cNvPr id="285" name="Straight Connector 284">
                    <a:extLst>
                      <a:ext uri="{FF2B5EF4-FFF2-40B4-BE49-F238E27FC236}">
                        <a16:creationId xmlns:a16="http://schemas.microsoft.com/office/drawing/2014/main" id="{41BC1145-97E1-6A5C-9717-72D4E1F75AEB}"/>
                      </a:ext>
                    </a:extLst>
                  </p:cNvPr>
                  <p:cNvCxnSpPr>
                    <a:cxnSpLocks/>
                  </p:cNvCxnSpPr>
                  <p:nvPr/>
                </p:nvCxnSpPr>
                <p:spPr>
                  <a:xfrm>
                    <a:off x="1124523" y="504331"/>
                    <a:ext cx="0" cy="908908"/>
                  </a:xfrm>
                  <a:prstGeom prst="line">
                    <a:avLst/>
                  </a:prstGeom>
                  <a:ln w="9525">
                    <a:solidFill>
                      <a:schemeClr val="tx1"/>
                    </a:solidFill>
                    <a:headEnd type="none"/>
                    <a:tailEnd type="none" w="med" len="sm"/>
                  </a:ln>
                </p:spPr>
                <p:style>
                  <a:lnRef idx="1">
                    <a:schemeClr val="accent1"/>
                  </a:lnRef>
                  <a:fillRef idx="0">
                    <a:schemeClr val="accent1"/>
                  </a:fillRef>
                  <a:effectRef idx="0">
                    <a:schemeClr val="accent1"/>
                  </a:effectRef>
                  <a:fontRef idx="minor">
                    <a:schemeClr val="tx1"/>
                  </a:fontRef>
                </p:style>
              </p:cxnSp>
            </p:grpSp>
            <p:sp>
              <p:nvSpPr>
                <p:cNvPr id="290" name="TextBox 289">
                  <a:extLst>
                    <a:ext uri="{FF2B5EF4-FFF2-40B4-BE49-F238E27FC236}">
                      <a16:creationId xmlns:a16="http://schemas.microsoft.com/office/drawing/2014/main" id="{795333F5-728A-6DE4-19B9-70E54D999595}"/>
                    </a:ext>
                  </a:extLst>
                </p:cNvPr>
                <p:cNvSpPr txBox="1"/>
                <p:nvPr/>
              </p:nvSpPr>
              <p:spPr>
                <a:xfrm>
                  <a:off x="1377296" y="1117624"/>
                  <a:ext cx="652116" cy="303536"/>
                </a:xfrm>
                <a:prstGeom prst="rect">
                  <a:avLst/>
                </a:prstGeom>
                <a:solidFill>
                  <a:schemeClr val="bg1"/>
                </a:solidFill>
              </p:spPr>
              <p:txBody>
                <a:bodyPr wrap="square" lIns="36000" tIns="36000" rIns="36000" bIns="36000" rtlCol="0">
                  <a:spAutoFit/>
                </a:bodyPr>
                <a:lstStyle/>
                <a:p>
                  <a:pPr algn="ctr">
                    <a:lnSpc>
                      <a:spcPts val="900"/>
                    </a:lnSpc>
                  </a:pPr>
                  <a:r>
                    <a:rPr lang="en-GB" sz="800" dirty="0"/>
                    <a:t>Contributes</a:t>
                  </a:r>
                  <a:br>
                    <a:rPr lang="en-GB" sz="800" dirty="0"/>
                  </a:br>
                  <a:r>
                    <a:rPr lang="en-GB" sz="800" dirty="0"/>
                    <a:t>to UN CRPD</a:t>
                  </a:r>
                </a:p>
              </p:txBody>
            </p:sp>
            <p:grpSp>
              <p:nvGrpSpPr>
                <p:cNvPr id="334" name="Group 333">
                  <a:extLst>
                    <a:ext uri="{FF2B5EF4-FFF2-40B4-BE49-F238E27FC236}">
                      <a16:creationId xmlns:a16="http://schemas.microsoft.com/office/drawing/2014/main" id="{FE3B9DD2-D1B0-3659-B284-20DD43427E93}"/>
                    </a:ext>
                  </a:extLst>
                </p:cNvPr>
                <p:cNvGrpSpPr/>
                <p:nvPr/>
              </p:nvGrpSpPr>
              <p:grpSpPr>
                <a:xfrm>
                  <a:off x="5028962" y="419022"/>
                  <a:ext cx="5438814" cy="399162"/>
                  <a:chOff x="6389596" y="1453437"/>
                  <a:chExt cx="8689554" cy="825639"/>
                </a:xfrm>
              </p:grpSpPr>
              <p:sp>
                <p:nvSpPr>
                  <p:cNvPr id="335" name="Arc 334">
                    <a:extLst>
                      <a:ext uri="{FF2B5EF4-FFF2-40B4-BE49-F238E27FC236}">
                        <a16:creationId xmlns:a16="http://schemas.microsoft.com/office/drawing/2014/main" id="{8ABA4B16-CC58-C056-E0A2-EF6779DB47EF}"/>
                      </a:ext>
                    </a:extLst>
                  </p:cNvPr>
                  <p:cNvSpPr/>
                  <p:nvPr/>
                </p:nvSpPr>
                <p:spPr>
                  <a:xfrm rot="16200000">
                    <a:off x="6385833" y="1457200"/>
                    <a:ext cx="730931" cy="723405"/>
                  </a:xfrm>
                  <a:prstGeom prst="arc">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36" name="Straight Connector 335">
                    <a:extLst>
                      <a:ext uri="{FF2B5EF4-FFF2-40B4-BE49-F238E27FC236}">
                        <a16:creationId xmlns:a16="http://schemas.microsoft.com/office/drawing/2014/main" id="{96D0AB8A-2F23-CF85-DDCF-3D794BDFF42B}"/>
                      </a:ext>
                    </a:extLst>
                  </p:cNvPr>
                  <p:cNvCxnSpPr>
                    <a:cxnSpLocks/>
                  </p:cNvCxnSpPr>
                  <p:nvPr/>
                </p:nvCxnSpPr>
                <p:spPr>
                  <a:xfrm>
                    <a:off x="6751320" y="1453437"/>
                    <a:ext cx="8327830" cy="0"/>
                  </a:xfrm>
                  <a:prstGeom prst="line">
                    <a:avLst/>
                  </a:prstGeom>
                  <a:ln w="9525">
                    <a:solidFill>
                      <a:schemeClr val="tx1"/>
                    </a:solidFill>
                    <a:headEnd type="arrow" w="med" len="sm"/>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1D956396-B7D8-C50E-8D6B-2B99808E0184}"/>
                      </a:ext>
                    </a:extLst>
                  </p:cNvPr>
                  <p:cNvCxnSpPr>
                    <a:cxnSpLocks/>
                    <a:stCxn id="335" idx="0"/>
                  </p:cNvCxnSpPr>
                  <p:nvPr/>
                </p:nvCxnSpPr>
                <p:spPr>
                  <a:xfrm>
                    <a:off x="6389596" y="1818904"/>
                    <a:ext cx="0" cy="460172"/>
                  </a:xfrm>
                  <a:prstGeom prst="line">
                    <a:avLst/>
                  </a:prstGeom>
                  <a:ln w="9525">
                    <a:solidFill>
                      <a:schemeClr val="tx1"/>
                    </a:solidFill>
                    <a:headEnd w="med" len="sm"/>
                    <a:tailEnd type="arrow" w="med" len="sm"/>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9A0A6A2-E359-905C-9486-B05A5164E9A7}"/>
                    </a:ext>
                  </a:extLst>
                </p:cNvPr>
                <p:cNvGrpSpPr/>
                <p:nvPr/>
              </p:nvGrpSpPr>
              <p:grpSpPr>
                <a:xfrm>
                  <a:off x="269562" y="334773"/>
                  <a:ext cx="11812952" cy="3983494"/>
                  <a:chOff x="269562" y="334773"/>
                  <a:chExt cx="11812952" cy="3983494"/>
                </a:xfrm>
              </p:grpSpPr>
              <p:cxnSp>
                <p:nvCxnSpPr>
                  <p:cNvPr id="30" name="Straight Arrow Connector 29">
                    <a:extLst>
                      <a:ext uri="{FF2B5EF4-FFF2-40B4-BE49-F238E27FC236}">
                        <a16:creationId xmlns:a16="http://schemas.microsoft.com/office/drawing/2014/main" id="{4D6DF047-F620-86BA-DC4C-04D2E6E093F2}"/>
                      </a:ext>
                    </a:extLst>
                  </p:cNvPr>
                  <p:cNvCxnSpPr>
                    <a:cxnSpLocks/>
                  </p:cNvCxnSpPr>
                  <p:nvPr/>
                </p:nvCxnSpPr>
                <p:spPr>
                  <a:xfrm flipV="1">
                    <a:off x="2377287" y="1344203"/>
                    <a:ext cx="6751" cy="665145"/>
                  </a:xfrm>
                  <a:prstGeom prst="straightConnector1">
                    <a:avLst/>
                  </a:prstGeom>
                  <a:ln w="9525">
                    <a:headEnd w="med" len="sm"/>
                    <a:tailEnd type="arrow" w="med" len="sm"/>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D0FE9B34-03C7-CC06-629E-DBA9253F54AA}"/>
                      </a:ext>
                    </a:extLst>
                  </p:cNvPr>
                  <p:cNvCxnSpPr>
                    <a:cxnSpLocks/>
                  </p:cNvCxnSpPr>
                  <p:nvPr/>
                </p:nvCxnSpPr>
                <p:spPr>
                  <a:xfrm flipH="1" flipV="1">
                    <a:off x="3766955" y="1363928"/>
                    <a:ext cx="349687" cy="680173"/>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91E2417E-F6E5-E9A3-1F9A-E1EE4BB9208C}"/>
                      </a:ext>
                    </a:extLst>
                  </p:cNvPr>
                  <p:cNvSpPr txBox="1"/>
                  <p:nvPr/>
                </p:nvSpPr>
                <p:spPr>
                  <a:xfrm>
                    <a:off x="6345345" y="804709"/>
                    <a:ext cx="1159439" cy="442035"/>
                  </a:xfrm>
                  <a:prstGeom prst="rect">
                    <a:avLst/>
                  </a:prstGeom>
                  <a:noFill/>
                </p:spPr>
                <p:txBody>
                  <a:bodyPr wrap="square" lIns="36000" tIns="36000" rIns="36000" bIns="36000" rtlCol="0">
                    <a:spAutoFit/>
                  </a:bodyPr>
                  <a:lstStyle/>
                  <a:p>
                    <a:pPr algn="ctr"/>
                    <a:r>
                      <a:rPr lang="en-GB" sz="800" dirty="0"/>
                      <a:t>Economic development and stabilisation are mutually reinforcing</a:t>
                    </a:r>
                  </a:p>
                </p:txBody>
              </p:sp>
              <p:cxnSp>
                <p:nvCxnSpPr>
                  <p:cNvPr id="40" name="Straight Arrow Connector 39">
                    <a:extLst>
                      <a:ext uri="{FF2B5EF4-FFF2-40B4-BE49-F238E27FC236}">
                        <a16:creationId xmlns:a16="http://schemas.microsoft.com/office/drawing/2014/main" id="{AC1029D3-4A6F-6538-D844-7130FAC6B782}"/>
                      </a:ext>
                    </a:extLst>
                  </p:cNvPr>
                  <p:cNvCxnSpPr>
                    <a:cxnSpLocks/>
                  </p:cNvCxnSpPr>
                  <p:nvPr/>
                </p:nvCxnSpPr>
                <p:spPr>
                  <a:xfrm flipV="1">
                    <a:off x="11664947" y="1344203"/>
                    <a:ext cx="0" cy="700585"/>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3A7E7910-6E71-2AF4-C993-4A2EC3A7284C}"/>
                      </a:ext>
                    </a:extLst>
                  </p:cNvPr>
                  <p:cNvCxnSpPr>
                    <a:cxnSpLocks/>
                  </p:cNvCxnSpPr>
                  <p:nvPr/>
                </p:nvCxnSpPr>
                <p:spPr>
                  <a:xfrm flipV="1">
                    <a:off x="8887134" y="1324449"/>
                    <a:ext cx="0" cy="754263"/>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8F18558-46FE-9BE0-23B4-77A1C9A165DA}"/>
                      </a:ext>
                    </a:extLst>
                  </p:cNvPr>
                  <p:cNvCxnSpPr>
                    <a:cxnSpLocks/>
                  </p:cNvCxnSpPr>
                  <p:nvPr/>
                </p:nvCxnSpPr>
                <p:spPr>
                  <a:xfrm flipV="1">
                    <a:off x="4508931" y="1344203"/>
                    <a:ext cx="0" cy="699898"/>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C4D0385-970E-0572-5C5F-F2E5D0985E2C}"/>
                      </a:ext>
                    </a:extLst>
                  </p:cNvPr>
                  <p:cNvCxnSpPr>
                    <a:cxnSpLocks/>
                  </p:cNvCxnSpPr>
                  <p:nvPr/>
                </p:nvCxnSpPr>
                <p:spPr>
                  <a:xfrm flipV="1">
                    <a:off x="9948202" y="1344203"/>
                    <a:ext cx="620136" cy="674290"/>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E8BB7121-84CE-F5A0-C63E-9CA22E58B605}"/>
                      </a:ext>
                    </a:extLst>
                  </p:cNvPr>
                  <p:cNvCxnSpPr>
                    <a:cxnSpLocks/>
                  </p:cNvCxnSpPr>
                  <p:nvPr/>
                </p:nvCxnSpPr>
                <p:spPr>
                  <a:xfrm flipH="1">
                    <a:off x="6383483" y="1228303"/>
                    <a:ext cx="1121301" cy="0"/>
                  </a:xfrm>
                  <a:prstGeom prst="straightConnector1">
                    <a:avLst/>
                  </a:prstGeom>
                  <a:ln w="9525">
                    <a:solidFill>
                      <a:schemeClr val="tx1"/>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71" name="Rounded Rectangle 70">
                    <a:extLst>
                      <a:ext uri="{FF2B5EF4-FFF2-40B4-BE49-F238E27FC236}">
                        <a16:creationId xmlns:a16="http://schemas.microsoft.com/office/drawing/2014/main" id="{FAC84E6D-D52F-DDEE-15AF-A2DD87FBAC7B}"/>
                      </a:ext>
                    </a:extLst>
                  </p:cNvPr>
                  <p:cNvSpPr/>
                  <p:nvPr/>
                </p:nvSpPr>
                <p:spPr>
                  <a:xfrm>
                    <a:off x="4039455" y="829185"/>
                    <a:ext cx="2331515" cy="483191"/>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Increased community resilience to </a:t>
                    </a:r>
                    <a:br>
                      <a:rPr lang="en-GB" sz="800" b="1" dirty="0">
                        <a:solidFill>
                          <a:schemeClr val="tx1"/>
                        </a:solidFill>
                      </a:rPr>
                    </a:br>
                    <a:r>
                      <a:rPr lang="en-GB" sz="800" b="1" dirty="0">
                        <a:solidFill>
                          <a:schemeClr val="tx1"/>
                        </a:solidFill>
                      </a:rPr>
                      <a:t>conflict drivers, contributes to stability </a:t>
                    </a:r>
                    <a:br>
                      <a:rPr lang="en-GB" sz="800" b="1" dirty="0">
                        <a:solidFill>
                          <a:schemeClr val="tx1"/>
                        </a:solidFill>
                      </a:rPr>
                    </a:br>
                    <a:r>
                      <a:rPr lang="en-GB" sz="800" b="1" dirty="0">
                        <a:solidFill>
                          <a:schemeClr val="tx1"/>
                        </a:solidFill>
                      </a:rPr>
                      <a:t>and peacebuilding</a:t>
                    </a:r>
                    <a:endParaRPr lang="en-GB" sz="800" dirty="0">
                      <a:solidFill>
                        <a:schemeClr val="tx1"/>
                      </a:solidFill>
                    </a:endParaRPr>
                  </a:p>
                </p:txBody>
              </p:sp>
              <p:sp>
                <p:nvSpPr>
                  <p:cNvPr id="72" name="Rounded Rectangle 71">
                    <a:extLst>
                      <a:ext uri="{FF2B5EF4-FFF2-40B4-BE49-F238E27FC236}">
                        <a16:creationId xmlns:a16="http://schemas.microsoft.com/office/drawing/2014/main" id="{2C675EE4-451F-5140-E00B-A1A6CA2088DE}"/>
                      </a:ext>
                    </a:extLst>
                  </p:cNvPr>
                  <p:cNvSpPr/>
                  <p:nvPr/>
                </p:nvSpPr>
                <p:spPr>
                  <a:xfrm>
                    <a:off x="7516823" y="823757"/>
                    <a:ext cx="2298941" cy="483191"/>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Economic development and more resilient communities contributes to SDGs</a:t>
                    </a:r>
                    <a:endParaRPr lang="en-GB" sz="800" dirty="0">
                      <a:solidFill>
                        <a:schemeClr val="tx1"/>
                      </a:solidFill>
                    </a:endParaRPr>
                  </a:p>
                </p:txBody>
              </p:sp>
              <p:cxnSp>
                <p:nvCxnSpPr>
                  <p:cNvPr id="73" name="Straight Arrow Connector 72">
                    <a:extLst>
                      <a:ext uri="{FF2B5EF4-FFF2-40B4-BE49-F238E27FC236}">
                        <a16:creationId xmlns:a16="http://schemas.microsoft.com/office/drawing/2014/main" id="{77311900-5F18-252F-4BDA-ED7D011AD977}"/>
                      </a:ext>
                    </a:extLst>
                  </p:cNvPr>
                  <p:cNvCxnSpPr>
                    <a:cxnSpLocks/>
                  </p:cNvCxnSpPr>
                  <p:nvPr/>
                </p:nvCxnSpPr>
                <p:spPr>
                  <a:xfrm flipH="1">
                    <a:off x="9834619" y="1084498"/>
                    <a:ext cx="440786" cy="0"/>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74" name="Rounded Rectangle 73">
                    <a:extLst>
                      <a:ext uri="{FF2B5EF4-FFF2-40B4-BE49-F238E27FC236}">
                        <a16:creationId xmlns:a16="http://schemas.microsoft.com/office/drawing/2014/main" id="{50C677BC-5DBC-96A7-FE3B-795BD175821F}"/>
                      </a:ext>
                    </a:extLst>
                  </p:cNvPr>
                  <p:cNvSpPr/>
                  <p:nvPr/>
                </p:nvSpPr>
                <p:spPr>
                  <a:xfrm>
                    <a:off x="10109292" y="818184"/>
                    <a:ext cx="1850586" cy="508141"/>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Safer communities and reduced deaths and injuries from EO</a:t>
                    </a:r>
                    <a:endParaRPr lang="en-GB" sz="800" dirty="0">
                      <a:solidFill>
                        <a:schemeClr val="tx1"/>
                      </a:solidFill>
                    </a:endParaRPr>
                  </a:p>
                </p:txBody>
              </p:sp>
              <p:grpSp>
                <p:nvGrpSpPr>
                  <p:cNvPr id="75" name="Group 74">
                    <a:extLst>
                      <a:ext uri="{FF2B5EF4-FFF2-40B4-BE49-F238E27FC236}">
                        <a16:creationId xmlns:a16="http://schemas.microsoft.com/office/drawing/2014/main" id="{E79532AF-0E0B-0564-D39D-27A5E131946F}"/>
                      </a:ext>
                    </a:extLst>
                  </p:cNvPr>
                  <p:cNvGrpSpPr/>
                  <p:nvPr/>
                </p:nvGrpSpPr>
                <p:grpSpPr>
                  <a:xfrm>
                    <a:off x="1141089" y="627248"/>
                    <a:ext cx="515009" cy="1404916"/>
                    <a:chOff x="1110756" y="354130"/>
                    <a:chExt cx="515009" cy="1023836"/>
                  </a:xfrm>
                </p:grpSpPr>
                <p:cxnSp>
                  <p:nvCxnSpPr>
                    <p:cNvPr id="77" name="Straight Connector 76">
                      <a:extLst>
                        <a:ext uri="{FF2B5EF4-FFF2-40B4-BE49-F238E27FC236}">
                          <a16:creationId xmlns:a16="http://schemas.microsoft.com/office/drawing/2014/main" id="{5EFC34C8-78F7-2BA8-E28B-2EECDA493167}"/>
                        </a:ext>
                      </a:extLst>
                    </p:cNvPr>
                    <p:cNvCxnSpPr>
                      <a:cxnSpLocks/>
                    </p:cNvCxnSpPr>
                    <p:nvPr/>
                  </p:nvCxnSpPr>
                  <p:spPr>
                    <a:xfrm flipH="1">
                      <a:off x="1110756" y="492721"/>
                      <a:ext cx="13767" cy="885245"/>
                    </a:xfrm>
                    <a:prstGeom prst="line">
                      <a:avLst/>
                    </a:prstGeom>
                    <a:ln w="9525">
                      <a:solidFill>
                        <a:schemeClr val="tx1"/>
                      </a:solidFill>
                      <a:headEnd type="none"/>
                      <a:tailEnd type="none" w="med" len="sm"/>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2433819F-3B8D-BBB1-BBD8-89453C5D4C4E}"/>
                        </a:ext>
                      </a:extLst>
                    </p:cNvPr>
                    <p:cNvGrpSpPr/>
                    <p:nvPr/>
                  </p:nvGrpSpPr>
                  <p:grpSpPr>
                    <a:xfrm>
                      <a:off x="1124523" y="354130"/>
                      <a:ext cx="501242" cy="300401"/>
                      <a:chOff x="1981403" y="1041702"/>
                      <a:chExt cx="501242" cy="300401"/>
                    </a:xfrm>
                  </p:grpSpPr>
                  <p:sp>
                    <p:nvSpPr>
                      <p:cNvPr id="78" name="Arc 77">
                        <a:extLst>
                          <a:ext uri="{FF2B5EF4-FFF2-40B4-BE49-F238E27FC236}">
                            <a16:creationId xmlns:a16="http://schemas.microsoft.com/office/drawing/2014/main" id="{6AFA0837-1FA9-C399-E60F-215C666B1E17}"/>
                          </a:ext>
                        </a:extLst>
                      </p:cNvPr>
                      <p:cNvSpPr/>
                      <p:nvPr/>
                    </p:nvSpPr>
                    <p:spPr>
                      <a:xfrm flipH="1">
                        <a:off x="1981403" y="1041702"/>
                        <a:ext cx="377765" cy="300401"/>
                      </a:xfrm>
                      <a:prstGeom prst="arc">
                        <a:avLst>
                          <a:gd name="adj1" fmla="val 16199995"/>
                          <a:gd name="adj2" fmla="val 0"/>
                        </a:avLst>
                      </a:prstGeom>
                      <a:ln w="9525">
                        <a:solidFill>
                          <a:schemeClr val="tx1"/>
                        </a:solidFill>
                        <a:tailEnd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79" name="Straight Arrow Connector 78">
                        <a:extLst>
                          <a:ext uri="{FF2B5EF4-FFF2-40B4-BE49-F238E27FC236}">
                            <a16:creationId xmlns:a16="http://schemas.microsoft.com/office/drawing/2014/main" id="{BAF70CED-550D-B224-B82C-8C564C825DAB}"/>
                          </a:ext>
                        </a:extLst>
                      </p:cNvPr>
                      <p:cNvCxnSpPr>
                        <a:cxnSpLocks/>
                        <a:stCxn id="78" idx="0"/>
                      </p:cNvCxnSpPr>
                      <p:nvPr/>
                    </p:nvCxnSpPr>
                    <p:spPr>
                      <a:xfrm>
                        <a:off x="2170286" y="1041702"/>
                        <a:ext cx="312359" cy="0"/>
                      </a:xfrm>
                      <a:prstGeom prst="straightConnector1">
                        <a:avLst/>
                      </a:prstGeom>
                      <a:ln w="9525" cap="rnd">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grpSp>
              </p:grpSp>
              <p:cxnSp>
                <p:nvCxnSpPr>
                  <p:cNvPr id="80" name="Straight Connector 79">
                    <a:extLst>
                      <a:ext uri="{FF2B5EF4-FFF2-40B4-BE49-F238E27FC236}">
                        <a16:creationId xmlns:a16="http://schemas.microsoft.com/office/drawing/2014/main" id="{837A6971-16E9-105B-CDC7-7DEBBBF73347}"/>
                      </a:ext>
                    </a:extLst>
                  </p:cNvPr>
                  <p:cNvCxnSpPr>
                    <a:cxnSpLocks/>
                  </p:cNvCxnSpPr>
                  <p:nvPr/>
                </p:nvCxnSpPr>
                <p:spPr>
                  <a:xfrm flipH="1">
                    <a:off x="1647476" y="624842"/>
                    <a:ext cx="5025403" cy="0"/>
                  </a:xfrm>
                  <a:prstGeom prst="line">
                    <a:avLst/>
                  </a:prstGeom>
                  <a:ln w="9525">
                    <a:solidFill>
                      <a:schemeClr val="tx1"/>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5A71878A-2F37-9F17-2F07-072248AD49EE}"/>
                      </a:ext>
                    </a:extLst>
                  </p:cNvPr>
                  <p:cNvCxnSpPr>
                    <a:cxnSpLocks/>
                  </p:cNvCxnSpPr>
                  <p:nvPr/>
                </p:nvCxnSpPr>
                <p:spPr>
                  <a:xfrm flipH="1">
                    <a:off x="6672879" y="623903"/>
                    <a:ext cx="1811700" cy="1"/>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2" name="Arc 45">
                    <a:extLst>
                      <a:ext uri="{FF2B5EF4-FFF2-40B4-BE49-F238E27FC236}">
                        <a16:creationId xmlns:a16="http://schemas.microsoft.com/office/drawing/2014/main" id="{FA833F1B-891B-E862-9106-EA5CA67F5FA1}"/>
                      </a:ext>
                    </a:extLst>
                  </p:cNvPr>
                  <p:cNvSpPr/>
                  <p:nvPr/>
                </p:nvSpPr>
                <p:spPr>
                  <a:xfrm>
                    <a:off x="8484579" y="623904"/>
                    <a:ext cx="606055" cy="184024"/>
                  </a:xfrm>
                  <a:custGeom>
                    <a:avLst/>
                    <a:gdLst>
                      <a:gd name="connsiteX0" fmla="*/ 223284 w 446567"/>
                      <a:gd name="connsiteY0" fmla="*/ 0 h 212940"/>
                      <a:gd name="connsiteX1" fmla="*/ 446568 w 446567"/>
                      <a:gd name="connsiteY1" fmla="*/ 106470 h 212940"/>
                      <a:gd name="connsiteX2" fmla="*/ 223284 w 446567"/>
                      <a:gd name="connsiteY2" fmla="*/ 106470 h 212940"/>
                      <a:gd name="connsiteX3" fmla="*/ 223284 w 446567"/>
                      <a:gd name="connsiteY3" fmla="*/ 0 h 212940"/>
                      <a:gd name="connsiteX0" fmla="*/ 223284 w 446567"/>
                      <a:gd name="connsiteY0" fmla="*/ 0 h 212940"/>
                      <a:gd name="connsiteX1" fmla="*/ 446568 w 446567"/>
                      <a:gd name="connsiteY1" fmla="*/ 106470 h 212940"/>
                      <a:gd name="connsiteX0" fmla="*/ 0 w 237461"/>
                      <a:gd name="connsiteY0" fmla="*/ 0 h 106470"/>
                      <a:gd name="connsiteX1" fmla="*/ 223284 w 237461"/>
                      <a:gd name="connsiteY1" fmla="*/ 106470 h 106470"/>
                      <a:gd name="connsiteX2" fmla="*/ 0 w 237461"/>
                      <a:gd name="connsiteY2" fmla="*/ 106470 h 106470"/>
                      <a:gd name="connsiteX3" fmla="*/ 0 w 237461"/>
                      <a:gd name="connsiteY3" fmla="*/ 0 h 106470"/>
                      <a:gd name="connsiteX0" fmla="*/ 0 w 237461"/>
                      <a:gd name="connsiteY0" fmla="*/ 0 h 106470"/>
                      <a:gd name="connsiteX1" fmla="*/ 237461 w 237461"/>
                      <a:gd name="connsiteY1" fmla="*/ 106470 h 106470"/>
                      <a:gd name="connsiteX0" fmla="*/ 0 w 244549"/>
                      <a:gd name="connsiteY0" fmla="*/ 0 h 276591"/>
                      <a:gd name="connsiteX1" fmla="*/ 223284 w 244549"/>
                      <a:gd name="connsiteY1" fmla="*/ 106470 h 276591"/>
                      <a:gd name="connsiteX2" fmla="*/ 0 w 244549"/>
                      <a:gd name="connsiteY2" fmla="*/ 106470 h 276591"/>
                      <a:gd name="connsiteX3" fmla="*/ 0 w 244549"/>
                      <a:gd name="connsiteY3" fmla="*/ 0 h 276591"/>
                      <a:gd name="connsiteX0" fmla="*/ 0 w 244549"/>
                      <a:gd name="connsiteY0" fmla="*/ 0 h 276591"/>
                      <a:gd name="connsiteX1" fmla="*/ 244549 w 244549"/>
                      <a:gd name="connsiteY1" fmla="*/ 276591 h 276591"/>
                      <a:gd name="connsiteX0" fmla="*/ 0 w 322521"/>
                      <a:gd name="connsiteY0" fmla="*/ 0 h 276591"/>
                      <a:gd name="connsiteX1" fmla="*/ 322521 w 322521"/>
                      <a:gd name="connsiteY1" fmla="*/ 85205 h 276591"/>
                      <a:gd name="connsiteX2" fmla="*/ 0 w 322521"/>
                      <a:gd name="connsiteY2" fmla="*/ 106470 h 276591"/>
                      <a:gd name="connsiteX3" fmla="*/ 0 w 322521"/>
                      <a:gd name="connsiteY3" fmla="*/ 0 h 276591"/>
                      <a:gd name="connsiteX0" fmla="*/ 0 w 322521"/>
                      <a:gd name="connsiteY0" fmla="*/ 0 h 276591"/>
                      <a:gd name="connsiteX1" fmla="*/ 244549 w 322521"/>
                      <a:gd name="connsiteY1" fmla="*/ 276591 h 276591"/>
                      <a:gd name="connsiteX0" fmla="*/ 0 w 322521"/>
                      <a:gd name="connsiteY0" fmla="*/ 0 h 354911"/>
                      <a:gd name="connsiteX1" fmla="*/ 322521 w 322521"/>
                      <a:gd name="connsiteY1" fmla="*/ 85205 h 354911"/>
                      <a:gd name="connsiteX2" fmla="*/ 0 w 322521"/>
                      <a:gd name="connsiteY2" fmla="*/ 106470 h 354911"/>
                      <a:gd name="connsiteX3" fmla="*/ 0 w 322521"/>
                      <a:gd name="connsiteY3" fmla="*/ 0 h 354911"/>
                      <a:gd name="connsiteX0" fmla="*/ 0 w 322521"/>
                      <a:gd name="connsiteY0" fmla="*/ 0 h 354911"/>
                      <a:gd name="connsiteX1" fmla="*/ 116294 w 322521"/>
                      <a:gd name="connsiteY1" fmla="*/ 354911 h 354911"/>
                    </a:gdLst>
                    <a:ahLst/>
                    <a:cxnLst>
                      <a:cxn ang="0">
                        <a:pos x="connsiteX0" y="connsiteY0"/>
                      </a:cxn>
                      <a:cxn ang="0">
                        <a:pos x="connsiteX1" y="connsiteY1"/>
                      </a:cxn>
                    </a:cxnLst>
                    <a:rect l="l" t="t" r="r" b="b"/>
                    <a:pathLst>
                      <a:path w="322521" h="354911" stroke="0" extrusionOk="0">
                        <a:moveTo>
                          <a:pt x="0" y="0"/>
                        </a:moveTo>
                        <a:cubicBezTo>
                          <a:pt x="123316" y="0"/>
                          <a:pt x="322521" y="26403"/>
                          <a:pt x="322521" y="85205"/>
                        </a:cubicBezTo>
                        <a:lnTo>
                          <a:pt x="0" y="106470"/>
                        </a:lnTo>
                        <a:lnTo>
                          <a:pt x="0" y="0"/>
                        </a:lnTo>
                        <a:close/>
                      </a:path>
                      <a:path w="322521" h="354911" fill="none">
                        <a:moveTo>
                          <a:pt x="0" y="0"/>
                        </a:moveTo>
                        <a:cubicBezTo>
                          <a:pt x="123316" y="0"/>
                          <a:pt x="116294" y="296109"/>
                          <a:pt x="116294" y="354911"/>
                        </a:cubicBezTo>
                      </a:path>
                    </a:pathLst>
                  </a:cu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Arc 82">
                    <a:extLst>
                      <a:ext uri="{FF2B5EF4-FFF2-40B4-BE49-F238E27FC236}">
                        <a16:creationId xmlns:a16="http://schemas.microsoft.com/office/drawing/2014/main" id="{DB411A64-13E5-7B32-2FA8-E28F193EC07E}"/>
                      </a:ext>
                    </a:extLst>
                  </p:cNvPr>
                  <p:cNvSpPr/>
                  <p:nvPr/>
                </p:nvSpPr>
                <p:spPr>
                  <a:xfrm rot="16200000">
                    <a:off x="2058367" y="749864"/>
                    <a:ext cx="377765" cy="300403"/>
                  </a:xfrm>
                  <a:prstGeom prst="arc">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4" name="Straight Connector 83">
                    <a:extLst>
                      <a:ext uri="{FF2B5EF4-FFF2-40B4-BE49-F238E27FC236}">
                        <a16:creationId xmlns:a16="http://schemas.microsoft.com/office/drawing/2014/main" id="{27321F36-911B-178B-65BC-16E38A124EDC}"/>
                      </a:ext>
                    </a:extLst>
                  </p:cNvPr>
                  <p:cNvCxnSpPr>
                    <a:cxnSpLocks/>
                  </p:cNvCxnSpPr>
                  <p:nvPr/>
                </p:nvCxnSpPr>
                <p:spPr>
                  <a:xfrm flipV="1">
                    <a:off x="2240872" y="703296"/>
                    <a:ext cx="2458128" cy="665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D39765A-A482-3AE7-56A8-A32599B4648D}"/>
                      </a:ext>
                    </a:extLst>
                  </p:cNvPr>
                  <p:cNvCxnSpPr>
                    <a:cxnSpLocks/>
                    <a:stCxn id="83" idx="0"/>
                  </p:cNvCxnSpPr>
                  <p:nvPr/>
                </p:nvCxnSpPr>
                <p:spPr>
                  <a:xfrm>
                    <a:off x="2097048" y="900066"/>
                    <a:ext cx="0" cy="123171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B6567B61-2201-5AFB-C2AF-AF253E2C421B}"/>
                      </a:ext>
                    </a:extLst>
                  </p:cNvPr>
                  <p:cNvSpPr txBox="1"/>
                  <p:nvPr/>
                </p:nvSpPr>
                <p:spPr>
                  <a:xfrm>
                    <a:off x="11076193" y="1613501"/>
                    <a:ext cx="952548" cy="318924"/>
                  </a:xfrm>
                  <a:prstGeom prst="rect">
                    <a:avLst/>
                  </a:prstGeom>
                  <a:solidFill>
                    <a:schemeClr val="bg1"/>
                  </a:solidFill>
                </p:spPr>
                <p:txBody>
                  <a:bodyPr wrap="square" lIns="36000" tIns="36000" rIns="36000" bIns="36000" rtlCol="0">
                    <a:spAutoFit/>
                  </a:bodyPr>
                  <a:lstStyle/>
                  <a:p>
                    <a:pPr algn="ctr"/>
                    <a:r>
                      <a:rPr lang="en-GB" sz="800" dirty="0"/>
                      <a:t>Increases feeling of safety</a:t>
                    </a:r>
                  </a:p>
                </p:txBody>
              </p:sp>
              <p:cxnSp>
                <p:nvCxnSpPr>
                  <p:cNvPr id="217" name="Straight Arrow Connector 216">
                    <a:extLst>
                      <a:ext uri="{FF2B5EF4-FFF2-40B4-BE49-F238E27FC236}">
                        <a16:creationId xmlns:a16="http://schemas.microsoft.com/office/drawing/2014/main" id="{9CF06EF5-AAFC-C5FD-E65A-6F7714B4B152}"/>
                      </a:ext>
                    </a:extLst>
                  </p:cNvPr>
                  <p:cNvCxnSpPr>
                    <a:cxnSpLocks/>
                  </p:cNvCxnSpPr>
                  <p:nvPr/>
                </p:nvCxnSpPr>
                <p:spPr>
                  <a:xfrm flipH="1" flipV="1">
                    <a:off x="6282078" y="1334163"/>
                    <a:ext cx="13" cy="735338"/>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218" name="Straight Arrow Connector 217">
                    <a:extLst>
                      <a:ext uri="{FF2B5EF4-FFF2-40B4-BE49-F238E27FC236}">
                        <a16:creationId xmlns:a16="http://schemas.microsoft.com/office/drawing/2014/main" id="{3B3B5D48-5717-007D-9617-232E9E24A8A4}"/>
                      </a:ext>
                    </a:extLst>
                  </p:cNvPr>
                  <p:cNvCxnSpPr>
                    <a:cxnSpLocks/>
                  </p:cNvCxnSpPr>
                  <p:nvPr/>
                </p:nvCxnSpPr>
                <p:spPr>
                  <a:xfrm flipH="1" flipV="1">
                    <a:off x="7576382" y="1334163"/>
                    <a:ext cx="6751" cy="735338"/>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E2685729-AD6A-46CE-1F57-EB8DE1B361C9}"/>
                      </a:ext>
                    </a:extLst>
                  </p:cNvPr>
                  <p:cNvCxnSpPr>
                    <a:cxnSpLocks/>
                  </p:cNvCxnSpPr>
                  <p:nvPr/>
                </p:nvCxnSpPr>
                <p:spPr>
                  <a:xfrm flipH="1">
                    <a:off x="822066" y="515963"/>
                    <a:ext cx="9334436" cy="30729"/>
                  </a:xfrm>
                  <a:prstGeom prst="line">
                    <a:avLst/>
                  </a:prstGeom>
                  <a:ln w="9525">
                    <a:solidFill>
                      <a:schemeClr val="tx1"/>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sp>
                <p:nvSpPr>
                  <p:cNvPr id="225" name="Arc 45">
                    <a:extLst>
                      <a:ext uri="{FF2B5EF4-FFF2-40B4-BE49-F238E27FC236}">
                        <a16:creationId xmlns:a16="http://schemas.microsoft.com/office/drawing/2014/main" id="{1D278868-C664-711A-2336-DDBE98F160D1}"/>
                      </a:ext>
                    </a:extLst>
                  </p:cNvPr>
                  <p:cNvSpPr/>
                  <p:nvPr/>
                </p:nvSpPr>
                <p:spPr>
                  <a:xfrm>
                    <a:off x="10129202" y="517548"/>
                    <a:ext cx="640982" cy="272455"/>
                  </a:xfrm>
                  <a:custGeom>
                    <a:avLst/>
                    <a:gdLst>
                      <a:gd name="connsiteX0" fmla="*/ 223284 w 446567"/>
                      <a:gd name="connsiteY0" fmla="*/ 0 h 212940"/>
                      <a:gd name="connsiteX1" fmla="*/ 446568 w 446567"/>
                      <a:gd name="connsiteY1" fmla="*/ 106470 h 212940"/>
                      <a:gd name="connsiteX2" fmla="*/ 223284 w 446567"/>
                      <a:gd name="connsiteY2" fmla="*/ 106470 h 212940"/>
                      <a:gd name="connsiteX3" fmla="*/ 223284 w 446567"/>
                      <a:gd name="connsiteY3" fmla="*/ 0 h 212940"/>
                      <a:gd name="connsiteX0" fmla="*/ 223284 w 446567"/>
                      <a:gd name="connsiteY0" fmla="*/ 0 h 212940"/>
                      <a:gd name="connsiteX1" fmla="*/ 446568 w 446567"/>
                      <a:gd name="connsiteY1" fmla="*/ 106470 h 212940"/>
                      <a:gd name="connsiteX0" fmla="*/ 0 w 237461"/>
                      <a:gd name="connsiteY0" fmla="*/ 0 h 106470"/>
                      <a:gd name="connsiteX1" fmla="*/ 223284 w 237461"/>
                      <a:gd name="connsiteY1" fmla="*/ 106470 h 106470"/>
                      <a:gd name="connsiteX2" fmla="*/ 0 w 237461"/>
                      <a:gd name="connsiteY2" fmla="*/ 106470 h 106470"/>
                      <a:gd name="connsiteX3" fmla="*/ 0 w 237461"/>
                      <a:gd name="connsiteY3" fmla="*/ 0 h 106470"/>
                      <a:gd name="connsiteX0" fmla="*/ 0 w 237461"/>
                      <a:gd name="connsiteY0" fmla="*/ 0 h 106470"/>
                      <a:gd name="connsiteX1" fmla="*/ 237461 w 237461"/>
                      <a:gd name="connsiteY1" fmla="*/ 106470 h 106470"/>
                      <a:gd name="connsiteX0" fmla="*/ 0 w 244549"/>
                      <a:gd name="connsiteY0" fmla="*/ 0 h 276591"/>
                      <a:gd name="connsiteX1" fmla="*/ 223284 w 244549"/>
                      <a:gd name="connsiteY1" fmla="*/ 106470 h 276591"/>
                      <a:gd name="connsiteX2" fmla="*/ 0 w 244549"/>
                      <a:gd name="connsiteY2" fmla="*/ 106470 h 276591"/>
                      <a:gd name="connsiteX3" fmla="*/ 0 w 244549"/>
                      <a:gd name="connsiteY3" fmla="*/ 0 h 276591"/>
                      <a:gd name="connsiteX0" fmla="*/ 0 w 244549"/>
                      <a:gd name="connsiteY0" fmla="*/ 0 h 276591"/>
                      <a:gd name="connsiteX1" fmla="*/ 244549 w 244549"/>
                      <a:gd name="connsiteY1" fmla="*/ 276591 h 276591"/>
                      <a:gd name="connsiteX0" fmla="*/ 0 w 322521"/>
                      <a:gd name="connsiteY0" fmla="*/ 0 h 276591"/>
                      <a:gd name="connsiteX1" fmla="*/ 322521 w 322521"/>
                      <a:gd name="connsiteY1" fmla="*/ 85205 h 276591"/>
                      <a:gd name="connsiteX2" fmla="*/ 0 w 322521"/>
                      <a:gd name="connsiteY2" fmla="*/ 106470 h 276591"/>
                      <a:gd name="connsiteX3" fmla="*/ 0 w 322521"/>
                      <a:gd name="connsiteY3" fmla="*/ 0 h 276591"/>
                      <a:gd name="connsiteX0" fmla="*/ 0 w 322521"/>
                      <a:gd name="connsiteY0" fmla="*/ 0 h 276591"/>
                      <a:gd name="connsiteX1" fmla="*/ 244549 w 322521"/>
                      <a:gd name="connsiteY1" fmla="*/ 276591 h 276591"/>
                      <a:gd name="connsiteX0" fmla="*/ 0 w 322521"/>
                      <a:gd name="connsiteY0" fmla="*/ 0 h 354911"/>
                      <a:gd name="connsiteX1" fmla="*/ 322521 w 322521"/>
                      <a:gd name="connsiteY1" fmla="*/ 85205 h 354911"/>
                      <a:gd name="connsiteX2" fmla="*/ 0 w 322521"/>
                      <a:gd name="connsiteY2" fmla="*/ 106470 h 354911"/>
                      <a:gd name="connsiteX3" fmla="*/ 0 w 322521"/>
                      <a:gd name="connsiteY3" fmla="*/ 0 h 354911"/>
                      <a:gd name="connsiteX0" fmla="*/ 0 w 322521"/>
                      <a:gd name="connsiteY0" fmla="*/ 0 h 354911"/>
                      <a:gd name="connsiteX1" fmla="*/ 116294 w 322521"/>
                      <a:gd name="connsiteY1" fmla="*/ 354911 h 354911"/>
                    </a:gdLst>
                    <a:ahLst/>
                    <a:cxnLst>
                      <a:cxn ang="0">
                        <a:pos x="connsiteX0" y="connsiteY0"/>
                      </a:cxn>
                      <a:cxn ang="0">
                        <a:pos x="connsiteX1" y="connsiteY1"/>
                      </a:cxn>
                    </a:cxnLst>
                    <a:rect l="l" t="t" r="r" b="b"/>
                    <a:pathLst>
                      <a:path w="322521" h="354911" stroke="0" extrusionOk="0">
                        <a:moveTo>
                          <a:pt x="0" y="0"/>
                        </a:moveTo>
                        <a:cubicBezTo>
                          <a:pt x="123316" y="0"/>
                          <a:pt x="322521" y="26403"/>
                          <a:pt x="322521" y="85205"/>
                        </a:cubicBezTo>
                        <a:lnTo>
                          <a:pt x="0" y="106470"/>
                        </a:lnTo>
                        <a:lnTo>
                          <a:pt x="0" y="0"/>
                        </a:lnTo>
                        <a:close/>
                      </a:path>
                      <a:path w="322521" h="354911" fill="none">
                        <a:moveTo>
                          <a:pt x="0" y="0"/>
                        </a:moveTo>
                        <a:cubicBezTo>
                          <a:pt x="123316" y="0"/>
                          <a:pt x="116294" y="296109"/>
                          <a:pt x="116294" y="354911"/>
                        </a:cubicBezTo>
                      </a:path>
                    </a:pathLst>
                  </a:cu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6" name="Straight Arrow Connector 235">
                    <a:extLst>
                      <a:ext uri="{FF2B5EF4-FFF2-40B4-BE49-F238E27FC236}">
                        <a16:creationId xmlns:a16="http://schemas.microsoft.com/office/drawing/2014/main" id="{AFE56FD6-3807-016D-9D39-28980E16ADA6}"/>
                      </a:ext>
                    </a:extLst>
                  </p:cNvPr>
                  <p:cNvCxnSpPr>
                    <a:cxnSpLocks/>
                  </p:cNvCxnSpPr>
                  <p:nvPr/>
                </p:nvCxnSpPr>
                <p:spPr>
                  <a:xfrm flipV="1">
                    <a:off x="573872" y="2901426"/>
                    <a:ext cx="0" cy="1416841"/>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237" name="Straight Arrow Connector 236">
                    <a:extLst>
                      <a:ext uri="{FF2B5EF4-FFF2-40B4-BE49-F238E27FC236}">
                        <a16:creationId xmlns:a16="http://schemas.microsoft.com/office/drawing/2014/main" id="{02B37557-7B07-5F07-1F34-95FEFD248DFE}"/>
                      </a:ext>
                    </a:extLst>
                  </p:cNvPr>
                  <p:cNvCxnSpPr>
                    <a:cxnSpLocks/>
                  </p:cNvCxnSpPr>
                  <p:nvPr/>
                </p:nvCxnSpPr>
                <p:spPr>
                  <a:xfrm flipV="1">
                    <a:off x="573872" y="722405"/>
                    <a:ext cx="2514" cy="2186409"/>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248" name="TextBox 247">
                    <a:extLst>
                      <a:ext uri="{FF2B5EF4-FFF2-40B4-BE49-F238E27FC236}">
                        <a16:creationId xmlns:a16="http://schemas.microsoft.com/office/drawing/2014/main" id="{DA850C29-9E29-52D0-05FF-AA6519AD1E89}"/>
                      </a:ext>
                    </a:extLst>
                  </p:cNvPr>
                  <p:cNvSpPr txBox="1"/>
                  <p:nvPr/>
                </p:nvSpPr>
                <p:spPr>
                  <a:xfrm>
                    <a:off x="269562" y="3563584"/>
                    <a:ext cx="738602" cy="615553"/>
                  </a:xfrm>
                  <a:prstGeom prst="rect">
                    <a:avLst/>
                  </a:prstGeom>
                  <a:solidFill>
                    <a:schemeClr val="bg1"/>
                  </a:solidFill>
                </p:spPr>
                <p:txBody>
                  <a:bodyPr wrap="square" lIns="0" tIns="0" rIns="0" bIns="0" rtlCol="0">
                    <a:spAutoFit/>
                  </a:bodyPr>
                  <a:lstStyle/>
                  <a:p>
                    <a:pPr algn="ctr"/>
                    <a:r>
                      <a:rPr lang="en-GB" sz="800" dirty="0"/>
                      <a:t>Victims provided with support are more likely to survive</a:t>
                    </a:r>
                  </a:p>
                </p:txBody>
              </p:sp>
              <p:sp>
                <p:nvSpPr>
                  <p:cNvPr id="250" name="TextBox 249">
                    <a:extLst>
                      <a:ext uri="{FF2B5EF4-FFF2-40B4-BE49-F238E27FC236}">
                        <a16:creationId xmlns:a16="http://schemas.microsoft.com/office/drawing/2014/main" id="{84E9F7D4-E07E-CDE4-14C5-8F6A010EE1DC}"/>
                      </a:ext>
                    </a:extLst>
                  </p:cNvPr>
                  <p:cNvSpPr txBox="1"/>
                  <p:nvPr/>
                </p:nvSpPr>
                <p:spPr>
                  <a:xfrm>
                    <a:off x="7910550" y="1444602"/>
                    <a:ext cx="1937134" cy="442035"/>
                  </a:xfrm>
                  <a:prstGeom prst="rect">
                    <a:avLst/>
                  </a:prstGeom>
                  <a:solidFill>
                    <a:schemeClr val="bg1"/>
                  </a:solidFill>
                </p:spPr>
                <p:txBody>
                  <a:bodyPr wrap="square" lIns="36000" tIns="36000" rIns="36000" bIns="36000" rtlCol="0">
                    <a:spAutoFit/>
                  </a:bodyPr>
                  <a:lstStyle/>
                  <a:p>
                    <a:pPr algn="ctr"/>
                    <a:r>
                      <a:rPr lang="en-GB" sz="800" dirty="0"/>
                      <a:t>Equitable access to development opportunities and basic services mitigates drivers of conflict </a:t>
                    </a:r>
                  </a:p>
                </p:txBody>
              </p:sp>
              <p:sp>
                <p:nvSpPr>
                  <p:cNvPr id="253" name="TextBox 252">
                    <a:extLst>
                      <a:ext uri="{FF2B5EF4-FFF2-40B4-BE49-F238E27FC236}">
                        <a16:creationId xmlns:a16="http://schemas.microsoft.com/office/drawing/2014/main" id="{D0BA3D16-C5ED-084F-26B2-5E10F82C22BF}"/>
                      </a:ext>
                    </a:extLst>
                  </p:cNvPr>
                  <p:cNvSpPr txBox="1"/>
                  <p:nvPr/>
                </p:nvSpPr>
                <p:spPr>
                  <a:xfrm>
                    <a:off x="4221399" y="1511522"/>
                    <a:ext cx="3582003" cy="318924"/>
                  </a:xfrm>
                  <a:prstGeom prst="rect">
                    <a:avLst/>
                  </a:prstGeom>
                  <a:solidFill>
                    <a:schemeClr val="bg1"/>
                  </a:solidFill>
                </p:spPr>
                <p:txBody>
                  <a:bodyPr wrap="square" lIns="36000" tIns="36000" rIns="36000" bIns="36000" rtlCol="0">
                    <a:spAutoFit/>
                  </a:bodyPr>
                  <a:lstStyle/>
                  <a:p>
                    <a:pPr algn="ctr"/>
                    <a:r>
                      <a:rPr lang="en-GB" sz="800" dirty="0"/>
                      <a:t>Responsive NAs and additional support from development and humanitarian actors reduce drivers of conflict, increase trust and social contract</a:t>
                    </a:r>
                  </a:p>
                </p:txBody>
              </p:sp>
              <p:sp>
                <p:nvSpPr>
                  <p:cNvPr id="266" name="TextBox 265">
                    <a:extLst>
                      <a:ext uri="{FF2B5EF4-FFF2-40B4-BE49-F238E27FC236}">
                        <a16:creationId xmlns:a16="http://schemas.microsoft.com/office/drawing/2014/main" id="{B2E5FAFB-A86D-E14C-29F5-19168C490B1E}"/>
                      </a:ext>
                    </a:extLst>
                  </p:cNvPr>
                  <p:cNvSpPr txBox="1"/>
                  <p:nvPr/>
                </p:nvSpPr>
                <p:spPr>
                  <a:xfrm>
                    <a:off x="9847968" y="1480487"/>
                    <a:ext cx="1134382" cy="442035"/>
                  </a:xfrm>
                  <a:prstGeom prst="rect">
                    <a:avLst/>
                  </a:prstGeom>
                  <a:solidFill>
                    <a:schemeClr val="bg1"/>
                  </a:solidFill>
                </p:spPr>
                <p:txBody>
                  <a:bodyPr wrap="square" lIns="36000" tIns="36000" rIns="36000" bIns="36000" rtlCol="0">
                    <a:spAutoFit/>
                  </a:bodyPr>
                  <a:lstStyle/>
                  <a:p>
                    <a:pPr algn="ctr"/>
                    <a:r>
                      <a:rPr lang="en-GB" sz="800" dirty="0"/>
                      <a:t>Reduces </a:t>
                    </a:r>
                    <a:br>
                      <a:rPr lang="en-GB" sz="800" dirty="0"/>
                    </a:br>
                    <a:r>
                      <a:rPr lang="en-GB" sz="800" dirty="0"/>
                      <a:t>socio-economic pressure to take risks</a:t>
                    </a:r>
                  </a:p>
                </p:txBody>
              </p:sp>
              <p:sp>
                <p:nvSpPr>
                  <p:cNvPr id="267" name="TextBox 266">
                    <a:extLst>
                      <a:ext uri="{FF2B5EF4-FFF2-40B4-BE49-F238E27FC236}">
                        <a16:creationId xmlns:a16="http://schemas.microsoft.com/office/drawing/2014/main" id="{26DA5289-77CA-CBD7-108B-F54329046548}"/>
                      </a:ext>
                    </a:extLst>
                  </p:cNvPr>
                  <p:cNvSpPr txBox="1"/>
                  <p:nvPr/>
                </p:nvSpPr>
                <p:spPr>
                  <a:xfrm>
                    <a:off x="2182728" y="1529787"/>
                    <a:ext cx="1959786" cy="369332"/>
                  </a:xfrm>
                  <a:prstGeom prst="rect">
                    <a:avLst/>
                  </a:prstGeom>
                  <a:solidFill>
                    <a:schemeClr val="bg1"/>
                  </a:solidFill>
                </p:spPr>
                <p:txBody>
                  <a:bodyPr wrap="square" lIns="36000" tIns="0" rIns="36000" bIns="0" rtlCol="0">
                    <a:spAutoFit/>
                  </a:bodyPr>
                  <a:lstStyle/>
                  <a:p>
                    <a:pPr algn="ctr"/>
                    <a:r>
                      <a:rPr lang="en-GB" sz="800" dirty="0"/>
                      <a:t>Responsiveness and treaty compliance contributes to national and </a:t>
                    </a:r>
                    <a:br>
                      <a:rPr lang="en-GB" sz="800" dirty="0"/>
                    </a:br>
                    <a:r>
                      <a:rPr lang="en-GB" sz="800" dirty="0"/>
                      <a:t>international obligations  </a:t>
                    </a:r>
                  </a:p>
                </p:txBody>
              </p:sp>
              <p:sp>
                <p:nvSpPr>
                  <p:cNvPr id="268" name="Arc 267">
                    <a:extLst>
                      <a:ext uri="{FF2B5EF4-FFF2-40B4-BE49-F238E27FC236}">
                        <a16:creationId xmlns:a16="http://schemas.microsoft.com/office/drawing/2014/main" id="{6D6BA991-5854-CD2D-4633-E5267C0DE4A1}"/>
                      </a:ext>
                    </a:extLst>
                  </p:cNvPr>
                  <p:cNvSpPr/>
                  <p:nvPr/>
                </p:nvSpPr>
                <p:spPr>
                  <a:xfrm>
                    <a:off x="11802899" y="425373"/>
                    <a:ext cx="276749" cy="287448"/>
                  </a:xfrm>
                  <a:prstGeom prst="arc">
                    <a:avLst/>
                  </a:prstGeom>
                  <a:ln w="9525"/>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269" name="Straight Arrow Connector 268">
                    <a:extLst>
                      <a:ext uri="{FF2B5EF4-FFF2-40B4-BE49-F238E27FC236}">
                        <a16:creationId xmlns:a16="http://schemas.microsoft.com/office/drawing/2014/main" id="{8E748E86-A255-CBA4-220E-775D202C6380}"/>
                      </a:ext>
                    </a:extLst>
                  </p:cNvPr>
                  <p:cNvCxnSpPr>
                    <a:cxnSpLocks/>
                    <a:stCxn id="206" idx="0"/>
                    <a:endCxn id="268" idx="2"/>
                  </p:cNvCxnSpPr>
                  <p:nvPr/>
                </p:nvCxnSpPr>
                <p:spPr>
                  <a:xfrm flipH="1" flipV="1">
                    <a:off x="12079648" y="569097"/>
                    <a:ext cx="2253" cy="1621683"/>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274" name="TextBox 273">
                    <a:extLst>
                      <a:ext uri="{FF2B5EF4-FFF2-40B4-BE49-F238E27FC236}">
                        <a16:creationId xmlns:a16="http://schemas.microsoft.com/office/drawing/2014/main" id="{E0F49482-E8A3-2152-749E-A24937F802AD}"/>
                      </a:ext>
                    </a:extLst>
                  </p:cNvPr>
                  <p:cNvSpPr txBox="1"/>
                  <p:nvPr/>
                </p:nvSpPr>
                <p:spPr>
                  <a:xfrm>
                    <a:off x="10431175" y="334773"/>
                    <a:ext cx="1495068" cy="442035"/>
                  </a:xfrm>
                  <a:prstGeom prst="rect">
                    <a:avLst/>
                  </a:prstGeom>
                  <a:solidFill>
                    <a:schemeClr val="bg1"/>
                  </a:solidFill>
                </p:spPr>
                <p:txBody>
                  <a:bodyPr wrap="square" lIns="36000" tIns="36000" rIns="36000" bIns="36000" rtlCol="0">
                    <a:spAutoFit/>
                  </a:bodyPr>
                  <a:lstStyle/>
                  <a:p>
                    <a:pPr algn="ctr"/>
                    <a:r>
                      <a:rPr lang="en-GB" sz="800" dirty="0"/>
                      <a:t>Freedom of movement helps facilitate increased social cohesion and normalisation </a:t>
                    </a:r>
                  </a:p>
                </p:txBody>
              </p:sp>
              <p:cxnSp>
                <p:nvCxnSpPr>
                  <p:cNvPr id="276" name="Straight Connector 275">
                    <a:extLst>
                      <a:ext uri="{FF2B5EF4-FFF2-40B4-BE49-F238E27FC236}">
                        <a16:creationId xmlns:a16="http://schemas.microsoft.com/office/drawing/2014/main" id="{DC4900F0-C21D-A748-E0B2-C745EE24A96B}"/>
                      </a:ext>
                    </a:extLst>
                  </p:cNvPr>
                  <p:cNvCxnSpPr>
                    <a:cxnSpLocks/>
                  </p:cNvCxnSpPr>
                  <p:nvPr/>
                </p:nvCxnSpPr>
                <p:spPr>
                  <a:xfrm flipH="1">
                    <a:off x="2081227" y="2122562"/>
                    <a:ext cx="16482" cy="2186912"/>
                  </a:xfrm>
                  <a:prstGeom prst="line">
                    <a:avLst/>
                  </a:prstGeom>
                  <a:ln w="9525">
                    <a:solidFill>
                      <a:schemeClr val="tx1"/>
                    </a:solidFill>
                    <a:headEnd type="arrow" w="med" len="sm"/>
                    <a:tailEnd type="none"/>
                  </a:ln>
                </p:spPr>
                <p:style>
                  <a:lnRef idx="1">
                    <a:schemeClr val="accent1"/>
                  </a:lnRef>
                  <a:fillRef idx="0">
                    <a:schemeClr val="accent1"/>
                  </a:fillRef>
                  <a:effectRef idx="0">
                    <a:schemeClr val="accent1"/>
                  </a:effectRef>
                  <a:fontRef idx="minor">
                    <a:schemeClr val="tx1"/>
                  </a:fontRef>
                </p:style>
              </p:cxnSp>
              <p:sp>
                <p:nvSpPr>
                  <p:cNvPr id="98" name="Arc 97">
                    <a:extLst>
                      <a:ext uri="{FF2B5EF4-FFF2-40B4-BE49-F238E27FC236}">
                        <a16:creationId xmlns:a16="http://schemas.microsoft.com/office/drawing/2014/main" id="{558AFF2D-9907-6FEE-741F-715C05294562}"/>
                      </a:ext>
                    </a:extLst>
                  </p:cNvPr>
                  <p:cNvSpPr/>
                  <p:nvPr/>
                </p:nvSpPr>
                <p:spPr>
                  <a:xfrm rot="21419939">
                    <a:off x="4624020" y="704326"/>
                    <a:ext cx="154212" cy="104125"/>
                  </a:xfrm>
                  <a:prstGeom prst="arc">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 name="Arc 205">
                    <a:extLst>
                      <a:ext uri="{FF2B5EF4-FFF2-40B4-BE49-F238E27FC236}">
                        <a16:creationId xmlns:a16="http://schemas.microsoft.com/office/drawing/2014/main" id="{57B2BF15-24C9-7B83-EFF7-F587B45B1DBD}"/>
                      </a:ext>
                    </a:extLst>
                  </p:cNvPr>
                  <p:cNvSpPr/>
                  <p:nvPr/>
                </p:nvSpPr>
                <p:spPr>
                  <a:xfrm rot="5082590">
                    <a:off x="11800415" y="2060308"/>
                    <a:ext cx="276749" cy="287448"/>
                  </a:xfrm>
                  <a:prstGeom prst="arc">
                    <a:avLst/>
                  </a:prstGeom>
                  <a:ln w="9525"/>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grpSp>
            <p:sp>
              <p:nvSpPr>
                <p:cNvPr id="87" name="TextBox 86">
                  <a:extLst>
                    <a:ext uri="{FF2B5EF4-FFF2-40B4-BE49-F238E27FC236}">
                      <a16:creationId xmlns:a16="http://schemas.microsoft.com/office/drawing/2014/main" id="{D9ED4BD1-84F3-303C-6DD3-D0C2F7E985DC}"/>
                    </a:ext>
                  </a:extLst>
                </p:cNvPr>
                <p:cNvSpPr txBox="1"/>
                <p:nvPr/>
              </p:nvSpPr>
              <p:spPr>
                <a:xfrm>
                  <a:off x="595086" y="1408460"/>
                  <a:ext cx="1073036" cy="534368"/>
                </a:xfrm>
                <a:prstGeom prst="rect">
                  <a:avLst/>
                </a:prstGeom>
                <a:solidFill>
                  <a:schemeClr val="bg1"/>
                </a:solidFill>
              </p:spPr>
              <p:txBody>
                <a:bodyPr wrap="square" lIns="36000" tIns="36000" rIns="36000" bIns="36000" rtlCol="0">
                  <a:spAutoFit/>
                </a:bodyPr>
                <a:lstStyle/>
                <a:p>
                  <a:pPr algn="ctr">
                    <a:lnSpc>
                      <a:spcPts val="900"/>
                    </a:lnSpc>
                  </a:pPr>
                  <a:r>
                    <a:rPr lang="en-GB" sz="800" dirty="0">
                      <a:latin typeface="Arial" panose="020B0604020202020204" pitchFamily="34" charset="0"/>
                      <a:cs typeface="Arial" panose="020B0604020202020204" pitchFamily="34" charset="0"/>
                    </a:rPr>
                    <a:t>Including and supporting EO victims contributes to more resilient communities</a:t>
                  </a:r>
                </a:p>
              </p:txBody>
            </p:sp>
            <p:sp>
              <p:nvSpPr>
                <p:cNvPr id="54" name="TextBox 53">
                  <a:extLst>
                    <a:ext uri="{FF2B5EF4-FFF2-40B4-BE49-F238E27FC236}">
                      <a16:creationId xmlns:a16="http://schemas.microsoft.com/office/drawing/2014/main" id="{B51F0E12-E226-F60E-B301-95A41C9EE03B}"/>
                    </a:ext>
                  </a:extLst>
                </p:cNvPr>
                <p:cNvSpPr txBox="1"/>
                <p:nvPr/>
              </p:nvSpPr>
              <p:spPr>
                <a:xfrm>
                  <a:off x="1734142" y="3711613"/>
                  <a:ext cx="709996" cy="369332"/>
                </a:xfrm>
                <a:prstGeom prst="rect">
                  <a:avLst/>
                </a:prstGeom>
                <a:solidFill>
                  <a:schemeClr val="bg1"/>
                </a:solidFill>
              </p:spPr>
              <p:txBody>
                <a:bodyPr wrap="square" lIns="0" tIns="0" rIns="0" bIns="0" rtlCol="0">
                  <a:spAutoFit/>
                </a:bodyPr>
                <a:lstStyle/>
                <a:p>
                  <a:pPr algn="ctr"/>
                  <a:r>
                    <a:rPr lang="en-GB" sz="800" dirty="0"/>
                    <a:t>Prevents use of stockpiles to fuel conflict</a:t>
                  </a:r>
                </a:p>
              </p:txBody>
            </p:sp>
          </p:grpSp>
        </p:grpSp>
      </p:grpSp>
      <p:grpSp>
        <p:nvGrpSpPr>
          <p:cNvPr id="52" name="Group 51">
            <a:extLst>
              <a:ext uri="{FF2B5EF4-FFF2-40B4-BE49-F238E27FC236}">
                <a16:creationId xmlns:a16="http://schemas.microsoft.com/office/drawing/2014/main" id="{AB37782A-F251-81DF-4044-BEA63147981E}"/>
              </a:ext>
            </a:extLst>
          </p:cNvPr>
          <p:cNvGrpSpPr/>
          <p:nvPr/>
        </p:nvGrpSpPr>
        <p:grpSpPr>
          <a:xfrm>
            <a:off x="647520" y="2019288"/>
            <a:ext cx="11502088" cy="2996098"/>
            <a:chOff x="647520" y="2019288"/>
            <a:chExt cx="11502088" cy="2996098"/>
          </a:xfrm>
        </p:grpSpPr>
        <p:grpSp>
          <p:nvGrpSpPr>
            <p:cNvPr id="12" name="Group 11">
              <a:extLst>
                <a:ext uri="{FF2B5EF4-FFF2-40B4-BE49-F238E27FC236}">
                  <a16:creationId xmlns:a16="http://schemas.microsoft.com/office/drawing/2014/main" id="{41E550BE-AB63-9F95-1DFD-918D9F6223B0}"/>
                </a:ext>
              </a:extLst>
            </p:cNvPr>
            <p:cNvGrpSpPr/>
            <p:nvPr/>
          </p:nvGrpSpPr>
          <p:grpSpPr>
            <a:xfrm>
              <a:off x="647520" y="2019288"/>
              <a:ext cx="11291269" cy="621034"/>
              <a:chOff x="647520" y="2019288"/>
              <a:chExt cx="11291269" cy="621034"/>
            </a:xfrm>
          </p:grpSpPr>
          <p:sp>
            <p:nvSpPr>
              <p:cNvPr id="127" name="Rounded Rectangle 300">
                <a:extLst>
                  <a:ext uri="{FF2B5EF4-FFF2-40B4-BE49-F238E27FC236}">
                    <a16:creationId xmlns:a16="http://schemas.microsoft.com/office/drawing/2014/main" id="{3069E0C6-4BB4-3CA7-62CB-C5C5F6BAB916}"/>
                  </a:ext>
                </a:extLst>
              </p:cNvPr>
              <p:cNvSpPr/>
              <p:nvPr/>
            </p:nvSpPr>
            <p:spPr>
              <a:xfrm>
                <a:off x="2243798" y="2019289"/>
                <a:ext cx="1564464" cy="588059"/>
              </a:xfrm>
              <a:prstGeom prst="roundRect">
                <a:avLst/>
              </a:prstGeom>
              <a:solidFill>
                <a:schemeClr val="bg2"/>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Measurable progress towards APMBC, CCM and, CCW treaty compliance  and universalisation</a:t>
                </a:r>
                <a:endParaRPr lang="en-GB" sz="800" dirty="0">
                  <a:solidFill>
                    <a:schemeClr val="tx1"/>
                  </a:solidFill>
                </a:endParaRPr>
              </a:p>
            </p:txBody>
          </p:sp>
          <p:sp>
            <p:nvSpPr>
              <p:cNvPr id="251" name="Rounded Rectangle 250">
                <a:extLst>
                  <a:ext uri="{FF2B5EF4-FFF2-40B4-BE49-F238E27FC236}">
                    <a16:creationId xmlns:a16="http://schemas.microsoft.com/office/drawing/2014/main" id="{D6BF627D-E896-75AF-921E-7527ED62A39A}"/>
                  </a:ext>
                </a:extLst>
              </p:cNvPr>
              <p:cNvSpPr/>
              <p:nvPr/>
            </p:nvSpPr>
            <p:spPr>
              <a:xfrm>
                <a:off x="7962123" y="2019288"/>
                <a:ext cx="2087285" cy="595373"/>
              </a:xfrm>
              <a:prstGeom prst="roundRect">
                <a:avLst/>
              </a:prstGeom>
              <a:solidFill>
                <a:schemeClr val="bg2"/>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Safe and productive land use improves livelihoods and basic services, </a:t>
                </a:r>
                <a:r>
                  <a:rPr lang="en-GB" sz="800" b="1" dirty="0">
                    <a:solidFill>
                      <a:schemeClr val="accent1">
                        <a:lumMod val="50000"/>
                      </a:schemeClr>
                    </a:solidFill>
                  </a:rPr>
                  <a:t> </a:t>
                </a:r>
                <a:r>
                  <a:rPr lang="en-GB" sz="800" b="1" dirty="0">
                    <a:solidFill>
                      <a:schemeClr val="tx1"/>
                    </a:solidFill>
                  </a:rPr>
                  <a:t>improving quality of life and the environment</a:t>
                </a:r>
                <a:endParaRPr lang="en-GB" sz="800" dirty="0">
                  <a:solidFill>
                    <a:schemeClr val="tx1"/>
                  </a:solidFill>
                </a:endParaRPr>
              </a:p>
            </p:txBody>
          </p:sp>
          <p:sp>
            <p:nvSpPr>
              <p:cNvPr id="252" name="Rounded Rectangle 299">
                <a:extLst>
                  <a:ext uri="{FF2B5EF4-FFF2-40B4-BE49-F238E27FC236}">
                    <a16:creationId xmlns:a16="http://schemas.microsoft.com/office/drawing/2014/main" id="{7EDB735B-84C7-8B94-6F90-28EC017B6C15}"/>
                  </a:ext>
                </a:extLst>
              </p:cNvPr>
              <p:cNvSpPr/>
              <p:nvPr/>
            </p:nvSpPr>
            <p:spPr>
              <a:xfrm>
                <a:off x="6029909" y="2024245"/>
                <a:ext cx="1786125" cy="579909"/>
              </a:xfrm>
              <a:prstGeom prst="roundRect">
                <a:avLst/>
              </a:prstGeom>
              <a:solidFill>
                <a:schemeClr val="bg2"/>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Mine action integrated or sequenced with  humanitarian / development / peacebuilding or stabilisation initiatives</a:t>
                </a:r>
                <a:endParaRPr lang="en-GB" sz="800" dirty="0">
                  <a:solidFill>
                    <a:schemeClr val="tx1"/>
                  </a:solidFill>
                </a:endParaRPr>
              </a:p>
            </p:txBody>
          </p:sp>
          <p:sp>
            <p:nvSpPr>
              <p:cNvPr id="254" name="Rounded Rectangle 253">
                <a:extLst>
                  <a:ext uri="{FF2B5EF4-FFF2-40B4-BE49-F238E27FC236}">
                    <a16:creationId xmlns:a16="http://schemas.microsoft.com/office/drawing/2014/main" id="{C80B858F-33F9-4C48-8676-2CF9213C3AEC}"/>
                  </a:ext>
                </a:extLst>
              </p:cNvPr>
              <p:cNvSpPr/>
              <p:nvPr/>
            </p:nvSpPr>
            <p:spPr>
              <a:xfrm>
                <a:off x="3913267" y="2029871"/>
                <a:ext cx="1998330" cy="565146"/>
              </a:xfrm>
              <a:prstGeom prst="roundRect">
                <a:avLst/>
              </a:prstGeom>
              <a:solidFill>
                <a:schemeClr val="bg2"/>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Responsive and equitable nationally owned mine action through improved governance and with increased local implementation</a:t>
                </a:r>
                <a:endParaRPr lang="en-GB" sz="800" dirty="0">
                  <a:solidFill>
                    <a:schemeClr val="tx1"/>
                  </a:solidFill>
                </a:endParaRPr>
              </a:p>
            </p:txBody>
          </p:sp>
          <p:sp>
            <p:nvSpPr>
              <p:cNvPr id="343" name="Rounded Rectangle 342">
                <a:extLst>
                  <a:ext uri="{FF2B5EF4-FFF2-40B4-BE49-F238E27FC236}">
                    <a16:creationId xmlns:a16="http://schemas.microsoft.com/office/drawing/2014/main" id="{2B91A41B-ABE8-71AB-45C7-C133CB37D5AF}"/>
                  </a:ext>
                </a:extLst>
              </p:cNvPr>
              <p:cNvSpPr/>
              <p:nvPr/>
            </p:nvSpPr>
            <p:spPr>
              <a:xfrm>
                <a:off x="10467776" y="2021569"/>
                <a:ext cx="1471013" cy="618753"/>
              </a:xfrm>
              <a:prstGeom prst="roundRect">
                <a:avLst/>
              </a:prstGeom>
              <a:solidFill>
                <a:schemeClr val="bg2"/>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Risk of harm reduced increases returns and freedom of movement </a:t>
                </a:r>
                <a:endParaRPr lang="en-GB" sz="800" dirty="0">
                  <a:solidFill>
                    <a:schemeClr val="tx1"/>
                  </a:solidFill>
                </a:endParaRPr>
              </a:p>
            </p:txBody>
          </p:sp>
          <p:sp>
            <p:nvSpPr>
              <p:cNvPr id="118" name="Rounded Rectangle 117">
                <a:extLst>
                  <a:ext uri="{FF2B5EF4-FFF2-40B4-BE49-F238E27FC236}">
                    <a16:creationId xmlns:a16="http://schemas.microsoft.com/office/drawing/2014/main" id="{E6042738-187B-761E-4751-0188B34C8C0C}"/>
                  </a:ext>
                </a:extLst>
              </p:cNvPr>
              <p:cNvSpPr/>
              <p:nvPr/>
            </p:nvSpPr>
            <p:spPr>
              <a:xfrm>
                <a:off x="647520" y="2038903"/>
                <a:ext cx="1181279" cy="547203"/>
              </a:xfrm>
              <a:prstGeom prst="roundRect">
                <a:avLst/>
              </a:prstGeom>
              <a:solidFill>
                <a:schemeClr val="bg2"/>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900"/>
                  </a:lnSpc>
                </a:pPr>
                <a:r>
                  <a:rPr lang="en-GB" sz="800" b="1" dirty="0">
                    <a:solidFill>
                      <a:schemeClr val="tx1"/>
                    </a:solidFill>
                  </a:rPr>
                  <a:t>Quality of life for EO victims improves</a:t>
                </a:r>
              </a:p>
            </p:txBody>
          </p:sp>
        </p:grpSp>
        <p:grpSp>
          <p:nvGrpSpPr>
            <p:cNvPr id="17" name="Group 16">
              <a:extLst>
                <a:ext uri="{FF2B5EF4-FFF2-40B4-BE49-F238E27FC236}">
                  <a16:creationId xmlns:a16="http://schemas.microsoft.com/office/drawing/2014/main" id="{8BAEBE20-EABB-49E1-61AC-05597B7F49BD}"/>
                </a:ext>
              </a:extLst>
            </p:cNvPr>
            <p:cNvGrpSpPr/>
            <p:nvPr/>
          </p:nvGrpSpPr>
          <p:grpSpPr>
            <a:xfrm>
              <a:off x="702038" y="2396180"/>
              <a:ext cx="11447570" cy="2619206"/>
              <a:chOff x="709261" y="2394338"/>
              <a:chExt cx="11447570" cy="2619206"/>
            </a:xfrm>
          </p:grpSpPr>
          <p:cxnSp>
            <p:nvCxnSpPr>
              <p:cNvPr id="229" name="Straight Arrow Connector 228">
                <a:extLst>
                  <a:ext uri="{FF2B5EF4-FFF2-40B4-BE49-F238E27FC236}">
                    <a16:creationId xmlns:a16="http://schemas.microsoft.com/office/drawing/2014/main" id="{A991AD1A-B00C-BB3D-903D-2E67F3F2BBA5}"/>
                  </a:ext>
                </a:extLst>
              </p:cNvPr>
              <p:cNvCxnSpPr>
                <a:cxnSpLocks/>
              </p:cNvCxnSpPr>
              <p:nvPr/>
            </p:nvCxnSpPr>
            <p:spPr>
              <a:xfrm flipH="1" flipV="1">
                <a:off x="6844391" y="3587373"/>
                <a:ext cx="1447" cy="782123"/>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8FBA68D5-D343-4F34-CA46-1A9B2EF75CD0}"/>
                  </a:ext>
                </a:extLst>
              </p:cNvPr>
              <p:cNvGrpSpPr/>
              <p:nvPr/>
            </p:nvGrpSpPr>
            <p:grpSpPr>
              <a:xfrm>
                <a:off x="709261" y="2394338"/>
                <a:ext cx="11447570" cy="2619206"/>
                <a:chOff x="709261" y="2394338"/>
                <a:chExt cx="11447570" cy="2619206"/>
              </a:xfrm>
            </p:grpSpPr>
            <p:sp>
              <p:nvSpPr>
                <p:cNvPr id="233" name="Arc 232">
                  <a:extLst>
                    <a:ext uri="{FF2B5EF4-FFF2-40B4-BE49-F238E27FC236}">
                      <a16:creationId xmlns:a16="http://schemas.microsoft.com/office/drawing/2014/main" id="{40E69649-C906-993D-9C2C-35D1875F7A8A}"/>
                    </a:ext>
                  </a:extLst>
                </p:cNvPr>
                <p:cNvSpPr/>
                <p:nvPr/>
              </p:nvSpPr>
              <p:spPr>
                <a:xfrm rot="16200000" flipH="1">
                  <a:off x="5618918" y="3173450"/>
                  <a:ext cx="277309" cy="307254"/>
                </a:xfrm>
                <a:prstGeom prst="arc">
                  <a:avLst>
                    <a:gd name="adj1" fmla="val 16199995"/>
                    <a:gd name="adj2" fmla="val 0"/>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4" name="Group 13">
                  <a:extLst>
                    <a:ext uri="{FF2B5EF4-FFF2-40B4-BE49-F238E27FC236}">
                      <a16:creationId xmlns:a16="http://schemas.microsoft.com/office/drawing/2014/main" id="{42E68E8B-78CD-17EF-8922-1FA0051985C5}"/>
                    </a:ext>
                  </a:extLst>
                </p:cNvPr>
                <p:cNvGrpSpPr/>
                <p:nvPr/>
              </p:nvGrpSpPr>
              <p:grpSpPr>
                <a:xfrm>
                  <a:off x="709261" y="2394338"/>
                  <a:ext cx="11447570" cy="2619206"/>
                  <a:chOff x="709261" y="2394338"/>
                  <a:chExt cx="11447570" cy="2619206"/>
                </a:xfrm>
              </p:grpSpPr>
              <p:sp>
                <p:nvSpPr>
                  <p:cNvPr id="147" name="Arc 146">
                    <a:extLst>
                      <a:ext uri="{FF2B5EF4-FFF2-40B4-BE49-F238E27FC236}">
                        <a16:creationId xmlns:a16="http://schemas.microsoft.com/office/drawing/2014/main" id="{26149C0B-2F4B-34DA-219F-00459663CDF8}"/>
                      </a:ext>
                    </a:extLst>
                  </p:cNvPr>
                  <p:cNvSpPr/>
                  <p:nvPr/>
                </p:nvSpPr>
                <p:spPr>
                  <a:xfrm rot="10800000" flipH="1">
                    <a:off x="7961369" y="4758131"/>
                    <a:ext cx="288311" cy="248087"/>
                  </a:xfrm>
                  <a:prstGeom prst="arc">
                    <a:avLst>
                      <a:gd name="adj1" fmla="val 16199995"/>
                      <a:gd name="adj2" fmla="val 20242607"/>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2" name="Straight Arrow Connector 31">
                    <a:extLst>
                      <a:ext uri="{FF2B5EF4-FFF2-40B4-BE49-F238E27FC236}">
                        <a16:creationId xmlns:a16="http://schemas.microsoft.com/office/drawing/2014/main" id="{B3B8EBFA-5BE6-01C1-C403-443947A6C234}"/>
                      </a:ext>
                    </a:extLst>
                  </p:cNvPr>
                  <p:cNvCxnSpPr>
                    <a:cxnSpLocks/>
                  </p:cNvCxnSpPr>
                  <p:nvPr/>
                </p:nvCxnSpPr>
                <p:spPr>
                  <a:xfrm flipV="1">
                    <a:off x="4322439" y="2611276"/>
                    <a:ext cx="0" cy="1739211"/>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A886921-598A-57D3-4148-0215F02A0631}"/>
                      </a:ext>
                    </a:extLst>
                  </p:cNvPr>
                  <p:cNvCxnSpPr>
                    <a:cxnSpLocks/>
                    <a:stCxn id="233" idx="0"/>
                  </p:cNvCxnSpPr>
                  <p:nvPr/>
                </p:nvCxnSpPr>
                <p:spPr>
                  <a:xfrm flipV="1">
                    <a:off x="5603946" y="2620801"/>
                    <a:ext cx="0" cy="706276"/>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B214DA4A-F509-0C67-C05B-A18F15D7D083}"/>
                      </a:ext>
                    </a:extLst>
                  </p:cNvPr>
                  <p:cNvCxnSpPr>
                    <a:cxnSpLocks/>
                  </p:cNvCxnSpPr>
                  <p:nvPr/>
                </p:nvCxnSpPr>
                <p:spPr>
                  <a:xfrm flipV="1">
                    <a:off x="5222885" y="2617626"/>
                    <a:ext cx="0" cy="1714101"/>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1540FD6-FD72-3F27-F5F7-9FE9C4A5903D}"/>
                      </a:ext>
                    </a:extLst>
                  </p:cNvPr>
                  <p:cNvCxnSpPr>
                    <a:cxnSpLocks/>
                  </p:cNvCxnSpPr>
                  <p:nvPr/>
                </p:nvCxnSpPr>
                <p:spPr>
                  <a:xfrm flipV="1">
                    <a:off x="3648457" y="2624580"/>
                    <a:ext cx="1168" cy="1282822"/>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E2711A20-22A4-E4A7-0C81-24419FF0FFD3}"/>
                      </a:ext>
                    </a:extLst>
                  </p:cNvPr>
                  <p:cNvCxnSpPr>
                    <a:cxnSpLocks/>
                  </p:cNvCxnSpPr>
                  <p:nvPr/>
                </p:nvCxnSpPr>
                <p:spPr>
                  <a:xfrm flipV="1">
                    <a:off x="1128422" y="2594270"/>
                    <a:ext cx="11769" cy="1738934"/>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119" name="Arc 118">
                    <a:extLst>
                      <a:ext uri="{FF2B5EF4-FFF2-40B4-BE49-F238E27FC236}">
                        <a16:creationId xmlns:a16="http://schemas.microsoft.com/office/drawing/2014/main" id="{566AD813-5F0F-B465-201F-04B00A3D0146}"/>
                      </a:ext>
                    </a:extLst>
                  </p:cNvPr>
                  <p:cNvSpPr/>
                  <p:nvPr/>
                </p:nvSpPr>
                <p:spPr>
                  <a:xfrm rot="16200000" flipH="1">
                    <a:off x="3221386" y="4716956"/>
                    <a:ext cx="277309" cy="307254"/>
                  </a:xfrm>
                  <a:prstGeom prst="arc">
                    <a:avLst>
                      <a:gd name="adj1" fmla="val 16199995"/>
                      <a:gd name="adj2" fmla="val 0"/>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0" name="Straight Connector 119">
                    <a:extLst>
                      <a:ext uri="{FF2B5EF4-FFF2-40B4-BE49-F238E27FC236}">
                        <a16:creationId xmlns:a16="http://schemas.microsoft.com/office/drawing/2014/main" id="{1DD41B62-ABF1-8772-1A96-759A3BBFFCAD}"/>
                      </a:ext>
                    </a:extLst>
                  </p:cNvPr>
                  <p:cNvCxnSpPr>
                    <a:cxnSpLocks/>
                  </p:cNvCxnSpPr>
                  <p:nvPr/>
                </p:nvCxnSpPr>
                <p:spPr>
                  <a:xfrm>
                    <a:off x="3336408" y="5009002"/>
                    <a:ext cx="2963106" cy="4542"/>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51800F22-C691-F512-4C4B-6D63936069A2}"/>
                      </a:ext>
                    </a:extLst>
                  </p:cNvPr>
                  <p:cNvCxnSpPr>
                    <a:cxnSpLocks/>
                    <a:endCxn id="119" idx="0"/>
                  </p:cNvCxnSpPr>
                  <p:nvPr/>
                </p:nvCxnSpPr>
                <p:spPr>
                  <a:xfrm>
                    <a:off x="3206413" y="3327077"/>
                    <a:ext cx="1" cy="1543506"/>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8B067A9-1199-6509-9F0E-949CC967F695}"/>
                      </a:ext>
                    </a:extLst>
                  </p:cNvPr>
                  <p:cNvCxnSpPr>
                    <a:cxnSpLocks/>
                  </p:cNvCxnSpPr>
                  <p:nvPr/>
                </p:nvCxnSpPr>
                <p:spPr>
                  <a:xfrm>
                    <a:off x="3224882" y="2624580"/>
                    <a:ext cx="0" cy="530465"/>
                  </a:xfrm>
                  <a:prstGeom prst="line">
                    <a:avLst/>
                  </a:prstGeom>
                  <a:ln w="9525">
                    <a:solidFill>
                      <a:schemeClr val="tx1"/>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66C21557-CCDC-9DE5-2C54-7C52BFCCFB9B}"/>
                      </a:ext>
                    </a:extLst>
                  </p:cNvPr>
                  <p:cNvCxnSpPr>
                    <a:cxnSpLocks/>
                  </p:cNvCxnSpPr>
                  <p:nvPr/>
                </p:nvCxnSpPr>
                <p:spPr>
                  <a:xfrm flipV="1">
                    <a:off x="6286179" y="5005648"/>
                    <a:ext cx="1826459" cy="6942"/>
                  </a:xfrm>
                  <a:prstGeom prst="line">
                    <a:avLst/>
                  </a:prstGeom>
                  <a:ln w="9525">
                    <a:solidFill>
                      <a:schemeClr val="tx1"/>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F413911D-003E-DC8B-71B3-AE1AAE27F70B}"/>
                      </a:ext>
                    </a:extLst>
                  </p:cNvPr>
                  <p:cNvCxnSpPr>
                    <a:cxnSpLocks/>
                  </p:cNvCxnSpPr>
                  <p:nvPr/>
                </p:nvCxnSpPr>
                <p:spPr>
                  <a:xfrm flipV="1">
                    <a:off x="2725759" y="2621405"/>
                    <a:ext cx="0" cy="1688069"/>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282CEF93-094C-79FF-4EEE-94EB00117854}"/>
                      </a:ext>
                    </a:extLst>
                  </p:cNvPr>
                  <p:cNvCxnSpPr>
                    <a:cxnSpLocks/>
                  </p:cNvCxnSpPr>
                  <p:nvPr/>
                </p:nvCxnSpPr>
                <p:spPr>
                  <a:xfrm flipV="1">
                    <a:off x="11676670" y="2677457"/>
                    <a:ext cx="0" cy="1740061"/>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139" name="TextBox 138">
                    <a:extLst>
                      <a:ext uri="{FF2B5EF4-FFF2-40B4-BE49-F238E27FC236}">
                        <a16:creationId xmlns:a16="http://schemas.microsoft.com/office/drawing/2014/main" id="{0EC354C0-0645-211C-B7DD-2CBD6C6E8E0D}"/>
                      </a:ext>
                    </a:extLst>
                  </p:cNvPr>
                  <p:cNvSpPr txBox="1"/>
                  <p:nvPr/>
                </p:nvSpPr>
                <p:spPr>
                  <a:xfrm>
                    <a:off x="11129079" y="3574673"/>
                    <a:ext cx="1027752" cy="565146"/>
                  </a:xfrm>
                  <a:prstGeom prst="rect">
                    <a:avLst/>
                  </a:prstGeom>
                  <a:solidFill>
                    <a:schemeClr val="bg1"/>
                  </a:solidFill>
                </p:spPr>
                <p:txBody>
                  <a:bodyPr wrap="square" lIns="36000" tIns="36000" rIns="36000" bIns="36000" rtlCol="0">
                    <a:spAutoFit/>
                  </a:bodyPr>
                  <a:lstStyle/>
                  <a:p>
                    <a:pPr algn="ctr"/>
                    <a:r>
                      <a:rPr lang="en-GB" sz="800" dirty="0"/>
                      <a:t>People retain risk education knowledge &amp; behave in a safer manner</a:t>
                    </a:r>
                  </a:p>
                </p:txBody>
              </p:sp>
              <p:cxnSp>
                <p:nvCxnSpPr>
                  <p:cNvPr id="158" name="Straight Arrow Connector 157">
                    <a:extLst>
                      <a:ext uri="{FF2B5EF4-FFF2-40B4-BE49-F238E27FC236}">
                        <a16:creationId xmlns:a16="http://schemas.microsoft.com/office/drawing/2014/main" id="{BC439346-ED65-2295-B6B2-C7604B4F9512}"/>
                      </a:ext>
                    </a:extLst>
                  </p:cNvPr>
                  <p:cNvCxnSpPr>
                    <a:cxnSpLocks/>
                  </p:cNvCxnSpPr>
                  <p:nvPr/>
                </p:nvCxnSpPr>
                <p:spPr>
                  <a:xfrm flipV="1">
                    <a:off x="10102928" y="2677457"/>
                    <a:ext cx="862681" cy="1856210"/>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165" name="TextBox 164">
                    <a:extLst>
                      <a:ext uri="{FF2B5EF4-FFF2-40B4-BE49-F238E27FC236}">
                        <a16:creationId xmlns:a16="http://schemas.microsoft.com/office/drawing/2014/main" id="{275C026C-F6E1-29E2-81E0-21E33BE747C4}"/>
                      </a:ext>
                    </a:extLst>
                  </p:cNvPr>
                  <p:cNvSpPr txBox="1"/>
                  <p:nvPr/>
                </p:nvSpPr>
                <p:spPr>
                  <a:xfrm>
                    <a:off x="10275406" y="2942086"/>
                    <a:ext cx="983324" cy="565146"/>
                  </a:xfrm>
                  <a:prstGeom prst="rect">
                    <a:avLst/>
                  </a:prstGeom>
                  <a:solidFill>
                    <a:schemeClr val="bg1"/>
                  </a:solidFill>
                </p:spPr>
                <p:txBody>
                  <a:bodyPr wrap="square" lIns="36000" tIns="36000" rIns="36000" bIns="36000" rtlCol="0">
                    <a:spAutoFit/>
                  </a:bodyPr>
                  <a:lstStyle/>
                  <a:p>
                    <a:pPr algn="ctr"/>
                    <a:r>
                      <a:rPr lang="en-GB" sz="800" dirty="0"/>
                      <a:t>Stockpile destruction &amp; clearance lead to a removal of risk</a:t>
                    </a:r>
                  </a:p>
                </p:txBody>
              </p:sp>
              <p:cxnSp>
                <p:nvCxnSpPr>
                  <p:cNvPr id="186" name="Straight Connector 185">
                    <a:extLst>
                      <a:ext uri="{FF2B5EF4-FFF2-40B4-BE49-F238E27FC236}">
                        <a16:creationId xmlns:a16="http://schemas.microsoft.com/office/drawing/2014/main" id="{EE1EE787-0D3E-0256-F296-3ED0E23D7B3B}"/>
                      </a:ext>
                    </a:extLst>
                  </p:cNvPr>
                  <p:cNvCxnSpPr>
                    <a:cxnSpLocks/>
                    <a:stCxn id="306" idx="0"/>
                    <a:endCxn id="189" idx="0"/>
                  </p:cNvCxnSpPr>
                  <p:nvPr/>
                </p:nvCxnSpPr>
                <p:spPr>
                  <a:xfrm flipH="1" flipV="1">
                    <a:off x="1669947" y="4125972"/>
                    <a:ext cx="3162495" cy="5015"/>
                  </a:xfrm>
                  <a:prstGeom prst="line">
                    <a:avLst/>
                  </a:prstGeom>
                  <a:ln w="9525"/>
                </p:spPr>
                <p:style>
                  <a:lnRef idx="1">
                    <a:schemeClr val="dk1"/>
                  </a:lnRef>
                  <a:fillRef idx="0">
                    <a:schemeClr val="dk1"/>
                  </a:fillRef>
                  <a:effectRef idx="0">
                    <a:schemeClr val="dk1"/>
                  </a:effectRef>
                  <a:fontRef idx="minor">
                    <a:schemeClr val="tx1"/>
                  </a:fontRef>
                </p:style>
              </p:cxnSp>
              <p:sp>
                <p:nvSpPr>
                  <p:cNvPr id="189" name="Arc 173">
                    <a:extLst>
                      <a:ext uri="{FF2B5EF4-FFF2-40B4-BE49-F238E27FC236}">
                        <a16:creationId xmlns:a16="http://schemas.microsoft.com/office/drawing/2014/main" id="{7408F1AB-89F6-5AF1-ECBB-DCD095C9198A}"/>
                      </a:ext>
                    </a:extLst>
                  </p:cNvPr>
                  <p:cNvSpPr/>
                  <p:nvPr/>
                </p:nvSpPr>
                <p:spPr>
                  <a:xfrm flipH="1">
                    <a:off x="1536111" y="4124828"/>
                    <a:ext cx="134010" cy="185928"/>
                  </a:xfrm>
                  <a:custGeom>
                    <a:avLst/>
                    <a:gdLst>
                      <a:gd name="connsiteX0" fmla="*/ 87153 w 208108"/>
                      <a:gd name="connsiteY0" fmla="*/ 1397 h 210401"/>
                      <a:gd name="connsiteX1" fmla="*/ 171889 w 208108"/>
                      <a:gd name="connsiteY1" fmla="*/ 25428 h 210401"/>
                      <a:gd name="connsiteX2" fmla="*/ 208108 w 208108"/>
                      <a:gd name="connsiteY2" fmla="*/ 105201 h 210401"/>
                      <a:gd name="connsiteX3" fmla="*/ 104054 w 208108"/>
                      <a:gd name="connsiteY3" fmla="*/ 105201 h 210401"/>
                      <a:gd name="connsiteX4" fmla="*/ 87153 w 208108"/>
                      <a:gd name="connsiteY4" fmla="*/ 1397 h 210401"/>
                      <a:gd name="connsiteX0" fmla="*/ 87153 w 208108"/>
                      <a:gd name="connsiteY0" fmla="*/ 1397 h 210401"/>
                      <a:gd name="connsiteX1" fmla="*/ 171889 w 208108"/>
                      <a:gd name="connsiteY1" fmla="*/ 25428 h 210401"/>
                      <a:gd name="connsiteX2" fmla="*/ 208108 w 208108"/>
                      <a:gd name="connsiteY2" fmla="*/ 105201 h 210401"/>
                      <a:gd name="connsiteX0" fmla="*/ 184 w 121139"/>
                      <a:gd name="connsiteY0" fmla="*/ 1397 h 227121"/>
                      <a:gd name="connsiteX1" fmla="*/ 84920 w 121139"/>
                      <a:gd name="connsiteY1" fmla="*/ 25428 h 227121"/>
                      <a:gd name="connsiteX2" fmla="*/ 121139 w 121139"/>
                      <a:gd name="connsiteY2" fmla="*/ 105201 h 227121"/>
                      <a:gd name="connsiteX3" fmla="*/ 1845 w 121139"/>
                      <a:gd name="connsiteY3" fmla="*/ 227121 h 227121"/>
                      <a:gd name="connsiteX4" fmla="*/ 184 w 121139"/>
                      <a:gd name="connsiteY4" fmla="*/ 1397 h 227121"/>
                      <a:gd name="connsiteX0" fmla="*/ 184 w 121139"/>
                      <a:gd name="connsiteY0" fmla="*/ 1397 h 227121"/>
                      <a:gd name="connsiteX1" fmla="*/ 84920 w 121139"/>
                      <a:gd name="connsiteY1" fmla="*/ 25428 h 227121"/>
                      <a:gd name="connsiteX2" fmla="*/ 121139 w 121139"/>
                      <a:gd name="connsiteY2" fmla="*/ 105201 h 227121"/>
                      <a:gd name="connsiteX0" fmla="*/ 184 w 141459"/>
                      <a:gd name="connsiteY0" fmla="*/ 1397 h 227121"/>
                      <a:gd name="connsiteX1" fmla="*/ 84920 w 141459"/>
                      <a:gd name="connsiteY1" fmla="*/ 25428 h 227121"/>
                      <a:gd name="connsiteX2" fmla="*/ 121139 w 141459"/>
                      <a:gd name="connsiteY2" fmla="*/ 105201 h 227121"/>
                      <a:gd name="connsiteX3" fmla="*/ 1845 w 141459"/>
                      <a:gd name="connsiteY3" fmla="*/ 227121 h 227121"/>
                      <a:gd name="connsiteX4" fmla="*/ 184 w 141459"/>
                      <a:gd name="connsiteY4" fmla="*/ 1397 h 227121"/>
                      <a:gd name="connsiteX0" fmla="*/ 184 w 141459"/>
                      <a:gd name="connsiteY0" fmla="*/ 1397 h 227121"/>
                      <a:gd name="connsiteX1" fmla="*/ 84920 w 141459"/>
                      <a:gd name="connsiteY1" fmla="*/ 25428 h 227121"/>
                      <a:gd name="connsiteX2" fmla="*/ 141459 w 141459"/>
                      <a:gd name="connsiteY2" fmla="*/ 216961 h 227121"/>
                    </a:gdLst>
                    <a:ahLst/>
                    <a:cxnLst>
                      <a:cxn ang="0">
                        <a:pos x="connsiteX0" y="connsiteY0"/>
                      </a:cxn>
                      <a:cxn ang="0">
                        <a:pos x="connsiteX1" y="connsiteY1"/>
                      </a:cxn>
                      <a:cxn ang="0">
                        <a:pos x="connsiteX2" y="connsiteY2"/>
                      </a:cxn>
                    </a:cxnLst>
                    <a:rect l="l" t="t" r="r" b="b"/>
                    <a:pathLst>
                      <a:path w="141459" h="227121" stroke="0" extrusionOk="0">
                        <a:moveTo>
                          <a:pt x="184" y="1397"/>
                        </a:moveTo>
                        <a:cubicBezTo>
                          <a:pt x="30555" y="-3657"/>
                          <a:pt x="61580" y="5142"/>
                          <a:pt x="84920" y="25428"/>
                        </a:cubicBezTo>
                        <a:cubicBezTo>
                          <a:pt x="107913" y="45413"/>
                          <a:pt x="121139" y="74545"/>
                          <a:pt x="121139" y="105201"/>
                        </a:cubicBezTo>
                        <a:lnTo>
                          <a:pt x="1845" y="227121"/>
                        </a:lnTo>
                        <a:cubicBezTo>
                          <a:pt x="-3789" y="192520"/>
                          <a:pt x="5818" y="35998"/>
                          <a:pt x="184" y="1397"/>
                        </a:cubicBezTo>
                        <a:close/>
                      </a:path>
                      <a:path w="141459" h="227121" fill="none">
                        <a:moveTo>
                          <a:pt x="184" y="1397"/>
                        </a:moveTo>
                        <a:cubicBezTo>
                          <a:pt x="30555" y="-3657"/>
                          <a:pt x="61580" y="5142"/>
                          <a:pt x="84920" y="25428"/>
                        </a:cubicBezTo>
                        <a:cubicBezTo>
                          <a:pt x="107913" y="45413"/>
                          <a:pt x="141459" y="186305"/>
                          <a:pt x="141459" y="216961"/>
                        </a:cubicBezTo>
                      </a:path>
                    </a:pathLst>
                  </a:cu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16" name="Straight Arrow Connector 215">
                    <a:extLst>
                      <a:ext uri="{FF2B5EF4-FFF2-40B4-BE49-F238E27FC236}">
                        <a16:creationId xmlns:a16="http://schemas.microsoft.com/office/drawing/2014/main" id="{B897F955-16EC-77C8-6900-67418C325359}"/>
                      </a:ext>
                    </a:extLst>
                  </p:cNvPr>
                  <p:cNvCxnSpPr>
                    <a:cxnSpLocks/>
                  </p:cNvCxnSpPr>
                  <p:nvPr/>
                </p:nvCxnSpPr>
                <p:spPr>
                  <a:xfrm flipV="1">
                    <a:off x="7065356" y="2624580"/>
                    <a:ext cx="0" cy="1741596"/>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227" name="Arc 226">
                    <a:extLst>
                      <a:ext uri="{FF2B5EF4-FFF2-40B4-BE49-F238E27FC236}">
                        <a16:creationId xmlns:a16="http://schemas.microsoft.com/office/drawing/2014/main" id="{1D7C59C8-DD28-0BC1-51D4-B5A53DFB7866}"/>
                      </a:ext>
                    </a:extLst>
                  </p:cNvPr>
                  <p:cNvSpPr/>
                  <p:nvPr/>
                </p:nvSpPr>
                <p:spPr>
                  <a:xfrm rot="16200000" flipH="1">
                    <a:off x="3664598" y="3745435"/>
                    <a:ext cx="277309" cy="307254"/>
                  </a:xfrm>
                  <a:prstGeom prst="arc">
                    <a:avLst>
                      <a:gd name="adj1" fmla="val 16199995"/>
                      <a:gd name="adj2" fmla="val 0"/>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8" name="Straight Arrow Connector 227">
                    <a:extLst>
                      <a:ext uri="{FF2B5EF4-FFF2-40B4-BE49-F238E27FC236}">
                        <a16:creationId xmlns:a16="http://schemas.microsoft.com/office/drawing/2014/main" id="{075CAEA8-D6BC-FD9A-AB33-2D2621199766}"/>
                      </a:ext>
                    </a:extLst>
                  </p:cNvPr>
                  <p:cNvCxnSpPr>
                    <a:cxnSpLocks/>
                  </p:cNvCxnSpPr>
                  <p:nvPr/>
                </p:nvCxnSpPr>
                <p:spPr>
                  <a:xfrm flipH="1" flipV="1">
                    <a:off x="9766564" y="2638710"/>
                    <a:ext cx="22992" cy="1718086"/>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230" name="Straight Arrow Connector 229">
                    <a:extLst>
                      <a:ext uri="{FF2B5EF4-FFF2-40B4-BE49-F238E27FC236}">
                        <a16:creationId xmlns:a16="http://schemas.microsoft.com/office/drawing/2014/main" id="{839D3908-A5BF-FB7A-BDFB-F09B9D50BD72}"/>
                      </a:ext>
                    </a:extLst>
                  </p:cNvPr>
                  <p:cNvCxnSpPr>
                    <a:cxnSpLocks/>
                    <a:stCxn id="234" idx="2"/>
                  </p:cNvCxnSpPr>
                  <p:nvPr/>
                </p:nvCxnSpPr>
                <p:spPr>
                  <a:xfrm flipV="1">
                    <a:off x="6538160" y="2638710"/>
                    <a:ext cx="4565" cy="1242608"/>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231" name="Straight Arrow Connector 230">
                    <a:extLst>
                      <a:ext uri="{FF2B5EF4-FFF2-40B4-BE49-F238E27FC236}">
                        <a16:creationId xmlns:a16="http://schemas.microsoft.com/office/drawing/2014/main" id="{22BE98EF-5B45-4BE8-74F0-336EACFFB9AB}"/>
                      </a:ext>
                    </a:extLst>
                  </p:cNvPr>
                  <p:cNvCxnSpPr>
                    <a:cxnSpLocks/>
                  </p:cNvCxnSpPr>
                  <p:nvPr/>
                </p:nvCxnSpPr>
                <p:spPr>
                  <a:xfrm flipH="1" flipV="1">
                    <a:off x="5737257" y="3468060"/>
                    <a:ext cx="970123" cy="6355"/>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232" name="Arc 231">
                    <a:extLst>
                      <a:ext uri="{FF2B5EF4-FFF2-40B4-BE49-F238E27FC236}">
                        <a16:creationId xmlns:a16="http://schemas.microsoft.com/office/drawing/2014/main" id="{270BD767-083F-93B2-8342-8536BB273B03}"/>
                      </a:ext>
                    </a:extLst>
                  </p:cNvPr>
                  <p:cNvSpPr/>
                  <p:nvPr/>
                </p:nvSpPr>
                <p:spPr>
                  <a:xfrm rot="5400000" flipH="1">
                    <a:off x="6573774" y="3437777"/>
                    <a:ext cx="233979" cy="307254"/>
                  </a:xfrm>
                  <a:prstGeom prst="arc">
                    <a:avLst>
                      <a:gd name="adj1" fmla="val 16199995"/>
                      <a:gd name="adj2" fmla="val 0"/>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4" name="Arc 233">
                    <a:extLst>
                      <a:ext uri="{FF2B5EF4-FFF2-40B4-BE49-F238E27FC236}">
                        <a16:creationId xmlns:a16="http://schemas.microsoft.com/office/drawing/2014/main" id="{9B89807D-B51C-B9F9-4680-3F84F85D3697}"/>
                      </a:ext>
                    </a:extLst>
                  </p:cNvPr>
                  <p:cNvSpPr/>
                  <p:nvPr/>
                </p:nvSpPr>
                <p:spPr>
                  <a:xfrm rot="10482584" flipH="1">
                    <a:off x="6229253" y="3751848"/>
                    <a:ext cx="309566" cy="287483"/>
                  </a:xfrm>
                  <a:prstGeom prst="arc">
                    <a:avLst>
                      <a:gd name="adj1" fmla="val 16199995"/>
                      <a:gd name="adj2" fmla="val 0"/>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 name="TextBox 234">
                    <a:extLst>
                      <a:ext uri="{FF2B5EF4-FFF2-40B4-BE49-F238E27FC236}">
                        <a16:creationId xmlns:a16="http://schemas.microsoft.com/office/drawing/2014/main" id="{3FA54DF2-0467-EC4F-35F2-CDF2E67E8293}"/>
                      </a:ext>
                    </a:extLst>
                  </p:cNvPr>
                  <p:cNvSpPr txBox="1"/>
                  <p:nvPr/>
                </p:nvSpPr>
                <p:spPr>
                  <a:xfrm>
                    <a:off x="5392822" y="2801172"/>
                    <a:ext cx="2088291" cy="442035"/>
                  </a:xfrm>
                  <a:prstGeom prst="rect">
                    <a:avLst/>
                  </a:prstGeom>
                  <a:solidFill>
                    <a:schemeClr val="bg1"/>
                  </a:solidFill>
                </p:spPr>
                <p:txBody>
                  <a:bodyPr wrap="square" lIns="36000" tIns="36000" rIns="36000" bIns="36000" rtlCol="0">
                    <a:spAutoFit/>
                  </a:bodyPr>
                  <a:lstStyle/>
                  <a:p>
                    <a:pPr algn="ctr"/>
                    <a:r>
                      <a:rPr lang="en-GB" sz="800" dirty="0"/>
                      <a:t>NA can influence national policy and help integrate with humanitarian, development, peace and stabilisation strategies</a:t>
                    </a:r>
                  </a:p>
                </p:txBody>
              </p:sp>
              <p:sp>
                <p:nvSpPr>
                  <p:cNvPr id="257" name="TextBox 256">
                    <a:extLst>
                      <a:ext uri="{FF2B5EF4-FFF2-40B4-BE49-F238E27FC236}">
                        <a16:creationId xmlns:a16="http://schemas.microsoft.com/office/drawing/2014/main" id="{AC869495-7500-908E-93FD-BD9C85CDAA42}"/>
                      </a:ext>
                    </a:extLst>
                  </p:cNvPr>
                  <p:cNvSpPr txBox="1"/>
                  <p:nvPr/>
                </p:nvSpPr>
                <p:spPr>
                  <a:xfrm>
                    <a:off x="8809523" y="3637450"/>
                    <a:ext cx="1654077" cy="442035"/>
                  </a:xfrm>
                  <a:prstGeom prst="rect">
                    <a:avLst/>
                  </a:prstGeom>
                  <a:solidFill>
                    <a:schemeClr val="bg1"/>
                  </a:solidFill>
                </p:spPr>
                <p:txBody>
                  <a:bodyPr wrap="square" lIns="36000" tIns="36000" rIns="36000" bIns="36000" rtlCol="0">
                    <a:spAutoFit/>
                  </a:bodyPr>
                  <a:lstStyle/>
                  <a:p>
                    <a:pPr algn="ctr"/>
                    <a:r>
                      <a:rPr lang="en-GB" sz="800" dirty="0"/>
                      <a:t>Voluntary IDP/refugee return and land use but benefits limited without third party assistance</a:t>
                    </a:r>
                  </a:p>
                </p:txBody>
              </p:sp>
              <p:cxnSp>
                <p:nvCxnSpPr>
                  <p:cNvPr id="258" name="Straight Arrow Connector 257">
                    <a:extLst>
                      <a:ext uri="{FF2B5EF4-FFF2-40B4-BE49-F238E27FC236}">
                        <a16:creationId xmlns:a16="http://schemas.microsoft.com/office/drawing/2014/main" id="{038A96F5-6827-9F70-D54A-D7222B7CD1D8}"/>
                      </a:ext>
                    </a:extLst>
                  </p:cNvPr>
                  <p:cNvCxnSpPr>
                    <a:cxnSpLocks/>
                  </p:cNvCxnSpPr>
                  <p:nvPr/>
                </p:nvCxnSpPr>
                <p:spPr>
                  <a:xfrm flipV="1">
                    <a:off x="8062484" y="2638710"/>
                    <a:ext cx="507" cy="802054"/>
                  </a:xfrm>
                  <a:prstGeom prst="straightConnector1">
                    <a:avLst/>
                  </a:prstGeom>
                  <a:ln w="9525">
                    <a:solidFill>
                      <a:schemeClr val="tx1"/>
                    </a:solidFill>
                    <a:headEnd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260" name="Straight Arrow Connector 259">
                    <a:extLst>
                      <a:ext uri="{FF2B5EF4-FFF2-40B4-BE49-F238E27FC236}">
                        <a16:creationId xmlns:a16="http://schemas.microsoft.com/office/drawing/2014/main" id="{DC6EAC1C-4CC4-7EBA-E035-0CF375AEFDFA}"/>
                      </a:ext>
                    </a:extLst>
                  </p:cNvPr>
                  <p:cNvCxnSpPr>
                    <a:cxnSpLocks/>
                  </p:cNvCxnSpPr>
                  <p:nvPr/>
                </p:nvCxnSpPr>
                <p:spPr>
                  <a:xfrm flipV="1">
                    <a:off x="8724970" y="2638710"/>
                    <a:ext cx="0" cy="1718086"/>
                  </a:xfrm>
                  <a:prstGeom prst="straightConnector1">
                    <a:avLst/>
                  </a:prstGeom>
                  <a:ln w="9525">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264" name="Straight Arrow Connector 263">
                    <a:extLst>
                      <a:ext uri="{FF2B5EF4-FFF2-40B4-BE49-F238E27FC236}">
                        <a16:creationId xmlns:a16="http://schemas.microsoft.com/office/drawing/2014/main" id="{39D8981B-016F-3B42-3063-4BD3CF38F0A2}"/>
                      </a:ext>
                    </a:extLst>
                  </p:cNvPr>
                  <p:cNvCxnSpPr>
                    <a:cxnSpLocks/>
                  </p:cNvCxnSpPr>
                  <p:nvPr/>
                </p:nvCxnSpPr>
                <p:spPr>
                  <a:xfrm flipV="1">
                    <a:off x="7583133" y="3759818"/>
                    <a:ext cx="0" cy="596978"/>
                  </a:xfrm>
                  <a:prstGeom prst="straightConnector1">
                    <a:avLst/>
                  </a:prstGeom>
                  <a:ln w="9525">
                    <a:solidFill>
                      <a:schemeClr val="tx1"/>
                    </a:solidFill>
                    <a:headEnd w="med" len="sm"/>
                    <a:tailEnd type="arrow" w="med" len="sm"/>
                  </a:ln>
                </p:spPr>
                <p:style>
                  <a:lnRef idx="1">
                    <a:schemeClr val="accent1"/>
                  </a:lnRef>
                  <a:fillRef idx="0">
                    <a:schemeClr val="accent1"/>
                  </a:fillRef>
                  <a:effectRef idx="0">
                    <a:schemeClr val="accent1"/>
                  </a:effectRef>
                  <a:fontRef idx="minor">
                    <a:schemeClr val="tx1"/>
                  </a:fontRef>
                </p:style>
              </p:cxnSp>
              <p:sp>
                <p:nvSpPr>
                  <p:cNvPr id="271" name="TextBox 270">
                    <a:extLst>
                      <a:ext uri="{FF2B5EF4-FFF2-40B4-BE49-F238E27FC236}">
                        <a16:creationId xmlns:a16="http://schemas.microsoft.com/office/drawing/2014/main" id="{0ECB6DB8-454F-138D-66E8-3C715E51638E}"/>
                      </a:ext>
                    </a:extLst>
                  </p:cNvPr>
                  <p:cNvSpPr txBox="1"/>
                  <p:nvPr/>
                </p:nvSpPr>
                <p:spPr>
                  <a:xfrm>
                    <a:off x="3287601" y="2783049"/>
                    <a:ext cx="2165395" cy="442035"/>
                  </a:xfrm>
                  <a:prstGeom prst="rect">
                    <a:avLst/>
                  </a:prstGeom>
                  <a:solidFill>
                    <a:schemeClr val="bg1"/>
                  </a:solidFill>
                </p:spPr>
                <p:txBody>
                  <a:bodyPr wrap="square" lIns="36000" tIns="36000" rIns="36000" bIns="36000" rtlCol="0">
                    <a:spAutoFit/>
                  </a:bodyPr>
                  <a:lstStyle/>
                  <a:p>
                    <a:pPr algn="ctr"/>
                    <a:r>
                      <a:rPr lang="en-GB" sz="800" dirty="0"/>
                      <a:t>Capable NAs and local implementers are key to creating an enabling environment for national ownership and treaty obligations</a:t>
                    </a:r>
                  </a:p>
                </p:txBody>
              </p:sp>
              <p:sp>
                <p:nvSpPr>
                  <p:cNvPr id="273" name="TextBox 272">
                    <a:extLst>
                      <a:ext uri="{FF2B5EF4-FFF2-40B4-BE49-F238E27FC236}">
                        <a16:creationId xmlns:a16="http://schemas.microsoft.com/office/drawing/2014/main" id="{153B2663-226B-2354-7CDC-C5694D8580AC}"/>
                      </a:ext>
                    </a:extLst>
                  </p:cNvPr>
                  <p:cNvSpPr txBox="1"/>
                  <p:nvPr/>
                </p:nvSpPr>
                <p:spPr>
                  <a:xfrm>
                    <a:off x="2144463" y="3216767"/>
                    <a:ext cx="1470208" cy="442035"/>
                  </a:xfrm>
                  <a:prstGeom prst="rect">
                    <a:avLst/>
                  </a:prstGeom>
                  <a:solidFill>
                    <a:schemeClr val="bg1"/>
                  </a:solidFill>
                </p:spPr>
                <p:txBody>
                  <a:bodyPr wrap="square" lIns="36000" tIns="36000" rIns="36000" bIns="36000" rtlCol="0">
                    <a:spAutoFit/>
                  </a:bodyPr>
                  <a:lstStyle/>
                  <a:p>
                    <a:pPr algn="ctr"/>
                    <a:r>
                      <a:rPr lang="en-GB" sz="800" dirty="0"/>
                      <a:t>Stockpile destruction, clearance &amp; land release contribute to treaty obligations</a:t>
                    </a:r>
                  </a:p>
                </p:txBody>
              </p:sp>
              <p:sp>
                <p:nvSpPr>
                  <p:cNvPr id="275" name="TextBox 274">
                    <a:extLst>
                      <a:ext uri="{FF2B5EF4-FFF2-40B4-BE49-F238E27FC236}">
                        <a16:creationId xmlns:a16="http://schemas.microsoft.com/office/drawing/2014/main" id="{AADF8EC3-92BD-70FC-8B08-E1AE4EBA4BC6}"/>
                      </a:ext>
                    </a:extLst>
                  </p:cNvPr>
                  <p:cNvSpPr txBox="1"/>
                  <p:nvPr/>
                </p:nvSpPr>
                <p:spPr>
                  <a:xfrm>
                    <a:off x="709261" y="2773278"/>
                    <a:ext cx="804614" cy="811367"/>
                  </a:xfrm>
                  <a:prstGeom prst="rect">
                    <a:avLst/>
                  </a:prstGeom>
                  <a:solidFill>
                    <a:schemeClr val="bg1"/>
                  </a:solidFill>
                </p:spPr>
                <p:txBody>
                  <a:bodyPr wrap="square" lIns="36000" tIns="36000" rIns="36000" bIns="36000" rtlCol="0">
                    <a:spAutoFit/>
                  </a:bodyPr>
                  <a:lstStyle/>
                  <a:p>
                    <a:pPr algn="ctr"/>
                    <a:r>
                      <a:rPr lang="en-GB" sz="800" dirty="0"/>
                      <a:t>Victims </a:t>
                    </a:r>
                    <a:r>
                      <a:rPr lang="en-CA" sz="800" dirty="0"/>
                      <a:t>access necessary services and society becomes more inclusive</a:t>
                    </a:r>
                    <a:endParaRPr lang="en-GB" sz="800" dirty="0"/>
                  </a:p>
                </p:txBody>
              </p:sp>
              <p:sp>
                <p:nvSpPr>
                  <p:cNvPr id="279" name="Rounded Rectangle 278">
                    <a:extLst>
                      <a:ext uri="{FF2B5EF4-FFF2-40B4-BE49-F238E27FC236}">
                        <a16:creationId xmlns:a16="http://schemas.microsoft.com/office/drawing/2014/main" id="{5A4AA7DE-E663-E013-301D-5E271107FB56}"/>
                      </a:ext>
                    </a:extLst>
                  </p:cNvPr>
                  <p:cNvSpPr/>
                  <p:nvPr/>
                </p:nvSpPr>
                <p:spPr>
                  <a:xfrm>
                    <a:off x="7388205" y="2998009"/>
                    <a:ext cx="2350233" cy="513665"/>
                  </a:xfrm>
                  <a:prstGeom prst="round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800" dirty="0">
                        <a:solidFill>
                          <a:schemeClr val="tx1"/>
                        </a:solidFill>
                      </a:rPr>
                      <a:t>Additional complementary third party assistance increases return of IDPs/refugees and quality of land use and basic services  and the environment</a:t>
                    </a:r>
                  </a:p>
                </p:txBody>
              </p:sp>
              <p:cxnSp>
                <p:nvCxnSpPr>
                  <p:cNvPr id="280" name="Straight Arrow Connector 279">
                    <a:extLst>
                      <a:ext uri="{FF2B5EF4-FFF2-40B4-BE49-F238E27FC236}">
                        <a16:creationId xmlns:a16="http://schemas.microsoft.com/office/drawing/2014/main" id="{EDFB8D04-8949-A070-FA81-0D2637B7F449}"/>
                      </a:ext>
                    </a:extLst>
                  </p:cNvPr>
                  <p:cNvCxnSpPr>
                    <a:cxnSpLocks/>
                  </p:cNvCxnSpPr>
                  <p:nvPr/>
                </p:nvCxnSpPr>
                <p:spPr>
                  <a:xfrm>
                    <a:off x="7583133" y="2620801"/>
                    <a:ext cx="0" cy="429527"/>
                  </a:xfrm>
                  <a:prstGeom prst="straightConnector1">
                    <a:avLst/>
                  </a:prstGeom>
                  <a:ln w="9525">
                    <a:solidFill>
                      <a:schemeClr val="tx1"/>
                    </a:solidFill>
                    <a:headEnd w="med" len="sm"/>
                    <a:tailEnd type="arrow" w="med" len="sm"/>
                  </a:ln>
                </p:spPr>
                <p:style>
                  <a:lnRef idx="1">
                    <a:schemeClr val="accent1"/>
                  </a:lnRef>
                  <a:fillRef idx="0">
                    <a:schemeClr val="accent1"/>
                  </a:fillRef>
                  <a:effectRef idx="0">
                    <a:schemeClr val="accent1"/>
                  </a:effectRef>
                  <a:fontRef idx="minor">
                    <a:schemeClr val="tx1"/>
                  </a:fontRef>
                </p:style>
              </p:cxnSp>
              <p:sp>
                <p:nvSpPr>
                  <p:cNvPr id="281" name="Arc 280">
                    <a:extLst>
                      <a:ext uri="{FF2B5EF4-FFF2-40B4-BE49-F238E27FC236}">
                        <a16:creationId xmlns:a16="http://schemas.microsoft.com/office/drawing/2014/main" id="{EF7164F1-E5AA-2E56-7F6C-A15B35963651}"/>
                      </a:ext>
                    </a:extLst>
                  </p:cNvPr>
                  <p:cNvSpPr/>
                  <p:nvPr/>
                </p:nvSpPr>
                <p:spPr>
                  <a:xfrm rot="5400000">
                    <a:off x="7693725" y="3236041"/>
                    <a:ext cx="322202" cy="416330"/>
                  </a:xfrm>
                  <a:prstGeom prst="arc">
                    <a:avLst>
                      <a:gd name="adj1" fmla="val 16200000"/>
                      <a:gd name="adj2" fmla="val 124631"/>
                    </a:avLst>
                  </a:prstGeom>
                  <a:ln w="9525"/>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grpSp>
                <p:nvGrpSpPr>
                  <p:cNvPr id="291" name="Group 290">
                    <a:extLst>
                      <a:ext uri="{FF2B5EF4-FFF2-40B4-BE49-F238E27FC236}">
                        <a16:creationId xmlns:a16="http://schemas.microsoft.com/office/drawing/2014/main" id="{152E5CA6-8E72-B5C5-8B2C-068B66834B44}"/>
                      </a:ext>
                    </a:extLst>
                  </p:cNvPr>
                  <p:cNvGrpSpPr/>
                  <p:nvPr/>
                </p:nvGrpSpPr>
                <p:grpSpPr>
                  <a:xfrm>
                    <a:off x="5315813" y="4034869"/>
                    <a:ext cx="1097126" cy="582038"/>
                    <a:chOff x="5315813" y="4034869"/>
                    <a:chExt cx="1097126" cy="582038"/>
                  </a:xfrm>
                </p:grpSpPr>
                <p:cxnSp>
                  <p:nvCxnSpPr>
                    <p:cNvPr id="292" name="Straight Arrow Connector 291">
                      <a:extLst>
                        <a:ext uri="{FF2B5EF4-FFF2-40B4-BE49-F238E27FC236}">
                          <a16:creationId xmlns:a16="http://schemas.microsoft.com/office/drawing/2014/main" id="{1D43476F-DA8F-C069-1D3D-9BBF43AF3442}"/>
                        </a:ext>
                      </a:extLst>
                    </p:cNvPr>
                    <p:cNvCxnSpPr>
                      <a:cxnSpLocks/>
                      <a:stCxn id="293" idx="0"/>
                    </p:cNvCxnSpPr>
                    <p:nvPr/>
                  </p:nvCxnSpPr>
                  <p:spPr>
                    <a:xfrm flipV="1">
                      <a:off x="5545248" y="4034869"/>
                      <a:ext cx="867691" cy="7365"/>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293" name="Arc 292">
                      <a:extLst>
                        <a:ext uri="{FF2B5EF4-FFF2-40B4-BE49-F238E27FC236}">
                          <a16:creationId xmlns:a16="http://schemas.microsoft.com/office/drawing/2014/main" id="{D3F064A7-CCBC-B7B6-6940-6CEF0AB334B6}"/>
                        </a:ext>
                      </a:extLst>
                    </p:cNvPr>
                    <p:cNvSpPr/>
                    <p:nvPr/>
                  </p:nvSpPr>
                  <p:spPr>
                    <a:xfrm flipH="1">
                      <a:off x="5315813" y="4042234"/>
                      <a:ext cx="458869" cy="574673"/>
                    </a:xfrm>
                    <a:prstGeom prst="arc">
                      <a:avLst>
                        <a:gd name="adj1" fmla="val 16199995"/>
                        <a:gd name="adj2" fmla="val 0"/>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301" name="Straight Arrow Connector 300">
                    <a:extLst>
                      <a:ext uri="{FF2B5EF4-FFF2-40B4-BE49-F238E27FC236}">
                        <a16:creationId xmlns:a16="http://schemas.microsoft.com/office/drawing/2014/main" id="{6242FCBB-BD8E-1B53-0B93-25CA4044E1F4}"/>
                      </a:ext>
                    </a:extLst>
                  </p:cNvPr>
                  <p:cNvCxnSpPr>
                    <a:cxnSpLocks/>
                    <a:stCxn id="304" idx="0"/>
                  </p:cNvCxnSpPr>
                  <p:nvPr/>
                </p:nvCxnSpPr>
                <p:spPr>
                  <a:xfrm flipH="1" flipV="1">
                    <a:off x="3800743" y="4037094"/>
                    <a:ext cx="1017593" cy="7365"/>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304" name="Arc 303">
                    <a:extLst>
                      <a:ext uri="{FF2B5EF4-FFF2-40B4-BE49-F238E27FC236}">
                        <a16:creationId xmlns:a16="http://schemas.microsoft.com/office/drawing/2014/main" id="{A4403480-3CEC-A132-8CF2-1A1438A3BD97}"/>
                      </a:ext>
                    </a:extLst>
                  </p:cNvPr>
                  <p:cNvSpPr/>
                  <p:nvPr/>
                </p:nvSpPr>
                <p:spPr>
                  <a:xfrm>
                    <a:off x="4549265" y="4044459"/>
                    <a:ext cx="538143" cy="561375"/>
                  </a:xfrm>
                  <a:prstGeom prst="arc">
                    <a:avLst>
                      <a:gd name="adj1" fmla="val 16199995"/>
                      <a:gd name="adj2" fmla="val 0"/>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6" name="Arc 305">
                    <a:extLst>
                      <a:ext uri="{FF2B5EF4-FFF2-40B4-BE49-F238E27FC236}">
                        <a16:creationId xmlns:a16="http://schemas.microsoft.com/office/drawing/2014/main" id="{41CD8F10-6F2E-6171-78D6-B6B2AEE70A39}"/>
                      </a:ext>
                    </a:extLst>
                  </p:cNvPr>
                  <p:cNvSpPr/>
                  <p:nvPr/>
                </p:nvSpPr>
                <p:spPr>
                  <a:xfrm>
                    <a:off x="4599439" y="4130763"/>
                    <a:ext cx="443981" cy="363271"/>
                  </a:xfrm>
                  <a:prstGeom prst="arc">
                    <a:avLst>
                      <a:gd name="adj1" fmla="val 16408424"/>
                      <a:gd name="adj2" fmla="val 237748"/>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8" name="Arc 327">
                    <a:extLst>
                      <a:ext uri="{FF2B5EF4-FFF2-40B4-BE49-F238E27FC236}">
                        <a16:creationId xmlns:a16="http://schemas.microsoft.com/office/drawing/2014/main" id="{2D0BF612-45BD-BC3B-790B-6963038C9E86}"/>
                      </a:ext>
                    </a:extLst>
                  </p:cNvPr>
                  <p:cNvSpPr/>
                  <p:nvPr/>
                </p:nvSpPr>
                <p:spPr>
                  <a:xfrm rot="16030216">
                    <a:off x="7655591" y="3534885"/>
                    <a:ext cx="333557" cy="476088"/>
                  </a:xfrm>
                  <a:prstGeom prst="arc">
                    <a:avLst>
                      <a:gd name="adj1" fmla="val 16280257"/>
                      <a:gd name="adj2" fmla="val 723085"/>
                    </a:avLst>
                  </a:prstGeom>
                  <a:ln w="9525"/>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cxnSp>
                <p:nvCxnSpPr>
                  <p:cNvPr id="342" name="Straight Arrow Connector 341">
                    <a:extLst>
                      <a:ext uri="{FF2B5EF4-FFF2-40B4-BE49-F238E27FC236}">
                        <a16:creationId xmlns:a16="http://schemas.microsoft.com/office/drawing/2014/main" id="{3170FC91-AC74-D45F-99C4-4E91C577E1E3}"/>
                      </a:ext>
                    </a:extLst>
                  </p:cNvPr>
                  <p:cNvCxnSpPr>
                    <a:cxnSpLocks/>
                  </p:cNvCxnSpPr>
                  <p:nvPr/>
                </p:nvCxnSpPr>
                <p:spPr>
                  <a:xfrm>
                    <a:off x="2381524" y="4131712"/>
                    <a:ext cx="0" cy="163006"/>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21" name="Arc 20">
                    <a:extLst>
                      <a:ext uri="{FF2B5EF4-FFF2-40B4-BE49-F238E27FC236}">
                        <a16:creationId xmlns:a16="http://schemas.microsoft.com/office/drawing/2014/main" id="{7307B24B-D65E-C618-7FDF-38CA27D2E345}"/>
                      </a:ext>
                    </a:extLst>
                  </p:cNvPr>
                  <p:cNvSpPr/>
                  <p:nvPr/>
                </p:nvSpPr>
                <p:spPr>
                  <a:xfrm rot="814966" flipH="1">
                    <a:off x="1896612" y="2394338"/>
                    <a:ext cx="244019" cy="272729"/>
                  </a:xfrm>
                  <a:prstGeom prst="arc">
                    <a:avLst>
                      <a:gd name="adj1" fmla="val 17008136"/>
                      <a:gd name="adj2" fmla="val 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2" name="Straight Arrow Connector 21">
                    <a:extLst>
                      <a:ext uri="{FF2B5EF4-FFF2-40B4-BE49-F238E27FC236}">
                        <a16:creationId xmlns:a16="http://schemas.microsoft.com/office/drawing/2014/main" id="{995E928B-610C-DFDC-3022-6AC65A4672FC}"/>
                      </a:ext>
                    </a:extLst>
                  </p:cNvPr>
                  <p:cNvCxnSpPr>
                    <a:cxnSpLocks/>
                    <a:stCxn id="21" idx="0"/>
                  </p:cNvCxnSpPr>
                  <p:nvPr/>
                </p:nvCxnSpPr>
                <p:spPr>
                  <a:xfrm>
                    <a:off x="2018890" y="2395251"/>
                    <a:ext cx="212727" cy="570"/>
                  </a:xfrm>
                  <a:prstGeom prst="straightConnector1">
                    <a:avLst/>
                  </a:prstGeom>
                  <a:ln w="9525" cap="rnd">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879C241-A2C3-7873-561C-AE91E3280D87}"/>
                      </a:ext>
                    </a:extLst>
                  </p:cNvPr>
                  <p:cNvCxnSpPr>
                    <a:cxnSpLocks/>
                  </p:cNvCxnSpPr>
                  <p:nvPr/>
                </p:nvCxnSpPr>
                <p:spPr>
                  <a:xfrm flipH="1">
                    <a:off x="1382239" y="2502108"/>
                    <a:ext cx="517407" cy="1815018"/>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49" name="TextBox 248">
                    <a:extLst>
                      <a:ext uri="{FF2B5EF4-FFF2-40B4-BE49-F238E27FC236}">
                        <a16:creationId xmlns:a16="http://schemas.microsoft.com/office/drawing/2014/main" id="{BF079349-6934-26E1-A07B-ADA3BD6969A5}"/>
                      </a:ext>
                    </a:extLst>
                  </p:cNvPr>
                  <p:cNvSpPr txBox="1"/>
                  <p:nvPr/>
                </p:nvSpPr>
                <p:spPr>
                  <a:xfrm>
                    <a:off x="1488090" y="2949070"/>
                    <a:ext cx="573376" cy="615553"/>
                  </a:xfrm>
                  <a:prstGeom prst="rect">
                    <a:avLst/>
                  </a:prstGeom>
                  <a:solidFill>
                    <a:schemeClr val="bg1"/>
                  </a:solidFill>
                </p:spPr>
                <p:txBody>
                  <a:bodyPr wrap="square" lIns="0" tIns="0" rIns="0" bIns="0" rtlCol="0">
                    <a:spAutoFit/>
                  </a:bodyPr>
                  <a:lstStyle/>
                  <a:p>
                    <a:pPr algn="ctr"/>
                    <a:r>
                      <a:rPr lang="en-GB" sz="800" dirty="0"/>
                      <a:t>Victim assistance contributes</a:t>
                    </a:r>
                    <a:br>
                      <a:rPr lang="en-GB" sz="800" dirty="0"/>
                    </a:br>
                    <a:r>
                      <a:rPr lang="en-GB" sz="800" dirty="0"/>
                      <a:t> to treaty obligations</a:t>
                    </a:r>
                  </a:p>
                </p:txBody>
              </p:sp>
            </p:grpSp>
          </p:grpSp>
        </p:grpSp>
      </p:grpSp>
      <p:grpSp>
        <p:nvGrpSpPr>
          <p:cNvPr id="60" name="Group 59">
            <a:extLst>
              <a:ext uri="{FF2B5EF4-FFF2-40B4-BE49-F238E27FC236}">
                <a16:creationId xmlns:a16="http://schemas.microsoft.com/office/drawing/2014/main" id="{2DED038A-B1A0-884B-DE97-10DBCE8B8BA9}"/>
              </a:ext>
            </a:extLst>
          </p:cNvPr>
          <p:cNvGrpSpPr/>
          <p:nvPr/>
        </p:nvGrpSpPr>
        <p:grpSpPr>
          <a:xfrm>
            <a:off x="450348" y="4284711"/>
            <a:ext cx="11641412" cy="1781045"/>
            <a:chOff x="450348" y="4284711"/>
            <a:chExt cx="11641412" cy="1781045"/>
          </a:xfrm>
        </p:grpSpPr>
        <p:grpSp>
          <p:nvGrpSpPr>
            <p:cNvPr id="6" name="Group 5">
              <a:extLst>
                <a:ext uri="{FF2B5EF4-FFF2-40B4-BE49-F238E27FC236}">
                  <a16:creationId xmlns:a16="http://schemas.microsoft.com/office/drawing/2014/main" id="{4A752291-3110-1AFE-CD61-8A4DA7D470C2}"/>
                </a:ext>
              </a:extLst>
            </p:cNvPr>
            <p:cNvGrpSpPr/>
            <p:nvPr/>
          </p:nvGrpSpPr>
          <p:grpSpPr>
            <a:xfrm>
              <a:off x="899856" y="4870007"/>
              <a:ext cx="10498162" cy="1195749"/>
              <a:chOff x="899856" y="4870007"/>
              <a:chExt cx="10498162" cy="1195749"/>
            </a:xfrm>
          </p:grpSpPr>
          <p:cxnSp>
            <p:nvCxnSpPr>
              <p:cNvPr id="15" name="Straight Connector 14">
                <a:extLst>
                  <a:ext uri="{FF2B5EF4-FFF2-40B4-BE49-F238E27FC236}">
                    <a16:creationId xmlns:a16="http://schemas.microsoft.com/office/drawing/2014/main" id="{C1CA378A-96BF-9211-65D9-BF6005D5F275}"/>
                  </a:ext>
                </a:extLst>
              </p:cNvPr>
              <p:cNvCxnSpPr>
                <a:cxnSpLocks/>
              </p:cNvCxnSpPr>
              <p:nvPr/>
            </p:nvCxnSpPr>
            <p:spPr>
              <a:xfrm>
                <a:off x="11240207" y="5509846"/>
                <a:ext cx="0" cy="178051"/>
              </a:xfrm>
              <a:prstGeom prst="line">
                <a:avLst/>
              </a:prstGeom>
              <a:ln w="9525"/>
            </p:spPr>
            <p:style>
              <a:lnRef idx="1">
                <a:schemeClr val="dk1"/>
              </a:lnRef>
              <a:fillRef idx="0">
                <a:schemeClr val="dk1"/>
              </a:fillRef>
              <a:effectRef idx="0">
                <a:schemeClr val="dk1"/>
              </a:effectRef>
              <a:fontRef idx="minor">
                <a:schemeClr val="tx1"/>
              </a:fontRef>
            </p:style>
          </p:cxnSp>
          <p:grpSp>
            <p:nvGrpSpPr>
              <p:cNvPr id="5" name="Group 4">
                <a:extLst>
                  <a:ext uri="{FF2B5EF4-FFF2-40B4-BE49-F238E27FC236}">
                    <a16:creationId xmlns:a16="http://schemas.microsoft.com/office/drawing/2014/main" id="{CCADFD8E-E82F-A21E-C3CF-A5DA938E7565}"/>
                  </a:ext>
                </a:extLst>
              </p:cNvPr>
              <p:cNvGrpSpPr/>
              <p:nvPr/>
            </p:nvGrpSpPr>
            <p:grpSpPr>
              <a:xfrm>
                <a:off x="899856" y="4870007"/>
                <a:ext cx="10498162" cy="1195749"/>
                <a:chOff x="899856" y="4870007"/>
                <a:chExt cx="10498162" cy="1195749"/>
              </a:xfrm>
            </p:grpSpPr>
            <p:cxnSp>
              <p:nvCxnSpPr>
                <p:cNvPr id="106" name="Straight Arrow Connector 105">
                  <a:extLst>
                    <a:ext uri="{FF2B5EF4-FFF2-40B4-BE49-F238E27FC236}">
                      <a16:creationId xmlns:a16="http://schemas.microsoft.com/office/drawing/2014/main" id="{2259A609-977C-A145-7BC9-286F1F1A9028}"/>
                    </a:ext>
                  </a:extLst>
                </p:cNvPr>
                <p:cNvCxnSpPr>
                  <a:cxnSpLocks/>
                </p:cNvCxnSpPr>
                <p:nvPr/>
              </p:nvCxnSpPr>
              <p:spPr>
                <a:xfrm flipV="1">
                  <a:off x="5842390" y="4919954"/>
                  <a:ext cx="0" cy="98378"/>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8D368134-4F77-61BC-E712-7CCDA209BB38}"/>
                    </a:ext>
                  </a:extLst>
                </p:cNvPr>
                <p:cNvGrpSpPr/>
                <p:nvPr/>
              </p:nvGrpSpPr>
              <p:grpSpPr>
                <a:xfrm>
                  <a:off x="899856" y="4870007"/>
                  <a:ext cx="10498162" cy="1195749"/>
                  <a:chOff x="896682" y="4867080"/>
                  <a:chExt cx="10498162" cy="1195749"/>
                </a:xfrm>
              </p:grpSpPr>
              <p:cxnSp>
                <p:nvCxnSpPr>
                  <p:cNvPr id="239" name="Straight Arrow Connector 238">
                    <a:extLst>
                      <a:ext uri="{FF2B5EF4-FFF2-40B4-BE49-F238E27FC236}">
                        <a16:creationId xmlns:a16="http://schemas.microsoft.com/office/drawing/2014/main" id="{0AAC49CD-8292-76B0-FECA-245555FE8072}"/>
                      </a:ext>
                    </a:extLst>
                  </p:cNvPr>
                  <p:cNvCxnSpPr>
                    <a:cxnSpLocks/>
                    <a:stCxn id="240" idx="2"/>
                  </p:cNvCxnSpPr>
                  <p:nvPr/>
                </p:nvCxnSpPr>
                <p:spPr>
                  <a:xfrm>
                    <a:off x="10469455" y="5532745"/>
                    <a:ext cx="0" cy="145255"/>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255" name="Arc 254">
                    <a:extLst>
                      <a:ext uri="{FF2B5EF4-FFF2-40B4-BE49-F238E27FC236}">
                        <a16:creationId xmlns:a16="http://schemas.microsoft.com/office/drawing/2014/main" id="{B2824FC9-3707-5CDA-36D6-4C5738381EA4}"/>
                      </a:ext>
                    </a:extLst>
                  </p:cNvPr>
                  <p:cNvSpPr/>
                  <p:nvPr/>
                </p:nvSpPr>
                <p:spPr>
                  <a:xfrm rot="16200000" flipH="1">
                    <a:off x="5741007" y="5163764"/>
                    <a:ext cx="277309" cy="307254"/>
                  </a:xfrm>
                  <a:prstGeom prst="arc">
                    <a:avLst>
                      <a:gd name="adj1" fmla="val 16199995"/>
                      <a:gd name="adj2" fmla="val 0"/>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 name="Group 2">
                    <a:extLst>
                      <a:ext uri="{FF2B5EF4-FFF2-40B4-BE49-F238E27FC236}">
                        <a16:creationId xmlns:a16="http://schemas.microsoft.com/office/drawing/2014/main" id="{7D3FDE5D-EB8C-E65D-BA8E-0846FFBA032E}"/>
                      </a:ext>
                    </a:extLst>
                  </p:cNvPr>
                  <p:cNvGrpSpPr/>
                  <p:nvPr/>
                </p:nvGrpSpPr>
                <p:grpSpPr>
                  <a:xfrm>
                    <a:off x="896682" y="4867080"/>
                    <a:ext cx="10498162" cy="1195749"/>
                    <a:chOff x="896682" y="4867080"/>
                    <a:chExt cx="10498162" cy="1195749"/>
                  </a:xfrm>
                </p:grpSpPr>
                <p:cxnSp>
                  <p:nvCxnSpPr>
                    <p:cNvPr id="33" name="Straight Arrow Connector 32">
                      <a:extLst>
                        <a:ext uri="{FF2B5EF4-FFF2-40B4-BE49-F238E27FC236}">
                          <a16:creationId xmlns:a16="http://schemas.microsoft.com/office/drawing/2014/main" id="{4E1BB0C3-FE5A-19F2-127C-CD04868FACAC}"/>
                        </a:ext>
                      </a:extLst>
                    </p:cNvPr>
                    <p:cNvCxnSpPr>
                      <a:cxnSpLocks/>
                    </p:cNvCxnSpPr>
                    <p:nvPr/>
                  </p:nvCxnSpPr>
                  <p:spPr>
                    <a:xfrm flipH="1" flipV="1">
                      <a:off x="7059833" y="4924189"/>
                      <a:ext cx="1638" cy="934350"/>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68" name="Arc 67">
                      <a:extLst>
                        <a:ext uri="{FF2B5EF4-FFF2-40B4-BE49-F238E27FC236}">
                          <a16:creationId xmlns:a16="http://schemas.microsoft.com/office/drawing/2014/main" id="{C646B242-3D1D-4B8B-EAF4-3CF151FCAC97}"/>
                        </a:ext>
                      </a:extLst>
                    </p:cNvPr>
                    <p:cNvSpPr/>
                    <p:nvPr/>
                  </p:nvSpPr>
                  <p:spPr>
                    <a:xfrm rot="11833367" flipH="1">
                      <a:off x="8370212" y="5226676"/>
                      <a:ext cx="369950" cy="356583"/>
                    </a:xfrm>
                    <a:prstGeom prst="arc">
                      <a:avLst>
                        <a:gd name="adj1" fmla="val 17230205"/>
                        <a:gd name="adj2" fmla="val 773509"/>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6" name="Arc 255">
                      <a:extLst>
                        <a:ext uri="{FF2B5EF4-FFF2-40B4-BE49-F238E27FC236}">
                          <a16:creationId xmlns:a16="http://schemas.microsoft.com/office/drawing/2014/main" id="{EA8C24FA-109B-8772-4F03-71AA298D0FAE}"/>
                        </a:ext>
                      </a:extLst>
                    </p:cNvPr>
                    <p:cNvSpPr/>
                    <p:nvPr/>
                  </p:nvSpPr>
                  <p:spPr>
                    <a:xfrm rot="10740392" flipH="1">
                      <a:off x="8263584" y="5146368"/>
                      <a:ext cx="258136" cy="310266"/>
                    </a:xfrm>
                    <a:prstGeom prst="arc">
                      <a:avLst>
                        <a:gd name="adj1" fmla="val 16199995"/>
                        <a:gd name="adj2" fmla="val 0"/>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8" name="Straight Arrow Connector 87">
                      <a:extLst>
                        <a:ext uri="{FF2B5EF4-FFF2-40B4-BE49-F238E27FC236}">
                          <a16:creationId xmlns:a16="http://schemas.microsoft.com/office/drawing/2014/main" id="{7FB3730E-72A4-D8EA-2237-D14E05EB0036}"/>
                        </a:ext>
                      </a:extLst>
                    </p:cNvPr>
                    <p:cNvCxnSpPr>
                      <a:cxnSpLocks/>
                    </p:cNvCxnSpPr>
                    <p:nvPr/>
                  </p:nvCxnSpPr>
                  <p:spPr>
                    <a:xfrm flipV="1">
                      <a:off x="5116741" y="4928008"/>
                      <a:ext cx="0" cy="768054"/>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60FE15EA-5E27-5C33-57FC-F6A4744EF1F8}"/>
                        </a:ext>
                      </a:extLst>
                    </p:cNvPr>
                    <p:cNvSpPr txBox="1"/>
                    <p:nvPr/>
                  </p:nvSpPr>
                  <p:spPr>
                    <a:xfrm>
                      <a:off x="6038560" y="5300612"/>
                      <a:ext cx="1961616" cy="195814"/>
                    </a:xfrm>
                    <a:prstGeom prst="rect">
                      <a:avLst/>
                    </a:prstGeom>
                    <a:solidFill>
                      <a:schemeClr val="bg1"/>
                    </a:solidFill>
                  </p:spPr>
                  <p:txBody>
                    <a:bodyPr wrap="square" lIns="36000" tIns="36000" rIns="36000" bIns="36000" rtlCol="0">
                      <a:spAutoFit/>
                    </a:bodyPr>
                    <a:lstStyle/>
                    <a:p>
                      <a:pPr algn="ctr"/>
                      <a:r>
                        <a:rPr lang="en-GB" sz="800" dirty="0"/>
                        <a:t>NA authorises formal release of land</a:t>
                      </a:r>
                    </a:p>
                  </p:txBody>
                </p:sp>
                <p:sp>
                  <p:nvSpPr>
                    <p:cNvPr id="94" name="TextBox 93">
                      <a:extLst>
                        <a:ext uri="{FF2B5EF4-FFF2-40B4-BE49-F238E27FC236}">
                          <a16:creationId xmlns:a16="http://schemas.microsoft.com/office/drawing/2014/main" id="{A5001891-78BE-CE31-AA33-C72AE0C958C7}"/>
                        </a:ext>
                      </a:extLst>
                    </p:cNvPr>
                    <p:cNvSpPr txBox="1"/>
                    <p:nvPr/>
                  </p:nvSpPr>
                  <p:spPr>
                    <a:xfrm>
                      <a:off x="5899488" y="5152613"/>
                      <a:ext cx="2491387" cy="195814"/>
                    </a:xfrm>
                    <a:prstGeom prst="rect">
                      <a:avLst/>
                    </a:prstGeom>
                    <a:solidFill>
                      <a:schemeClr val="bg1"/>
                    </a:solidFill>
                  </p:spPr>
                  <p:txBody>
                    <a:bodyPr wrap="square" lIns="36000" tIns="36000" rIns="36000" bIns="36000" rtlCol="0">
                      <a:spAutoFit/>
                    </a:bodyPr>
                    <a:lstStyle/>
                    <a:p>
                      <a:pPr algn="ctr"/>
                      <a:r>
                        <a:rPr lang="en-GB" sz="800" dirty="0"/>
                        <a:t>Contamination and pre &amp; post clearance data shared</a:t>
                      </a:r>
                    </a:p>
                  </p:txBody>
                </p:sp>
                <p:cxnSp>
                  <p:nvCxnSpPr>
                    <p:cNvPr id="110" name="Straight Arrow Connector 109">
                      <a:extLst>
                        <a:ext uri="{FF2B5EF4-FFF2-40B4-BE49-F238E27FC236}">
                          <a16:creationId xmlns:a16="http://schemas.microsoft.com/office/drawing/2014/main" id="{813F2A9F-08E4-58A6-61AA-00B55D920D49}"/>
                        </a:ext>
                      </a:extLst>
                    </p:cNvPr>
                    <p:cNvCxnSpPr>
                      <a:cxnSpLocks/>
                    </p:cNvCxnSpPr>
                    <p:nvPr/>
                  </p:nvCxnSpPr>
                  <p:spPr>
                    <a:xfrm flipV="1">
                      <a:off x="896682" y="5089190"/>
                      <a:ext cx="6736" cy="602206"/>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5452116F-BAA0-2BF3-1887-768290CEE3F2}"/>
                        </a:ext>
                      </a:extLst>
                    </p:cNvPr>
                    <p:cNvCxnSpPr>
                      <a:cxnSpLocks/>
                    </p:cNvCxnSpPr>
                    <p:nvPr/>
                  </p:nvCxnSpPr>
                  <p:spPr>
                    <a:xfrm flipV="1">
                      <a:off x="2271215" y="4928008"/>
                      <a:ext cx="6736" cy="952183"/>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A5AE81B5-1061-BDC8-7585-5017F096AD28}"/>
                        </a:ext>
                      </a:extLst>
                    </p:cNvPr>
                    <p:cNvCxnSpPr>
                      <a:cxnSpLocks/>
                      <a:stCxn id="204" idx="0"/>
                    </p:cNvCxnSpPr>
                    <p:nvPr/>
                  </p:nvCxnSpPr>
                  <p:spPr>
                    <a:xfrm flipV="1">
                      <a:off x="3791660" y="4919954"/>
                      <a:ext cx="0" cy="752128"/>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382D0D6C-BBE7-EAD4-CF01-F4C0872D72C9}"/>
                        </a:ext>
                      </a:extLst>
                    </p:cNvPr>
                    <p:cNvCxnSpPr>
                      <a:cxnSpLocks/>
                    </p:cNvCxnSpPr>
                    <p:nvPr/>
                  </p:nvCxnSpPr>
                  <p:spPr>
                    <a:xfrm flipH="1" flipV="1">
                      <a:off x="11383612" y="4943736"/>
                      <a:ext cx="11232" cy="872289"/>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BEF1D152-6ED1-4F9E-CA0D-10DD716559C8}"/>
                        </a:ext>
                      </a:extLst>
                    </p:cNvPr>
                    <p:cNvCxnSpPr>
                      <a:cxnSpLocks/>
                      <a:stCxn id="256" idx="2"/>
                    </p:cNvCxnSpPr>
                    <p:nvPr/>
                  </p:nvCxnSpPr>
                  <p:spPr>
                    <a:xfrm flipV="1">
                      <a:off x="8521701" y="4957011"/>
                      <a:ext cx="0" cy="342252"/>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EA197896-2AC7-C297-17F5-6E40A49FEA0B}"/>
                        </a:ext>
                      </a:extLst>
                    </p:cNvPr>
                    <p:cNvCxnSpPr>
                      <a:cxnSpLocks/>
                    </p:cNvCxnSpPr>
                    <p:nvPr/>
                  </p:nvCxnSpPr>
                  <p:spPr>
                    <a:xfrm flipH="1" flipV="1">
                      <a:off x="10029281" y="4958943"/>
                      <a:ext cx="11232" cy="931107"/>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2AD80015-8231-8E91-9918-CA4AED7E7AE2}"/>
                        </a:ext>
                      </a:extLst>
                    </p:cNvPr>
                    <p:cNvCxnSpPr>
                      <a:cxnSpLocks/>
                      <a:stCxn id="68" idx="2"/>
                    </p:cNvCxnSpPr>
                    <p:nvPr/>
                  </p:nvCxnSpPr>
                  <p:spPr>
                    <a:xfrm flipV="1">
                      <a:off x="8739285" y="4955768"/>
                      <a:ext cx="0" cy="463142"/>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167" name="Arc 166">
                      <a:extLst>
                        <a:ext uri="{FF2B5EF4-FFF2-40B4-BE49-F238E27FC236}">
                          <a16:creationId xmlns:a16="http://schemas.microsoft.com/office/drawing/2014/main" id="{F0E2A0B4-065D-6A2E-EFA1-D53D65448065}"/>
                        </a:ext>
                      </a:extLst>
                    </p:cNvPr>
                    <p:cNvSpPr/>
                    <p:nvPr/>
                  </p:nvSpPr>
                  <p:spPr>
                    <a:xfrm rot="10800000" flipV="1">
                      <a:off x="2418640" y="5569829"/>
                      <a:ext cx="153203" cy="493000"/>
                    </a:xfrm>
                    <a:prstGeom prst="arc">
                      <a:avLst>
                        <a:gd name="adj1" fmla="val 16199995"/>
                        <a:gd name="adj2" fmla="val 28"/>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8" name="Straight Connector 167">
                      <a:extLst>
                        <a:ext uri="{FF2B5EF4-FFF2-40B4-BE49-F238E27FC236}">
                          <a16:creationId xmlns:a16="http://schemas.microsoft.com/office/drawing/2014/main" id="{0F39143C-C1C4-795F-5FC5-A10E9FE3E7DA}"/>
                        </a:ext>
                      </a:extLst>
                    </p:cNvPr>
                    <p:cNvCxnSpPr>
                      <a:cxnSpLocks/>
                      <a:endCxn id="68" idx="0"/>
                    </p:cNvCxnSpPr>
                    <p:nvPr/>
                  </p:nvCxnSpPr>
                  <p:spPr>
                    <a:xfrm>
                      <a:off x="6029913" y="5570744"/>
                      <a:ext cx="2525110" cy="13069"/>
                    </a:xfrm>
                    <a:prstGeom prst="line">
                      <a:avLst/>
                    </a:prstGeom>
                    <a:ln w="9525"/>
                  </p:spPr>
                  <p:style>
                    <a:lnRef idx="1">
                      <a:schemeClr val="dk1"/>
                    </a:lnRef>
                    <a:fillRef idx="0">
                      <a:schemeClr val="dk1"/>
                    </a:fillRef>
                    <a:effectRef idx="0">
                      <a:schemeClr val="dk1"/>
                    </a:effectRef>
                    <a:fontRef idx="minor">
                      <a:schemeClr val="tx1"/>
                    </a:fontRef>
                  </p:style>
                </p:cxnSp>
                <p:cxnSp>
                  <p:nvCxnSpPr>
                    <p:cNvPr id="220" name="Straight Connector 219">
                      <a:extLst>
                        <a:ext uri="{FF2B5EF4-FFF2-40B4-BE49-F238E27FC236}">
                          <a16:creationId xmlns:a16="http://schemas.microsoft.com/office/drawing/2014/main" id="{589E3861-186C-9126-2771-361E1F27293C}"/>
                        </a:ext>
                      </a:extLst>
                    </p:cNvPr>
                    <p:cNvCxnSpPr>
                      <a:cxnSpLocks/>
                      <a:stCxn id="102" idx="2"/>
                    </p:cNvCxnSpPr>
                    <p:nvPr/>
                  </p:nvCxnSpPr>
                  <p:spPr>
                    <a:xfrm>
                      <a:off x="5960833" y="5155391"/>
                      <a:ext cx="2234881" cy="0"/>
                    </a:xfrm>
                    <a:prstGeom prst="line">
                      <a:avLst/>
                    </a:prstGeom>
                    <a:ln w="9525">
                      <a:solidFill>
                        <a:schemeClr val="tx1"/>
                      </a:solidFill>
                    </a:ln>
                  </p:spPr>
                  <p:style>
                    <a:lnRef idx="1">
                      <a:schemeClr val="dk1"/>
                    </a:lnRef>
                    <a:fillRef idx="0">
                      <a:schemeClr val="dk1"/>
                    </a:fillRef>
                    <a:effectRef idx="0">
                      <a:schemeClr val="dk1"/>
                    </a:effectRef>
                    <a:fontRef idx="minor">
                      <a:schemeClr val="tx1"/>
                    </a:fontRef>
                  </p:style>
                </p:cxnSp>
                <p:cxnSp>
                  <p:nvCxnSpPr>
                    <p:cNvPr id="222" name="Straight Connector 221">
                      <a:extLst>
                        <a:ext uri="{FF2B5EF4-FFF2-40B4-BE49-F238E27FC236}">
                          <a16:creationId xmlns:a16="http://schemas.microsoft.com/office/drawing/2014/main" id="{A3309805-B7E9-4609-EE09-F7210DD04C0E}"/>
                        </a:ext>
                      </a:extLst>
                    </p:cNvPr>
                    <p:cNvCxnSpPr>
                      <a:cxnSpLocks/>
                      <a:endCxn id="256" idx="0"/>
                    </p:cNvCxnSpPr>
                    <p:nvPr/>
                  </p:nvCxnSpPr>
                  <p:spPr>
                    <a:xfrm>
                      <a:off x="5868666" y="5456046"/>
                      <a:ext cx="2526676" cy="565"/>
                    </a:xfrm>
                    <a:prstGeom prst="line">
                      <a:avLst/>
                    </a:prstGeom>
                    <a:ln w="9525"/>
                  </p:spPr>
                  <p:style>
                    <a:lnRef idx="1">
                      <a:schemeClr val="dk1"/>
                    </a:lnRef>
                    <a:fillRef idx="0">
                      <a:schemeClr val="dk1"/>
                    </a:fillRef>
                    <a:effectRef idx="0">
                      <a:schemeClr val="dk1"/>
                    </a:effectRef>
                    <a:fontRef idx="minor">
                      <a:schemeClr val="tx1"/>
                    </a:fontRef>
                  </p:style>
                </p:cxnSp>
                <p:cxnSp>
                  <p:nvCxnSpPr>
                    <p:cNvPr id="223" name="Straight Connector 222">
                      <a:extLst>
                        <a:ext uri="{FF2B5EF4-FFF2-40B4-BE49-F238E27FC236}">
                          <a16:creationId xmlns:a16="http://schemas.microsoft.com/office/drawing/2014/main" id="{AC117F95-E742-1DFF-9112-DA0D31FC3802}"/>
                        </a:ext>
                      </a:extLst>
                    </p:cNvPr>
                    <p:cNvCxnSpPr>
                      <a:cxnSpLocks/>
                    </p:cNvCxnSpPr>
                    <p:nvPr/>
                  </p:nvCxnSpPr>
                  <p:spPr>
                    <a:xfrm flipV="1">
                      <a:off x="5724771" y="4909288"/>
                      <a:ext cx="1263" cy="409164"/>
                    </a:xfrm>
                    <a:prstGeom prst="line">
                      <a:avLst/>
                    </a:prstGeom>
                    <a:ln w="9525">
                      <a:solidFill>
                        <a:schemeClr val="tx1"/>
                      </a:solidFill>
                    </a:ln>
                  </p:spPr>
                  <p:style>
                    <a:lnRef idx="1">
                      <a:schemeClr val="dk1"/>
                    </a:lnRef>
                    <a:fillRef idx="0">
                      <a:schemeClr val="dk1"/>
                    </a:fillRef>
                    <a:effectRef idx="0">
                      <a:schemeClr val="dk1"/>
                    </a:effectRef>
                    <a:fontRef idx="minor">
                      <a:schemeClr val="tx1"/>
                    </a:fontRef>
                  </p:style>
                </p:cxnSp>
                <p:cxnSp>
                  <p:nvCxnSpPr>
                    <p:cNvPr id="226" name="Straight Arrow Connector 225">
                      <a:extLst>
                        <a:ext uri="{FF2B5EF4-FFF2-40B4-BE49-F238E27FC236}">
                          <a16:creationId xmlns:a16="http://schemas.microsoft.com/office/drawing/2014/main" id="{50120164-31C7-51CA-B8BC-63A0026F0334}"/>
                        </a:ext>
                      </a:extLst>
                    </p:cNvPr>
                    <p:cNvCxnSpPr>
                      <a:cxnSpLocks/>
                    </p:cNvCxnSpPr>
                    <p:nvPr/>
                  </p:nvCxnSpPr>
                  <p:spPr>
                    <a:xfrm flipV="1">
                      <a:off x="8984521" y="4955768"/>
                      <a:ext cx="0" cy="706941"/>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240" name="Arc 239">
                      <a:extLst>
                        <a:ext uri="{FF2B5EF4-FFF2-40B4-BE49-F238E27FC236}">
                          <a16:creationId xmlns:a16="http://schemas.microsoft.com/office/drawing/2014/main" id="{988D6AC2-F9CA-D679-90E1-9ECD90C44CCB}"/>
                        </a:ext>
                      </a:extLst>
                    </p:cNvPr>
                    <p:cNvSpPr/>
                    <p:nvPr/>
                  </p:nvSpPr>
                  <p:spPr>
                    <a:xfrm rot="381058" flipH="1">
                      <a:off x="10469606" y="5379423"/>
                      <a:ext cx="277309" cy="307254"/>
                    </a:xfrm>
                    <a:prstGeom prst="arc">
                      <a:avLst>
                        <a:gd name="adj1" fmla="val 16199995"/>
                        <a:gd name="adj2" fmla="val 373507"/>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1" name="Straight Arrow Connector 240">
                      <a:extLst>
                        <a:ext uri="{FF2B5EF4-FFF2-40B4-BE49-F238E27FC236}">
                          <a16:creationId xmlns:a16="http://schemas.microsoft.com/office/drawing/2014/main" id="{13907FE5-5D62-7A6E-F849-19727BDA53A4}"/>
                        </a:ext>
                      </a:extLst>
                    </p:cNvPr>
                    <p:cNvCxnSpPr>
                      <a:cxnSpLocks/>
                      <a:stCxn id="243" idx="2"/>
                    </p:cNvCxnSpPr>
                    <p:nvPr/>
                  </p:nvCxnSpPr>
                  <p:spPr>
                    <a:xfrm flipH="1" flipV="1">
                      <a:off x="10615575" y="5375899"/>
                      <a:ext cx="460235" cy="6351"/>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243" name="Arc 242">
                      <a:extLst>
                        <a:ext uri="{FF2B5EF4-FFF2-40B4-BE49-F238E27FC236}">
                          <a16:creationId xmlns:a16="http://schemas.microsoft.com/office/drawing/2014/main" id="{73D389CD-CF98-D67A-15A5-6583825297C6}"/>
                        </a:ext>
                      </a:extLst>
                    </p:cNvPr>
                    <p:cNvSpPr/>
                    <p:nvPr/>
                  </p:nvSpPr>
                  <p:spPr>
                    <a:xfrm rot="5157423" flipH="1">
                      <a:off x="10945133" y="5367050"/>
                      <a:ext cx="277309" cy="307254"/>
                    </a:xfrm>
                    <a:prstGeom prst="arc">
                      <a:avLst>
                        <a:gd name="adj1" fmla="val 16199995"/>
                        <a:gd name="adj2" fmla="val 21555318"/>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4" name="Straight Arrow Connector 243">
                      <a:extLst>
                        <a:ext uri="{FF2B5EF4-FFF2-40B4-BE49-F238E27FC236}">
                          <a16:creationId xmlns:a16="http://schemas.microsoft.com/office/drawing/2014/main" id="{825F3F4B-2813-3396-4AEF-DE8265CBBE3B}"/>
                        </a:ext>
                      </a:extLst>
                    </p:cNvPr>
                    <p:cNvCxnSpPr>
                      <a:cxnSpLocks/>
                    </p:cNvCxnSpPr>
                    <p:nvPr/>
                  </p:nvCxnSpPr>
                  <p:spPr>
                    <a:xfrm>
                      <a:off x="2495242" y="5569829"/>
                      <a:ext cx="621566" cy="0"/>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246" name="Straight Arrow Connector 245">
                      <a:extLst>
                        <a:ext uri="{FF2B5EF4-FFF2-40B4-BE49-F238E27FC236}">
                          <a16:creationId xmlns:a16="http://schemas.microsoft.com/office/drawing/2014/main" id="{AAB041CF-F5BC-3BC0-4C20-97DDEE1A91BF}"/>
                        </a:ext>
                      </a:extLst>
                    </p:cNvPr>
                    <p:cNvCxnSpPr>
                      <a:cxnSpLocks/>
                    </p:cNvCxnSpPr>
                    <p:nvPr/>
                  </p:nvCxnSpPr>
                  <p:spPr>
                    <a:xfrm>
                      <a:off x="3116808" y="5569829"/>
                      <a:ext cx="2921752" cy="0"/>
                    </a:xfrm>
                    <a:prstGeom prst="straightConnector1">
                      <a:avLst/>
                    </a:prstGeom>
                    <a:ln w="9525">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102" name="Arc 101">
                      <a:extLst>
                        <a:ext uri="{FF2B5EF4-FFF2-40B4-BE49-F238E27FC236}">
                          <a16:creationId xmlns:a16="http://schemas.microsoft.com/office/drawing/2014/main" id="{CE1C0AD4-C175-26BD-EB25-8389C89E0B6E}"/>
                        </a:ext>
                      </a:extLst>
                    </p:cNvPr>
                    <p:cNvSpPr/>
                    <p:nvPr/>
                  </p:nvSpPr>
                  <p:spPr>
                    <a:xfrm rot="16200000" flipH="1">
                      <a:off x="5816677" y="4890752"/>
                      <a:ext cx="288311" cy="240967"/>
                    </a:xfrm>
                    <a:prstGeom prst="arc">
                      <a:avLst>
                        <a:gd name="adj1" fmla="val 16199995"/>
                        <a:gd name="adj2" fmla="val 0"/>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Arc 107">
                      <a:extLst>
                        <a:ext uri="{FF2B5EF4-FFF2-40B4-BE49-F238E27FC236}">
                          <a16:creationId xmlns:a16="http://schemas.microsoft.com/office/drawing/2014/main" id="{E51F73F5-C807-A32E-4760-B1C66D2B611B}"/>
                        </a:ext>
                      </a:extLst>
                    </p:cNvPr>
                    <p:cNvSpPr/>
                    <p:nvPr/>
                  </p:nvSpPr>
                  <p:spPr>
                    <a:xfrm rot="10800000" flipH="1">
                      <a:off x="8049413" y="4912001"/>
                      <a:ext cx="288311" cy="240967"/>
                    </a:xfrm>
                    <a:prstGeom prst="arc">
                      <a:avLst>
                        <a:gd name="adj1" fmla="val 16199995"/>
                        <a:gd name="adj2" fmla="val 0"/>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cxnSp>
            <p:nvCxnSpPr>
              <p:cNvPr id="160" name="Straight Arrow Connector 159">
                <a:extLst>
                  <a:ext uri="{FF2B5EF4-FFF2-40B4-BE49-F238E27FC236}">
                    <a16:creationId xmlns:a16="http://schemas.microsoft.com/office/drawing/2014/main" id="{C59C16C0-F9B2-987F-8867-71090A05F9C3}"/>
                  </a:ext>
                </a:extLst>
              </p:cNvPr>
              <p:cNvCxnSpPr>
                <a:cxnSpLocks/>
              </p:cNvCxnSpPr>
              <p:nvPr/>
            </p:nvCxnSpPr>
            <p:spPr>
              <a:xfrm flipV="1">
                <a:off x="8340806" y="4938333"/>
                <a:ext cx="0" cy="100442"/>
              </a:xfrm>
              <a:prstGeom prst="straightConnector1">
                <a:avLst/>
              </a:prstGeom>
              <a:ln w="9525">
                <a:solidFill>
                  <a:schemeClr val="tx1"/>
                </a:solidFill>
                <a:headEnd type="none"/>
                <a:tailEnd type="none" w="med" len="sm"/>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07221BB7-8475-F3CC-8F8A-7EDA583B820F}"/>
                </a:ext>
              </a:extLst>
            </p:cNvPr>
            <p:cNvGrpSpPr/>
            <p:nvPr/>
          </p:nvGrpSpPr>
          <p:grpSpPr>
            <a:xfrm>
              <a:off x="450348" y="4284711"/>
              <a:ext cx="11641412" cy="772148"/>
              <a:chOff x="450348" y="4284711"/>
              <a:chExt cx="11641412" cy="772148"/>
            </a:xfrm>
          </p:grpSpPr>
          <p:sp>
            <p:nvSpPr>
              <p:cNvPr id="134" name="Rounded Rectangle 133">
                <a:extLst>
                  <a:ext uri="{FF2B5EF4-FFF2-40B4-BE49-F238E27FC236}">
                    <a16:creationId xmlns:a16="http://schemas.microsoft.com/office/drawing/2014/main" id="{56B938B5-2ECE-9840-7108-79316A2A3A68}"/>
                  </a:ext>
                </a:extLst>
              </p:cNvPr>
              <p:cNvSpPr/>
              <p:nvPr/>
            </p:nvSpPr>
            <p:spPr>
              <a:xfrm>
                <a:off x="1885075" y="4310936"/>
                <a:ext cx="1087323" cy="596900"/>
              </a:xfrm>
              <a:prstGeom prst="roundRect">
                <a:avLst/>
              </a:prstGeom>
              <a:solidFill>
                <a:schemeClr val="bg2"/>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ctr"/>
                <a:r>
                  <a:rPr lang="en-GB" sz="800" b="1" dirty="0">
                    <a:solidFill>
                      <a:schemeClr val="tx1"/>
                    </a:solidFill>
                  </a:rPr>
                  <a:t>Reduced stockpiles of explosive ordnance</a:t>
                </a:r>
                <a:endParaRPr lang="en-GB" sz="800" dirty="0">
                  <a:solidFill>
                    <a:schemeClr val="tx1"/>
                  </a:solidFill>
                </a:endParaRPr>
              </a:p>
            </p:txBody>
          </p:sp>
          <p:sp>
            <p:nvSpPr>
              <p:cNvPr id="140" name="Rounded Rectangle 139">
                <a:extLst>
                  <a:ext uri="{FF2B5EF4-FFF2-40B4-BE49-F238E27FC236}">
                    <a16:creationId xmlns:a16="http://schemas.microsoft.com/office/drawing/2014/main" id="{F98392D1-BBE0-1156-EA29-1791CD51F34E}"/>
                  </a:ext>
                </a:extLst>
              </p:cNvPr>
              <p:cNvSpPr/>
              <p:nvPr/>
            </p:nvSpPr>
            <p:spPr>
              <a:xfrm>
                <a:off x="10792217" y="4284711"/>
                <a:ext cx="1299543" cy="646224"/>
              </a:xfrm>
              <a:prstGeom prst="roundRect">
                <a:avLst/>
              </a:prstGeom>
              <a:solidFill>
                <a:schemeClr val="bg2"/>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Increased awareness of the risk from explosive ordnance</a:t>
                </a:r>
                <a:endParaRPr lang="en-GB" sz="800" dirty="0">
                  <a:solidFill>
                    <a:schemeClr val="tx1"/>
                  </a:solidFill>
                </a:endParaRPr>
              </a:p>
            </p:txBody>
          </p:sp>
          <p:sp>
            <p:nvSpPr>
              <p:cNvPr id="142" name="Rounded Rectangle 307">
                <a:extLst>
                  <a:ext uri="{FF2B5EF4-FFF2-40B4-BE49-F238E27FC236}">
                    <a16:creationId xmlns:a16="http://schemas.microsoft.com/office/drawing/2014/main" id="{EDFC2D5E-C938-0F80-FB29-02DDACDA5109}"/>
                  </a:ext>
                </a:extLst>
              </p:cNvPr>
              <p:cNvSpPr/>
              <p:nvPr/>
            </p:nvSpPr>
            <p:spPr>
              <a:xfrm>
                <a:off x="3321970" y="4311317"/>
                <a:ext cx="1175396" cy="590400"/>
              </a:xfrm>
              <a:prstGeom prst="roundRect">
                <a:avLst/>
              </a:prstGeom>
              <a:solidFill>
                <a:schemeClr val="bg2"/>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Enhanced capacity of local implementers</a:t>
                </a:r>
                <a:r>
                  <a:rPr lang="en-GB" sz="800" b="1" dirty="0">
                    <a:solidFill>
                      <a:schemeClr val="accent6"/>
                    </a:solidFill>
                  </a:rPr>
                  <a:t> </a:t>
                </a:r>
                <a:endParaRPr lang="en-GB" sz="800" dirty="0">
                  <a:solidFill>
                    <a:schemeClr val="accent6"/>
                  </a:solidFill>
                </a:endParaRPr>
              </a:p>
            </p:txBody>
          </p:sp>
          <p:grpSp>
            <p:nvGrpSpPr>
              <p:cNvPr id="170" name="Group 169">
                <a:extLst>
                  <a:ext uri="{FF2B5EF4-FFF2-40B4-BE49-F238E27FC236}">
                    <a16:creationId xmlns:a16="http://schemas.microsoft.com/office/drawing/2014/main" id="{B4EFD52A-158D-8DAB-5AE8-09096A532425}"/>
                  </a:ext>
                </a:extLst>
              </p:cNvPr>
              <p:cNvGrpSpPr/>
              <p:nvPr/>
            </p:nvGrpSpPr>
            <p:grpSpPr>
              <a:xfrm>
                <a:off x="7917907" y="4291215"/>
                <a:ext cx="2201539" cy="641747"/>
                <a:chOff x="7917907" y="4291215"/>
                <a:chExt cx="2201539" cy="641747"/>
              </a:xfrm>
            </p:grpSpPr>
            <p:sp>
              <p:nvSpPr>
                <p:cNvPr id="171" name="Rounded Rectangle 170">
                  <a:extLst>
                    <a:ext uri="{FF2B5EF4-FFF2-40B4-BE49-F238E27FC236}">
                      <a16:creationId xmlns:a16="http://schemas.microsoft.com/office/drawing/2014/main" id="{F38763A7-6DC3-DD94-6698-809D4DE8BC8B}"/>
                    </a:ext>
                  </a:extLst>
                </p:cNvPr>
                <p:cNvSpPr/>
                <p:nvPr/>
              </p:nvSpPr>
              <p:spPr>
                <a:xfrm>
                  <a:off x="7917907" y="4291215"/>
                  <a:ext cx="2180132" cy="641747"/>
                </a:xfrm>
                <a:prstGeom prst="roundRect">
                  <a:avLst/>
                </a:prstGeom>
                <a:solidFill>
                  <a:schemeClr val="bg2"/>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r>
                    <a:rPr lang="en-GB" sz="800" b="1" dirty="0">
                      <a:solidFill>
                        <a:schemeClr val="tx1"/>
                      </a:solidFill>
                    </a:rPr>
                    <a:t>Land released</a:t>
                  </a:r>
                  <a:br>
                    <a:rPr lang="en-GB" sz="800" b="1" dirty="0">
                      <a:solidFill>
                        <a:schemeClr val="tx1"/>
                      </a:solidFill>
                    </a:rPr>
                  </a:br>
                  <a:r>
                    <a:rPr lang="en-GB" sz="800" b="1" dirty="0">
                      <a:solidFill>
                        <a:schemeClr val="tx1"/>
                      </a:solidFill>
                    </a:rPr>
                    <a:t> for safe and productive use</a:t>
                  </a:r>
                  <a:endParaRPr lang="en-GB" sz="800" dirty="0">
                    <a:solidFill>
                      <a:schemeClr val="tx1"/>
                    </a:solidFill>
                  </a:endParaRPr>
                </a:p>
              </p:txBody>
            </p:sp>
            <p:sp>
              <p:nvSpPr>
                <p:cNvPr id="173" name="TextBox 172">
                  <a:extLst>
                    <a:ext uri="{FF2B5EF4-FFF2-40B4-BE49-F238E27FC236}">
                      <a16:creationId xmlns:a16="http://schemas.microsoft.com/office/drawing/2014/main" id="{3F9C1A2C-7FEA-5A26-1A90-0314647244DF}"/>
                    </a:ext>
                  </a:extLst>
                </p:cNvPr>
                <p:cNvSpPr txBox="1"/>
                <p:nvPr/>
              </p:nvSpPr>
              <p:spPr>
                <a:xfrm>
                  <a:off x="9012822" y="4397131"/>
                  <a:ext cx="1106624" cy="461665"/>
                </a:xfrm>
                <a:prstGeom prst="rect">
                  <a:avLst/>
                </a:prstGeom>
                <a:noFill/>
              </p:spPr>
              <p:txBody>
                <a:bodyPr wrap="square" rtlCol="0">
                  <a:spAutoFit/>
                </a:bodyPr>
                <a:lstStyle/>
                <a:p>
                  <a:pPr algn="ctr"/>
                  <a:r>
                    <a:rPr lang="en-GB" sz="800" b="1" dirty="0">
                      <a:solidFill>
                        <a:schemeClr val="tx1"/>
                      </a:solidFill>
                    </a:rPr>
                    <a:t>Risk from explosive hazards removed</a:t>
                  </a:r>
                </a:p>
              </p:txBody>
            </p:sp>
            <p:cxnSp>
              <p:nvCxnSpPr>
                <p:cNvPr id="183" name="Straight Connector 182">
                  <a:extLst>
                    <a:ext uri="{FF2B5EF4-FFF2-40B4-BE49-F238E27FC236}">
                      <a16:creationId xmlns:a16="http://schemas.microsoft.com/office/drawing/2014/main" id="{2330F776-621F-CE7B-B60F-5FB0CD48072B}"/>
                    </a:ext>
                  </a:extLst>
                </p:cNvPr>
                <p:cNvCxnSpPr>
                  <a:cxnSpLocks/>
                </p:cNvCxnSpPr>
                <p:nvPr/>
              </p:nvCxnSpPr>
              <p:spPr>
                <a:xfrm flipH="1">
                  <a:off x="8928134" y="4365562"/>
                  <a:ext cx="220060" cy="541292"/>
                </a:xfrm>
                <a:prstGeom prst="line">
                  <a:avLst/>
                </a:prstGeom>
                <a:ln w="12700">
                  <a:solidFill>
                    <a:srgbClr val="00B0F0"/>
                  </a:solidFill>
                  <a:prstDash val="dash"/>
                </a:ln>
              </p:spPr>
              <p:style>
                <a:lnRef idx="1">
                  <a:schemeClr val="accent1"/>
                </a:lnRef>
                <a:fillRef idx="0">
                  <a:schemeClr val="accent1"/>
                </a:fillRef>
                <a:effectRef idx="0">
                  <a:schemeClr val="accent1"/>
                </a:effectRef>
                <a:fontRef idx="minor">
                  <a:schemeClr val="tx1"/>
                </a:fontRef>
              </p:style>
            </p:cxnSp>
          </p:grpSp>
          <p:sp>
            <p:nvSpPr>
              <p:cNvPr id="238" name="Rounded Rectangle 237">
                <a:extLst>
                  <a:ext uri="{FF2B5EF4-FFF2-40B4-BE49-F238E27FC236}">
                    <a16:creationId xmlns:a16="http://schemas.microsoft.com/office/drawing/2014/main" id="{932B0D15-A47E-D8B0-E819-11438276F7AD}"/>
                  </a:ext>
                </a:extLst>
              </p:cNvPr>
              <p:cNvSpPr/>
              <p:nvPr/>
            </p:nvSpPr>
            <p:spPr>
              <a:xfrm>
                <a:off x="450348" y="4323147"/>
                <a:ext cx="1321895" cy="733712"/>
              </a:xfrm>
              <a:prstGeom prst="roundRect">
                <a:avLst/>
              </a:prstGeom>
              <a:solidFill>
                <a:schemeClr val="bg2"/>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pPr algn="ctr"/>
                <a:r>
                  <a:rPr lang="en-CA" sz="750" b="1" dirty="0">
                    <a:solidFill>
                      <a:schemeClr val="tx1"/>
                    </a:solidFill>
                  </a:rPr>
                  <a:t>Increased access to and delivery of medical services, MHPSS, and </a:t>
                </a:r>
                <a:r>
                  <a:rPr lang="en-CA" sz="800" b="1" dirty="0">
                    <a:solidFill>
                      <a:schemeClr val="tx1"/>
                    </a:solidFill>
                  </a:rPr>
                  <a:t>socioeconomic inclusion opportunities</a:t>
                </a:r>
                <a:endParaRPr lang="en-GB" sz="800" dirty="0">
                  <a:solidFill>
                    <a:schemeClr val="tx1"/>
                  </a:solidFill>
                </a:endParaRPr>
              </a:p>
            </p:txBody>
          </p:sp>
          <p:sp>
            <p:nvSpPr>
              <p:cNvPr id="333" name="Rounded Rectangle 307">
                <a:extLst>
                  <a:ext uri="{FF2B5EF4-FFF2-40B4-BE49-F238E27FC236}">
                    <a16:creationId xmlns:a16="http://schemas.microsoft.com/office/drawing/2014/main" id="{8ECAF4E8-D73C-73E3-4E6A-894A0AC5B7EC}"/>
                  </a:ext>
                </a:extLst>
              </p:cNvPr>
              <p:cNvSpPr/>
              <p:nvPr/>
            </p:nvSpPr>
            <p:spPr>
              <a:xfrm>
                <a:off x="6167489" y="4298158"/>
                <a:ext cx="1565326" cy="617373"/>
              </a:xfrm>
              <a:prstGeom prst="roundRect">
                <a:avLst/>
              </a:prstGeom>
              <a:solidFill>
                <a:schemeClr val="bg2"/>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Increased collaboration with humanitarian, peace, stabilisation, development  and environment actors </a:t>
                </a:r>
                <a:endParaRPr lang="en-GB" sz="800" dirty="0">
                  <a:solidFill>
                    <a:schemeClr val="tx1"/>
                  </a:solidFill>
                </a:endParaRPr>
              </a:p>
            </p:txBody>
          </p:sp>
          <p:sp>
            <p:nvSpPr>
              <p:cNvPr id="308" name="Rounded Rectangle 307">
                <a:extLst>
                  <a:ext uri="{FF2B5EF4-FFF2-40B4-BE49-F238E27FC236}">
                    <a16:creationId xmlns:a16="http://schemas.microsoft.com/office/drawing/2014/main" id="{65F322B8-AF67-7C55-D77F-237C273EC9A1}"/>
                  </a:ext>
                </a:extLst>
              </p:cNvPr>
              <p:cNvSpPr/>
              <p:nvPr/>
            </p:nvSpPr>
            <p:spPr>
              <a:xfrm>
                <a:off x="4816519" y="4313424"/>
                <a:ext cx="1175396" cy="601002"/>
              </a:xfrm>
              <a:prstGeom prst="roundRect">
                <a:avLst/>
              </a:prstGeom>
              <a:solidFill>
                <a:schemeClr val="bg2"/>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Enhanced capacity of National Authority</a:t>
                </a:r>
                <a:endParaRPr lang="en-GB" sz="800" dirty="0">
                  <a:solidFill>
                    <a:schemeClr val="tx1"/>
                  </a:solidFill>
                </a:endParaRPr>
              </a:p>
            </p:txBody>
          </p:sp>
        </p:grpSp>
      </p:grpSp>
      <p:grpSp>
        <p:nvGrpSpPr>
          <p:cNvPr id="191" name="Group 190">
            <a:extLst>
              <a:ext uri="{FF2B5EF4-FFF2-40B4-BE49-F238E27FC236}">
                <a16:creationId xmlns:a16="http://schemas.microsoft.com/office/drawing/2014/main" id="{A27FD224-85A9-3921-DECF-96B4FA6DB28C}"/>
              </a:ext>
            </a:extLst>
          </p:cNvPr>
          <p:cNvGrpSpPr/>
          <p:nvPr/>
        </p:nvGrpSpPr>
        <p:grpSpPr>
          <a:xfrm>
            <a:off x="504130" y="5665884"/>
            <a:ext cx="11422115" cy="381935"/>
            <a:chOff x="504130" y="5665884"/>
            <a:chExt cx="11422115" cy="381935"/>
          </a:xfrm>
        </p:grpSpPr>
        <p:cxnSp>
          <p:nvCxnSpPr>
            <p:cNvPr id="192" name="Straight Connector 191">
              <a:extLst>
                <a:ext uri="{FF2B5EF4-FFF2-40B4-BE49-F238E27FC236}">
                  <a16:creationId xmlns:a16="http://schemas.microsoft.com/office/drawing/2014/main" id="{2BA68A75-D261-0ED8-12DD-6E258C86CD6A}"/>
                </a:ext>
              </a:extLst>
            </p:cNvPr>
            <p:cNvCxnSpPr>
              <a:cxnSpLocks/>
              <a:stCxn id="194" idx="3"/>
              <a:endCxn id="198" idx="1"/>
            </p:cNvCxnSpPr>
            <p:nvPr/>
          </p:nvCxnSpPr>
          <p:spPr>
            <a:xfrm flipV="1">
              <a:off x="1289233" y="5856992"/>
              <a:ext cx="9534659" cy="5918"/>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94" name="Rounded Rectangle 193">
              <a:extLst>
                <a:ext uri="{FF2B5EF4-FFF2-40B4-BE49-F238E27FC236}">
                  <a16:creationId xmlns:a16="http://schemas.microsoft.com/office/drawing/2014/main" id="{164A3399-1613-C9C7-1B53-DB2BE54E9F1D}"/>
                </a:ext>
              </a:extLst>
            </p:cNvPr>
            <p:cNvSpPr/>
            <p:nvPr/>
          </p:nvSpPr>
          <p:spPr>
            <a:xfrm>
              <a:off x="504130" y="5678000"/>
              <a:ext cx="785103" cy="369819"/>
            </a:xfrm>
            <a:prstGeom prst="roundRect">
              <a:avLst/>
            </a:prstGeom>
            <a:solidFill>
              <a:schemeClr val="bg2"/>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rPr>
                <a:t>Victim Assistance</a:t>
              </a:r>
            </a:p>
          </p:txBody>
        </p:sp>
        <p:sp>
          <p:nvSpPr>
            <p:cNvPr id="196" name="Rounded Rectangle 195">
              <a:extLst>
                <a:ext uri="{FF2B5EF4-FFF2-40B4-BE49-F238E27FC236}">
                  <a16:creationId xmlns:a16="http://schemas.microsoft.com/office/drawing/2014/main" id="{B70E143E-E3AB-5E02-CF86-C6BB105F3DCE}"/>
                </a:ext>
              </a:extLst>
            </p:cNvPr>
            <p:cNvSpPr/>
            <p:nvPr/>
          </p:nvSpPr>
          <p:spPr>
            <a:xfrm>
              <a:off x="1925369" y="5675406"/>
              <a:ext cx="795003" cy="369819"/>
            </a:xfrm>
            <a:prstGeom prst="roundRect">
              <a:avLst/>
            </a:prstGeom>
            <a:solidFill>
              <a:schemeClr val="bg2"/>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rPr>
                <a:t>Stockpile destruction</a:t>
              </a:r>
            </a:p>
          </p:txBody>
        </p:sp>
        <p:sp>
          <p:nvSpPr>
            <p:cNvPr id="198" name="Rounded Rectangle 197">
              <a:extLst>
                <a:ext uri="{FF2B5EF4-FFF2-40B4-BE49-F238E27FC236}">
                  <a16:creationId xmlns:a16="http://schemas.microsoft.com/office/drawing/2014/main" id="{ABDBA7E7-9244-5F52-B035-73AB014D7E20}"/>
                </a:ext>
              </a:extLst>
            </p:cNvPr>
            <p:cNvSpPr/>
            <p:nvPr/>
          </p:nvSpPr>
          <p:spPr>
            <a:xfrm>
              <a:off x="10823892" y="5672082"/>
              <a:ext cx="1102353" cy="369819"/>
            </a:xfrm>
            <a:prstGeom prst="roundRect">
              <a:avLst/>
            </a:prstGeom>
            <a:solidFill>
              <a:schemeClr val="bg2"/>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rPr>
                <a:t>Explosive Ordnance</a:t>
              </a:r>
              <a:br>
                <a:rPr lang="en-GB" sz="800" dirty="0">
                  <a:solidFill>
                    <a:schemeClr val="tx1"/>
                  </a:solidFill>
                </a:rPr>
              </a:br>
              <a:r>
                <a:rPr lang="en-GB" sz="800" dirty="0">
                  <a:solidFill>
                    <a:schemeClr val="tx1"/>
                  </a:solidFill>
                </a:rPr>
                <a:t>Risk Education</a:t>
              </a:r>
            </a:p>
          </p:txBody>
        </p:sp>
        <p:sp>
          <p:nvSpPr>
            <p:cNvPr id="204" name="Rounded Rectangle 316">
              <a:extLst>
                <a:ext uri="{FF2B5EF4-FFF2-40B4-BE49-F238E27FC236}">
                  <a16:creationId xmlns:a16="http://schemas.microsoft.com/office/drawing/2014/main" id="{2C92062F-D0C9-6270-A6D2-E9CEBC200F88}"/>
                </a:ext>
              </a:extLst>
            </p:cNvPr>
            <p:cNvSpPr/>
            <p:nvPr/>
          </p:nvSpPr>
          <p:spPr>
            <a:xfrm>
              <a:off x="3145620" y="5672082"/>
              <a:ext cx="1292080" cy="369819"/>
            </a:xfrm>
            <a:prstGeom prst="roundRect">
              <a:avLst/>
            </a:prstGeom>
            <a:solidFill>
              <a:schemeClr val="bg2"/>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rPr>
                <a:t>Capacity Development of local implementers</a:t>
              </a:r>
            </a:p>
          </p:txBody>
        </p:sp>
        <p:sp>
          <p:nvSpPr>
            <p:cNvPr id="208" name="Rounded Rectangle 207">
              <a:extLst>
                <a:ext uri="{FF2B5EF4-FFF2-40B4-BE49-F238E27FC236}">
                  <a16:creationId xmlns:a16="http://schemas.microsoft.com/office/drawing/2014/main" id="{C445902E-371F-72BC-711B-BCC4BB09613A}"/>
                </a:ext>
              </a:extLst>
            </p:cNvPr>
            <p:cNvSpPr/>
            <p:nvPr/>
          </p:nvSpPr>
          <p:spPr>
            <a:xfrm>
              <a:off x="4639230" y="5670278"/>
              <a:ext cx="1390679" cy="369819"/>
            </a:xfrm>
            <a:prstGeom prst="roundRect">
              <a:avLst/>
            </a:prstGeom>
            <a:solidFill>
              <a:schemeClr val="bg2"/>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rPr>
                <a:t>Capacity Development of relevant national authority (NA/ NMAA)</a:t>
              </a:r>
            </a:p>
          </p:txBody>
        </p:sp>
        <p:sp>
          <p:nvSpPr>
            <p:cNvPr id="209" name="Rounded Rectangle 316">
              <a:extLst>
                <a:ext uri="{FF2B5EF4-FFF2-40B4-BE49-F238E27FC236}">
                  <a16:creationId xmlns:a16="http://schemas.microsoft.com/office/drawing/2014/main" id="{B7A7424A-EC02-FE4D-1C69-E9772BCEACD6}"/>
                </a:ext>
              </a:extLst>
            </p:cNvPr>
            <p:cNvSpPr/>
            <p:nvPr/>
          </p:nvSpPr>
          <p:spPr>
            <a:xfrm>
              <a:off x="6220977" y="5668792"/>
              <a:ext cx="1761919" cy="369819"/>
            </a:xfrm>
            <a:prstGeom prst="roundRect">
              <a:avLst/>
            </a:prstGeom>
            <a:solidFill>
              <a:schemeClr val="bg2"/>
            </a:solidFill>
            <a:ln w="12700">
              <a:solidFill>
                <a:schemeClr val="tx1">
                  <a:lumMod val="50000"/>
                  <a:lumOff val="50000"/>
                </a:schemeClr>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rPr>
                <a:t>Collaboration and coordination with international, national local  and community stakeholders </a:t>
              </a:r>
            </a:p>
          </p:txBody>
        </p:sp>
        <p:sp>
          <p:nvSpPr>
            <p:cNvPr id="210" name="Rounded Rectangle 209">
              <a:extLst>
                <a:ext uri="{FF2B5EF4-FFF2-40B4-BE49-F238E27FC236}">
                  <a16:creationId xmlns:a16="http://schemas.microsoft.com/office/drawing/2014/main" id="{1B142557-4070-D7AE-ED56-E07A723CE5B9}"/>
                </a:ext>
              </a:extLst>
            </p:cNvPr>
            <p:cNvSpPr/>
            <p:nvPr/>
          </p:nvSpPr>
          <p:spPr>
            <a:xfrm>
              <a:off x="9917899" y="5687897"/>
              <a:ext cx="716945" cy="341456"/>
            </a:xfrm>
            <a:prstGeom prst="roundRect">
              <a:avLst/>
            </a:prstGeom>
            <a:solidFill>
              <a:schemeClr val="bg2"/>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rPr>
                <a:t>EOD spot tasks</a:t>
              </a:r>
            </a:p>
          </p:txBody>
        </p:sp>
        <p:sp>
          <p:nvSpPr>
            <p:cNvPr id="213" name="Rounded Rectangle 212">
              <a:extLst>
                <a:ext uri="{FF2B5EF4-FFF2-40B4-BE49-F238E27FC236}">
                  <a16:creationId xmlns:a16="http://schemas.microsoft.com/office/drawing/2014/main" id="{BE6A01A8-6CF7-DF65-016D-64AE9BDAD7D5}"/>
                </a:ext>
              </a:extLst>
            </p:cNvPr>
            <p:cNvSpPr/>
            <p:nvPr/>
          </p:nvSpPr>
          <p:spPr>
            <a:xfrm>
              <a:off x="8171944" y="5665884"/>
              <a:ext cx="1625154" cy="369819"/>
            </a:xfrm>
            <a:prstGeom prst="roundRect">
              <a:avLst/>
            </a:prstGeom>
            <a:solidFill>
              <a:schemeClr val="bg2"/>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rPr>
                <a:t>Non-technical survey, technical survey and clearance</a:t>
              </a:r>
            </a:p>
          </p:txBody>
        </p:sp>
      </p:grpSp>
      <p:sp>
        <p:nvSpPr>
          <p:cNvPr id="2" name="Slide Number Placeholder 5">
            <a:extLst>
              <a:ext uri="{FF2B5EF4-FFF2-40B4-BE49-F238E27FC236}">
                <a16:creationId xmlns:a16="http://schemas.microsoft.com/office/drawing/2014/main" id="{C4808F9E-C7E4-10B5-9025-89A09458939A}"/>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11</a:t>
            </a:fld>
            <a:endParaRPr lang="en-GB" dirty="0"/>
          </a:p>
        </p:txBody>
      </p:sp>
    </p:spTree>
    <p:extLst>
      <p:ext uri="{BB962C8B-B14F-4D97-AF65-F5344CB8AC3E}">
        <p14:creationId xmlns:p14="http://schemas.microsoft.com/office/powerpoint/2010/main" val="180895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61" grpId="0" animBg="1"/>
      <p:bldP spid="67" grpId="0" animBg="1"/>
      <p:bldP spid="105" grpId="0" animBg="1"/>
      <p:bldP spid="247" grpId="0" animBg="1"/>
      <p:bldP spid="6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7">
            <a:extLst>
              <a:ext uri="{FF2B5EF4-FFF2-40B4-BE49-F238E27FC236}">
                <a16:creationId xmlns:a16="http://schemas.microsoft.com/office/drawing/2014/main" id="{38DDB535-F299-3E44-81CD-39D506821B53}"/>
              </a:ext>
            </a:extLst>
          </p:cNvPr>
          <p:cNvSpPr/>
          <p:nvPr/>
        </p:nvSpPr>
        <p:spPr>
          <a:xfrm flipH="1">
            <a:off x="4953000" y="2095701"/>
            <a:ext cx="6756399" cy="4533699"/>
          </a:xfrm>
          <a:prstGeom prst="round2DiagRect">
            <a:avLst/>
          </a:prstGeom>
          <a:solidFill>
            <a:schemeClr val="accent1">
              <a:alpha val="15266"/>
            </a:schemeClr>
          </a:solidFill>
          <a:ln w="12700" cap="flat" cmpd="sng" algn="ctr">
            <a:solidFill>
              <a:prstClr val="white">
                <a:hueOff val="0"/>
                <a:satOff val="0"/>
                <a:lumOff val="0"/>
                <a:alphaOff val="0"/>
              </a:prstClr>
            </a:solidFill>
            <a:prstDash val="solid"/>
            <a:miter lim="800000"/>
          </a:ln>
          <a:effectLst/>
        </p:spPr>
        <p:txBody>
          <a:bodyPr spcFirstLastPara="0" vert="horz" wrap="square" lIns="108000" tIns="0" rIns="108000" bIns="503999" numCol="1" spcCol="1270" anchor="t" anchorCtr="0">
            <a:noAutofit/>
          </a:bodyPr>
          <a:lstStyle/>
          <a:p>
            <a:endParaRPr lang="en-GB" dirty="0">
              <a:solidFill>
                <a:srgbClr val="103A7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BE2F276-A257-8042-A949-60EDEB485746}"/>
              </a:ext>
            </a:extLst>
          </p:cNvPr>
          <p:cNvSpPr/>
          <p:nvPr/>
        </p:nvSpPr>
        <p:spPr>
          <a:xfrm>
            <a:off x="4997892" y="2123992"/>
            <a:ext cx="6666613" cy="5657959"/>
          </a:xfrm>
          <a:prstGeom prst="rect">
            <a:avLst/>
          </a:prstGeom>
        </p:spPr>
        <p:txBody>
          <a:bodyPr wrap="square">
            <a:spAutoFit/>
          </a:bodyPr>
          <a:lstStyle/>
          <a:p>
            <a:pPr lvl="0">
              <a:spcAft>
                <a:spcPts val="600"/>
              </a:spcAft>
            </a:pPr>
            <a:r>
              <a:rPr lang="en-GB" sz="1400" b="1" dirty="0">
                <a:solidFill>
                  <a:srgbClr val="103A71"/>
                </a:solidFill>
                <a:latin typeface="Arial" panose="020B0604020202020204" pitchFamily="34" charset="0"/>
                <a:ea typeface="+mj-ea"/>
                <a:cs typeface="Arial" panose="020B0604020202020204" pitchFamily="34" charset="0"/>
              </a:rPr>
              <a:t>Guiding questions</a:t>
            </a:r>
          </a:p>
          <a:p>
            <a:pPr marL="285750" indent="-285750">
              <a:lnSpc>
                <a:spcPts val="1900"/>
              </a:lnSpc>
              <a:spcAft>
                <a:spcPts val="1200"/>
              </a:spcAft>
              <a:buFont typeface="Arial" panose="020B0604020202020204" pitchFamily="34" charset="0"/>
              <a:buChar char="•"/>
            </a:pPr>
            <a:r>
              <a:rPr lang="en-GB" sz="1400" dirty="0">
                <a:solidFill>
                  <a:srgbClr val="103A71"/>
                </a:solidFill>
                <a:latin typeface="Arial" panose="020B0604020202020204" pitchFamily="34" charset="0"/>
                <a:cs typeface="Arial" panose="020B0604020202020204" pitchFamily="34" charset="0"/>
              </a:rPr>
              <a:t>Are national strategic objectives reflected in the </a:t>
            </a:r>
            <a:r>
              <a:rPr lang="en-GB" sz="1400" dirty="0" err="1">
                <a:solidFill>
                  <a:srgbClr val="103A71"/>
                </a:solidFill>
                <a:latin typeface="Arial" panose="020B0604020202020204" pitchFamily="34" charset="0"/>
                <a:cs typeface="Arial" panose="020B0604020202020204" pitchFamily="34" charset="0"/>
              </a:rPr>
              <a:t>ToC</a:t>
            </a:r>
            <a:r>
              <a:rPr lang="en-GB" sz="1400" dirty="0">
                <a:solidFill>
                  <a:srgbClr val="103A71"/>
                </a:solidFill>
                <a:latin typeface="Arial" panose="020B0604020202020204" pitchFamily="34" charset="0"/>
                <a:cs typeface="Arial" panose="020B0604020202020204" pitchFamily="34" charset="0"/>
              </a:rPr>
              <a:t>? Are there particular elements that are more important than others?</a:t>
            </a:r>
          </a:p>
          <a:p>
            <a:pPr marL="285750" indent="-285750">
              <a:lnSpc>
                <a:spcPts val="1900"/>
              </a:lnSpc>
              <a:spcAft>
                <a:spcPts val="1200"/>
              </a:spcAft>
              <a:buFont typeface="Arial" panose="020B0604020202020204" pitchFamily="34" charset="0"/>
              <a:buChar char="•"/>
            </a:pPr>
            <a:r>
              <a:rPr lang="en-GB" sz="1400" dirty="0">
                <a:solidFill>
                  <a:srgbClr val="103A71"/>
                </a:solidFill>
                <a:latin typeface="Arial" panose="020B0604020202020204" pitchFamily="34" charset="0"/>
                <a:cs typeface="Arial" panose="020B0604020202020204" pitchFamily="34" charset="0"/>
              </a:rPr>
              <a:t>Where are the important interdependencies with other parts of government and is there a shared commitment with other government stakeholders to achieving the mine action objectives? If not, what can be done to promote a shared commitment?</a:t>
            </a:r>
          </a:p>
          <a:p>
            <a:pPr marL="285750" indent="-285750">
              <a:lnSpc>
                <a:spcPts val="1900"/>
              </a:lnSpc>
              <a:spcAft>
                <a:spcPts val="1200"/>
              </a:spcAft>
              <a:buFont typeface="Arial" panose="020B0604020202020204" pitchFamily="34" charset="0"/>
              <a:buChar char="•"/>
            </a:pPr>
            <a:r>
              <a:rPr lang="en-GB" sz="1400" dirty="0">
                <a:solidFill>
                  <a:srgbClr val="103A71"/>
                </a:solidFill>
                <a:latin typeface="Arial" panose="020B0604020202020204" pitchFamily="34" charset="0"/>
                <a:cs typeface="Arial" panose="020B0604020202020204" pitchFamily="34" charset="0"/>
              </a:rPr>
              <a:t>Do donors understand the national strategic objectives and do their objectives align with the </a:t>
            </a:r>
            <a:r>
              <a:rPr lang="en-GB" sz="1400" dirty="0" err="1">
                <a:solidFill>
                  <a:srgbClr val="103A71"/>
                </a:solidFill>
                <a:latin typeface="Arial" panose="020B0604020202020204" pitchFamily="34" charset="0"/>
                <a:cs typeface="Arial" panose="020B0604020202020204" pitchFamily="34" charset="0"/>
              </a:rPr>
              <a:t>ToC</a:t>
            </a:r>
            <a:r>
              <a:rPr lang="en-GB" sz="1400" dirty="0">
                <a:solidFill>
                  <a:srgbClr val="103A71"/>
                </a:solidFill>
                <a:latin typeface="Arial" panose="020B0604020202020204" pitchFamily="34" charset="0"/>
                <a:cs typeface="Arial" panose="020B0604020202020204" pitchFamily="34" charset="0"/>
              </a:rPr>
              <a:t>? What is the best way to coordinate donor support to achieve the most critical strategic objectives?</a:t>
            </a:r>
          </a:p>
          <a:p>
            <a:pPr marL="285750" indent="-285750">
              <a:lnSpc>
                <a:spcPts val="1900"/>
              </a:lnSpc>
              <a:spcAft>
                <a:spcPts val="1200"/>
              </a:spcAft>
              <a:buFont typeface="Arial" panose="020B0604020202020204" pitchFamily="34" charset="0"/>
              <a:buChar char="•"/>
            </a:pPr>
            <a:r>
              <a:rPr lang="en-GB" sz="1400" dirty="0">
                <a:solidFill>
                  <a:srgbClr val="103A71"/>
                </a:solidFill>
                <a:latin typeface="Arial" panose="020B0604020202020204" pitchFamily="34" charset="0"/>
                <a:cs typeface="Arial" panose="020B0604020202020204" pitchFamily="34" charset="0"/>
              </a:rPr>
              <a:t>When we monitor our progress are we reflecting on the </a:t>
            </a:r>
            <a:r>
              <a:rPr lang="en-GB" sz="1400" dirty="0" err="1">
                <a:solidFill>
                  <a:srgbClr val="103A71"/>
                </a:solidFill>
                <a:latin typeface="Arial" panose="020B0604020202020204" pitchFamily="34" charset="0"/>
                <a:cs typeface="Arial" panose="020B0604020202020204" pitchFamily="34" charset="0"/>
              </a:rPr>
              <a:t>ToC</a:t>
            </a:r>
            <a:r>
              <a:rPr lang="en-GB" sz="1400" dirty="0">
                <a:solidFill>
                  <a:srgbClr val="103A71"/>
                </a:solidFill>
                <a:latin typeface="Arial" panose="020B0604020202020204" pitchFamily="34" charset="0"/>
                <a:cs typeface="Arial" panose="020B0604020202020204" pitchFamily="34" charset="0"/>
              </a:rPr>
              <a:t> to understand if there is implementation and/or theory failure? </a:t>
            </a:r>
          </a:p>
          <a:p>
            <a:pPr marL="285750" indent="-285750">
              <a:lnSpc>
                <a:spcPts val="1900"/>
              </a:lnSpc>
              <a:spcAft>
                <a:spcPts val="1200"/>
              </a:spcAft>
              <a:buFont typeface="Arial" panose="020B0604020202020204" pitchFamily="34" charset="0"/>
              <a:buChar char="•"/>
            </a:pPr>
            <a:r>
              <a:rPr lang="en-GB" sz="1400" dirty="0">
                <a:solidFill>
                  <a:srgbClr val="103A71"/>
                </a:solidFill>
                <a:latin typeface="Arial" panose="020B0604020202020204" pitchFamily="34" charset="0"/>
                <a:cs typeface="Arial" panose="020B0604020202020204" pitchFamily="34" charset="0"/>
              </a:rPr>
              <a:t>What are we learning and what does this tell us about the </a:t>
            </a:r>
            <a:r>
              <a:rPr lang="en-GB" sz="1400" dirty="0" err="1">
                <a:solidFill>
                  <a:srgbClr val="103A71"/>
                </a:solidFill>
                <a:latin typeface="Arial" panose="020B0604020202020204" pitchFamily="34" charset="0"/>
                <a:cs typeface="Arial" panose="020B0604020202020204" pitchFamily="34" charset="0"/>
              </a:rPr>
              <a:t>ToC</a:t>
            </a:r>
            <a:r>
              <a:rPr lang="en-GB" sz="1400" dirty="0">
                <a:solidFill>
                  <a:srgbClr val="103A71"/>
                </a:solidFill>
                <a:latin typeface="Arial" panose="020B0604020202020204" pitchFamily="34" charset="0"/>
                <a:cs typeface="Arial" panose="020B0604020202020204" pitchFamily="34" charset="0"/>
              </a:rPr>
              <a:t>? What does it tell us about how the mine action sector is collaborating (or not)? Can we do more to improve coordination across government, donors and implementers?</a:t>
            </a:r>
          </a:p>
          <a:p>
            <a:pPr>
              <a:spcAft>
                <a:spcPts val="600"/>
              </a:spcAft>
            </a:pPr>
            <a:endParaRPr lang="en-GB" sz="1400" dirty="0">
              <a:solidFill>
                <a:srgbClr val="103A71"/>
              </a:solidFill>
              <a:latin typeface="Arial" panose="020B0604020202020204" pitchFamily="34" charset="0"/>
              <a:cs typeface="Arial" panose="020B0604020202020204" pitchFamily="34" charset="0"/>
            </a:endParaRPr>
          </a:p>
          <a:p>
            <a:pPr marL="285750" indent="-285750">
              <a:spcAft>
                <a:spcPts val="600"/>
              </a:spcAft>
              <a:buFontTx/>
              <a:buChar char="-"/>
            </a:pPr>
            <a:endParaRPr lang="en-GB" sz="1400" dirty="0">
              <a:solidFill>
                <a:srgbClr val="103A71"/>
              </a:solidFill>
              <a:latin typeface="Arial" panose="020B0604020202020204" pitchFamily="34" charset="0"/>
              <a:cs typeface="Arial" panose="020B0604020202020204" pitchFamily="34" charset="0"/>
            </a:endParaRPr>
          </a:p>
          <a:p>
            <a:pPr>
              <a:spcAft>
                <a:spcPts val="600"/>
              </a:spcAft>
            </a:pPr>
            <a:endParaRPr lang="en-GB" sz="1400" dirty="0">
              <a:solidFill>
                <a:srgbClr val="103A71"/>
              </a:solidFill>
              <a:latin typeface="Arial" panose="020B0604020202020204" pitchFamily="34" charset="0"/>
              <a:cs typeface="Arial" panose="020B0604020202020204" pitchFamily="34" charset="0"/>
            </a:endParaRPr>
          </a:p>
          <a:p>
            <a:pPr>
              <a:spcAft>
                <a:spcPts val="600"/>
              </a:spcAft>
            </a:pPr>
            <a:endParaRPr lang="en-US" sz="1400" dirty="0">
              <a:solidFill>
                <a:srgbClr val="103A71"/>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2118C9A1-58E9-4E70-8A7E-B04836772440}"/>
              </a:ext>
            </a:extLst>
          </p:cNvPr>
          <p:cNvSpPr/>
          <p:nvPr/>
        </p:nvSpPr>
        <p:spPr>
          <a:xfrm flipH="1">
            <a:off x="362392" y="2115544"/>
            <a:ext cx="3998924" cy="4435640"/>
          </a:xfrm>
          <a:prstGeom prst="round2DiagRect">
            <a:avLst/>
          </a:prstGeom>
          <a:solidFill>
            <a:schemeClr val="accent1"/>
          </a:solidFill>
          <a:ln w="12700" cap="flat" cmpd="sng" algn="ctr">
            <a:solidFill>
              <a:prstClr val="white">
                <a:hueOff val="0"/>
                <a:satOff val="0"/>
                <a:lumOff val="0"/>
                <a:alphaOff val="0"/>
              </a:prstClr>
            </a:solidFill>
            <a:prstDash val="solid"/>
            <a:miter lim="800000"/>
          </a:ln>
          <a:effectLst/>
        </p:spPr>
        <p:txBody>
          <a:bodyPr spcFirstLastPara="0" vert="horz" wrap="square" lIns="108000" tIns="0" rIns="108000" bIns="503999" numCol="1" spcCol="1270" anchor="t" anchorCtr="0">
            <a:noAutofit/>
          </a:bodyPr>
          <a:lstStyle/>
          <a:p>
            <a:r>
              <a:rPr lang="en-GB" sz="1400" b="1" u="sng" dirty="0">
                <a:solidFill>
                  <a:schemeClr val="bg1"/>
                </a:solidFill>
                <a:latin typeface="Arial" panose="020B0604020202020204" pitchFamily="34" charset="0"/>
                <a:cs typeface="Arial" panose="020B0604020202020204" pitchFamily="34" charset="0"/>
              </a:rPr>
              <a:t>NA’s Strategic Planning Teams</a:t>
            </a:r>
            <a:br>
              <a:rPr lang="en-GB" sz="1400" b="1" u="sng" dirty="0">
                <a:solidFill>
                  <a:schemeClr val="bg1"/>
                </a:solidFill>
                <a:latin typeface="Arial" panose="020B0604020202020204" pitchFamily="34" charset="0"/>
                <a:cs typeface="Arial" panose="020B0604020202020204" pitchFamily="34" charset="0"/>
              </a:rPr>
            </a:br>
            <a:r>
              <a:rPr lang="en-GB" sz="1400" dirty="0">
                <a:solidFill>
                  <a:schemeClr val="bg1"/>
                </a:solidFill>
                <a:latin typeface="Arial" panose="020B0604020202020204" pitchFamily="34" charset="0"/>
                <a:cs typeface="Arial" panose="020B0604020202020204" pitchFamily="34" charset="0"/>
              </a:rPr>
              <a:t>can use the </a:t>
            </a:r>
            <a:r>
              <a:rPr lang="en-GB" sz="1400" dirty="0" err="1">
                <a:solidFill>
                  <a:schemeClr val="bg1"/>
                </a:solidFill>
                <a:latin typeface="Arial" panose="020B0604020202020204" pitchFamily="34" charset="0"/>
                <a:cs typeface="Arial" panose="020B0604020202020204" pitchFamily="34" charset="0"/>
              </a:rPr>
              <a:t>ToC</a:t>
            </a:r>
            <a:r>
              <a:rPr lang="en-GB" sz="1400" dirty="0">
                <a:solidFill>
                  <a:schemeClr val="bg1"/>
                </a:solidFill>
                <a:latin typeface="Arial" panose="020B0604020202020204" pitchFamily="34" charset="0"/>
                <a:cs typeface="Arial" panose="020B0604020202020204" pitchFamily="34" charset="0"/>
              </a:rPr>
              <a:t> to identify their strategic objectives and change pathways. </a:t>
            </a:r>
          </a:p>
          <a:p>
            <a:endParaRPr lang="en-GB" sz="1400" dirty="0">
              <a:solidFill>
                <a:schemeClr val="bg1"/>
              </a:solidFill>
              <a:latin typeface="Arial" panose="020B0604020202020204" pitchFamily="34" charset="0"/>
              <a:cs typeface="Arial" panose="020B0604020202020204" pitchFamily="34" charset="0"/>
            </a:endParaRPr>
          </a:p>
          <a:p>
            <a:r>
              <a:rPr lang="en-GB" sz="1400" b="1" u="sng" dirty="0">
                <a:solidFill>
                  <a:schemeClr val="bg1"/>
                </a:solidFill>
                <a:latin typeface="Arial" panose="020B0604020202020204" pitchFamily="34" charset="0"/>
                <a:cs typeface="Arial" panose="020B0604020202020204" pitchFamily="34" charset="0"/>
              </a:rPr>
              <a:t>NA Senior Management </a:t>
            </a:r>
            <a:r>
              <a:rPr lang="en-GB" sz="1400" dirty="0">
                <a:solidFill>
                  <a:schemeClr val="bg1"/>
                </a:solidFill>
                <a:latin typeface="Arial" panose="020B0604020202020204" pitchFamily="34" charset="0"/>
                <a:cs typeface="Arial" panose="020B0604020202020204" pitchFamily="34" charset="0"/>
              </a:rPr>
              <a:t>can use the </a:t>
            </a:r>
            <a:r>
              <a:rPr lang="en-GB" sz="1400" dirty="0" err="1">
                <a:solidFill>
                  <a:schemeClr val="bg1"/>
                </a:solidFill>
                <a:latin typeface="Arial" panose="020B0604020202020204" pitchFamily="34" charset="0"/>
                <a:cs typeface="Arial" panose="020B0604020202020204" pitchFamily="34" charset="0"/>
              </a:rPr>
              <a:t>ToC</a:t>
            </a:r>
            <a:r>
              <a:rPr lang="en-GB" sz="1400" dirty="0">
                <a:solidFill>
                  <a:schemeClr val="bg1"/>
                </a:solidFill>
                <a:latin typeface="Arial" panose="020B0604020202020204" pitchFamily="34" charset="0"/>
                <a:cs typeface="Arial" panose="020B0604020202020204" pitchFamily="34" charset="0"/>
              </a:rPr>
              <a:t> to link and leverage other government initiatives.</a:t>
            </a:r>
          </a:p>
          <a:p>
            <a:endParaRPr lang="en-GB" sz="1400" b="1" u="sng" dirty="0">
              <a:solidFill>
                <a:schemeClr val="bg1"/>
              </a:solidFill>
              <a:latin typeface="Arial" panose="020B0604020202020204" pitchFamily="34" charset="0"/>
              <a:cs typeface="Arial" panose="020B0604020202020204" pitchFamily="34" charset="0"/>
            </a:endParaRPr>
          </a:p>
          <a:p>
            <a:r>
              <a:rPr lang="en-GB" sz="1400" b="1" u="sng" dirty="0">
                <a:solidFill>
                  <a:schemeClr val="bg1"/>
                </a:solidFill>
                <a:latin typeface="Arial" panose="020B0604020202020204" pitchFamily="34" charset="0"/>
                <a:cs typeface="Arial" panose="020B0604020202020204" pitchFamily="34" charset="0"/>
              </a:rPr>
              <a:t>NA’s Donor Coordination Teams</a:t>
            </a:r>
            <a:r>
              <a:rPr lang="en-GB" sz="1400" b="1" dirty="0">
                <a:solidFill>
                  <a:schemeClr val="bg1"/>
                </a:solidFill>
                <a:latin typeface="Arial" panose="020B0604020202020204" pitchFamily="34" charset="0"/>
                <a:cs typeface="Arial" panose="020B0604020202020204" pitchFamily="34" charset="0"/>
              </a:rPr>
              <a:t> </a:t>
            </a:r>
            <a:r>
              <a:rPr lang="en-GB" sz="1400" dirty="0">
                <a:solidFill>
                  <a:schemeClr val="bg1"/>
                </a:solidFill>
                <a:latin typeface="Arial" panose="020B0604020202020204" pitchFamily="34" charset="0"/>
                <a:cs typeface="Arial" panose="020B0604020202020204" pitchFamily="34" charset="0"/>
              </a:rPr>
              <a:t>can use the </a:t>
            </a:r>
            <a:r>
              <a:rPr lang="en-GB" sz="1400" dirty="0" err="1">
                <a:solidFill>
                  <a:schemeClr val="bg1"/>
                </a:solidFill>
                <a:latin typeface="Arial" panose="020B0604020202020204" pitchFamily="34" charset="0"/>
                <a:cs typeface="Arial" panose="020B0604020202020204" pitchFamily="34" charset="0"/>
              </a:rPr>
              <a:t>ToC</a:t>
            </a:r>
            <a:r>
              <a:rPr lang="en-GB" sz="1400" dirty="0">
                <a:solidFill>
                  <a:schemeClr val="bg1"/>
                </a:solidFill>
                <a:latin typeface="Arial" panose="020B0604020202020204" pitchFamily="34" charset="0"/>
                <a:cs typeface="Arial" panose="020B0604020202020204" pitchFamily="34" charset="0"/>
              </a:rPr>
              <a:t> as an overarching framework to bring the different donor partners together and manage coordination</a:t>
            </a:r>
            <a:r>
              <a:rPr lang="en-GB" sz="1500" dirty="0">
                <a:solidFill>
                  <a:schemeClr val="bg1"/>
                </a:solidFill>
                <a:latin typeface="Arial" panose="020B0604020202020204" pitchFamily="34" charset="0"/>
                <a:cs typeface="Arial" panose="020B0604020202020204" pitchFamily="34" charset="0"/>
              </a:rPr>
              <a:t>. </a:t>
            </a:r>
          </a:p>
        </p:txBody>
      </p:sp>
      <p:sp>
        <p:nvSpPr>
          <p:cNvPr id="11" name="Title 1">
            <a:extLst>
              <a:ext uri="{FF2B5EF4-FFF2-40B4-BE49-F238E27FC236}">
                <a16:creationId xmlns:a16="http://schemas.microsoft.com/office/drawing/2014/main" id="{AF26C010-DB0A-624A-985C-29947B7B27AA}"/>
              </a:ext>
            </a:extLst>
          </p:cNvPr>
          <p:cNvSpPr txBox="1">
            <a:spLocks/>
          </p:cNvSpPr>
          <p:nvPr/>
        </p:nvSpPr>
        <p:spPr>
          <a:xfrm>
            <a:off x="362392" y="306816"/>
            <a:ext cx="11838533" cy="542723"/>
          </a:xfrm>
          <a:prstGeom prst="rect">
            <a:avLst/>
          </a:prstGeom>
        </p:spPr>
        <p:txBody>
          <a:bodyPr vert="horz" lIns="91440" tIns="45720" rIns="91440" bIns="45720" numCol="1" spcCol="252000" rtlCol="0" anchor="t">
            <a:noAutofit/>
          </a:bodyPr>
          <a:lstStyle>
            <a:lvl1pPr algn="ctr" defTabSz="914400" rtl="0" eaLnBrk="1" latinLnBrk="0" hangingPunct="1">
              <a:lnSpc>
                <a:spcPct val="90000"/>
              </a:lnSpc>
              <a:spcBef>
                <a:spcPct val="0"/>
              </a:spcBef>
              <a:buNone/>
              <a:defRPr sz="6300" kern="1200">
                <a:solidFill>
                  <a:schemeClr val="tx1"/>
                </a:solidFill>
                <a:latin typeface="+mj-lt"/>
                <a:ea typeface="+mj-ea"/>
                <a:cs typeface="+mj-cs"/>
              </a:defRPr>
            </a:lvl1pPr>
          </a:lstStyle>
          <a:p>
            <a:pPr algn="l"/>
            <a:r>
              <a:rPr lang="en-GB" sz="3000" b="1" dirty="0">
                <a:solidFill>
                  <a:schemeClr val="accent1"/>
                </a:solidFill>
                <a:latin typeface="Arial" panose="020B0604020202020204" pitchFamily="34" charset="0"/>
                <a:cs typeface="Arial" panose="020B0604020202020204" pitchFamily="34" charset="0"/>
              </a:rPr>
              <a:t>National Authorities</a:t>
            </a:r>
            <a:r>
              <a:rPr lang="en-GB" sz="2400" dirty="0">
                <a:solidFill>
                  <a:schemeClr val="accent1"/>
                </a:solidFill>
                <a:latin typeface="Arial" panose="020B0604020202020204" pitchFamily="34" charset="0"/>
                <a:cs typeface="Arial" panose="020B0604020202020204" pitchFamily="34" charset="0"/>
              </a:rPr>
              <a:t> - How to use the </a:t>
            </a:r>
            <a:r>
              <a:rPr lang="en-GB" sz="2400" dirty="0" err="1">
                <a:solidFill>
                  <a:schemeClr val="accent1"/>
                </a:solidFill>
                <a:latin typeface="Arial" panose="020B0604020202020204" pitchFamily="34" charset="0"/>
                <a:cs typeface="Arial" panose="020B0604020202020204" pitchFamily="34" charset="0"/>
              </a:rPr>
              <a:t>ToC</a:t>
            </a:r>
            <a:endParaRPr lang="en-GB" sz="2400" dirty="0">
              <a:solidFill>
                <a:schemeClr val="accent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98F0575D-2536-414F-A151-6EC3285A48A5}"/>
              </a:ext>
            </a:extLst>
          </p:cNvPr>
          <p:cNvSpPr/>
          <p:nvPr/>
        </p:nvSpPr>
        <p:spPr>
          <a:xfrm>
            <a:off x="0" y="0"/>
            <a:ext cx="12192000" cy="150867"/>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2A913472-417B-4AB3-A502-8378570790A4}"/>
              </a:ext>
            </a:extLst>
          </p:cNvPr>
          <p:cNvSpPr txBox="1"/>
          <p:nvPr/>
        </p:nvSpPr>
        <p:spPr>
          <a:xfrm>
            <a:off x="362392" y="1005488"/>
            <a:ext cx="11347007" cy="954107"/>
          </a:xfrm>
          <a:prstGeom prst="rect">
            <a:avLst/>
          </a:prstGeom>
          <a:noFill/>
        </p:spPr>
        <p:txBody>
          <a:bodyPr wrap="square">
            <a:spAutoFit/>
          </a:bodyPr>
          <a:lstStyle/>
          <a:p>
            <a:r>
              <a:rPr lang="en-GB" sz="1400" dirty="0">
                <a:solidFill>
                  <a:srgbClr val="103A71"/>
                </a:solidFill>
                <a:latin typeface="Arial" panose="020B0604020202020204" pitchFamily="34" charset="0"/>
                <a:cs typeface="Arial" panose="020B0604020202020204" pitchFamily="34" charset="0"/>
              </a:rPr>
              <a:t>The </a:t>
            </a:r>
            <a:r>
              <a:rPr lang="en-GB" sz="1400" dirty="0" err="1">
                <a:solidFill>
                  <a:srgbClr val="103A71"/>
                </a:solidFill>
                <a:latin typeface="Arial" panose="020B0604020202020204" pitchFamily="34" charset="0"/>
                <a:cs typeface="Arial" panose="020B0604020202020204" pitchFamily="34" charset="0"/>
              </a:rPr>
              <a:t>ToC</a:t>
            </a:r>
            <a:r>
              <a:rPr lang="en-GB" sz="1400" dirty="0">
                <a:solidFill>
                  <a:srgbClr val="103A71"/>
                </a:solidFill>
                <a:latin typeface="Arial" panose="020B0604020202020204" pitchFamily="34" charset="0"/>
                <a:cs typeface="Arial" panose="020B0604020202020204" pitchFamily="34" charset="0"/>
              </a:rPr>
              <a:t> can be used as a </a:t>
            </a:r>
            <a:r>
              <a:rPr lang="en-GB" sz="1400" b="1" dirty="0">
                <a:solidFill>
                  <a:srgbClr val="103A71"/>
                </a:solidFill>
                <a:latin typeface="Arial" panose="020B0604020202020204" pitchFamily="34" charset="0"/>
                <a:cs typeface="Arial" panose="020B0604020202020204" pitchFamily="34" charset="0"/>
              </a:rPr>
              <a:t>design, coordination and management tool, </a:t>
            </a:r>
            <a:r>
              <a:rPr lang="en-GB" sz="1400" dirty="0">
                <a:solidFill>
                  <a:srgbClr val="103A71"/>
                </a:solidFill>
                <a:latin typeface="Arial" panose="020B0604020202020204" pitchFamily="34" charset="0"/>
                <a:cs typeface="Arial" panose="020B0604020202020204" pitchFamily="34" charset="0"/>
              </a:rPr>
              <a:t>identifying where the critical interdependencies are between activities and stakeholders inside and outside the mine action sector. This can be used to encourage coordination across government, donors and implementers, and to identify any gaps in support. It should also be used to reflect on where progress is and is not being made, learn from that, and adjust the NMAA policy and strategy where needed. </a:t>
            </a:r>
          </a:p>
        </p:txBody>
      </p:sp>
      <p:sp>
        <p:nvSpPr>
          <p:cNvPr id="2" name="Slide Number Placeholder 5">
            <a:extLst>
              <a:ext uri="{FF2B5EF4-FFF2-40B4-BE49-F238E27FC236}">
                <a16:creationId xmlns:a16="http://schemas.microsoft.com/office/drawing/2014/main" id="{17BFBD4B-A803-EB30-90BD-8829B9940BAA}"/>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12</a:t>
            </a:fld>
            <a:endParaRPr lang="en-GB" dirty="0"/>
          </a:p>
        </p:txBody>
      </p:sp>
    </p:spTree>
    <p:extLst>
      <p:ext uri="{BB962C8B-B14F-4D97-AF65-F5344CB8AC3E}">
        <p14:creationId xmlns:p14="http://schemas.microsoft.com/office/powerpoint/2010/main" val="2543935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7">
            <a:extLst>
              <a:ext uri="{FF2B5EF4-FFF2-40B4-BE49-F238E27FC236}">
                <a16:creationId xmlns:a16="http://schemas.microsoft.com/office/drawing/2014/main" id="{E322112D-4840-CABB-6D6E-E5FA6629DCD0}"/>
              </a:ext>
            </a:extLst>
          </p:cNvPr>
          <p:cNvSpPr/>
          <p:nvPr/>
        </p:nvSpPr>
        <p:spPr>
          <a:xfrm flipH="1">
            <a:off x="4953000" y="2095701"/>
            <a:ext cx="6756399" cy="4533699"/>
          </a:xfrm>
          <a:prstGeom prst="round2DiagRect">
            <a:avLst/>
          </a:prstGeom>
          <a:solidFill>
            <a:srgbClr val="009FE3">
              <a:alpha val="15266"/>
            </a:srgbClr>
          </a:solidFill>
          <a:ln w="12700" cap="flat" cmpd="sng" algn="ctr">
            <a:solidFill>
              <a:prstClr val="white">
                <a:hueOff val="0"/>
                <a:satOff val="0"/>
                <a:lumOff val="0"/>
                <a:alphaOff val="0"/>
              </a:prstClr>
            </a:solidFill>
            <a:prstDash val="solid"/>
            <a:miter lim="800000"/>
          </a:ln>
          <a:effectLst/>
        </p:spPr>
        <p:txBody>
          <a:bodyPr spcFirstLastPara="0" vert="horz" wrap="square" lIns="108000" tIns="0" rIns="108000" bIns="503999" numCol="1" spcCol="1270" anchor="t" anchorCtr="0">
            <a:noAutofit/>
          </a:bodyPr>
          <a:lstStyle/>
          <a:p>
            <a:endParaRPr lang="en-GB" dirty="0">
              <a:solidFill>
                <a:srgbClr val="103A7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7FCE5542-C944-3B4F-A942-3C34D5D267F5}"/>
              </a:ext>
            </a:extLst>
          </p:cNvPr>
          <p:cNvSpPr/>
          <p:nvPr/>
        </p:nvSpPr>
        <p:spPr>
          <a:xfrm>
            <a:off x="5080000" y="2177027"/>
            <a:ext cx="6666613" cy="5173211"/>
          </a:xfrm>
          <a:prstGeom prst="rect">
            <a:avLst/>
          </a:prstGeom>
        </p:spPr>
        <p:txBody>
          <a:bodyPr wrap="square">
            <a:spAutoFit/>
          </a:bodyPr>
          <a:lstStyle/>
          <a:p>
            <a:pPr lvl="0">
              <a:spcAft>
                <a:spcPts val="600"/>
              </a:spcAft>
            </a:pPr>
            <a:r>
              <a:rPr lang="en-GB" sz="1400" b="1" dirty="0">
                <a:solidFill>
                  <a:srgbClr val="103A71"/>
                </a:solidFill>
                <a:latin typeface="Arial" panose="020B0604020202020204" pitchFamily="34" charset="0"/>
                <a:ea typeface="+mj-ea"/>
                <a:cs typeface="Arial" panose="020B0604020202020204" pitchFamily="34" charset="0"/>
              </a:rPr>
              <a:t>Guiding questions</a:t>
            </a:r>
          </a:p>
          <a:p>
            <a:pPr marL="285750" indent="-285750">
              <a:spcAft>
                <a:spcPts val="600"/>
              </a:spcAft>
              <a:buFont typeface="Arial" panose="020B0604020202020204" pitchFamily="34" charset="0"/>
              <a:buChar char="•"/>
            </a:pPr>
            <a:r>
              <a:rPr lang="en-GB" sz="1400" dirty="0">
                <a:solidFill>
                  <a:srgbClr val="103A71"/>
                </a:solidFill>
                <a:latin typeface="Arial" panose="020B0604020202020204" pitchFamily="34" charset="0"/>
                <a:cs typeface="Arial" panose="020B0604020202020204" pitchFamily="34" charset="0"/>
              </a:rPr>
              <a:t>What are the most important strategic objectives of the NMAAs? Are our objectives aligned with these? Have we made clear the strategic objectives of the programme to the NMAAs?</a:t>
            </a:r>
          </a:p>
          <a:p>
            <a:pPr marL="285750" indent="-285750">
              <a:spcAft>
                <a:spcPts val="600"/>
              </a:spcAft>
              <a:buFont typeface="Arial" panose="020B0604020202020204" pitchFamily="34" charset="0"/>
              <a:buChar char="•"/>
            </a:pPr>
            <a:r>
              <a:rPr lang="en-GB" sz="1400" dirty="0">
                <a:solidFill>
                  <a:srgbClr val="103A71"/>
                </a:solidFill>
                <a:latin typeface="Arial" panose="020B0604020202020204" pitchFamily="34" charset="0"/>
                <a:cs typeface="Arial" panose="020B0604020202020204" pitchFamily="34" charset="0"/>
              </a:rPr>
              <a:t>Are we coordinating fully with the NMAAs and other donors to maximise the potential collective impact of the sector?</a:t>
            </a:r>
          </a:p>
          <a:p>
            <a:pPr marL="285750" indent="-285750">
              <a:spcAft>
                <a:spcPts val="600"/>
              </a:spcAft>
              <a:buFont typeface="Arial" panose="020B0604020202020204" pitchFamily="34" charset="0"/>
              <a:buChar char="•"/>
            </a:pPr>
            <a:r>
              <a:rPr lang="en-GB" sz="1400" dirty="0">
                <a:solidFill>
                  <a:srgbClr val="103A71"/>
                </a:solidFill>
                <a:latin typeface="Arial" panose="020B0604020202020204" pitchFamily="34" charset="0"/>
                <a:cs typeface="Arial" panose="020B0604020202020204" pitchFamily="34" charset="0"/>
              </a:rPr>
              <a:t>Where do we need to encourage our implementing partners – inside and outside of mine action – to work together? How do we best do this? Are we maximising value for money?</a:t>
            </a:r>
          </a:p>
          <a:p>
            <a:pPr marL="285750" indent="-285750">
              <a:spcAft>
                <a:spcPts val="600"/>
              </a:spcAft>
              <a:buFont typeface="Arial" panose="020B0604020202020204" pitchFamily="34" charset="0"/>
              <a:buChar char="•"/>
            </a:pPr>
            <a:r>
              <a:rPr lang="en-GB" sz="1400" dirty="0">
                <a:solidFill>
                  <a:srgbClr val="103A71"/>
                </a:solidFill>
                <a:latin typeface="Arial" panose="020B0604020202020204" pitchFamily="34" charset="0"/>
                <a:cs typeface="Arial" panose="020B0604020202020204" pitchFamily="34" charset="0"/>
              </a:rPr>
              <a:t>Where are the gaps in the sector that can undermine the key NMAA strategic objectives? How can we use our influence to leverage change? </a:t>
            </a:r>
          </a:p>
          <a:p>
            <a:pPr marL="285750" indent="-285750">
              <a:lnSpc>
                <a:spcPts val="1900"/>
              </a:lnSpc>
              <a:spcAft>
                <a:spcPts val="1200"/>
              </a:spcAft>
              <a:buFont typeface="Arial" panose="020B0604020202020204" pitchFamily="34" charset="0"/>
              <a:buChar char="•"/>
            </a:pPr>
            <a:r>
              <a:rPr lang="en-GB" sz="1400" dirty="0">
                <a:solidFill>
                  <a:srgbClr val="103A71"/>
                </a:solidFill>
                <a:latin typeface="Arial" panose="020B0604020202020204" pitchFamily="34" charset="0"/>
                <a:cs typeface="Arial" panose="020B0604020202020204" pitchFamily="34" charset="0"/>
              </a:rPr>
              <a:t>When we monitor our progress, are we reflecting on the </a:t>
            </a:r>
            <a:r>
              <a:rPr lang="en-GB" sz="1400" dirty="0" err="1">
                <a:solidFill>
                  <a:srgbClr val="103A71"/>
                </a:solidFill>
                <a:latin typeface="Arial" panose="020B0604020202020204" pitchFamily="34" charset="0"/>
                <a:cs typeface="Arial" panose="020B0604020202020204" pitchFamily="34" charset="0"/>
              </a:rPr>
              <a:t>ToC</a:t>
            </a:r>
            <a:r>
              <a:rPr lang="en-GB" sz="1400" dirty="0">
                <a:solidFill>
                  <a:srgbClr val="103A71"/>
                </a:solidFill>
                <a:latin typeface="Arial" panose="020B0604020202020204" pitchFamily="34" charset="0"/>
                <a:cs typeface="Arial" panose="020B0604020202020204" pitchFamily="34" charset="0"/>
              </a:rPr>
              <a:t> to understand if there is implementation and/or theory failure? </a:t>
            </a:r>
          </a:p>
          <a:p>
            <a:pPr marL="285750" indent="-285750">
              <a:lnSpc>
                <a:spcPts val="1900"/>
              </a:lnSpc>
              <a:spcAft>
                <a:spcPts val="1200"/>
              </a:spcAft>
              <a:buFont typeface="Arial" panose="020B0604020202020204" pitchFamily="34" charset="0"/>
              <a:buChar char="•"/>
            </a:pPr>
            <a:r>
              <a:rPr lang="en-GB" sz="1400" dirty="0">
                <a:solidFill>
                  <a:srgbClr val="103A71"/>
                </a:solidFill>
                <a:latin typeface="Arial" panose="020B0604020202020204" pitchFamily="34" charset="0"/>
                <a:cs typeface="Arial" panose="020B0604020202020204" pitchFamily="34" charset="0"/>
              </a:rPr>
              <a:t>What are we learning and what does this tell us about the </a:t>
            </a:r>
            <a:r>
              <a:rPr lang="en-GB" sz="1400" dirty="0" err="1">
                <a:solidFill>
                  <a:srgbClr val="103A71"/>
                </a:solidFill>
                <a:latin typeface="Arial" panose="020B0604020202020204" pitchFamily="34" charset="0"/>
                <a:cs typeface="Arial" panose="020B0604020202020204" pitchFamily="34" charset="0"/>
              </a:rPr>
              <a:t>ToC</a:t>
            </a:r>
            <a:r>
              <a:rPr lang="en-GB" sz="1400" dirty="0">
                <a:solidFill>
                  <a:srgbClr val="103A71"/>
                </a:solidFill>
                <a:latin typeface="Arial" panose="020B0604020202020204" pitchFamily="34" charset="0"/>
                <a:cs typeface="Arial" panose="020B0604020202020204" pitchFamily="34" charset="0"/>
              </a:rPr>
              <a:t>? What does it tell us about how the mine action sector is collaborating (or not)? Can we do more to improve coordination across government, donors and implementers?</a:t>
            </a:r>
          </a:p>
          <a:p>
            <a:pPr marL="285750" indent="-285750">
              <a:spcAft>
                <a:spcPts val="600"/>
              </a:spcAft>
              <a:buFontTx/>
              <a:buChar char="-"/>
            </a:pPr>
            <a:endParaRPr lang="en-GB" sz="1400" dirty="0">
              <a:solidFill>
                <a:srgbClr val="103A71"/>
              </a:solidFill>
              <a:latin typeface="Arial" panose="020B0604020202020204" pitchFamily="34" charset="0"/>
              <a:cs typeface="Arial" panose="020B0604020202020204" pitchFamily="34" charset="0"/>
            </a:endParaRPr>
          </a:p>
          <a:p>
            <a:pPr>
              <a:spcAft>
                <a:spcPts val="600"/>
              </a:spcAft>
            </a:pPr>
            <a:endParaRPr lang="en-GB" sz="1400" dirty="0">
              <a:solidFill>
                <a:srgbClr val="103A71"/>
              </a:solidFill>
              <a:latin typeface="Arial" panose="020B0604020202020204" pitchFamily="34" charset="0"/>
              <a:cs typeface="Arial" panose="020B0604020202020204" pitchFamily="34" charset="0"/>
            </a:endParaRPr>
          </a:p>
          <a:p>
            <a:pPr>
              <a:spcAft>
                <a:spcPts val="600"/>
              </a:spcAft>
            </a:pPr>
            <a:endParaRPr lang="en-US" sz="1400" dirty="0">
              <a:solidFill>
                <a:srgbClr val="103A71"/>
              </a:solidFill>
              <a:latin typeface="Arial" panose="020B0604020202020204" pitchFamily="34" charset="0"/>
              <a:cs typeface="Arial" panose="020B0604020202020204" pitchFamily="34" charset="0"/>
            </a:endParaRPr>
          </a:p>
        </p:txBody>
      </p:sp>
      <p:sp>
        <p:nvSpPr>
          <p:cNvPr id="4" name="Rectangle: Rounded Corners 7">
            <a:extLst>
              <a:ext uri="{FF2B5EF4-FFF2-40B4-BE49-F238E27FC236}">
                <a16:creationId xmlns:a16="http://schemas.microsoft.com/office/drawing/2014/main" id="{D73B7288-10A1-014F-8127-AA60CB70E06E}"/>
              </a:ext>
            </a:extLst>
          </p:cNvPr>
          <p:cNvSpPr/>
          <p:nvPr/>
        </p:nvSpPr>
        <p:spPr>
          <a:xfrm flipH="1">
            <a:off x="353465" y="2133797"/>
            <a:ext cx="4294734" cy="4495603"/>
          </a:xfrm>
          <a:prstGeom prst="round2DiagRect">
            <a:avLst/>
          </a:prstGeom>
          <a:solidFill>
            <a:srgbClr val="009FE3"/>
          </a:solidFill>
          <a:ln w="12700" cap="flat" cmpd="sng" algn="ctr">
            <a:solidFill>
              <a:prstClr val="white">
                <a:hueOff val="0"/>
                <a:satOff val="0"/>
                <a:lumOff val="0"/>
                <a:alphaOff val="0"/>
              </a:prstClr>
            </a:solidFill>
            <a:prstDash val="solid"/>
            <a:miter lim="800000"/>
          </a:ln>
          <a:effectLst/>
        </p:spPr>
        <p:txBody>
          <a:bodyPr spcFirstLastPara="0" vert="horz" wrap="square" lIns="108000" tIns="0" rIns="108000" bIns="503999" numCol="1" spcCol="1270" anchor="t" anchorCtr="0">
            <a:noAutofit/>
          </a:bodyPr>
          <a:lstStyle/>
          <a:p>
            <a:pPr>
              <a:spcAft>
                <a:spcPts val="300"/>
              </a:spcAft>
            </a:pPr>
            <a:r>
              <a:rPr lang="en-GB" sz="1400" b="1" u="sng" dirty="0">
                <a:solidFill>
                  <a:schemeClr val="bg1"/>
                </a:solidFill>
                <a:latin typeface="Arial" panose="020B0604020202020204" pitchFamily="34" charset="0"/>
                <a:cs typeface="Arial" panose="020B0604020202020204" pitchFamily="34" charset="0"/>
              </a:rPr>
              <a:t>Policy and programming teams</a:t>
            </a:r>
          </a:p>
          <a:p>
            <a:pPr>
              <a:spcAft>
                <a:spcPts val="900"/>
              </a:spcAft>
            </a:pPr>
            <a:r>
              <a:rPr lang="en-GB" sz="1400" dirty="0">
                <a:solidFill>
                  <a:schemeClr val="bg1"/>
                </a:solidFill>
                <a:latin typeface="Arial" panose="020B0604020202020204" pitchFamily="34" charset="0"/>
                <a:cs typeface="Arial" panose="020B0604020202020204" pitchFamily="34" charset="0"/>
              </a:rPr>
              <a:t>can use the </a:t>
            </a:r>
            <a:r>
              <a:rPr lang="en-GB" sz="1400" dirty="0" err="1">
                <a:solidFill>
                  <a:schemeClr val="bg1"/>
                </a:solidFill>
                <a:latin typeface="Arial" panose="020B0604020202020204" pitchFamily="34" charset="0"/>
                <a:cs typeface="Arial" panose="020B0604020202020204" pitchFamily="34" charset="0"/>
              </a:rPr>
              <a:t>ToC</a:t>
            </a:r>
            <a:r>
              <a:rPr lang="en-GB" sz="1400" dirty="0">
                <a:solidFill>
                  <a:schemeClr val="bg1"/>
                </a:solidFill>
                <a:latin typeface="Arial" panose="020B0604020202020204" pitchFamily="34" charset="0"/>
                <a:cs typeface="Arial" panose="020B0604020202020204" pitchFamily="34" charset="0"/>
              </a:rPr>
              <a:t> to help make funding and programming decisions. </a:t>
            </a:r>
            <a:r>
              <a:rPr lang="en-GB" sz="1400" dirty="0" err="1">
                <a:solidFill>
                  <a:schemeClr val="bg1"/>
                </a:solidFill>
                <a:latin typeface="Arial" panose="020B0604020202020204" pitchFamily="34" charset="0"/>
                <a:cs typeface="Arial" panose="020B0604020202020204" pitchFamily="34" charset="0"/>
              </a:rPr>
              <a:t>ToC</a:t>
            </a:r>
            <a:r>
              <a:rPr lang="en-GB" sz="1400" dirty="0">
                <a:solidFill>
                  <a:schemeClr val="bg1"/>
                </a:solidFill>
                <a:latin typeface="Arial" panose="020B0604020202020204" pitchFamily="34" charset="0"/>
                <a:cs typeface="Arial" panose="020B0604020202020204" pitchFamily="34" charset="0"/>
              </a:rPr>
              <a:t> is also to be used as an overarching framework to build closer alliances and better coordination between international partners as well as national authorities. </a:t>
            </a:r>
          </a:p>
          <a:p>
            <a:pPr>
              <a:spcAft>
                <a:spcPts val="300"/>
              </a:spcAft>
            </a:pPr>
            <a:r>
              <a:rPr lang="en-GB" sz="1400" b="1" u="sng" dirty="0">
                <a:solidFill>
                  <a:schemeClr val="bg1"/>
                </a:solidFill>
                <a:latin typeface="Arial" panose="020B0604020202020204" pitchFamily="34" charset="0"/>
                <a:cs typeface="Arial" panose="020B0604020202020204" pitchFamily="34" charset="0"/>
              </a:rPr>
              <a:t>Annual Review Team and MEL leads</a:t>
            </a:r>
          </a:p>
          <a:p>
            <a:pPr>
              <a:spcAft>
                <a:spcPts val="300"/>
              </a:spcAft>
            </a:pPr>
            <a:r>
              <a:rPr lang="en-GB" sz="1400" dirty="0">
                <a:solidFill>
                  <a:schemeClr val="bg1"/>
                </a:solidFill>
                <a:latin typeface="Arial" panose="020B0604020202020204" pitchFamily="34" charset="0"/>
                <a:cs typeface="Arial" panose="020B0604020202020204" pitchFamily="34" charset="0"/>
              </a:rPr>
              <a:t>can use </a:t>
            </a:r>
            <a:r>
              <a:rPr lang="en-GB" sz="1400" dirty="0" err="1">
                <a:solidFill>
                  <a:schemeClr val="bg1"/>
                </a:solidFill>
                <a:latin typeface="Arial" panose="020B0604020202020204" pitchFamily="34" charset="0"/>
                <a:cs typeface="Arial" panose="020B0604020202020204" pitchFamily="34" charset="0"/>
              </a:rPr>
              <a:t>ToC</a:t>
            </a:r>
            <a:r>
              <a:rPr lang="en-GB" sz="1400" dirty="0">
                <a:solidFill>
                  <a:schemeClr val="bg1"/>
                </a:solidFill>
                <a:latin typeface="Arial" panose="020B0604020202020204" pitchFamily="34" charset="0"/>
                <a:cs typeface="Arial" panose="020B0604020202020204" pitchFamily="34" charset="0"/>
              </a:rPr>
              <a:t> to guide a theory-based evaluation.  </a:t>
            </a:r>
          </a:p>
        </p:txBody>
      </p:sp>
      <p:sp>
        <p:nvSpPr>
          <p:cNvPr id="5" name="Title 1">
            <a:extLst>
              <a:ext uri="{FF2B5EF4-FFF2-40B4-BE49-F238E27FC236}">
                <a16:creationId xmlns:a16="http://schemas.microsoft.com/office/drawing/2014/main" id="{E5167EE2-138D-AB4E-A3AE-8B4A52774512}"/>
              </a:ext>
            </a:extLst>
          </p:cNvPr>
          <p:cNvSpPr txBox="1">
            <a:spLocks/>
          </p:cNvSpPr>
          <p:nvPr/>
        </p:nvSpPr>
        <p:spPr>
          <a:xfrm>
            <a:off x="353467" y="242551"/>
            <a:ext cx="11838533" cy="542723"/>
          </a:xfrm>
          <a:prstGeom prst="rect">
            <a:avLst/>
          </a:prstGeom>
        </p:spPr>
        <p:txBody>
          <a:bodyPr vert="horz" lIns="91440" tIns="45720" rIns="91440" bIns="45720" numCol="1" spcCol="252000" rtlCol="0" anchor="t">
            <a:noAutofit/>
          </a:bodyPr>
          <a:lstStyle>
            <a:lvl1pPr algn="ctr" defTabSz="914400" rtl="0" eaLnBrk="1" latinLnBrk="0" hangingPunct="1">
              <a:lnSpc>
                <a:spcPct val="90000"/>
              </a:lnSpc>
              <a:spcBef>
                <a:spcPct val="0"/>
              </a:spcBef>
              <a:buNone/>
              <a:defRPr sz="6300" kern="1200">
                <a:solidFill>
                  <a:schemeClr val="tx1"/>
                </a:solidFill>
                <a:latin typeface="+mj-lt"/>
                <a:ea typeface="+mj-ea"/>
                <a:cs typeface="+mj-cs"/>
              </a:defRPr>
            </a:lvl1pPr>
          </a:lstStyle>
          <a:p>
            <a:pPr algn="l"/>
            <a:r>
              <a:rPr lang="en-GB" sz="3000" b="1" dirty="0">
                <a:solidFill>
                  <a:srgbClr val="009FE3"/>
                </a:solidFill>
                <a:latin typeface="Arial" panose="020B0604020202020204" pitchFamily="34" charset="0"/>
                <a:cs typeface="Arial" panose="020B0604020202020204" pitchFamily="34" charset="0"/>
              </a:rPr>
              <a:t>Donors</a:t>
            </a:r>
            <a:r>
              <a:rPr lang="en-GB" sz="2400" dirty="0">
                <a:solidFill>
                  <a:srgbClr val="009FE3"/>
                </a:solidFill>
                <a:latin typeface="Arial" panose="020B0604020202020204" pitchFamily="34" charset="0"/>
                <a:cs typeface="Arial" panose="020B0604020202020204" pitchFamily="34" charset="0"/>
              </a:rPr>
              <a:t> - How to use the </a:t>
            </a:r>
            <a:r>
              <a:rPr lang="en-GB" sz="2400" dirty="0" err="1">
                <a:solidFill>
                  <a:srgbClr val="009FE3"/>
                </a:solidFill>
                <a:latin typeface="Arial" panose="020B0604020202020204" pitchFamily="34" charset="0"/>
                <a:cs typeface="Arial" panose="020B0604020202020204" pitchFamily="34" charset="0"/>
              </a:rPr>
              <a:t>ToC</a:t>
            </a:r>
            <a:endParaRPr lang="en-GB" sz="2400" dirty="0">
              <a:solidFill>
                <a:srgbClr val="009FE3"/>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5C64C0B-3E20-0842-9EB0-DDA437DFF8D1}"/>
              </a:ext>
            </a:extLst>
          </p:cNvPr>
          <p:cNvSpPr/>
          <p:nvPr/>
        </p:nvSpPr>
        <p:spPr>
          <a:xfrm>
            <a:off x="0" y="0"/>
            <a:ext cx="12192000" cy="150867"/>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EB9806A2-5D3C-4676-A928-757C2BEAF87A}"/>
              </a:ext>
            </a:extLst>
          </p:cNvPr>
          <p:cNvSpPr txBox="1"/>
          <p:nvPr/>
        </p:nvSpPr>
        <p:spPr>
          <a:xfrm>
            <a:off x="353467" y="785274"/>
            <a:ext cx="11703066" cy="1169551"/>
          </a:xfrm>
          <a:prstGeom prst="rect">
            <a:avLst/>
          </a:prstGeom>
          <a:noFill/>
        </p:spPr>
        <p:txBody>
          <a:bodyPr wrap="square">
            <a:spAutoFit/>
          </a:bodyPr>
          <a:lstStyle/>
          <a:p>
            <a:pPr lvl="0"/>
            <a:r>
              <a:rPr lang="en-GB" sz="1400" dirty="0">
                <a:solidFill>
                  <a:srgbClr val="103A71"/>
                </a:solidFill>
                <a:latin typeface="Arial" panose="020B0604020202020204" pitchFamily="34" charset="0"/>
                <a:cs typeface="Arial" panose="020B0604020202020204" pitchFamily="34" charset="0"/>
              </a:rPr>
              <a:t>The </a:t>
            </a:r>
            <a:r>
              <a:rPr lang="en-GB" sz="1400" dirty="0" err="1">
                <a:solidFill>
                  <a:srgbClr val="103A71"/>
                </a:solidFill>
                <a:latin typeface="Arial" panose="020B0604020202020204" pitchFamily="34" charset="0"/>
                <a:cs typeface="Arial" panose="020B0604020202020204" pitchFamily="34" charset="0"/>
              </a:rPr>
              <a:t>ToC</a:t>
            </a:r>
            <a:r>
              <a:rPr lang="en-GB" sz="1400" dirty="0">
                <a:solidFill>
                  <a:srgbClr val="103A71"/>
                </a:solidFill>
                <a:latin typeface="Arial" panose="020B0604020202020204" pitchFamily="34" charset="0"/>
                <a:cs typeface="Arial" panose="020B0604020202020204" pitchFamily="34" charset="0"/>
              </a:rPr>
              <a:t> can be used to inform </a:t>
            </a:r>
            <a:r>
              <a:rPr lang="en-GB" sz="1400" b="1" dirty="0">
                <a:solidFill>
                  <a:srgbClr val="103A71"/>
                </a:solidFill>
                <a:latin typeface="Arial" panose="020B0604020202020204" pitchFamily="34" charset="0"/>
                <a:cs typeface="Arial" panose="020B0604020202020204" pitchFamily="34" charset="0"/>
              </a:rPr>
              <a:t>programme</a:t>
            </a:r>
            <a:r>
              <a:rPr lang="en-GB" sz="1400" dirty="0">
                <a:solidFill>
                  <a:srgbClr val="103A71"/>
                </a:solidFill>
                <a:latin typeface="Arial" panose="020B0604020202020204" pitchFamily="34" charset="0"/>
                <a:cs typeface="Arial" panose="020B0604020202020204" pitchFamily="34" charset="0"/>
              </a:rPr>
              <a:t> </a:t>
            </a:r>
            <a:r>
              <a:rPr lang="en-GB" sz="1400" b="1" dirty="0">
                <a:solidFill>
                  <a:srgbClr val="103A71"/>
                </a:solidFill>
                <a:latin typeface="Arial" panose="020B0604020202020204" pitchFamily="34" charset="0"/>
                <a:cs typeface="Arial" panose="020B0604020202020204" pitchFamily="34" charset="0"/>
              </a:rPr>
              <a:t>design, partnerships, and monitoring, evaluation and learning (MEL) systems</a:t>
            </a:r>
            <a:r>
              <a:rPr lang="en-GB" sz="1400" dirty="0">
                <a:solidFill>
                  <a:srgbClr val="103A71"/>
                </a:solidFill>
                <a:latin typeface="Arial" panose="020B0604020202020204" pitchFamily="34" charset="0"/>
                <a:cs typeface="Arial" panose="020B0604020202020204" pitchFamily="34" charset="0"/>
              </a:rPr>
              <a:t>. It can be used to align institutional strategic objectives to NMAA objectives and to identify interdependencies with other stakeholders, leveraging coordination and collaboration where needed – inside and outside the mine action sector. It is also a useful tool to understand where there may be implementation or theory failure and what adjustments may be needed to maximise the collective impact of the sector at the programme and country levels. Finally, the </a:t>
            </a:r>
            <a:r>
              <a:rPr lang="en-GB" sz="1400" dirty="0" err="1">
                <a:solidFill>
                  <a:srgbClr val="103A71"/>
                </a:solidFill>
                <a:latin typeface="Arial" panose="020B0604020202020204" pitchFamily="34" charset="0"/>
                <a:cs typeface="Arial" panose="020B0604020202020204" pitchFamily="34" charset="0"/>
              </a:rPr>
              <a:t>ToC</a:t>
            </a:r>
            <a:r>
              <a:rPr lang="en-GB" sz="1400" dirty="0">
                <a:solidFill>
                  <a:srgbClr val="103A71"/>
                </a:solidFill>
                <a:latin typeface="Arial" panose="020B0604020202020204" pitchFamily="34" charset="0"/>
                <a:cs typeface="Arial" panose="020B0604020202020204" pitchFamily="34" charset="0"/>
              </a:rPr>
              <a:t> is an important tool to monitor and evaluate progress to make evidence-informed decisions about programming and policy. </a:t>
            </a:r>
          </a:p>
        </p:txBody>
      </p:sp>
      <p:sp>
        <p:nvSpPr>
          <p:cNvPr id="2" name="Slide Number Placeholder 5">
            <a:extLst>
              <a:ext uri="{FF2B5EF4-FFF2-40B4-BE49-F238E27FC236}">
                <a16:creationId xmlns:a16="http://schemas.microsoft.com/office/drawing/2014/main" id="{D094D6DF-428C-F7DC-CC3A-F09ADFAC506F}"/>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13</a:t>
            </a:fld>
            <a:endParaRPr lang="en-GB" dirty="0"/>
          </a:p>
        </p:txBody>
      </p:sp>
    </p:spTree>
    <p:extLst>
      <p:ext uri="{BB962C8B-B14F-4D97-AF65-F5344CB8AC3E}">
        <p14:creationId xmlns:p14="http://schemas.microsoft.com/office/powerpoint/2010/main" val="1884596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549C7690-CDD6-F3F4-4ED0-0815B4C99440}"/>
              </a:ext>
            </a:extLst>
          </p:cNvPr>
          <p:cNvSpPr/>
          <p:nvPr/>
        </p:nvSpPr>
        <p:spPr>
          <a:xfrm flipH="1">
            <a:off x="4953000" y="2095701"/>
            <a:ext cx="6756399" cy="4533699"/>
          </a:xfrm>
          <a:prstGeom prst="round2DiagRect">
            <a:avLst/>
          </a:prstGeom>
          <a:solidFill>
            <a:srgbClr val="7DB414">
              <a:alpha val="15266"/>
            </a:srgbClr>
          </a:solidFill>
          <a:ln w="12700" cap="flat" cmpd="sng" algn="ctr">
            <a:solidFill>
              <a:prstClr val="white">
                <a:hueOff val="0"/>
                <a:satOff val="0"/>
                <a:lumOff val="0"/>
                <a:alphaOff val="0"/>
              </a:prstClr>
            </a:solidFill>
            <a:prstDash val="solid"/>
            <a:miter lim="800000"/>
          </a:ln>
          <a:effectLst/>
        </p:spPr>
        <p:txBody>
          <a:bodyPr spcFirstLastPara="0" vert="horz" wrap="square" lIns="108000" tIns="0" rIns="108000" bIns="503999" numCol="1" spcCol="1270" anchor="t" anchorCtr="0">
            <a:noAutofit/>
          </a:bodyPr>
          <a:lstStyle/>
          <a:p>
            <a:endParaRPr lang="en-GB" dirty="0">
              <a:solidFill>
                <a:srgbClr val="103A7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F534F1F2-4947-644D-B18B-AA61F47CB0CC}"/>
              </a:ext>
            </a:extLst>
          </p:cNvPr>
          <p:cNvSpPr/>
          <p:nvPr/>
        </p:nvSpPr>
        <p:spPr>
          <a:xfrm>
            <a:off x="5117885" y="2144888"/>
            <a:ext cx="6666613" cy="4022063"/>
          </a:xfrm>
          <a:prstGeom prst="rect">
            <a:avLst/>
          </a:prstGeom>
        </p:spPr>
        <p:txBody>
          <a:bodyPr wrap="square">
            <a:spAutoFit/>
          </a:bodyPr>
          <a:lstStyle/>
          <a:p>
            <a:pPr lvl="0">
              <a:spcAft>
                <a:spcPts val="600"/>
              </a:spcAft>
            </a:pPr>
            <a:r>
              <a:rPr lang="en-GB" sz="1400" b="1" dirty="0">
                <a:solidFill>
                  <a:srgbClr val="103A71"/>
                </a:solidFill>
                <a:latin typeface="Arial" panose="020B0604020202020204" pitchFamily="34" charset="0"/>
                <a:ea typeface="+mj-ea"/>
                <a:cs typeface="Arial" panose="020B0604020202020204" pitchFamily="34" charset="0"/>
              </a:rPr>
              <a:t>Guiding questions</a:t>
            </a:r>
          </a:p>
          <a:p>
            <a:pPr marL="285750" indent="-285750">
              <a:spcAft>
                <a:spcPts val="900"/>
              </a:spcAft>
              <a:buFont typeface="Arial" panose="020B0604020202020204" pitchFamily="34" charset="0"/>
              <a:buChar char="•"/>
            </a:pPr>
            <a:r>
              <a:rPr lang="en-GB" sz="1400" dirty="0">
                <a:solidFill>
                  <a:srgbClr val="103A71"/>
                </a:solidFill>
                <a:latin typeface="Arial" panose="020B0604020202020204" pitchFamily="34" charset="0"/>
                <a:cs typeface="Arial" panose="020B0604020202020204" pitchFamily="34" charset="0"/>
              </a:rPr>
              <a:t>Where does your programme fit within the overall </a:t>
            </a:r>
            <a:r>
              <a:rPr lang="en-GB" sz="1400" dirty="0" err="1">
                <a:solidFill>
                  <a:srgbClr val="103A71"/>
                </a:solidFill>
                <a:latin typeface="Arial" panose="020B0604020202020204" pitchFamily="34" charset="0"/>
                <a:cs typeface="Arial" panose="020B0604020202020204" pitchFamily="34" charset="0"/>
              </a:rPr>
              <a:t>ToC</a:t>
            </a:r>
            <a:r>
              <a:rPr lang="en-GB" sz="1400" dirty="0">
                <a:solidFill>
                  <a:srgbClr val="103A71"/>
                </a:solidFill>
                <a:latin typeface="Arial" panose="020B0604020202020204" pitchFamily="34" charset="0"/>
                <a:cs typeface="Arial" panose="020B0604020202020204" pitchFamily="34" charset="0"/>
              </a:rPr>
              <a:t>? What outcomes and impacts are you contributing to? How does this fit with the priorities of the NMAA?</a:t>
            </a:r>
          </a:p>
          <a:p>
            <a:pPr marL="285750" indent="-285750">
              <a:spcAft>
                <a:spcPts val="900"/>
              </a:spcAft>
              <a:buFont typeface="Arial" panose="020B0604020202020204" pitchFamily="34" charset="0"/>
              <a:buChar char="•"/>
            </a:pPr>
            <a:r>
              <a:rPr lang="en-GB" sz="1400" dirty="0">
                <a:solidFill>
                  <a:srgbClr val="103A71"/>
                </a:solidFill>
                <a:latin typeface="Arial" panose="020B0604020202020204" pitchFamily="34" charset="0"/>
                <a:cs typeface="Arial" panose="020B0604020202020204" pitchFamily="34" charset="0"/>
              </a:rPr>
              <a:t>Who else, outside your programme, is contributing to these outcomes and impacts? What are the interdependencies with your work? Are there particular stakeholders you should coordinate with?</a:t>
            </a:r>
          </a:p>
          <a:p>
            <a:pPr marL="285750" indent="-285750">
              <a:spcAft>
                <a:spcPts val="900"/>
              </a:spcAft>
              <a:buFont typeface="Arial" panose="020B0604020202020204" pitchFamily="34" charset="0"/>
              <a:buChar char="•"/>
            </a:pPr>
            <a:r>
              <a:rPr lang="en-GB" sz="1400" dirty="0">
                <a:solidFill>
                  <a:srgbClr val="103A71"/>
                </a:solidFill>
                <a:latin typeface="Arial" panose="020B0604020202020204" pitchFamily="34" charset="0"/>
                <a:cs typeface="Arial" panose="020B0604020202020204" pitchFamily="34" charset="0"/>
              </a:rPr>
              <a:t>Does everyone on the team understand their role within the </a:t>
            </a:r>
            <a:r>
              <a:rPr lang="en-GB" sz="1400" dirty="0" err="1">
                <a:solidFill>
                  <a:srgbClr val="103A71"/>
                </a:solidFill>
                <a:latin typeface="Arial" panose="020B0604020202020204" pitchFamily="34" charset="0"/>
                <a:cs typeface="Arial" panose="020B0604020202020204" pitchFamily="34" charset="0"/>
              </a:rPr>
              <a:t>ToC</a:t>
            </a:r>
            <a:r>
              <a:rPr lang="en-GB" sz="1400" dirty="0">
                <a:solidFill>
                  <a:srgbClr val="103A71"/>
                </a:solidFill>
                <a:latin typeface="Arial" panose="020B0604020202020204" pitchFamily="34" charset="0"/>
                <a:cs typeface="Arial" panose="020B0604020202020204" pitchFamily="34" charset="0"/>
              </a:rPr>
              <a:t> and the interdependencies with other stakeholders to achieve outcomes and impact? What does this mean for their work? </a:t>
            </a:r>
          </a:p>
          <a:p>
            <a:pPr marL="285750" indent="-285750">
              <a:lnSpc>
                <a:spcPts val="1900"/>
              </a:lnSpc>
              <a:spcAft>
                <a:spcPts val="1200"/>
              </a:spcAft>
              <a:buFont typeface="Arial" panose="020B0604020202020204" pitchFamily="34" charset="0"/>
              <a:buChar char="•"/>
            </a:pPr>
            <a:r>
              <a:rPr lang="en-GB" sz="1400" dirty="0">
                <a:solidFill>
                  <a:srgbClr val="103A71"/>
                </a:solidFill>
                <a:latin typeface="Arial" panose="020B0604020202020204" pitchFamily="34" charset="0"/>
                <a:cs typeface="Arial" panose="020B0604020202020204" pitchFamily="34" charset="0"/>
              </a:rPr>
              <a:t>When we monitor our progress are we reflecting on the </a:t>
            </a:r>
            <a:r>
              <a:rPr lang="en-GB" sz="1400" dirty="0" err="1">
                <a:solidFill>
                  <a:srgbClr val="103A71"/>
                </a:solidFill>
                <a:latin typeface="Arial" panose="020B0604020202020204" pitchFamily="34" charset="0"/>
                <a:cs typeface="Arial" panose="020B0604020202020204" pitchFamily="34" charset="0"/>
              </a:rPr>
              <a:t>ToC</a:t>
            </a:r>
            <a:r>
              <a:rPr lang="en-GB" sz="1400" dirty="0">
                <a:solidFill>
                  <a:srgbClr val="103A71"/>
                </a:solidFill>
                <a:latin typeface="Arial" panose="020B0604020202020204" pitchFamily="34" charset="0"/>
                <a:cs typeface="Arial" panose="020B0604020202020204" pitchFamily="34" charset="0"/>
              </a:rPr>
              <a:t> to understand if there is implementation and/or theory failure? </a:t>
            </a:r>
          </a:p>
          <a:p>
            <a:pPr marL="285750" indent="-285750">
              <a:lnSpc>
                <a:spcPts val="1900"/>
              </a:lnSpc>
              <a:spcAft>
                <a:spcPts val="1200"/>
              </a:spcAft>
              <a:buFont typeface="Arial" panose="020B0604020202020204" pitchFamily="34" charset="0"/>
              <a:buChar char="•"/>
            </a:pPr>
            <a:r>
              <a:rPr lang="en-GB" sz="1400" dirty="0">
                <a:solidFill>
                  <a:srgbClr val="103A71"/>
                </a:solidFill>
                <a:latin typeface="Arial" panose="020B0604020202020204" pitchFamily="34" charset="0"/>
                <a:cs typeface="Arial" panose="020B0604020202020204" pitchFamily="34" charset="0"/>
              </a:rPr>
              <a:t>What does it tell us about how the mine action sector is collaborating (or not)? Can we do more to improve coordination across government, donors and implementers?</a:t>
            </a:r>
            <a:endParaRPr lang="en-US" sz="1400" dirty="0">
              <a:solidFill>
                <a:srgbClr val="103A71"/>
              </a:solidFill>
              <a:latin typeface="Arial" panose="020B0604020202020204" pitchFamily="34" charset="0"/>
              <a:cs typeface="Arial" panose="020B0604020202020204" pitchFamily="34" charset="0"/>
            </a:endParaRPr>
          </a:p>
        </p:txBody>
      </p:sp>
      <p:sp>
        <p:nvSpPr>
          <p:cNvPr id="4" name="Rectangle: Rounded Corners 7">
            <a:extLst>
              <a:ext uri="{FF2B5EF4-FFF2-40B4-BE49-F238E27FC236}">
                <a16:creationId xmlns:a16="http://schemas.microsoft.com/office/drawing/2014/main" id="{63C338C3-BB40-7E48-ADD5-CE84FA4678B9}"/>
              </a:ext>
            </a:extLst>
          </p:cNvPr>
          <p:cNvSpPr/>
          <p:nvPr/>
        </p:nvSpPr>
        <p:spPr>
          <a:xfrm flipH="1">
            <a:off x="407500" y="2087370"/>
            <a:ext cx="4216509" cy="4533699"/>
          </a:xfrm>
          <a:prstGeom prst="round2DiagRect">
            <a:avLst/>
          </a:prstGeom>
          <a:solidFill>
            <a:srgbClr val="7DB414"/>
          </a:solidFill>
          <a:ln w="12700" cap="flat" cmpd="sng" algn="ctr">
            <a:solidFill>
              <a:srgbClr val="7DB414"/>
            </a:solidFill>
            <a:prstDash val="solid"/>
            <a:miter lim="800000"/>
          </a:ln>
          <a:effectLst/>
        </p:spPr>
        <p:txBody>
          <a:bodyPr spcFirstLastPara="0" vert="horz" wrap="square" lIns="0" tIns="0" rIns="0" bIns="0" numCol="1" spcCol="1270" anchor="t" anchorCtr="0">
            <a:noAutofit/>
          </a:bodyPr>
          <a:lstStyle/>
          <a:p>
            <a:pPr>
              <a:spcAft>
                <a:spcPts val="1200"/>
              </a:spcAft>
            </a:pPr>
            <a:r>
              <a:rPr lang="en-GB" sz="1400" b="1" u="sng" dirty="0">
                <a:solidFill>
                  <a:schemeClr val="bg1"/>
                </a:solidFill>
                <a:latin typeface="Arial" panose="020B0604020202020204" pitchFamily="34" charset="0"/>
                <a:cs typeface="Arial" panose="020B0604020202020204" pitchFamily="34" charset="0"/>
              </a:rPr>
              <a:t>Programme design teams </a:t>
            </a:r>
            <a:r>
              <a:rPr lang="en-GB" sz="1400" dirty="0">
                <a:solidFill>
                  <a:schemeClr val="bg1"/>
                </a:solidFill>
                <a:latin typeface="Arial" panose="020B0604020202020204" pitchFamily="34" charset="0"/>
                <a:cs typeface="Arial" panose="020B0604020202020204" pitchFamily="34" charset="0"/>
              </a:rPr>
              <a:t>can use the </a:t>
            </a:r>
            <a:br>
              <a:rPr lang="en-GB" sz="1400" dirty="0">
                <a:solidFill>
                  <a:schemeClr val="bg1"/>
                </a:solidFill>
                <a:latin typeface="Arial" panose="020B0604020202020204" pitchFamily="34" charset="0"/>
                <a:cs typeface="Arial" panose="020B0604020202020204" pitchFamily="34" charset="0"/>
              </a:rPr>
            </a:br>
            <a:r>
              <a:rPr lang="en-GB" sz="1400" dirty="0" err="1">
                <a:solidFill>
                  <a:schemeClr val="bg1"/>
                </a:solidFill>
                <a:latin typeface="Arial" panose="020B0604020202020204" pitchFamily="34" charset="0"/>
                <a:cs typeface="Arial" panose="020B0604020202020204" pitchFamily="34" charset="0"/>
              </a:rPr>
              <a:t>ToC</a:t>
            </a:r>
            <a:r>
              <a:rPr lang="en-GB" sz="1400" dirty="0">
                <a:solidFill>
                  <a:schemeClr val="bg1"/>
                </a:solidFill>
                <a:latin typeface="Arial" panose="020B0604020202020204" pitchFamily="34" charset="0"/>
                <a:cs typeface="Arial" panose="020B0604020202020204" pitchFamily="34" charset="0"/>
              </a:rPr>
              <a:t> to support the design process, ensure alignment of objectives to NMAAs/donors, and see where collaboration and coordination with other stakeholders is necessary. </a:t>
            </a:r>
          </a:p>
          <a:p>
            <a:pPr>
              <a:spcAft>
                <a:spcPts val="1200"/>
              </a:spcAft>
            </a:pPr>
            <a:r>
              <a:rPr lang="en-GB" sz="1400" b="1" u="sng" dirty="0">
                <a:solidFill>
                  <a:schemeClr val="bg1"/>
                </a:solidFill>
                <a:latin typeface="Arial" panose="020B0604020202020204" pitchFamily="34" charset="0"/>
                <a:cs typeface="Arial" panose="020B0604020202020204" pitchFamily="34" charset="0"/>
              </a:rPr>
              <a:t>MEL Teams </a:t>
            </a:r>
            <a:r>
              <a:rPr lang="en-GB" sz="1400" dirty="0">
                <a:solidFill>
                  <a:schemeClr val="bg1"/>
                </a:solidFill>
                <a:latin typeface="Arial" panose="020B0604020202020204" pitchFamily="34" charset="0"/>
                <a:cs typeface="Arial" panose="020B0604020202020204" pitchFamily="34" charset="0"/>
              </a:rPr>
              <a:t>can use the </a:t>
            </a:r>
            <a:r>
              <a:rPr lang="en-GB" sz="1400" dirty="0" err="1">
                <a:solidFill>
                  <a:schemeClr val="bg1"/>
                </a:solidFill>
                <a:latin typeface="Arial" panose="020B0604020202020204" pitchFamily="34" charset="0"/>
                <a:cs typeface="Arial" panose="020B0604020202020204" pitchFamily="34" charset="0"/>
              </a:rPr>
              <a:t>ToC</a:t>
            </a:r>
            <a:r>
              <a:rPr lang="en-GB" sz="1400" dirty="0">
                <a:solidFill>
                  <a:schemeClr val="bg1"/>
                </a:solidFill>
                <a:latin typeface="Arial" panose="020B0604020202020204" pitchFamily="34" charset="0"/>
                <a:cs typeface="Arial" panose="020B0604020202020204" pitchFamily="34" charset="0"/>
              </a:rPr>
              <a:t> to reflect on progress, identify implementation vs theory failure and support programme teams in adaptive management processes that will optimise outcome-level change. </a:t>
            </a:r>
          </a:p>
          <a:p>
            <a:pPr>
              <a:spcAft>
                <a:spcPts val="1200"/>
              </a:spcAft>
            </a:pPr>
            <a:r>
              <a:rPr lang="en-GB" sz="1400" b="1" u="sng" dirty="0">
                <a:solidFill>
                  <a:schemeClr val="bg1"/>
                </a:solidFill>
                <a:latin typeface="Arial" panose="020B0604020202020204" pitchFamily="34" charset="0"/>
                <a:cs typeface="Arial" panose="020B0604020202020204" pitchFamily="34" charset="0"/>
              </a:rPr>
              <a:t>Management teams </a:t>
            </a:r>
            <a:r>
              <a:rPr lang="en-GB" sz="1400" dirty="0">
                <a:solidFill>
                  <a:schemeClr val="bg1"/>
                </a:solidFill>
                <a:latin typeface="Arial" panose="020B0604020202020204" pitchFamily="34" charset="0"/>
                <a:cs typeface="Arial" panose="020B0604020202020204" pitchFamily="34" charset="0"/>
              </a:rPr>
              <a:t>can use the </a:t>
            </a:r>
            <a:r>
              <a:rPr lang="en-GB" sz="1400" dirty="0" err="1">
                <a:solidFill>
                  <a:schemeClr val="bg1"/>
                </a:solidFill>
                <a:latin typeface="Arial" panose="020B0604020202020204" pitchFamily="34" charset="0"/>
                <a:cs typeface="Arial" panose="020B0604020202020204" pitchFamily="34" charset="0"/>
              </a:rPr>
              <a:t>ToC</a:t>
            </a:r>
            <a:r>
              <a:rPr lang="en-GB" sz="1400" dirty="0">
                <a:solidFill>
                  <a:schemeClr val="bg1"/>
                </a:solidFill>
                <a:latin typeface="Arial" panose="020B0604020202020204" pitchFamily="34" charset="0"/>
                <a:cs typeface="Arial" panose="020B0604020202020204" pitchFamily="34" charset="0"/>
              </a:rPr>
              <a:t> alongside results frameworks on a quarterly basis to reflect on how well programmes are contributing to strategic objectives of the sector and when to join up activities to achieve greater impact.</a:t>
            </a:r>
          </a:p>
          <a:p>
            <a:endParaRPr lang="en-GB" sz="1500" b="1" u="sng"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4DB5E0A-9F30-6849-9CCD-DECA198E8298}"/>
              </a:ext>
            </a:extLst>
          </p:cNvPr>
          <p:cNvSpPr txBox="1">
            <a:spLocks/>
          </p:cNvSpPr>
          <p:nvPr/>
        </p:nvSpPr>
        <p:spPr>
          <a:xfrm>
            <a:off x="337930" y="314390"/>
            <a:ext cx="11945990" cy="542723"/>
          </a:xfrm>
          <a:prstGeom prst="rect">
            <a:avLst/>
          </a:prstGeom>
        </p:spPr>
        <p:txBody>
          <a:bodyPr vert="horz" lIns="91440" tIns="45720" rIns="91440" bIns="45720" numCol="1" spcCol="252000" rtlCol="0" anchor="t">
            <a:noAutofit/>
          </a:bodyPr>
          <a:lstStyle>
            <a:lvl1pPr algn="ctr" defTabSz="914400" rtl="0" eaLnBrk="1" latinLnBrk="0" hangingPunct="1">
              <a:lnSpc>
                <a:spcPct val="90000"/>
              </a:lnSpc>
              <a:spcBef>
                <a:spcPct val="0"/>
              </a:spcBef>
              <a:buNone/>
              <a:defRPr sz="6300" kern="1200">
                <a:solidFill>
                  <a:schemeClr val="tx1"/>
                </a:solidFill>
                <a:latin typeface="+mj-lt"/>
                <a:ea typeface="+mj-ea"/>
                <a:cs typeface="+mj-cs"/>
              </a:defRPr>
            </a:lvl1pPr>
          </a:lstStyle>
          <a:p>
            <a:pPr algn="l"/>
            <a:r>
              <a:rPr lang="en-GB" sz="2400" b="1" dirty="0">
                <a:solidFill>
                  <a:srgbClr val="7DB414"/>
                </a:solidFill>
                <a:latin typeface="Arial" panose="020B0604020202020204" pitchFamily="34" charset="0"/>
                <a:cs typeface="Arial" panose="020B0604020202020204" pitchFamily="34" charset="0"/>
              </a:rPr>
              <a:t>Implementation Partners </a:t>
            </a:r>
            <a:r>
              <a:rPr lang="en-GB" sz="2400" dirty="0">
                <a:solidFill>
                  <a:srgbClr val="7DB414"/>
                </a:solidFill>
                <a:latin typeface="Arial" panose="020B0604020202020204" pitchFamily="34" charset="0"/>
                <a:cs typeface="Arial" panose="020B0604020202020204" pitchFamily="34" charset="0"/>
              </a:rPr>
              <a:t>- How to use the </a:t>
            </a:r>
            <a:r>
              <a:rPr lang="en-GB" sz="2400" dirty="0" err="1">
                <a:solidFill>
                  <a:srgbClr val="7DB414"/>
                </a:solidFill>
                <a:latin typeface="Arial" panose="020B0604020202020204" pitchFamily="34" charset="0"/>
                <a:cs typeface="Arial" panose="020B0604020202020204" pitchFamily="34" charset="0"/>
              </a:rPr>
              <a:t>ToC</a:t>
            </a:r>
            <a:endParaRPr lang="en-GB" sz="2400" dirty="0">
              <a:solidFill>
                <a:srgbClr val="7DB414"/>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8DD166B3-FBCD-244F-B7B9-F03F10D3A4FD}"/>
              </a:ext>
            </a:extLst>
          </p:cNvPr>
          <p:cNvSpPr/>
          <p:nvPr/>
        </p:nvSpPr>
        <p:spPr>
          <a:xfrm>
            <a:off x="0" y="0"/>
            <a:ext cx="12192000" cy="150867"/>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4E0DDEC-A7F4-4C6A-8E69-F6C0480809AF}"/>
              </a:ext>
            </a:extLst>
          </p:cNvPr>
          <p:cNvSpPr txBox="1"/>
          <p:nvPr/>
        </p:nvSpPr>
        <p:spPr>
          <a:xfrm>
            <a:off x="337930" y="764804"/>
            <a:ext cx="11617003" cy="1169551"/>
          </a:xfrm>
          <a:prstGeom prst="rect">
            <a:avLst/>
          </a:prstGeom>
          <a:noFill/>
        </p:spPr>
        <p:txBody>
          <a:bodyPr wrap="square">
            <a:spAutoFit/>
          </a:bodyPr>
          <a:lstStyle/>
          <a:p>
            <a:r>
              <a:rPr lang="en-GB" sz="1400" dirty="0">
                <a:solidFill>
                  <a:srgbClr val="103A71"/>
                </a:solidFill>
                <a:latin typeface="Arial" panose="020B0604020202020204" pitchFamily="34" charset="0"/>
                <a:cs typeface="Arial" panose="020B0604020202020204" pitchFamily="34" charset="0"/>
              </a:rPr>
              <a:t>The </a:t>
            </a:r>
            <a:r>
              <a:rPr lang="en-GB" sz="1400" dirty="0" err="1">
                <a:solidFill>
                  <a:srgbClr val="103A71"/>
                </a:solidFill>
                <a:latin typeface="Arial" panose="020B0604020202020204" pitchFamily="34" charset="0"/>
                <a:cs typeface="Arial" panose="020B0604020202020204" pitchFamily="34" charset="0"/>
              </a:rPr>
              <a:t>ToC</a:t>
            </a:r>
            <a:r>
              <a:rPr lang="en-GB" sz="1400" dirty="0">
                <a:solidFill>
                  <a:srgbClr val="103A71"/>
                </a:solidFill>
                <a:latin typeface="Arial" panose="020B0604020202020204" pitchFamily="34" charset="0"/>
                <a:cs typeface="Arial" panose="020B0604020202020204" pitchFamily="34" charset="0"/>
              </a:rPr>
              <a:t> can be used to inform </a:t>
            </a:r>
            <a:r>
              <a:rPr lang="en-GB" sz="1400" b="1" dirty="0">
                <a:solidFill>
                  <a:srgbClr val="103A71"/>
                </a:solidFill>
                <a:latin typeface="Arial" panose="020B0604020202020204" pitchFamily="34" charset="0"/>
                <a:cs typeface="Arial" panose="020B0604020202020204" pitchFamily="34" charset="0"/>
              </a:rPr>
              <a:t>programme design and MEL. </a:t>
            </a:r>
            <a:r>
              <a:rPr lang="en-GB" sz="1400" dirty="0">
                <a:solidFill>
                  <a:srgbClr val="103A71"/>
                </a:solidFill>
                <a:latin typeface="Arial" panose="020B0604020202020204" pitchFamily="34" charset="0"/>
                <a:cs typeface="Arial" panose="020B0604020202020204" pitchFamily="34" charset="0"/>
              </a:rPr>
              <a:t>It can be used to identify interdependencies with other stakeholders where coordination and collaboration is needed and to help all team members understand how their specific work contributes to the success of the sector overall. Used alongside the </a:t>
            </a:r>
            <a:r>
              <a:rPr lang="en-GB" sz="1400" dirty="0" err="1">
                <a:solidFill>
                  <a:srgbClr val="103A71"/>
                </a:solidFill>
                <a:latin typeface="Arial" panose="020B0604020202020204" pitchFamily="34" charset="0"/>
                <a:cs typeface="Arial" panose="020B0604020202020204" pitchFamily="34" charset="0"/>
              </a:rPr>
              <a:t>ToAs</a:t>
            </a:r>
            <a:r>
              <a:rPr lang="en-GB" sz="1400" dirty="0">
                <a:solidFill>
                  <a:srgbClr val="103A71"/>
                </a:solidFill>
                <a:latin typeface="Arial" panose="020B0604020202020204" pitchFamily="34" charset="0"/>
                <a:cs typeface="Arial" panose="020B0604020202020204" pitchFamily="34" charset="0"/>
              </a:rPr>
              <a:t> outlined later in this guide, it can inform MEL systems and results frameworks, helping to identify implementation failure and theory failure that can inform programme adjustments and be fed back to donors and NMAAs to inform future policy and strategy of the sector as a whole.</a:t>
            </a:r>
          </a:p>
        </p:txBody>
      </p:sp>
      <p:sp>
        <p:nvSpPr>
          <p:cNvPr id="2" name="Slide Number Placeholder 5">
            <a:extLst>
              <a:ext uri="{FF2B5EF4-FFF2-40B4-BE49-F238E27FC236}">
                <a16:creationId xmlns:a16="http://schemas.microsoft.com/office/drawing/2014/main" id="{5A92E8A0-3941-D18D-B43F-2166A89E1571}"/>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14</a:t>
            </a:fld>
            <a:endParaRPr lang="en-GB" dirty="0"/>
          </a:p>
        </p:txBody>
      </p:sp>
    </p:spTree>
    <p:extLst>
      <p:ext uri="{BB962C8B-B14F-4D97-AF65-F5344CB8AC3E}">
        <p14:creationId xmlns:p14="http://schemas.microsoft.com/office/powerpoint/2010/main" val="3307448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E2F276-A257-8042-A949-60EDEB485746}"/>
              </a:ext>
            </a:extLst>
          </p:cNvPr>
          <p:cNvSpPr/>
          <p:nvPr/>
        </p:nvSpPr>
        <p:spPr>
          <a:xfrm>
            <a:off x="246184" y="270543"/>
            <a:ext cx="11945816" cy="461665"/>
          </a:xfrm>
          <a:prstGeom prst="rect">
            <a:avLst/>
          </a:prstGeom>
        </p:spPr>
        <p:txBody>
          <a:bodyPr wrap="square">
            <a:spAutoFit/>
          </a:bodyPr>
          <a:lstStyle/>
          <a:p>
            <a:r>
              <a:rPr lang="en-GB" sz="2400" dirty="0" err="1">
                <a:solidFill>
                  <a:srgbClr val="103A71"/>
                </a:solidFill>
                <a:latin typeface="Arial" panose="020B0604020202020204" pitchFamily="34" charset="0"/>
                <a:cs typeface="Arial" panose="020B0604020202020204" pitchFamily="34" charset="0"/>
              </a:rPr>
              <a:t>ToC</a:t>
            </a:r>
            <a:r>
              <a:rPr lang="en-GB" sz="2400" dirty="0">
                <a:solidFill>
                  <a:srgbClr val="103A71"/>
                </a:solidFill>
                <a:latin typeface="Arial" panose="020B0604020202020204" pitchFamily="34" charset="0"/>
                <a:cs typeface="Arial" panose="020B0604020202020204" pitchFamily="34" charset="0"/>
              </a:rPr>
              <a:t> example: </a:t>
            </a:r>
            <a:r>
              <a:rPr lang="en-GB" sz="2400" b="1" dirty="0">
                <a:solidFill>
                  <a:srgbClr val="103A71"/>
                </a:solidFill>
                <a:latin typeface="Arial" panose="020B0604020202020204" pitchFamily="34" charset="0"/>
                <a:cs typeface="Arial" panose="020B0604020202020204" pitchFamily="34" charset="0"/>
              </a:rPr>
              <a:t>UK-funded Mine Action Support to Angola </a:t>
            </a:r>
            <a:endParaRPr lang="en-US" sz="2400" b="1" dirty="0">
              <a:solidFill>
                <a:srgbClr val="103A7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DAB728F-D998-564C-8635-5A9560FCEA2D}"/>
              </a:ext>
            </a:extLst>
          </p:cNvPr>
          <p:cNvSpPr/>
          <p:nvPr/>
        </p:nvSpPr>
        <p:spPr>
          <a:xfrm>
            <a:off x="0" y="0"/>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2912C9B-5D1C-450A-A25F-6C890DFDF4FE}"/>
              </a:ext>
            </a:extLst>
          </p:cNvPr>
          <p:cNvSpPr txBox="1"/>
          <p:nvPr/>
        </p:nvSpPr>
        <p:spPr>
          <a:xfrm>
            <a:off x="327312" y="1822546"/>
            <a:ext cx="2223218" cy="2771777"/>
          </a:xfrm>
          <a:prstGeom prst="rect">
            <a:avLst/>
          </a:prstGeom>
          <a:solidFill>
            <a:schemeClr val="accent4">
              <a:lumMod val="40000"/>
              <a:lumOff val="60000"/>
            </a:schemeClr>
          </a:solidFill>
          <a:ln>
            <a:noFill/>
          </a:ln>
        </p:spPr>
        <p:txBody>
          <a:bodyPr wrap="square" rtlCol="0" anchor="ctr" anchorCtr="0">
            <a:noAutofit/>
          </a:bodyPr>
          <a:lstStyle/>
          <a:p>
            <a:pPr>
              <a:spcAft>
                <a:spcPts val="1200"/>
              </a:spcAft>
            </a:pPr>
            <a:r>
              <a:rPr lang="en-GB" sz="1200" b="1" dirty="0">
                <a:solidFill>
                  <a:srgbClr val="103A71"/>
                </a:solidFill>
                <a:latin typeface="Arial" panose="020B0604020202020204" pitchFamily="34" charset="0"/>
                <a:cs typeface="Arial" panose="020B0604020202020204" pitchFamily="34" charset="0"/>
              </a:rPr>
              <a:t>The orange-highlighted boxes illustrate the GMAP2 programme in Angola.</a:t>
            </a:r>
          </a:p>
          <a:p>
            <a:pPr>
              <a:spcAft>
                <a:spcPts val="1200"/>
              </a:spcAft>
            </a:pPr>
            <a:r>
              <a:rPr lang="en-GB" sz="1200" dirty="0">
                <a:solidFill>
                  <a:srgbClr val="103A71"/>
                </a:solidFill>
                <a:latin typeface="Arial" panose="020B0604020202020204" pitchFamily="34" charset="0"/>
                <a:cs typeface="Arial" panose="020B0604020202020204" pitchFamily="34" charset="0"/>
              </a:rPr>
              <a:t>It enables stakeholders to see how they are contributing to mine action objectives in Angola, where there may be interdependencies with other stakeholders (inside and outside the mine action sector) requiring coordination and collaboration, and where any gaps may exist. </a:t>
            </a:r>
          </a:p>
        </p:txBody>
      </p:sp>
      <p:sp>
        <p:nvSpPr>
          <p:cNvPr id="9" name="TextBox 8">
            <a:extLst>
              <a:ext uri="{FF2B5EF4-FFF2-40B4-BE49-F238E27FC236}">
                <a16:creationId xmlns:a16="http://schemas.microsoft.com/office/drawing/2014/main" id="{CC547522-1445-4EB7-8DDE-19108BAB07B6}"/>
              </a:ext>
            </a:extLst>
          </p:cNvPr>
          <p:cNvSpPr txBox="1"/>
          <p:nvPr/>
        </p:nvSpPr>
        <p:spPr>
          <a:xfrm>
            <a:off x="246184" y="833891"/>
            <a:ext cx="11945816" cy="830997"/>
          </a:xfrm>
          <a:prstGeom prst="rect">
            <a:avLst/>
          </a:prstGeom>
          <a:noFill/>
        </p:spPr>
        <p:txBody>
          <a:bodyPr wrap="square" rtlCol="0">
            <a:spAutoFit/>
          </a:bodyPr>
          <a:lstStyle/>
          <a:p>
            <a:r>
              <a:rPr lang="en-GB" sz="1600" dirty="0">
                <a:solidFill>
                  <a:srgbClr val="103A71"/>
                </a:solidFill>
                <a:latin typeface="Arial" panose="020B0604020202020204" pitchFamily="34" charset="0"/>
                <a:cs typeface="Arial" panose="020B0604020202020204" pitchFamily="34" charset="0"/>
              </a:rPr>
              <a:t>The </a:t>
            </a:r>
            <a:r>
              <a:rPr lang="en-GB" sz="1600" dirty="0" err="1">
                <a:solidFill>
                  <a:srgbClr val="103A71"/>
                </a:solidFill>
                <a:latin typeface="Arial" panose="020B0604020202020204" pitchFamily="34" charset="0"/>
                <a:cs typeface="Arial" panose="020B0604020202020204" pitchFamily="34" charset="0"/>
              </a:rPr>
              <a:t>ToC</a:t>
            </a:r>
            <a:r>
              <a:rPr lang="en-GB" sz="1600" dirty="0">
                <a:solidFill>
                  <a:srgbClr val="103A71"/>
                </a:solidFill>
                <a:latin typeface="Arial" panose="020B0604020202020204" pitchFamily="34" charset="0"/>
                <a:cs typeface="Arial" panose="020B0604020202020204" pitchFamily="34" charset="0"/>
              </a:rPr>
              <a:t> will differ depending on the context and its emphasis may change over time. A </a:t>
            </a:r>
            <a:r>
              <a:rPr lang="en-GB" sz="1600" dirty="0" err="1">
                <a:solidFill>
                  <a:srgbClr val="103A71"/>
                </a:solidFill>
                <a:latin typeface="Arial" panose="020B0604020202020204" pitchFamily="34" charset="0"/>
                <a:cs typeface="Arial" panose="020B0604020202020204" pitchFamily="34" charset="0"/>
              </a:rPr>
              <a:t>ToC</a:t>
            </a:r>
            <a:r>
              <a:rPr lang="en-GB" sz="1600" dirty="0">
                <a:solidFill>
                  <a:srgbClr val="103A71"/>
                </a:solidFill>
                <a:latin typeface="Arial" panose="020B0604020202020204" pitchFamily="34" charset="0"/>
                <a:cs typeface="Arial" panose="020B0604020202020204" pitchFamily="34" charset="0"/>
              </a:rPr>
              <a:t> can be tailored for each programme, based on the activities and strategic objectives of that country. This example demonstrates how the </a:t>
            </a:r>
            <a:r>
              <a:rPr lang="en-GB" sz="1600" dirty="0" err="1">
                <a:solidFill>
                  <a:srgbClr val="103A71"/>
                </a:solidFill>
                <a:latin typeface="Arial" panose="020B0604020202020204" pitchFamily="34" charset="0"/>
                <a:cs typeface="Arial" panose="020B0604020202020204" pitchFamily="34" charset="0"/>
              </a:rPr>
              <a:t>ToC</a:t>
            </a:r>
            <a:r>
              <a:rPr lang="en-GB" sz="1600" dirty="0">
                <a:solidFill>
                  <a:srgbClr val="103A71"/>
                </a:solidFill>
                <a:latin typeface="Arial" panose="020B0604020202020204" pitchFamily="34" charset="0"/>
                <a:cs typeface="Arial" panose="020B0604020202020204" pitchFamily="34" charset="0"/>
              </a:rPr>
              <a:t> can be tailored for UK-funded mine action support to Angola (through the GMAP 2022).  </a:t>
            </a:r>
          </a:p>
        </p:txBody>
      </p:sp>
      <p:pic>
        <p:nvPicPr>
          <p:cNvPr id="7" name="Picture 6" descr="Timeline&#10;&#10;Description automatically generated">
            <a:extLst>
              <a:ext uri="{FF2B5EF4-FFF2-40B4-BE49-F238E27FC236}">
                <a16:creationId xmlns:a16="http://schemas.microsoft.com/office/drawing/2014/main" id="{FC9367F3-A94D-3106-E982-61C1F1B7D4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2618" y="1822546"/>
            <a:ext cx="8593719" cy="4833967"/>
          </a:xfrm>
          <a:prstGeom prst="rect">
            <a:avLst/>
          </a:prstGeom>
          <a:ln>
            <a:solidFill>
              <a:schemeClr val="bg1">
                <a:lumMod val="75000"/>
              </a:schemeClr>
            </a:solidFill>
          </a:ln>
        </p:spPr>
      </p:pic>
      <p:sp>
        <p:nvSpPr>
          <p:cNvPr id="2" name="Slide Number Placeholder 5">
            <a:extLst>
              <a:ext uri="{FF2B5EF4-FFF2-40B4-BE49-F238E27FC236}">
                <a16:creationId xmlns:a16="http://schemas.microsoft.com/office/drawing/2014/main" id="{BCC38EDA-FF8A-3F8B-672F-546CECCDA528}"/>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15</a:t>
            </a:fld>
            <a:endParaRPr lang="en-GB" dirty="0"/>
          </a:p>
        </p:txBody>
      </p:sp>
    </p:spTree>
    <p:extLst>
      <p:ext uri="{BB962C8B-B14F-4D97-AF65-F5344CB8AC3E}">
        <p14:creationId xmlns:p14="http://schemas.microsoft.com/office/powerpoint/2010/main" val="2270500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EBE6AD-8A5A-1B48-A310-12C59CEDD676}"/>
              </a:ext>
            </a:extLst>
          </p:cNvPr>
          <p:cNvSpPr/>
          <p:nvPr/>
        </p:nvSpPr>
        <p:spPr>
          <a:xfrm>
            <a:off x="246185" y="296558"/>
            <a:ext cx="11699630" cy="461665"/>
          </a:xfrm>
          <a:prstGeom prst="rect">
            <a:avLst/>
          </a:prstGeom>
        </p:spPr>
        <p:txBody>
          <a:bodyPr wrap="square">
            <a:spAutoFit/>
          </a:bodyPr>
          <a:lstStyle/>
          <a:p>
            <a:r>
              <a:rPr lang="en-GB" sz="2400" dirty="0" err="1">
                <a:solidFill>
                  <a:srgbClr val="103A71"/>
                </a:solidFill>
                <a:latin typeface="Arial" panose="020B0604020202020204" pitchFamily="34" charset="0"/>
                <a:cs typeface="Arial" panose="020B0604020202020204" pitchFamily="34" charset="0"/>
              </a:rPr>
              <a:t>ToC</a:t>
            </a:r>
            <a:r>
              <a:rPr lang="en-GB" sz="2400" dirty="0">
                <a:solidFill>
                  <a:srgbClr val="103A71"/>
                </a:solidFill>
                <a:latin typeface="Arial" panose="020B0604020202020204" pitchFamily="34" charset="0"/>
                <a:cs typeface="Arial" panose="020B0604020202020204" pitchFamily="34" charset="0"/>
              </a:rPr>
              <a:t> example: </a:t>
            </a:r>
            <a:r>
              <a:rPr lang="en-GB" sz="2400" b="1" dirty="0">
                <a:solidFill>
                  <a:srgbClr val="103A71"/>
                </a:solidFill>
                <a:latin typeface="Arial" panose="020B0604020202020204" pitchFamily="34" charset="0"/>
                <a:cs typeface="Arial" panose="020B0604020202020204" pitchFamily="34" charset="0"/>
              </a:rPr>
              <a:t>MACMP</a:t>
            </a:r>
            <a:r>
              <a:rPr lang="en-GB" sz="2400" dirty="0">
                <a:solidFill>
                  <a:srgbClr val="103A71"/>
                </a:solidFill>
                <a:latin typeface="Arial" panose="020B0604020202020204" pitchFamily="34" charset="0"/>
                <a:cs typeface="Arial" panose="020B0604020202020204" pitchFamily="34" charset="0"/>
              </a:rPr>
              <a:t> </a:t>
            </a:r>
            <a:r>
              <a:rPr lang="en-GB" sz="2400" b="1" dirty="0">
                <a:solidFill>
                  <a:srgbClr val="103A71"/>
                </a:solidFill>
                <a:latin typeface="Arial" panose="020B0604020202020204" pitchFamily="34" charset="0"/>
                <a:cs typeface="Arial" panose="020B0604020202020204" pitchFamily="34" charset="0"/>
              </a:rPr>
              <a:t>Lebanon</a:t>
            </a:r>
            <a:endParaRPr lang="en-US" sz="2400" b="1" dirty="0">
              <a:solidFill>
                <a:srgbClr val="103A7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B8966197-77FE-2749-B222-431B00351EE6}"/>
              </a:ext>
            </a:extLst>
          </p:cNvPr>
          <p:cNvSpPr/>
          <p:nvPr/>
        </p:nvSpPr>
        <p:spPr>
          <a:xfrm>
            <a:off x="0" y="0"/>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C8F41EFD-82CB-2643-A3EC-D7FA60FC0BC2}"/>
              </a:ext>
            </a:extLst>
          </p:cNvPr>
          <p:cNvSpPr txBox="1"/>
          <p:nvPr/>
        </p:nvSpPr>
        <p:spPr>
          <a:xfrm>
            <a:off x="325283" y="1471775"/>
            <a:ext cx="2022327" cy="3133676"/>
          </a:xfrm>
          <a:prstGeom prst="rect">
            <a:avLst/>
          </a:prstGeom>
          <a:solidFill>
            <a:schemeClr val="accent2">
              <a:lumMod val="40000"/>
              <a:lumOff val="60000"/>
            </a:schemeClr>
          </a:solidFill>
          <a:ln>
            <a:noFill/>
          </a:ln>
        </p:spPr>
        <p:txBody>
          <a:bodyPr wrap="square" rtlCol="0" anchor="ctr" anchorCtr="0">
            <a:noAutofit/>
          </a:bodyPr>
          <a:lstStyle/>
          <a:p>
            <a:pPr>
              <a:spcAft>
                <a:spcPts val="1200"/>
              </a:spcAft>
            </a:pPr>
            <a:r>
              <a:rPr lang="en-GB" sz="1200" b="1" dirty="0">
                <a:solidFill>
                  <a:srgbClr val="103A71"/>
                </a:solidFill>
                <a:latin typeface="Arial" panose="020B0604020202020204" pitchFamily="34" charset="0"/>
                <a:cs typeface="Arial" panose="020B0604020202020204" pitchFamily="34" charset="0"/>
              </a:rPr>
              <a:t>The pink-highlighted boxes illustrate the programme in Lebanon. </a:t>
            </a:r>
          </a:p>
          <a:p>
            <a:pPr>
              <a:spcAft>
                <a:spcPts val="1200"/>
              </a:spcAft>
            </a:pPr>
            <a:r>
              <a:rPr lang="en-GB" sz="1200" dirty="0">
                <a:solidFill>
                  <a:srgbClr val="103A71"/>
                </a:solidFill>
                <a:latin typeface="Arial" panose="020B0604020202020204" pitchFamily="34" charset="0"/>
                <a:cs typeface="Arial" panose="020B0604020202020204" pitchFamily="34" charset="0"/>
              </a:rPr>
              <a:t>It enables stakeholders to see how they are contributing to mine action objectives in Lebanon, where there may be interdependencies with other stakeholders (inside and outside the mine action sector) requiring coordination and collaboration, and where any gaps may exist. </a:t>
            </a:r>
          </a:p>
        </p:txBody>
      </p:sp>
      <p:sp>
        <p:nvSpPr>
          <p:cNvPr id="5" name="TextBox 4">
            <a:extLst>
              <a:ext uri="{FF2B5EF4-FFF2-40B4-BE49-F238E27FC236}">
                <a16:creationId xmlns:a16="http://schemas.microsoft.com/office/drawing/2014/main" id="{03C7D6A2-5C69-2D48-B1BB-74F1A72592A9}"/>
              </a:ext>
            </a:extLst>
          </p:cNvPr>
          <p:cNvSpPr txBox="1"/>
          <p:nvPr/>
        </p:nvSpPr>
        <p:spPr>
          <a:xfrm>
            <a:off x="246185" y="819778"/>
            <a:ext cx="10621107" cy="338554"/>
          </a:xfrm>
          <a:prstGeom prst="rect">
            <a:avLst/>
          </a:prstGeom>
          <a:noFill/>
        </p:spPr>
        <p:txBody>
          <a:bodyPr wrap="square" rtlCol="0">
            <a:spAutoFit/>
          </a:bodyPr>
          <a:lstStyle/>
          <a:p>
            <a:r>
              <a:rPr lang="en-GB" sz="1600" dirty="0">
                <a:solidFill>
                  <a:srgbClr val="103A71"/>
                </a:solidFill>
                <a:latin typeface="Arial" panose="020B0604020202020204" pitchFamily="34" charset="0"/>
                <a:cs typeface="Arial" panose="020B0604020202020204" pitchFamily="34" charset="0"/>
              </a:rPr>
              <a:t>This example demonstrates how the </a:t>
            </a:r>
            <a:r>
              <a:rPr lang="en-GB" sz="1600" dirty="0" err="1">
                <a:solidFill>
                  <a:srgbClr val="103A71"/>
                </a:solidFill>
                <a:latin typeface="Arial" panose="020B0604020202020204" pitchFamily="34" charset="0"/>
                <a:cs typeface="Arial" panose="020B0604020202020204" pitchFamily="34" charset="0"/>
              </a:rPr>
              <a:t>ToC</a:t>
            </a:r>
            <a:r>
              <a:rPr lang="en-GB" sz="1600" dirty="0">
                <a:solidFill>
                  <a:srgbClr val="103A71"/>
                </a:solidFill>
                <a:latin typeface="Arial" panose="020B0604020202020204" pitchFamily="34" charset="0"/>
                <a:cs typeface="Arial" panose="020B0604020202020204" pitchFamily="34" charset="0"/>
              </a:rPr>
              <a:t> can be tailored for MACMP in Lebanon</a:t>
            </a:r>
            <a:r>
              <a:rPr lang="en-GB" sz="1400" dirty="0">
                <a:solidFill>
                  <a:srgbClr val="103A71"/>
                </a:solidFill>
                <a:latin typeface="Arial" panose="020B0604020202020204" pitchFamily="34" charset="0"/>
                <a:cs typeface="Arial" panose="020B0604020202020204" pitchFamily="34" charset="0"/>
              </a:rPr>
              <a:t>.</a:t>
            </a:r>
          </a:p>
        </p:txBody>
      </p:sp>
      <p:pic>
        <p:nvPicPr>
          <p:cNvPr id="8" name="Picture 7" descr="Timeline&#10;&#10;Description automatically generated">
            <a:extLst>
              <a:ext uri="{FF2B5EF4-FFF2-40B4-BE49-F238E27FC236}">
                <a16:creationId xmlns:a16="http://schemas.microsoft.com/office/drawing/2014/main" id="{437AE253-65B3-05AD-FE7E-9DD06AF6B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4709" y="1471775"/>
            <a:ext cx="9212008" cy="5181755"/>
          </a:xfrm>
          <a:prstGeom prst="rect">
            <a:avLst/>
          </a:prstGeom>
          <a:ln>
            <a:solidFill>
              <a:schemeClr val="bg2">
                <a:lumMod val="75000"/>
              </a:schemeClr>
            </a:solidFill>
          </a:ln>
        </p:spPr>
      </p:pic>
      <p:sp>
        <p:nvSpPr>
          <p:cNvPr id="6" name="Slide Number Placeholder 5">
            <a:extLst>
              <a:ext uri="{FF2B5EF4-FFF2-40B4-BE49-F238E27FC236}">
                <a16:creationId xmlns:a16="http://schemas.microsoft.com/office/drawing/2014/main" id="{71D73F52-E827-1618-47BE-0A390AD9EA4D}"/>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16</a:t>
            </a:fld>
            <a:endParaRPr lang="en-GB" dirty="0"/>
          </a:p>
        </p:txBody>
      </p:sp>
    </p:spTree>
    <p:extLst>
      <p:ext uri="{BB962C8B-B14F-4D97-AF65-F5344CB8AC3E}">
        <p14:creationId xmlns:p14="http://schemas.microsoft.com/office/powerpoint/2010/main" val="3487375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AB728F-D998-564C-8635-5A9560FCEA2D}"/>
              </a:ext>
            </a:extLst>
          </p:cNvPr>
          <p:cNvSpPr/>
          <p:nvPr/>
        </p:nvSpPr>
        <p:spPr>
          <a:xfrm>
            <a:off x="0" y="0"/>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354E4384-4B57-4316-8B7D-210E5B6C6769}"/>
              </a:ext>
            </a:extLst>
          </p:cNvPr>
          <p:cNvSpPr/>
          <p:nvPr/>
        </p:nvSpPr>
        <p:spPr>
          <a:xfrm>
            <a:off x="209169" y="350238"/>
            <a:ext cx="11614636" cy="400110"/>
          </a:xfrm>
          <a:prstGeom prst="rect">
            <a:avLst/>
          </a:prstGeom>
        </p:spPr>
        <p:txBody>
          <a:bodyPr wrap="square">
            <a:spAutoFit/>
          </a:bodyPr>
          <a:lstStyle/>
          <a:p>
            <a:r>
              <a:rPr lang="en-GB" sz="2000" b="1" dirty="0">
                <a:solidFill>
                  <a:srgbClr val="103A71"/>
                </a:solidFill>
                <a:latin typeface="Arial" panose="020B0604020202020204" pitchFamily="34" charset="0"/>
                <a:cs typeface="Arial" panose="020B0604020202020204" pitchFamily="34" charset="0"/>
              </a:rPr>
              <a:t>Key Performance Questions (KPQs) – What are they and how do you use them? </a:t>
            </a:r>
            <a:r>
              <a:rPr lang="en-GB" sz="2000" dirty="0">
                <a:solidFill>
                  <a:srgbClr val="103A71"/>
                </a:solidFill>
                <a:latin typeface="Arial" panose="020B0604020202020204" pitchFamily="34" charset="0"/>
                <a:cs typeface="Arial" panose="020B0604020202020204" pitchFamily="34" charset="0"/>
              </a:rPr>
              <a:t> </a:t>
            </a:r>
            <a:endParaRPr lang="en-US" sz="2000" dirty="0">
              <a:solidFill>
                <a:srgbClr val="103A71"/>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85AAEE8D-DC1E-B847-AB61-E370FE32DC5E}"/>
              </a:ext>
            </a:extLst>
          </p:cNvPr>
          <p:cNvSpPr/>
          <p:nvPr/>
        </p:nvSpPr>
        <p:spPr>
          <a:xfrm>
            <a:off x="4320209" y="890840"/>
            <a:ext cx="7266740" cy="5455369"/>
          </a:xfrm>
          <a:prstGeom prst="rect">
            <a:avLst/>
          </a:prstGeom>
          <a:gradFill>
            <a:gsLst>
              <a:gs pos="0">
                <a:srgbClr val="BACB4E"/>
              </a:gs>
              <a:gs pos="99000">
                <a:srgbClr val="009FE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bg1"/>
                </a:solidFill>
                <a:latin typeface="Arial" panose="020B0604020202020204" pitchFamily="34" charset="0"/>
                <a:cs typeface="Arial" panose="020B0604020202020204" pitchFamily="34" charset="0"/>
              </a:rPr>
              <a:t>General Guidance </a:t>
            </a:r>
            <a:br>
              <a:rPr lang="en-US" sz="1800" dirty="0">
                <a:effectLst/>
                <a:latin typeface="Arial" panose="020B0604020202020204" pitchFamily="34" charset="0"/>
                <a:cs typeface="Arial" panose="020B0604020202020204" pitchFamily="34" charset="0"/>
              </a:rPr>
            </a:br>
            <a:r>
              <a:rPr lang="en-US" sz="1400" dirty="0">
                <a:solidFill>
                  <a:schemeClr val="accent1">
                    <a:lumMod val="50000"/>
                  </a:schemeClr>
                </a:solidFill>
                <a:effectLst/>
                <a:latin typeface="Arial" panose="020B0604020202020204" pitchFamily="34" charset="0"/>
                <a:cs typeface="Arial" panose="020B0604020202020204" pitchFamily="34" charset="0"/>
              </a:rPr>
              <a:t>KPQs can be used to help structure coordination meetings or </a:t>
            </a:r>
            <a:r>
              <a:rPr lang="en-US" sz="1400" dirty="0">
                <a:solidFill>
                  <a:schemeClr val="tx2">
                    <a:lumMod val="50000"/>
                  </a:schemeClr>
                </a:solidFill>
                <a:effectLst/>
                <a:latin typeface="Arial" panose="020B0604020202020204" pitchFamily="34" charset="0"/>
                <a:cs typeface="Arial" panose="020B0604020202020204" pitchFamily="34" charset="0"/>
              </a:rPr>
              <a:t>learning workshops to be focused on outcome-level change. Each national authority or lead coordinating body should use the questions to understand where the mine action sector is performing well and not so well and understand why change is happening or not. This can help the authorities hold stakeholders to account and encourage collaboration and collective problem-solving. </a:t>
            </a:r>
            <a:br>
              <a:rPr lang="en-US" sz="1400" dirty="0">
                <a:solidFill>
                  <a:schemeClr val="tx2">
                    <a:lumMod val="50000"/>
                  </a:schemeClr>
                </a:solidFill>
                <a:effectLst/>
                <a:latin typeface="Arial" panose="020B0604020202020204" pitchFamily="34" charset="0"/>
                <a:cs typeface="Arial" panose="020B0604020202020204" pitchFamily="34" charset="0"/>
              </a:rPr>
            </a:br>
            <a:br>
              <a:rPr lang="en-US" sz="1400" dirty="0">
                <a:solidFill>
                  <a:schemeClr val="tx2">
                    <a:lumMod val="50000"/>
                  </a:schemeClr>
                </a:solidFill>
                <a:effectLst/>
                <a:latin typeface="Arial" panose="020B0604020202020204" pitchFamily="34" charset="0"/>
                <a:cs typeface="Arial" panose="020B0604020202020204" pitchFamily="34" charset="0"/>
              </a:rPr>
            </a:br>
            <a:r>
              <a:rPr lang="en-US" sz="1400" dirty="0">
                <a:solidFill>
                  <a:schemeClr val="tx2">
                    <a:lumMod val="50000"/>
                  </a:schemeClr>
                </a:solidFill>
                <a:effectLst/>
                <a:latin typeface="Arial" panose="020B0604020202020204" pitchFamily="34" charset="0"/>
                <a:cs typeface="Arial" panose="020B0604020202020204" pitchFamily="34" charset="0"/>
              </a:rPr>
              <a:t>The KPQs have been </a:t>
            </a:r>
            <a:r>
              <a:rPr lang="en-US" sz="1400" dirty="0" err="1">
                <a:solidFill>
                  <a:schemeClr val="tx2">
                    <a:lumMod val="50000"/>
                  </a:schemeClr>
                </a:solidFill>
                <a:effectLst/>
                <a:latin typeface="Arial" panose="020B0604020202020204" pitchFamily="34" charset="0"/>
                <a:cs typeface="Arial" panose="020B0604020202020204" pitchFamily="34" charset="0"/>
              </a:rPr>
              <a:t>organised</a:t>
            </a:r>
            <a:r>
              <a:rPr lang="en-US" sz="1400" dirty="0">
                <a:solidFill>
                  <a:schemeClr val="tx2">
                    <a:lumMod val="50000"/>
                  </a:schemeClr>
                </a:solidFill>
                <a:effectLst/>
                <a:latin typeface="Arial" panose="020B0604020202020204" pitchFamily="34" charset="0"/>
                <a:cs typeface="Arial" panose="020B0604020202020204" pitchFamily="34" charset="0"/>
              </a:rPr>
              <a:t> to potentially work on a rotational basis, with the focus of the KPQs changing periodically (e.g. every quarter). Every KPQ has an open-ended 'why' question to encourage a deeper understanding of what is affecting change, which in turn can inform adaptations at the </a:t>
            </a:r>
            <a:r>
              <a:rPr lang="en-US" sz="1400" dirty="0" err="1">
                <a:solidFill>
                  <a:schemeClr val="tx2">
                    <a:lumMod val="50000"/>
                  </a:schemeClr>
                </a:solidFill>
                <a:effectLst/>
                <a:latin typeface="Arial" panose="020B0604020202020204" pitchFamily="34" charset="0"/>
                <a:cs typeface="Arial" panose="020B0604020202020204" pitchFamily="34" charset="0"/>
              </a:rPr>
              <a:t>programme</a:t>
            </a:r>
            <a:r>
              <a:rPr lang="en-US" sz="1400" dirty="0">
                <a:solidFill>
                  <a:schemeClr val="tx2">
                    <a:lumMod val="50000"/>
                  </a:schemeClr>
                </a:solidFill>
                <a:effectLst/>
                <a:latin typeface="Arial" panose="020B0604020202020204" pitchFamily="34" charset="0"/>
                <a:cs typeface="Arial" panose="020B0604020202020204" pitchFamily="34" charset="0"/>
              </a:rPr>
              <a:t> or policy level.</a:t>
            </a:r>
          </a:p>
          <a:p>
            <a:endParaRPr lang="en-GB" sz="1400" dirty="0">
              <a:latin typeface="Arial" panose="020B0604020202020204" pitchFamily="34" charset="0"/>
              <a:cs typeface="Arial" panose="020B0604020202020204" pitchFamily="34" charset="0"/>
            </a:endParaRPr>
          </a:p>
          <a:p>
            <a:r>
              <a:rPr lang="en-GB" sz="1400" b="1" dirty="0">
                <a:solidFill>
                  <a:schemeClr val="bg1"/>
                </a:solidFill>
                <a:latin typeface="Arial" panose="020B0604020202020204" pitchFamily="34" charset="0"/>
                <a:cs typeface="Arial" panose="020B0604020202020204" pitchFamily="34" charset="0"/>
              </a:rPr>
              <a:t>Process and criteria for selecting KPQs</a:t>
            </a:r>
            <a:endParaRPr lang="en-GB" sz="1200" dirty="0">
              <a:solidFill>
                <a:schemeClr val="bg1"/>
              </a:solidFill>
              <a:latin typeface="Arial" panose="020B0604020202020204" pitchFamily="34" charset="0"/>
              <a:cs typeface="Arial" panose="020B0604020202020204" pitchFamily="34" charset="0"/>
            </a:endParaRPr>
          </a:p>
          <a:p>
            <a:r>
              <a:rPr lang="en-GB" sz="1400" dirty="0">
                <a:solidFill>
                  <a:schemeClr val="tx1"/>
                </a:solidFill>
                <a:latin typeface="Arial" panose="020B0604020202020204" pitchFamily="34" charset="0"/>
                <a:cs typeface="Arial" panose="020B0604020202020204" pitchFamily="34" charset="0"/>
              </a:rPr>
              <a:t>National authorities, donors, and coordination bodies should select questions that are most relevant to the country’s context and to their strategic priorities. It may be useful to reflect on the data that implementing partners are already collecting however it is not necessary for all of them to collect the same data. </a:t>
            </a:r>
          </a:p>
          <a:p>
            <a:r>
              <a:rPr lang="en-GB" sz="1400" dirty="0">
                <a:solidFill>
                  <a:schemeClr val="tx1"/>
                </a:solidFill>
                <a:latin typeface="Arial" panose="020B0604020202020204" pitchFamily="34" charset="0"/>
                <a:cs typeface="Arial" panose="020B0604020202020204" pitchFamily="34" charset="0"/>
              </a:rPr>
              <a:t>Additional KPQs can be developed if needed however, they should be framed to: </a:t>
            </a:r>
          </a:p>
          <a:p>
            <a:pPr marL="285750" indent="-285750" algn="l" rtl="0" fontAlgn="base">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Critically assess the assumptions at the outcome level (context-specific assumptions)</a:t>
            </a:r>
          </a:p>
          <a:p>
            <a:pPr marL="285750" indent="-285750" algn="l" rtl="0" fontAlgn="base">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Be owned by the sector in-country</a:t>
            </a:r>
          </a:p>
          <a:p>
            <a:pPr marL="285750" indent="-285750" algn="l" rtl="0" fontAlgn="base">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Be open-ended questions to promote qualitative answers, avoiding a yes/no answer</a:t>
            </a:r>
          </a:p>
          <a:p>
            <a:pPr marL="285750" indent="-285750" algn="l" rtl="0" fontAlgn="base">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Either identify implementation or theory failure or present opportunities to learn from successes. </a:t>
            </a:r>
            <a:endParaRPr lang="en-GB" sz="1400" dirty="0">
              <a:solidFill>
                <a:schemeClr val="tx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0F168DD-326F-D48F-DAB3-C08C0048F884}"/>
              </a:ext>
            </a:extLst>
          </p:cNvPr>
          <p:cNvSpPr/>
          <p:nvPr/>
        </p:nvSpPr>
        <p:spPr>
          <a:xfrm>
            <a:off x="309846" y="890840"/>
            <a:ext cx="3633960" cy="5616922"/>
          </a:xfrm>
          <a:prstGeom prst="rect">
            <a:avLst/>
          </a:prstGeom>
        </p:spPr>
        <p:txBody>
          <a:bodyPr wrap="square" lIns="0" tIns="0" rIns="0" bIns="0">
            <a:spAutoFit/>
          </a:bodyPr>
          <a:lstStyle/>
          <a:p>
            <a:pPr>
              <a:spcAft>
                <a:spcPts val="600"/>
              </a:spcAft>
            </a:pPr>
            <a:r>
              <a:rPr lang="en-GB" sz="1400" dirty="0">
                <a:solidFill>
                  <a:srgbClr val="103A71"/>
                </a:solidFill>
                <a:latin typeface="Arial" panose="020B0604020202020204" pitchFamily="34" charset="0"/>
                <a:cs typeface="Arial" panose="020B0604020202020204" pitchFamily="34" charset="0"/>
              </a:rPr>
              <a:t>To encourage collective ownership of the strategic connections, </a:t>
            </a:r>
            <a:r>
              <a:rPr lang="en-GB" sz="1400" b="1" dirty="0">
                <a:solidFill>
                  <a:srgbClr val="103A71"/>
                </a:solidFill>
                <a:latin typeface="Arial" panose="020B0604020202020204" pitchFamily="34" charset="0"/>
                <a:cs typeface="Arial" panose="020B0604020202020204" pitchFamily="34" charset="0"/>
              </a:rPr>
              <a:t>this toolkit suggests a list of potential KPQs for use by the national authorities or any lead coordinating body. These KPQs</a:t>
            </a:r>
            <a:r>
              <a:rPr lang="en-GB" sz="1400" b="1" i="1" dirty="0">
                <a:solidFill>
                  <a:srgbClr val="103A71"/>
                </a:solidFill>
                <a:latin typeface="Arial" panose="020B0604020202020204" pitchFamily="34" charset="0"/>
                <a:cs typeface="Arial" panose="020B0604020202020204" pitchFamily="34" charset="0"/>
              </a:rPr>
              <a:t> </a:t>
            </a:r>
            <a:r>
              <a:rPr lang="en-GB" sz="1400" dirty="0">
                <a:solidFill>
                  <a:srgbClr val="103A71"/>
                </a:solidFill>
                <a:latin typeface="Arial" panose="020B0604020202020204" pitchFamily="34" charset="0"/>
                <a:cs typeface="Arial" panose="020B0604020202020204" pitchFamily="34" charset="0"/>
              </a:rPr>
              <a:t>are designed as questions </a:t>
            </a:r>
            <a:r>
              <a:rPr lang="en-GB" sz="1400" b="1" dirty="0">
                <a:solidFill>
                  <a:srgbClr val="103A71"/>
                </a:solidFill>
                <a:latin typeface="Arial" panose="020B0604020202020204" pitchFamily="34" charset="0"/>
                <a:cs typeface="Arial" panose="020B0604020202020204" pitchFamily="34" charset="0"/>
              </a:rPr>
              <a:t>that the mine action sector within each country should collectively ask itself</a:t>
            </a:r>
            <a:r>
              <a:rPr lang="en-GB" sz="1400" dirty="0">
                <a:solidFill>
                  <a:srgbClr val="103A71"/>
                </a:solidFill>
                <a:latin typeface="Arial" panose="020B0604020202020204" pitchFamily="34" charset="0"/>
                <a:cs typeface="Arial" panose="020B0604020202020204" pitchFamily="34" charset="0"/>
              </a:rPr>
              <a:t>. </a:t>
            </a:r>
          </a:p>
          <a:p>
            <a:pPr>
              <a:spcAft>
                <a:spcPts val="600"/>
              </a:spcAft>
            </a:pPr>
            <a:r>
              <a:rPr lang="en-GB" sz="1400" dirty="0">
                <a:solidFill>
                  <a:srgbClr val="103A71"/>
                </a:solidFill>
                <a:latin typeface="Arial" panose="020B0604020202020204" pitchFamily="34" charset="0"/>
                <a:cs typeface="Arial" panose="020B0604020202020204" pitchFamily="34" charset="0"/>
              </a:rPr>
              <a:t>Potentially they could be used within periodic sector-wide coordination and reflection meetings and in broader inter-departmental government coordination meetings or coordination meetings within the humanitarian and development sectors. </a:t>
            </a:r>
          </a:p>
          <a:p>
            <a:pPr>
              <a:spcAft>
                <a:spcPts val="600"/>
              </a:spcAft>
            </a:pPr>
            <a:r>
              <a:rPr lang="en-US" sz="1400" b="1" dirty="0">
                <a:solidFill>
                  <a:srgbClr val="103A71"/>
                </a:solidFill>
                <a:latin typeface="Arial" panose="020B0604020202020204" pitchFamily="34" charset="0"/>
                <a:cs typeface="Arial" panose="020B0604020202020204" pitchFamily="34" charset="0"/>
              </a:rPr>
              <a:t>The purpose of these questions is to bring together the analytical capabilities of all relevant stakeholders to reflect on where and why the mine action sector is performing well and not so well, and to identify changes at the </a:t>
            </a:r>
            <a:r>
              <a:rPr lang="en-US" sz="1400" b="1" dirty="0" err="1">
                <a:solidFill>
                  <a:srgbClr val="103A71"/>
                </a:solidFill>
                <a:latin typeface="Arial" panose="020B0604020202020204" pitchFamily="34" charset="0"/>
                <a:cs typeface="Arial" panose="020B0604020202020204" pitchFamily="34" charset="0"/>
              </a:rPr>
              <a:t>programme</a:t>
            </a:r>
            <a:r>
              <a:rPr lang="en-US" sz="1400" b="1" dirty="0">
                <a:solidFill>
                  <a:srgbClr val="103A71"/>
                </a:solidFill>
                <a:latin typeface="Arial" panose="020B0604020202020204" pitchFamily="34" charset="0"/>
                <a:cs typeface="Arial" panose="020B0604020202020204" pitchFamily="34" charset="0"/>
              </a:rPr>
              <a:t> or policy levels that can further improve mine action's contributions to outcome- and impact-level change. </a:t>
            </a:r>
            <a:endParaRPr lang="en-GB" sz="1400" b="1" dirty="0">
              <a:solidFill>
                <a:srgbClr val="103A71"/>
              </a:solidFill>
              <a:latin typeface="Arial" panose="020B0604020202020204" pitchFamily="34" charset="0"/>
              <a:cs typeface="Arial" panose="020B0604020202020204" pitchFamily="34" charset="0"/>
            </a:endParaRPr>
          </a:p>
          <a:p>
            <a:pPr>
              <a:spcAft>
                <a:spcPts val="600"/>
              </a:spcAft>
            </a:pPr>
            <a:r>
              <a:rPr lang="en-GB" sz="1400" dirty="0">
                <a:solidFill>
                  <a:srgbClr val="103A71"/>
                </a:solidFill>
                <a:latin typeface="Arial" panose="020B0604020202020204" pitchFamily="34" charset="0"/>
                <a:cs typeface="Arial" panose="020B0604020202020204" pitchFamily="34" charset="0"/>
              </a:rPr>
              <a:t>The questions are generic, but the answers should be context specific. </a:t>
            </a:r>
            <a:endParaRPr lang="en-US" sz="1400" dirty="0">
              <a:solidFill>
                <a:srgbClr val="103A71"/>
              </a:solidFill>
            </a:endParaRPr>
          </a:p>
        </p:txBody>
      </p:sp>
      <p:sp>
        <p:nvSpPr>
          <p:cNvPr id="2" name="Slide Number Placeholder 5">
            <a:extLst>
              <a:ext uri="{FF2B5EF4-FFF2-40B4-BE49-F238E27FC236}">
                <a16:creationId xmlns:a16="http://schemas.microsoft.com/office/drawing/2014/main" id="{72C421D0-65DF-ADF2-27C4-F006DCBC54FA}"/>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17</a:t>
            </a:fld>
            <a:endParaRPr lang="en-GB" dirty="0"/>
          </a:p>
        </p:txBody>
      </p:sp>
    </p:spTree>
    <p:extLst>
      <p:ext uri="{BB962C8B-B14F-4D97-AF65-F5344CB8AC3E}">
        <p14:creationId xmlns:p14="http://schemas.microsoft.com/office/powerpoint/2010/main" val="275086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AB728F-D998-564C-8635-5A9560FCEA2D}"/>
              </a:ext>
            </a:extLst>
          </p:cNvPr>
          <p:cNvSpPr/>
          <p:nvPr/>
        </p:nvSpPr>
        <p:spPr>
          <a:xfrm>
            <a:off x="0" y="0"/>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354E4384-4B57-4316-8B7D-210E5B6C6769}"/>
              </a:ext>
            </a:extLst>
          </p:cNvPr>
          <p:cNvSpPr/>
          <p:nvPr/>
        </p:nvSpPr>
        <p:spPr>
          <a:xfrm>
            <a:off x="288682" y="268638"/>
            <a:ext cx="11614636" cy="400110"/>
          </a:xfrm>
          <a:prstGeom prst="rect">
            <a:avLst/>
          </a:prstGeom>
        </p:spPr>
        <p:txBody>
          <a:bodyPr wrap="square">
            <a:spAutoFit/>
          </a:bodyPr>
          <a:lstStyle/>
          <a:p>
            <a:r>
              <a:rPr lang="en-GB" sz="2000" b="1" dirty="0">
                <a:solidFill>
                  <a:srgbClr val="103A71"/>
                </a:solidFill>
                <a:latin typeface="Arial" panose="020B0604020202020204" pitchFamily="34" charset="0"/>
                <a:cs typeface="Arial" panose="020B0604020202020204" pitchFamily="34" charset="0"/>
              </a:rPr>
              <a:t>Key Performance Questions </a:t>
            </a:r>
            <a:r>
              <a:rPr lang="en-GB" sz="2000" dirty="0">
                <a:solidFill>
                  <a:srgbClr val="103A71"/>
                </a:solidFill>
                <a:latin typeface="Arial" panose="020B0604020202020204" pitchFamily="34" charset="0"/>
                <a:cs typeface="Arial" panose="020B0604020202020204" pitchFamily="34" charset="0"/>
              </a:rPr>
              <a:t>– </a:t>
            </a:r>
            <a:r>
              <a:rPr lang="en-GB" sz="2000" i="1" dirty="0">
                <a:solidFill>
                  <a:srgbClr val="103A71"/>
                </a:solidFill>
                <a:latin typeface="Arial" panose="020B0604020202020204" pitchFamily="34" charset="0"/>
                <a:cs typeface="Arial" panose="020B0604020202020204" pitchFamily="34" charset="0"/>
              </a:rPr>
              <a:t>Suggestions</a:t>
            </a:r>
            <a:r>
              <a:rPr lang="en-GB" sz="2000" dirty="0">
                <a:solidFill>
                  <a:srgbClr val="103A71"/>
                </a:solidFill>
                <a:latin typeface="Arial" panose="020B0604020202020204" pitchFamily="34" charset="0"/>
                <a:cs typeface="Arial" panose="020B0604020202020204" pitchFamily="34" charset="0"/>
              </a:rPr>
              <a:t> </a:t>
            </a:r>
            <a:endParaRPr lang="en-US" sz="2000" dirty="0">
              <a:solidFill>
                <a:srgbClr val="103A7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A42339F-1089-C386-751D-58878FF84A35}"/>
              </a:ext>
            </a:extLst>
          </p:cNvPr>
          <p:cNvSpPr txBox="1"/>
          <p:nvPr/>
        </p:nvSpPr>
        <p:spPr>
          <a:xfrm>
            <a:off x="288682" y="807730"/>
            <a:ext cx="60960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rgbClr val="103A71"/>
                </a:solidFill>
                <a:latin typeface="Arial" panose="020B0604020202020204" pitchFamily="34" charset="0"/>
                <a:cs typeface="Arial" panose="020B0604020202020204" pitchFamily="34" charset="0"/>
              </a:rPr>
              <a:t>Select relevant questions from the list below:</a:t>
            </a:r>
          </a:p>
        </p:txBody>
      </p:sp>
      <p:sp>
        <p:nvSpPr>
          <p:cNvPr id="7" name="TextBox 6">
            <a:extLst>
              <a:ext uri="{FF2B5EF4-FFF2-40B4-BE49-F238E27FC236}">
                <a16:creationId xmlns:a16="http://schemas.microsoft.com/office/drawing/2014/main" id="{175A4CD0-F09A-CF64-972E-5BCA2A2DFAF8}"/>
              </a:ext>
            </a:extLst>
          </p:cNvPr>
          <p:cNvSpPr txBox="1"/>
          <p:nvPr/>
        </p:nvSpPr>
        <p:spPr>
          <a:xfrm>
            <a:off x="4095622" y="1447707"/>
            <a:ext cx="3600000" cy="2540399"/>
          </a:xfrm>
          <a:prstGeom prst="rect">
            <a:avLst/>
          </a:prstGeom>
          <a:solidFill>
            <a:schemeClr val="accent4">
              <a:lumMod val="20000"/>
              <a:lumOff val="80000"/>
            </a:schemeClr>
          </a:solidFill>
        </p:spPr>
        <p:txBody>
          <a:bodyPr wrap="square">
            <a:noAutofit/>
          </a:bodyPr>
          <a:lstStyle/>
          <a:p>
            <a:pPr marL="0" indent="0" algn="l" defTabSz="914400" rtl="0" eaLnBrk="1" fontAlgn="base" latinLnBrk="0" hangingPunct="1">
              <a:spcAft>
                <a:spcPts val="600"/>
              </a:spcAft>
              <a:buNone/>
            </a:pPr>
            <a:r>
              <a:rPr lang="en-US" sz="1200" b="1" i="0" u="none" kern="1200" dirty="0">
                <a:solidFill>
                  <a:srgbClr val="103A71"/>
                </a:solidFill>
                <a:effectLst/>
                <a:latin typeface="Arial" panose="020B0604020202020204" pitchFamily="34" charset="0"/>
                <a:ea typeface="+mn-ea"/>
                <a:cs typeface="Arial" panose="020B0604020202020204" pitchFamily="34" charset="0"/>
              </a:rPr>
              <a:t>Safe/productive land use  </a:t>
            </a:r>
          </a:p>
          <a:p>
            <a:pPr marL="285750" indent="-285750" fontAlgn="base">
              <a:spcAft>
                <a:spcPts val="600"/>
              </a:spcAft>
              <a:buFont typeface="+mj-lt"/>
              <a:buAutoNum type="arabicPeriod"/>
            </a:pPr>
            <a:r>
              <a:rPr lang="en-US" sz="1000" b="1" dirty="0">
                <a:solidFill>
                  <a:srgbClr val="103A71"/>
                </a:solidFill>
                <a:latin typeface="Arial" panose="020B0604020202020204" pitchFamily="34" charset="0"/>
                <a:cs typeface="Arial" panose="020B0604020202020204" pitchFamily="34" charset="0"/>
              </a:rPr>
              <a:t>Is released land used productively? And if not, why not? </a:t>
            </a:r>
            <a:r>
              <a:rPr lang="en-US" sz="1000" i="1" dirty="0">
                <a:solidFill>
                  <a:srgbClr val="103A71"/>
                </a:solidFill>
                <a:latin typeface="Arial" panose="020B0604020202020204" pitchFamily="34" charset="0"/>
                <a:cs typeface="Arial" panose="020B0604020202020204" pitchFamily="34" charset="0"/>
              </a:rPr>
              <a:t>Are the benefits of this equitable? If not, why not? </a:t>
            </a:r>
          </a:p>
          <a:p>
            <a:pPr marL="285750" indent="-285750" fontAlgn="base">
              <a:spcAft>
                <a:spcPts val="600"/>
              </a:spcAft>
              <a:buFont typeface="+mj-lt"/>
              <a:buAutoNum type="arabicPeriod"/>
            </a:pPr>
            <a:r>
              <a:rPr lang="en-US" sz="1000" b="1" dirty="0">
                <a:solidFill>
                  <a:srgbClr val="103A71"/>
                </a:solidFill>
                <a:latin typeface="Arial" panose="020B0604020202020204" pitchFamily="34" charset="0"/>
                <a:cs typeface="Arial" panose="020B0604020202020204" pitchFamily="34" charset="0"/>
              </a:rPr>
              <a:t>Has freedom of movement improved? </a:t>
            </a:r>
            <a:r>
              <a:rPr lang="en-US" sz="1000" i="1" dirty="0">
                <a:solidFill>
                  <a:srgbClr val="103A71"/>
                </a:solidFill>
                <a:latin typeface="Arial" panose="020B0604020202020204" pitchFamily="34" charset="0"/>
                <a:cs typeface="Arial" panose="020B0604020202020204" pitchFamily="34" charset="0"/>
              </a:rPr>
              <a:t>Has this improved economic development? Does this improve social cohesion? Why? </a:t>
            </a:r>
          </a:p>
          <a:p>
            <a:pPr marL="285750" indent="-285750" algn="l" rtl="0" fontAlgn="base">
              <a:spcAft>
                <a:spcPts val="600"/>
              </a:spcAft>
              <a:buFont typeface="+mj-lt"/>
              <a:buAutoNum type="arabicPeriod"/>
            </a:pPr>
            <a:r>
              <a:rPr lang="en-US" sz="1000" b="1" i="0" dirty="0">
                <a:solidFill>
                  <a:srgbClr val="103A71"/>
                </a:solidFill>
                <a:effectLst/>
                <a:latin typeface="Arial" panose="020B0604020202020204" pitchFamily="34" charset="0"/>
                <a:cs typeface="Arial" panose="020B0604020202020204" pitchFamily="34" charset="0"/>
              </a:rPr>
              <a:t>What are people’s perceptions of safety (are they feeling safer?)</a:t>
            </a:r>
            <a:r>
              <a:rPr lang="en-US" sz="1000" b="0" i="0" dirty="0">
                <a:solidFill>
                  <a:srgbClr val="103A71"/>
                </a:solidFill>
                <a:effectLst/>
                <a:latin typeface="Arial" panose="020B0604020202020204" pitchFamily="34" charset="0"/>
                <a:cs typeface="Arial" panose="020B0604020202020204" pitchFamily="34" charset="0"/>
              </a:rPr>
              <a:t> </a:t>
            </a:r>
            <a:r>
              <a:rPr lang="en-US" sz="1000" dirty="0">
                <a:solidFill>
                  <a:srgbClr val="103A71"/>
                </a:solidFill>
                <a:latin typeface="Arial" panose="020B0604020202020204" pitchFamily="34" charset="0"/>
                <a:cs typeface="Arial" panose="020B0604020202020204" pitchFamily="34" charset="0"/>
              </a:rPr>
              <a:t>Are they</a:t>
            </a:r>
            <a:r>
              <a:rPr lang="en-US" sz="1000" b="0" i="0" dirty="0">
                <a:solidFill>
                  <a:srgbClr val="103A71"/>
                </a:solidFill>
                <a:effectLst/>
                <a:latin typeface="Arial" panose="020B0604020202020204" pitchFamily="34" charset="0"/>
                <a:cs typeface="Arial" panose="020B0604020202020204" pitchFamily="34" charset="0"/>
              </a:rPr>
              <a:t> adopting less risky </a:t>
            </a:r>
            <a:r>
              <a:rPr lang="en-US" sz="1000" b="0" i="0" dirty="0" err="1">
                <a:solidFill>
                  <a:srgbClr val="103A71"/>
                </a:solidFill>
                <a:effectLst/>
                <a:latin typeface="Arial" panose="020B0604020202020204" pitchFamily="34" charset="0"/>
                <a:cs typeface="Arial" panose="020B0604020202020204" pitchFamily="34" charset="0"/>
              </a:rPr>
              <a:t>behaviour</a:t>
            </a:r>
            <a:r>
              <a:rPr lang="en-US" sz="1000" b="0" i="0" dirty="0">
                <a:solidFill>
                  <a:srgbClr val="103A71"/>
                </a:solidFill>
                <a:effectLst/>
                <a:latin typeface="Arial" panose="020B0604020202020204" pitchFamily="34" charset="0"/>
                <a:cs typeface="Arial" panose="020B0604020202020204" pitchFamily="34" charset="0"/>
              </a:rPr>
              <a:t>? </a:t>
            </a:r>
            <a:r>
              <a:rPr lang="en-US" sz="1000" b="0" i="1" dirty="0">
                <a:solidFill>
                  <a:srgbClr val="103A71"/>
                </a:solidFill>
                <a:effectLst/>
                <a:latin typeface="Arial" panose="020B0604020202020204" pitchFamily="34" charset="0"/>
                <a:cs typeface="Arial" panose="020B0604020202020204" pitchFamily="34" charset="0"/>
              </a:rPr>
              <a:t>E.g</a:t>
            </a:r>
            <a:r>
              <a:rPr lang="en-US" sz="1000" b="0" i="0" dirty="0">
                <a:solidFill>
                  <a:srgbClr val="103A71"/>
                </a:solidFill>
                <a:effectLst/>
                <a:latin typeface="Arial" panose="020B0604020202020204" pitchFamily="34" charset="0"/>
                <a:cs typeface="Arial" panose="020B0604020202020204" pitchFamily="34" charset="0"/>
              </a:rPr>
              <a:t>. </a:t>
            </a:r>
            <a:r>
              <a:rPr lang="en-US" sz="1000" b="0" i="1" dirty="0">
                <a:solidFill>
                  <a:srgbClr val="103A71"/>
                </a:solidFill>
                <a:effectLst/>
                <a:latin typeface="Arial" panose="020B0604020202020204" pitchFamily="34" charset="0"/>
                <a:cs typeface="Arial" panose="020B0604020202020204" pitchFamily="34" charset="0"/>
              </a:rPr>
              <a:t>Are there any socioeconomic pressures that make people adopt risky </a:t>
            </a:r>
            <a:r>
              <a:rPr lang="en-US" sz="1000" b="0" i="1" dirty="0" err="1">
                <a:solidFill>
                  <a:srgbClr val="103A71"/>
                </a:solidFill>
                <a:effectLst/>
                <a:latin typeface="Arial" panose="020B0604020202020204" pitchFamily="34" charset="0"/>
                <a:cs typeface="Arial" panose="020B0604020202020204" pitchFamily="34" charset="0"/>
              </a:rPr>
              <a:t>behaviour</a:t>
            </a:r>
            <a:r>
              <a:rPr lang="en-US" sz="1000" b="0" i="1" dirty="0">
                <a:solidFill>
                  <a:srgbClr val="103A71"/>
                </a:solidFill>
                <a:effectLst/>
                <a:latin typeface="Arial" panose="020B0604020202020204" pitchFamily="34" charset="0"/>
                <a:cs typeface="Arial" panose="020B0604020202020204" pitchFamily="34" charset="0"/>
              </a:rPr>
              <a:t>? What are these and why do they exist? </a:t>
            </a:r>
          </a:p>
          <a:p>
            <a:pPr marL="285750" indent="-285750" algn="l" rtl="0" fontAlgn="base">
              <a:spcAft>
                <a:spcPts val="600"/>
              </a:spcAft>
              <a:buFont typeface="+mj-lt"/>
              <a:buAutoNum type="arabicPeriod"/>
            </a:pPr>
            <a:r>
              <a:rPr lang="en-US" sz="1000" b="1" i="1" dirty="0">
                <a:solidFill>
                  <a:srgbClr val="103A71"/>
                </a:solidFill>
                <a:latin typeface="Arial" panose="020B0604020202020204" pitchFamily="34" charset="0"/>
                <a:cs typeface="Arial" panose="020B0604020202020204" pitchFamily="34" charset="0"/>
              </a:rPr>
              <a:t>What has been the environmental impact of mine action activities? </a:t>
            </a:r>
            <a:r>
              <a:rPr lang="en-US" sz="1000" i="1" dirty="0">
                <a:solidFill>
                  <a:srgbClr val="103A71"/>
                </a:solidFill>
                <a:latin typeface="Arial" panose="020B0604020202020204" pitchFamily="34" charset="0"/>
                <a:cs typeface="Arial" panose="020B0604020202020204" pitchFamily="34" charset="0"/>
              </a:rPr>
              <a:t>What can be done to address this?  </a:t>
            </a:r>
            <a:endParaRPr lang="en-US" sz="1000" i="0" dirty="0">
              <a:solidFill>
                <a:srgbClr val="103A71"/>
              </a:solidFill>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EAFD1B94-92B1-9720-9407-F0151EC43369}"/>
              </a:ext>
            </a:extLst>
          </p:cNvPr>
          <p:cNvSpPr txBox="1"/>
          <p:nvPr/>
        </p:nvSpPr>
        <p:spPr>
          <a:xfrm>
            <a:off x="288682" y="1447707"/>
            <a:ext cx="3600000" cy="3272340"/>
          </a:xfrm>
          <a:prstGeom prst="rect">
            <a:avLst/>
          </a:prstGeom>
          <a:solidFill>
            <a:schemeClr val="accent5">
              <a:lumMod val="20000"/>
              <a:lumOff val="80000"/>
            </a:schemeClr>
          </a:solidFill>
        </p:spPr>
        <p:txBody>
          <a:bodyPr wrap="square" anchor="t" anchorCtr="0">
            <a:noAutofit/>
          </a:bodyPr>
          <a:lstStyle/>
          <a:p>
            <a:pPr marL="0" indent="0" algn="l" defTabSz="914400" rtl="0" eaLnBrk="1" fontAlgn="base" latinLnBrk="0" hangingPunct="1">
              <a:spcAft>
                <a:spcPts val="600"/>
              </a:spcAft>
              <a:buNone/>
            </a:pPr>
            <a:r>
              <a:rPr lang="en-US" sz="1200" b="1" i="0" u="none" kern="1200" dirty="0">
                <a:solidFill>
                  <a:srgbClr val="103A71"/>
                </a:solidFill>
                <a:effectLst/>
                <a:latin typeface="Arial" panose="020B0604020202020204" pitchFamily="34" charset="0"/>
                <a:ea typeface="+mn-ea"/>
                <a:cs typeface="Arial" panose="020B0604020202020204" pitchFamily="34" charset="0"/>
              </a:rPr>
              <a:t>Gender, Inclusion &amp; Victims/survivors</a:t>
            </a:r>
          </a:p>
          <a:p>
            <a:pPr marL="225425" indent="-225425" fontAlgn="base">
              <a:spcAft>
                <a:spcPts val="600"/>
              </a:spcAft>
              <a:buFont typeface="+mj-lt"/>
              <a:buAutoNum type="arabicPeriod"/>
            </a:pPr>
            <a:r>
              <a:rPr lang="en-GB" sz="1000" b="1" kern="1200" dirty="0">
                <a:solidFill>
                  <a:srgbClr val="103A71"/>
                </a:solidFill>
                <a:latin typeface="Arial" panose="020B0604020202020204" pitchFamily="34" charset="0"/>
                <a:ea typeface="+mn-ea"/>
                <a:cs typeface="Arial" panose="020B0604020202020204" pitchFamily="34" charset="0"/>
              </a:rPr>
              <a:t>Do women, men, girls, and boys benefit equally from mine action? </a:t>
            </a:r>
            <a:r>
              <a:rPr lang="en-GB" sz="1000" b="0" i="1" kern="1200" dirty="0">
                <a:solidFill>
                  <a:srgbClr val="103A71"/>
                </a:solidFill>
                <a:effectLst/>
                <a:latin typeface="Arial" panose="020B0604020202020204" pitchFamily="34" charset="0"/>
                <a:ea typeface="+mn-ea"/>
                <a:cs typeface="Arial" panose="020B0604020202020204" pitchFamily="34" charset="0"/>
              </a:rPr>
              <a:t>Is mine action support increasing gender equity or having a transformative effect on gender norms?</a:t>
            </a:r>
          </a:p>
          <a:p>
            <a:pPr marL="225425" indent="-225425" fontAlgn="base">
              <a:spcAft>
                <a:spcPts val="600"/>
              </a:spcAft>
              <a:buFont typeface="+mj-lt"/>
              <a:buAutoNum type="arabicPeriod"/>
            </a:pPr>
            <a:r>
              <a:rPr lang="en-GB" sz="1000" b="1" dirty="0">
                <a:solidFill>
                  <a:srgbClr val="103A71"/>
                </a:solidFill>
                <a:latin typeface="Arial" panose="020B0604020202020204" pitchFamily="34" charset="0"/>
                <a:cs typeface="Arial" panose="020B0604020202020204" pitchFamily="34" charset="0"/>
              </a:rPr>
              <a:t>Have national resources for support to explosive ordnance survivors and people with other disabilities increased, and is this support sustainable? </a:t>
            </a:r>
            <a:r>
              <a:rPr lang="en-US" sz="1000" b="0" i="1" dirty="0">
                <a:solidFill>
                  <a:srgbClr val="103A71"/>
                </a:solidFill>
                <a:effectLst/>
                <a:latin typeface="Arial" panose="020B0604020202020204" pitchFamily="34" charset="0"/>
                <a:cs typeface="Arial" panose="020B0604020202020204" pitchFamily="34" charset="0"/>
              </a:rPr>
              <a:t>Are government policies on inclusion sufficient? If not, how can they be improved? </a:t>
            </a:r>
          </a:p>
          <a:p>
            <a:pPr marL="225425" indent="-225425" algn="l" rtl="0" fontAlgn="base">
              <a:spcAft>
                <a:spcPts val="600"/>
              </a:spcAft>
              <a:buFont typeface="+mj-lt"/>
              <a:buAutoNum type="arabicPeriod"/>
            </a:pPr>
            <a:r>
              <a:rPr lang="en-US" sz="1000" b="1" i="0" dirty="0">
                <a:solidFill>
                  <a:srgbClr val="103A71"/>
                </a:solidFill>
                <a:effectLst/>
                <a:latin typeface="Arial" panose="020B0604020202020204" pitchFamily="34" charset="0"/>
                <a:cs typeface="Arial" panose="020B0604020202020204" pitchFamily="34" charset="0"/>
              </a:rPr>
              <a:t>Are victims able to pursue a good quality of life and contribute positively to   communities/society? Are they accepted into communities?</a:t>
            </a:r>
            <a:r>
              <a:rPr lang="en-US" sz="1000" b="0" i="0" dirty="0">
                <a:solidFill>
                  <a:srgbClr val="103A71"/>
                </a:solidFill>
                <a:effectLst/>
                <a:latin typeface="Arial" panose="020B0604020202020204" pitchFamily="34" charset="0"/>
                <a:cs typeface="Arial" panose="020B0604020202020204" pitchFamily="34" charset="0"/>
              </a:rPr>
              <a:t> If not, why not? </a:t>
            </a:r>
          </a:p>
          <a:p>
            <a:pPr marL="225425" marR="0" lvl="0" indent="-225425" algn="l" defTabSz="914400" rtl="0" eaLnBrk="1" fontAlgn="auto" latinLnBrk="0" hangingPunct="1">
              <a:lnSpc>
                <a:spcPct val="100000"/>
              </a:lnSpc>
              <a:spcBef>
                <a:spcPts val="0"/>
              </a:spcBef>
              <a:spcAft>
                <a:spcPts val="600"/>
              </a:spcAft>
              <a:buClrTx/>
              <a:buSzTx/>
              <a:buFont typeface="+mj-lt"/>
              <a:buAutoNum type="arabicPeriod"/>
              <a:defRPr/>
            </a:pPr>
            <a:r>
              <a:rPr lang="en-GB" sz="1000" b="1" dirty="0">
                <a:solidFill>
                  <a:srgbClr val="103A71"/>
                </a:solidFill>
                <a:latin typeface="Arial" panose="020B0604020202020204" pitchFamily="34" charset="0"/>
                <a:cs typeface="Arial" panose="020B0604020202020204" pitchFamily="34" charset="0"/>
              </a:rPr>
              <a:t>Do men and women have the same level of access to employment and promotion in mine action?</a:t>
            </a:r>
            <a:r>
              <a:rPr lang="en-GB" sz="1000" dirty="0">
                <a:solidFill>
                  <a:srgbClr val="103A71"/>
                </a:solidFill>
                <a:latin typeface="Arial" panose="020B0604020202020204" pitchFamily="34" charset="0"/>
                <a:cs typeface="Arial" panose="020B0604020202020204" pitchFamily="34" charset="0"/>
              </a:rPr>
              <a:t> </a:t>
            </a:r>
            <a:r>
              <a:rPr lang="en-GB" sz="1000" i="1" dirty="0">
                <a:solidFill>
                  <a:srgbClr val="103A71"/>
                </a:solidFill>
                <a:latin typeface="Arial" panose="020B0604020202020204" pitchFamily="34" charset="0"/>
                <a:cs typeface="Arial" panose="020B0604020202020204" pitchFamily="34" charset="0"/>
              </a:rPr>
              <a:t>Is the percentage of female staff and the percentage of women in management positions increasing? If not, why not? </a:t>
            </a:r>
          </a:p>
        </p:txBody>
      </p:sp>
      <p:sp>
        <p:nvSpPr>
          <p:cNvPr id="11" name="TextBox 10">
            <a:extLst>
              <a:ext uri="{FF2B5EF4-FFF2-40B4-BE49-F238E27FC236}">
                <a16:creationId xmlns:a16="http://schemas.microsoft.com/office/drawing/2014/main" id="{74C55109-477A-43E8-5B37-B9B53A10E29B}"/>
              </a:ext>
            </a:extLst>
          </p:cNvPr>
          <p:cNvSpPr txBox="1"/>
          <p:nvPr/>
        </p:nvSpPr>
        <p:spPr>
          <a:xfrm>
            <a:off x="4095622" y="4224903"/>
            <a:ext cx="3600000" cy="2030561"/>
          </a:xfrm>
          <a:prstGeom prst="rect">
            <a:avLst/>
          </a:prstGeom>
          <a:solidFill>
            <a:schemeClr val="accent2">
              <a:lumMod val="20000"/>
              <a:lumOff val="80000"/>
            </a:schemeClr>
          </a:solidFill>
        </p:spPr>
        <p:txBody>
          <a:bodyPr wrap="square">
            <a:noAutofit/>
          </a:bodyPr>
          <a:lstStyle/>
          <a:p>
            <a:pPr marL="0" indent="0" algn="l" defTabSz="914400" rtl="0" eaLnBrk="1" fontAlgn="base" latinLnBrk="0" hangingPunct="1">
              <a:spcAft>
                <a:spcPts val="600"/>
              </a:spcAft>
              <a:buNone/>
            </a:pPr>
            <a:r>
              <a:rPr lang="en-US" sz="1200" b="1" i="0" u="none" kern="1200" dirty="0">
                <a:solidFill>
                  <a:srgbClr val="103A71"/>
                </a:solidFill>
                <a:effectLst/>
                <a:latin typeface="Arial" panose="020B0604020202020204" pitchFamily="34" charset="0"/>
                <a:ea typeface="+mn-ea"/>
                <a:cs typeface="Arial" panose="020B0604020202020204" pitchFamily="34" charset="0"/>
              </a:rPr>
              <a:t>Resilience and peace  </a:t>
            </a:r>
          </a:p>
          <a:p>
            <a:pPr marL="285750" indent="-285750" algn="l" rtl="0" fontAlgn="base">
              <a:spcAft>
                <a:spcPts val="600"/>
              </a:spcAft>
              <a:buFont typeface="+mj-lt"/>
              <a:buAutoNum type="arabicPeriod"/>
            </a:pPr>
            <a:r>
              <a:rPr lang="en-US" sz="1000" b="1" i="0" dirty="0">
                <a:solidFill>
                  <a:srgbClr val="103A71"/>
                </a:solidFill>
                <a:effectLst/>
                <a:latin typeface="Arial" panose="020B0604020202020204" pitchFamily="34" charset="0"/>
                <a:cs typeface="Arial" panose="020B0604020202020204" pitchFamily="34" charset="0"/>
              </a:rPr>
              <a:t>Are communities more resilient to shocks (conflict and natural) than before mine action? </a:t>
            </a:r>
            <a:br>
              <a:rPr lang="en-US" sz="1000" b="1" i="0" dirty="0">
                <a:solidFill>
                  <a:srgbClr val="103A71"/>
                </a:solidFill>
                <a:effectLst/>
                <a:latin typeface="Arial" panose="020B0604020202020204" pitchFamily="34" charset="0"/>
                <a:cs typeface="Arial" panose="020B0604020202020204" pitchFamily="34" charset="0"/>
              </a:rPr>
            </a:br>
            <a:r>
              <a:rPr lang="en-US" sz="1000" b="1" i="0" dirty="0">
                <a:solidFill>
                  <a:srgbClr val="103A71"/>
                </a:solidFill>
                <a:effectLst/>
                <a:latin typeface="Arial" panose="020B0604020202020204" pitchFamily="34" charset="0"/>
                <a:cs typeface="Arial" panose="020B0604020202020204" pitchFamily="34" charset="0"/>
              </a:rPr>
              <a:t>How and why? </a:t>
            </a:r>
          </a:p>
          <a:p>
            <a:pPr marL="285750" marR="0" lvl="0" indent="-285750" algn="l" defTabSz="914400" rtl="0" eaLnBrk="1" fontAlgn="base" latinLnBrk="0" hangingPunct="1">
              <a:lnSpc>
                <a:spcPct val="100000"/>
              </a:lnSpc>
              <a:spcBef>
                <a:spcPts val="0"/>
              </a:spcBef>
              <a:spcAft>
                <a:spcPts val="600"/>
              </a:spcAft>
              <a:buClrTx/>
              <a:buSzTx/>
              <a:buFont typeface="+mj-lt"/>
              <a:buAutoNum type="arabicPeriod"/>
              <a:tabLst/>
              <a:defRPr/>
            </a:pPr>
            <a:r>
              <a:rPr lang="en-US" sz="1000" b="1" i="0" dirty="0">
                <a:solidFill>
                  <a:srgbClr val="103A71"/>
                </a:solidFill>
                <a:effectLst/>
                <a:latin typeface="Arial" panose="020B0604020202020204" pitchFamily="34" charset="0"/>
                <a:cs typeface="Arial" panose="020B0604020202020204" pitchFamily="34" charset="0"/>
              </a:rPr>
              <a:t>Is mine action being delivered in a conflict-sensitive way? How? </a:t>
            </a:r>
            <a:r>
              <a:rPr lang="en-US" sz="1000" i="1" dirty="0">
                <a:solidFill>
                  <a:srgbClr val="103A71"/>
                </a:solidFill>
                <a:effectLst/>
                <a:latin typeface="Arial" panose="020B0604020202020204" pitchFamily="34" charset="0"/>
                <a:cs typeface="Arial" panose="020B0604020202020204" pitchFamily="34" charset="0"/>
              </a:rPr>
              <a:t>Are there any lessons we can learn?</a:t>
            </a:r>
            <a:r>
              <a:rPr lang="en-GB" sz="1000" i="1" kern="1200" dirty="0">
                <a:solidFill>
                  <a:srgbClr val="103A71"/>
                </a:solidFill>
                <a:effectLst/>
                <a:latin typeface="Arial" panose="020B0604020202020204" pitchFamily="34" charset="0"/>
                <a:ea typeface="+mn-ea"/>
                <a:cs typeface="Arial" panose="020B0604020202020204" pitchFamily="34" charset="0"/>
              </a:rPr>
              <a:t> Are there staff and community feedback mechanisms in place to ensure mine action activities do no harm?</a:t>
            </a:r>
            <a:endParaRPr lang="en-US" sz="1000" i="1" dirty="0">
              <a:solidFill>
                <a:srgbClr val="103A71"/>
              </a:solidFill>
              <a:effectLst/>
              <a:latin typeface="Arial" panose="020B0604020202020204" pitchFamily="34" charset="0"/>
              <a:cs typeface="Arial" panose="020B0604020202020204" pitchFamily="34" charset="0"/>
            </a:endParaRPr>
          </a:p>
          <a:p>
            <a:pPr marL="285750" indent="-285750" algn="l" rtl="0" fontAlgn="base">
              <a:spcAft>
                <a:spcPts val="600"/>
              </a:spcAft>
              <a:buFont typeface="+mj-lt"/>
              <a:buAutoNum type="arabicPeriod"/>
            </a:pPr>
            <a:r>
              <a:rPr lang="en-US" sz="1000" b="1" dirty="0">
                <a:solidFill>
                  <a:srgbClr val="103A71"/>
                </a:solidFill>
                <a:latin typeface="Arial" panose="020B0604020202020204" pitchFamily="34" charset="0"/>
                <a:cs typeface="Arial" panose="020B0604020202020204" pitchFamily="34" charset="0"/>
              </a:rPr>
              <a:t>Is mine action reducing the availability of weapons that could undermine stability? How and why? </a:t>
            </a:r>
            <a:r>
              <a:rPr lang="en-US" sz="1000" b="1" i="0" dirty="0">
                <a:solidFill>
                  <a:srgbClr val="103A71"/>
                </a:solidFill>
                <a:effectLst/>
                <a:latin typeface="Arial" panose="020B0604020202020204" pitchFamily="34" charset="0"/>
                <a:cs typeface="Arial" panose="020B0604020202020204" pitchFamily="34" charset="0"/>
              </a:rPr>
              <a:t> </a:t>
            </a:r>
          </a:p>
        </p:txBody>
      </p:sp>
      <p:sp>
        <p:nvSpPr>
          <p:cNvPr id="16" name="TextBox 15">
            <a:extLst>
              <a:ext uri="{FF2B5EF4-FFF2-40B4-BE49-F238E27FC236}">
                <a16:creationId xmlns:a16="http://schemas.microsoft.com/office/drawing/2014/main" id="{B04ADEB7-D286-AAFE-C713-9D537B603FAB}"/>
              </a:ext>
            </a:extLst>
          </p:cNvPr>
          <p:cNvSpPr txBox="1"/>
          <p:nvPr/>
        </p:nvSpPr>
        <p:spPr>
          <a:xfrm>
            <a:off x="7902562" y="3829594"/>
            <a:ext cx="3600000" cy="2425870"/>
          </a:xfrm>
          <a:prstGeom prst="rect">
            <a:avLst/>
          </a:prstGeom>
          <a:solidFill>
            <a:schemeClr val="bg2"/>
          </a:solidFill>
        </p:spPr>
        <p:txBody>
          <a:bodyPr wrap="square" rIns="72000">
            <a:noAutofit/>
          </a:bodyPr>
          <a:lstStyle/>
          <a:p>
            <a:pPr marL="0" indent="0" algn="l" defTabSz="914400" rtl="0" eaLnBrk="1" fontAlgn="base" latinLnBrk="0" hangingPunct="1">
              <a:spcAft>
                <a:spcPts val="600"/>
              </a:spcAft>
              <a:buNone/>
            </a:pPr>
            <a:r>
              <a:rPr lang="en-US" sz="1200" b="1" i="0" u="none" kern="1200" dirty="0">
                <a:solidFill>
                  <a:srgbClr val="103A71"/>
                </a:solidFill>
                <a:effectLst/>
                <a:latin typeface="Arial" panose="020B0604020202020204" pitchFamily="34" charset="0"/>
                <a:ea typeface="+mn-ea"/>
                <a:cs typeface="Arial" panose="020B0604020202020204" pitchFamily="34" charset="0"/>
              </a:rPr>
              <a:t>National ownership </a:t>
            </a:r>
          </a:p>
          <a:p>
            <a:pPr marL="228600" indent="-228600" algn="l" rtl="0" fontAlgn="base">
              <a:spcAft>
                <a:spcPts val="600"/>
              </a:spcAft>
              <a:buFont typeface="+mj-lt"/>
              <a:buAutoNum type="arabicPeriod"/>
            </a:pPr>
            <a:r>
              <a:rPr lang="en-US" sz="1000" b="1" i="0" dirty="0">
                <a:solidFill>
                  <a:srgbClr val="103A71"/>
                </a:solidFill>
                <a:effectLst/>
                <a:latin typeface="Arial" panose="020B0604020202020204" pitchFamily="34" charset="0"/>
                <a:cs typeface="Arial" panose="020B0604020202020204" pitchFamily="34" charset="0"/>
              </a:rPr>
              <a:t>Are all mine action stakeholder activities aligned to nationally-led mine action objectives?</a:t>
            </a:r>
            <a:r>
              <a:rPr lang="en-US" sz="1000" b="0" i="0" dirty="0">
                <a:solidFill>
                  <a:srgbClr val="103A71"/>
                </a:solidFill>
                <a:effectLst/>
                <a:latin typeface="Arial" panose="020B0604020202020204" pitchFamily="34" charset="0"/>
                <a:cs typeface="Arial" panose="020B0604020202020204" pitchFamily="34" charset="0"/>
              </a:rPr>
              <a:t> </a:t>
            </a:r>
            <a:r>
              <a:rPr lang="en-US" sz="1000" b="1" i="0" dirty="0">
                <a:solidFill>
                  <a:srgbClr val="103A71"/>
                </a:solidFill>
                <a:effectLst/>
                <a:latin typeface="Arial" panose="020B0604020202020204" pitchFamily="34" charset="0"/>
                <a:cs typeface="Arial" panose="020B0604020202020204" pitchFamily="34" charset="0"/>
              </a:rPr>
              <a:t>If not, why not? </a:t>
            </a:r>
          </a:p>
          <a:p>
            <a:pPr marL="228600" indent="-228600" algn="l" rtl="0" fontAlgn="base">
              <a:spcAft>
                <a:spcPts val="600"/>
              </a:spcAft>
              <a:buFont typeface="+mj-lt"/>
              <a:buAutoNum type="arabicPeriod"/>
            </a:pPr>
            <a:r>
              <a:rPr lang="en-US" sz="1000" b="1" i="0" dirty="0">
                <a:solidFill>
                  <a:srgbClr val="103A71"/>
                </a:solidFill>
                <a:effectLst/>
                <a:latin typeface="Arial" panose="020B0604020202020204" pitchFamily="34" charset="0"/>
                <a:cs typeface="Arial" panose="020B0604020202020204" pitchFamily="34" charset="0"/>
              </a:rPr>
              <a:t>How have NMAAs/NAs been able to influence policy so that mine action has the right level of recognition and prominence in national action plans? </a:t>
            </a:r>
          </a:p>
          <a:p>
            <a:pPr marL="228600" indent="-228600" algn="l" rtl="0" fontAlgn="base">
              <a:spcAft>
                <a:spcPts val="600"/>
              </a:spcAft>
              <a:buFont typeface="+mj-lt"/>
              <a:buAutoNum type="arabicPeriod"/>
            </a:pPr>
            <a:r>
              <a:rPr lang="en-US" sz="1000" b="1" i="0" dirty="0">
                <a:solidFill>
                  <a:srgbClr val="103A71"/>
                </a:solidFill>
                <a:effectLst/>
                <a:latin typeface="Arial" panose="020B0604020202020204" pitchFamily="34" charset="0"/>
                <a:cs typeface="Arial" panose="020B0604020202020204" pitchFamily="34" charset="0"/>
              </a:rPr>
              <a:t>Is the management and delivery of mine action increasingly conducted by national stakeholders (NMAA and national implementers)? If not, why not? </a:t>
            </a:r>
          </a:p>
          <a:p>
            <a:pPr marL="228600" indent="-228600" algn="l" rtl="0" fontAlgn="base">
              <a:spcAft>
                <a:spcPts val="600"/>
              </a:spcAft>
              <a:buFont typeface="+mj-lt"/>
              <a:buAutoNum type="arabicPeriod"/>
            </a:pPr>
            <a:r>
              <a:rPr lang="en-US" sz="1000" b="1" dirty="0">
                <a:solidFill>
                  <a:srgbClr val="103A71"/>
                </a:solidFill>
                <a:latin typeface="Arial" panose="020B0604020202020204" pitchFamily="34" charset="0"/>
                <a:cs typeface="Arial" panose="020B0604020202020204" pitchFamily="34" charset="0"/>
              </a:rPr>
              <a:t>Is there a reduction over time of the need for external financial and technical support?</a:t>
            </a:r>
          </a:p>
        </p:txBody>
      </p:sp>
      <p:sp>
        <p:nvSpPr>
          <p:cNvPr id="18" name="TextBox 17">
            <a:extLst>
              <a:ext uri="{FF2B5EF4-FFF2-40B4-BE49-F238E27FC236}">
                <a16:creationId xmlns:a16="http://schemas.microsoft.com/office/drawing/2014/main" id="{7E3EDA8B-3F6F-5423-BB67-BCC87DE7144C}"/>
              </a:ext>
            </a:extLst>
          </p:cNvPr>
          <p:cNvSpPr txBox="1"/>
          <p:nvPr/>
        </p:nvSpPr>
        <p:spPr>
          <a:xfrm>
            <a:off x="7882553" y="1447707"/>
            <a:ext cx="3600000" cy="2148933"/>
          </a:xfrm>
          <a:prstGeom prst="rect">
            <a:avLst/>
          </a:prstGeom>
          <a:solidFill>
            <a:schemeClr val="accent6">
              <a:lumMod val="20000"/>
              <a:lumOff val="80000"/>
            </a:schemeClr>
          </a:solidFill>
          <a:ln>
            <a:solidFill>
              <a:schemeClr val="accent6">
                <a:lumMod val="20000"/>
                <a:lumOff val="80000"/>
              </a:schemeClr>
            </a:solidFill>
          </a:ln>
        </p:spPr>
        <p:txBody>
          <a:bodyPr wrap="square">
            <a:noAutofit/>
          </a:bodyPr>
          <a:lstStyle/>
          <a:p>
            <a:pPr marL="0" indent="0" algn="l" rtl="0" fontAlgn="base">
              <a:spcAft>
                <a:spcPts val="600"/>
              </a:spcAft>
              <a:buNone/>
            </a:pPr>
            <a:r>
              <a:rPr lang="en-US" sz="1200" b="1" i="0" u="none" dirty="0">
                <a:solidFill>
                  <a:srgbClr val="103A71"/>
                </a:solidFill>
                <a:effectLst/>
                <a:latin typeface="Arial" panose="020B0604020202020204" pitchFamily="34" charset="0"/>
                <a:cs typeface="Arial" panose="020B0604020202020204" pitchFamily="34" charset="0"/>
              </a:rPr>
              <a:t>Integration of mine action: </a:t>
            </a:r>
          </a:p>
          <a:p>
            <a:pPr marL="228600" indent="-228600" fontAlgn="base">
              <a:spcAft>
                <a:spcPts val="600"/>
              </a:spcAft>
              <a:buFont typeface="+mj-lt"/>
              <a:buAutoNum type="arabicPeriod"/>
            </a:pPr>
            <a:r>
              <a:rPr lang="en-GB" sz="1000" b="1" dirty="0">
                <a:solidFill>
                  <a:srgbClr val="103A71"/>
                </a:solidFill>
                <a:latin typeface="Arial" panose="020B0604020202020204" pitchFamily="34" charset="0"/>
                <a:cs typeface="Arial" panose="020B0604020202020204" pitchFamily="34" charset="0"/>
              </a:rPr>
              <a:t>Why has </a:t>
            </a:r>
            <a:r>
              <a:rPr lang="en-GB" sz="1000" b="1" kern="1200" dirty="0">
                <a:solidFill>
                  <a:srgbClr val="103A71"/>
                </a:solidFill>
                <a:latin typeface="Arial" panose="020B0604020202020204" pitchFamily="34" charset="0"/>
                <a:cs typeface="Arial" panose="020B0604020202020204" pitchFamily="34" charset="0"/>
              </a:rPr>
              <a:t>mine action been integrated (or not) into national humanitarian, development, stabilisation, or peacebuilding plans? </a:t>
            </a:r>
          </a:p>
          <a:p>
            <a:pPr marL="228600" indent="-228600" fontAlgn="base">
              <a:spcAft>
                <a:spcPts val="600"/>
              </a:spcAft>
              <a:buFont typeface="+mj-lt"/>
              <a:buAutoNum type="arabicPeriod"/>
            </a:pPr>
            <a:r>
              <a:rPr lang="en-GB" sz="1000" b="1" i="0" dirty="0">
                <a:solidFill>
                  <a:srgbClr val="103A71"/>
                </a:solidFill>
                <a:effectLst/>
                <a:latin typeface="Arial" panose="020B0604020202020204" pitchFamily="34" charset="0"/>
                <a:cs typeface="Arial" panose="020B0604020202020204" pitchFamily="34" charset="0"/>
              </a:rPr>
              <a:t>Why </a:t>
            </a:r>
            <a:r>
              <a:rPr lang="en-GB" sz="1000" b="1" i="0" dirty="0" err="1">
                <a:solidFill>
                  <a:srgbClr val="103A71"/>
                </a:solidFill>
                <a:effectLst/>
                <a:latin typeface="Arial" panose="020B0604020202020204" pitchFamily="34" charset="0"/>
                <a:cs typeface="Arial" panose="020B0604020202020204" pitchFamily="34" charset="0"/>
              </a:rPr>
              <a:t>i</a:t>
            </a:r>
            <a:r>
              <a:rPr lang="en-US" sz="1000" b="1" i="0" dirty="0">
                <a:solidFill>
                  <a:srgbClr val="103A71"/>
                </a:solidFill>
                <a:effectLst/>
                <a:latin typeface="Arial" panose="020B0604020202020204" pitchFamily="34" charset="0"/>
                <a:cs typeface="Arial" panose="020B0604020202020204" pitchFamily="34" charset="0"/>
              </a:rPr>
              <a:t>s there in/sufficient </a:t>
            </a:r>
            <a:r>
              <a:rPr lang="en-US" sz="1000" b="1" dirty="0">
                <a:solidFill>
                  <a:srgbClr val="103A71"/>
                </a:solidFill>
                <a:latin typeface="Arial" panose="020B0604020202020204" pitchFamily="34" charset="0"/>
                <a:cs typeface="Arial" panose="020B0604020202020204" pitchFamily="34" charset="0"/>
              </a:rPr>
              <a:t>coordination and collaboration between </a:t>
            </a:r>
            <a:r>
              <a:rPr lang="en-US" sz="1000" b="1" i="0" dirty="0">
                <a:solidFill>
                  <a:srgbClr val="103A71"/>
                </a:solidFill>
                <a:effectLst/>
                <a:latin typeface="Arial" panose="020B0604020202020204" pitchFamily="34" charset="0"/>
                <a:cs typeface="Arial" panose="020B0604020202020204" pitchFamily="34" charset="0"/>
              </a:rPr>
              <a:t>mine action and other sectors </a:t>
            </a:r>
            <a:r>
              <a:rPr lang="en-US" sz="1000" b="0" i="0" dirty="0">
                <a:solidFill>
                  <a:srgbClr val="103A71"/>
                </a:solidFill>
                <a:effectLst/>
                <a:latin typeface="Arial" panose="020B0604020202020204" pitchFamily="34" charset="0"/>
                <a:cs typeface="Arial" panose="020B0604020202020204" pitchFamily="34" charset="0"/>
              </a:rPr>
              <a:t>(specifically: humanitarian, development, health, and peacebuilding)? </a:t>
            </a:r>
          </a:p>
          <a:p>
            <a:pPr marL="228600" indent="-228600" fontAlgn="base">
              <a:spcAft>
                <a:spcPts val="600"/>
              </a:spcAft>
              <a:buFont typeface="+mj-lt"/>
              <a:buAutoNum type="arabicPeriod"/>
            </a:pPr>
            <a:r>
              <a:rPr lang="en-US" sz="1000" b="1" i="0" dirty="0">
                <a:solidFill>
                  <a:srgbClr val="103A71"/>
                </a:solidFill>
                <a:effectLst/>
                <a:latin typeface="Arial" panose="020B0604020202020204" pitchFamily="34" charset="0"/>
                <a:cs typeface="Arial" panose="020B0604020202020204" pitchFamily="34" charset="0"/>
              </a:rPr>
              <a:t>What are the inhibitors</a:t>
            </a:r>
            <a:r>
              <a:rPr lang="en-US" sz="1000" b="1" dirty="0">
                <a:solidFill>
                  <a:srgbClr val="103A71"/>
                </a:solidFill>
                <a:latin typeface="Arial" panose="020B0604020202020204" pitchFamily="34" charset="0"/>
                <a:cs typeface="Arial" panose="020B0604020202020204" pitchFamily="34" charset="0"/>
              </a:rPr>
              <a:t> or enablers for mine action to finding </a:t>
            </a:r>
            <a:r>
              <a:rPr lang="en-US" sz="1000" b="1" i="0" dirty="0">
                <a:solidFill>
                  <a:srgbClr val="103A71"/>
                </a:solidFill>
                <a:effectLst/>
                <a:latin typeface="Arial" panose="020B0604020202020204" pitchFamily="34" charset="0"/>
                <a:cs typeface="Arial" panose="020B0604020202020204" pitchFamily="34" charset="0"/>
              </a:rPr>
              <a:t>additional funding that contributes to the outcomes of the mine action </a:t>
            </a:r>
            <a:r>
              <a:rPr lang="en-US" sz="1000" b="1" i="0" dirty="0" err="1">
                <a:solidFill>
                  <a:srgbClr val="103A71"/>
                </a:solidFill>
                <a:effectLst/>
                <a:latin typeface="Arial" panose="020B0604020202020204" pitchFamily="34" charset="0"/>
                <a:cs typeface="Arial" panose="020B0604020202020204" pitchFamily="34" charset="0"/>
              </a:rPr>
              <a:t>ToC</a:t>
            </a:r>
            <a:r>
              <a:rPr lang="en-US" sz="1000" b="0" i="0" dirty="0">
                <a:solidFill>
                  <a:srgbClr val="103A71"/>
                </a:solidFill>
                <a:effectLst/>
                <a:latin typeface="Arial" panose="020B0604020202020204" pitchFamily="34" charset="0"/>
                <a:cs typeface="Arial" panose="020B0604020202020204" pitchFamily="34" charset="0"/>
              </a:rPr>
              <a:t>? </a:t>
            </a:r>
          </a:p>
        </p:txBody>
      </p:sp>
      <p:sp>
        <p:nvSpPr>
          <p:cNvPr id="2" name="Slide Number Placeholder 5">
            <a:extLst>
              <a:ext uri="{FF2B5EF4-FFF2-40B4-BE49-F238E27FC236}">
                <a16:creationId xmlns:a16="http://schemas.microsoft.com/office/drawing/2014/main" id="{31EEFB72-DB7F-ABA9-1676-69405246A07F}"/>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18</a:t>
            </a:fld>
            <a:endParaRPr lang="en-GB" dirty="0"/>
          </a:p>
        </p:txBody>
      </p:sp>
    </p:spTree>
    <p:extLst>
      <p:ext uri="{BB962C8B-B14F-4D97-AF65-F5344CB8AC3E}">
        <p14:creationId xmlns:p14="http://schemas.microsoft.com/office/powerpoint/2010/main" val="3675805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630A75-AD62-1A47-A2DA-3BE5A0F42D6E}"/>
              </a:ext>
            </a:extLst>
          </p:cNvPr>
          <p:cNvSpPr/>
          <p:nvPr/>
        </p:nvSpPr>
        <p:spPr>
          <a:xfrm>
            <a:off x="1" y="318"/>
            <a:ext cx="12191999" cy="6857682"/>
          </a:xfrm>
          <a:prstGeom prst="rect">
            <a:avLst/>
          </a:prstGeom>
          <a:gradFill>
            <a:gsLst>
              <a:gs pos="0">
                <a:srgbClr val="BACB4E"/>
              </a:gs>
              <a:gs pos="99000">
                <a:srgbClr val="009FE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3" name="Picture 2" descr="Diagram&#10;&#10;Description automatically generated">
            <a:extLst>
              <a:ext uri="{FF2B5EF4-FFF2-40B4-BE49-F238E27FC236}">
                <a16:creationId xmlns:a16="http://schemas.microsoft.com/office/drawing/2014/main" id="{8E523969-04C5-024B-999C-A8F84638A995}"/>
              </a:ext>
            </a:extLst>
          </p:cNvPr>
          <p:cNvPicPr>
            <a:picLocks noChangeAspect="1"/>
          </p:cNvPicPr>
          <p:nvPr/>
        </p:nvPicPr>
        <p:blipFill>
          <a:blip r:embed="rId2">
            <a:alphaModFix amt="8000"/>
            <a:extLst>
              <a:ext uri="{BEBA8EAE-BF5A-486C-A8C5-ECC9F3942E4B}">
                <a14:imgProps xmlns:a14="http://schemas.microsoft.com/office/drawing/2010/main">
                  <a14:imgLayer r:embed="rId3">
                    <a14:imgEffect>
                      <a14:saturation sat="312000"/>
                    </a14:imgEffect>
                  </a14:imgLayer>
                </a14:imgProps>
              </a:ext>
              <a:ext uri="{28A0092B-C50C-407E-A947-70E740481C1C}">
                <a14:useLocalDpi xmlns:a14="http://schemas.microsoft.com/office/drawing/2010/main" val="0"/>
              </a:ext>
            </a:extLst>
          </a:blip>
          <a:stretch>
            <a:fillRect/>
          </a:stretch>
        </p:blipFill>
        <p:spPr>
          <a:xfrm>
            <a:off x="0" y="0"/>
            <a:ext cx="12192000" cy="6811315"/>
          </a:xfrm>
          <a:prstGeom prst="rect">
            <a:avLst/>
          </a:prstGeom>
        </p:spPr>
      </p:pic>
      <p:sp>
        <p:nvSpPr>
          <p:cNvPr id="4" name="TextBox 3">
            <a:extLst>
              <a:ext uri="{FF2B5EF4-FFF2-40B4-BE49-F238E27FC236}">
                <a16:creationId xmlns:a16="http://schemas.microsoft.com/office/drawing/2014/main" id="{905E074C-BE3E-5C4E-A30B-A73DAEB02EAC}"/>
              </a:ext>
            </a:extLst>
          </p:cNvPr>
          <p:cNvSpPr txBox="1"/>
          <p:nvPr/>
        </p:nvSpPr>
        <p:spPr>
          <a:xfrm>
            <a:off x="995680" y="2081463"/>
            <a:ext cx="10200640" cy="1200329"/>
          </a:xfrm>
          <a:prstGeom prst="rect">
            <a:avLst/>
          </a:prstGeom>
          <a:noFill/>
        </p:spPr>
        <p:txBody>
          <a:bodyPr wrap="square" lIns="91440" tIns="45720" rIns="91440" bIns="45720" rtlCol="0" anchor="t">
            <a:spAutoFit/>
          </a:bodyPr>
          <a:lstStyle/>
          <a:p>
            <a:r>
              <a:rPr lang="en-GB" sz="3600" b="1" dirty="0">
                <a:solidFill>
                  <a:srgbClr val="103A71"/>
                </a:solidFill>
                <a:latin typeface="Arial"/>
                <a:cs typeface="Arial"/>
              </a:rPr>
              <a:t>Section Two </a:t>
            </a:r>
            <a:endParaRPr lang="en-US" dirty="0">
              <a:solidFill>
                <a:schemeClr val="bg1"/>
              </a:solidFill>
              <a:latin typeface="Arial"/>
              <a:cs typeface="Arial"/>
            </a:endParaRPr>
          </a:p>
          <a:p>
            <a:r>
              <a:rPr lang="en-GB" sz="3600" b="1" dirty="0">
                <a:solidFill>
                  <a:schemeClr val="bg1"/>
                </a:solidFill>
                <a:latin typeface="Arial"/>
                <a:cs typeface="Arial"/>
              </a:rPr>
              <a:t>Theories of Action </a:t>
            </a:r>
          </a:p>
        </p:txBody>
      </p:sp>
    </p:spTree>
    <p:extLst>
      <p:ext uri="{BB962C8B-B14F-4D97-AF65-F5344CB8AC3E}">
        <p14:creationId xmlns:p14="http://schemas.microsoft.com/office/powerpoint/2010/main" val="1620165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8F3B856-ECC7-8341-A01E-EA9024A813AD}"/>
              </a:ext>
            </a:extLst>
          </p:cNvPr>
          <p:cNvSpPr/>
          <p:nvPr/>
        </p:nvSpPr>
        <p:spPr>
          <a:xfrm>
            <a:off x="1" y="318"/>
            <a:ext cx="12191999" cy="2565082"/>
          </a:xfrm>
          <a:prstGeom prst="rect">
            <a:avLst/>
          </a:prstGeom>
          <a:gradFill>
            <a:gsLst>
              <a:gs pos="0">
                <a:srgbClr val="BACB4E"/>
              </a:gs>
              <a:gs pos="99000">
                <a:srgbClr val="009FE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Diagram&#10;&#10;Description automatically generated">
            <a:extLst>
              <a:ext uri="{FF2B5EF4-FFF2-40B4-BE49-F238E27FC236}">
                <a16:creationId xmlns:a16="http://schemas.microsoft.com/office/drawing/2014/main" id="{CA8D6030-5F3C-3E4E-92C0-0DEB69E718CD}"/>
              </a:ext>
            </a:extLst>
          </p:cNvPr>
          <p:cNvPicPr>
            <a:picLocks noChangeAspect="1"/>
          </p:cNvPicPr>
          <p:nvPr/>
        </p:nvPicPr>
        <p:blipFill rotWithShape="1">
          <a:blip r:embed="rId2">
            <a:alphaModFix amt="12000"/>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b="62335"/>
          <a:stretch/>
        </p:blipFill>
        <p:spPr>
          <a:xfrm>
            <a:off x="-15765" y="159"/>
            <a:ext cx="12192000" cy="2565400"/>
          </a:xfrm>
          <a:prstGeom prst="rect">
            <a:avLst/>
          </a:prstGeom>
        </p:spPr>
      </p:pic>
      <p:sp>
        <p:nvSpPr>
          <p:cNvPr id="4" name="Rectangle 3">
            <a:extLst>
              <a:ext uri="{FF2B5EF4-FFF2-40B4-BE49-F238E27FC236}">
                <a16:creationId xmlns:a16="http://schemas.microsoft.com/office/drawing/2014/main" id="{ABE2F276-A257-8042-A949-60EDEB485746}"/>
              </a:ext>
            </a:extLst>
          </p:cNvPr>
          <p:cNvSpPr/>
          <p:nvPr/>
        </p:nvSpPr>
        <p:spPr>
          <a:xfrm>
            <a:off x="351258" y="1431449"/>
            <a:ext cx="8344659" cy="1538883"/>
          </a:xfrm>
          <a:prstGeom prst="rect">
            <a:avLst/>
          </a:prstGeom>
        </p:spPr>
        <p:txBody>
          <a:bodyPr wrap="square">
            <a:spAutoFit/>
          </a:bodyPr>
          <a:lstStyle/>
          <a:p>
            <a:r>
              <a:rPr lang="en-GB" sz="5400" dirty="0">
                <a:solidFill>
                  <a:schemeClr val="bg1"/>
                </a:solidFill>
                <a:latin typeface="Arial" panose="020B0604020202020204" pitchFamily="34" charset="0"/>
                <a:cs typeface="Arial" panose="020B0604020202020204" pitchFamily="34" charset="0"/>
              </a:rPr>
              <a:t>Guide Description</a:t>
            </a:r>
          </a:p>
          <a:p>
            <a:endParaRPr lang="en-US" sz="4000" dirty="0">
              <a:solidFill>
                <a:schemeClr val="bg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B3BD2D5D-3614-7847-9EEE-4AB60FE52A78}"/>
              </a:ext>
            </a:extLst>
          </p:cNvPr>
          <p:cNvSpPr/>
          <p:nvPr/>
        </p:nvSpPr>
        <p:spPr>
          <a:xfrm>
            <a:off x="351258" y="2583128"/>
            <a:ext cx="11565948" cy="784830"/>
          </a:xfrm>
          <a:prstGeom prst="rect">
            <a:avLst/>
          </a:prstGeom>
        </p:spPr>
        <p:txBody>
          <a:bodyPr wrap="square" lIns="0" numCol="1" spcCol="540000">
            <a:spAutoFit/>
          </a:bodyPr>
          <a:lstStyle/>
          <a:p>
            <a:pPr>
              <a:lnSpc>
                <a:spcPts val="1800"/>
              </a:lnSpc>
            </a:pPr>
            <a:r>
              <a:rPr lang="en-US" sz="1400" dirty="0">
                <a:solidFill>
                  <a:srgbClr val="002060"/>
                </a:solidFill>
                <a:latin typeface="Arial" panose="020B0604020202020204" pitchFamily="34" charset="0"/>
              </a:rPr>
              <a:t>​</a:t>
            </a:r>
          </a:p>
          <a:p>
            <a:pPr>
              <a:lnSpc>
                <a:spcPts val="1800"/>
              </a:lnSpc>
            </a:pPr>
            <a:r>
              <a:rPr lang="en-GB" sz="1600" dirty="0">
                <a:solidFill>
                  <a:srgbClr val="103A71"/>
                </a:solidFill>
                <a:latin typeface="Arial" panose="020B0604020202020204" pitchFamily="34" charset="0"/>
                <a:cs typeface="Arial" panose="020B0604020202020204" pitchFamily="34" charset="0"/>
              </a:rPr>
              <a:t>The Theory of Change (</a:t>
            </a:r>
            <a:r>
              <a:rPr lang="en-GB" sz="1600" dirty="0" err="1">
                <a:solidFill>
                  <a:srgbClr val="103A71"/>
                </a:solidFill>
                <a:latin typeface="Arial" panose="020B0604020202020204" pitchFamily="34" charset="0"/>
                <a:cs typeface="Arial" panose="020B0604020202020204" pitchFamily="34" charset="0"/>
              </a:rPr>
              <a:t>ToC</a:t>
            </a:r>
            <a:r>
              <a:rPr lang="en-GB" sz="1600" dirty="0">
                <a:solidFill>
                  <a:srgbClr val="103A71"/>
                </a:solidFill>
                <a:latin typeface="Arial" panose="020B0604020202020204" pitchFamily="34" charset="0"/>
                <a:cs typeface="Arial" panose="020B0604020202020204" pitchFamily="34" charset="0"/>
              </a:rPr>
              <a:t>) Guide and toolkit enables the global </a:t>
            </a:r>
            <a:r>
              <a:rPr lang="en-GB" sz="1600" dirty="0" err="1">
                <a:solidFill>
                  <a:srgbClr val="103A71"/>
                </a:solidFill>
                <a:latin typeface="Arial" panose="020B0604020202020204" pitchFamily="34" charset="0"/>
                <a:cs typeface="Arial" panose="020B0604020202020204" pitchFamily="34" charset="0"/>
              </a:rPr>
              <a:t>ToC</a:t>
            </a:r>
            <a:r>
              <a:rPr lang="en-GB" sz="1600" dirty="0">
                <a:solidFill>
                  <a:srgbClr val="103A71"/>
                </a:solidFill>
                <a:latin typeface="Arial" panose="020B0604020202020204" pitchFamily="34" charset="0"/>
                <a:cs typeface="Arial" panose="020B0604020202020204" pitchFamily="34" charset="0"/>
              </a:rPr>
              <a:t> to be adapted and applied in diverse country contexts. </a:t>
            </a:r>
            <a:r>
              <a:rPr lang="en-US" sz="1600" dirty="0">
                <a:solidFill>
                  <a:srgbClr val="103A71"/>
                </a:solidFill>
                <a:latin typeface="Arial" panose="020B0604020202020204" pitchFamily="34" charset="0"/>
                <a:cs typeface="Arial" panose="020B0604020202020204" pitchFamily="34" charset="0"/>
              </a:rPr>
              <a:t>It consists of: </a:t>
            </a:r>
          </a:p>
        </p:txBody>
      </p:sp>
      <p:sp>
        <p:nvSpPr>
          <p:cNvPr id="2" name="Rectangle 1">
            <a:extLst>
              <a:ext uri="{FF2B5EF4-FFF2-40B4-BE49-F238E27FC236}">
                <a16:creationId xmlns:a16="http://schemas.microsoft.com/office/drawing/2014/main" id="{D2A90BA3-C6BB-F4E0-35E6-1263C6B0D111}"/>
              </a:ext>
            </a:extLst>
          </p:cNvPr>
          <p:cNvSpPr/>
          <p:nvPr/>
        </p:nvSpPr>
        <p:spPr>
          <a:xfrm>
            <a:off x="2266160" y="3357829"/>
            <a:ext cx="1682258" cy="923727"/>
          </a:xfrm>
          <a:prstGeom prst="rect">
            <a:avLst/>
          </a:prstGeom>
          <a:solidFill>
            <a:srgbClr val="CDFFE4"/>
          </a:solidFill>
          <a:ln w="28575"/>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1500" dirty="0">
                <a:solidFill>
                  <a:srgbClr val="002060"/>
                </a:solidFill>
                <a:latin typeface="Arial" panose="020B0604020202020204" pitchFamily="34" charset="0"/>
                <a:cs typeface="Arial" panose="020B0604020202020204" pitchFamily="34" charset="0"/>
              </a:rPr>
              <a:t>Sector-wide Theory of Change </a:t>
            </a:r>
          </a:p>
          <a:p>
            <a:pPr algn="ctr"/>
            <a:r>
              <a:rPr lang="en-GB" sz="1500" dirty="0">
                <a:solidFill>
                  <a:srgbClr val="002060"/>
                </a:solidFill>
                <a:latin typeface="Arial" panose="020B0604020202020204" pitchFamily="34" charset="0"/>
                <a:cs typeface="Arial" panose="020B0604020202020204" pitchFamily="34" charset="0"/>
              </a:rPr>
              <a:t>Slide 11</a:t>
            </a:r>
            <a:endParaRPr lang="en-GB" sz="1500" dirty="0">
              <a:highlight>
                <a:srgbClr val="FFFF00"/>
              </a:highlight>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2F349EE9-C6EA-CC84-12FE-D127FCB34E83}"/>
              </a:ext>
            </a:extLst>
          </p:cNvPr>
          <p:cNvSpPr/>
          <p:nvPr/>
        </p:nvSpPr>
        <p:spPr>
          <a:xfrm>
            <a:off x="351258" y="3357829"/>
            <a:ext cx="1682258" cy="923109"/>
          </a:xfrm>
          <a:prstGeom prst="rect">
            <a:avLst/>
          </a:prstGeom>
          <a:solidFill>
            <a:schemeClr val="accent6">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rgbClr val="002060"/>
                </a:solidFill>
                <a:latin typeface="Arial" panose="020B0604020202020204" pitchFamily="34" charset="0"/>
                <a:cs typeface="Arial" panose="020B0604020202020204" pitchFamily="34" charset="0"/>
              </a:rPr>
              <a:t>Guidance</a:t>
            </a:r>
          </a:p>
          <a:p>
            <a:pPr algn="ctr"/>
            <a:r>
              <a:rPr lang="en-GB" sz="1500" dirty="0">
                <a:solidFill>
                  <a:srgbClr val="002060"/>
                </a:solidFill>
                <a:latin typeface="Arial" panose="020B0604020202020204" pitchFamily="34" charset="0"/>
                <a:cs typeface="Arial" panose="020B0604020202020204" pitchFamily="34" charset="0"/>
              </a:rPr>
              <a:t>Slides 5-10</a:t>
            </a:r>
          </a:p>
          <a:p>
            <a:pPr algn="ctr"/>
            <a:r>
              <a:rPr lang="en-GB" sz="1500" dirty="0">
                <a:solidFill>
                  <a:srgbClr val="002060"/>
                </a:solidFill>
                <a:latin typeface="Arial" panose="020B0604020202020204" pitchFamily="34" charset="0"/>
                <a:cs typeface="Arial" panose="020B0604020202020204" pitchFamily="34" charset="0"/>
              </a:rPr>
              <a:t>12-16</a:t>
            </a:r>
            <a:r>
              <a:rPr lang="en-GB" sz="1500" dirty="0">
                <a:solidFill>
                  <a:srgbClr val="002060"/>
                </a:solidFill>
                <a:highlight>
                  <a:srgbClr val="FFFF00"/>
                </a:highlight>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9866EF9C-D295-B67A-CE06-A798C19365D5}"/>
              </a:ext>
            </a:extLst>
          </p:cNvPr>
          <p:cNvSpPr/>
          <p:nvPr/>
        </p:nvSpPr>
        <p:spPr>
          <a:xfrm>
            <a:off x="10234948" y="3357829"/>
            <a:ext cx="1682258" cy="923725"/>
          </a:xfrm>
          <a:prstGeom prst="rect">
            <a:avLst/>
          </a:prstGeom>
          <a:solidFill>
            <a:schemeClr val="bg1">
              <a:lumMod val="8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rgbClr val="002060"/>
                </a:solidFill>
                <a:latin typeface="Arial" panose="020B0604020202020204" pitchFamily="34" charset="0"/>
                <a:cs typeface="Arial" panose="020B0604020202020204" pitchFamily="34" charset="0"/>
              </a:rPr>
              <a:t>Assumptions</a:t>
            </a:r>
          </a:p>
          <a:p>
            <a:pPr algn="ctr"/>
            <a:r>
              <a:rPr lang="en-GB" sz="1500">
                <a:solidFill>
                  <a:srgbClr val="002060"/>
                </a:solidFill>
                <a:latin typeface="Arial" panose="020B0604020202020204" pitchFamily="34" charset="0"/>
                <a:cs typeface="Arial" panose="020B0604020202020204" pitchFamily="34" charset="0"/>
              </a:rPr>
              <a:t>Slides 71-75 </a:t>
            </a:r>
            <a:endParaRPr lang="en-GB" sz="1500" dirty="0">
              <a:solidFill>
                <a:srgbClr val="002060"/>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AAEFF32-D108-F600-AD94-6FA694769961}"/>
              </a:ext>
            </a:extLst>
          </p:cNvPr>
          <p:cNvSpPr/>
          <p:nvPr/>
        </p:nvSpPr>
        <p:spPr>
          <a:xfrm>
            <a:off x="8202676" y="3357829"/>
            <a:ext cx="1682258" cy="923727"/>
          </a:xfrm>
          <a:prstGeom prst="rect">
            <a:avLst/>
          </a:prstGeom>
          <a:solidFill>
            <a:schemeClr val="accent2">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rgbClr val="002060"/>
                </a:solidFill>
                <a:latin typeface="Arial" panose="020B0604020202020204" pitchFamily="34" charset="0"/>
                <a:cs typeface="Arial" panose="020B0604020202020204" pitchFamily="34" charset="0"/>
              </a:rPr>
              <a:t>Indicator Bank</a:t>
            </a:r>
          </a:p>
          <a:p>
            <a:pPr algn="ctr"/>
            <a:r>
              <a:rPr lang="en-GB" sz="1500" dirty="0">
                <a:solidFill>
                  <a:srgbClr val="002060"/>
                </a:solidFill>
                <a:latin typeface="Arial" panose="020B0604020202020204" pitchFamily="34" charset="0"/>
                <a:cs typeface="Arial" panose="020B0604020202020204" pitchFamily="34" charset="0"/>
              </a:rPr>
              <a:t>Slides 49-70 </a:t>
            </a:r>
          </a:p>
        </p:txBody>
      </p:sp>
      <p:sp>
        <p:nvSpPr>
          <p:cNvPr id="7" name="Rectangle 6">
            <a:extLst>
              <a:ext uri="{FF2B5EF4-FFF2-40B4-BE49-F238E27FC236}">
                <a16:creationId xmlns:a16="http://schemas.microsoft.com/office/drawing/2014/main" id="{1097D517-0CDC-E8DD-DD90-513E23DD4B28}"/>
              </a:ext>
            </a:extLst>
          </p:cNvPr>
          <p:cNvSpPr/>
          <p:nvPr/>
        </p:nvSpPr>
        <p:spPr>
          <a:xfrm>
            <a:off x="6191906" y="3357829"/>
            <a:ext cx="1682258" cy="923725"/>
          </a:xfrm>
          <a:prstGeom prst="rect">
            <a:avLst/>
          </a:prstGeom>
          <a:solidFill>
            <a:srgbClr val="CAD7EE"/>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rgbClr val="002060"/>
                </a:solidFill>
                <a:latin typeface="Arial" panose="020B0604020202020204" pitchFamily="34" charset="0"/>
                <a:cs typeface="Arial" panose="020B0604020202020204" pitchFamily="34" charset="0"/>
              </a:rPr>
              <a:t>Theories of Action</a:t>
            </a:r>
          </a:p>
          <a:p>
            <a:pPr algn="ctr"/>
            <a:r>
              <a:rPr lang="en-GB" sz="1500" dirty="0">
                <a:solidFill>
                  <a:srgbClr val="002060"/>
                </a:solidFill>
                <a:latin typeface="Arial" panose="020B0604020202020204" pitchFamily="34" charset="0"/>
                <a:cs typeface="Arial" panose="020B0604020202020204" pitchFamily="34" charset="0"/>
              </a:rPr>
              <a:t>Slides 19-48 </a:t>
            </a:r>
          </a:p>
        </p:txBody>
      </p:sp>
      <p:sp>
        <p:nvSpPr>
          <p:cNvPr id="8" name="TextBox 7">
            <a:extLst>
              <a:ext uri="{FF2B5EF4-FFF2-40B4-BE49-F238E27FC236}">
                <a16:creationId xmlns:a16="http://schemas.microsoft.com/office/drawing/2014/main" id="{74A6E936-7F42-8386-7DFE-F26124DAE188}"/>
              </a:ext>
            </a:extLst>
          </p:cNvPr>
          <p:cNvSpPr txBox="1"/>
          <p:nvPr/>
        </p:nvSpPr>
        <p:spPr>
          <a:xfrm>
            <a:off x="351258" y="4442864"/>
            <a:ext cx="1682258" cy="1600438"/>
          </a:xfrm>
          <a:prstGeom prst="rect">
            <a:avLst/>
          </a:prstGeom>
          <a:noFill/>
        </p:spPr>
        <p:txBody>
          <a:bodyPr wrap="square" lIns="0" rtlCol="0">
            <a:spAutoFit/>
          </a:bodyPr>
          <a:lstStyle/>
          <a:p>
            <a:r>
              <a:rPr lang="en-US" sz="1400" dirty="0">
                <a:solidFill>
                  <a:srgbClr val="103A71"/>
                </a:solidFill>
                <a:effectLst/>
                <a:latin typeface="Arial" panose="020B0604020202020204" pitchFamily="34" charset="0"/>
                <a:cs typeface="Arial" panose="020B0604020202020204" pitchFamily="34" charset="0"/>
              </a:rPr>
              <a:t>Guidance on how to use the </a:t>
            </a:r>
            <a:r>
              <a:rPr lang="en-GB" sz="1400" dirty="0" err="1">
                <a:solidFill>
                  <a:srgbClr val="103A71"/>
                </a:solidFill>
                <a:latin typeface="Arial" panose="020B0604020202020204" pitchFamily="34" charset="0"/>
                <a:cs typeface="Arial" panose="020B0604020202020204" pitchFamily="34" charset="0"/>
              </a:rPr>
              <a:t>ToC</a:t>
            </a:r>
            <a:r>
              <a:rPr lang="en-US" sz="1400" dirty="0">
                <a:solidFill>
                  <a:srgbClr val="103A71"/>
                </a:solidFill>
                <a:effectLst/>
                <a:latin typeface="Arial" panose="020B0604020202020204" pitchFamily="34" charset="0"/>
                <a:cs typeface="Arial" panose="020B0604020202020204" pitchFamily="34" charset="0"/>
              </a:rPr>
              <a:t> and accompanying tools, specifically for national authorities, donors, and implementers</a:t>
            </a:r>
            <a:endParaRPr lang="en-GB" sz="1400" dirty="0">
              <a:solidFill>
                <a:srgbClr val="103A7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96EBBF4-AFB7-6A67-A769-161C69768191}"/>
              </a:ext>
            </a:extLst>
          </p:cNvPr>
          <p:cNvSpPr txBox="1"/>
          <p:nvPr/>
        </p:nvSpPr>
        <p:spPr>
          <a:xfrm>
            <a:off x="2254703" y="4442864"/>
            <a:ext cx="1682258" cy="307777"/>
          </a:xfrm>
          <a:prstGeom prst="rect">
            <a:avLst/>
          </a:prstGeom>
          <a:noFill/>
        </p:spPr>
        <p:txBody>
          <a:bodyPr wrap="square" lIns="0" rtlCol="0">
            <a:spAutoFit/>
          </a:bodyPr>
          <a:lstStyle/>
          <a:p>
            <a:r>
              <a:rPr lang="en-GB" sz="1400" dirty="0">
                <a:solidFill>
                  <a:srgbClr val="103A71"/>
                </a:solidFill>
                <a:latin typeface="Arial" panose="020B0604020202020204" pitchFamily="34" charset="0"/>
                <a:cs typeface="Arial" panose="020B0604020202020204" pitchFamily="34" charset="0"/>
              </a:rPr>
              <a:t>The </a:t>
            </a:r>
            <a:r>
              <a:rPr lang="en-GB" sz="1400" dirty="0" err="1">
                <a:solidFill>
                  <a:srgbClr val="103A71"/>
                </a:solidFill>
                <a:latin typeface="Arial" panose="020B0604020202020204" pitchFamily="34" charset="0"/>
                <a:cs typeface="Arial" panose="020B0604020202020204" pitchFamily="34" charset="0"/>
              </a:rPr>
              <a:t>ToC</a:t>
            </a:r>
            <a:r>
              <a:rPr lang="en-GB" sz="1400" dirty="0">
                <a:solidFill>
                  <a:srgbClr val="103A71"/>
                </a:solidFill>
                <a:latin typeface="Arial" panose="020B0604020202020204" pitchFamily="34" charset="0"/>
                <a:cs typeface="Arial" panose="020B0604020202020204" pitchFamily="34" charset="0"/>
              </a:rPr>
              <a:t> itself</a:t>
            </a:r>
            <a:r>
              <a:rPr lang="en-GB" sz="1400" dirty="0">
                <a:solidFill>
                  <a:srgbClr val="103A71"/>
                </a:solidFill>
              </a:rPr>
              <a:t> </a:t>
            </a:r>
          </a:p>
        </p:txBody>
      </p:sp>
      <p:sp>
        <p:nvSpPr>
          <p:cNvPr id="12" name="TextBox 11">
            <a:extLst>
              <a:ext uri="{FF2B5EF4-FFF2-40B4-BE49-F238E27FC236}">
                <a16:creationId xmlns:a16="http://schemas.microsoft.com/office/drawing/2014/main" id="{086545E5-8DE3-67CA-D0D7-D84902F7857B}"/>
              </a:ext>
            </a:extLst>
          </p:cNvPr>
          <p:cNvSpPr txBox="1"/>
          <p:nvPr/>
        </p:nvSpPr>
        <p:spPr>
          <a:xfrm>
            <a:off x="6191906" y="4442864"/>
            <a:ext cx="1682258" cy="1600438"/>
          </a:xfrm>
          <a:prstGeom prst="rect">
            <a:avLst/>
          </a:prstGeom>
          <a:noFill/>
        </p:spPr>
        <p:txBody>
          <a:bodyPr wrap="square" lIns="0" rtlCol="0">
            <a:spAutoFit/>
          </a:bodyPr>
          <a:lstStyle/>
          <a:p>
            <a:r>
              <a:rPr lang="en-US" sz="1400" i="1" dirty="0">
                <a:solidFill>
                  <a:srgbClr val="103A71"/>
                </a:solidFill>
                <a:latin typeface="Arial" panose="020B0604020202020204" pitchFamily="34" charset="0"/>
                <a:cs typeface="Arial" panose="020B0604020202020204" pitchFamily="34" charset="0"/>
              </a:rPr>
              <a:t>For Implementing Partners Only </a:t>
            </a:r>
            <a:r>
              <a:rPr lang="en-US" sz="1400" dirty="0">
                <a:solidFill>
                  <a:srgbClr val="103A71"/>
                </a:solidFill>
                <a:latin typeface="Arial" panose="020B0604020202020204" pitchFamily="34" charset="0"/>
                <a:cs typeface="Arial" panose="020B0604020202020204" pitchFamily="34" charset="0"/>
              </a:rPr>
              <a:t>– </a:t>
            </a:r>
            <a:r>
              <a:rPr lang="en-US" sz="1400" dirty="0" err="1">
                <a:solidFill>
                  <a:srgbClr val="103A71"/>
                </a:solidFill>
                <a:latin typeface="Arial" panose="020B0604020202020204" pitchFamily="34" charset="0"/>
                <a:cs typeface="Arial" panose="020B0604020202020204" pitchFamily="34" charset="0"/>
              </a:rPr>
              <a:t>ToAs</a:t>
            </a:r>
            <a:r>
              <a:rPr lang="en-US" sz="1400" dirty="0">
                <a:solidFill>
                  <a:srgbClr val="103A71"/>
                </a:solidFill>
                <a:latin typeface="Arial" panose="020B0604020202020204" pitchFamily="34" charset="0"/>
                <a:cs typeface="Arial" panose="020B0604020202020204" pitchFamily="34" charset="0"/>
              </a:rPr>
              <a:t>, which focus in on specific activities and pathways within the </a:t>
            </a:r>
            <a:r>
              <a:rPr lang="en-GB" sz="1400" dirty="0" err="1">
                <a:solidFill>
                  <a:srgbClr val="103A71"/>
                </a:solidFill>
                <a:latin typeface="Arial" panose="020B0604020202020204" pitchFamily="34" charset="0"/>
                <a:cs typeface="Arial" panose="020B0604020202020204" pitchFamily="34" charset="0"/>
              </a:rPr>
              <a:t>ToC</a:t>
            </a:r>
            <a:endParaRPr lang="en-GB" sz="1400" dirty="0">
              <a:solidFill>
                <a:srgbClr val="103A7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4A0A15D7-C4B8-B134-D6D5-AAB1CB80F1FD}"/>
              </a:ext>
            </a:extLst>
          </p:cNvPr>
          <p:cNvSpPr/>
          <p:nvPr/>
        </p:nvSpPr>
        <p:spPr>
          <a:xfrm>
            <a:off x="4181136" y="3357829"/>
            <a:ext cx="1682258" cy="923725"/>
          </a:xfrm>
          <a:prstGeom prst="rect">
            <a:avLst/>
          </a:prstGeom>
          <a:solidFill>
            <a:schemeClr val="accent4">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rgbClr val="002060"/>
                </a:solidFill>
                <a:latin typeface="Arial" panose="020B0604020202020204" pitchFamily="34" charset="0"/>
                <a:cs typeface="Arial" panose="020B0604020202020204" pitchFamily="34" charset="0"/>
              </a:rPr>
              <a:t>Key Performance Questions </a:t>
            </a:r>
          </a:p>
          <a:p>
            <a:pPr algn="ctr"/>
            <a:r>
              <a:rPr lang="en-GB" sz="1500" dirty="0">
                <a:solidFill>
                  <a:srgbClr val="002060"/>
                </a:solidFill>
                <a:latin typeface="Arial" panose="020B0604020202020204" pitchFamily="34" charset="0"/>
                <a:cs typeface="Arial" panose="020B0604020202020204" pitchFamily="34" charset="0"/>
              </a:rPr>
              <a:t>Slides 17-18</a:t>
            </a:r>
          </a:p>
        </p:txBody>
      </p:sp>
      <p:sp>
        <p:nvSpPr>
          <p:cNvPr id="16" name="TextBox 15">
            <a:extLst>
              <a:ext uri="{FF2B5EF4-FFF2-40B4-BE49-F238E27FC236}">
                <a16:creationId xmlns:a16="http://schemas.microsoft.com/office/drawing/2014/main" id="{C9E3EF9A-A6DF-B82C-78B7-89CA5B4301F1}"/>
              </a:ext>
            </a:extLst>
          </p:cNvPr>
          <p:cNvSpPr txBox="1"/>
          <p:nvPr/>
        </p:nvSpPr>
        <p:spPr>
          <a:xfrm>
            <a:off x="4181136" y="4442864"/>
            <a:ext cx="1682258" cy="523220"/>
          </a:xfrm>
          <a:prstGeom prst="rect">
            <a:avLst/>
          </a:prstGeom>
          <a:noFill/>
        </p:spPr>
        <p:txBody>
          <a:bodyPr wrap="square" lIns="0" rtlCol="0">
            <a:spAutoFit/>
          </a:bodyPr>
          <a:lstStyle/>
          <a:p>
            <a:r>
              <a:rPr lang="en-GB" sz="1400" dirty="0">
                <a:solidFill>
                  <a:srgbClr val="103A71"/>
                </a:solidFill>
                <a:latin typeface="Arial" panose="020B0604020202020204" pitchFamily="34" charset="0"/>
                <a:cs typeface="Arial" panose="020B0604020202020204" pitchFamily="34" charset="0"/>
              </a:rPr>
              <a:t>Key Performance Questions </a:t>
            </a:r>
            <a:endParaRPr lang="en-GB" sz="1400" dirty="0">
              <a:solidFill>
                <a:srgbClr val="103A71"/>
              </a:solidFill>
            </a:endParaRPr>
          </a:p>
        </p:txBody>
      </p:sp>
      <p:sp>
        <p:nvSpPr>
          <p:cNvPr id="28" name="TextBox 27">
            <a:extLst>
              <a:ext uri="{FF2B5EF4-FFF2-40B4-BE49-F238E27FC236}">
                <a16:creationId xmlns:a16="http://schemas.microsoft.com/office/drawing/2014/main" id="{CD421743-6000-9C6E-FAA9-5397A41EEE80}"/>
              </a:ext>
            </a:extLst>
          </p:cNvPr>
          <p:cNvSpPr txBox="1"/>
          <p:nvPr/>
        </p:nvSpPr>
        <p:spPr>
          <a:xfrm>
            <a:off x="8202676" y="4442864"/>
            <a:ext cx="1682258" cy="1600438"/>
          </a:xfrm>
          <a:prstGeom prst="rect">
            <a:avLst/>
          </a:prstGeom>
          <a:noFill/>
        </p:spPr>
        <p:txBody>
          <a:bodyPr wrap="square" lIns="0" rtlCol="0">
            <a:spAutoFit/>
          </a:bodyPr>
          <a:lstStyle/>
          <a:p>
            <a:r>
              <a:rPr lang="en-US" sz="1400" dirty="0">
                <a:solidFill>
                  <a:srgbClr val="103A71"/>
                </a:solidFill>
                <a:latin typeface="Arial" panose="020B0604020202020204" pitchFamily="34" charset="0"/>
                <a:cs typeface="Arial" panose="020B0604020202020204" pitchFamily="34" charset="0"/>
              </a:rPr>
              <a:t>An indicator bank that accompanies the </a:t>
            </a:r>
            <a:r>
              <a:rPr lang="en-US" sz="1400" dirty="0" err="1">
                <a:solidFill>
                  <a:srgbClr val="103A71"/>
                </a:solidFill>
                <a:latin typeface="Arial" panose="020B0604020202020204" pitchFamily="34" charset="0"/>
                <a:cs typeface="Arial" panose="020B0604020202020204" pitchFamily="34" charset="0"/>
              </a:rPr>
              <a:t>ToC</a:t>
            </a:r>
            <a:r>
              <a:rPr lang="en-US" sz="1400" dirty="0">
                <a:solidFill>
                  <a:srgbClr val="103A71"/>
                </a:solidFill>
                <a:latin typeface="Arial" panose="020B0604020202020204" pitchFamily="34" charset="0"/>
                <a:cs typeface="Arial" panose="020B0604020202020204" pitchFamily="34" charset="0"/>
              </a:rPr>
              <a:t> and </a:t>
            </a:r>
            <a:r>
              <a:rPr lang="en-US" sz="1400" dirty="0" err="1">
                <a:solidFill>
                  <a:srgbClr val="103A71"/>
                </a:solidFill>
                <a:latin typeface="Arial" panose="020B0604020202020204" pitchFamily="34" charset="0"/>
                <a:cs typeface="Arial" panose="020B0604020202020204" pitchFamily="34" charset="0"/>
              </a:rPr>
              <a:t>ToAs</a:t>
            </a:r>
            <a:r>
              <a:rPr lang="en-US" sz="1400" dirty="0">
                <a:solidFill>
                  <a:srgbClr val="103A71"/>
                </a:solidFill>
                <a:latin typeface="Arial" panose="020B0604020202020204" pitchFamily="34" charset="0"/>
                <a:cs typeface="Arial" panose="020B0604020202020204" pitchFamily="34" charset="0"/>
              </a:rPr>
              <a:t> to provide suggestions on how to monitor and evaluate change</a:t>
            </a:r>
            <a:endParaRPr lang="en-GB" sz="1400" dirty="0">
              <a:solidFill>
                <a:srgbClr val="103A71"/>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AC418B7E-069B-1719-AFD2-5F4B20C15520}"/>
              </a:ext>
            </a:extLst>
          </p:cNvPr>
          <p:cNvSpPr txBox="1"/>
          <p:nvPr/>
        </p:nvSpPr>
        <p:spPr>
          <a:xfrm>
            <a:off x="10213446" y="4442864"/>
            <a:ext cx="1819108" cy="2246769"/>
          </a:xfrm>
          <a:prstGeom prst="rect">
            <a:avLst/>
          </a:prstGeom>
          <a:noFill/>
        </p:spPr>
        <p:txBody>
          <a:bodyPr wrap="square" lIns="0" rtlCol="0">
            <a:spAutoFit/>
          </a:bodyPr>
          <a:lstStyle/>
          <a:p>
            <a:r>
              <a:rPr lang="en-US" sz="1400" dirty="0">
                <a:solidFill>
                  <a:srgbClr val="103A71"/>
                </a:solidFill>
                <a:latin typeface="Arial" panose="020B0604020202020204" pitchFamily="34" charset="0"/>
                <a:cs typeface="Arial" panose="020B0604020202020204" pitchFamily="34" charset="0"/>
              </a:rPr>
              <a:t>A list of assumptions that underpin the </a:t>
            </a:r>
            <a:r>
              <a:rPr lang="en-US" sz="1400" dirty="0" err="1">
                <a:solidFill>
                  <a:srgbClr val="103A71"/>
                </a:solidFill>
                <a:latin typeface="Arial" panose="020B0604020202020204" pitchFamily="34" charset="0"/>
                <a:cs typeface="Arial" panose="020B0604020202020204" pitchFamily="34" charset="0"/>
              </a:rPr>
              <a:t>ToC</a:t>
            </a:r>
            <a:r>
              <a:rPr lang="en-US" sz="1400" dirty="0">
                <a:solidFill>
                  <a:srgbClr val="103A71"/>
                </a:solidFill>
                <a:latin typeface="Arial" panose="020B0604020202020204" pitchFamily="34" charset="0"/>
                <a:cs typeface="Arial" panose="020B0604020202020204" pitchFamily="34" charset="0"/>
              </a:rPr>
              <a:t> and should be considered in </a:t>
            </a:r>
            <a:r>
              <a:rPr lang="en-US" sz="1400" dirty="0" err="1">
                <a:solidFill>
                  <a:srgbClr val="103A71"/>
                </a:solidFill>
                <a:latin typeface="Arial" panose="020B0604020202020204" pitchFamily="34" charset="0"/>
                <a:cs typeface="Arial" panose="020B0604020202020204" pitchFamily="34" charset="0"/>
              </a:rPr>
              <a:t>programme</a:t>
            </a:r>
            <a:r>
              <a:rPr lang="en-US" sz="1400" dirty="0">
                <a:solidFill>
                  <a:srgbClr val="103A71"/>
                </a:solidFill>
                <a:latin typeface="Arial" panose="020B0604020202020204" pitchFamily="34" charset="0"/>
                <a:cs typeface="Arial" panose="020B0604020202020204" pitchFamily="34" charset="0"/>
              </a:rPr>
              <a:t> design and when reflecting on whether mine action is achieving the desired results </a:t>
            </a:r>
            <a:br>
              <a:rPr lang="en-US" sz="1400" dirty="0">
                <a:solidFill>
                  <a:srgbClr val="103A71"/>
                </a:solidFill>
                <a:latin typeface="Arial" panose="020B0604020202020204" pitchFamily="34" charset="0"/>
                <a:cs typeface="Arial" panose="020B0604020202020204" pitchFamily="34" charset="0"/>
              </a:rPr>
            </a:br>
            <a:r>
              <a:rPr lang="en-US" sz="1400" dirty="0">
                <a:solidFill>
                  <a:srgbClr val="103A71"/>
                </a:solidFill>
                <a:latin typeface="Arial" panose="020B0604020202020204" pitchFamily="34" charset="0"/>
                <a:cs typeface="Arial" panose="020B0604020202020204" pitchFamily="34" charset="0"/>
              </a:rPr>
              <a:t>or not</a:t>
            </a:r>
            <a:r>
              <a:rPr lang="en-GB" sz="1400" dirty="0">
                <a:solidFill>
                  <a:srgbClr val="103A71"/>
                </a:solidFill>
                <a:latin typeface="Arial" panose="020B0604020202020204" pitchFamily="34" charset="0"/>
                <a:cs typeface="Arial" panose="020B0604020202020204" pitchFamily="34" charset="0"/>
              </a:rPr>
              <a:t> </a:t>
            </a:r>
          </a:p>
        </p:txBody>
      </p:sp>
      <p:sp>
        <p:nvSpPr>
          <p:cNvPr id="11" name="Slide Number Placeholder 5">
            <a:extLst>
              <a:ext uri="{FF2B5EF4-FFF2-40B4-BE49-F238E27FC236}">
                <a16:creationId xmlns:a16="http://schemas.microsoft.com/office/drawing/2014/main" id="{183402ED-1140-DE43-EA05-DA0E07E44DBA}"/>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2</a:t>
            </a:fld>
            <a:endParaRPr lang="en-GB" dirty="0"/>
          </a:p>
        </p:txBody>
      </p:sp>
    </p:spTree>
    <p:extLst>
      <p:ext uri="{BB962C8B-B14F-4D97-AF65-F5344CB8AC3E}">
        <p14:creationId xmlns:p14="http://schemas.microsoft.com/office/powerpoint/2010/main" val="2392490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2143D-B805-7C4E-93C0-88709D1F54CD}"/>
              </a:ext>
            </a:extLst>
          </p:cNvPr>
          <p:cNvSpPr txBox="1">
            <a:spLocks/>
          </p:cNvSpPr>
          <p:nvPr/>
        </p:nvSpPr>
        <p:spPr>
          <a:xfrm>
            <a:off x="369279" y="1343363"/>
            <a:ext cx="11491542" cy="5255181"/>
          </a:xfrm>
          <a:prstGeom prst="rect">
            <a:avLst/>
          </a:prstGeom>
        </p:spPr>
        <p:txBody>
          <a:bodyPr wrap="none" lIns="0" tIns="0" rIns="0" bIns="0" numCol="3" spcCol="25200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600"/>
              </a:lnSpc>
              <a:spcBef>
                <a:spcPts val="0"/>
              </a:spcBef>
            </a:pPr>
            <a:r>
              <a:rPr lang="en-GB" sz="1400" dirty="0">
                <a:solidFill>
                  <a:srgbClr val="103A71"/>
                </a:solidFill>
                <a:latin typeface="Arial"/>
                <a:cs typeface="Arial"/>
              </a:rPr>
              <a:t>The </a:t>
            </a:r>
            <a:r>
              <a:rPr lang="en-GB" sz="1400" dirty="0">
                <a:solidFill>
                  <a:srgbClr val="103A71"/>
                </a:solidFill>
                <a:latin typeface="Arial" panose="020B0604020202020204" pitchFamily="34" charset="0"/>
                <a:cs typeface="Arial" panose="020B0604020202020204" pitchFamily="34" charset="0"/>
              </a:rPr>
              <a:t>Theory of Change (</a:t>
            </a:r>
            <a:r>
              <a:rPr lang="en-GB" sz="1400" dirty="0" err="1">
                <a:solidFill>
                  <a:srgbClr val="103A71"/>
                </a:solidFill>
                <a:latin typeface="Arial"/>
                <a:cs typeface="Arial"/>
              </a:rPr>
              <a:t>ToC</a:t>
            </a:r>
            <a:r>
              <a:rPr lang="en-GB" sz="1400" dirty="0">
                <a:solidFill>
                  <a:srgbClr val="103A71"/>
                </a:solidFill>
                <a:latin typeface="Arial"/>
                <a:cs typeface="Arial"/>
              </a:rPr>
              <a:t>) is supported by </a:t>
            </a:r>
            <a:r>
              <a:rPr lang="en-GB" sz="1400" b="1" dirty="0">
                <a:solidFill>
                  <a:srgbClr val="103A71"/>
                </a:solidFill>
                <a:latin typeface="Arial"/>
                <a:cs typeface="Arial"/>
              </a:rPr>
              <a:t>a set of Theories of Action (</a:t>
            </a:r>
            <a:r>
              <a:rPr lang="en-GB" sz="1400" b="1" dirty="0" err="1">
                <a:solidFill>
                  <a:srgbClr val="103A71"/>
                </a:solidFill>
                <a:latin typeface="Arial"/>
                <a:cs typeface="Arial"/>
              </a:rPr>
              <a:t>ToAs</a:t>
            </a:r>
            <a:r>
              <a:rPr lang="en-GB" sz="1400" b="1" dirty="0">
                <a:solidFill>
                  <a:srgbClr val="103A71"/>
                </a:solidFill>
                <a:latin typeface="Arial"/>
                <a:cs typeface="Arial"/>
              </a:rPr>
              <a:t>) which</a:t>
            </a:r>
            <a:r>
              <a:rPr lang="en-GB" sz="1400" dirty="0">
                <a:solidFill>
                  <a:srgbClr val="103A71"/>
                </a:solidFill>
                <a:latin typeface="Arial"/>
                <a:cs typeface="Arial"/>
              </a:rPr>
              <a:t> </a:t>
            </a:r>
            <a:r>
              <a:rPr lang="en-GB" sz="1400" b="1" dirty="0">
                <a:solidFill>
                  <a:srgbClr val="103A71"/>
                </a:solidFill>
                <a:latin typeface="Arial"/>
                <a:cs typeface="Arial"/>
              </a:rPr>
              <a:t>help implementers see where their specific interventions contribute to the </a:t>
            </a:r>
            <a:r>
              <a:rPr lang="en-GB" sz="1400" b="1" dirty="0" err="1">
                <a:solidFill>
                  <a:srgbClr val="103A71"/>
                </a:solidFill>
                <a:latin typeface="Arial"/>
                <a:cs typeface="Arial"/>
              </a:rPr>
              <a:t>ToC</a:t>
            </a:r>
            <a:r>
              <a:rPr lang="en-GB" sz="1400" b="1" dirty="0">
                <a:solidFill>
                  <a:srgbClr val="103A71"/>
                </a:solidFill>
                <a:latin typeface="Arial"/>
                <a:cs typeface="Arial"/>
              </a:rPr>
              <a:t> outcomes</a:t>
            </a:r>
            <a:r>
              <a:rPr lang="en-GB" sz="1400" dirty="0">
                <a:solidFill>
                  <a:srgbClr val="103A71"/>
                </a:solidFill>
                <a:latin typeface="Arial"/>
                <a:cs typeface="Arial"/>
              </a:rPr>
              <a:t>. This recognises that individual mine action operators cannot always be expected to deliver fully on the </a:t>
            </a:r>
            <a:r>
              <a:rPr lang="en-GB" sz="1400" dirty="0" err="1">
                <a:solidFill>
                  <a:srgbClr val="103A71"/>
                </a:solidFill>
                <a:latin typeface="Arial"/>
                <a:cs typeface="Arial"/>
              </a:rPr>
              <a:t>ToC</a:t>
            </a:r>
            <a:r>
              <a:rPr lang="en-GB" sz="1400" dirty="0">
                <a:solidFill>
                  <a:srgbClr val="103A71"/>
                </a:solidFill>
                <a:latin typeface="Arial"/>
                <a:cs typeface="Arial"/>
              </a:rPr>
              <a:t> outcomes, though their actions should at least contribute to those outcomes. </a:t>
            </a:r>
            <a:endParaRPr lang="en-GB" sz="1400" dirty="0">
              <a:solidFill>
                <a:srgbClr val="103A71"/>
              </a:solidFill>
              <a:latin typeface="Arial" panose="020B0604020202020204" pitchFamily="34" charset="0"/>
              <a:cs typeface="Arial" panose="020B0604020202020204" pitchFamily="34" charset="0"/>
            </a:endParaRPr>
          </a:p>
          <a:p>
            <a:pPr>
              <a:lnSpc>
                <a:spcPts val="1600"/>
              </a:lnSpc>
              <a:spcBef>
                <a:spcPts val="0"/>
              </a:spcBef>
            </a:pPr>
            <a:br>
              <a:rPr lang="en-GB" sz="1400" dirty="0">
                <a:solidFill>
                  <a:srgbClr val="103A71"/>
                </a:solidFill>
                <a:latin typeface="Arial" panose="020B0604020202020204" pitchFamily="34" charset="0"/>
                <a:cs typeface="Arial" panose="020B0604020202020204" pitchFamily="34" charset="0"/>
              </a:rPr>
            </a:br>
            <a:r>
              <a:rPr lang="en-GB" sz="1400" dirty="0">
                <a:solidFill>
                  <a:srgbClr val="103A71"/>
                </a:solidFill>
                <a:latin typeface="Arial" panose="020B0604020202020204" pitchFamily="34" charset="0"/>
                <a:cs typeface="Arial" panose="020B0604020202020204" pitchFamily="34" charset="0"/>
              </a:rPr>
              <a:t>Whilst the </a:t>
            </a:r>
            <a:r>
              <a:rPr lang="en-GB" sz="1400" b="1" i="1" dirty="0">
                <a:solidFill>
                  <a:srgbClr val="103A71"/>
                </a:solidFill>
                <a:latin typeface="Arial" panose="020B0604020202020204" pitchFamily="34" charset="0"/>
                <a:cs typeface="Arial" panose="020B0604020202020204" pitchFamily="34" charset="0"/>
              </a:rPr>
              <a:t>Theory of Change </a:t>
            </a:r>
            <a:r>
              <a:rPr lang="en-GB" sz="1400" dirty="0">
                <a:solidFill>
                  <a:srgbClr val="103A71"/>
                </a:solidFill>
                <a:latin typeface="Arial" panose="020B0604020202020204" pitchFamily="34" charset="0"/>
                <a:cs typeface="Arial" panose="020B0604020202020204" pitchFamily="34" charset="0"/>
              </a:rPr>
              <a:t>represents the understanding of how social, political, economic and/or cultural change can be influenced to achieve outcomes within the mine action sector</a:t>
            </a:r>
            <a:r>
              <a:rPr lang="en-GB" sz="1400" b="1" dirty="0">
                <a:solidFill>
                  <a:srgbClr val="103A71"/>
                </a:solidFill>
                <a:latin typeface="Arial" panose="020B0604020202020204" pitchFamily="34" charset="0"/>
                <a:cs typeface="Arial" panose="020B0604020202020204" pitchFamily="34" charset="0"/>
              </a:rPr>
              <a:t>, </a:t>
            </a:r>
            <a:r>
              <a:rPr lang="en-GB" sz="1400" dirty="0">
                <a:solidFill>
                  <a:srgbClr val="103A71"/>
                </a:solidFill>
                <a:latin typeface="Arial" panose="020B0604020202020204" pitchFamily="34" charset="0"/>
                <a:cs typeface="Arial" panose="020B0604020202020204" pitchFamily="34" charset="0"/>
              </a:rPr>
              <a:t>the</a:t>
            </a:r>
            <a:r>
              <a:rPr lang="en-GB" sz="1400" b="1" dirty="0">
                <a:solidFill>
                  <a:srgbClr val="103A71"/>
                </a:solidFill>
                <a:latin typeface="Arial" panose="020B0604020202020204" pitchFamily="34" charset="0"/>
                <a:cs typeface="Arial" panose="020B0604020202020204" pitchFamily="34" charset="0"/>
              </a:rPr>
              <a:t> </a:t>
            </a:r>
            <a:r>
              <a:rPr lang="en-GB" sz="1400" b="1" i="1" dirty="0">
                <a:solidFill>
                  <a:srgbClr val="103A71"/>
                </a:solidFill>
                <a:latin typeface="Arial" panose="020B0604020202020204" pitchFamily="34" charset="0"/>
                <a:cs typeface="Arial" panose="020B0604020202020204" pitchFamily="34" charset="0"/>
              </a:rPr>
              <a:t>Theories of Action </a:t>
            </a:r>
            <a:r>
              <a:rPr lang="en-GB" sz="1400" dirty="0">
                <a:solidFill>
                  <a:srgbClr val="103A71"/>
                </a:solidFill>
                <a:latin typeface="Arial" panose="020B0604020202020204" pitchFamily="34" charset="0"/>
                <a:cs typeface="Arial" panose="020B0604020202020204" pitchFamily="34" charset="0"/>
              </a:rPr>
              <a:t>explain how a particular project, programme or initiative contributes to that change process and is informed by the broader </a:t>
            </a:r>
            <a:r>
              <a:rPr lang="en-GB" sz="1400" dirty="0" err="1">
                <a:solidFill>
                  <a:srgbClr val="103A71"/>
                </a:solidFill>
                <a:latin typeface="Arial" panose="020B0604020202020204" pitchFamily="34" charset="0"/>
                <a:cs typeface="Arial" panose="020B0604020202020204" pitchFamily="34" charset="0"/>
              </a:rPr>
              <a:t>ToC</a:t>
            </a:r>
            <a:r>
              <a:rPr lang="en-GB" sz="1400" dirty="0">
                <a:solidFill>
                  <a:srgbClr val="103A71"/>
                </a:solidFill>
                <a:latin typeface="Arial" panose="020B0604020202020204" pitchFamily="34" charset="0"/>
                <a:cs typeface="Arial" panose="020B0604020202020204" pitchFamily="34" charset="0"/>
              </a:rPr>
              <a:t>.</a:t>
            </a:r>
            <a:br>
              <a:rPr lang="en-GB" sz="1400" dirty="0">
                <a:solidFill>
                  <a:srgbClr val="103A71"/>
                </a:solidFill>
                <a:latin typeface="Arial" panose="020B0604020202020204" pitchFamily="34" charset="0"/>
                <a:cs typeface="Arial" panose="020B0604020202020204" pitchFamily="34" charset="0"/>
              </a:rPr>
            </a:br>
            <a:r>
              <a:rPr lang="en-GB" sz="1400" b="1" dirty="0">
                <a:solidFill>
                  <a:srgbClr val="103A71"/>
                </a:solidFill>
                <a:latin typeface="Arial" panose="020B0604020202020204" pitchFamily="34" charset="0"/>
                <a:cs typeface="Arial" panose="020B0604020202020204" pitchFamily="34" charset="0"/>
              </a:rPr>
              <a:t>     </a:t>
            </a:r>
          </a:p>
          <a:p>
            <a:pPr>
              <a:lnSpc>
                <a:spcPts val="1600"/>
              </a:lnSpc>
              <a:spcBef>
                <a:spcPts val="0"/>
              </a:spcBef>
            </a:pPr>
            <a:r>
              <a:rPr lang="en-GB" sz="1400" dirty="0">
                <a:solidFill>
                  <a:srgbClr val="103A71"/>
                </a:solidFill>
                <a:latin typeface="Arial"/>
                <a:cs typeface="Arial"/>
              </a:rPr>
              <a:t>The distinction between </a:t>
            </a:r>
            <a:r>
              <a:rPr lang="en-GB" sz="1400" dirty="0" err="1">
                <a:solidFill>
                  <a:srgbClr val="103A71"/>
                </a:solidFill>
                <a:latin typeface="Arial"/>
                <a:cs typeface="Arial"/>
              </a:rPr>
              <a:t>ToAs</a:t>
            </a:r>
            <a:r>
              <a:rPr lang="en-GB" sz="1400" dirty="0">
                <a:solidFill>
                  <a:srgbClr val="103A71"/>
                </a:solidFill>
                <a:latin typeface="Arial"/>
                <a:cs typeface="Arial"/>
              </a:rPr>
              <a:t> and the </a:t>
            </a:r>
            <a:r>
              <a:rPr lang="en-GB" sz="1400" dirty="0" err="1">
                <a:solidFill>
                  <a:srgbClr val="103A71"/>
                </a:solidFill>
                <a:latin typeface="Arial"/>
                <a:cs typeface="Arial"/>
              </a:rPr>
              <a:t>ToC</a:t>
            </a:r>
            <a:r>
              <a:rPr lang="en-GB" sz="1400" dirty="0">
                <a:solidFill>
                  <a:srgbClr val="103A71"/>
                </a:solidFill>
                <a:latin typeface="Arial"/>
                <a:cs typeface="Arial"/>
              </a:rPr>
              <a:t> is important as it allows the sector to better identify what is working, what is not and why; </a:t>
            </a:r>
            <a:r>
              <a:rPr lang="en-GB" sz="1400" b="1" dirty="0">
                <a:solidFill>
                  <a:srgbClr val="103A71"/>
                </a:solidFill>
                <a:latin typeface="Arial"/>
                <a:cs typeface="Arial"/>
              </a:rPr>
              <a:t>distinguishing between ‘implementation failure’ </a:t>
            </a:r>
            <a:r>
              <a:rPr lang="en-GB" sz="1400" dirty="0">
                <a:solidFill>
                  <a:srgbClr val="103A71"/>
                </a:solidFill>
                <a:latin typeface="Arial"/>
                <a:cs typeface="Arial"/>
              </a:rPr>
              <a:t>(an intervention that is not delivered well) and</a:t>
            </a:r>
            <a:r>
              <a:rPr lang="en-GB" sz="1400" b="1" dirty="0">
                <a:solidFill>
                  <a:srgbClr val="103A71"/>
                </a:solidFill>
                <a:latin typeface="Arial"/>
                <a:cs typeface="Arial"/>
              </a:rPr>
              <a:t> ‘theory failure’ </a:t>
            </a:r>
            <a:r>
              <a:rPr lang="en-GB" sz="1400" dirty="0">
                <a:solidFill>
                  <a:srgbClr val="103A71"/>
                </a:solidFill>
                <a:latin typeface="Arial"/>
                <a:cs typeface="Arial"/>
              </a:rPr>
              <a:t>(where an intervention is delivered well but it still did not lead to the outcomes expected). Theory failure </a:t>
            </a:r>
            <a:r>
              <a:rPr lang="en-GB" sz="1400" b="1" dirty="0">
                <a:solidFill>
                  <a:srgbClr val="103A71"/>
                </a:solidFill>
                <a:latin typeface="Arial"/>
                <a:cs typeface="Arial"/>
              </a:rPr>
              <a:t>extends accountability to the sector as a whole, and not just the implementers when the outcomes are not as good as they could be</a:t>
            </a:r>
            <a:r>
              <a:rPr lang="en-GB" sz="1400" dirty="0">
                <a:solidFill>
                  <a:srgbClr val="103A71"/>
                </a:solidFill>
                <a:latin typeface="Arial"/>
                <a:cs typeface="Arial"/>
              </a:rPr>
              <a:t>.</a:t>
            </a:r>
            <a:br>
              <a:rPr lang="en-GB" sz="1400" dirty="0">
                <a:latin typeface="Arial" panose="020B0604020202020204" pitchFamily="34" charset="0"/>
                <a:cs typeface="Arial" panose="020B0604020202020204" pitchFamily="34" charset="0"/>
              </a:rPr>
            </a:br>
            <a:br>
              <a:rPr lang="en-GB" sz="1400" dirty="0">
                <a:latin typeface="Arial" panose="020B0604020202020204" pitchFamily="34" charset="0"/>
                <a:cs typeface="Arial" panose="020B0604020202020204" pitchFamily="34" charset="0"/>
              </a:rPr>
            </a:br>
            <a:r>
              <a:rPr lang="en-GB" sz="1400" dirty="0">
                <a:solidFill>
                  <a:srgbClr val="103A71"/>
                </a:solidFill>
                <a:latin typeface="Arial"/>
                <a:cs typeface="Arial"/>
              </a:rPr>
              <a:t>The </a:t>
            </a:r>
            <a:r>
              <a:rPr lang="en-GB" sz="1400" dirty="0" err="1">
                <a:solidFill>
                  <a:srgbClr val="103A71"/>
                </a:solidFill>
                <a:latin typeface="Arial"/>
                <a:cs typeface="Arial"/>
              </a:rPr>
              <a:t>ToAs</a:t>
            </a:r>
            <a:r>
              <a:rPr lang="en-GB" sz="1400" dirty="0">
                <a:solidFill>
                  <a:srgbClr val="103A71"/>
                </a:solidFill>
                <a:latin typeface="Arial"/>
                <a:cs typeface="Arial"/>
              </a:rPr>
              <a:t> in this guide are designed to </a:t>
            </a:r>
            <a:r>
              <a:rPr lang="en-GB" sz="1400" b="1" dirty="0">
                <a:solidFill>
                  <a:srgbClr val="103A71"/>
                </a:solidFill>
                <a:latin typeface="Arial"/>
                <a:cs typeface="Arial"/>
              </a:rPr>
              <a:t>support implementer programme teams </a:t>
            </a:r>
            <a:r>
              <a:rPr lang="en-GB" sz="1400" dirty="0">
                <a:solidFill>
                  <a:srgbClr val="103A71"/>
                </a:solidFill>
                <a:latin typeface="Arial"/>
                <a:cs typeface="Arial"/>
              </a:rPr>
              <a:t>who may only work on a particular component of the </a:t>
            </a:r>
            <a:r>
              <a:rPr lang="en-GB" sz="1400" dirty="0" err="1">
                <a:solidFill>
                  <a:srgbClr val="103A71"/>
                </a:solidFill>
                <a:latin typeface="Arial"/>
                <a:cs typeface="Arial"/>
              </a:rPr>
              <a:t>ToC</a:t>
            </a:r>
            <a:r>
              <a:rPr lang="en-GB" sz="1400" dirty="0">
                <a:solidFill>
                  <a:srgbClr val="103A71"/>
                </a:solidFill>
                <a:latin typeface="Arial"/>
                <a:cs typeface="Arial"/>
              </a:rPr>
              <a:t>. There are ToAs for all the activities included in the </a:t>
            </a:r>
            <a:r>
              <a:rPr lang="en-GB" sz="1400" dirty="0" err="1">
                <a:solidFill>
                  <a:srgbClr val="103A71"/>
                </a:solidFill>
                <a:latin typeface="Arial"/>
                <a:cs typeface="Arial"/>
              </a:rPr>
              <a:t>ToC</a:t>
            </a:r>
            <a:r>
              <a:rPr lang="en-GB" sz="1400" dirty="0">
                <a:solidFill>
                  <a:srgbClr val="103A71"/>
                </a:solidFill>
                <a:latin typeface="Arial"/>
                <a:cs typeface="Arial"/>
              </a:rPr>
              <a:t>; so if your focus is risk education, then you only need to refer to the risk education </a:t>
            </a:r>
            <a:r>
              <a:rPr lang="en-GB" sz="1400" dirty="0" err="1">
                <a:solidFill>
                  <a:srgbClr val="103A71"/>
                </a:solidFill>
                <a:latin typeface="Arial"/>
                <a:cs typeface="Arial"/>
              </a:rPr>
              <a:t>ToA</a:t>
            </a:r>
            <a:r>
              <a:rPr lang="en-GB" sz="1400" dirty="0">
                <a:solidFill>
                  <a:srgbClr val="103A71"/>
                </a:solidFill>
                <a:latin typeface="Arial"/>
                <a:cs typeface="Arial"/>
              </a:rPr>
              <a:t>. </a:t>
            </a:r>
            <a:r>
              <a:rPr lang="en-GB" sz="1400" dirty="0" err="1">
                <a:solidFill>
                  <a:srgbClr val="103A71"/>
                </a:solidFill>
                <a:latin typeface="Arial"/>
                <a:cs typeface="Arial"/>
              </a:rPr>
              <a:t>ToAs</a:t>
            </a:r>
            <a:r>
              <a:rPr lang="en-GB" sz="1400" dirty="0">
                <a:solidFill>
                  <a:srgbClr val="103A71"/>
                </a:solidFill>
                <a:latin typeface="Arial"/>
                <a:cs typeface="Arial"/>
              </a:rPr>
              <a:t> can be used by programme teams to understand </a:t>
            </a:r>
            <a:r>
              <a:rPr lang="en-GB" sz="1400" b="1" dirty="0">
                <a:solidFill>
                  <a:srgbClr val="103A71"/>
                </a:solidFill>
                <a:latin typeface="Arial"/>
                <a:cs typeface="Arial"/>
              </a:rPr>
              <a:t>how their specific activities feed into the bigger mine action picture </a:t>
            </a:r>
            <a:r>
              <a:rPr lang="en-GB" sz="1400" dirty="0">
                <a:solidFill>
                  <a:srgbClr val="103A71"/>
                </a:solidFill>
                <a:latin typeface="Arial"/>
                <a:cs typeface="Arial"/>
              </a:rPr>
              <a:t>– i.e. the </a:t>
            </a:r>
            <a:r>
              <a:rPr lang="en-GB" sz="1400" dirty="0" err="1">
                <a:solidFill>
                  <a:srgbClr val="103A71"/>
                </a:solidFill>
                <a:latin typeface="Arial"/>
                <a:cs typeface="Arial"/>
              </a:rPr>
              <a:t>ToC</a:t>
            </a:r>
            <a:r>
              <a:rPr lang="en-GB" sz="1400" dirty="0">
                <a:solidFill>
                  <a:srgbClr val="103A71"/>
                </a:solidFill>
                <a:latin typeface="Arial"/>
                <a:cs typeface="Arial"/>
              </a:rPr>
              <a:t> - and </a:t>
            </a:r>
            <a:r>
              <a:rPr lang="en-GB" sz="1400" b="1" dirty="0">
                <a:solidFill>
                  <a:srgbClr val="103A71"/>
                </a:solidFill>
                <a:latin typeface="Arial"/>
                <a:cs typeface="Arial"/>
              </a:rPr>
              <a:t>where dependencies or strategic connections with other stakeholders may be enhancing or hindering the success</a:t>
            </a:r>
            <a:r>
              <a:rPr lang="en-GB" sz="1400" dirty="0">
                <a:solidFill>
                  <a:srgbClr val="103A71"/>
                </a:solidFill>
                <a:latin typeface="Arial"/>
                <a:cs typeface="Arial"/>
              </a:rPr>
              <a:t> of the sector as a whole. They are also useful for all implementing partners (IPs) in a country working on an activity and can be used by technical working groups that are specifically convened to discuss that activity.</a:t>
            </a:r>
            <a:br>
              <a:rPr lang="en-GB" sz="1400" dirty="0">
                <a:highlight>
                  <a:srgbClr val="FFFF00"/>
                </a:highlight>
                <a:latin typeface="Arial" panose="020B0604020202020204" pitchFamily="34" charset="0"/>
                <a:cs typeface="Arial" panose="020B0604020202020204" pitchFamily="34" charset="0"/>
              </a:rPr>
            </a:br>
            <a:r>
              <a:rPr lang="en-GB" sz="1400" dirty="0">
                <a:solidFill>
                  <a:srgbClr val="103A71"/>
                </a:solidFill>
                <a:latin typeface="Arial"/>
                <a:cs typeface="Arial"/>
              </a:rPr>
              <a:t>Each </a:t>
            </a:r>
            <a:r>
              <a:rPr lang="en-GB" sz="1400" dirty="0" err="1">
                <a:solidFill>
                  <a:srgbClr val="103A71"/>
                </a:solidFill>
                <a:latin typeface="Arial"/>
                <a:cs typeface="Arial"/>
              </a:rPr>
              <a:t>ToA</a:t>
            </a:r>
            <a:r>
              <a:rPr lang="en-GB" sz="1400" dirty="0">
                <a:solidFill>
                  <a:srgbClr val="103A71"/>
                </a:solidFill>
                <a:latin typeface="Arial"/>
                <a:cs typeface="Arial"/>
              </a:rPr>
              <a:t> sets out a </a:t>
            </a:r>
            <a:r>
              <a:rPr lang="en-GB" sz="1400" b="1" dirty="0">
                <a:solidFill>
                  <a:srgbClr val="103A71"/>
                </a:solidFill>
                <a:latin typeface="Arial"/>
                <a:cs typeface="Arial"/>
              </a:rPr>
              <a:t>simple diagram of how activities will lead to particular outputs and outcomes</a:t>
            </a:r>
            <a:r>
              <a:rPr lang="en-GB" sz="1400" dirty="0">
                <a:solidFill>
                  <a:srgbClr val="103A71"/>
                </a:solidFill>
                <a:latin typeface="Arial"/>
                <a:cs typeface="Arial"/>
              </a:rPr>
              <a:t>. Each context is different and the level of achieved outcome will vary across different countries. This is a guide to help stakeholders understand how they can focus on the task at hand whilst remaining alert to opportunities for collaboration with others. </a:t>
            </a:r>
            <a:br>
              <a:rPr lang="en-GB" sz="1400" dirty="0">
                <a:latin typeface="Arial" panose="020B0604020202020204" pitchFamily="34" charset="0"/>
                <a:cs typeface="Arial" panose="020B0604020202020204" pitchFamily="34" charset="0"/>
              </a:rPr>
            </a:br>
            <a:br>
              <a:rPr lang="en-GB" sz="1400" dirty="0">
                <a:latin typeface="Arial" panose="020B0604020202020204" pitchFamily="34" charset="0"/>
                <a:cs typeface="Arial" panose="020B0604020202020204" pitchFamily="34" charset="0"/>
              </a:rPr>
            </a:br>
            <a:r>
              <a:rPr lang="en-GB" sz="1400" dirty="0">
                <a:solidFill>
                  <a:srgbClr val="103A71"/>
                </a:solidFill>
                <a:latin typeface="Arial"/>
                <a:cs typeface="Arial"/>
              </a:rPr>
              <a:t>The </a:t>
            </a:r>
            <a:r>
              <a:rPr lang="en-GB" sz="1400" dirty="0" err="1">
                <a:solidFill>
                  <a:srgbClr val="103A71"/>
                </a:solidFill>
                <a:latin typeface="Arial"/>
                <a:cs typeface="Arial"/>
              </a:rPr>
              <a:t>ToAs</a:t>
            </a:r>
            <a:r>
              <a:rPr lang="en-GB" sz="1400" dirty="0">
                <a:solidFill>
                  <a:srgbClr val="103A71"/>
                </a:solidFill>
                <a:latin typeface="Arial"/>
                <a:cs typeface="Arial"/>
              </a:rPr>
              <a:t> also present the minimum standard indicators from the indicator bank, in addition to any other indicators that are relevant to that activity, including cross-cutting indicators.</a:t>
            </a:r>
            <a:br>
              <a:rPr lang="en-GB" sz="1400" dirty="0">
                <a:latin typeface="Arial" panose="020B0604020202020204" pitchFamily="34" charset="0"/>
                <a:cs typeface="Arial" panose="020B0604020202020204" pitchFamily="34" charset="0"/>
              </a:rPr>
            </a:br>
            <a:endParaRPr lang="en-GB" sz="1400" dirty="0">
              <a:solidFill>
                <a:srgbClr val="103A7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B0C7636C-591B-2B41-9B75-DDEC2C7F8A3C}"/>
              </a:ext>
            </a:extLst>
          </p:cNvPr>
          <p:cNvSpPr/>
          <p:nvPr/>
        </p:nvSpPr>
        <p:spPr>
          <a:xfrm>
            <a:off x="0" y="0"/>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4" name="Rectangle 3">
            <a:extLst>
              <a:ext uri="{FF2B5EF4-FFF2-40B4-BE49-F238E27FC236}">
                <a16:creationId xmlns:a16="http://schemas.microsoft.com/office/drawing/2014/main" id="{7079780B-F73A-EA42-B814-8BFF0307EC09}"/>
              </a:ext>
            </a:extLst>
          </p:cNvPr>
          <p:cNvSpPr/>
          <p:nvPr/>
        </p:nvSpPr>
        <p:spPr>
          <a:xfrm>
            <a:off x="288682" y="259456"/>
            <a:ext cx="11614636" cy="707886"/>
          </a:xfrm>
          <a:prstGeom prst="rect">
            <a:avLst/>
          </a:prstGeom>
        </p:spPr>
        <p:txBody>
          <a:bodyPr wrap="square">
            <a:spAutoFit/>
          </a:bodyPr>
          <a:lstStyle/>
          <a:p>
            <a:r>
              <a:rPr lang="en-GB" sz="2000" b="1" dirty="0">
                <a:solidFill>
                  <a:srgbClr val="103A71"/>
                </a:solidFill>
                <a:latin typeface="Arial" panose="020B0604020202020204" pitchFamily="34" charset="0"/>
                <a:cs typeface="Arial" panose="020B0604020202020204" pitchFamily="34" charset="0"/>
              </a:rPr>
              <a:t>Theories of Action: </a:t>
            </a:r>
            <a:br>
              <a:rPr lang="en-GB" sz="2000" b="1" dirty="0">
                <a:solidFill>
                  <a:srgbClr val="103A71"/>
                </a:solidFill>
                <a:latin typeface="Arial" panose="020B0604020202020204" pitchFamily="34" charset="0"/>
                <a:cs typeface="Arial" panose="020B0604020202020204" pitchFamily="34" charset="0"/>
              </a:rPr>
            </a:br>
            <a:r>
              <a:rPr lang="en-GB" sz="2000" b="1" dirty="0">
                <a:solidFill>
                  <a:srgbClr val="103A71"/>
                </a:solidFill>
                <a:latin typeface="Arial" panose="020B0604020202020204" pitchFamily="34" charset="0"/>
                <a:cs typeface="Arial" panose="020B0604020202020204" pitchFamily="34" charset="0"/>
              </a:rPr>
              <a:t>A tool for implementing partners – </a:t>
            </a:r>
            <a:r>
              <a:rPr lang="en-GB" sz="2000" dirty="0">
                <a:solidFill>
                  <a:srgbClr val="103A71"/>
                </a:solidFill>
                <a:latin typeface="Arial" panose="020B0604020202020204" pitchFamily="34" charset="0"/>
                <a:cs typeface="Arial" panose="020B0604020202020204" pitchFamily="34" charset="0"/>
              </a:rPr>
              <a:t>What they are and why they add value </a:t>
            </a:r>
            <a:endParaRPr lang="en-US" sz="2000" dirty="0">
              <a:solidFill>
                <a:srgbClr val="103A71"/>
              </a:solidFill>
              <a:latin typeface="Arial" panose="020B0604020202020204" pitchFamily="34" charset="0"/>
              <a:cs typeface="Arial" panose="020B0604020202020204" pitchFamily="34" charset="0"/>
            </a:endParaRPr>
          </a:p>
        </p:txBody>
      </p:sp>
      <p:sp>
        <p:nvSpPr>
          <p:cNvPr id="5" name="Slide Number Placeholder 5">
            <a:extLst>
              <a:ext uri="{FF2B5EF4-FFF2-40B4-BE49-F238E27FC236}">
                <a16:creationId xmlns:a16="http://schemas.microsoft.com/office/drawing/2014/main" id="{9073D02C-195E-62D5-74BC-3198D842D7FF}"/>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20</a:t>
            </a:fld>
            <a:endParaRPr lang="en-GB" dirty="0"/>
          </a:p>
        </p:txBody>
      </p:sp>
    </p:spTree>
    <p:extLst>
      <p:ext uri="{BB962C8B-B14F-4D97-AF65-F5344CB8AC3E}">
        <p14:creationId xmlns:p14="http://schemas.microsoft.com/office/powerpoint/2010/main" val="3109377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9F24A4B-0A98-4127-B43E-37855EA46D86}"/>
              </a:ext>
            </a:extLst>
          </p:cNvPr>
          <p:cNvSpPr/>
          <p:nvPr/>
        </p:nvSpPr>
        <p:spPr>
          <a:xfrm>
            <a:off x="289317" y="333772"/>
            <a:ext cx="11699630" cy="400110"/>
          </a:xfrm>
          <a:prstGeom prst="rect">
            <a:avLst/>
          </a:prstGeom>
        </p:spPr>
        <p:txBody>
          <a:bodyPr wrap="square">
            <a:spAutoFit/>
          </a:bodyPr>
          <a:lstStyle/>
          <a:p>
            <a:r>
              <a:rPr lang="en-GB" sz="2000" b="1" dirty="0">
                <a:solidFill>
                  <a:srgbClr val="103A71"/>
                </a:solidFill>
                <a:latin typeface="Arial" panose="020B0604020202020204" pitchFamily="34" charset="0"/>
                <a:cs typeface="Arial" panose="020B0604020202020204" pitchFamily="34" charset="0"/>
              </a:rPr>
              <a:t>Theories of Action: </a:t>
            </a:r>
            <a:r>
              <a:rPr lang="en-GB" sz="2000" dirty="0">
                <a:solidFill>
                  <a:srgbClr val="103A71"/>
                </a:solidFill>
                <a:latin typeface="Arial" panose="020B0604020202020204" pitchFamily="34" charset="0"/>
                <a:cs typeface="Arial" panose="020B0604020202020204" pitchFamily="34" charset="0"/>
              </a:rPr>
              <a:t>What is included</a:t>
            </a:r>
            <a:endParaRPr lang="en-US" sz="2000" dirty="0">
              <a:solidFill>
                <a:srgbClr val="103A7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22EA2A1A-D9CA-A647-9C04-AE6C88F1BE61}"/>
              </a:ext>
            </a:extLst>
          </p:cNvPr>
          <p:cNvSpPr/>
          <p:nvPr/>
        </p:nvSpPr>
        <p:spPr>
          <a:xfrm>
            <a:off x="0" y="0"/>
            <a:ext cx="12192000" cy="150867"/>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4" name="Rectangle 3">
            <a:extLst>
              <a:ext uri="{FF2B5EF4-FFF2-40B4-BE49-F238E27FC236}">
                <a16:creationId xmlns:a16="http://schemas.microsoft.com/office/drawing/2014/main" id="{87B77F90-CB3A-3A4B-BA0E-A3BC84EA8580}"/>
              </a:ext>
            </a:extLst>
          </p:cNvPr>
          <p:cNvSpPr/>
          <p:nvPr/>
        </p:nvSpPr>
        <p:spPr>
          <a:xfrm>
            <a:off x="377181" y="963121"/>
            <a:ext cx="3362612" cy="3131734"/>
          </a:xfrm>
          <a:prstGeom prst="rect">
            <a:avLst/>
          </a:prstGeom>
        </p:spPr>
        <p:txBody>
          <a:bodyPr wrap="square" lIns="0" tIns="0" rIns="0" bIns="0" anchor="t">
            <a:spAutoFit/>
          </a:bodyPr>
          <a:lstStyle/>
          <a:p>
            <a:pPr>
              <a:spcAft>
                <a:spcPts val="600"/>
              </a:spcAft>
            </a:pPr>
            <a:r>
              <a:rPr lang="en-GB" sz="1600" b="1" dirty="0">
                <a:solidFill>
                  <a:srgbClr val="BACB4E"/>
                </a:solidFill>
                <a:latin typeface="Arial" panose="020B0604020202020204" pitchFamily="34" charset="0"/>
                <a:cs typeface="Arial" panose="020B0604020202020204" pitchFamily="34" charset="0"/>
              </a:rPr>
              <a:t>Assumptions</a:t>
            </a:r>
            <a:endParaRPr lang="en-GB" sz="1400" b="1" dirty="0">
              <a:solidFill>
                <a:srgbClr val="BACB4E"/>
              </a:solidFill>
              <a:latin typeface="Arial" panose="020B0604020202020204" pitchFamily="34" charset="0"/>
              <a:cs typeface="Arial" panose="020B0604020202020204" pitchFamily="34" charset="0"/>
            </a:endParaRPr>
          </a:p>
          <a:p>
            <a:pPr>
              <a:spcAft>
                <a:spcPts val="600"/>
              </a:spcAft>
            </a:pPr>
            <a:r>
              <a:rPr lang="en-GB" sz="1400" dirty="0">
                <a:solidFill>
                  <a:srgbClr val="103A71"/>
                </a:solidFill>
                <a:latin typeface="Arial"/>
                <a:cs typeface="Arial"/>
              </a:rPr>
              <a:t>Underpinning the </a:t>
            </a:r>
            <a:r>
              <a:rPr lang="en-GB" sz="1400" dirty="0" err="1">
                <a:solidFill>
                  <a:srgbClr val="103A71"/>
                </a:solidFill>
                <a:latin typeface="Arial"/>
                <a:cs typeface="Arial"/>
              </a:rPr>
              <a:t>ToAs</a:t>
            </a:r>
            <a:r>
              <a:rPr lang="en-GB" sz="1400" dirty="0">
                <a:solidFill>
                  <a:srgbClr val="103A71"/>
                </a:solidFill>
                <a:latin typeface="Arial"/>
                <a:cs typeface="Arial"/>
              </a:rPr>
              <a:t> and </a:t>
            </a:r>
            <a:r>
              <a:rPr lang="en-GB" sz="1400" dirty="0" err="1">
                <a:solidFill>
                  <a:srgbClr val="103A71"/>
                </a:solidFill>
                <a:latin typeface="Arial"/>
                <a:cs typeface="Arial"/>
              </a:rPr>
              <a:t>ToC</a:t>
            </a:r>
            <a:r>
              <a:rPr lang="en-GB" sz="1400" dirty="0">
                <a:solidFill>
                  <a:srgbClr val="103A71"/>
                </a:solidFill>
                <a:latin typeface="Arial"/>
                <a:cs typeface="Arial"/>
              </a:rPr>
              <a:t> are a set of </a:t>
            </a:r>
            <a:r>
              <a:rPr lang="en-GB" sz="1400" b="1" dirty="0">
                <a:solidFill>
                  <a:srgbClr val="103A71"/>
                </a:solidFill>
                <a:latin typeface="Arial"/>
                <a:cs typeface="Arial"/>
              </a:rPr>
              <a:t>key assumptions; </a:t>
            </a:r>
            <a:r>
              <a:rPr lang="en-GB" sz="1400" dirty="0">
                <a:solidFill>
                  <a:srgbClr val="103A71"/>
                </a:solidFill>
                <a:latin typeface="Arial"/>
                <a:cs typeface="Arial"/>
              </a:rPr>
              <a:t>the conditions that are assumed to be present for the intervention to be successful. It is important to understand the assumptions and to expand and refine them for different contexts. These assumptions are </a:t>
            </a:r>
            <a:r>
              <a:rPr lang="en-GB" sz="1400" b="1" dirty="0">
                <a:solidFill>
                  <a:srgbClr val="103A71"/>
                </a:solidFill>
                <a:latin typeface="Arial"/>
                <a:cs typeface="Arial"/>
              </a:rPr>
              <a:t>critical to the success of the </a:t>
            </a:r>
            <a:r>
              <a:rPr lang="en-GB" sz="1400" b="1" dirty="0" err="1">
                <a:solidFill>
                  <a:srgbClr val="103A71"/>
                </a:solidFill>
                <a:latin typeface="Arial"/>
                <a:cs typeface="Arial"/>
              </a:rPr>
              <a:t>ToC</a:t>
            </a:r>
            <a:r>
              <a:rPr lang="en-GB" sz="1400" b="1" dirty="0">
                <a:solidFill>
                  <a:srgbClr val="103A71"/>
                </a:solidFill>
                <a:latin typeface="Arial"/>
                <a:cs typeface="Arial"/>
              </a:rPr>
              <a:t> and </a:t>
            </a:r>
            <a:r>
              <a:rPr lang="en-GB" sz="1400" b="1" dirty="0" err="1">
                <a:solidFill>
                  <a:srgbClr val="103A71"/>
                </a:solidFill>
                <a:latin typeface="Arial"/>
                <a:cs typeface="Arial"/>
              </a:rPr>
              <a:t>ToAs</a:t>
            </a:r>
            <a:r>
              <a:rPr lang="en-GB" sz="1400" b="1" dirty="0">
                <a:solidFill>
                  <a:srgbClr val="103A71"/>
                </a:solidFill>
                <a:latin typeface="Arial"/>
                <a:cs typeface="Arial"/>
              </a:rPr>
              <a:t> </a:t>
            </a:r>
            <a:r>
              <a:rPr lang="en-GB" sz="1400" dirty="0">
                <a:solidFill>
                  <a:srgbClr val="103A71"/>
                </a:solidFill>
                <a:latin typeface="Arial"/>
                <a:cs typeface="Arial"/>
              </a:rPr>
              <a:t>and should be monitored and reflected on periodically. Annex A lists a set of assumptions for the whole </a:t>
            </a:r>
            <a:r>
              <a:rPr lang="en-GB" sz="1400" dirty="0" err="1">
                <a:solidFill>
                  <a:srgbClr val="103A71"/>
                </a:solidFill>
                <a:latin typeface="Arial"/>
                <a:cs typeface="Arial"/>
              </a:rPr>
              <a:t>ToC</a:t>
            </a:r>
            <a:r>
              <a:rPr lang="en-GB" sz="1400" dirty="0">
                <a:solidFill>
                  <a:srgbClr val="103A71"/>
                </a:solidFill>
                <a:latin typeface="Arial"/>
                <a:cs typeface="Arial"/>
              </a:rPr>
              <a:t>. The </a:t>
            </a:r>
            <a:r>
              <a:rPr lang="en-GB" sz="1400" dirty="0" err="1">
                <a:solidFill>
                  <a:srgbClr val="103A71"/>
                </a:solidFill>
                <a:latin typeface="Arial"/>
                <a:cs typeface="Arial"/>
              </a:rPr>
              <a:t>ToA</a:t>
            </a:r>
            <a:r>
              <a:rPr lang="en-GB" sz="1400" dirty="0">
                <a:solidFill>
                  <a:srgbClr val="103A71"/>
                </a:solidFill>
                <a:latin typeface="Arial"/>
                <a:cs typeface="Arial"/>
              </a:rPr>
              <a:t> provides the assumptions relevant to each specific activity and causal pathway.</a:t>
            </a:r>
            <a:endParaRPr lang="en-US" sz="1400" dirty="0">
              <a:solidFill>
                <a:srgbClr val="103A71"/>
              </a:solidFill>
              <a:highlight>
                <a:srgbClr val="FFFF00"/>
              </a:highlight>
              <a:latin typeface="Arial"/>
              <a:cs typeface="Arial"/>
            </a:endParaRPr>
          </a:p>
        </p:txBody>
      </p:sp>
      <p:sp>
        <p:nvSpPr>
          <p:cNvPr id="10" name="Rectangle 9">
            <a:extLst>
              <a:ext uri="{FF2B5EF4-FFF2-40B4-BE49-F238E27FC236}">
                <a16:creationId xmlns:a16="http://schemas.microsoft.com/office/drawing/2014/main" id="{B7E01311-3B9B-3242-BA61-E5F8662E79EC}"/>
              </a:ext>
            </a:extLst>
          </p:cNvPr>
          <p:cNvSpPr/>
          <p:nvPr/>
        </p:nvSpPr>
        <p:spPr>
          <a:xfrm>
            <a:off x="4178974" y="916787"/>
            <a:ext cx="3539524" cy="4493538"/>
          </a:xfrm>
          <a:prstGeom prst="rect">
            <a:avLst/>
          </a:prstGeom>
        </p:spPr>
        <p:txBody>
          <a:bodyPr wrap="square" lIns="0" tIns="0" rIns="0" bIns="0" anchor="t">
            <a:spAutoFit/>
          </a:bodyPr>
          <a:lstStyle/>
          <a:p>
            <a:pPr>
              <a:spcAft>
                <a:spcPts val="600"/>
              </a:spcAft>
            </a:pPr>
            <a:r>
              <a:rPr lang="en-GB" sz="1600" b="1" dirty="0">
                <a:solidFill>
                  <a:srgbClr val="BACB4E"/>
                </a:solidFill>
                <a:latin typeface="Arial" panose="020B0604020202020204" pitchFamily="34" charset="0"/>
                <a:cs typeface="Arial" panose="020B0604020202020204" pitchFamily="34" charset="0"/>
              </a:rPr>
              <a:t>Indicators</a:t>
            </a:r>
          </a:p>
          <a:p>
            <a:pPr>
              <a:spcAft>
                <a:spcPts val="600"/>
              </a:spcAft>
            </a:pPr>
            <a:r>
              <a:rPr lang="en-GB" sz="1400" dirty="0">
                <a:solidFill>
                  <a:srgbClr val="103A71"/>
                </a:solidFill>
                <a:latin typeface="Arial"/>
                <a:cs typeface="Arial"/>
              </a:rPr>
              <a:t>The </a:t>
            </a:r>
            <a:r>
              <a:rPr lang="en-GB" sz="1400" dirty="0" err="1">
                <a:solidFill>
                  <a:srgbClr val="103A71"/>
                </a:solidFill>
                <a:latin typeface="Arial"/>
                <a:cs typeface="Arial"/>
              </a:rPr>
              <a:t>ToAs</a:t>
            </a:r>
            <a:r>
              <a:rPr lang="en-GB" sz="1400" dirty="0">
                <a:solidFill>
                  <a:srgbClr val="103A71"/>
                </a:solidFill>
                <a:latin typeface="Arial"/>
                <a:cs typeface="Arial"/>
              </a:rPr>
              <a:t> </a:t>
            </a:r>
            <a:r>
              <a:rPr lang="en-GB" sz="1400" b="1" dirty="0">
                <a:solidFill>
                  <a:srgbClr val="103A71"/>
                </a:solidFill>
                <a:latin typeface="Arial"/>
                <a:cs typeface="Arial"/>
              </a:rPr>
              <a:t>present the most relevant minimum standard indicators </a:t>
            </a:r>
            <a:r>
              <a:rPr lang="en-GB" sz="1400" dirty="0">
                <a:solidFill>
                  <a:srgbClr val="103A71"/>
                </a:solidFill>
                <a:latin typeface="Arial"/>
                <a:cs typeface="Arial"/>
              </a:rPr>
              <a:t>for outputs and outcomes for each activity in the </a:t>
            </a:r>
            <a:r>
              <a:rPr lang="en-GB" sz="1400" dirty="0" err="1">
                <a:solidFill>
                  <a:srgbClr val="103A71"/>
                </a:solidFill>
                <a:latin typeface="Arial"/>
                <a:cs typeface="Arial"/>
              </a:rPr>
              <a:t>ToC</a:t>
            </a:r>
            <a:r>
              <a:rPr lang="en-GB" sz="1400" dirty="0">
                <a:solidFill>
                  <a:srgbClr val="103A71"/>
                </a:solidFill>
                <a:latin typeface="Arial"/>
                <a:cs typeface="Arial"/>
              </a:rPr>
              <a:t>. Additional indicators should be selected from the indicator bank and agreed upon in consultation with the donors.  </a:t>
            </a:r>
            <a:r>
              <a:rPr lang="en-GB" sz="1400" b="1" dirty="0">
                <a:solidFill>
                  <a:srgbClr val="103A71"/>
                </a:solidFill>
                <a:latin typeface="Arial"/>
                <a:cs typeface="Arial"/>
              </a:rPr>
              <a:t>Please note that not all minimum indicators are included. Please review the indicators bank to ensure you have selected the most relevant indicators for your programme. </a:t>
            </a:r>
            <a:endParaRPr lang="en-GB" sz="1400" b="1" dirty="0">
              <a:solidFill>
                <a:srgbClr val="103A71"/>
              </a:solidFill>
              <a:latin typeface="Arial" panose="020B0604020202020204" pitchFamily="34" charset="0"/>
              <a:cs typeface="Arial" panose="020B0604020202020204" pitchFamily="34" charset="0"/>
            </a:endParaRPr>
          </a:p>
          <a:p>
            <a:pPr>
              <a:spcAft>
                <a:spcPts val="600"/>
              </a:spcAft>
            </a:pPr>
            <a:r>
              <a:rPr lang="en-GB" sz="1400" dirty="0">
                <a:solidFill>
                  <a:srgbClr val="103A71"/>
                </a:solidFill>
                <a:latin typeface="Arial"/>
                <a:cs typeface="Arial"/>
              </a:rPr>
              <a:t>Also note that the indicator bank includes cross-cutting indicators such as those for gender, conflict sensitivity, and inclusion (e.g. of marginalised and vulnerable groups, survivors of explosive ordnance accidents, and other persons with disabilities), which may be included in the minimum standard indicators. </a:t>
            </a:r>
            <a:endParaRPr lang="en-US" sz="1400" dirty="0">
              <a:solidFill>
                <a:srgbClr val="103A71"/>
              </a:solidFill>
              <a:latin typeface="Arial" panose="020B0604020202020204" pitchFamily="34" charset="0"/>
            </a:endParaRPr>
          </a:p>
        </p:txBody>
      </p:sp>
      <p:sp>
        <p:nvSpPr>
          <p:cNvPr id="11" name="Rectangle 10">
            <a:extLst>
              <a:ext uri="{FF2B5EF4-FFF2-40B4-BE49-F238E27FC236}">
                <a16:creationId xmlns:a16="http://schemas.microsoft.com/office/drawing/2014/main" id="{C16F8246-FD2A-1047-9EEE-4801291739A5}"/>
              </a:ext>
            </a:extLst>
          </p:cNvPr>
          <p:cNvSpPr/>
          <p:nvPr/>
        </p:nvSpPr>
        <p:spPr>
          <a:xfrm>
            <a:off x="8406290" y="944457"/>
            <a:ext cx="3539525" cy="5386090"/>
          </a:xfrm>
          <a:prstGeom prst="rect">
            <a:avLst/>
          </a:prstGeom>
        </p:spPr>
        <p:txBody>
          <a:bodyPr wrap="square" lIns="0" tIns="0" rIns="0" bIns="0" anchor="t">
            <a:spAutoFit/>
          </a:bodyPr>
          <a:lstStyle/>
          <a:p>
            <a:pPr>
              <a:spcAft>
                <a:spcPts val="600"/>
              </a:spcAft>
            </a:pPr>
            <a:r>
              <a:rPr lang="en-GB" sz="1600" b="1" dirty="0">
                <a:solidFill>
                  <a:srgbClr val="BACB4E"/>
                </a:solidFill>
                <a:latin typeface="Arial" panose="020B0604020202020204" pitchFamily="34" charset="0"/>
                <a:cs typeface="Arial" panose="020B0604020202020204" pitchFamily="34" charset="0"/>
              </a:rPr>
              <a:t>Strategic Connections and Reflection questions</a:t>
            </a:r>
            <a:endParaRPr lang="en-GB" sz="1400" b="1" dirty="0">
              <a:solidFill>
                <a:srgbClr val="BACB4E"/>
              </a:solidFill>
              <a:latin typeface="Arial" panose="020B0604020202020204" pitchFamily="34" charset="0"/>
              <a:cs typeface="Arial" panose="020B0604020202020204" pitchFamily="34" charset="0"/>
            </a:endParaRPr>
          </a:p>
          <a:p>
            <a:pPr>
              <a:spcAft>
                <a:spcPts val="600"/>
              </a:spcAft>
            </a:pPr>
            <a:r>
              <a:rPr lang="en-GB" sz="1400" dirty="0">
                <a:solidFill>
                  <a:srgbClr val="103A71"/>
                </a:solidFill>
                <a:latin typeface="Arial" panose="020B0604020202020204" pitchFamily="34" charset="0"/>
                <a:cs typeface="Arial" panose="020B0604020202020204" pitchFamily="34" charset="0"/>
              </a:rPr>
              <a:t>Accompanying each </a:t>
            </a:r>
            <a:r>
              <a:rPr lang="en-GB" sz="1400" dirty="0" err="1">
                <a:solidFill>
                  <a:srgbClr val="103A71"/>
                </a:solidFill>
                <a:latin typeface="Arial" panose="020B0604020202020204" pitchFamily="34" charset="0"/>
                <a:cs typeface="Arial" panose="020B0604020202020204" pitchFamily="34" charset="0"/>
              </a:rPr>
              <a:t>ToA</a:t>
            </a:r>
            <a:r>
              <a:rPr lang="en-GB" sz="1400" dirty="0">
                <a:solidFill>
                  <a:srgbClr val="103A71"/>
                </a:solidFill>
                <a:latin typeface="Arial" panose="020B0604020202020204" pitchFamily="34" charset="0"/>
                <a:cs typeface="Arial" panose="020B0604020202020204" pitchFamily="34" charset="0"/>
              </a:rPr>
              <a:t> are the key inter-relationships between mine action interventions – as illustrated in the </a:t>
            </a:r>
            <a:r>
              <a:rPr lang="en-GB" sz="1400" dirty="0" err="1">
                <a:solidFill>
                  <a:srgbClr val="103A71"/>
                </a:solidFill>
                <a:latin typeface="Arial" panose="020B0604020202020204" pitchFamily="34" charset="0"/>
                <a:cs typeface="Arial" panose="020B0604020202020204" pitchFamily="34" charset="0"/>
              </a:rPr>
              <a:t>ToC</a:t>
            </a:r>
            <a:r>
              <a:rPr lang="en-GB" sz="1400" dirty="0">
                <a:solidFill>
                  <a:srgbClr val="103A71"/>
                </a:solidFill>
                <a:latin typeface="Arial" panose="020B0604020202020204" pitchFamily="34" charset="0"/>
                <a:cs typeface="Arial" panose="020B0604020202020204" pitchFamily="34" charset="0"/>
              </a:rPr>
              <a:t> - which enable the mine action sector to be more than the sum of its parts. In other words, there are </a:t>
            </a:r>
            <a:r>
              <a:rPr lang="en-GB" sz="1400" b="1" dirty="0">
                <a:solidFill>
                  <a:srgbClr val="103A71"/>
                </a:solidFill>
                <a:latin typeface="Arial" panose="020B0604020202020204" pitchFamily="34" charset="0"/>
                <a:cs typeface="Arial" panose="020B0604020202020204" pitchFamily="34" charset="0"/>
              </a:rPr>
              <a:t>strategic connections that, when acted upon, can enhance the outcome and impact level change that the sector wishes to see</a:t>
            </a:r>
            <a:r>
              <a:rPr lang="en-GB" sz="1400" dirty="0">
                <a:solidFill>
                  <a:srgbClr val="103A71"/>
                </a:solidFill>
                <a:latin typeface="Arial" panose="020B0604020202020204" pitchFamily="34" charset="0"/>
                <a:cs typeface="Arial" panose="020B0604020202020204" pitchFamily="34" charset="0"/>
              </a:rPr>
              <a:t>.</a:t>
            </a:r>
          </a:p>
          <a:p>
            <a:pPr>
              <a:spcAft>
                <a:spcPts val="600"/>
              </a:spcAft>
            </a:pPr>
            <a:r>
              <a:rPr lang="en-GB" sz="1400" dirty="0">
                <a:solidFill>
                  <a:srgbClr val="103A71"/>
                </a:solidFill>
                <a:latin typeface="Arial"/>
                <a:cs typeface="Arial"/>
              </a:rPr>
              <a:t>For each </a:t>
            </a:r>
            <a:r>
              <a:rPr lang="en-GB" sz="1400" dirty="0" err="1">
                <a:solidFill>
                  <a:srgbClr val="103A71"/>
                </a:solidFill>
                <a:latin typeface="Arial"/>
                <a:cs typeface="Arial"/>
              </a:rPr>
              <a:t>ToA</a:t>
            </a:r>
            <a:r>
              <a:rPr lang="en-GB" sz="1400" dirty="0">
                <a:solidFill>
                  <a:srgbClr val="103A71"/>
                </a:solidFill>
                <a:latin typeface="Arial"/>
                <a:cs typeface="Arial"/>
              </a:rPr>
              <a:t>, these strategic connections have been highlighted along with a set of questions that encourage implementers to consider whether they are connecting sufficiently with other stakeholders to enhance their contributions to the </a:t>
            </a:r>
            <a:r>
              <a:rPr lang="en-GB" sz="1400" dirty="0" err="1">
                <a:solidFill>
                  <a:srgbClr val="103A71"/>
                </a:solidFill>
                <a:latin typeface="Arial"/>
                <a:cs typeface="Arial"/>
              </a:rPr>
              <a:t>ToC</a:t>
            </a:r>
            <a:r>
              <a:rPr lang="en-GB" sz="1400" dirty="0">
                <a:solidFill>
                  <a:srgbClr val="103A71"/>
                </a:solidFill>
                <a:latin typeface="Arial"/>
                <a:cs typeface="Arial"/>
              </a:rPr>
              <a:t> outcomes</a:t>
            </a:r>
            <a:r>
              <a:rPr lang="en-GB" sz="1400" dirty="0">
                <a:latin typeface="Arial" panose="020B0604020202020204" pitchFamily="34" charset="0"/>
                <a:ea typeface="+mn-lt"/>
                <a:cs typeface="Arial" panose="020B0604020202020204" pitchFamily="34" charset="0"/>
              </a:rPr>
              <a:t>. </a:t>
            </a:r>
            <a:r>
              <a:rPr lang="en-GB" sz="1400" dirty="0">
                <a:solidFill>
                  <a:srgbClr val="103A71"/>
                </a:solidFill>
                <a:latin typeface="Arial"/>
                <a:cs typeface="Arial"/>
              </a:rPr>
              <a:t>An implementer’s programme team should these reflection questions. Furthermore, it could be useful for these questions to also be asked at any technical working groups which may be convened at a national level to discuss the delivery of that particular mine action activity.  </a:t>
            </a:r>
            <a:endParaRPr lang="en-GB" sz="1400" dirty="0">
              <a:solidFill>
                <a:srgbClr val="FF0000"/>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1AB60DE4-1273-9C4F-95E0-13F0DECB7AFC}"/>
              </a:ext>
            </a:extLst>
          </p:cNvPr>
          <p:cNvSpPr/>
          <p:nvPr/>
        </p:nvSpPr>
        <p:spPr>
          <a:xfrm>
            <a:off x="86264" y="6431894"/>
            <a:ext cx="12105736" cy="307777"/>
          </a:xfrm>
          <a:prstGeom prst="rect">
            <a:avLst/>
          </a:prstGeom>
        </p:spPr>
        <p:txBody>
          <a:bodyPr wrap="square">
            <a:spAutoFit/>
          </a:bodyPr>
          <a:lstStyle/>
          <a:p>
            <a:pPr algn="ctr"/>
            <a:r>
              <a:rPr lang="en-GB" sz="1400" b="1" dirty="0">
                <a:solidFill>
                  <a:srgbClr val="103A71"/>
                </a:solidFill>
                <a:latin typeface="Arial" panose="020B0604020202020204" pitchFamily="34" charset="0"/>
                <a:cs typeface="Arial" panose="020B0604020202020204" pitchFamily="34" charset="0"/>
              </a:rPr>
              <a:t>The following slides outline the </a:t>
            </a:r>
            <a:r>
              <a:rPr lang="en-GB" sz="1400" b="1" dirty="0" err="1">
                <a:solidFill>
                  <a:srgbClr val="103A71"/>
                </a:solidFill>
                <a:latin typeface="Arial" panose="020B0604020202020204" pitchFamily="34" charset="0"/>
                <a:cs typeface="Arial" panose="020B0604020202020204" pitchFamily="34" charset="0"/>
              </a:rPr>
              <a:t>ToAs</a:t>
            </a:r>
            <a:r>
              <a:rPr lang="en-GB" sz="1400" b="1" dirty="0">
                <a:solidFill>
                  <a:srgbClr val="103A71"/>
                </a:solidFill>
                <a:latin typeface="Arial" panose="020B0604020202020204" pitchFamily="34" charset="0"/>
                <a:cs typeface="Arial" panose="020B0604020202020204" pitchFamily="34" charset="0"/>
              </a:rPr>
              <a:t> for the core activities included in the </a:t>
            </a:r>
            <a:r>
              <a:rPr lang="en-GB" sz="1400" b="1" dirty="0" err="1">
                <a:solidFill>
                  <a:srgbClr val="103A71"/>
                </a:solidFill>
                <a:latin typeface="Arial" panose="020B0604020202020204" pitchFamily="34" charset="0"/>
                <a:cs typeface="Arial" panose="020B0604020202020204" pitchFamily="34" charset="0"/>
              </a:rPr>
              <a:t>ToC</a:t>
            </a:r>
            <a:r>
              <a:rPr lang="en-GB" sz="1400" b="1" dirty="0">
                <a:solidFill>
                  <a:srgbClr val="103A71"/>
                </a:solidFill>
                <a:latin typeface="Arial" panose="020B0604020202020204" pitchFamily="34" charset="0"/>
                <a:cs typeface="Arial" panose="020B0604020202020204" pitchFamily="34" charset="0"/>
              </a:rPr>
              <a:t>.</a:t>
            </a:r>
            <a:endParaRPr lang="en-US" sz="1400" b="1" dirty="0">
              <a:solidFill>
                <a:srgbClr val="103A71"/>
              </a:solidFill>
              <a:latin typeface="Arial" panose="020B0604020202020204" pitchFamily="34" charset="0"/>
              <a:cs typeface="Arial" panose="020B0604020202020204" pitchFamily="34" charset="0"/>
            </a:endParaRPr>
          </a:p>
        </p:txBody>
      </p:sp>
      <p:sp>
        <p:nvSpPr>
          <p:cNvPr id="2" name="Slide Number Placeholder 5">
            <a:extLst>
              <a:ext uri="{FF2B5EF4-FFF2-40B4-BE49-F238E27FC236}">
                <a16:creationId xmlns:a16="http://schemas.microsoft.com/office/drawing/2014/main" id="{CB91B48D-3871-8E29-B15D-278BDB9EB412}"/>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21</a:t>
            </a:fld>
            <a:endParaRPr lang="en-GB" dirty="0"/>
          </a:p>
        </p:txBody>
      </p:sp>
    </p:spTree>
    <p:extLst>
      <p:ext uri="{BB962C8B-B14F-4D97-AF65-F5344CB8AC3E}">
        <p14:creationId xmlns:p14="http://schemas.microsoft.com/office/powerpoint/2010/main" val="4265142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AB6E58FB-2249-4207-9FE3-7F0EDEC791E9}"/>
              </a:ext>
            </a:extLst>
          </p:cNvPr>
          <p:cNvSpPr txBox="1"/>
          <p:nvPr/>
        </p:nvSpPr>
        <p:spPr>
          <a:xfrm>
            <a:off x="369441" y="2388841"/>
            <a:ext cx="8460801" cy="325911"/>
          </a:xfrm>
          <a:prstGeom prst="rect">
            <a:avLst/>
          </a:prstGeom>
          <a:noFill/>
        </p:spPr>
        <p:txBody>
          <a:bodyPr wrap="square" lIns="0" numCol="1" spcCol="144000" rtlCol="0">
            <a:noAutofit/>
          </a:bodyPr>
          <a:lstStyle/>
          <a:p>
            <a:r>
              <a:rPr lang="en-GB" sz="1000" dirty="0">
                <a:latin typeface="Arial" panose="020B0604020202020204" pitchFamily="34" charset="0"/>
              </a:rPr>
              <a:t>Assumptions: For example, survivors have the opportunity to equitably benefit from socioeconomic support and freedom to exercise self-reliance; </a:t>
            </a:r>
            <a:br>
              <a:rPr lang="en-GB" sz="1000" dirty="0">
                <a:latin typeface="Arial" panose="020B0604020202020204" pitchFamily="34" charset="0"/>
              </a:rPr>
            </a:br>
            <a:r>
              <a:rPr lang="en-GB" sz="1000" dirty="0">
                <a:latin typeface="Arial" panose="020B0604020202020204" pitchFamily="34" charset="0"/>
              </a:rPr>
              <a:t>also see annexed assumptions 1, 2, 3, 4, 7, 10, 13, 16, 20, 21, 22,, 23, 26, 27, 28, 31.</a:t>
            </a:r>
          </a:p>
        </p:txBody>
      </p:sp>
      <p:sp>
        <p:nvSpPr>
          <p:cNvPr id="4" name="Rectangle 3">
            <a:extLst>
              <a:ext uri="{FF2B5EF4-FFF2-40B4-BE49-F238E27FC236}">
                <a16:creationId xmlns:a16="http://schemas.microsoft.com/office/drawing/2014/main" id="{A6C12D0C-5835-8345-9605-5BFF7AF15B07}"/>
              </a:ext>
            </a:extLst>
          </p:cNvPr>
          <p:cNvSpPr/>
          <p:nvPr/>
        </p:nvSpPr>
        <p:spPr>
          <a:xfrm>
            <a:off x="369441" y="270019"/>
            <a:ext cx="11448278" cy="307777"/>
          </a:xfrm>
          <a:prstGeom prst="rect">
            <a:avLst/>
          </a:prstGeom>
          <a:noFill/>
        </p:spPr>
        <p:txBody>
          <a:bodyPr wrap="square" lIns="0" tIns="0" rIns="0" bIns="0">
            <a:spAutoFit/>
          </a:bodyPr>
          <a:lstStyle/>
          <a:p>
            <a:r>
              <a:rPr lang="en-GB" sz="2000" dirty="0">
                <a:solidFill>
                  <a:srgbClr val="103A71"/>
                </a:solidFill>
                <a:latin typeface="Arial" panose="020B0604020202020204" pitchFamily="34" charset="0"/>
                <a:cs typeface="Arial" panose="020B0604020202020204" pitchFamily="34" charset="0"/>
              </a:rPr>
              <a:t>Theory of Action:</a:t>
            </a:r>
            <a:r>
              <a:rPr lang="en-GB" sz="2000" b="1" dirty="0">
                <a:solidFill>
                  <a:srgbClr val="103A71"/>
                </a:solidFill>
                <a:latin typeface="Arial" panose="020B0604020202020204" pitchFamily="34" charset="0"/>
                <a:cs typeface="Arial" panose="020B0604020202020204" pitchFamily="34" charset="0"/>
              </a:rPr>
              <a:t> Victim assistance</a:t>
            </a:r>
            <a:endParaRPr lang="en-GB" sz="2000" dirty="0">
              <a:solidFill>
                <a:schemeClr val="accent1"/>
              </a:solidFill>
              <a:latin typeface="Arial" panose="020B0604020202020204" pitchFamily="34" charset="0"/>
              <a:ea typeface="+mj-ea"/>
              <a:cs typeface="+mj-cs"/>
            </a:endParaRPr>
          </a:p>
        </p:txBody>
      </p:sp>
      <p:graphicFrame>
        <p:nvGraphicFramePr>
          <p:cNvPr id="111" name="Table 111">
            <a:extLst>
              <a:ext uri="{FF2B5EF4-FFF2-40B4-BE49-F238E27FC236}">
                <a16:creationId xmlns:a16="http://schemas.microsoft.com/office/drawing/2014/main" id="{B8712747-4EE3-3A4F-B798-BC51FE15D17C}"/>
              </a:ext>
            </a:extLst>
          </p:cNvPr>
          <p:cNvGraphicFramePr>
            <a:graphicFrameLocks noGrp="1"/>
          </p:cNvGraphicFramePr>
          <p:nvPr>
            <p:extLst>
              <p:ext uri="{D42A27DB-BD31-4B8C-83A1-F6EECF244321}">
                <p14:modId xmlns:p14="http://schemas.microsoft.com/office/powerpoint/2010/main" val="2737840206"/>
              </p:ext>
            </p:extLst>
          </p:nvPr>
        </p:nvGraphicFramePr>
        <p:xfrm>
          <a:off x="344458" y="2809764"/>
          <a:ext cx="11388550" cy="3982074"/>
        </p:xfrm>
        <a:graphic>
          <a:graphicData uri="http://schemas.openxmlformats.org/drawingml/2006/table">
            <a:tbl>
              <a:tblPr bandRow="1">
                <a:tableStyleId>{5C22544A-7EE6-4342-B048-85BDC9FD1C3A}</a:tableStyleId>
              </a:tblPr>
              <a:tblGrid>
                <a:gridCol w="8509718">
                  <a:extLst>
                    <a:ext uri="{9D8B030D-6E8A-4147-A177-3AD203B41FA5}">
                      <a16:colId xmlns:a16="http://schemas.microsoft.com/office/drawing/2014/main" val="2065306567"/>
                    </a:ext>
                  </a:extLst>
                </a:gridCol>
                <a:gridCol w="1613647">
                  <a:extLst>
                    <a:ext uri="{9D8B030D-6E8A-4147-A177-3AD203B41FA5}">
                      <a16:colId xmlns:a16="http://schemas.microsoft.com/office/drawing/2014/main" val="1962068817"/>
                    </a:ext>
                  </a:extLst>
                </a:gridCol>
                <a:gridCol w="1265185">
                  <a:extLst>
                    <a:ext uri="{9D8B030D-6E8A-4147-A177-3AD203B41FA5}">
                      <a16:colId xmlns:a16="http://schemas.microsoft.com/office/drawing/2014/main" val="3434321970"/>
                    </a:ext>
                  </a:extLst>
                </a:gridCol>
              </a:tblGrid>
              <a:tr h="2327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i="0" dirty="0">
                          <a:solidFill>
                            <a:schemeClr val="bg1"/>
                          </a:solidFill>
                          <a:latin typeface="Arial" panose="020B0604020202020204" pitchFamily="34" charset="0"/>
                        </a:rPr>
                        <a:t>Output indicators</a:t>
                      </a:r>
                      <a:endParaRPr lang="en-GB" sz="1600" b="0" i="0" dirty="0">
                        <a:solidFill>
                          <a:srgbClr val="FF0000"/>
                        </a:solidFill>
                        <a:latin typeface="Arial" panose="020B0604020202020204" pitchFamily="34" charset="0"/>
                      </a:endParaRPr>
                    </a:p>
                  </a:txBody>
                  <a:tcP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dirty="0">
                          <a:solidFill>
                            <a:schemeClr val="bg1"/>
                          </a:solidFill>
                          <a:latin typeface="Arial" panose="020B0604020202020204" pitchFamily="34" charset="0"/>
                        </a:rPr>
                        <a:t>Owner</a:t>
                      </a:r>
                    </a:p>
                  </a:txBody>
                  <a:tcP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i="0" dirty="0">
                          <a:solidFill>
                            <a:schemeClr val="bg1"/>
                          </a:solidFill>
                          <a:latin typeface="Arial" panose="020B0604020202020204" pitchFamily="34" charset="0"/>
                        </a:rPr>
                        <a:t>Frequency</a:t>
                      </a:r>
                    </a:p>
                  </a:txBody>
                  <a:tcPr>
                    <a:solidFill>
                      <a:schemeClr val="accent5"/>
                    </a:solidFill>
                  </a:tcPr>
                </a:tc>
                <a:extLst>
                  <a:ext uri="{0D108BD9-81ED-4DB2-BD59-A6C34878D82A}">
                    <a16:rowId xmlns:a16="http://schemas.microsoft.com/office/drawing/2014/main" val="1559283392"/>
                  </a:ext>
                </a:extLst>
              </a:tr>
              <a:tr h="288000">
                <a:tc>
                  <a:txBody>
                    <a:bodyPr/>
                    <a:lstStyle/>
                    <a:p>
                      <a:pPr marL="0" marR="0" lvl="0" indent="0" algn="l" rtl="0" eaLnBrk="1" fontAlgn="auto" latinLnBrk="0" hangingPunct="1">
                        <a:lnSpc>
                          <a:spcPct val="100000"/>
                        </a:lnSpc>
                        <a:spcBef>
                          <a:spcPts val="0"/>
                        </a:spcBef>
                        <a:spcAft>
                          <a:spcPts val="0"/>
                        </a:spcAft>
                        <a:buFontTx/>
                        <a:buNone/>
                      </a:pPr>
                      <a:r>
                        <a:rPr lang="en-GB" sz="1000" b="0" i="0" dirty="0">
                          <a:solidFill>
                            <a:schemeClr val="dk1"/>
                          </a:solidFill>
                          <a:latin typeface="Arial"/>
                        </a:rPr>
                        <a:t>OP-1.1 Number of direct beneficiaries of victim assistance (as per Standardising Beneficiary Definitions Second edition)</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r>
                        <a:rPr lang="en-GB" sz="1000" b="0" i="0" dirty="0">
                          <a:solidFill>
                            <a:schemeClr val="dk1"/>
                          </a:solidFill>
                          <a:latin typeface="Arial"/>
                        </a:rPr>
                        <a:t>IP NA</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r>
                        <a:rPr lang="en-GB" sz="1000" b="0" i="0" dirty="0">
                          <a:solidFill>
                            <a:schemeClr val="dk1"/>
                          </a:solidFill>
                          <a:latin typeface="Arial"/>
                        </a:rPr>
                        <a:t>Quarterly</a:t>
                      </a:r>
                    </a:p>
                  </a:txBody>
                  <a:tcPr>
                    <a:solidFill>
                      <a:srgbClr val="F0F0F0"/>
                    </a:solidFill>
                  </a:tcPr>
                </a:tc>
                <a:extLst>
                  <a:ext uri="{0D108BD9-81ED-4DB2-BD59-A6C34878D82A}">
                    <a16:rowId xmlns:a16="http://schemas.microsoft.com/office/drawing/2014/main" val="1105543896"/>
                  </a:ext>
                </a:extLst>
              </a:tr>
              <a:tr h="0">
                <a:tc>
                  <a:txBody>
                    <a:bodyPr/>
                    <a:lstStyle/>
                    <a:p>
                      <a:pPr marL="0" marR="0" lvl="0" indent="0" algn="l" rtl="0" eaLnBrk="1" fontAlgn="auto" latinLnBrk="0" hangingPunct="1">
                        <a:lnSpc>
                          <a:spcPct val="100000"/>
                        </a:lnSpc>
                        <a:spcBef>
                          <a:spcPts val="0"/>
                        </a:spcBef>
                        <a:spcAft>
                          <a:spcPts val="0"/>
                        </a:spcAft>
                        <a:buClrTx/>
                        <a:buSzTx/>
                        <a:buFontTx/>
                        <a:buNone/>
                      </a:pPr>
                      <a:r>
                        <a:rPr lang="en-US" sz="1000" b="0" i="0" dirty="0">
                          <a:solidFill>
                            <a:schemeClr val="dk1"/>
                          </a:solidFill>
                          <a:latin typeface="Arial"/>
                        </a:rPr>
                        <a:t>OP-1.2 Victim and accident forms are a</a:t>
                      </a:r>
                      <a:r>
                        <a:rPr lang="en-US" sz="1000" b="0" i="0" kern="1200" dirty="0">
                          <a:solidFill>
                            <a:schemeClr val="dk1"/>
                          </a:solidFill>
                          <a:latin typeface="Arial"/>
                          <a:ea typeface="+mn-ea"/>
                          <a:cs typeface="+mn-cs"/>
                        </a:rPr>
                        <a:t>ccur</a:t>
                      </a:r>
                      <a:r>
                        <a:rPr lang="en-US" sz="1000" b="0" i="0" dirty="0">
                          <a:solidFill>
                            <a:schemeClr val="dk1"/>
                          </a:solidFill>
                          <a:latin typeface="Arial"/>
                        </a:rPr>
                        <a:t>ately filled monthly/yearly and entered onto the IMSMA database</a:t>
                      </a:r>
                      <a:endParaRPr lang="en-GB" sz="1000" b="0" i="0" dirty="0">
                        <a:solidFill>
                          <a:schemeClr val="dk1"/>
                        </a:solidFill>
                        <a:latin typeface="Arial"/>
                      </a:endParaRPr>
                    </a:p>
                  </a:txBody>
                  <a:tcP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dirty="0">
                          <a:solidFill>
                            <a:schemeClr val="dk1"/>
                          </a:solidFill>
                          <a:latin typeface="Arial"/>
                        </a:rPr>
                        <a:t>IP NA</a:t>
                      </a:r>
                    </a:p>
                  </a:txBody>
                  <a:tcP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dirty="0">
                          <a:solidFill>
                            <a:schemeClr val="dk1"/>
                          </a:solidFill>
                          <a:latin typeface="Arial"/>
                        </a:rPr>
                        <a:t>Quarterly</a:t>
                      </a:r>
                    </a:p>
                  </a:txBody>
                  <a:tcPr>
                    <a:solidFill>
                      <a:srgbClr val="F0F0F0"/>
                    </a:solidFill>
                  </a:tcPr>
                </a:tc>
                <a:extLst>
                  <a:ext uri="{0D108BD9-81ED-4DB2-BD59-A6C34878D82A}">
                    <a16:rowId xmlns:a16="http://schemas.microsoft.com/office/drawing/2014/main" val="1625748609"/>
                  </a:ext>
                </a:extLst>
              </a:tr>
              <a:tr h="288000">
                <a:tc>
                  <a:txBody>
                    <a:bodyPr/>
                    <a:lstStyle/>
                    <a:p>
                      <a:pPr marL="0" marR="0" lvl="0" indent="0" algn="l" rtl="0" eaLnBrk="1" fontAlgn="auto" latinLnBrk="0" hangingPunct="1">
                        <a:lnSpc>
                          <a:spcPct val="100000"/>
                        </a:lnSpc>
                        <a:spcBef>
                          <a:spcPts val="0"/>
                        </a:spcBef>
                        <a:spcAft>
                          <a:spcPts val="0"/>
                        </a:spcAft>
                        <a:buFontTx/>
                        <a:buNone/>
                      </a:pPr>
                      <a:r>
                        <a:rPr lang="en-GB" sz="1000" b="0" i="0" dirty="0">
                          <a:solidFill>
                            <a:schemeClr val="dk1"/>
                          </a:solidFill>
                          <a:latin typeface="Arial"/>
                        </a:rPr>
                        <a:t>Please choose additional output level indicators for victim assistance from the indicator bank</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000" b="0" i="0" dirty="0">
                        <a:solidFill>
                          <a:schemeClr val="dk1"/>
                        </a:solidFill>
                        <a:latin typeface="Arial"/>
                      </a:endParaRP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000" b="0" i="0" dirty="0">
                        <a:solidFill>
                          <a:schemeClr val="dk1"/>
                        </a:solidFill>
                        <a:latin typeface="Arial"/>
                      </a:endParaRPr>
                    </a:p>
                  </a:txBody>
                  <a:tcPr>
                    <a:solidFill>
                      <a:srgbClr val="F0F0F0"/>
                    </a:solidFill>
                  </a:tcPr>
                </a:tc>
                <a:extLst>
                  <a:ext uri="{0D108BD9-81ED-4DB2-BD59-A6C34878D82A}">
                    <a16:rowId xmlns:a16="http://schemas.microsoft.com/office/drawing/2014/main" val="4164028845"/>
                  </a:ext>
                </a:extLst>
              </a:tr>
              <a:tr h="288000">
                <a:tc>
                  <a:txBody>
                    <a:bodyPr/>
                    <a:lstStyle/>
                    <a:p>
                      <a:pPr marL="0" marR="0" lvl="0" indent="0" algn="ctr" rtl="0" eaLnBrk="1" fontAlgn="auto" latinLnBrk="0" hangingPunct="1">
                        <a:lnSpc>
                          <a:spcPct val="100000"/>
                        </a:lnSpc>
                        <a:spcBef>
                          <a:spcPts val="0"/>
                        </a:spcBef>
                        <a:spcAft>
                          <a:spcPts val="0"/>
                        </a:spcAft>
                        <a:buFontTx/>
                        <a:buNone/>
                      </a:pPr>
                      <a:r>
                        <a:rPr lang="en-GB" sz="1600" b="0" i="0" kern="1200" dirty="0">
                          <a:solidFill>
                            <a:schemeClr val="bg1"/>
                          </a:solidFill>
                          <a:latin typeface="Arial" panose="020B0604020202020204" pitchFamily="34" charset="0"/>
                          <a:ea typeface="+mn-ea"/>
                          <a:cs typeface="+mn-cs"/>
                        </a:rPr>
                        <a:t>Outcome indicators</a:t>
                      </a:r>
                    </a:p>
                  </a:txBody>
                  <a:tcPr>
                    <a:solidFill>
                      <a:srgbClr val="92D05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200" b="0" i="0" dirty="0">
                        <a:solidFill>
                          <a:schemeClr val="dk1"/>
                        </a:solidFill>
                        <a:latin typeface="Arial" panose="020B0604020202020204" pitchFamily="34" charset="0"/>
                      </a:endParaRPr>
                    </a:p>
                  </a:txBody>
                  <a:tcPr>
                    <a:solidFill>
                      <a:srgbClr val="92D050"/>
                    </a:solidFill>
                  </a:tcPr>
                </a:tc>
                <a:tc>
                  <a:txBody>
                    <a:bodyPr/>
                    <a:lstStyle/>
                    <a:p>
                      <a:pPr marL="0" marR="0" lvl="0" indent="0" algn="l" rtl="0" eaLnBrk="1" fontAlgn="auto" latinLnBrk="0" hangingPunct="1">
                        <a:lnSpc>
                          <a:spcPct val="100000"/>
                        </a:lnSpc>
                        <a:spcBef>
                          <a:spcPts val="0"/>
                        </a:spcBef>
                        <a:spcAft>
                          <a:spcPts val="0"/>
                        </a:spcAft>
                        <a:buFontTx/>
                        <a:buNone/>
                      </a:pPr>
                      <a:r>
                        <a:rPr lang="en-GB" sz="1200" b="0" i="0" dirty="0">
                          <a:solidFill>
                            <a:schemeClr val="dk1"/>
                          </a:solidFill>
                          <a:latin typeface="Arial" panose="020B0604020202020204" pitchFamily="34" charset="0"/>
                        </a:rPr>
                        <a:t>O</a:t>
                      </a:r>
                    </a:p>
                  </a:txBody>
                  <a:tcPr>
                    <a:solidFill>
                      <a:srgbClr val="92D050"/>
                    </a:solidFill>
                  </a:tcPr>
                </a:tc>
                <a:extLst>
                  <a:ext uri="{0D108BD9-81ED-4DB2-BD59-A6C34878D82A}">
                    <a16:rowId xmlns:a16="http://schemas.microsoft.com/office/drawing/2014/main" val="1435400605"/>
                  </a:ext>
                </a:extLst>
              </a:tr>
              <a:tr h="403974">
                <a:tc>
                  <a:txBody>
                    <a:bodyPr/>
                    <a:lstStyle/>
                    <a:p>
                      <a:pPr marL="93345" indent="0" algn="l" rtl="0" fontAlgn="ctr"/>
                      <a:r>
                        <a:rPr lang="en-GB" sz="1000" b="0" i="0" kern="1200" dirty="0">
                          <a:solidFill>
                            <a:schemeClr val="dk1"/>
                          </a:solidFill>
                          <a:latin typeface="Arial"/>
                          <a:ea typeface="+mn-ea"/>
                          <a:cs typeface="+mn-cs"/>
                        </a:rPr>
                        <a:t>O-1.1 % of survivors surveyed reporting improvements in quality of life (SADD)</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r>
                        <a:rPr lang="en-GB" sz="1100" b="0" i="0" dirty="0">
                          <a:solidFill>
                            <a:schemeClr val="dk1"/>
                          </a:solidFill>
                          <a:latin typeface="Arial"/>
                        </a:rPr>
                        <a:t>IP, Donor</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r>
                        <a:rPr lang="en-GB" sz="1100" b="0" i="0" dirty="0">
                          <a:solidFill>
                            <a:schemeClr val="dk1"/>
                          </a:solidFill>
                          <a:latin typeface="Arial"/>
                        </a:rPr>
                        <a:t>Six-monthly</a:t>
                      </a:r>
                    </a:p>
                  </a:txBody>
                  <a:tcPr>
                    <a:solidFill>
                      <a:srgbClr val="F0F0F0"/>
                    </a:solidFill>
                  </a:tcPr>
                </a:tc>
                <a:extLst>
                  <a:ext uri="{0D108BD9-81ED-4DB2-BD59-A6C34878D82A}">
                    <a16:rowId xmlns:a16="http://schemas.microsoft.com/office/drawing/2014/main" val="778026043"/>
                  </a:ext>
                </a:extLst>
              </a:tr>
              <a:tr h="288000">
                <a:tc>
                  <a:txBody>
                    <a:bodyPr/>
                    <a:lstStyle/>
                    <a:p>
                      <a:pPr marL="93345" marR="0" lvl="0" indent="0" algn="l" rtl="0" eaLnBrk="1" fontAlgn="ctr" latinLnBrk="0" hangingPunct="1">
                        <a:lnSpc>
                          <a:spcPct val="100000"/>
                        </a:lnSpc>
                        <a:spcBef>
                          <a:spcPts val="0"/>
                        </a:spcBef>
                        <a:spcAft>
                          <a:spcPts val="0"/>
                        </a:spcAft>
                        <a:buClrTx/>
                        <a:buSzTx/>
                        <a:buFontTx/>
                        <a:buNone/>
                      </a:pPr>
                      <a:r>
                        <a:rPr lang="en-GB" sz="1000" b="0" i="0" kern="1200" dirty="0">
                          <a:solidFill>
                            <a:schemeClr val="dk1"/>
                          </a:solidFill>
                          <a:latin typeface="Arial"/>
                          <a:ea typeface="+mn-ea"/>
                          <a:cs typeface="+mn-cs"/>
                        </a:rPr>
                        <a:t>O-1.2 % of EO survivors surveyed reporting increased access to  victim assistance  (emergency and ongoing medical care, rehabilitation, psychological and psychosocial support, socioeconomic inclusion)</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r>
                        <a:rPr lang="en-GB" sz="1100" b="0" i="0" dirty="0">
                          <a:solidFill>
                            <a:schemeClr val="dk1"/>
                          </a:solidFill>
                          <a:latin typeface="Arial"/>
                        </a:rPr>
                        <a:t>IP</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r>
                        <a:rPr lang="en-GB" sz="1100" b="0" i="0" dirty="0">
                          <a:solidFill>
                            <a:schemeClr val="dk1"/>
                          </a:solidFill>
                          <a:latin typeface="Arial"/>
                        </a:rPr>
                        <a:t>Six-monthly</a:t>
                      </a:r>
                    </a:p>
                  </a:txBody>
                  <a:tcPr>
                    <a:solidFill>
                      <a:srgbClr val="F0F0F0"/>
                    </a:solidFill>
                  </a:tcPr>
                </a:tc>
                <a:extLst>
                  <a:ext uri="{0D108BD9-81ED-4DB2-BD59-A6C34878D82A}">
                    <a16:rowId xmlns:a16="http://schemas.microsoft.com/office/drawing/2014/main" val="3667856754"/>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dirty="0">
                          <a:solidFill>
                            <a:srgbClr val="000000"/>
                          </a:solidFill>
                          <a:effectLst/>
                          <a:latin typeface="Arial"/>
                        </a:rPr>
                        <a:t>O- 2.1 Progress of APMBC Treaty obligations (articles on victim assistance)</a:t>
                      </a:r>
                      <a:endParaRPr lang="en-GB" sz="1000" b="0" i="0" dirty="0">
                        <a:solidFill>
                          <a:schemeClr val="dk1"/>
                        </a:solidFill>
                        <a:latin typeface="Arial"/>
                      </a:endParaRP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r>
                        <a:rPr lang="en-GB" sz="1100" b="0" i="0" dirty="0">
                          <a:solidFill>
                            <a:schemeClr val="dk1"/>
                          </a:solidFill>
                          <a:latin typeface="Arial"/>
                        </a:rPr>
                        <a:t>Any </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r>
                        <a:rPr lang="en-GB" sz="1100" b="0" i="0" dirty="0">
                          <a:solidFill>
                            <a:schemeClr val="dk1"/>
                          </a:solidFill>
                          <a:latin typeface="Arial"/>
                        </a:rPr>
                        <a:t>Annually </a:t>
                      </a:r>
                    </a:p>
                  </a:txBody>
                  <a:tcPr>
                    <a:solidFill>
                      <a:srgbClr val="F0F0F0"/>
                    </a:solidFill>
                  </a:tcPr>
                </a:tc>
                <a:extLst>
                  <a:ext uri="{0D108BD9-81ED-4DB2-BD59-A6C34878D82A}">
                    <a16:rowId xmlns:a16="http://schemas.microsoft.com/office/drawing/2014/main" val="1371249890"/>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dirty="0">
                          <a:solidFill>
                            <a:srgbClr val="000000"/>
                          </a:solidFill>
                          <a:effectLst/>
                          <a:latin typeface="Arial"/>
                        </a:rPr>
                        <a:t>O-2.2 Progress of CCM Treaty obligations (articles on victim assistance)</a:t>
                      </a:r>
                      <a:endParaRPr lang="en-GB" sz="1000" b="0" i="0" dirty="0">
                        <a:solidFill>
                          <a:schemeClr val="dk1"/>
                        </a:solidFill>
                        <a:latin typeface="Arial"/>
                      </a:endParaRP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r>
                        <a:rPr lang="en-GB" sz="1100" b="0" i="0" dirty="0">
                          <a:solidFill>
                            <a:schemeClr val="dk1"/>
                          </a:solidFill>
                          <a:latin typeface="Arial"/>
                        </a:rPr>
                        <a:t>Any</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r>
                        <a:rPr lang="en-GB" sz="1100" b="0" i="0" dirty="0">
                          <a:solidFill>
                            <a:schemeClr val="dk1"/>
                          </a:solidFill>
                          <a:latin typeface="Arial"/>
                        </a:rPr>
                        <a:t>Annually</a:t>
                      </a:r>
                    </a:p>
                  </a:txBody>
                  <a:tcPr>
                    <a:solidFill>
                      <a:srgbClr val="F0F0F0"/>
                    </a:solidFill>
                  </a:tcPr>
                </a:tc>
                <a:extLst>
                  <a:ext uri="{0D108BD9-81ED-4DB2-BD59-A6C34878D82A}">
                    <a16:rowId xmlns:a16="http://schemas.microsoft.com/office/drawing/2014/main" val="1547880726"/>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dirty="0">
                          <a:solidFill>
                            <a:srgbClr val="000000"/>
                          </a:solidFill>
                          <a:effectLst/>
                          <a:latin typeface="Arial"/>
                        </a:rPr>
                        <a:t>O-2.3 Progress towards treaty signature and/or accession (APMBC/CCM/CCW)</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r>
                        <a:rPr lang="en-GB" sz="1100" b="0" i="0" dirty="0">
                          <a:solidFill>
                            <a:schemeClr val="dk1"/>
                          </a:solidFill>
                          <a:latin typeface="Arial"/>
                        </a:rPr>
                        <a:t>NA, Donor</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r>
                        <a:rPr lang="en-GB" sz="1100" b="0" i="0" dirty="0">
                          <a:solidFill>
                            <a:schemeClr val="dk1"/>
                          </a:solidFill>
                          <a:latin typeface="Arial"/>
                        </a:rPr>
                        <a:t>Six-monthly</a:t>
                      </a:r>
                    </a:p>
                  </a:txBody>
                  <a:tcPr>
                    <a:solidFill>
                      <a:srgbClr val="F0F0F0"/>
                    </a:solidFill>
                  </a:tcPr>
                </a:tc>
                <a:extLst>
                  <a:ext uri="{0D108BD9-81ED-4DB2-BD59-A6C34878D82A}">
                    <a16:rowId xmlns:a16="http://schemas.microsoft.com/office/drawing/2014/main" val="3986629487"/>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dirty="0">
                          <a:solidFill>
                            <a:schemeClr val="dk1"/>
                          </a:solidFill>
                          <a:latin typeface="Arial"/>
                        </a:rPr>
                        <a:t>Please choose additional outcome level indicators for the relevant outcomes from the indicator bank</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100" b="0" i="0" dirty="0">
                        <a:solidFill>
                          <a:schemeClr val="dk1"/>
                        </a:solidFill>
                        <a:latin typeface="Arial"/>
                      </a:endParaRP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100" b="0" i="0" dirty="0">
                        <a:solidFill>
                          <a:schemeClr val="dk1"/>
                        </a:solidFill>
                        <a:latin typeface="Arial"/>
                      </a:endParaRPr>
                    </a:p>
                  </a:txBody>
                  <a:tcPr>
                    <a:solidFill>
                      <a:srgbClr val="F0F0F0"/>
                    </a:solidFill>
                  </a:tcPr>
                </a:tc>
                <a:extLst>
                  <a:ext uri="{0D108BD9-81ED-4DB2-BD59-A6C34878D82A}">
                    <a16:rowId xmlns:a16="http://schemas.microsoft.com/office/drawing/2014/main" val="2055670329"/>
                  </a:ext>
                </a:extLst>
              </a:tr>
              <a:tr h="288000">
                <a:tc>
                  <a:txBody>
                    <a:bodyPr/>
                    <a:lstStyle/>
                    <a:p>
                      <a:pPr marL="0" marR="0" lvl="0" indent="0" algn="ctr" rtl="0" eaLnBrk="1" fontAlgn="auto" latinLnBrk="0" hangingPunct="1">
                        <a:lnSpc>
                          <a:spcPct val="100000"/>
                        </a:lnSpc>
                        <a:spcBef>
                          <a:spcPts val="0"/>
                        </a:spcBef>
                        <a:spcAft>
                          <a:spcPts val="0"/>
                        </a:spcAft>
                        <a:buFontTx/>
                        <a:buNone/>
                      </a:pPr>
                      <a:r>
                        <a:rPr lang="en-GB" sz="1600" b="0" i="0" kern="1200" dirty="0">
                          <a:solidFill>
                            <a:schemeClr val="bg1"/>
                          </a:solidFill>
                          <a:latin typeface="Arial" panose="020B0604020202020204" pitchFamily="34" charset="0"/>
                          <a:ea typeface="+mn-ea"/>
                          <a:cs typeface="+mn-cs"/>
                        </a:rPr>
                        <a:t>Impact indicators</a:t>
                      </a:r>
                    </a:p>
                  </a:txBody>
                  <a:tcPr>
                    <a:solidFill>
                      <a:srgbClr val="7030A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200" b="0" i="0" dirty="0">
                        <a:solidFill>
                          <a:schemeClr val="dk1"/>
                        </a:solidFill>
                        <a:latin typeface="Arial" panose="020B0604020202020204" pitchFamily="34" charset="0"/>
                      </a:endParaRPr>
                    </a:p>
                  </a:txBody>
                  <a:tcPr>
                    <a:solidFill>
                      <a:srgbClr val="7030A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200" b="0" i="0" dirty="0">
                        <a:solidFill>
                          <a:schemeClr val="dk1"/>
                        </a:solidFill>
                        <a:latin typeface="Arial" panose="020B0604020202020204" pitchFamily="34" charset="0"/>
                      </a:endParaRPr>
                    </a:p>
                  </a:txBody>
                  <a:tcPr>
                    <a:solidFill>
                      <a:srgbClr val="7030A0"/>
                    </a:solidFill>
                  </a:tcPr>
                </a:tc>
                <a:extLst>
                  <a:ext uri="{0D108BD9-81ED-4DB2-BD59-A6C34878D82A}">
                    <a16:rowId xmlns:a16="http://schemas.microsoft.com/office/drawing/2014/main" val="2877113512"/>
                  </a:ext>
                </a:extLst>
              </a:tr>
              <a:tr h="288000">
                <a:tc>
                  <a:txBody>
                    <a:bodyPr/>
                    <a:lstStyle/>
                    <a:p>
                      <a:pPr marL="0" marR="0" lvl="0" indent="0" algn="l" rtl="0" eaLnBrk="1" fontAlgn="auto" latinLnBrk="0" hangingPunct="1">
                        <a:lnSpc>
                          <a:spcPct val="100000"/>
                        </a:lnSpc>
                        <a:spcBef>
                          <a:spcPts val="0"/>
                        </a:spcBef>
                        <a:spcAft>
                          <a:spcPts val="0"/>
                        </a:spcAft>
                        <a:buFontTx/>
                        <a:buNone/>
                      </a:pPr>
                      <a:r>
                        <a:rPr lang="en-GB" sz="1000" b="0" i="0" dirty="0">
                          <a:solidFill>
                            <a:schemeClr val="dk1"/>
                          </a:solidFill>
                          <a:latin typeface="Arial"/>
                        </a:rPr>
                        <a:t>Please choose impact level indicators to be collected by IPs as identified in the indicator bank</a:t>
                      </a:r>
                      <a:r>
                        <a:rPr lang="en-GB" sz="1200" b="0" i="0" dirty="0">
                          <a:solidFill>
                            <a:schemeClr val="dk1"/>
                          </a:solidFill>
                          <a:latin typeface="Arial"/>
                        </a:rPr>
                        <a:t> </a:t>
                      </a:r>
                      <a:endParaRPr lang="en-GB" sz="1200" b="0" i="0" dirty="0">
                        <a:solidFill>
                          <a:schemeClr val="dk1"/>
                        </a:solidFill>
                        <a:latin typeface="Arial" panose="020B0604020202020204" pitchFamily="34" charset="0"/>
                      </a:endParaRP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200" b="0" i="0" dirty="0">
                        <a:solidFill>
                          <a:schemeClr val="dk1"/>
                        </a:solidFill>
                        <a:latin typeface="Arial" panose="020B0604020202020204" pitchFamily="34" charset="0"/>
                      </a:endParaRP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200" b="0" i="0" dirty="0">
                        <a:solidFill>
                          <a:schemeClr val="dk1"/>
                        </a:solidFill>
                        <a:latin typeface="Arial" panose="020B0604020202020204" pitchFamily="34" charset="0"/>
                      </a:endParaRPr>
                    </a:p>
                  </a:txBody>
                  <a:tcPr>
                    <a:solidFill>
                      <a:srgbClr val="F0F0F0"/>
                    </a:solidFill>
                  </a:tcPr>
                </a:tc>
                <a:extLst>
                  <a:ext uri="{0D108BD9-81ED-4DB2-BD59-A6C34878D82A}">
                    <a16:rowId xmlns:a16="http://schemas.microsoft.com/office/drawing/2014/main" val="1427829372"/>
                  </a:ext>
                </a:extLst>
              </a:tr>
            </a:tbl>
          </a:graphicData>
        </a:graphic>
      </p:graphicFrame>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dirty="0">
              <a:latin typeface="Arial" panose="020B0604020202020204" pitchFamily="34" charset="0"/>
            </a:endParaRPr>
          </a:p>
        </p:txBody>
      </p:sp>
      <p:sp>
        <p:nvSpPr>
          <p:cNvPr id="20" name="TextBox 19">
            <a:extLst>
              <a:ext uri="{FF2B5EF4-FFF2-40B4-BE49-F238E27FC236}">
                <a16:creationId xmlns:a16="http://schemas.microsoft.com/office/drawing/2014/main" id="{F38327D3-5C66-414E-AADF-D164D344055E}"/>
              </a:ext>
            </a:extLst>
          </p:cNvPr>
          <p:cNvSpPr txBox="1"/>
          <p:nvPr/>
        </p:nvSpPr>
        <p:spPr>
          <a:xfrm>
            <a:off x="1678161" y="1244719"/>
            <a:ext cx="790541" cy="201120"/>
          </a:xfrm>
          <a:prstGeom prst="rect">
            <a:avLst/>
          </a:prstGeom>
          <a:noFill/>
          <a:ln>
            <a:noFill/>
          </a:ln>
        </p:spPr>
        <p:txBody>
          <a:bodyPr wrap="square" lIns="54000" tIns="36000" rIns="54000" bIns="36000" rtlCol="0" anchor="ctr" anchorCtr="0">
            <a:noAutofit/>
          </a:bodyPr>
          <a:lstStyle/>
          <a:p>
            <a:r>
              <a:rPr lang="en-GB" sz="900" dirty="0">
                <a:latin typeface="Arial" panose="020B0604020202020204" pitchFamily="34" charset="0"/>
                <a:ea typeface="Arial" charset="0"/>
                <a:cs typeface="Arial" charset="0"/>
              </a:rPr>
              <a:t>leads to…</a:t>
            </a:r>
          </a:p>
        </p:txBody>
      </p:sp>
      <p:sp>
        <p:nvSpPr>
          <p:cNvPr id="21" name="TextBox 20">
            <a:extLst>
              <a:ext uri="{FF2B5EF4-FFF2-40B4-BE49-F238E27FC236}">
                <a16:creationId xmlns:a16="http://schemas.microsoft.com/office/drawing/2014/main" id="{80269A15-1004-4178-9574-C3FC82CBC628}"/>
              </a:ext>
            </a:extLst>
          </p:cNvPr>
          <p:cNvSpPr txBox="1"/>
          <p:nvPr/>
        </p:nvSpPr>
        <p:spPr>
          <a:xfrm>
            <a:off x="5041452" y="1334409"/>
            <a:ext cx="899266" cy="201120"/>
          </a:xfrm>
          <a:prstGeom prst="rect">
            <a:avLst/>
          </a:prstGeom>
          <a:noFill/>
          <a:ln>
            <a:noFill/>
          </a:ln>
        </p:spPr>
        <p:txBody>
          <a:bodyPr wrap="square" lIns="54000" tIns="36000" rIns="54000" bIns="36000" rtlCol="0" anchor="ctr" anchorCtr="0">
            <a:noAutofit/>
          </a:bodyPr>
          <a:lstStyle/>
          <a:p>
            <a:r>
              <a:rPr lang="en-GB" sz="900" dirty="0">
                <a:latin typeface="Arial" panose="020B0604020202020204" pitchFamily="34" charset="0"/>
                <a:ea typeface="Arial" charset="0"/>
                <a:cs typeface="Arial" charset="0"/>
              </a:rPr>
              <a:t>resulting in…</a:t>
            </a:r>
          </a:p>
        </p:txBody>
      </p:sp>
      <p:sp>
        <p:nvSpPr>
          <p:cNvPr id="30" name="TextBox 29">
            <a:extLst>
              <a:ext uri="{FF2B5EF4-FFF2-40B4-BE49-F238E27FC236}">
                <a16:creationId xmlns:a16="http://schemas.microsoft.com/office/drawing/2014/main" id="{6D32D19A-376F-471E-99F1-CF492D695C01}"/>
              </a:ext>
            </a:extLst>
          </p:cNvPr>
          <p:cNvSpPr txBox="1"/>
          <p:nvPr/>
        </p:nvSpPr>
        <p:spPr>
          <a:xfrm>
            <a:off x="7807607" y="1323977"/>
            <a:ext cx="1077263" cy="215445"/>
          </a:xfrm>
          <a:prstGeom prst="rect">
            <a:avLst/>
          </a:prstGeom>
          <a:noFill/>
          <a:ln>
            <a:noFill/>
          </a:ln>
        </p:spPr>
        <p:txBody>
          <a:bodyPr wrap="square" lIns="54000" tIns="36000" rIns="54000" bIns="36000" rtlCol="0" anchor="ctr" anchorCtr="0">
            <a:noAutofit/>
          </a:bodyPr>
          <a:lstStyle/>
          <a:p>
            <a:r>
              <a:rPr lang="en-GB" sz="900" dirty="0">
                <a:latin typeface="Arial" panose="020B0604020202020204" pitchFamily="34" charset="0"/>
                <a:ea typeface="Arial" charset="0"/>
                <a:cs typeface="Arial" charset="0"/>
              </a:rPr>
              <a:t>contributing to…</a:t>
            </a:r>
          </a:p>
        </p:txBody>
      </p:sp>
      <p:sp>
        <p:nvSpPr>
          <p:cNvPr id="26" name="Rectangle 25">
            <a:extLst>
              <a:ext uri="{FF2B5EF4-FFF2-40B4-BE49-F238E27FC236}">
                <a16:creationId xmlns:a16="http://schemas.microsoft.com/office/drawing/2014/main" id="{1875829F-4BDC-D144-AB20-5FE7DE2D9A96}"/>
              </a:ext>
            </a:extLst>
          </p:cNvPr>
          <p:cNvSpPr/>
          <p:nvPr/>
        </p:nvSpPr>
        <p:spPr>
          <a:xfrm>
            <a:off x="0" y="0"/>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Arial" panose="020B0604020202020204" pitchFamily="34" charset="0"/>
            </a:endParaRPr>
          </a:p>
        </p:txBody>
      </p:sp>
      <p:sp>
        <p:nvSpPr>
          <p:cNvPr id="60" name="Rounded Rectangle 294">
            <a:extLst>
              <a:ext uri="{FF2B5EF4-FFF2-40B4-BE49-F238E27FC236}">
                <a16:creationId xmlns:a16="http://schemas.microsoft.com/office/drawing/2014/main" id="{B3CAF2EE-FC8A-48A5-A643-EDFBB00C44FA}"/>
              </a:ext>
            </a:extLst>
          </p:cNvPr>
          <p:cNvSpPr/>
          <p:nvPr/>
        </p:nvSpPr>
        <p:spPr>
          <a:xfrm>
            <a:off x="9055545" y="1535576"/>
            <a:ext cx="2677463" cy="430887"/>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latin typeface="Arial" panose="020B0604020202020204" pitchFamily="34" charset="0"/>
              </a:rPr>
              <a:t>Economic development and more resilient communities contribute to SDGs</a:t>
            </a:r>
          </a:p>
        </p:txBody>
      </p:sp>
      <p:sp>
        <p:nvSpPr>
          <p:cNvPr id="59" name="Rounded Rectangle 55">
            <a:extLst>
              <a:ext uri="{FF2B5EF4-FFF2-40B4-BE49-F238E27FC236}">
                <a16:creationId xmlns:a16="http://schemas.microsoft.com/office/drawing/2014/main" id="{EF3EAFCD-B28C-4EB3-B794-FF4346653618}"/>
              </a:ext>
            </a:extLst>
          </p:cNvPr>
          <p:cNvSpPr/>
          <p:nvPr/>
        </p:nvSpPr>
        <p:spPr>
          <a:xfrm>
            <a:off x="9065548" y="432057"/>
            <a:ext cx="2667460" cy="423800"/>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latin typeface="Arial" panose="020B0604020202020204" pitchFamily="34" charset="0"/>
              </a:rPr>
              <a:t>States’ strategic objectives supported and relevant treaty obligations met </a:t>
            </a:r>
          </a:p>
        </p:txBody>
      </p:sp>
      <p:cxnSp>
        <p:nvCxnSpPr>
          <p:cNvPr id="62" name="Straight Arrow Connector 61">
            <a:extLst>
              <a:ext uri="{FF2B5EF4-FFF2-40B4-BE49-F238E27FC236}">
                <a16:creationId xmlns:a16="http://schemas.microsoft.com/office/drawing/2014/main" id="{AAD59CAA-7CDF-45CD-9588-AA81E70B84C0}"/>
              </a:ext>
            </a:extLst>
          </p:cNvPr>
          <p:cNvCxnSpPr>
            <a:cxnSpLocks/>
          </p:cNvCxnSpPr>
          <p:nvPr/>
        </p:nvCxnSpPr>
        <p:spPr>
          <a:xfrm>
            <a:off x="5030775" y="1661943"/>
            <a:ext cx="807471"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083179F2-2076-42E2-9C5C-544A8BC445F5}"/>
              </a:ext>
            </a:extLst>
          </p:cNvPr>
          <p:cNvSpPr/>
          <p:nvPr/>
        </p:nvSpPr>
        <p:spPr>
          <a:xfrm>
            <a:off x="382876" y="735704"/>
            <a:ext cx="1740861" cy="184666"/>
          </a:xfrm>
          <a:prstGeom prst="rect">
            <a:avLst/>
          </a:prstGeom>
        </p:spPr>
        <p:txBody>
          <a:bodyPr wrap="none" lIns="0" tIns="0" rIns="0" bIns="0">
            <a:spAutoFit/>
          </a:bodyPr>
          <a:lstStyle/>
          <a:p>
            <a:r>
              <a:rPr lang="en-GB" sz="1200" dirty="0">
                <a:latin typeface="Arial" panose="020B0604020202020204" pitchFamily="34" charset="0"/>
              </a:rPr>
              <a:t>Theory of action diagram </a:t>
            </a:r>
            <a:endParaRPr lang="en-US" sz="1200" dirty="0">
              <a:latin typeface="Arial" panose="020B0604020202020204" pitchFamily="34" charset="0"/>
            </a:endParaRPr>
          </a:p>
        </p:txBody>
      </p:sp>
      <p:sp>
        <p:nvSpPr>
          <p:cNvPr id="45" name="Rounded Rectangle 55">
            <a:extLst>
              <a:ext uri="{FF2B5EF4-FFF2-40B4-BE49-F238E27FC236}">
                <a16:creationId xmlns:a16="http://schemas.microsoft.com/office/drawing/2014/main" id="{3F744CF4-FF2F-B57F-65D8-B744B5CFE6E5}"/>
              </a:ext>
            </a:extLst>
          </p:cNvPr>
          <p:cNvSpPr/>
          <p:nvPr/>
        </p:nvSpPr>
        <p:spPr>
          <a:xfrm>
            <a:off x="9065548" y="973483"/>
            <a:ext cx="2667460" cy="458574"/>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latin typeface="Arial" panose="020B0604020202020204" pitchFamily="34" charset="0"/>
              </a:rPr>
              <a:t>Increased community resilience to conflict drivers contributes to stability and peacebuilding</a:t>
            </a:r>
          </a:p>
        </p:txBody>
      </p:sp>
      <p:sp>
        <p:nvSpPr>
          <p:cNvPr id="5" name="Rounded Rectangle 294">
            <a:extLst>
              <a:ext uri="{FF2B5EF4-FFF2-40B4-BE49-F238E27FC236}">
                <a16:creationId xmlns:a16="http://schemas.microsoft.com/office/drawing/2014/main" id="{64C4AF3C-3E45-E453-00AD-0D6F1397C2FD}"/>
              </a:ext>
            </a:extLst>
          </p:cNvPr>
          <p:cNvSpPr/>
          <p:nvPr/>
        </p:nvSpPr>
        <p:spPr>
          <a:xfrm>
            <a:off x="9065548" y="2079572"/>
            <a:ext cx="2677463" cy="430887"/>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latin typeface="Arial" panose="020B0604020202020204" pitchFamily="34" charset="0"/>
              </a:rPr>
              <a:t>Safer communities and reduced deaths and injuries from EO</a:t>
            </a:r>
          </a:p>
        </p:txBody>
      </p:sp>
      <p:cxnSp>
        <p:nvCxnSpPr>
          <p:cNvPr id="15" name="Connector: Elbow 14">
            <a:extLst>
              <a:ext uri="{FF2B5EF4-FFF2-40B4-BE49-F238E27FC236}">
                <a16:creationId xmlns:a16="http://schemas.microsoft.com/office/drawing/2014/main" id="{046B551D-989A-54F3-2EC2-F7C9201EFD01}"/>
              </a:ext>
            </a:extLst>
          </p:cNvPr>
          <p:cNvCxnSpPr>
            <a:cxnSpLocks/>
          </p:cNvCxnSpPr>
          <p:nvPr/>
        </p:nvCxnSpPr>
        <p:spPr>
          <a:xfrm rot="16200000" flipH="1">
            <a:off x="6005642" y="-572601"/>
            <a:ext cx="611954" cy="5125496"/>
          </a:xfrm>
          <a:prstGeom prst="bentConnector2">
            <a:avLst/>
          </a:prstGeom>
          <a:ln w="9525">
            <a:tailEnd type="triangle"/>
          </a:ln>
        </p:spPr>
        <p:style>
          <a:lnRef idx="1">
            <a:schemeClr val="dk1"/>
          </a:lnRef>
          <a:fillRef idx="0">
            <a:schemeClr val="dk1"/>
          </a:fillRef>
          <a:effectRef idx="0">
            <a:schemeClr val="dk1"/>
          </a:effectRef>
          <a:fontRef idx="minor">
            <a:schemeClr val="tx1"/>
          </a:fontRef>
        </p:style>
      </p:cxnSp>
      <p:cxnSp>
        <p:nvCxnSpPr>
          <p:cNvPr id="40" name="Connector: Elbow 39">
            <a:extLst>
              <a:ext uri="{FF2B5EF4-FFF2-40B4-BE49-F238E27FC236}">
                <a16:creationId xmlns:a16="http://schemas.microsoft.com/office/drawing/2014/main" id="{46F142E2-CCEB-9FD8-673F-ADA2444F31C6}"/>
              </a:ext>
            </a:extLst>
          </p:cNvPr>
          <p:cNvCxnSpPr>
            <a:cxnSpLocks/>
          </p:cNvCxnSpPr>
          <p:nvPr/>
        </p:nvCxnSpPr>
        <p:spPr>
          <a:xfrm rot="10800000" flipV="1">
            <a:off x="9027322" y="722872"/>
            <a:ext cx="10003" cy="1107063"/>
          </a:xfrm>
          <a:prstGeom prst="bentConnector3">
            <a:avLst>
              <a:gd name="adj1" fmla="val 2668030"/>
            </a:avLst>
          </a:prstGeom>
          <a:ln w="9525">
            <a:headEnd type="triangle"/>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65BEA5FE-53AF-E240-E9E6-58978764642A}"/>
              </a:ext>
            </a:extLst>
          </p:cNvPr>
          <p:cNvCxnSpPr>
            <a:cxnSpLocks/>
          </p:cNvCxnSpPr>
          <p:nvPr/>
        </p:nvCxnSpPr>
        <p:spPr>
          <a:xfrm>
            <a:off x="5030775" y="1207610"/>
            <a:ext cx="807471"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B0DA8D9-1BF7-627E-C63B-513A5ACB8B0C}"/>
              </a:ext>
            </a:extLst>
          </p:cNvPr>
          <p:cNvCxnSpPr>
            <a:cxnSpLocks/>
          </p:cNvCxnSpPr>
          <p:nvPr/>
        </p:nvCxnSpPr>
        <p:spPr>
          <a:xfrm>
            <a:off x="7754779" y="1698008"/>
            <a:ext cx="966632"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D4387E89-9FFD-50D0-2667-A0B003FAF24E}"/>
              </a:ext>
            </a:extLst>
          </p:cNvPr>
          <p:cNvCxnSpPr>
            <a:cxnSpLocks/>
          </p:cNvCxnSpPr>
          <p:nvPr/>
        </p:nvCxnSpPr>
        <p:spPr>
          <a:xfrm>
            <a:off x="7777262" y="1131864"/>
            <a:ext cx="944149"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4AEF1060-1851-F19E-480B-2D23848ED9FF}"/>
              </a:ext>
            </a:extLst>
          </p:cNvPr>
          <p:cNvCxnSpPr>
            <a:cxnSpLocks/>
          </p:cNvCxnSpPr>
          <p:nvPr/>
        </p:nvCxnSpPr>
        <p:spPr>
          <a:xfrm>
            <a:off x="8766567" y="1196325"/>
            <a:ext cx="210605"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Rounded Rectangle 300">
            <a:extLst>
              <a:ext uri="{FF2B5EF4-FFF2-40B4-BE49-F238E27FC236}">
                <a16:creationId xmlns:a16="http://schemas.microsoft.com/office/drawing/2014/main" id="{4E14F52A-BFF0-403C-81BC-A7E4A77D0E4B}"/>
              </a:ext>
            </a:extLst>
          </p:cNvPr>
          <p:cNvSpPr/>
          <p:nvPr/>
        </p:nvSpPr>
        <p:spPr>
          <a:xfrm>
            <a:off x="5940718" y="867029"/>
            <a:ext cx="1867412" cy="540000"/>
          </a:xfrm>
          <a:prstGeom prst="roundRect">
            <a:avLst/>
          </a:prstGeom>
          <a:solidFill>
            <a:srgbClr val="F0F0F0"/>
          </a:solidFill>
          <a:ln w="19050">
            <a:solidFill>
              <a:srgbClr val="7DB414"/>
            </a:solidFill>
          </a:ln>
        </p:spPr>
        <p:txBody>
          <a:bodyPr wrap="square" lIns="36000" tIns="36000" rIns="36000" bIns="36000" rtlCol="0" anchor="ctr" anchorCtr="0">
            <a:noAutofit/>
          </a:bodyPr>
          <a:lstStyle/>
          <a:p>
            <a:pPr algn="ctr"/>
            <a:r>
              <a:rPr lang="en-GB" sz="900" dirty="0">
                <a:solidFill>
                  <a:schemeClr val="tx1"/>
                </a:solidFill>
                <a:latin typeface="Arial" panose="020B0604020202020204" pitchFamily="34" charset="0"/>
                <a:cs typeface="Arial" panose="020B0604020202020204" pitchFamily="34" charset="0"/>
              </a:rPr>
              <a:t>Measurable progress towards APMBC CCM, and CCW  treaty compliance and universalisation </a:t>
            </a:r>
          </a:p>
        </p:txBody>
      </p:sp>
      <p:sp>
        <p:nvSpPr>
          <p:cNvPr id="46" name="TextBox 45">
            <a:extLst>
              <a:ext uri="{FF2B5EF4-FFF2-40B4-BE49-F238E27FC236}">
                <a16:creationId xmlns:a16="http://schemas.microsoft.com/office/drawing/2014/main" id="{8CD72281-C571-324D-947B-94F64B0184F9}"/>
              </a:ext>
            </a:extLst>
          </p:cNvPr>
          <p:cNvSpPr txBox="1"/>
          <p:nvPr/>
        </p:nvSpPr>
        <p:spPr>
          <a:xfrm>
            <a:off x="5951188" y="1505986"/>
            <a:ext cx="1843168" cy="432347"/>
          </a:xfrm>
          <a:prstGeom prst="roundRect">
            <a:avLst/>
          </a:prstGeom>
          <a:solidFill>
            <a:srgbClr val="F0F0F0"/>
          </a:solidFill>
          <a:ln w="19050">
            <a:solidFill>
              <a:srgbClr val="7DB414"/>
            </a:solidFill>
          </a:ln>
        </p:spPr>
        <p:txBody>
          <a:bodyPr wrap="square" lIns="36000" tIns="36000" rIns="36000" bIns="36000" rtlCol="0" anchor="ctr" anchorCtr="0">
            <a:noAutofit/>
          </a:bodyPr>
          <a:lstStyle>
            <a:defPPr>
              <a:defRPr lang="en-US"/>
            </a:defPPr>
            <a:lvl1pPr algn="ctr">
              <a:defRPr sz="900">
                <a:ea typeface="Arial" charset="0"/>
                <a:cs typeface="Arial" charset="0"/>
              </a:defRPr>
            </a:lvl1pPr>
          </a:lstStyle>
          <a:p>
            <a:r>
              <a:rPr lang="en-GB" dirty="0">
                <a:latin typeface="Arial" panose="020B0604020202020204" pitchFamily="34" charset="0"/>
                <a:cs typeface="Arial" panose="020B0604020202020204" pitchFamily="34" charset="0"/>
              </a:rPr>
              <a:t>Quality of life for EO victims  improves</a:t>
            </a:r>
          </a:p>
        </p:txBody>
      </p:sp>
      <p:sp>
        <p:nvSpPr>
          <p:cNvPr id="42" name="TextBox 41">
            <a:extLst>
              <a:ext uri="{FF2B5EF4-FFF2-40B4-BE49-F238E27FC236}">
                <a16:creationId xmlns:a16="http://schemas.microsoft.com/office/drawing/2014/main" id="{A9A965AD-5E89-D240-BC39-240C03E5A5B0}"/>
              </a:ext>
            </a:extLst>
          </p:cNvPr>
          <p:cNvSpPr txBox="1"/>
          <p:nvPr/>
        </p:nvSpPr>
        <p:spPr>
          <a:xfrm>
            <a:off x="2406878" y="1108976"/>
            <a:ext cx="2616675" cy="699772"/>
          </a:xfrm>
          <a:prstGeom prst="roundRect">
            <a:avLst/>
          </a:prstGeom>
          <a:solidFill>
            <a:srgbClr val="F0F0F0"/>
          </a:solidFill>
          <a:ln w="19050">
            <a:solidFill>
              <a:srgbClr val="009FE3"/>
            </a:solidFill>
          </a:ln>
        </p:spPr>
        <p:txBody>
          <a:bodyPr wrap="square" lIns="36000" tIns="36000" rIns="36000" bIns="36000" rtlCol="0" anchor="ctr" anchorCtr="0">
            <a:noAutofit/>
          </a:bodyPr>
          <a:lstStyle>
            <a:defPPr>
              <a:defRPr lang="en-US"/>
            </a:defPPr>
            <a:lvl1pPr algn="ctr">
              <a:defRPr sz="900">
                <a:ea typeface="Arial" charset="0"/>
                <a:cs typeface="Arial" charset="0"/>
              </a:defRPr>
            </a:lvl1pPr>
          </a:lstStyle>
          <a:p>
            <a:pPr algn="ctr"/>
            <a:r>
              <a:rPr lang="en-CA" sz="900" dirty="0">
                <a:solidFill>
                  <a:schemeClr val="tx1"/>
                </a:solidFill>
                <a:latin typeface="Arial" panose="020B0604020202020204" pitchFamily="34" charset="0"/>
                <a:cs typeface="Arial" panose="020B0604020202020204" pitchFamily="34" charset="0"/>
              </a:rPr>
              <a:t>Increased access to and delivery of </a:t>
            </a:r>
            <a:br>
              <a:rPr lang="en-CA" sz="900" dirty="0">
                <a:solidFill>
                  <a:schemeClr val="tx1"/>
                </a:solidFill>
                <a:latin typeface="Arial" panose="020B0604020202020204" pitchFamily="34" charset="0"/>
                <a:cs typeface="Arial" panose="020B0604020202020204" pitchFamily="34" charset="0"/>
              </a:rPr>
            </a:br>
            <a:r>
              <a:rPr lang="en-CA" sz="900" dirty="0">
                <a:solidFill>
                  <a:schemeClr val="tx1"/>
                </a:solidFill>
                <a:latin typeface="Arial" panose="020B0604020202020204" pitchFamily="34" charset="0"/>
                <a:cs typeface="Arial" panose="020B0604020202020204" pitchFamily="34" charset="0"/>
              </a:rPr>
              <a:t>medical services, MHPSS, and socioeconomic inclusion opportunities</a:t>
            </a:r>
            <a:endParaRPr lang="en-GB" sz="900" dirty="0">
              <a:solidFill>
                <a:schemeClr val="tx1"/>
              </a:solidFill>
              <a:latin typeface="Arial" panose="020B0604020202020204" pitchFamily="34" charset="0"/>
              <a:cs typeface="Arial" panose="020B0604020202020204" pitchFamily="34" charset="0"/>
            </a:endParaRPr>
          </a:p>
        </p:txBody>
      </p:sp>
      <p:cxnSp>
        <p:nvCxnSpPr>
          <p:cNvPr id="19" name="Straight Arrow Connector 18">
            <a:extLst>
              <a:ext uri="{FF2B5EF4-FFF2-40B4-BE49-F238E27FC236}">
                <a16:creationId xmlns:a16="http://schemas.microsoft.com/office/drawing/2014/main" id="{22C6F53A-414F-C5B5-52C3-EE8C274029FC}"/>
              </a:ext>
            </a:extLst>
          </p:cNvPr>
          <p:cNvCxnSpPr>
            <a:cxnSpLocks/>
          </p:cNvCxnSpPr>
          <p:nvPr/>
        </p:nvCxnSpPr>
        <p:spPr>
          <a:xfrm>
            <a:off x="1565540" y="1478276"/>
            <a:ext cx="807471"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255273F-9814-4110-9FDB-5B985586258D}"/>
              </a:ext>
            </a:extLst>
          </p:cNvPr>
          <p:cNvSpPr txBox="1"/>
          <p:nvPr/>
        </p:nvSpPr>
        <p:spPr>
          <a:xfrm>
            <a:off x="410406" y="1353792"/>
            <a:ext cx="1205931" cy="233671"/>
          </a:xfrm>
          <a:prstGeom prst="roundRect">
            <a:avLst/>
          </a:prstGeom>
          <a:solidFill>
            <a:srgbClr val="F0F0F0"/>
          </a:solidFill>
          <a:ln w="19050">
            <a:solidFill>
              <a:srgbClr val="808080"/>
            </a:solidFill>
          </a:ln>
        </p:spPr>
        <p:txBody>
          <a:bodyPr wrap="square" lIns="36000" tIns="36000" rIns="36000" bIns="36000" rtlCol="0" anchor="ctr" anchorCtr="0">
            <a:spAutoFit/>
          </a:bodyPr>
          <a:lstStyle>
            <a:defPPr>
              <a:defRPr lang="en-US"/>
            </a:defPPr>
            <a:lvl1pPr algn="ctr">
              <a:defRPr sz="900">
                <a:ea typeface="Arial" charset="0"/>
                <a:cs typeface="Arial" charset="0"/>
              </a:defRPr>
            </a:lvl1pPr>
          </a:lstStyle>
          <a:p>
            <a:r>
              <a:rPr lang="en-GB" dirty="0">
                <a:latin typeface="Arial" panose="020B0604020202020204" pitchFamily="34" charset="0"/>
                <a:cs typeface="Arial" panose="020B0604020202020204" pitchFamily="34" charset="0"/>
              </a:rPr>
              <a:t>Victim assistance</a:t>
            </a:r>
          </a:p>
        </p:txBody>
      </p:sp>
      <p:sp>
        <p:nvSpPr>
          <p:cNvPr id="2" name="Slide Number Placeholder 5">
            <a:extLst>
              <a:ext uri="{FF2B5EF4-FFF2-40B4-BE49-F238E27FC236}">
                <a16:creationId xmlns:a16="http://schemas.microsoft.com/office/drawing/2014/main" id="{422D89EC-9D44-42BF-5251-8777EBFDABF4}"/>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22</a:t>
            </a:fld>
            <a:endParaRPr lang="en-GB" dirty="0"/>
          </a:p>
        </p:txBody>
      </p:sp>
    </p:spTree>
    <p:extLst>
      <p:ext uri="{BB962C8B-B14F-4D97-AF65-F5344CB8AC3E}">
        <p14:creationId xmlns:p14="http://schemas.microsoft.com/office/powerpoint/2010/main" val="874661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Connector 9">
            <a:extLst>
              <a:ext uri="{FF2B5EF4-FFF2-40B4-BE49-F238E27FC236}">
                <a16:creationId xmlns:a16="http://schemas.microsoft.com/office/drawing/2014/main" id="{56FADCF6-1CD4-9F25-295E-3316A58514A7}"/>
              </a:ext>
            </a:extLst>
          </p:cNvPr>
          <p:cNvSpPr/>
          <p:nvPr/>
        </p:nvSpPr>
        <p:spPr>
          <a:xfrm>
            <a:off x="5424474" y="3379852"/>
            <a:ext cx="1392480" cy="1393200"/>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a:solidFill>
                  <a:srgbClr val="002060"/>
                </a:solidFill>
                <a:latin typeface="Arial" panose="020B0604020202020204" pitchFamily="34" charset="0"/>
                <a:cs typeface="Arial" panose="020B0604020202020204" pitchFamily="34" charset="0"/>
              </a:rPr>
              <a:t>Victim Assistance </a:t>
            </a:r>
          </a:p>
        </p:txBody>
      </p:sp>
      <p:sp>
        <p:nvSpPr>
          <p:cNvPr id="4" name="Rectangle 3">
            <a:extLst>
              <a:ext uri="{FF2B5EF4-FFF2-40B4-BE49-F238E27FC236}">
                <a16:creationId xmlns:a16="http://schemas.microsoft.com/office/drawing/2014/main" id="{A6C12D0C-5835-8345-9605-5BFF7AF15B07}"/>
              </a:ext>
            </a:extLst>
          </p:cNvPr>
          <p:cNvSpPr/>
          <p:nvPr/>
        </p:nvSpPr>
        <p:spPr>
          <a:xfrm>
            <a:off x="353406" y="258000"/>
            <a:ext cx="11448278" cy="307777"/>
          </a:xfrm>
          <a:prstGeom prst="rect">
            <a:avLst/>
          </a:prstGeom>
          <a:noFill/>
        </p:spPr>
        <p:txBody>
          <a:bodyPr wrap="square" lIns="0" tIns="0" rIns="0" bIns="0">
            <a:spAutoFit/>
          </a:bodyPr>
          <a:lstStyle/>
          <a:p>
            <a:r>
              <a:rPr lang="en-GB" sz="2000" dirty="0">
                <a:solidFill>
                  <a:srgbClr val="103A71"/>
                </a:solidFill>
                <a:latin typeface="Arial" panose="020B0604020202020204" pitchFamily="34" charset="0"/>
                <a:cs typeface="Arial" panose="020B0604020202020204" pitchFamily="34" charset="0"/>
              </a:rPr>
              <a:t>Theory of Action:</a:t>
            </a:r>
            <a:r>
              <a:rPr lang="en-GB" sz="2000" b="1" dirty="0">
                <a:solidFill>
                  <a:srgbClr val="103A71"/>
                </a:solidFill>
                <a:latin typeface="Arial" panose="020B0604020202020204" pitchFamily="34" charset="0"/>
                <a:cs typeface="Arial" panose="020B0604020202020204" pitchFamily="34" charset="0"/>
              </a:rPr>
              <a:t> Victim assistance</a:t>
            </a:r>
            <a:endParaRPr lang="en-GB" sz="2000" dirty="0">
              <a:solidFill>
                <a:schemeClr val="accent1"/>
              </a:solidFill>
              <a:latin typeface="Arial" panose="020B0604020202020204" pitchFamily="34" charset="0"/>
              <a:ea typeface="+mj-ea"/>
              <a:cs typeface="+mj-cs"/>
            </a:endParaRPr>
          </a:p>
        </p:txBody>
      </p:sp>
      <p:sp>
        <p:nvSpPr>
          <p:cNvPr id="26" name="Rectangle 25">
            <a:extLst>
              <a:ext uri="{FF2B5EF4-FFF2-40B4-BE49-F238E27FC236}">
                <a16:creationId xmlns:a16="http://schemas.microsoft.com/office/drawing/2014/main" id="{1875829F-4BDC-D144-AB20-5FE7DE2D9A96}"/>
              </a:ext>
            </a:extLst>
          </p:cNvPr>
          <p:cNvSpPr/>
          <p:nvPr/>
        </p:nvSpPr>
        <p:spPr>
          <a:xfrm>
            <a:off x="-18455" y="5818"/>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Arial" panose="020B0604020202020204" pitchFamily="34" charset="0"/>
            </a:endParaRPr>
          </a:p>
        </p:txBody>
      </p:sp>
      <p:sp>
        <p:nvSpPr>
          <p:cNvPr id="2" name="Rounded Rectangle 1">
            <a:extLst>
              <a:ext uri="{FF2B5EF4-FFF2-40B4-BE49-F238E27FC236}">
                <a16:creationId xmlns:a16="http://schemas.microsoft.com/office/drawing/2014/main" id="{8F425111-98AB-3512-8340-2CC8E1992391}"/>
              </a:ext>
            </a:extLst>
          </p:cNvPr>
          <p:cNvSpPr/>
          <p:nvPr/>
        </p:nvSpPr>
        <p:spPr>
          <a:xfrm>
            <a:off x="983145" y="1469974"/>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251999" rtlCol="0" anchor="ctr"/>
          <a:lstStyle/>
          <a:p>
            <a:r>
              <a:rPr lang="en-GB" sz="1400" b="1" dirty="0">
                <a:solidFill>
                  <a:srgbClr val="002060"/>
                </a:solidFill>
                <a:latin typeface="Arial" panose="020B0604020202020204" pitchFamily="34" charset="0"/>
                <a:cs typeface="Arial" panose="020B0604020202020204" pitchFamily="34" charset="0"/>
              </a:rPr>
              <a:t>Land Release &amp; EOD</a:t>
            </a:r>
          </a:p>
          <a:p>
            <a:r>
              <a:rPr lang="en-GB" sz="1200" dirty="0">
                <a:solidFill>
                  <a:srgbClr val="002060"/>
                </a:solidFill>
                <a:latin typeface="Arial" panose="020B0604020202020204" pitchFamily="34" charset="0"/>
                <a:cs typeface="Arial" panose="020B0604020202020204" pitchFamily="34" charset="0"/>
              </a:rPr>
              <a:t>Land release and explosive ordnance disposal (EOD) reduce the risk of harm to a community and reduce the psychological impact of EO on survivors and other community members. Engaging EO survivors in prioritisation and planning can enhance the effectiveness of the mine action intervention and help the integration of survivors into the community.</a:t>
            </a:r>
          </a:p>
          <a:p>
            <a:endParaRPr lang="en-GB" sz="1800" dirty="0">
              <a:solidFill>
                <a:schemeClr val="tx1"/>
              </a:solidFill>
              <a:latin typeface="Arial" panose="020B0604020202020204" pitchFamily="34" charset="0"/>
            </a:endParaRPr>
          </a:p>
        </p:txBody>
      </p:sp>
      <p:sp>
        <p:nvSpPr>
          <p:cNvPr id="9" name="Rounded Rectangle 8">
            <a:extLst>
              <a:ext uri="{FF2B5EF4-FFF2-40B4-BE49-F238E27FC236}">
                <a16:creationId xmlns:a16="http://schemas.microsoft.com/office/drawing/2014/main" id="{A6664268-688D-A662-0912-E57BEB27C6D2}"/>
              </a:ext>
            </a:extLst>
          </p:cNvPr>
          <p:cNvSpPr/>
          <p:nvPr/>
        </p:nvSpPr>
        <p:spPr>
          <a:xfrm>
            <a:off x="6807711" y="1475127"/>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r>
              <a:rPr lang="en-GB" sz="1400" b="1" dirty="0">
                <a:solidFill>
                  <a:srgbClr val="002060"/>
                </a:solidFill>
                <a:latin typeface="Arial" panose="020B0604020202020204" pitchFamily="34" charset="0"/>
                <a:cs typeface="Arial" panose="020B0604020202020204" pitchFamily="34" charset="0"/>
              </a:rPr>
              <a:t>EORE</a:t>
            </a:r>
          </a:p>
          <a:p>
            <a:r>
              <a:rPr lang="en-GB" sz="1200" dirty="0">
                <a:solidFill>
                  <a:srgbClr val="002060"/>
                </a:solidFill>
                <a:latin typeface="Arial" panose="020B0604020202020204" pitchFamily="34" charset="0"/>
                <a:cs typeface="Arial" panose="020B0604020202020204" pitchFamily="34" charset="0"/>
              </a:rPr>
              <a:t>Engaging local communities and organisations via EORE and community liaison can help increase mine risk awareness, identify survivors’ needs, facilitate referral to relevant victim assistance (VA) services and support the reintegration of EO survivors into communities. Engaging survivors in EORE can help their integration and increase the credibility and effectiveness of EORE.</a:t>
            </a:r>
            <a:endParaRPr lang="en-GB" sz="1800" dirty="0">
              <a:solidFill>
                <a:schemeClr val="tx1"/>
              </a:solidFill>
              <a:latin typeface="Arial" panose="020B0604020202020204" pitchFamily="34" charset="0"/>
            </a:endParaRPr>
          </a:p>
        </p:txBody>
      </p:sp>
      <p:sp>
        <p:nvSpPr>
          <p:cNvPr id="13" name="Rounded Rectangle 12">
            <a:extLst>
              <a:ext uri="{FF2B5EF4-FFF2-40B4-BE49-F238E27FC236}">
                <a16:creationId xmlns:a16="http://schemas.microsoft.com/office/drawing/2014/main" id="{20EA1981-B8AD-37D8-AB6C-E47859D06EC0}"/>
              </a:ext>
            </a:extLst>
          </p:cNvPr>
          <p:cNvSpPr/>
          <p:nvPr/>
        </p:nvSpPr>
        <p:spPr>
          <a:xfrm>
            <a:off x="307485" y="3257064"/>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r>
              <a:rPr lang="en-GB" sz="1400" b="1" i="0" dirty="0">
                <a:solidFill>
                  <a:srgbClr val="002060"/>
                </a:solidFill>
                <a:latin typeface="Arial" panose="020B0604020202020204" pitchFamily="34" charset="0"/>
                <a:cs typeface="Arial" panose="020B0604020202020204" pitchFamily="34" charset="0"/>
              </a:rPr>
              <a:t>Capacity Development of National Authorities </a:t>
            </a:r>
            <a:r>
              <a:rPr lang="en-GB" sz="1200" dirty="0">
                <a:solidFill>
                  <a:srgbClr val="002060"/>
                </a:solidFill>
                <a:latin typeface="Arial" panose="020B0604020202020204" pitchFamily="34" charset="0"/>
                <a:cs typeface="Arial" panose="020B0604020202020204" pitchFamily="34" charset="0"/>
              </a:rPr>
              <a:t>Capacity development (CD) for national authorities (NAs) can help create policies and procedures to support EO survivors. Capable NAs can advocate for changes to legislation and financial support for EO survivors, support the development of relevant national action plans, and share relevant data on victims to mobilise a multisectoral response.</a:t>
            </a:r>
            <a:endParaRPr lang="en-GB" sz="1800" dirty="0">
              <a:solidFill>
                <a:schemeClr val="tx1"/>
              </a:solidFill>
              <a:latin typeface="Arial" panose="020B0604020202020204" pitchFamily="34" charset="0"/>
            </a:endParaRPr>
          </a:p>
        </p:txBody>
      </p:sp>
      <p:sp>
        <p:nvSpPr>
          <p:cNvPr id="14" name="Rounded Rectangle 13">
            <a:extLst>
              <a:ext uri="{FF2B5EF4-FFF2-40B4-BE49-F238E27FC236}">
                <a16:creationId xmlns:a16="http://schemas.microsoft.com/office/drawing/2014/main" id="{7F6B456C-917D-B70C-7A37-69E2957404EB}"/>
              </a:ext>
            </a:extLst>
          </p:cNvPr>
          <p:cNvSpPr/>
          <p:nvPr/>
        </p:nvSpPr>
        <p:spPr>
          <a:xfrm>
            <a:off x="7375834" y="3259641"/>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nchorCtr="0"/>
          <a:lstStyle/>
          <a:p>
            <a:r>
              <a:rPr lang="en-GB" sz="1400" b="1" i="0" dirty="0">
                <a:solidFill>
                  <a:srgbClr val="002060"/>
                </a:solidFill>
                <a:latin typeface="Arial" panose="020B0604020202020204" pitchFamily="34" charset="0"/>
                <a:cs typeface="Arial" panose="020B0604020202020204" pitchFamily="34" charset="0"/>
              </a:rPr>
              <a:t>Capacity Development of Local IPs </a:t>
            </a:r>
          </a:p>
          <a:p>
            <a:r>
              <a:rPr lang="en-GB" sz="1200" dirty="0">
                <a:solidFill>
                  <a:srgbClr val="002060"/>
                </a:solidFill>
                <a:latin typeface="Arial" panose="020B0604020202020204" pitchFamily="34" charset="0"/>
                <a:cs typeface="Arial" panose="020B0604020202020204" pitchFamily="34" charset="0"/>
              </a:rPr>
              <a:t>Capacity building support for local mine action implementers can help to develop policies and procedures for identifying survivors’ needs, have referral procedures in place to support EO survivors, and thereby strengthen the sustainability of national efforts to provide victim assistance.</a:t>
            </a:r>
            <a:endParaRPr lang="en-GB" sz="1800" dirty="0">
              <a:solidFill>
                <a:schemeClr val="tx1"/>
              </a:solidFill>
              <a:latin typeface="Arial" panose="020B0604020202020204" pitchFamily="34" charset="0"/>
            </a:endParaRPr>
          </a:p>
        </p:txBody>
      </p:sp>
      <p:sp>
        <p:nvSpPr>
          <p:cNvPr id="15" name="Rounded Rectangle 14">
            <a:extLst>
              <a:ext uri="{FF2B5EF4-FFF2-40B4-BE49-F238E27FC236}">
                <a16:creationId xmlns:a16="http://schemas.microsoft.com/office/drawing/2014/main" id="{B82BCD08-9B14-47A3-D0D5-0F66207DB790}"/>
              </a:ext>
            </a:extLst>
          </p:cNvPr>
          <p:cNvSpPr/>
          <p:nvPr/>
        </p:nvSpPr>
        <p:spPr>
          <a:xfrm>
            <a:off x="6857141" y="5044155"/>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r>
              <a:rPr lang="en-GB" sz="1400" b="1" dirty="0">
                <a:solidFill>
                  <a:srgbClr val="002060"/>
                </a:solidFill>
                <a:latin typeface="Arial" panose="020B0604020202020204" pitchFamily="34" charset="0"/>
                <a:cs typeface="Arial" panose="020B0604020202020204" pitchFamily="34" charset="0"/>
              </a:rPr>
              <a:t>Advocacy &amp; Inclusion</a:t>
            </a:r>
          </a:p>
          <a:p>
            <a:r>
              <a:rPr lang="en-GB" sz="1200" dirty="0">
                <a:solidFill>
                  <a:srgbClr val="002060"/>
                </a:solidFill>
                <a:latin typeface="Arial" panose="020B0604020202020204" pitchFamily="34" charset="0"/>
                <a:cs typeface="Arial" panose="020B0604020202020204" pitchFamily="34" charset="0"/>
              </a:rPr>
              <a:t>Engaging EO survivors and indirect victims in mine action advocacy and delivery enhances the effectiveness of the intervention and the inclusion of survivors in the community. All stakeholders should advocate for the inclusion of survivors and share information on issues related to EO victims to mobilise a multisectoral response</a:t>
            </a:r>
          </a:p>
        </p:txBody>
      </p:sp>
      <p:sp>
        <p:nvSpPr>
          <p:cNvPr id="16" name="Rounded Rectangle 15">
            <a:extLst>
              <a:ext uri="{FF2B5EF4-FFF2-40B4-BE49-F238E27FC236}">
                <a16:creationId xmlns:a16="http://schemas.microsoft.com/office/drawing/2014/main" id="{98C560A6-AB66-3767-56E4-0BA65EF1C93F}"/>
              </a:ext>
            </a:extLst>
          </p:cNvPr>
          <p:cNvSpPr/>
          <p:nvPr/>
        </p:nvSpPr>
        <p:spPr>
          <a:xfrm>
            <a:off x="834860" y="5044155"/>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r>
              <a:rPr lang="en-GB" sz="1400" b="1" dirty="0">
                <a:solidFill>
                  <a:srgbClr val="002060"/>
                </a:solidFill>
                <a:latin typeface="Arial" panose="020B0604020202020204" pitchFamily="34" charset="0"/>
                <a:cs typeface="Arial" panose="020B0604020202020204" pitchFamily="34" charset="0"/>
              </a:rPr>
              <a:t>Collaboration &amp; Coordination</a:t>
            </a:r>
          </a:p>
          <a:p>
            <a:r>
              <a:rPr lang="en-GB" sz="1200" dirty="0">
                <a:solidFill>
                  <a:srgbClr val="002060"/>
                </a:solidFill>
                <a:latin typeface="Arial" panose="020B0604020202020204" pitchFamily="34" charset="0"/>
                <a:cs typeface="Arial" panose="020B0604020202020204" pitchFamily="34" charset="0"/>
              </a:rPr>
              <a:t>Effective coordination and collaboration with international, national, local and community stakeholders can help identify needs, and allocate the necessary resources to support EO survivors. Sharing information on specific issues related to victims with relevant actors can mobilise a multisectoral response.</a:t>
            </a:r>
            <a:endParaRPr lang="en-GB" sz="1800" dirty="0">
              <a:solidFill>
                <a:schemeClr val="tx1"/>
              </a:solidFill>
              <a:latin typeface="Arial" panose="020B0604020202020204" pitchFamily="34" charset="0"/>
            </a:endParaRPr>
          </a:p>
        </p:txBody>
      </p:sp>
      <p:sp>
        <p:nvSpPr>
          <p:cNvPr id="18" name="TextBox 17">
            <a:extLst>
              <a:ext uri="{FF2B5EF4-FFF2-40B4-BE49-F238E27FC236}">
                <a16:creationId xmlns:a16="http://schemas.microsoft.com/office/drawing/2014/main" id="{C149C698-1913-D63C-3002-49711AC8B1DD}"/>
              </a:ext>
            </a:extLst>
          </p:cNvPr>
          <p:cNvSpPr txBox="1"/>
          <p:nvPr/>
        </p:nvSpPr>
        <p:spPr>
          <a:xfrm>
            <a:off x="307485" y="708166"/>
            <a:ext cx="1144827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2060"/>
                </a:solidFill>
                <a:latin typeface="Arial" panose="020B0604020202020204" pitchFamily="34" charset="0"/>
                <a:cs typeface="Arial" panose="020B0604020202020204" pitchFamily="34" charset="0"/>
              </a:rPr>
              <a:t>Strategic Connections </a:t>
            </a:r>
            <a:r>
              <a:rPr lang="en-GB" sz="1200" dirty="0">
                <a:solidFill>
                  <a:srgbClr val="002060"/>
                </a:solidFill>
                <a:latin typeface="Arial" panose="020B0604020202020204" pitchFamily="34" charset="0"/>
                <a:cs typeface="Arial" panose="020B0604020202020204" pitchFamily="34" charset="0"/>
              </a:rPr>
              <a:t>with other aspects of mine action can enhance outcome level change, as illustrated in this column. These strategic connections should be considered by implementers to maximise the added value of the sector. </a:t>
            </a:r>
            <a:r>
              <a:rPr lang="en-GB" sz="1200" b="1" dirty="0">
                <a:solidFill>
                  <a:srgbClr val="002060"/>
                </a:solidFill>
                <a:latin typeface="Arial" panose="020B0604020202020204" pitchFamily="34" charset="0"/>
                <a:cs typeface="Arial" panose="020B0604020202020204" pitchFamily="34" charset="0"/>
              </a:rPr>
              <a:t>Note that: </a:t>
            </a:r>
            <a:r>
              <a:rPr lang="en-CA" sz="1200" dirty="0">
                <a:solidFill>
                  <a:srgbClr val="002060"/>
                </a:solidFill>
                <a:latin typeface="Arial" panose="020B0604020202020204" pitchFamily="34" charset="0"/>
                <a:cs typeface="Arial" panose="020B0604020202020204" pitchFamily="34" charset="0"/>
              </a:rPr>
              <a:t>IMAS 13.10 on Victim Assistance should be operationalised by all mine action actors, integrating responsibilities into their land release and explosive ordnance risk education (EORE) interventions.</a:t>
            </a:r>
            <a:endParaRPr lang="en-GB" sz="1200" dirty="0">
              <a:solidFill>
                <a:srgbClr val="002060"/>
              </a:solidFill>
              <a:latin typeface="Arial" panose="020B0604020202020204" pitchFamily="34" charset="0"/>
              <a:cs typeface="Arial" panose="020B0604020202020204" pitchFamily="34" charset="0"/>
            </a:endParaRPr>
          </a:p>
        </p:txBody>
      </p:sp>
      <p:cxnSp>
        <p:nvCxnSpPr>
          <p:cNvPr id="20" name="Straight Connector 19">
            <a:extLst>
              <a:ext uri="{FF2B5EF4-FFF2-40B4-BE49-F238E27FC236}">
                <a16:creationId xmlns:a16="http://schemas.microsoft.com/office/drawing/2014/main" id="{21A33456-C790-DD6F-76D4-E0E53345929B}"/>
              </a:ext>
            </a:extLst>
          </p:cNvPr>
          <p:cNvCxnSpPr>
            <a:cxnSpLocks/>
          </p:cNvCxnSpPr>
          <p:nvPr/>
        </p:nvCxnSpPr>
        <p:spPr>
          <a:xfrm>
            <a:off x="5483073" y="3061457"/>
            <a:ext cx="304541" cy="313242"/>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B1ACD75-CA69-1762-3E87-837CC6113216}"/>
              </a:ext>
            </a:extLst>
          </p:cNvPr>
          <p:cNvCxnSpPr>
            <a:cxnSpLocks/>
          </p:cNvCxnSpPr>
          <p:nvPr/>
        </p:nvCxnSpPr>
        <p:spPr>
          <a:xfrm>
            <a:off x="4861315" y="4036903"/>
            <a:ext cx="473545" cy="0"/>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D794535-8AF8-ABA6-ED7F-A7A80E538B4F}"/>
              </a:ext>
            </a:extLst>
          </p:cNvPr>
          <p:cNvCxnSpPr>
            <a:cxnSpLocks/>
          </p:cNvCxnSpPr>
          <p:nvPr/>
        </p:nvCxnSpPr>
        <p:spPr>
          <a:xfrm>
            <a:off x="6857141" y="4036903"/>
            <a:ext cx="473545" cy="0"/>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3C90308-51D5-19FC-9C34-0F5787048CC4}"/>
              </a:ext>
            </a:extLst>
          </p:cNvPr>
          <p:cNvCxnSpPr>
            <a:cxnSpLocks/>
          </p:cNvCxnSpPr>
          <p:nvPr/>
        </p:nvCxnSpPr>
        <p:spPr>
          <a:xfrm flipH="1">
            <a:off x="6551432" y="3061457"/>
            <a:ext cx="264461" cy="346619"/>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94CBEAC-351B-DCE0-FA69-3B1742AD2374}"/>
              </a:ext>
            </a:extLst>
          </p:cNvPr>
          <p:cNvCxnSpPr>
            <a:cxnSpLocks/>
          </p:cNvCxnSpPr>
          <p:nvPr/>
        </p:nvCxnSpPr>
        <p:spPr>
          <a:xfrm>
            <a:off x="6594822" y="4665438"/>
            <a:ext cx="304541" cy="313242"/>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2B7FAE3-C934-48EC-5727-79F865C85BCF}"/>
              </a:ext>
            </a:extLst>
          </p:cNvPr>
          <p:cNvCxnSpPr>
            <a:cxnSpLocks/>
          </p:cNvCxnSpPr>
          <p:nvPr/>
        </p:nvCxnSpPr>
        <p:spPr>
          <a:xfrm flipH="1">
            <a:off x="5369074" y="4659322"/>
            <a:ext cx="264461" cy="346619"/>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B1F2C8C2-81C1-1AFA-60C1-A26704D71B56}"/>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23</a:t>
            </a:fld>
            <a:endParaRPr lang="en-GB" dirty="0"/>
          </a:p>
        </p:txBody>
      </p:sp>
    </p:spTree>
    <p:extLst>
      <p:ext uri="{BB962C8B-B14F-4D97-AF65-F5344CB8AC3E}">
        <p14:creationId xmlns:p14="http://schemas.microsoft.com/office/powerpoint/2010/main" val="575284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875829F-4BDC-D144-AB20-5FE7DE2D9A96}"/>
              </a:ext>
            </a:extLst>
          </p:cNvPr>
          <p:cNvSpPr/>
          <p:nvPr/>
        </p:nvSpPr>
        <p:spPr>
          <a:xfrm>
            <a:off x="-18455" y="6886"/>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Arial" panose="020B0604020202020204" pitchFamily="34" charset="0"/>
            </a:endParaRPr>
          </a:p>
        </p:txBody>
      </p:sp>
      <p:graphicFrame>
        <p:nvGraphicFramePr>
          <p:cNvPr id="8" name="Table 2">
            <a:extLst>
              <a:ext uri="{FF2B5EF4-FFF2-40B4-BE49-F238E27FC236}">
                <a16:creationId xmlns:a16="http://schemas.microsoft.com/office/drawing/2014/main" id="{F0CBAA58-D552-2D5F-B244-7C7918B42414}"/>
              </a:ext>
            </a:extLst>
          </p:cNvPr>
          <p:cNvGraphicFramePr>
            <a:graphicFrameLocks noGrp="1"/>
          </p:cNvGraphicFramePr>
          <p:nvPr/>
        </p:nvGraphicFramePr>
        <p:xfrm>
          <a:off x="945371" y="1304144"/>
          <a:ext cx="9962906" cy="4555698"/>
        </p:xfrm>
        <a:graphic>
          <a:graphicData uri="http://schemas.openxmlformats.org/drawingml/2006/table">
            <a:tbl>
              <a:tblPr firstRow="1" bandRow="1">
                <a:tableStyleId>{7DF18680-E054-41AD-8BC1-D1AEF772440D}</a:tableStyleId>
              </a:tblPr>
              <a:tblGrid>
                <a:gridCol w="4981453">
                  <a:extLst>
                    <a:ext uri="{9D8B030D-6E8A-4147-A177-3AD203B41FA5}">
                      <a16:colId xmlns:a16="http://schemas.microsoft.com/office/drawing/2014/main" val="918319957"/>
                    </a:ext>
                  </a:extLst>
                </a:gridCol>
                <a:gridCol w="4981453">
                  <a:extLst>
                    <a:ext uri="{9D8B030D-6E8A-4147-A177-3AD203B41FA5}">
                      <a16:colId xmlns:a16="http://schemas.microsoft.com/office/drawing/2014/main" val="532000301"/>
                    </a:ext>
                  </a:extLst>
                </a:gridCol>
              </a:tblGrid>
              <a:tr h="560584">
                <a:tc gridSpan="2">
                  <a:txBody>
                    <a:bodyPr/>
                    <a:lstStyle/>
                    <a:p>
                      <a:r>
                        <a:rPr lang="en-GB" sz="1400" dirty="0">
                          <a:solidFill>
                            <a:schemeClr val="bg1"/>
                          </a:solidFill>
                          <a:latin typeface="Arial" panose="020B0604020202020204" pitchFamily="34" charset="0"/>
                          <a:cs typeface="Arial" panose="020B0604020202020204" pitchFamily="34" charset="0"/>
                        </a:rPr>
                        <a:t>Reflection Questions for use by the team </a:t>
                      </a:r>
                      <a:r>
                        <a:rPr lang="en-GB" sz="1400" b="0" kern="1200" dirty="0">
                          <a:solidFill>
                            <a:schemeClr val="bg1"/>
                          </a:solidFill>
                          <a:latin typeface="Arial" panose="020B0604020202020204" pitchFamily="34" charset="0"/>
                          <a:ea typeface="+mn-ea"/>
                          <a:cs typeface="Arial" panose="020B0604020202020204" pitchFamily="34" charset="0"/>
                        </a:rPr>
                        <a:t>to </a:t>
                      </a:r>
                      <a:r>
                        <a:rPr lang="en-GB" sz="1400" b="0" dirty="0">
                          <a:solidFill>
                            <a:schemeClr val="bg1"/>
                          </a:solidFill>
                          <a:latin typeface="Arial" panose="020B0604020202020204" pitchFamily="34" charset="0"/>
                          <a:cs typeface="Arial" panose="020B0604020202020204" pitchFamily="34" charset="0"/>
                        </a:rPr>
                        <a:t>assess performance in relation to delivery in a conflict sensitive and inclusive manner, coordinating both within and outside of the sector to maximise the strategic value of victim assistance </a:t>
                      </a:r>
                    </a:p>
                  </a:txBody>
                  <a:tcPr marL="251999" marT="108000" marB="108000">
                    <a:solidFill>
                      <a:schemeClr val="accent6"/>
                    </a:solidFill>
                  </a:tcPr>
                </a:tc>
                <a:tc hMerge="1">
                  <a:txBody>
                    <a:bodyPr/>
                    <a:lstStyle/>
                    <a:p>
                      <a:endParaRPr lang="en-US"/>
                    </a:p>
                  </a:txBody>
                  <a:tcPr/>
                </a:tc>
                <a:extLst>
                  <a:ext uri="{0D108BD9-81ED-4DB2-BD59-A6C34878D82A}">
                    <a16:rowId xmlns:a16="http://schemas.microsoft.com/office/drawing/2014/main" val="3356215133"/>
                  </a:ext>
                </a:extLst>
              </a:tr>
              <a:tr h="3912978">
                <a:tc>
                  <a:txBody>
                    <a:bodyPr/>
                    <a:lstStyle/>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Are survivors involved in mine action, in terms of advocacy, community liaison, risk education and/or prioritisation for land release?</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u="none" strike="noStrike" noProof="0" dirty="0">
                          <a:solidFill>
                            <a:srgbClr val="002060"/>
                          </a:solidFill>
                          <a:latin typeface="Arial" panose="020B0604020202020204" pitchFamily="34" charset="0"/>
                        </a:rPr>
                        <a:t>Do the current policies and procedures of all the mine action implementing organisations improve the response and </a:t>
                      </a:r>
                      <a:r>
                        <a:rPr lang="en-GB" sz="1200" b="0" i="0" u="none" strike="noStrike" kern="1200" noProof="0" dirty="0">
                          <a:solidFill>
                            <a:srgbClr val="002060"/>
                          </a:solidFill>
                          <a:latin typeface="Arial" panose="020B0604020202020204" pitchFamily="34" charset="0"/>
                          <a:ea typeface="+mn-ea"/>
                          <a:cs typeface="+mn-cs"/>
                        </a:rPr>
                        <a:t>suppor</a:t>
                      </a:r>
                      <a:r>
                        <a:rPr lang="en-GB" sz="1200" b="0" i="0" u="none" strike="noStrike" noProof="0" dirty="0">
                          <a:solidFill>
                            <a:srgbClr val="002060"/>
                          </a:solidFill>
                          <a:latin typeface="Arial" panose="020B0604020202020204" pitchFamily="34" charset="0"/>
                        </a:rPr>
                        <a:t>t explosive ordnance (EO) survivors receive? (e.g. are there referral </a:t>
                      </a:r>
                      <a:r>
                        <a:rPr lang="en-GB" sz="1200" b="0" i="0" u="none" strike="noStrike" kern="1200" noProof="0" dirty="0">
                          <a:solidFill>
                            <a:srgbClr val="002060"/>
                          </a:solidFill>
                          <a:latin typeface="Arial" panose="020B0604020202020204" pitchFamily="34" charset="0"/>
                          <a:ea typeface="+mn-ea"/>
                          <a:cs typeface="+mn-cs"/>
                        </a:rPr>
                        <a:t>mechanisms and do they work?)</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200" b="0" i="0" u="none" strike="noStrike" kern="1200" dirty="0">
                          <a:solidFill>
                            <a:srgbClr val="002060"/>
                          </a:solidFill>
                          <a:latin typeface="Arial" panose="020B0604020202020204" pitchFamily="34" charset="0"/>
                          <a:ea typeface="+mn-ea"/>
                          <a:cs typeface="+mn-cs"/>
                        </a:rPr>
                        <a:t>Are explosive ordnance survivors and victims’ families benefitting from wider mine action support (e.g. clearance, EORE, etc.)?</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u="none" strike="noStrike" noProof="0" dirty="0">
                          <a:solidFill>
                            <a:srgbClr val="002060"/>
                          </a:solidFill>
                          <a:latin typeface="Arial" panose="020B0604020202020204" pitchFamily="34" charset="0"/>
                        </a:rPr>
                        <a:t>Do the current policies and procedures of the national authorities improve the response and support </a:t>
                      </a:r>
                      <a:r>
                        <a:rPr lang="en-US" sz="1200" b="0" i="0" u="none" strike="noStrike" kern="1200" dirty="0">
                          <a:solidFill>
                            <a:srgbClr val="002060"/>
                          </a:solidFill>
                          <a:latin typeface="Arial" panose="020B0604020202020204" pitchFamily="34" charset="0"/>
                          <a:ea typeface="+mn-ea"/>
                          <a:cs typeface="+mn-cs"/>
                        </a:rPr>
                        <a:t>explosive ordnance </a:t>
                      </a:r>
                      <a:r>
                        <a:rPr lang="en-GB" sz="1200" b="0" i="0" u="none" strike="noStrike" noProof="0" dirty="0">
                          <a:solidFill>
                            <a:srgbClr val="002060"/>
                          </a:solidFill>
                          <a:latin typeface="Arial" panose="020B0604020202020204" pitchFamily="34" charset="0"/>
                        </a:rPr>
                        <a:t>survivors receive? (e.g. by sharing victim data and engaging actors from other sectors to provide support.) </a:t>
                      </a:r>
                    </a:p>
                  </a:txBody>
                  <a:tcPr marL="180000" marT="180000"/>
                </a:tc>
                <a:tc>
                  <a:txBody>
                    <a:bodyPr/>
                    <a:lstStyle/>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u="none" strike="noStrike" noProof="0" dirty="0">
                          <a:solidFill>
                            <a:srgbClr val="002060"/>
                          </a:solidFill>
                          <a:latin typeface="Arial" panose="020B0604020202020204" pitchFamily="34" charset="0"/>
                        </a:rPr>
                        <a:t>Is there sufficient coordination and collaboration between mine action and other sectors to improve </a:t>
                      </a:r>
                      <a:r>
                        <a:rPr lang="en-GB" sz="1200" b="0" i="0" u="none" strike="noStrike" kern="1200" noProof="0" dirty="0">
                          <a:solidFill>
                            <a:srgbClr val="002060"/>
                          </a:solidFill>
                          <a:latin typeface="Arial" panose="020B0604020202020204" pitchFamily="34" charset="0"/>
                          <a:ea typeface="+mn-ea"/>
                          <a:cs typeface="+mn-cs"/>
                        </a:rPr>
                        <a:t>survivors’ </a:t>
                      </a:r>
                      <a:r>
                        <a:rPr lang="en-GB" sz="1200" b="0" i="0" u="none" strike="noStrike" noProof="0" dirty="0">
                          <a:solidFill>
                            <a:srgbClr val="002060"/>
                          </a:solidFill>
                          <a:latin typeface="Arial" panose="020B0604020202020204" pitchFamily="34" charset="0"/>
                        </a:rPr>
                        <a:t>quality of life</a:t>
                      </a:r>
                      <a:r>
                        <a:rPr lang="en-GB" sz="1200" b="0" i="0" u="none" strike="noStrike" kern="1200" noProof="0" dirty="0">
                          <a:solidFill>
                            <a:srgbClr val="002060"/>
                          </a:solidFill>
                          <a:latin typeface="Arial" panose="020B0604020202020204" pitchFamily="34" charset="0"/>
                          <a:ea typeface="+mn-ea"/>
                          <a:cs typeface="+mn-cs"/>
                        </a:rPr>
                        <a:t>? </a:t>
                      </a:r>
                      <a:endParaRPr lang="en-US" sz="1200" b="0" i="0" u="none" strike="noStrike" kern="1200" dirty="0">
                        <a:solidFill>
                          <a:srgbClr val="002060"/>
                        </a:solidFill>
                        <a:latin typeface="Arial" panose="020B0604020202020204" pitchFamily="34" charset="0"/>
                        <a:ea typeface="+mn-ea"/>
                        <a:cs typeface="+mn-cs"/>
                      </a:endParaRP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dirty="0">
                          <a:solidFill>
                            <a:srgbClr val="002060"/>
                          </a:solidFill>
                        </a:rPr>
                        <a:t>To what extent are advocacy efforts leading to increased cross-sector assistance for </a:t>
                      </a:r>
                      <a:r>
                        <a:rPr lang="en-US" sz="1200" b="0" i="0" u="none" strike="noStrike" kern="1200" dirty="0">
                          <a:solidFill>
                            <a:srgbClr val="002060"/>
                          </a:solidFill>
                          <a:latin typeface="Arial" panose="020B0604020202020204" pitchFamily="34" charset="0"/>
                          <a:ea typeface="+mn-ea"/>
                          <a:cs typeface="+mn-cs"/>
                        </a:rPr>
                        <a:t>explosive ordnance</a:t>
                      </a:r>
                      <a:r>
                        <a:rPr lang="en-GB" sz="1200" dirty="0">
                          <a:solidFill>
                            <a:srgbClr val="002060"/>
                          </a:solidFill>
                        </a:rPr>
                        <a:t> survivors?</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dirty="0">
                          <a:solidFill>
                            <a:srgbClr val="002060"/>
                          </a:solidFill>
                        </a:rPr>
                        <a:t>Do </a:t>
                      </a:r>
                      <a:r>
                        <a:rPr lang="en-US" sz="1200" b="0" i="0" u="none" strike="noStrike" kern="1200" dirty="0">
                          <a:solidFill>
                            <a:srgbClr val="002060"/>
                          </a:solidFill>
                          <a:latin typeface="Arial" panose="020B0604020202020204" pitchFamily="34" charset="0"/>
                          <a:ea typeface="+mn-ea"/>
                          <a:cs typeface="+mn-cs"/>
                        </a:rPr>
                        <a:t>explosive ordnance</a:t>
                      </a:r>
                      <a:r>
                        <a:rPr lang="en-GB" sz="1200" dirty="0">
                          <a:solidFill>
                            <a:srgbClr val="002060"/>
                          </a:solidFill>
                        </a:rPr>
                        <a:t> survivors have improved livelihoods and access to basic services as a result of the mine action activities?</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dirty="0">
                          <a:solidFill>
                            <a:srgbClr val="002060"/>
                          </a:solidFill>
                        </a:rPr>
                        <a:t>Do </a:t>
                      </a:r>
                      <a:r>
                        <a:rPr lang="en-US" sz="1200" b="0" i="0" u="none" strike="noStrike" kern="1200" dirty="0">
                          <a:solidFill>
                            <a:srgbClr val="002060"/>
                          </a:solidFill>
                          <a:latin typeface="Arial" panose="020B0604020202020204" pitchFamily="34" charset="0"/>
                          <a:ea typeface="+mn-ea"/>
                          <a:cs typeface="+mn-cs"/>
                        </a:rPr>
                        <a:t>explosive ordnance </a:t>
                      </a:r>
                      <a:r>
                        <a:rPr lang="en-GB" sz="1200" dirty="0">
                          <a:solidFill>
                            <a:srgbClr val="002060"/>
                          </a:solidFill>
                        </a:rPr>
                        <a:t>survivors have improved freedom of movement and perceptions of safety and security as a result of mine action activities?</a:t>
                      </a:r>
                    </a:p>
                    <a:p>
                      <a:pPr marL="177800" marR="0" lvl="0" indent="-177800" algn="l">
                        <a:lnSpc>
                          <a:spcPct val="100000"/>
                        </a:lnSpc>
                        <a:spcBef>
                          <a:spcPts val="0"/>
                        </a:spcBef>
                        <a:spcAft>
                          <a:spcPts val="1200"/>
                        </a:spcAft>
                        <a:buClrTx/>
                        <a:buSzTx/>
                        <a:buFont typeface="Arial" panose="020B0604020202020204" pitchFamily="34" charset="0"/>
                        <a:buChar char="•"/>
                      </a:pPr>
                      <a:r>
                        <a:rPr lang="en-GB" sz="1200" b="0" i="0" u="none" strike="noStrike" noProof="0" dirty="0">
                          <a:solidFill>
                            <a:srgbClr val="002060"/>
                          </a:solidFill>
                          <a:latin typeface="Arial" panose="020B0604020202020204" pitchFamily="34" charset="0"/>
                        </a:rPr>
                        <a:t>Is the available evidence used to inform policy and programming? Are lessons learned and reflected upon to continuously improve the effectiveness of mine action?</a:t>
                      </a:r>
                      <a:endParaRPr lang="en-GB" sz="1200" dirty="0">
                        <a:solidFill>
                          <a:srgbClr val="002060"/>
                        </a:solidFill>
                      </a:endParaRPr>
                    </a:p>
                  </a:txBody>
                  <a:tcPr marL="180000" marT="180000"/>
                </a:tc>
                <a:extLst>
                  <a:ext uri="{0D108BD9-81ED-4DB2-BD59-A6C34878D82A}">
                    <a16:rowId xmlns:a16="http://schemas.microsoft.com/office/drawing/2014/main" val="3203546465"/>
                  </a:ext>
                </a:extLst>
              </a:tr>
            </a:tbl>
          </a:graphicData>
        </a:graphic>
      </p:graphicFrame>
      <p:sp>
        <p:nvSpPr>
          <p:cNvPr id="5" name="Rectangle 4">
            <a:extLst>
              <a:ext uri="{FF2B5EF4-FFF2-40B4-BE49-F238E27FC236}">
                <a16:creationId xmlns:a16="http://schemas.microsoft.com/office/drawing/2014/main" id="{C0465D35-34AE-9A7A-64C9-2F689F3BFD05}"/>
              </a:ext>
            </a:extLst>
          </p:cNvPr>
          <p:cNvSpPr/>
          <p:nvPr/>
        </p:nvSpPr>
        <p:spPr>
          <a:xfrm>
            <a:off x="353406" y="258000"/>
            <a:ext cx="11448278" cy="307777"/>
          </a:xfrm>
          <a:prstGeom prst="rect">
            <a:avLst/>
          </a:prstGeom>
          <a:noFill/>
        </p:spPr>
        <p:txBody>
          <a:bodyPr wrap="square" lIns="0" tIns="0" rIns="0" bIns="0">
            <a:spAutoFit/>
          </a:bodyPr>
          <a:lstStyle/>
          <a:p>
            <a:r>
              <a:rPr lang="en-GB" sz="2000" dirty="0">
                <a:solidFill>
                  <a:srgbClr val="103A71"/>
                </a:solidFill>
                <a:latin typeface="Arial" panose="020B0604020202020204" pitchFamily="34" charset="0"/>
                <a:cs typeface="Arial" panose="020B0604020202020204" pitchFamily="34" charset="0"/>
              </a:rPr>
              <a:t>Theory of Action:</a:t>
            </a:r>
            <a:r>
              <a:rPr lang="en-GB" sz="2000" b="1" dirty="0">
                <a:solidFill>
                  <a:srgbClr val="103A71"/>
                </a:solidFill>
                <a:latin typeface="Arial" panose="020B0604020202020204" pitchFamily="34" charset="0"/>
                <a:cs typeface="Arial" panose="020B0604020202020204" pitchFamily="34" charset="0"/>
              </a:rPr>
              <a:t> Victim assistance</a:t>
            </a:r>
            <a:endParaRPr lang="en-GB" sz="2000" dirty="0">
              <a:solidFill>
                <a:schemeClr val="accent1"/>
              </a:solidFill>
              <a:latin typeface="Arial" panose="020B0604020202020204" pitchFamily="34" charset="0"/>
              <a:ea typeface="+mj-ea"/>
              <a:cs typeface="+mj-cs"/>
            </a:endParaRPr>
          </a:p>
        </p:txBody>
      </p:sp>
      <p:sp>
        <p:nvSpPr>
          <p:cNvPr id="2" name="Slide Number Placeholder 5">
            <a:extLst>
              <a:ext uri="{FF2B5EF4-FFF2-40B4-BE49-F238E27FC236}">
                <a16:creationId xmlns:a16="http://schemas.microsoft.com/office/drawing/2014/main" id="{CF1DED8A-53ED-3CF7-669B-E5820D66E553}"/>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24</a:t>
            </a:fld>
            <a:endParaRPr lang="en-GB" dirty="0"/>
          </a:p>
        </p:txBody>
      </p:sp>
    </p:spTree>
    <p:extLst>
      <p:ext uri="{BB962C8B-B14F-4D97-AF65-F5344CB8AC3E}">
        <p14:creationId xmlns:p14="http://schemas.microsoft.com/office/powerpoint/2010/main" val="129014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C12D0C-5835-8345-9605-5BFF7AF15B07}"/>
              </a:ext>
            </a:extLst>
          </p:cNvPr>
          <p:cNvSpPr/>
          <p:nvPr/>
        </p:nvSpPr>
        <p:spPr>
          <a:xfrm>
            <a:off x="312857" y="308863"/>
            <a:ext cx="11448278" cy="800219"/>
          </a:xfrm>
          <a:prstGeom prst="rect">
            <a:avLst/>
          </a:prstGeom>
          <a:noFill/>
        </p:spPr>
        <p:txBody>
          <a:bodyPr wrap="square" lIns="0" tIns="0" rIns="0" bIns="0">
            <a:spAutoFit/>
          </a:bodyPr>
          <a:lstStyle/>
          <a:p>
            <a:r>
              <a:rPr lang="en-GB" sz="2000" dirty="0">
                <a:solidFill>
                  <a:srgbClr val="103A71"/>
                </a:solidFill>
                <a:latin typeface="Arial" panose="020B0604020202020204" pitchFamily="34" charset="0"/>
                <a:cs typeface="Arial" panose="020B0604020202020204" pitchFamily="34" charset="0"/>
              </a:rPr>
              <a:t>Theory of Action:</a:t>
            </a:r>
            <a:r>
              <a:rPr lang="en-GB" sz="2000" b="1" dirty="0">
                <a:solidFill>
                  <a:srgbClr val="103A71"/>
                </a:solidFill>
                <a:latin typeface="Arial" panose="020B0604020202020204" pitchFamily="34" charset="0"/>
                <a:cs typeface="Arial" panose="020B0604020202020204" pitchFamily="34" charset="0"/>
              </a:rPr>
              <a:t> Stockpile destruction</a:t>
            </a:r>
            <a:endParaRPr lang="en-GB" sz="2000" b="1" dirty="0">
              <a:solidFill>
                <a:schemeClr val="accent1"/>
              </a:solidFill>
              <a:latin typeface="Arial" panose="020B0604020202020204" pitchFamily="34" charset="0"/>
              <a:ea typeface="+mj-ea"/>
              <a:cs typeface="Arial" panose="020B0604020202020204" pitchFamily="34" charset="0"/>
            </a:endParaRPr>
          </a:p>
          <a:p>
            <a:endParaRPr lang="en-GB" sz="3200" dirty="0">
              <a:solidFill>
                <a:schemeClr val="accent1"/>
              </a:solidFill>
              <a:latin typeface="Arial" panose="020B0604020202020204" pitchFamily="34" charset="0"/>
              <a:ea typeface="+mj-ea"/>
              <a:cs typeface="+mj-cs"/>
            </a:endParaRPr>
          </a:p>
        </p:txBody>
      </p:sp>
      <p:graphicFrame>
        <p:nvGraphicFramePr>
          <p:cNvPr id="111" name="Table 111">
            <a:extLst>
              <a:ext uri="{FF2B5EF4-FFF2-40B4-BE49-F238E27FC236}">
                <a16:creationId xmlns:a16="http://schemas.microsoft.com/office/drawing/2014/main" id="{B8712747-4EE3-3A4F-B798-BC51FE15D17C}"/>
              </a:ext>
            </a:extLst>
          </p:cNvPr>
          <p:cNvGraphicFramePr>
            <a:graphicFrameLocks noGrp="1"/>
          </p:cNvGraphicFramePr>
          <p:nvPr/>
        </p:nvGraphicFramePr>
        <p:xfrm>
          <a:off x="365977" y="2981170"/>
          <a:ext cx="11460046" cy="3688080"/>
        </p:xfrm>
        <a:graphic>
          <a:graphicData uri="http://schemas.openxmlformats.org/drawingml/2006/table">
            <a:tbl>
              <a:tblPr bandRow="1">
                <a:tableStyleId>{5C22544A-7EE6-4342-B048-85BDC9FD1C3A}</a:tableStyleId>
              </a:tblPr>
              <a:tblGrid>
                <a:gridCol w="7917896">
                  <a:extLst>
                    <a:ext uri="{9D8B030D-6E8A-4147-A177-3AD203B41FA5}">
                      <a16:colId xmlns:a16="http://schemas.microsoft.com/office/drawing/2014/main" val="2065306567"/>
                    </a:ext>
                  </a:extLst>
                </a:gridCol>
                <a:gridCol w="1652701">
                  <a:extLst>
                    <a:ext uri="{9D8B030D-6E8A-4147-A177-3AD203B41FA5}">
                      <a16:colId xmlns:a16="http://schemas.microsoft.com/office/drawing/2014/main" val="32563919"/>
                    </a:ext>
                  </a:extLst>
                </a:gridCol>
                <a:gridCol w="1889449">
                  <a:extLst>
                    <a:ext uri="{9D8B030D-6E8A-4147-A177-3AD203B41FA5}">
                      <a16:colId xmlns:a16="http://schemas.microsoft.com/office/drawing/2014/main" val="580696"/>
                    </a:ext>
                  </a:extLst>
                </a:gridCol>
              </a:tblGrid>
              <a:tr h="25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i="0" dirty="0">
                          <a:solidFill>
                            <a:schemeClr val="bg1"/>
                          </a:solidFill>
                          <a:latin typeface="Arial" panose="020B0604020202020204" pitchFamily="34" charset="0"/>
                        </a:rPr>
                        <a:t>Output indicators</a:t>
                      </a:r>
                    </a:p>
                  </a:txBody>
                  <a:tcP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kern="1200" dirty="0">
                          <a:solidFill>
                            <a:schemeClr val="bg1"/>
                          </a:solidFill>
                          <a:latin typeface="Arial" panose="020B0604020202020204" pitchFamily="34" charset="0"/>
                          <a:ea typeface="+mn-ea"/>
                          <a:cs typeface="+mn-cs"/>
                        </a:rPr>
                        <a:t>Owner</a:t>
                      </a:r>
                    </a:p>
                  </a:txBody>
                  <a:tcPr>
                    <a:solidFill>
                      <a:schemeClr val="accent5"/>
                    </a:solidFill>
                  </a:tcPr>
                </a:tc>
                <a:tc>
                  <a:txBody>
                    <a:bodyPr/>
                    <a:lstStyle/>
                    <a:p>
                      <a:r>
                        <a:rPr lang="en-GB" sz="1600" b="0" i="0" kern="1200" dirty="0">
                          <a:solidFill>
                            <a:schemeClr val="bg1"/>
                          </a:solidFill>
                          <a:latin typeface="Arial" panose="020B0604020202020204" pitchFamily="34" charset="0"/>
                          <a:ea typeface="+mn-ea"/>
                          <a:cs typeface="+mn-cs"/>
                        </a:rPr>
                        <a:t>Frequency</a:t>
                      </a:r>
                    </a:p>
                  </a:txBody>
                  <a:tcPr>
                    <a:solidFill>
                      <a:schemeClr val="accent5"/>
                    </a:solidFill>
                  </a:tcPr>
                </a:tc>
                <a:extLst>
                  <a:ext uri="{0D108BD9-81ED-4DB2-BD59-A6C34878D82A}">
                    <a16:rowId xmlns:a16="http://schemas.microsoft.com/office/drawing/2014/main" val="1559283392"/>
                  </a:ext>
                </a:extLst>
              </a:tr>
              <a:tr h="182880">
                <a:tc>
                  <a:txBody>
                    <a:bodyPr/>
                    <a:lstStyle/>
                    <a:p>
                      <a:pPr marL="0" marR="0" lvl="0" indent="0" algn="l" rtl="0" eaLnBrk="1" fontAlgn="auto" latinLnBrk="0" hangingPunct="1">
                        <a:lnSpc>
                          <a:spcPct val="100000"/>
                        </a:lnSpc>
                        <a:spcBef>
                          <a:spcPts val="0"/>
                        </a:spcBef>
                        <a:spcAft>
                          <a:spcPts val="0"/>
                        </a:spcAft>
                        <a:buFontTx/>
                        <a:buNone/>
                      </a:pPr>
                      <a:r>
                        <a:rPr lang="en-GB" sz="1000" b="0" i="0" dirty="0">
                          <a:solidFill>
                            <a:schemeClr val="dk1"/>
                          </a:solidFill>
                          <a:latin typeface="Arial"/>
                        </a:rPr>
                        <a:t>OP-2.1 Number of items of EO destroyed through bulk demolition (stockpile reduction) (disaggregated by category of EO) </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r>
                        <a:rPr lang="en-GB" sz="1000" b="0" i="0" dirty="0">
                          <a:solidFill>
                            <a:schemeClr val="dk1"/>
                          </a:solidFill>
                          <a:latin typeface="Arial"/>
                        </a:rPr>
                        <a:t>IP, NA</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r>
                        <a:rPr lang="en-GB" sz="1000" b="0" i="0" dirty="0">
                          <a:solidFill>
                            <a:schemeClr val="dk1"/>
                          </a:solidFill>
                          <a:latin typeface="Arial"/>
                        </a:rPr>
                        <a:t>Quarterly</a:t>
                      </a:r>
                    </a:p>
                  </a:txBody>
                  <a:tcPr>
                    <a:solidFill>
                      <a:srgbClr val="F0F0F0"/>
                    </a:solidFill>
                  </a:tcPr>
                </a:tc>
                <a:extLst>
                  <a:ext uri="{0D108BD9-81ED-4DB2-BD59-A6C34878D82A}">
                    <a16:rowId xmlns:a16="http://schemas.microsoft.com/office/drawing/2014/main" val="1105543896"/>
                  </a:ext>
                </a:extLst>
              </a:tr>
              <a:tr h="182880">
                <a:tc>
                  <a:txBody>
                    <a:bodyPr/>
                    <a:lstStyle/>
                    <a:p>
                      <a:pPr marL="0" marR="0" lvl="0" indent="0" algn="l" rtl="0" eaLnBrk="1" fontAlgn="auto" latinLnBrk="0" hangingPunct="1">
                        <a:lnSpc>
                          <a:spcPct val="100000"/>
                        </a:lnSpc>
                        <a:spcBef>
                          <a:spcPts val="0"/>
                        </a:spcBef>
                        <a:spcAft>
                          <a:spcPts val="0"/>
                        </a:spcAft>
                        <a:buClrTx/>
                        <a:buSzTx/>
                        <a:buFontTx/>
                        <a:buNone/>
                      </a:pPr>
                      <a:r>
                        <a:rPr lang="en-GB" sz="1000" b="0" i="0" dirty="0">
                          <a:solidFill>
                            <a:schemeClr val="dk1"/>
                          </a:solidFill>
                          <a:latin typeface="Arial"/>
                        </a:rPr>
                        <a:t>OP-2.2 Number of weapon and ammunition stores made safe through weapon ammunition and management activities</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r>
                        <a:rPr lang="en-GB" sz="1000" b="0" i="0" dirty="0">
                          <a:solidFill>
                            <a:schemeClr val="dk1"/>
                          </a:solidFill>
                          <a:latin typeface="Arial"/>
                        </a:rPr>
                        <a:t>IP, NA</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r>
                        <a:rPr lang="en-GB" sz="1000" b="0" i="0" dirty="0">
                          <a:solidFill>
                            <a:schemeClr val="dk1"/>
                          </a:solidFill>
                          <a:latin typeface="Arial"/>
                        </a:rPr>
                        <a:t>Quarterly</a:t>
                      </a:r>
                    </a:p>
                  </a:txBody>
                  <a:tcPr>
                    <a:solidFill>
                      <a:srgbClr val="F0F0F0"/>
                    </a:solidFill>
                  </a:tcPr>
                </a:tc>
                <a:extLst>
                  <a:ext uri="{0D108BD9-81ED-4DB2-BD59-A6C34878D82A}">
                    <a16:rowId xmlns:a16="http://schemas.microsoft.com/office/drawing/2014/main" val="3415446701"/>
                  </a:ext>
                </a:extLst>
              </a:tr>
              <a:tr h="182880">
                <a:tc>
                  <a:txBody>
                    <a:bodyPr/>
                    <a:lstStyle/>
                    <a:p>
                      <a:pPr marL="0" lvl="0" indent="0" algn="l">
                        <a:lnSpc>
                          <a:spcPct val="100000"/>
                        </a:lnSpc>
                        <a:spcBef>
                          <a:spcPts val="0"/>
                        </a:spcBef>
                        <a:spcAft>
                          <a:spcPts val="0"/>
                        </a:spcAft>
                        <a:buNone/>
                      </a:pPr>
                      <a:r>
                        <a:rPr lang="en-GB" sz="1000" b="0" i="0" dirty="0">
                          <a:solidFill>
                            <a:schemeClr val="dk1"/>
                          </a:solidFill>
                          <a:latin typeface="Arial"/>
                        </a:rPr>
                        <a:t>OP-2.3 </a:t>
                      </a:r>
                      <a:r>
                        <a:rPr lang="en-GB" sz="1000" b="0" i="0" kern="1200" noProof="0" dirty="0">
                          <a:solidFill>
                            <a:schemeClr val="dk1"/>
                          </a:solidFill>
                          <a:latin typeface="Arial"/>
                          <a:ea typeface="+mn-ea"/>
                          <a:cs typeface="+mn-cs"/>
                        </a:rPr>
                        <a:t>Number of beneficiaries (estimated number of those impacted by an unplanned explosion of munitions stores which has been prevented through stockpile reduction activities)</a:t>
                      </a:r>
                      <a:endParaRPr lang="en-GB" sz="1000" b="0" i="0" kern="1200" dirty="0">
                        <a:solidFill>
                          <a:schemeClr val="dk1"/>
                        </a:solidFill>
                        <a:latin typeface="Arial"/>
                        <a:ea typeface="+mn-ea"/>
                        <a:cs typeface="+mn-cs"/>
                      </a:endParaRPr>
                    </a:p>
                  </a:txBody>
                  <a:tcPr>
                    <a:solidFill>
                      <a:srgbClr val="F0F0F0"/>
                    </a:solidFill>
                  </a:tcPr>
                </a:tc>
                <a:tc>
                  <a:txBody>
                    <a:bodyPr/>
                    <a:lstStyle/>
                    <a:p>
                      <a:pPr marL="0" lvl="0" indent="0" algn="l">
                        <a:lnSpc>
                          <a:spcPct val="100000"/>
                        </a:lnSpc>
                        <a:spcBef>
                          <a:spcPts val="0"/>
                        </a:spcBef>
                        <a:spcAft>
                          <a:spcPts val="0"/>
                        </a:spcAft>
                        <a:buNone/>
                      </a:pPr>
                      <a:r>
                        <a:rPr lang="en-GB" sz="1000" b="0" i="0" dirty="0">
                          <a:solidFill>
                            <a:schemeClr val="dk1"/>
                          </a:solidFill>
                          <a:latin typeface="Arial"/>
                        </a:rPr>
                        <a:t>IP, NA</a:t>
                      </a:r>
                    </a:p>
                  </a:txBody>
                  <a:tcPr>
                    <a:solidFill>
                      <a:srgbClr val="F0F0F0"/>
                    </a:solidFill>
                  </a:tcPr>
                </a:tc>
                <a:tc>
                  <a:txBody>
                    <a:bodyPr/>
                    <a:lstStyle/>
                    <a:p>
                      <a:pPr marL="0" lvl="0" indent="0" algn="l">
                        <a:lnSpc>
                          <a:spcPct val="100000"/>
                        </a:lnSpc>
                        <a:spcBef>
                          <a:spcPts val="0"/>
                        </a:spcBef>
                        <a:spcAft>
                          <a:spcPts val="0"/>
                        </a:spcAft>
                        <a:buNone/>
                      </a:pPr>
                      <a:r>
                        <a:rPr lang="en-GB" sz="1000" b="0" i="0" dirty="0">
                          <a:solidFill>
                            <a:schemeClr val="dk1"/>
                          </a:solidFill>
                          <a:latin typeface="Arial"/>
                        </a:rPr>
                        <a:t>Quarterly</a:t>
                      </a:r>
                    </a:p>
                  </a:txBody>
                  <a:tcPr>
                    <a:solidFill>
                      <a:srgbClr val="F0F0F0"/>
                    </a:solidFill>
                  </a:tcPr>
                </a:tc>
                <a:extLst>
                  <a:ext uri="{0D108BD9-81ED-4DB2-BD59-A6C34878D82A}">
                    <a16:rowId xmlns:a16="http://schemas.microsoft.com/office/drawing/2014/main" val="207997990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dirty="0">
                          <a:solidFill>
                            <a:schemeClr val="dk1"/>
                          </a:solidFill>
                          <a:latin typeface="Arial"/>
                        </a:rPr>
                        <a:t>Please choose additional output level indicators for stockpile destruction from the indicator bank</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000" b="0" i="0" dirty="0">
                        <a:solidFill>
                          <a:schemeClr val="dk1"/>
                        </a:solidFill>
                        <a:latin typeface="Arial"/>
                      </a:endParaRPr>
                    </a:p>
                  </a:txBody>
                  <a:tcPr>
                    <a:solidFill>
                      <a:srgbClr val="F0F0F0"/>
                    </a:solidFill>
                  </a:tcPr>
                </a:tc>
                <a:tc>
                  <a:txBody>
                    <a:bodyPr/>
                    <a:lstStyle/>
                    <a:p>
                      <a:endParaRPr lang="en-GB" sz="1000" b="0" i="0" dirty="0">
                        <a:latin typeface="Arial"/>
                      </a:endParaRPr>
                    </a:p>
                  </a:txBody>
                  <a:tcPr>
                    <a:solidFill>
                      <a:srgbClr val="F0F0F0"/>
                    </a:solidFill>
                  </a:tcPr>
                </a:tc>
                <a:extLst>
                  <a:ext uri="{0D108BD9-81ED-4DB2-BD59-A6C34878D82A}">
                    <a16:rowId xmlns:a16="http://schemas.microsoft.com/office/drawing/2014/main" val="3037200422"/>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i="0" kern="1200" dirty="0">
                          <a:solidFill>
                            <a:schemeClr val="bg1"/>
                          </a:solidFill>
                          <a:latin typeface="Arial" panose="020B0604020202020204" pitchFamily="34" charset="0"/>
                          <a:ea typeface="+mn-ea"/>
                          <a:cs typeface="+mn-cs"/>
                        </a:rPr>
                        <a:t>Outcome indicators</a:t>
                      </a:r>
                    </a:p>
                  </a:txBody>
                  <a:tcPr>
                    <a:solidFill>
                      <a:srgbClr val="92D05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900" b="0" i="0" dirty="0">
                        <a:solidFill>
                          <a:schemeClr val="dk1"/>
                        </a:solidFill>
                        <a:latin typeface="Arial" panose="020B0604020202020204" pitchFamily="34" charset="0"/>
                      </a:endParaRPr>
                    </a:p>
                  </a:txBody>
                  <a:tcPr>
                    <a:solidFill>
                      <a:srgbClr val="92D050"/>
                    </a:solidFill>
                  </a:tcPr>
                </a:tc>
                <a:tc>
                  <a:txBody>
                    <a:bodyPr/>
                    <a:lstStyle/>
                    <a:p>
                      <a:endParaRPr lang="en-GB" b="0" i="0" dirty="0">
                        <a:latin typeface="Arial" panose="020B0604020202020204" pitchFamily="34" charset="0"/>
                      </a:endParaRPr>
                    </a:p>
                  </a:txBody>
                  <a:tcPr>
                    <a:solidFill>
                      <a:srgbClr val="92D050"/>
                    </a:solidFill>
                  </a:tcPr>
                </a:tc>
                <a:extLst>
                  <a:ext uri="{0D108BD9-81ED-4DB2-BD59-A6C34878D82A}">
                    <a16:rowId xmlns:a16="http://schemas.microsoft.com/office/drawing/2014/main" val="281655317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dirty="0">
                          <a:solidFill>
                            <a:schemeClr val="dk1"/>
                          </a:solidFill>
                          <a:latin typeface="Arial"/>
                        </a:rPr>
                        <a:t>O-6.8 Number of  communities with reduced risk of unplanned explosions of munitions stores/stockpiles or reduced access to poorly managed stockpiles or EO stores</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r>
                        <a:rPr lang="en-GB" sz="1000" b="0" i="0" kern="1200" dirty="0">
                          <a:solidFill>
                            <a:schemeClr val="dk1"/>
                          </a:solidFill>
                          <a:latin typeface="Arial"/>
                          <a:ea typeface="+mn-ea"/>
                          <a:cs typeface="+mn-cs"/>
                        </a:rPr>
                        <a:t>IP, NA</a:t>
                      </a:r>
                    </a:p>
                  </a:txBody>
                  <a:tcPr>
                    <a:solidFill>
                      <a:srgbClr val="F0F0F0"/>
                    </a:solidFill>
                  </a:tcPr>
                </a:tc>
                <a:tc>
                  <a:txBody>
                    <a:bodyPr/>
                    <a:lstStyle/>
                    <a:p>
                      <a:r>
                        <a:rPr lang="en-GB" sz="1000" b="0" i="0" kern="1200" dirty="0">
                          <a:solidFill>
                            <a:schemeClr val="dk1"/>
                          </a:solidFill>
                          <a:latin typeface="Arial"/>
                          <a:ea typeface="+mn-ea"/>
                          <a:cs typeface="+mn-cs"/>
                        </a:rPr>
                        <a:t>Six-monthly</a:t>
                      </a:r>
                    </a:p>
                  </a:txBody>
                  <a:tcPr>
                    <a:solidFill>
                      <a:srgbClr val="F0F0F0"/>
                    </a:solidFill>
                  </a:tcPr>
                </a:tc>
                <a:extLst>
                  <a:ext uri="{0D108BD9-81ED-4DB2-BD59-A6C34878D82A}">
                    <a16:rowId xmlns:a16="http://schemas.microsoft.com/office/drawing/2014/main" val="86391768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dirty="0">
                          <a:solidFill>
                            <a:srgbClr val="000000"/>
                          </a:solidFill>
                          <a:effectLst/>
                          <a:latin typeface="Arial"/>
                        </a:rPr>
                        <a:t>O-2.1 Progress of APMBC Treaty obligations (articles on stockpile destruction)</a:t>
                      </a:r>
                      <a:endParaRPr lang="en-GB" sz="1000" b="0" dirty="0">
                        <a:solidFill>
                          <a:schemeClr val="dk1"/>
                        </a:solidFill>
                        <a:latin typeface="Arial"/>
                      </a:endParaRP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r>
                        <a:rPr lang="en-GB" sz="1000" b="0" i="0" dirty="0">
                          <a:solidFill>
                            <a:schemeClr val="dk1"/>
                          </a:solidFill>
                          <a:latin typeface="Arial"/>
                        </a:rPr>
                        <a:t>Any</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r>
                        <a:rPr lang="en-GB" sz="1000" b="0" i="0" dirty="0">
                          <a:solidFill>
                            <a:schemeClr val="dk1"/>
                          </a:solidFill>
                          <a:latin typeface="Arial"/>
                        </a:rPr>
                        <a:t>Annually</a:t>
                      </a:r>
                    </a:p>
                  </a:txBody>
                  <a:tcPr>
                    <a:solidFill>
                      <a:srgbClr val="F0F0F0"/>
                    </a:solidFill>
                  </a:tcPr>
                </a:tc>
                <a:extLst>
                  <a:ext uri="{0D108BD9-81ED-4DB2-BD59-A6C34878D82A}">
                    <a16:rowId xmlns:a16="http://schemas.microsoft.com/office/drawing/2014/main" val="271812683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dirty="0">
                          <a:solidFill>
                            <a:srgbClr val="000000"/>
                          </a:solidFill>
                          <a:effectLst/>
                          <a:latin typeface="Arial"/>
                        </a:rPr>
                        <a:t>O-2.2 Progress of CCM Treaty obligations (articles on stockpile destruction)</a:t>
                      </a:r>
                      <a:endParaRPr lang="en-GB" sz="1000" b="0" dirty="0">
                        <a:solidFill>
                          <a:schemeClr val="dk1"/>
                        </a:solidFill>
                        <a:latin typeface="Arial"/>
                      </a:endParaRP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r>
                        <a:rPr lang="en-GB" sz="1000" b="0" i="0" dirty="0">
                          <a:solidFill>
                            <a:schemeClr val="dk1"/>
                          </a:solidFill>
                          <a:latin typeface="Arial"/>
                        </a:rPr>
                        <a:t>Any</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r>
                        <a:rPr lang="en-GB" sz="1000" b="0" i="0" dirty="0">
                          <a:solidFill>
                            <a:schemeClr val="dk1"/>
                          </a:solidFill>
                          <a:latin typeface="Arial"/>
                        </a:rPr>
                        <a:t>Annually</a:t>
                      </a:r>
                    </a:p>
                  </a:txBody>
                  <a:tcPr>
                    <a:solidFill>
                      <a:srgbClr val="F0F0F0"/>
                    </a:solidFill>
                  </a:tcPr>
                </a:tc>
                <a:extLst>
                  <a:ext uri="{0D108BD9-81ED-4DB2-BD59-A6C34878D82A}">
                    <a16:rowId xmlns:a16="http://schemas.microsoft.com/office/drawing/2014/main" val="287989689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dirty="0">
                          <a:solidFill>
                            <a:schemeClr val="dk1"/>
                          </a:solidFill>
                          <a:latin typeface="Arial"/>
                        </a:rPr>
                        <a:t>Please choose additional outcome level indicators for the relevant outcomes from the indicator bank</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900" b="0" i="0" dirty="0">
                        <a:solidFill>
                          <a:schemeClr val="dk1"/>
                        </a:solidFill>
                        <a:latin typeface="Arial" panose="020B0604020202020204" pitchFamily="34" charset="0"/>
                      </a:endParaRPr>
                    </a:p>
                  </a:txBody>
                  <a:tcPr>
                    <a:solidFill>
                      <a:srgbClr val="F0F0F0"/>
                    </a:solidFill>
                  </a:tcPr>
                </a:tc>
                <a:tc>
                  <a:txBody>
                    <a:bodyPr/>
                    <a:lstStyle/>
                    <a:p>
                      <a:endParaRPr lang="en-GB" b="0" i="0" dirty="0">
                        <a:latin typeface="Arial" panose="020B0604020202020204" pitchFamily="34" charset="0"/>
                      </a:endParaRPr>
                    </a:p>
                  </a:txBody>
                  <a:tcPr>
                    <a:solidFill>
                      <a:srgbClr val="F0F0F0"/>
                    </a:solidFill>
                  </a:tcPr>
                </a:tc>
                <a:extLst>
                  <a:ext uri="{0D108BD9-81ED-4DB2-BD59-A6C34878D82A}">
                    <a16:rowId xmlns:a16="http://schemas.microsoft.com/office/drawing/2014/main" val="3382165138"/>
                  </a:ext>
                </a:extLst>
              </a:tr>
              <a:tr h="0">
                <a:tc>
                  <a:txBody>
                    <a:bodyPr/>
                    <a:lstStyle/>
                    <a:p>
                      <a:pPr marL="0" marR="0" lvl="0" indent="0" algn="ctr" rtl="0" eaLnBrk="1" fontAlgn="auto" latinLnBrk="0" hangingPunct="1">
                        <a:lnSpc>
                          <a:spcPct val="100000"/>
                        </a:lnSpc>
                        <a:spcBef>
                          <a:spcPts val="0"/>
                        </a:spcBef>
                        <a:spcAft>
                          <a:spcPts val="0"/>
                        </a:spcAft>
                        <a:buFontTx/>
                        <a:buNone/>
                      </a:pPr>
                      <a:r>
                        <a:rPr lang="en-GB" sz="1600" b="0" i="0" kern="1200" dirty="0">
                          <a:solidFill>
                            <a:schemeClr val="bg1"/>
                          </a:solidFill>
                          <a:latin typeface="Arial" panose="020B0604020202020204" pitchFamily="34" charset="0"/>
                          <a:ea typeface="+mn-ea"/>
                          <a:cs typeface="+mn-cs"/>
                        </a:rPr>
                        <a:t>Impact indicators</a:t>
                      </a:r>
                    </a:p>
                  </a:txBody>
                  <a:tcPr>
                    <a:solidFill>
                      <a:srgbClr val="7030A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200" b="0" i="0" dirty="0">
                        <a:solidFill>
                          <a:srgbClr val="7030A0"/>
                        </a:solidFill>
                        <a:latin typeface="Arial" panose="020B0604020202020204" pitchFamily="34" charset="0"/>
                      </a:endParaRPr>
                    </a:p>
                  </a:txBody>
                  <a:tcPr>
                    <a:solidFill>
                      <a:srgbClr val="7030A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200" b="0" i="0" dirty="0">
                        <a:solidFill>
                          <a:srgbClr val="7030A0"/>
                        </a:solidFill>
                        <a:latin typeface="Arial" panose="020B0604020202020204" pitchFamily="34" charset="0"/>
                      </a:endParaRPr>
                    </a:p>
                  </a:txBody>
                  <a:tcPr>
                    <a:solidFill>
                      <a:srgbClr val="7030A0"/>
                    </a:solidFill>
                  </a:tcPr>
                </a:tc>
                <a:extLst>
                  <a:ext uri="{0D108BD9-81ED-4DB2-BD59-A6C34878D82A}">
                    <a16:rowId xmlns:a16="http://schemas.microsoft.com/office/drawing/2014/main" val="1736907794"/>
                  </a:ext>
                </a:extLst>
              </a:tr>
              <a:tr h="0">
                <a:tc>
                  <a:txBody>
                    <a:bodyPr/>
                    <a:lstStyle/>
                    <a:p>
                      <a:pPr marL="0" marR="0" lvl="0" indent="0" algn="l" rtl="0" eaLnBrk="1" fontAlgn="auto" latinLnBrk="0" hangingPunct="1">
                        <a:lnSpc>
                          <a:spcPct val="100000"/>
                        </a:lnSpc>
                        <a:spcBef>
                          <a:spcPts val="0"/>
                        </a:spcBef>
                        <a:spcAft>
                          <a:spcPts val="0"/>
                        </a:spcAft>
                        <a:buFontTx/>
                        <a:buNone/>
                      </a:pPr>
                      <a:r>
                        <a:rPr lang="en-GB" sz="1000" b="0" i="0" dirty="0">
                          <a:solidFill>
                            <a:schemeClr val="dk1"/>
                          </a:solidFill>
                          <a:latin typeface="Arial"/>
                        </a:rPr>
                        <a:t>Please choose impact level indicators to be collected by IPs as identified in the indicator bank</a:t>
                      </a:r>
                      <a:r>
                        <a:rPr lang="en-GB" sz="1200" b="0" i="0" dirty="0">
                          <a:solidFill>
                            <a:schemeClr val="dk1"/>
                          </a:solidFill>
                          <a:latin typeface="Arial"/>
                        </a:rPr>
                        <a:t> </a:t>
                      </a:r>
                      <a:endParaRPr lang="en-GB" sz="1200" b="0" i="0" dirty="0">
                        <a:solidFill>
                          <a:schemeClr val="dk1"/>
                        </a:solidFill>
                        <a:latin typeface="Arial" panose="020B0604020202020204" pitchFamily="34" charset="0"/>
                      </a:endParaRP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200" b="0" i="0" dirty="0">
                        <a:solidFill>
                          <a:schemeClr val="dk1"/>
                        </a:solidFill>
                        <a:latin typeface="Arial" panose="020B0604020202020204" pitchFamily="34" charset="0"/>
                      </a:endParaRP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200" b="0" i="0" dirty="0">
                        <a:solidFill>
                          <a:schemeClr val="dk1"/>
                        </a:solidFill>
                        <a:latin typeface="Arial" panose="020B0604020202020204" pitchFamily="34" charset="0"/>
                      </a:endParaRPr>
                    </a:p>
                  </a:txBody>
                  <a:tcPr>
                    <a:solidFill>
                      <a:srgbClr val="F0F0F0"/>
                    </a:solidFill>
                  </a:tcPr>
                </a:tc>
                <a:extLst>
                  <a:ext uri="{0D108BD9-81ED-4DB2-BD59-A6C34878D82A}">
                    <a16:rowId xmlns:a16="http://schemas.microsoft.com/office/drawing/2014/main" val="2048743518"/>
                  </a:ext>
                </a:extLst>
              </a:tr>
            </a:tbl>
          </a:graphicData>
        </a:graphic>
      </p:graphicFrame>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endParaRPr>
          </a:p>
        </p:txBody>
      </p:sp>
      <p:sp>
        <p:nvSpPr>
          <p:cNvPr id="29" name="Rectangle 28">
            <a:extLst>
              <a:ext uri="{FF2B5EF4-FFF2-40B4-BE49-F238E27FC236}">
                <a16:creationId xmlns:a16="http://schemas.microsoft.com/office/drawing/2014/main" id="{B10EBB55-25C6-2B42-9B1E-5A6F2C040490}"/>
              </a:ext>
            </a:extLst>
          </p:cNvPr>
          <p:cNvSpPr/>
          <p:nvPr/>
        </p:nvSpPr>
        <p:spPr>
          <a:xfrm>
            <a:off x="0" y="0"/>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0" name="TextBox 19">
            <a:extLst>
              <a:ext uri="{FF2B5EF4-FFF2-40B4-BE49-F238E27FC236}">
                <a16:creationId xmlns:a16="http://schemas.microsoft.com/office/drawing/2014/main" id="{F38327D3-5C66-414E-AADF-D164D344055E}"/>
              </a:ext>
            </a:extLst>
          </p:cNvPr>
          <p:cNvSpPr txBox="1"/>
          <p:nvPr/>
        </p:nvSpPr>
        <p:spPr>
          <a:xfrm>
            <a:off x="1794026" y="1678681"/>
            <a:ext cx="790541" cy="201120"/>
          </a:xfrm>
          <a:prstGeom prst="rect">
            <a:avLst/>
          </a:prstGeom>
          <a:noFill/>
          <a:ln>
            <a:noFill/>
          </a:ln>
        </p:spPr>
        <p:txBody>
          <a:bodyPr wrap="square" lIns="54000" tIns="36000" rIns="54000" bIns="36000" rtlCol="0" anchor="ctr" anchorCtr="0">
            <a:noAutofit/>
          </a:bodyPr>
          <a:lstStyle/>
          <a:p>
            <a:r>
              <a:rPr lang="en-GB" sz="900" dirty="0">
                <a:latin typeface="Arial" panose="020B0604020202020204" pitchFamily="34" charset="0"/>
                <a:ea typeface="Arial" charset="0"/>
                <a:cs typeface="Arial" charset="0"/>
              </a:rPr>
              <a:t>leads to…</a:t>
            </a:r>
          </a:p>
        </p:txBody>
      </p:sp>
      <p:sp>
        <p:nvSpPr>
          <p:cNvPr id="21" name="TextBox 20">
            <a:extLst>
              <a:ext uri="{FF2B5EF4-FFF2-40B4-BE49-F238E27FC236}">
                <a16:creationId xmlns:a16="http://schemas.microsoft.com/office/drawing/2014/main" id="{80269A15-1004-4178-9574-C3FC82CBC628}"/>
              </a:ext>
            </a:extLst>
          </p:cNvPr>
          <p:cNvSpPr txBox="1"/>
          <p:nvPr/>
        </p:nvSpPr>
        <p:spPr>
          <a:xfrm>
            <a:off x="4189459" y="1712551"/>
            <a:ext cx="1137133" cy="182330"/>
          </a:xfrm>
          <a:prstGeom prst="rect">
            <a:avLst/>
          </a:prstGeom>
          <a:noFill/>
          <a:ln>
            <a:noFill/>
          </a:ln>
        </p:spPr>
        <p:txBody>
          <a:bodyPr wrap="square" lIns="54000" tIns="36000" rIns="54000" bIns="36000" rtlCol="0" anchor="ctr" anchorCtr="0">
            <a:noAutofit/>
          </a:bodyPr>
          <a:lstStyle/>
          <a:p>
            <a:r>
              <a:rPr lang="en-GB" sz="900" dirty="0">
                <a:latin typeface="Arial" panose="020B0604020202020204" pitchFamily="34" charset="0"/>
                <a:ea typeface="Arial" charset="0"/>
                <a:cs typeface="Arial" charset="0"/>
              </a:rPr>
              <a:t>resulting in…</a:t>
            </a:r>
          </a:p>
        </p:txBody>
      </p:sp>
      <p:sp>
        <p:nvSpPr>
          <p:cNvPr id="46" name="TextBox 45">
            <a:extLst>
              <a:ext uri="{FF2B5EF4-FFF2-40B4-BE49-F238E27FC236}">
                <a16:creationId xmlns:a16="http://schemas.microsoft.com/office/drawing/2014/main" id="{8CD72281-C571-324D-947B-94F64B0184F9}"/>
              </a:ext>
            </a:extLst>
          </p:cNvPr>
          <p:cNvSpPr txBox="1"/>
          <p:nvPr/>
        </p:nvSpPr>
        <p:spPr>
          <a:xfrm>
            <a:off x="9047018" y="1093251"/>
            <a:ext cx="2832125" cy="373722"/>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8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900" dirty="0">
                <a:solidFill>
                  <a:schemeClr val="tx1"/>
                </a:solidFill>
                <a:latin typeface="Arial" panose="020B0604020202020204" pitchFamily="34" charset="0"/>
              </a:rPr>
              <a:t>Safer communities and reduced deaths and injuries from EO</a:t>
            </a:r>
          </a:p>
        </p:txBody>
      </p:sp>
      <p:sp>
        <p:nvSpPr>
          <p:cNvPr id="16" name="TextBox 15">
            <a:extLst>
              <a:ext uri="{FF2B5EF4-FFF2-40B4-BE49-F238E27FC236}">
                <a16:creationId xmlns:a16="http://schemas.microsoft.com/office/drawing/2014/main" id="{5255273F-9814-4110-9FDB-5B985586258D}"/>
              </a:ext>
            </a:extLst>
          </p:cNvPr>
          <p:cNvSpPr txBox="1"/>
          <p:nvPr/>
        </p:nvSpPr>
        <p:spPr>
          <a:xfrm>
            <a:off x="365977" y="1734903"/>
            <a:ext cx="1247617" cy="233671"/>
          </a:xfrm>
          <a:prstGeom prst="roundRect">
            <a:avLst/>
          </a:prstGeom>
          <a:solidFill>
            <a:srgbClr val="F0F0F0"/>
          </a:solidFill>
          <a:ln w="19050">
            <a:solidFill>
              <a:srgbClr val="808080"/>
            </a:solidFill>
          </a:ln>
        </p:spPr>
        <p:txBody>
          <a:bodyPr wrap="square" lIns="36000" tIns="36000" rIns="36000" bIns="36000" rtlCol="0" anchor="ctr" anchorCtr="0">
            <a:spAutoFit/>
          </a:bodyPr>
          <a:lstStyle>
            <a:defPPr>
              <a:defRPr lang="en-US"/>
            </a:defPPr>
            <a:lvl1pPr algn="ctr">
              <a:defRPr sz="900">
                <a:ea typeface="Arial" charset="0"/>
                <a:cs typeface="Arial" charset="0"/>
              </a:defRPr>
            </a:lvl1pPr>
          </a:lstStyle>
          <a:p>
            <a:r>
              <a:rPr lang="en-GB" dirty="0">
                <a:latin typeface="Arial" panose="020B0604020202020204" pitchFamily="34" charset="0"/>
              </a:rPr>
              <a:t>Stockpile destruction</a:t>
            </a:r>
          </a:p>
        </p:txBody>
      </p:sp>
      <p:sp>
        <p:nvSpPr>
          <p:cNvPr id="56" name="Rounded Rectangle 55">
            <a:extLst>
              <a:ext uri="{FF2B5EF4-FFF2-40B4-BE49-F238E27FC236}">
                <a16:creationId xmlns:a16="http://schemas.microsoft.com/office/drawing/2014/main" id="{162B08FE-ACB6-4176-A858-C7E622A29894}"/>
              </a:ext>
            </a:extLst>
          </p:cNvPr>
          <p:cNvSpPr/>
          <p:nvPr/>
        </p:nvSpPr>
        <p:spPr>
          <a:xfrm>
            <a:off x="9047016" y="2120116"/>
            <a:ext cx="2820772" cy="374400"/>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latin typeface="Arial" panose="020B0604020202020204" pitchFamily="34" charset="0"/>
              </a:rPr>
              <a:t>States’ strategic objectives supported and relevant treaty obligations met</a:t>
            </a:r>
          </a:p>
        </p:txBody>
      </p:sp>
      <p:sp>
        <p:nvSpPr>
          <p:cNvPr id="60" name="Rounded Rectangle 293">
            <a:extLst>
              <a:ext uri="{FF2B5EF4-FFF2-40B4-BE49-F238E27FC236}">
                <a16:creationId xmlns:a16="http://schemas.microsoft.com/office/drawing/2014/main" id="{0089DB0B-4755-4BF8-A839-8F544BFDB7AD}"/>
              </a:ext>
            </a:extLst>
          </p:cNvPr>
          <p:cNvSpPr/>
          <p:nvPr/>
        </p:nvSpPr>
        <p:spPr>
          <a:xfrm>
            <a:off x="9047016" y="1605676"/>
            <a:ext cx="2832126" cy="374400"/>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latin typeface="Arial" panose="020B0604020202020204" pitchFamily="34" charset="0"/>
              </a:rPr>
              <a:t>Increased community resilience to conflict drivers  contributes to stability and peacebuilding</a:t>
            </a:r>
          </a:p>
        </p:txBody>
      </p:sp>
      <p:sp>
        <p:nvSpPr>
          <p:cNvPr id="69" name="TextBox 68">
            <a:extLst>
              <a:ext uri="{FF2B5EF4-FFF2-40B4-BE49-F238E27FC236}">
                <a16:creationId xmlns:a16="http://schemas.microsoft.com/office/drawing/2014/main" id="{D55CDBE1-C039-4E8D-ACFA-221899006BBF}"/>
              </a:ext>
            </a:extLst>
          </p:cNvPr>
          <p:cNvSpPr txBox="1"/>
          <p:nvPr/>
        </p:nvSpPr>
        <p:spPr>
          <a:xfrm>
            <a:off x="7715100" y="1626931"/>
            <a:ext cx="1440000" cy="310295"/>
          </a:xfrm>
          <a:prstGeom prst="rect">
            <a:avLst/>
          </a:prstGeom>
          <a:noFill/>
          <a:ln>
            <a:noFill/>
          </a:ln>
        </p:spPr>
        <p:txBody>
          <a:bodyPr wrap="square" lIns="54000" tIns="36000" rIns="54000" bIns="36000" rtlCol="0" anchor="ctr" anchorCtr="0">
            <a:noAutofit/>
          </a:bodyPr>
          <a:lstStyle/>
          <a:p>
            <a:r>
              <a:rPr lang="en-GB" sz="900" dirty="0">
                <a:latin typeface="Arial" panose="020B0604020202020204" pitchFamily="34" charset="0"/>
                <a:ea typeface="Arial" charset="0"/>
                <a:cs typeface="Arial" charset="0"/>
              </a:rPr>
              <a:t>contributing to…</a:t>
            </a:r>
          </a:p>
        </p:txBody>
      </p:sp>
      <p:cxnSp>
        <p:nvCxnSpPr>
          <p:cNvPr id="14" name="Straight Connector 13">
            <a:extLst>
              <a:ext uri="{FF2B5EF4-FFF2-40B4-BE49-F238E27FC236}">
                <a16:creationId xmlns:a16="http://schemas.microsoft.com/office/drawing/2014/main" id="{D823C3BB-4110-4E0F-8768-650C2916600E}"/>
              </a:ext>
            </a:extLst>
          </p:cNvPr>
          <p:cNvCxnSpPr>
            <a:cxnSpLocks/>
            <a:stCxn id="16" idx="3"/>
          </p:cNvCxnSpPr>
          <p:nvPr/>
        </p:nvCxnSpPr>
        <p:spPr>
          <a:xfrm>
            <a:off x="1613594" y="1851739"/>
            <a:ext cx="15064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CF7C5E9-0144-4BE0-AA77-BC2331421988}"/>
              </a:ext>
            </a:extLst>
          </p:cNvPr>
          <p:cNvCxnSpPr>
            <a:cxnSpLocks/>
          </p:cNvCxnSpPr>
          <p:nvPr/>
        </p:nvCxnSpPr>
        <p:spPr>
          <a:xfrm flipV="1">
            <a:off x="1758444" y="1592642"/>
            <a:ext cx="0" cy="466467"/>
          </a:xfrm>
          <a:prstGeom prst="line">
            <a:avLst/>
          </a:prstGeom>
          <a:ln w="9525">
            <a:solidFill>
              <a:schemeClr val="tx1"/>
            </a:solidFill>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2A8664F8-F934-40BE-9E34-6EF27F012C86}"/>
              </a:ext>
            </a:extLst>
          </p:cNvPr>
          <p:cNvCxnSpPr/>
          <p:nvPr/>
        </p:nvCxnSpPr>
        <p:spPr>
          <a:xfrm>
            <a:off x="1758444" y="1592642"/>
            <a:ext cx="46637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3025E0D6-EB58-4BD9-9BE6-CE9775A8B2BA}"/>
              </a:ext>
            </a:extLst>
          </p:cNvPr>
          <p:cNvCxnSpPr>
            <a:cxnSpLocks/>
          </p:cNvCxnSpPr>
          <p:nvPr/>
        </p:nvCxnSpPr>
        <p:spPr>
          <a:xfrm>
            <a:off x="1758444" y="2059110"/>
            <a:ext cx="478345"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EFFF2D0-FADD-AE9E-C3C9-D5084C857829}"/>
              </a:ext>
            </a:extLst>
          </p:cNvPr>
          <p:cNvGrpSpPr/>
          <p:nvPr/>
        </p:nvGrpSpPr>
        <p:grpSpPr>
          <a:xfrm>
            <a:off x="4121145" y="1592642"/>
            <a:ext cx="1004320" cy="504896"/>
            <a:chOff x="3946968" y="1592642"/>
            <a:chExt cx="1178497" cy="504896"/>
          </a:xfrm>
        </p:grpSpPr>
        <p:cxnSp>
          <p:nvCxnSpPr>
            <p:cNvPr id="64" name="Straight Arrow Connector 63">
              <a:extLst>
                <a:ext uri="{FF2B5EF4-FFF2-40B4-BE49-F238E27FC236}">
                  <a16:creationId xmlns:a16="http://schemas.microsoft.com/office/drawing/2014/main" id="{92A9E1C1-9C80-48BC-94B0-FB82275FB667}"/>
                </a:ext>
              </a:extLst>
            </p:cNvPr>
            <p:cNvCxnSpPr>
              <a:cxnSpLocks/>
            </p:cNvCxnSpPr>
            <p:nvPr/>
          </p:nvCxnSpPr>
          <p:spPr>
            <a:xfrm flipV="1">
              <a:off x="3946969" y="1592642"/>
              <a:ext cx="1178496" cy="259"/>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A0D50290-8CDF-4883-820A-BDDC72B5D58E}"/>
                </a:ext>
              </a:extLst>
            </p:cNvPr>
            <p:cNvCxnSpPr>
              <a:cxnSpLocks/>
            </p:cNvCxnSpPr>
            <p:nvPr/>
          </p:nvCxnSpPr>
          <p:spPr>
            <a:xfrm>
              <a:off x="3946968" y="2097538"/>
              <a:ext cx="1178497"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4" name="TextBox 53">
            <a:extLst>
              <a:ext uri="{FF2B5EF4-FFF2-40B4-BE49-F238E27FC236}">
                <a16:creationId xmlns:a16="http://schemas.microsoft.com/office/drawing/2014/main" id="{48E79D88-E75F-497A-BB6E-F44BECCE2161}"/>
              </a:ext>
            </a:extLst>
          </p:cNvPr>
          <p:cNvSpPr txBox="1"/>
          <p:nvPr/>
        </p:nvSpPr>
        <p:spPr>
          <a:xfrm>
            <a:off x="342721" y="2694307"/>
            <a:ext cx="11388550" cy="375668"/>
          </a:xfrm>
          <a:prstGeom prst="rect">
            <a:avLst/>
          </a:prstGeom>
          <a:noFill/>
        </p:spPr>
        <p:txBody>
          <a:bodyPr wrap="square" lIns="0" numCol="1" spcCol="144000" rtlCol="0">
            <a:noAutofit/>
          </a:bodyPr>
          <a:lstStyle/>
          <a:p>
            <a:r>
              <a:rPr lang="en-GB" sz="1000" dirty="0">
                <a:latin typeface="Arial" panose="020B0604020202020204" pitchFamily="34" charset="0"/>
              </a:rPr>
              <a:t>Assumptions: For example, c</a:t>
            </a:r>
            <a:r>
              <a:rPr lang="en-GB" sz="1000" dirty="0">
                <a:effectLst/>
                <a:latin typeface="Arial" panose="020B0604020202020204" pitchFamily="34" charset="0"/>
              </a:rPr>
              <a:t>onsensus and support for stockpile destruction provided by the necessary authorities</a:t>
            </a:r>
            <a:r>
              <a:rPr lang="en-GB" sz="1000" dirty="0">
                <a:latin typeface="Arial" panose="020B0604020202020204" pitchFamily="34" charset="0"/>
              </a:rPr>
              <a:t>; also see annexed assumptions 1, 2, 3, 4, 7, 8, 9, 13, 16, 20, 21, 22, 23, 26, 27, 28, 31.</a:t>
            </a:r>
          </a:p>
        </p:txBody>
      </p:sp>
      <p:sp>
        <p:nvSpPr>
          <p:cNvPr id="42" name="TextBox 41">
            <a:extLst>
              <a:ext uri="{FF2B5EF4-FFF2-40B4-BE49-F238E27FC236}">
                <a16:creationId xmlns:a16="http://schemas.microsoft.com/office/drawing/2014/main" id="{A9A965AD-5E89-D240-BC39-240C03E5A5B0}"/>
              </a:ext>
            </a:extLst>
          </p:cNvPr>
          <p:cNvSpPr txBox="1"/>
          <p:nvPr/>
        </p:nvSpPr>
        <p:spPr>
          <a:xfrm>
            <a:off x="2404072" y="1892667"/>
            <a:ext cx="1710180" cy="332885"/>
          </a:xfrm>
          <a:prstGeom prst="roundRect">
            <a:avLst/>
          </a:prstGeom>
          <a:solidFill>
            <a:srgbClr val="F0F0F0"/>
          </a:solidFill>
          <a:ln w="19050">
            <a:solidFill>
              <a:srgbClr val="009FE3"/>
            </a:solidFill>
          </a:ln>
        </p:spPr>
        <p:txBody>
          <a:bodyPr wrap="square" lIns="36000" tIns="36000" rIns="36000" bIns="36000" rtlCol="0" anchor="ctr" anchorCtr="0">
            <a:noAutofit/>
          </a:bodyPr>
          <a:lstStyle>
            <a:defPPr>
              <a:defRPr lang="en-US"/>
            </a:defPPr>
            <a:lvl1pPr algn="ctr">
              <a:defRPr sz="900">
                <a:ea typeface="Arial" charset="0"/>
                <a:cs typeface="Arial" charset="0"/>
              </a:defRPr>
            </a:lvl1pPr>
          </a:lstStyle>
          <a:p>
            <a:pPr algn="ctr"/>
            <a:r>
              <a:rPr lang="en-GB" dirty="0">
                <a:latin typeface="Arial" panose="020B0604020202020204" pitchFamily="34" charset="0"/>
              </a:rPr>
              <a:t>Reduced stockpiles of explosive ordnance</a:t>
            </a:r>
          </a:p>
        </p:txBody>
      </p:sp>
      <p:sp>
        <p:nvSpPr>
          <p:cNvPr id="57" name="Rounded Rectangle 308">
            <a:extLst>
              <a:ext uri="{FF2B5EF4-FFF2-40B4-BE49-F238E27FC236}">
                <a16:creationId xmlns:a16="http://schemas.microsoft.com/office/drawing/2014/main" id="{EE572C27-2127-4DF2-9AEF-6E02BA50CB07}"/>
              </a:ext>
            </a:extLst>
          </p:cNvPr>
          <p:cNvSpPr/>
          <p:nvPr/>
        </p:nvSpPr>
        <p:spPr>
          <a:xfrm>
            <a:off x="2404072" y="1396034"/>
            <a:ext cx="1710180" cy="396000"/>
          </a:xfrm>
          <a:prstGeom prst="roundRect">
            <a:avLst/>
          </a:prstGeom>
          <a:solidFill>
            <a:srgbClr val="F0F0F0"/>
          </a:solidFill>
          <a:ln w="19050">
            <a:solidFill>
              <a:srgbClr val="009FE3"/>
            </a:solidFill>
          </a:ln>
        </p:spPr>
        <p:txBody>
          <a:bodyPr wrap="square" lIns="36000" tIns="36000" rIns="36000" bIns="36000" rtlCol="0" anchor="ctr" anchorCtr="0">
            <a:noAutofit/>
          </a:bodyPr>
          <a:lstStyle/>
          <a:p>
            <a:pPr algn="ctr"/>
            <a:r>
              <a:rPr lang="en-GB" sz="900" dirty="0">
                <a:solidFill>
                  <a:schemeClr val="tx1"/>
                </a:solidFill>
                <a:latin typeface="Arial" panose="020B0604020202020204" pitchFamily="34" charset="0"/>
                <a:cs typeface="Arial" charset="0"/>
              </a:rPr>
              <a:t>Risks from explosive hazards removed</a:t>
            </a:r>
          </a:p>
        </p:txBody>
      </p:sp>
      <p:sp>
        <p:nvSpPr>
          <p:cNvPr id="12" name="Rectangle 11">
            <a:extLst>
              <a:ext uri="{FF2B5EF4-FFF2-40B4-BE49-F238E27FC236}">
                <a16:creationId xmlns:a16="http://schemas.microsoft.com/office/drawing/2014/main" id="{735DC0C0-B6D5-99E8-4C8A-4FA56A2624C3}"/>
              </a:ext>
            </a:extLst>
          </p:cNvPr>
          <p:cNvSpPr/>
          <p:nvPr/>
        </p:nvSpPr>
        <p:spPr>
          <a:xfrm>
            <a:off x="358812" y="735704"/>
            <a:ext cx="1740861" cy="184666"/>
          </a:xfrm>
          <a:prstGeom prst="rect">
            <a:avLst/>
          </a:prstGeom>
        </p:spPr>
        <p:txBody>
          <a:bodyPr wrap="none" lIns="0" tIns="0" rIns="0" bIns="0">
            <a:spAutoFit/>
          </a:bodyPr>
          <a:lstStyle/>
          <a:p>
            <a:r>
              <a:rPr lang="en-GB" sz="1200" dirty="0">
                <a:latin typeface="Arial" panose="020B0604020202020204" pitchFamily="34" charset="0"/>
              </a:rPr>
              <a:t>Theory of action diagram </a:t>
            </a:r>
            <a:endParaRPr lang="en-US" sz="1200" dirty="0">
              <a:latin typeface="Arial" panose="020B0604020202020204" pitchFamily="34" charset="0"/>
            </a:endParaRPr>
          </a:p>
        </p:txBody>
      </p:sp>
      <p:cxnSp>
        <p:nvCxnSpPr>
          <p:cNvPr id="5" name="Connector: Elbow 39">
            <a:extLst>
              <a:ext uri="{FF2B5EF4-FFF2-40B4-BE49-F238E27FC236}">
                <a16:creationId xmlns:a16="http://schemas.microsoft.com/office/drawing/2014/main" id="{4E9D6FEF-B2A3-36DC-FC4F-9D701F47A06F}"/>
              </a:ext>
            </a:extLst>
          </p:cNvPr>
          <p:cNvCxnSpPr>
            <a:cxnSpLocks/>
          </p:cNvCxnSpPr>
          <p:nvPr/>
        </p:nvCxnSpPr>
        <p:spPr>
          <a:xfrm rot="10800000" flipV="1">
            <a:off x="8897300" y="1257781"/>
            <a:ext cx="10003" cy="1107063"/>
          </a:xfrm>
          <a:prstGeom prst="bentConnector3">
            <a:avLst>
              <a:gd name="adj1" fmla="val 2668030"/>
            </a:avLst>
          </a:prstGeom>
          <a:ln w="9525">
            <a:headEnd type="triangle"/>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8DF00F6E-DAD8-4A7B-1031-B94708AAB593}"/>
              </a:ext>
            </a:extLst>
          </p:cNvPr>
          <p:cNvCxnSpPr>
            <a:cxnSpLocks/>
          </p:cNvCxnSpPr>
          <p:nvPr/>
        </p:nvCxnSpPr>
        <p:spPr>
          <a:xfrm>
            <a:off x="7583192" y="2149788"/>
            <a:ext cx="966632"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4E3B0A6-C5E7-B273-BE56-32A335F143B7}"/>
              </a:ext>
            </a:extLst>
          </p:cNvPr>
          <p:cNvCxnSpPr>
            <a:cxnSpLocks/>
          </p:cNvCxnSpPr>
          <p:nvPr/>
        </p:nvCxnSpPr>
        <p:spPr>
          <a:xfrm>
            <a:off x="7605675" y="1486660"/>
            <a:ext cx="944149"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C14CDE2-61FD-B894-D091-18660CE6A9A9}"/>
              </a:ext>
            </a:extLst>
          </p:cNvPr>
          <p:cNvCxnSpPr>
            <a:cxnSpLocks/>
          </p:cNvCxnSpPr>
          <p:nvPr/>
        </p:nvCxnSpPr>
        <p:spPr>
          <a:xfrm>
            <a:off x="8636545" y="1814364"/>
            <a:ext cx="210605"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A9C1EC7-BEA8-4418-8705-48F144DBEBB9}"/>
              </a:ext>
            </a:extLst>
          </p:cNvPr>
          <p:cNvSpPr txBox="1"/>
          <p:nvPr/>
        </p:nvSpPr>
        <p:spPr>
          <a:xfrm>
            <a:off x="5159332" y="1201784"/>
            <a:ext cx="2521901" cy="551027"/>
          </a:xfrm>
          <a:prstGeom prst="roundRect">
            <a:avLst/>
          </a:prstGeom>
          <a:solidFill>
            <a:srgbClr val="F0F0F0"/>
          </a:solidFill>
          <a:ln w="19050">
            <a:solidFill>
              <a:srgbClr val="7DB414"/>
            </a:solidFill>
          </a:ln>
        </p:spPr>
        <p:txBody>
          <a:bodyPr wrap="square" lIns="36000" tIns="36000" rIns="36000" bIns="36000" rtlCol="0" anchor="ctr" anchorCtr="0">
            <a:noAutofit/>
          </a:bodyPr>
          <a:lstStyle>
            <a:defPPr>
              <a:defRPr lang="en-US"/>
            </a:defPPr>
            <a:lvl1pPr algn="ctr">
              <a:defRPr sz="900">
                <a:ea typeface="Arial" charset="0"/>
                <a:cs typeface="Arial" charset="0"/>
              </a:defRPr>
            </a:lvl1pPr>
          </a:lstStyle>
          <a:p>
            <a:r>
              <a:rPr lang="en-GB" dirty="0">
                <a:latin typeface="Arial" panose="020B0604020202020204" pitchFamily="34" charset="0"/>
              </a:rPr>
              <a:t>Risk </a:t>
            </a:r>
            <a:r>
              <a:rPr lang="en-GB" dirty="0">
                <a:solidFill>
                  <a:schemeClr val="tx1"/>
                </a:solidFill>
                <a:latin typeface="Arial" panose="020B0604020202020204" pitchFamily="34" charset="0"/>
              </a:rPr>
              <a:t>of harm reduced increases returns and freedom of movement </a:t>
            </a:r>
            <a:endParaRPr lang="en-GB" dirty="0">
              <a:latin typeface="Arial" panose="020B0604020202020204" pitchFamily="34" charset="0"/>
            </a:endParaRPr>
          </a:p>
        </p:txBody>
      </p:sp>
      <p:sp>
        <p:nvSpPr>
          <p:cNvPr id="55" name="Rounded Rectangle 300">
            <a:extLst>
              <a:ext uri="{FF2B5EF4-FFF2-40B4-BE49-F238E27FC236}">
                <a16:creationId xmlns:a16="http://schemas.microsoft.com/office/drawing/2014/main" id="{0D9D1193-1FF4-4892-919B-18B9BF25B4E0}"/>
              </a:ext>
            </a:extLst>
          </p:cNvPr>
          <p:cNvSpPr/>
          <p:nvPr/>
        </p:nvSpPr>
        <p:spPr>
          <a:xfrm>
            <a:off x="5159334" y="1896652"/>
            <a:ext cx="2521900" cy="540000"/>
          </a:xfrm>
          <a:prstGeom prst="roundRect">
            <a:avLst/>
          </a:prstGeom>
          <a:solidFill>
            <a:srgbClr val="F0F0F0"/>
          </a:solidFill>
          <a:ln w="19050">
            <a:solidFill>
              <a:srgbClr val="7DB414"/>
            </a:solidFill>
          </a:ln>
        </p:spPr>
        <p:txBody>
          <a:bodyPr wrap="square" lIns="36000" tIns="36000" rIns="36000" bIns="36000" rtlCol="0" anchor="ctr" anchorCtr="0">
            <a:noAutofit/>
          </a:bodyPr>
          <a:lstStyle/>
          <a:p>
            <a:pPr algn="ctr"/>
            <a:r>
              <a:rPr lang="en-GB" sz="900" dirty="0">
                <a:solidFill>
                  <a:schemeClr val="tx1"/>
                </a:solidFill>
                <a:latin typeface="Arial" panose="020B0604020202020204" pitchFamily="34" charset="0"/>
              </a:rPr>
              <a:t>Measurable progress towards APMBC, </a:t>
            </a:r>
            <a:br>
              <a:rPr lang="en-GB" sz="900" dirty="0">
                <a:solidFill>
                  <a:schemeClr val="tx1"/>
                </a:solidFill>
                <a:latin typeface="Arial" panose="020B0604020202020204" pitchFamily="34" charset="0"/>
              </a:rPr>
            </a:br>
            <a:r>
              <a:rPr lang="en-GB" sz="900" dirty="0">
                <a:solidFill>
                  <a:schemeClr val="tx1"/>
                </a:solidFill>
                <a:latin typeface="Arial" panose="020B0604020202020204" pitchFamily="34" charset="0"/>
              </a:rPr>
              <a:t>CCM and, CCW treaty compliance </a:t>
            </a:r>
            <a:br>
              <a:rPr lang="en-GB" sz="900" dirty="0">
                <a:solidFill>
                  <a:schemeClr val="tx1"/>
                </a:solidFill>
                <a:latin typeface="Arial" panose="020B0604020202020204" pitchFamily="34" charset="0"/>
              </a:rPr>
            </a:br>
            <a:r>
              <a:rPr lang="en-GB" sz="900" dirty="0">
                <a:solidFill>
                  <a:schemeClr val="tx1"/>
                </a:solidFill>
                <a:latin typeface="Arial" panose="020B0604020202020204" pitchFamily="34" charset="0"/>
              </a:rPr>
              <a:t>and universalisation</a:t>
            </a:r>
          </a:p>
        </p:txBody>
      </p:sp>
      <p:sp>
        <p:nvSpPr>
          <p:cNvPr id="10" name="Slide Number Placeholder 5">
            <a:extLst>
              <a:ext uri="{FF2B5EF4-FFF2-40B4-BE49-F238E27FC236}">
                <a16:creationId xmlns:a16="http://schemas.microsoft.com/office/drawing/2014/main" id="{EE91EED1-45DB-3377-1E33-8D239F63CFC0}"/>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25</a:t>
            </a:fld>
            <a:endParaRPr lang="en-GB" dirty="0"/>
          </a:p>
        </p:txBody>
      </p:sp>
    </p:spTree>
    <p:extLst>
      <p:ext uri="{BB962C8B-B14F-4D97-AF65-F5344CB8AC3E}">
        <p14:creationId xmlns:p14="http://schemas.microsoft.com/office/powerpoint/2010/main" val="1531024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875829F-4BDC-D144-AB20-5FE7DE2D9A96}"/>
              </a:ext>
            </a:extLst>
          </p:cNvPr>
          <p:cNvSpPr/>
          <p:nvPr/>
        </p:nvSpPr>
        <p:spPr>
          <a:xfrm>
            <a:off x="0" y="0"/>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Arial" panose="020B0604020202020204" pitchFamily="34" charset="0"/>
            </a:endParaRPr>
          </a:p>
        </p:txBody>
      </p:sp>
      <p:sp>
        <p:nvSpPr>
          <p:cNvPr id="2" name="Rectangle 1">
            <a:extLst>
              <a:ext uri="{FF2B5EF4-FFF2-40B4-BE49-F238E27FC236}">
                <a16:creationId xmlns:a16="http://schemas.microsoft.com/office/drawing/2014/main" id="{EE5BC4A9-EB05-10DF-F536-A343D132B765}"/>
              </a:ext>
            </a:extLst>
          </p:cNvPr>
          <p:cNvSpPr/>
          <p:nvPr/>
        </p:nvSpPr>
        <p:spPr>
          <a:xfrm>
            <a:off x="371861" y="308863"/>
            <a:ext cx="11389274" cy="800219"/>
          </a:xfrm>
          <a:prstGeom prst="rect">
            <a:avLst/>
          </a:prstGeom>
          <a:noFill/>
        </p:spPr>
        <p:txBody>
          <a:bodyPr wrap="square" lIns="0" tIns="0" rIns="0" bIns="0">
            <a:spAutoFit/>
          </a:bodyPr>
          <a:lstStyle/>
          <a:p>
            <a:r>
              <a:rPr lang="en-GB" sz="2000" dirty="0">
                <a:solidFill>
                  <a:srgbClr val="103A71"/>
                </a:solidFill>
                <a:latin typeface="Arial" panose="020B0604020202020204" pitchFamily="34" charset="0"/>
                <a:cs typeface="Arial" panose="020B0604020202020204" pitchFamily="34" charset="0"/>
              </a:rPr>
              <a:t>Theory of Action:</a:t>
            </a:r>
            <a:r>
              <a:rPr lang="en-GB" sz="2000" b="1" dirty="0">
                <a:solidFill>
                  <a:srgbClr val="103A71"/>
                </a:solidFill>
                <a:latin typeface="Arial" panose="020B0604020202020204" pitchFamily="34" charset="0"/>
                <a:cs typeface="Arial" panose="020B0604020202020204" pitchFamily="34" charset="0"/>
              </a:rPr>
              <a:t> Stockpile destruction</a:t>
            </a:r>
            <a:endParaRPr lang="en-GB" sz="2000" b="1" dirty="0">
              <a:solidFill>
                <a:schemeClr val="accent1"/>
              </a:solidFill>
              <a:latin typeface="Arial" panose="020B0604020202020204" pitchFamily="34" charset="0"/>
              <a:ea typeface="+mj-ea"/>
              <a:cs typeface="Arial" panose="020B0604020202020204" pitchFamily="34" charset="0"/>
            </a:endParaRPr>
          </a:p>
          <a:p>
            <a:endParaRPr lang="en-GB" sz="3200" dirty="0">
              <a:solidFill>
                <a:schemeClr val="accent1"/>
              </a:solidFill>
              <a:latin typeface="Arial" panose="020B0604020202020204" pitchFamily="34" charset="0"/>
              <a:ea typeface="+mj-ea"/>
              <a:cs typeface="+mj-cs"/>
            </a:endParaRPr>
          </a:p>
        </p:txBody>
      </p:sp>
      <p:sp>
        <p:nvSpPr>
          <p:cNvPr id="3" name="Flowchart: Connector 9">
            <a:extLst>
              <a:ext uri="{FF2B5EF4-FFF2-40B4-BE49-F238E27FC236}">
                <a16:creationId xmlns:a16="http://schemas.microsoft.com/office/drawing/2014/main" id="{A811058A-49CC-86CC-8AE0-B505DE65B5EF}"/>
              </a:ext>
            </a:extLst>
          </p:cNvPr>
          <p:cNvSpPr/>
          <p:nvPr/>
        </p:nvSpPr>
        <p:spPr>
          <a:xfrm>
            <a:off x="5424474" y="3379852"/>
            <a:ext cx="1392480" cy="1393200"/>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a:solidFill>
                  <a:srgbClr val="002060"/>
                </a:solidFill>
                <a:latin typeface="Arial" panose="020B0604020202020204" pitchFamily="34" charset="0"/>
                <a:cs typeface="Arial" panose="020B0604020202020204" pitchFamily="34" charset="0"/>
              </a:rPr>
              <a:t>Stockpile destruction</a:t>
            </a:r>
          </a:p>
        </p:txBody>
      </p:sp>
      <p:sp>
        <p:nvSpPr>
          <p:cNvPr id="5" name="Rounded Rectangle 4">
            <a:extLst>
              <a:ext uri="{FF2B5EF4-FFF2-40B4-BE49-F238E27FC236}">
                <a16:creationId xmlns:a16="http://schemas.microsoft.com/office/drawing/2014/main" id="{C798F1FD-27B4-512E-8BFB-6F799252A365}"/>
              </a:ext>
            </a:extLst>
          </p:cNvPr>
          <p:cNvSpPr/>
          <p:nvPr/>
        </p:nvSpPr>
        <p:spPr>
          <a:xfrm>
            <a:off x="983145" y="1469974"/>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251999" rtlCol="0" anchor="t" anchorCtr="0"/>
          <a:lstStyle/>
          <a:p>
            <a:r>
              <a:rPr lang="en-GB" sz="1400" b="1" dirty="0">
                <a:solidFill>
                  <a:srgbClr val="002060"/>
                </a:solidFill>
                <a:latin typeface="Arial" panose="020B0604020202020204" pitchFamily="34" charset="0"/>
                <a:cs typeface="Arial" panose="020B0604020202020204" pitchFamily="34" charset="0"/>
              </a:rPr>
              <a:t>Land Release &amp; EOD</a:t>
            </a:r>
          </a:p>
          <a:p>
            <a:r>
              <a:rPr lang="en-GB" sz="1200" b="0" i="0" kern="1200" dirty="0">
                <a:solidFill>
                  <a:srgbClr val="002060"/>
                </a:solidFill>
                <a:latin typeface="Arial" panose="020B0604020202020204" pitchFamily="34" charset="0"/>
                <a:ea typeface="+mn-ea"/>
                <a:cs typeface="Arial" panose="020B0604020202020204" pitchFamily="34" charset="0"/>
              </a:rPr>
              <a:t>Stockpile destruction and land release both reduce risk and contribute to treaty obligations. The NAs and implementers of land release should be advocating for stockpile destruction and vice versa.  </a:t>
            </a:r>
            <a:endParaRPr lang="en-GB" sz="1800" dirty="0">
              <a:solidFill>
                <a:schemeClr val="tx1"/>
              </a:solidFill>
              <a:latin typeface="Arial" panose="020B0604020202020204" pitchFamily="34" charset="0"/>
            </a:endParaRPr>
          </a:p>
        </p:txBody>
      </p:sp>
      <p:sp>
        <p:nvSpPr>
          <p:cNvPr id="6" name="Rounded Rectangle 5">
            <a:extLst>
              <a:ext uri="{FF2B5EF4-FFF2-40B4-BE49-F238E27FC236}">
                <a16:creationId xmlns:a16="http://schemas.microsoft.com/office/drawing/2014/main" id="{9F866BA9-8303-EC1D-DFA1-5F8E2854B676}"/>
              </a:ext>
            </a:extLst>
          </p:cNvPr>
          <p:cNvSpPr/>
          <p:nvPr/>
        </p:nvSpPr>
        <p:spPr>
          <a:xfrm>
            <a:off x="6807711" y="1475127"/>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r>
              <a:rPr lang="en-GB" sz="1400" b="1" dirty="0">
                <a:solidFill>
                  <a:srgbClr val="002060"/>
                </a:solidFill>
                <a:latin typeface="Arial" panose="020B0604020202020204" pitchFamily="34" charset="0"/>
                <a:cs typeface="Arial" panose="020B0604020202020204" pitchFamily="34" charset="0"/>
              </a:rPr>
              <a:t>EORE</a:t>
            </a:r>
          </a:p>
          <a:p>
            <a:pPr marL="0" marR="0" lvl="0" indent="0" algn="l" rtl="0" eaLnBrk="1" fontAlgn="auto" latinLnBrk="0" hangingPunct="1">
              <a:lnSpc>
                <a:spcPct val="100000"/>
              </a:lnSpc>
              <a:spcBef>
                <a:spcPts val="0"/>
              </a:spcBef>
              <a:spcAft>
                <a:spcPts val="0"/>
              </a:spcAft>
              <a:buClrTx/>
              <a:buSzTx/>
              <a:buFontTx/>
              <a:buNone/>
            </a:pPr>
            <a:r>
              <a:rPr lang="en-GB" sz="1200" b="0" i="0" dirty="0">
                <a:solidFill>
                  <a:srgbClr val="002060"/>
                </a:solidFill>
                <a:latin typeface="Arial" panose="020B0604020202020204" pitchFamily="34" charset="0"/>
                <a:cs typeface="Arial" panose="020B0604020202020204" pitchFamily="34" charset="0"/>
              </a:rPr>
              <a:t>Stockpiles may not be cleared immediately and EORE is needed to help manage the risks until they can be destroyed. If unsafe munitions stores exist, the risk of an unplanned explosion from such stores (UEMS) should be included in EORE messaging.</a:t>
            </a:r>
          </a:p>
        </p:txBody>
      </p:sp>
      <p:sp>
        <p:nvSpPr>
          <p:cNvPr id="7" name="Rounded Rectangle 6">
            <a:extLst>
              <a:ext uri="{FF2B5EF4-FFF2-40B4-BE49-F238E27FC236}">
                <a16:creationId xmlns:a16="http://schemas.microsoft.com/office/drawing/2014/main" id="{C744A487-8045-A0E9-41D6-B1B5D85035BD}"/>
              </a:ext>
            </a:extLst>
          </p:cNvPr>
          <p:cNvSpPr/>
          <p:nvPr/>
        </p:nvSpPr>
        <p:spPr>
          <a:xfrm>
            <a:off x="307485" y="3257064"/>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r>
              <a:rPr lang="en-GB" sz="1400" b="1" i="0" dirty="0">
                <a:solidFill>
                  <a:srgbClr val="002060"/>
                </a:solidFill>
                <a:latin typeface="Arial" panose="020B0604020202020204" pitchFamily="34" charset="0"/>
                <a:cs typeface="Arial" panose="020B0604020202020204" pitchFamily="34" charset="0"/>
              </a:rPr>
              <a:t>Capacity Development of National Authorities </a:t>
            </a:r>
            <a:r>
              <a:rPr lang="en-GB" sz="1200" b="0" i="0" dirty="0">
                <a:solidFill>
                  <a:srgbClr val="002060"/>
                </a:solidFill>
                <a:latin typeface="Arial" panose="020B0604020202020204" pitchFamily="34" charset="0"/>
                <a:cs typeface="Arial" panose="020B0604020202020204" pitchFamily="34" charset="0"/>
              </a:rPr>
              <a:t>NAs with enhanced capacity are better able to conduct advocacy for and/or manage stockpile destruction.</a:t>
            </a:r>
            <a:endParaRPr lang="en-GB" sz="1800" dirty="0">
              <a:solidFill>
                <a:schemeClr val="tx1"/>
              </a:solidFill>
              <a:latin typeface="Arial" panose="020B0604020202020204" pitchFamily="34" charset="0"/>
            </a:endParaRPr>
          </a:p>
        </p:txBody>
      </p:sp>
      <p:sp>
        <p:nvSpPr>
          <p:cNvPr id="9" name="Rounded Rectangle 8">
            <a:extLst>
              <a:ext uri="{FF2B5EF4-FFF2-40B4-BE49-F238E27FC236}">
                <a16:creationId xmlns:a16="http://schemas.microsoft.com/office/drawing/2014/main" id="{8618CEB9-33D1-C32A-61B8-68A871911D24}"/>
              </a:ext>
            </a:extLst>
          </p:cNvPr>
          <p:cNvSpPr/>
          <p:nvPr/>
        </p:nvSpPr>
        <p:spPr>
          <a:xfrm>
            <a:off x="7375834" y="3259641"/>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r>
              <a:rPr lang="en-GB" sz="1400" b="1" i="0" dirty="0">
                <a:solidFill>
                  <a:srgbClr val="002060"/>
                </a:solidFill>
                <a:latin typeface="Arial" panose="020B0604020202020204" pitchFamily="34" charset="0"/>
                <a:cs typeface="Arial" panose="020B0604020202020204" pitchFamily="34" charset="0"/>
              </a:rPr>
              <a:t>Capacity Development of Local IPs </a:t>
            </a:r>
          </a:p>
          <a:p>
            <a:r>
              <a:rPr lang="en-GB" sz="1200" b="0" i="0" dirty="0">
                <a:solidFill>
                  <a:srgbClr val="002060"/>
                </a:solidFill>
                <a:latin typeface="Arial" panose="020B0604020202020204" pitchFamily="34" charset="0"/>
                <a:cs typeface="Arial" panose="020B0604020202020204" pitchFamily="34" charset="0"/>
              </a:rPr>
              <a:t>Capacity building support for local mine action implementers can strengthen the national capacity for conducting stockpile destruction and/or increase national advocacy efforts for reducing stockpiles (which can include weapons and ammunition management).</a:t>
            </a:r>
            <a:endParaRPr lang="en-GB" sz="1800" dirty="0">
              <a:solidFill>
                <a:schemeClr val="tx1"/>
              </a:solidFill>
              <a:latin typeface="Arial" panose="020B0604020202020204" pitchFamily="34" charset="0"/>
            </a:endParaRPr>
          </a:p>
        </p:txBody>
      </p:sp>
      <p:sp>
        <p:nvSpPr>
          <p:cNvPr id="10" name="Rounded Rectangle 9">
            <a:extLst>
              <a:ext uri="{FF2B5EF4-FFF2-40B4-BE49-F238E27FC236}">
                <a16:creationId xmlns:a16="http://schemas.microsoft.com/office/drawing/2014/main" id="{AA7D662B-71A2-1176-F894-C3AE0877E6F2}"/>
              </a:ext>
            </a:extLst>
          </p:cNvPr>
          <p:cNvSpPr/>
          <p:nvPr/>
        </p:nvSpPr>
        <p:spPr>
          <a:xfrm>
            <a:off x="6857141" y="5044155"/>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r>
              <a:rPr lang="en-GB" sz="1400" b="1" dirty="0">
                <a:solidFill>
                  <a:srgbClr val="002060"/>
                </a:solidFill>
                <a:latin typeface="Arial" panose="020B0604020202020204" pitchFamily="34" charset="0"/>
                <a:cs typeface="Arial" panose="020B0604020202020204" pitchFamily="34" charset="0"/>
              </a:rPr>
              <a:t>Advocacy &amp; Inclusion</a:t>
            </a:r>
          </a:p>
          <a:p>
            <a:r>
              <a:rPr lang="en-GB" sz="1200" b="0" i="0" dirty="0">
                <a:solidFill>
                  <a:srgbClr val="002060"/>
                </a:solidFill>
                <a:latin typeface="Arial" panose="020B0604020202020204" pitchFamily="34" charset="0"/>
                <a:cs typeface="Arial" panose="020B0604020202020204" pitchFamily="34" charset="0"/>
              </a:rPr>
              <a:t>All stakeholders can advocate for stockpile destruction as part of the wider universalisation and compliance with APMBC and CCM treaties, meeting States’ objectives and facilitating safer communities.</a:t>
            </a:r>
            <a:endParaRPr lang="en-GB" sz="1200" dirty="0">
              <a:solidFill>
                <a:srgbClr val="002060"/>
              </a:solidFill>
              <a:latin typeface="Arial" panose="020B0604020202020204" pitchFamily="34" charset="0"/>
              <a:cs typeface="Arial" panose="020B0604020202020204" pitchFamily="34" charset="0"/>
            </a:endParaRPr>
          </a:p>
        </p:txBody>
      </p:sp>
      <p:sp>
        <p:nvSpPr>
          <p:cNvPr id="11" name="Rounded Rectangle 10">
            <a:extLst>
              <a:ext uri="{FF2B5EF4-FFF2-40B4-BE49-F238E27FC236}">
                <a16:creationId xmlns:a16="http://schemas.microsoft.com/office/drawing/2014/main" id="{DFD67AD8-F1A5-125B-F214-8AA1025F6AC9}"/>
              </a:ext>
            </a:extLst>
          </p:cNvPr>
          <p:cNvSpPr/>
          <p:nvPr/>
        </p:nvSpPr>
        <p:spPr>
          <a:xfrm>
            <a:off x="834860" y="5044155"/>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r>
              <a:rPr lang="en-GB" sz="1400" b="1" i="0" dirty="0">
                <a:solidFill>
                  <a:srgbClr val="002060"/>
                </a:solidFill>
                <a:latin typeface="Arial" panose="020B0604020202020204" pitchFamily="34" charset="0"/>
                <a:cs typeface="Arial" panose="020B0604020202020204" pitchFamily="34" charset="0"/>
              </a:rPr>
              <a:t>Collaboration &amp; Coordination </a:t>
            </a:r>
          </a:p>
          <a:p>
            <a:r>
              <a:rPr lang="en-GB" sz="1200" b="0" i="0" dirty="0">
                <a:solidFill>
                  <a:srgbClr val="002060"/>
                </a:solidFill>
                <a:latin typeface="Arial" panose="020B0604020202020204" pitchFamily="34" charset="0"/>
                <a:cs typeface="Arial" panose="020B0604020202020204" pitchFamily="34" charset="0"/>
              </a:rPr>
              <a:t>Effective coordination and collaboration with international, national, local, and community stakeholders can help identify and allocate the necessary resources for stockpile destruction. Activities undertaken can be communicated with the public to reduce fear/improve the social contract between the State and impacted communities.</a:t>
            </a:r>
            <a:endParaRPr lang="en-GB" sz="1800" dirty="0">
              <a:solidFill>
                <a:schemeClr val="tx1"/>
              </a:solidFill>
              <a:latin typeface="Arial" panose="020B0604020202020204" pitchFamily="34" charset="0"/>
            </a:endParaRPr>
          </a:p>
        </p:txBody>
      </p:sp>
      <p:sp>
        <p:nvSpPr>
          <p:cNvPr id="12" name="TextBox 11">
            <a:extLst>
              <a:ext uri="{FF2B5EF4-FFF2-40B4-BE49-F238E27FC236}">
                <a16:creationId xmlns:a16="http://schemas.microsoft.com/office/drawing/2014/main" id="{17D8ECFD-A595-D256-E2C0-0B2E5E0D3BAA}"/>
              </a:ext>
            </a:extLst>
          </p:cNvPr>
          <p:cNvSpPr txBox="1"/>
          <p:nvPr/>
        </p:nvSpPr>
        <p:spPr>
          <a:xfrm>
            <a:off x="371861" y="708972"/>
            <a:ext cx="11448277" cy="646331"/>
          </a:xfrm>
          <a:prstGeom prst="rect">
            <a:avLst/>
          </a:prstGeom>
          <a:noFill/>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2060"/>
                </a:solidFill>
                <a:latin typeface="Arial" panose="020B0604020202020204" pitchFamily="34" charset="0"/>
                <a:cs typeface="Arial" panose="020B0604020202020204" pitchFamily="34" charset="0"/>
              </a:rPr>
              <a:t>Strategic Connections </a:t>
            </a:r>
            <a:r>
              <a:rPr lang="en-GB" sz="1200" dirty="0">
                <a:solidFill>
                  <a:srgbClr val="002060"/>
                </a:solidFill>
                <a:latin typeface="Arial" panose="020B0604020202020204" pitchFamily="34" charset="0"/>
                <a:cs typeface="Arial" panose="020B0604020202020204" pitchFamily="34" charset="0"/>
              </a:rPr>
              <a:t>with other aspects of mine action can enhance outcome level change, as illustrated in this column. These strategic connections should be considered by implementers to maximise the added value of the sector. </a:t>
            </a:r>
            <a:r>
              <a:rPr lang="en-GB" sz="1200" b="1" dirty="0">
                <a:solidFill>
                  <a:srgbClr val="002060"/>
                </a:solidFill>
                <a:latin typeface="Arial" panose="020B0604020202020204" pitchFamily="34" charset="0"/>
                <a:cs typeface="Arial" panose="020B0604020202020204" pitchFamily="34" charset="0"/>
              </a:rPr>
              <a:t>Note that: </a:t>
            </a:r>
            <a:r>
              <a:rPr lang="en-GB" sz="1200" dirty="0">
                <a:solidFill>
                  <a:srgbClr val="002060"/>
                </a:solidFill>
                <a:latin typeface="Arial" panose="020B0604020202020204" pitchFamily="34" charset="0"/>
                <a:cs typeface="Arial" panose="020B0604020202020204" pitchFamily="34" charset="0"/>
              </a:rPr>
              <a:t>‘Stockpile destruction’ refers to a physical destructive procedure towards a continual reduction of the stockpile of explosive ordnance. This will include APM and cluster munitions as well as small arms ammunition etc. (IMAS 11.30)</a:t>
            </a:r>
          </a:p>
        </p:txBody>
      </p:sp>
      <p:cxnSp>
        <p:nvCxnSpPr>
          <p:cNvPr id="13" name="Straight Connector 12">
            <a:extLst>
              <a:ext uri="{FF2B5EF4-FFF2-40B4-BE49-F238E27FC236}">
                <a16:creationId xmlns:a16="http://schemas.microsoft.com/office/drawing/2014/main" id="{6B92EDBD-DE68-266E-4B99-3F33AD8D9B0C}"/>
              </a:ext>
            </a:extLst>
          </p:cNvPr>
          <p:cNvCxnSpPr>
            <a:cxnSpLocks/>
          </p:cNvCxnSpPr>
          <p:nvPr/>
        </p:nvCxnSpPr>
        <p:spPr>
          <a:xfrm>
            <a:off x="5483073" y="3061457"/>
            <a:ext cx="304541" cy="313242"/>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128476-3ED5-29B0-E9DC-D74451F52A07}"/>
              </a:ext>
            </a:extLst>
          </p:cNvPr>
          <p:cNvCxnSpPr>
            <a:cxnSpLocks/>
          </p:cNvCxnSpPr>
          <p:nvPr/>
        </p:nvCxnSpPr>
        <p:spPr>
          <a:xfrm>
            <a:off x="4861315" y="4036903"/>
            <a:ext cx="473545" cy="0"/>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3044CE6-17EF-AB0E-6011-9A9C0ABE4AAF}"/>
              </a:ext>
            </a:extLst>
          </p:cNvPr>
          <p:cNvCxnSpPr>
            <a:cxnSpLocks/>
          </p:cNvCxnSpPr>
          <p:nvPr/>
        </p:nvCxnSpPr>
        <p:spPr>
          <a:xfrm>
            <a:off x="6857141" y="4036903"/>
            <a:ext cx="473545" cy="0"/>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4CBBD2A-EC62-0A52-2CEC-7D98D6302E60}"/>
              </a:ext>
            </a:extLst>
          </p:cNvPr>
          <p:cNvCxnSpPr>
            <a:cxnSpLocks/>
          </p:cNvCxnSpPr>
          <p:nvPr/>
        </p:nvCxnSpPr>
        <p:spPr>
          <a:xfrm flipH="1">
            <a:off x="6551432" y="3061457"/>
            <a:ext cx="264461" cy="346619"/>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D80A8B0-45D6-114A-EE71-55E90D553284}"/>
              </a:ext>
            </a:extLst>
          </p:cNvPr>
          <p:cNvCxnSpPr>
            <a:cxnSpLocks/>
          </p:cNvCxnSpPr>
          <p:nvPr/>
        </p:nvCxnSpPr>
        <p:spPr>
          <a:xfrm>
            <a:off x="6594822" y="4665438"/>
            <a:ext cx="304541" cy="313242"/>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7FB8C85-369C-10F4-D1C8-81EC51612F15}"/>
              </a:ext>
            </a:extLst>
          </p:cNvPr>
          <p:cNvCxnSpPr>
            <a:cxnSpLocks/>
          </p:cNvCxnSpPr>
          <p:nvPr/>
        </p:nvCxnSpPr>
        <p:spPr>
          <a:xfrm flipH="1">
            <a:off x="5369074" y="4659322"/>
            <a:ext cx="264461" cy="346619"/>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39D4F6CC-4994-36AC-27C6-A462C3CF9F5E}"/>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26</a:t>
            </a:fld>
            <a:endParaRPr lang="en-GB" dirty="0"/>
          </a:p>
        </p:txBody>
      </p:sp>
    </p:spTree>
    <p:extLst>
      <p:ext uri="{BB962C8B-B14F-4D97-AF65-F5344CB8AC3E}">
        <p14:creationId xmlns:p14="http://schemas.microsoft.com/office/powerpoint/2010/main" val="1801094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71767E-6706-420C-422E-835BE2545D8B}"/>
              </a:ext>
            </a:extLst>
          </p:cNvPr>
          <p:cNvSpPr/>
          <p:nvPr/>
        </p:nvSpPr>
        <p:spPr>
          <a:xfrm>
            <a:off x="0" y="0"/>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Arial" panose="020B0604020202020204" pitchFamily="34" charset="0"/>
            </a:endParaRPr>
          </a:p>
        </p:txBody>
      </p:sp>
      <p:graphicFrame>
        <p:nvGraphicFramePr>
          <p:cNvPr id="4" name="Table 2">
            <a:extLst>
              <a:ext uri="{FF2B5EF4-FFF2-40B4-BE49-F238E27FC236}">
                <a16:creationId xmlns:a16="http://schemas.microsoft.com/office/drawing/2014/main" id="{A49959FE-FB67-1894-DF2A-D631588F18F5}"/>
              </a:ext>
            </a:extLst>
          </p:cNvPr>
          <p:cNvGraphicFramePr>
            <a:graphicFrameLocks noGrp="1"/>
          </p:cNvGraphicFramePr>
          <p:nvPr/>
        </p:nvGraphicFramePr>
        <p:xfrm>
          <a:off x="945371" y="1304144"/>
          <a:ext cx="9962906" cy="4555698"/>
        </p:xfrm>
        <a:graphic>
          <a:graphicData uri="http://schemas.openxmlformats.org/drawingml/2006/table">
            <a:tbl>
              <a:tblPr firstRow="1" bandRow="1">
                <a:tableStyleId>{7DF18680-E054-41AD-8BC1-D1AEF772440D}</a:tableStyleId>
              </a:tblPr>
              <a:tblGrid>
                <a:gridCol w="4981453">
                  <a:extLst>
                    <a:ext uri="{9D8B030D-6E8A-4147-A177-3AD203B41FA5}">
                      <a16:colId xmlns:a16="http://schemas.microsoft.com/office/drawing/2014/main" val="918319957"/>
                    </a:ext>
                  </a:extLst>
                </a:gridCol>
                <a:gridCol w="4981453">
                  <a:extLst>
                    <a:ext uri="{9D8B030D-6E8A-4147-A177-3AD203B41FA5}">
                      <a16:colId xmlns:a16="http://schemas.microsoft.com/office/drawing/2014/main" val="1297743730"/>
                    </a:ext>
                  </a:extLst>
                </a:gridCol>
              </a:tblGrid>
              <a:tr h="560584">
                <a:tc gridSpan="2">
                  <a:txBody>
                    <a:bodyPr/>
                    <a:lstStyle/>
                    <a:p>
                      <a:r>
                        <a:rPr lang="en-GB" sz="1400" b="1" i="0" dirty="0">
                          <a:latin typeface="Arial" panose="020B0604020202020204" pitchFamily="34" charset="0"/>
                        </a:rPr>
                        <a:t>Reflection Questions for use by the team </a:t>
                      </a:r>
                      <a:r>
                        <a:rPr lang="en-GB" sz="1400" b="0" i="0" kern="1200" dirty="0">
                          <a:solidFill>
                            <a:schemeClr val="lt1"/>
                          </a:solidFill>
                          <a:latin typeface="Arial" panose="020B0604020202020204" pitchFamily="34" charset="0"/>
                          <a:ea typeface="+mn-ea"/>
                          <a:cs typeface="Arial"/>
                        </a:rPr>
                        <a:t>to </a:t>
                      </a:r>
                      <a:r>
                        <a:rPr lang="en-GB" sz="1400" b="0" dirty="0">
                          <a:cs typeface="Arial"/>
                        </a:rPr>
                        <a:t>assess performance in relation to delivery in a conflict sensitive and inclusive manner, coordinating both within and outside of the sector to maximise the strategic value of stockpile destruction</a:t>
                      </a:r>
                      <a:endParaRPr lang="en-GB" sz="1200" b="0" dirty="0"/>
                    </a:p>
                  </a:txBody>
                  <a:tcPr marL="251999" marT="108000" marB="108000">
                    <a:solidFill>
                      <a:schemeClr val="accent6"/>
                    </a:solidFill>
                  </a:tcPr>
                </a:tc>
                <a:tc hMerge="1">
                  <a:txBody>
                    <a:bodyPr/>
                    <a:lstStyle/>
                    <a:p>
                      <a:endParaRPr lang="en-US"/>
                    </a:p>
                  </a:txBody>
                  <a:tcPr/>
                </a:tc>
                <a:extLst>
                  <a:ext uri="{0D108BD9-81ED-4DB2-BD59-A6C34878D82A}">
                    <a16:rowId xmlns:a16="http://schemas.microsoft.com/office/drawing/2014/main" val="3356215133"/>
                  </a:ext>
                </a:extLst>
              </a:tr>
              <a:tr h="3912978">
                <a:tc>
                  <a:txBody>
                    <a:bodyPr/>
                    <a:lstStyle/>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Are the IPs implementing land release and/or EORE also coordinating and advocating for stockpile destruction?</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Is the possibility of Unplanned Explosions of Munitions Stores (UEMS) included in EORE messaging (where appropriate)?</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Are stockpile destruction activities communicated with the public and improving perceptions of safety and the social contract between communities and the State?</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Does the national authority have sufficient support and credibility to advocate for stockpile destruction?</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Are weapons stores being managed safely and securely </a:t>
                      </a:r>
                      <a:br>
                        <a:rPr lang="en-GB" sz="1200" b="0" i="0" dirty="0">
                          <a:solidFill>
                            <a:srgbClr val="002060"/>
                          </a:solidFill>
                          <a:latin typeface="Arial" panose="020B0604020202020204" pitchFamily="34" charset="0"/>
                        </a:rPr>
                      </a:br>
                      <a:r>
                        <a:rPr lang="en-GB" sz="1200" b="0" i="0" dirty="0">
                          <a:solidFill>
                            <a:srgbClr val="002060"/>
                          </a:solidFill>
                          <a:latin typeface="Arial" panose="020B0604020202020204" pitchFamily="34" charset="0"/>
                        </a:rPr>
                        <a:t>(i.e. unplanned explosions are unlikely?)</a:t>
                      </a:r>
                    </a:p>
                  </a:txBody>
                  <a:tcPr marL="180000" marT="180000"/>
                </a:tc>
                <a:tc>
                  <a:txBody>
                    <a:bodyPr/>
                    <a:lstStyle/>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Is stockpile destruction reducing the availability of weapons that could undermine stabilisation?</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Are stockpiles being reduced and/or secured to reduce the risk of unplanned explosions of munitions stores? </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Are stockpile destruction activities being reported and used to advocate for treaty universalisation and compliance? </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Is the available evidence used to inform policy and programming? Are lessons learned and reflected upon to continuously improve the effectiveness of mine action?</a:t>
                      </a:r>
                      <a:endParaRPr lang="en-GB" sz="1200" dirty="0">
                        <a:solidFill>
                          <a:srgbClr val="002060"/>
                        </a:solidFill>
                      </a:endParaRPr>
                    </a:p>
                  </a:txBody>
                  <a:tcPr marL="180000" marT="180000"/>
                </a:tc>
                <a:extLst>
                  <a:ext uri="{0D108BD9-81ED-4DB2-BD59-A6C34878D82A}">
                    <a16:rowId xmlns:a16="http://schemas.microsoft.com/office/drawing/2014/main" val="3203546465"/>
                  </a:ext>
                </a:extLst>
              </a:tr>
            </a:tbl>
          </a:graphicData>
        </a:graphic>
      </p:graphicFrame>
      <p:sp>
        <p:nvSpPr>
          <p:cNvPr id="5" name="Rectangle 4">
            <a:extLst>
              <a:ext uri="{FF2B5EF4-FFF2-40B4-BE49-F238E27FC236}">
                <a16:creationId xmlns:a16="http://schemas.microsoft.com/office/drawing/2014/main" id="{60072CEB-AD3D-772D-125D-608D41B0999F}"/>
              </a:ext>
            </a:extLst>
          </p:cNvPr>
          <p:cNvSpPr/>
          <p:nvPr/>
        </p:nvSpPr>
        <p:spPr>
          <a:xfrm>
            <a:off x="312857" y="308863"/>
            <a:ext cx="11448278" cy="800219"/>
          </a:xfrm>
          <a:prstGeom prst="rect">
            <a:avLst/>
          </a:prstGeom>
          <a:noFill/>
        </p:spPr>
        <p:txBody>
          <a:bodyPr wrap="square" lIns="0" tIns="0" rIns="0" bIns="0">
            <a:spAutoFit/>
          </a:bodyPr>
          <a:lstStyle/>
          <a:p>
            <a:r>
              <a:rPr lang="en-GB" sz="2000" dirty="0">
                <a:solidFill>
                  <a:srgbClr val="103A71"/>
                </a:solidFill>
                <a:latin typeface="Arial" panose="020B0604020202020204" pitchFamily="34" charset="0"/>
                <a:cs typeface="Arial" panose="020B0604020202020204" pitchFamily="34" charset="0"/>
              </a:rPr>
              <a:t>Theory of Action:</a:t>
            </a:r>
            <a:r>
              <a:rPr lang="en-GB" sz="2000" b="1" dirty="0">
                <a:solidFill>
                  <a:srgbClr val="103A71"/>
                </a:solidFill>
                <a:latin typeface="Arial" panose="020B0604020202020204" pitchFamily="34" charset="0"/>
                <a:cs typeface="Arial" panose="020B0604020202020204" pitchFamily="34" charset="0"/>
              </a:rPr>
              <a:t> Stockpile destruction</a:t>
            </a:r>
            <a:endParaRPr lang="en-GB" sz="2000" b="1" dirty="0">
              <a:solidFill>
                <a:schemeClr val="accent1"/>
              </a:solidFill>
              <a:latin typeface="Arial" panose="020B0604020202020204" pitchFamily="34" charset="0"/>
              <a:ea typeface="+mj-ea"/>
              <a:cs typeface="Arial" panose="020B0604020202020204" pitchFamily="34" charset="0"/>
            </a:endParaRPr>
          </a:p>
          <a:p>
            <a:endParaRPr lang="en-GB" sz="3200" dirty="0">
              <a:solidFill>
                <a:schemeClr val="accent1"/>
              </a:solidFill>
              <a:latin typeface="Arial" panose="020B0604020202020204" pitchFamily="34" charset="0"/>
              <a:ea typeface="+mj-ea"/>
              <a:cs typeface="+mj-cs"/>
            </a:endParaRPr>
          </a:p>
        </p:txBody>
      </p:sp>
      <p:sp>
        <p:nvSpPr>
          <p:cNvPr id="3" name="Slide Number Placeholder 5">
            <a:extLst>
              <a:ext uri="{FF2B5EF4-FFF2-40B4-BE49-F238E27FC236}">
                <a16:creationId xmlns:a16="http://schemas.microsoft.com/office/drawing/2014/main" id="{A58F58BC-E81E-6152-E5D1-FC6B7DCEA0D6}"/>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27</a:t>
            </a:fld>
            <a:endParaRPr lang="en-GB" dirty="0"/>
          </a:p>
        </p:txBody>
      </p:sp>
    </p:spTree>
    <p:extLst>
      <p:ext uri="{BB962C8B-B14F-4D97-AF65-F5344CB8AC3E}">
        <p14:creationId xmlns:p14="http://schemas.microsoft.com/office/powerpoint/2010/main" val="2605036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96536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endParaRPr>
          </a:p>
        </p:txBody>
      </p:sp>
      <p:sp>
        <p:nvSpPr>
          <p:cNvPr id="24" name="Rectangle 23">
            <a:extLst>
              <a:ext uri="{FF2B5EF4-FFF2-40B4-BE49-F238E27FC236}">
                <a16:creationId xmlns:a16="http://schemas.microsoft.com/office/drawing/2014/main" id="{5A433B20-81F5-E94D-9859-1438B6666A93}"/>
              </a:ext>
            </a:extLst>
          </p:cNvPr>
          <p:cNvSpPr/>
          <p:nvPr/>
        </p:nvSpPr>
        <p:spPr>
          <a:xfrm>
            <a:off x="0" y="0"/>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rPr>
              <a:t> </a:t>
            </a:r>
          </a:p>
        </p:txBody>
      </p:sp>
      <p:sp>
        <p:nvSpPr>
          <p:cNvPr id="20" name="TextBox 19">
            <a:extLst>
              <a:ext uri="{FF2B5EF4-FFF2-40B4-BE49-F238E27FC236}">
                <a16:creationId xmlns:a16="http://schemas.microsoft.com/office/drawing/2014/main" id="{F38327D3-5C66-414E-AADF-D164D344055E}"/>
              </a:ext>
            </a:extLst>
          </p:cNvPr>
          <p:cNvSpPr txBox="1"/>
          <p:nvPr/>
        </p:nvSpPr>
        <p:spPr>
          <a:xfrm>
            <a:off x="1896210" y="1717793"/>
            <a:ext cx="790541" cy="201120"/>
          </a:xfrm>
          <a:prstGeom prst="rect">
            <a:avLst/>
          </a:prstGeom>
          <a:noFill/>
          <a:ln>
            <a:noFill/>
          </a:ln>
        </p:spPr>
        <p:txBody>
          <a:bodyPr wrap="square" lIns="54000" tIns="36000" rIns="54000" bIns="36000" rtlCol="0" anchor="ctr" anchorCtr="0">
            <a:noAutofit/>
          </a:bodyPr>
          <a:lstStyle/>
          <a:p>
            <a:r>
              <a:rPr lang="en-GB" sz="900" dirty="0">
                <a:latin typeface="Arial" panose="020B0604020202020204" pitchFamily="34" charset="0"/>
                <a:ea typeface="Arial" charset="0"/>
                <a:cs typeface="Arial" charset="0"/>
              </a:rPr>
              <a:t>leads to…</a:t>
            </a:r>
          </a:p>
        </p:txBody>
      </p:sp>
      <p:sp>
        <p:nvSpPr>
          <p:cNvPr id="21" name="TextBox 20">
            <a:extLst>
              <a:ext uri="{FF2B5EF4-FFF2-40B4-BE49-F238E27FC236}">
                <a16:creationId xmlns:a16="http://schemas.microsoft.com/office/drawing/2014/main" id="{80269A15-1004-4178-9574-C3FC82CBC628}"/>
              </a:ext>
            </a:extLst>
          </p:cNvPr>
          <p:cNvSpPr txBox="1"/>
          <p:nvPr/>
        </p:nvSpPr>
        <p:spPr>
          <a:xfrm>
            <a:off x="4395074" y="1699346"/>
            <a:ext cx="790541" cy="201120"/>
          </a:xfrm>
          <a:prstGeom prst="rect">
            <a:avLst/>
          </a:prstGeom>
          <a:noFill/>
          <a:ln>
            <a:noFill/>
          </a:ln>
        </p:spPr>
        <p:txBody>
          <a:bodyPr wrap="square" lIns="54000" tIns="36000" rIns="54000" bIns="36000" rtlCol="0" anchor="ctr" anchorCtr="0">
            <a:noAutofit/>
          </a:bodyPr>
          <a:lstStyle/>
          <a:p>
            <a:r>
              <a:rPr lang="en-GB" sz="900" dirty="0">
                <a:latin typeface="Arial" panose="020B0604020202020204" pitchFamily="34" charset="0"/>
                <a:ea typeface="Arial" charset="0"/>
                <a:cs typeface="Arial" charset="0"/>
              </a:rPr>
              <a:t>resulting in…</a:t>
            </a:r>
          </a:p>
        </p:txBody>
      </p:sp>
      <p:sp>
        <p:nvSpPr>
          <p:cNvPr id="26" name="TextBox 25">
            <a:extLst>
              <a:ext uri="{FF2B5EF4-FFF2-40B4-BE49-F238E27FC236}">
                <a16:creationId xmlns:a16="http://schemas.microsoft.com/office/drawing/2014/main" id="{54489470-8083-4F0F-989A-4A8A991C1662}"/>
              </a:ext>
            </a:extLst>
          </p:cNvPr>
          <p:cNvSpPr txBox="1"/>
          <p:nvPr/>
        </p:nvSpPr>
        <p:spPr>
          <a:xfrm>
            <a:off x="7730656" y="1818353"/>
            <a:ext cx="1004189" cy="187781"/>
          </a:xfrm>
          <a:prstGeom prst="rect">
            <a:avLst/>
          </a:prstGeom>
          <a:noFill/>
          <a:ln>
            <a:noFill/>
          </a:ln>
        </p:spPr>
        <p:txBody>
          <a:bodyPr wrap="square" lIns="54000" tIns="36000" rIns="54000" bIns="36000" rtlCol="0" anchor="ctr" anchorCtr="0">
            <a:noAutofit/>
          </a:bodyPr>
          <a:lstStyle/>
          <a:p>
            <a:r>
              <a:rPr lang="en-GB" sz="900" dirty="0">
                <a:latin typeface="Arial" panose="020B0604020202020204" pitchFamily="34" charset="0"/>
                <a:ea typeface="Arial" charset="0"/>
                <a:cs typeface="Arial" charset="0"/>
              </a:rPr>
              <a:t>contributing to…</a:t>
            </a:r>
          </a:p>
        </p:txBody>
      </p:sp>
      <p:sp>
        <p:nvSpPr>
          <p:cNvPr id="4" name="Rectangle 3">
            <a:extLst>
              <a:ext uri="{FF2B5EF4-FFF2-40B4-BE49-F238E27FC236}">
                <a16:creationId xmlns:a16="http://schemas.microsoft.com/office/drawing/2014/main" id="{A6C12D0C-5835-8345-9605-5BFF7AF15B07}"/>
              </a:ext>
            </a:extLst>
          </p:cNvPr>
          <p:cNvSpPr/>
          <p:nvPr/>
        </p:nvSpPr>
        <p:spPr>
          <a:xfrm>
            <a:off x="365977" y="271491"/>
            <a:ext cx="11448278" cy="307777"/>
          </a:xfrm>
          <a:prstGeom prst="rect">
            <a:avLst/>
          </a:prstGeom>
          <a:noFill/>
        </p:spPr>
        <p:txBody>
          <a:bodyPr wrap="square" lIns="0" tIns="0" rIns="0" bIns="0">
            <a:spAutoFit/>
          </a:bodyPr>
          <a:lstStyle/>
          <a:p>
            <a:r>
              <a:rPr lang="en-GB" sz="2000" dirty="0">
                <a:solidFill>
                  <a:srgbClr val="103A71"/>
                </a:solidFill>
                <a:latin typeface="Arial" panose="020B0604020202020204" pitchFamily="34" charset="0"/>
                <a:cs typeface="Arial" panose="020B0604020202020204" pitchFamily="34" charset="0"/>
              </a:rPr>
              <a:t>Theory of Action: </a:t>
            </a:r>
            <a:r>
              <a:rPr lang="en-GB" sz="2000" b="1" dirty="0">
                <a:solidFill>
                  <a:srgbClr val="103A71"/>
                </a:solidFill>
                <a:latin typeface="Arial" panose="020B0604020202020204" pitchFamily="34" charset="0"/>
                <a:cs typeface="Arial" panose="020B0604020202020204" pitchFamily="34" charset="0"/>
              </a:rPr>
              <a:t>Capacity development of local implementers</a:t>
            </a:r>
          </a:p>
        </p:txBody>
      </p:sp>
      <p:sp>
        <p:nvSpPr>
          <p:cNvPr id="43" name="Rounded Rectangle 299">
            <a:extLst>
              <a:ext uri="{FF2B5EF4-FFF2-40B4-BE49-F238E27FC236}">
                <a16:creationId xmlns:a16="http://schemas.microsoft.com/office/drawing/2014/main" id="{545559B6-4927-4FF5-931D-601016185FA2}"/>
              </a:ext>
            </a:extLst>
          </p:cNvPr>
          <p:cNvSpPr/>
          <p:nvPr/>
        </p:nvSpPr>
        <p:spPr>
          <a:xfrm>
            <a:off x="5268811" y="1647185"/>
            <a:ext cx="2349472" cy="684000"/>
          </a:xfrm>
          <a:prstGeom prst="roundRect">
            <a:avLst/>
          </a:prstGeom>
          <a:solidFill>
            <a:schemeClr val="bg2"/>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latin typeface="Arial" panose="020B0604020202020204" pitchFamily="34" charset="0"/>
              </a:rPr>
              <a:t>Responsive and equitable nationally owned mine action through improved governance and with increased local implementation</a:t>
            </a:r>
          </a:p>
        </p:txBody>
      </p:sp>
      <p:sp>
        <p:nvSpPr>
          <p:cNvPr id="50" name="TextBox 49">
            <a:extLst>
              <a:ext uri="{FF2B5EF4-FFF2-40B4-BE49-F238E27FC236}">
                <a16:creationId xmlns:a16="http://schemas.microsoft.com/office/drawing/2014/main" id="{C980F97E-B125-427B-A6EA-F61F3B58FA52}"/>
              </a:ext>
            </a:extLst>
          </p:cNvPr>
          <p:cNvSpPr txBox="1"/>
          <p:nvPr/>
        </p:nvSpPr>
        <p:spPr>
          <a:xfrm>
            <a:off x="290183" y="2958988"/>
            <a:ext cx="7882973" cy="467441"/>
          </a:xfrm>
          <a:prstGeom prst="rect">
            <a:avLst/>
          </a:prstGeom>
          <a:noFill/>
        </p:spPr>
        <p:txBody>
          <a:bodyPr wrap="square" numCol="1" spcCol="144000" rtlCol="0">
            <a:noAutofit/>
          </a:bodyPr>
          <a:lstStyle/>
          <a:p>
            <a:r>
              <a:rPr lang="en-GB" sz="1000" dirty="0">
                <a:latin typeface="Arial" panose="020B0604020202020204" pitchFamily="34" charset="0"/>
              </a:rPr>
              <a:t>Assumptions: For example, local implementers have the opportunity to exercise leadership and increasingly deliver mine action services; also see annexed assumptions 1, 2, 3, 4, 7, 13, 20, 21, 22, 23, 27, 28, 29, 31.</a:t>
            </a:r>
          </a:p>
        </p:txBody>
      </p:sp>
      <p:sp>
        <p:nvSpPr>
          <p:cNvPr id="37" name="Rounded Rectangle 294">
            <a:extLst>
              <a:ext uri="{FF2B5EF4-FFF2-40B4-BE49-F238E27FC236}">
                <a16:creationId xmlns:a16="http://schemas.microsoft.com/office/drawing/2014/main" id="{69DA3CAE-2634-EEE2-2C85-00E39FBD5FDC}"/>
              </a:ext>
            </a:extLst>
          </p:cNvPr>
          <p:cNvSpPr/>
          <p:nvPr/>
        </p:nvSpPr>
        <p:spPr>
          <a:xfrm>
            <a:off x="9001270" y="2366198"/>
            <a:ext cx="2677463" cy="432000"/>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latin typeface="Arial" panose="020B0604020202020204" pitchFamily="34" charset="0"/>
              </a:rPr>
              <a:t>Economic development and more resilient communities contributes to SDGs</a:t>
            </a:r>
          </a:p>
        </p:txBody>
      </p:sp>
      <p:sp>
        <p:nvSpPr>
          <p:cNvPr id="39" name="Rounded Rectangle 55">
            <a:extLst>
              <a:ext uri="{FF2B5EF4-FFF2-40B4-BE49-F238E27FC236}">
                <a16:creationId xmlns:a16="http://schemas.microsoft.com/office/drawing/2014/main" id="{6068DD14-BA2C-E341-DF37-9E2EB083C553}"/>
              </a:ext>
            </a:extLst>
          </p:cNvPr>
          <p:cNvSpPr/>
          <p:nvPr/>
        </p:nvSpPr>
        <p:spPr>
          <a:xfrm>
            <a:off x="8996502" y="1733926"/>
            <a:ext cx="2667460" cy="432000"/>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latin typeface="Arial" panose="020B0604020202020204" pitchFamily="34" charset="0"/>
              </a:rPr>
              <a:t>Increased community resilience to conflict drivers contributes to stability and peacebuilding</a:t>
            </a:r>
          </a:p>
        </p:txBody>
      </p:sp>
      <p:sp>
        <p:nvSpPr>
          <p:cNvPr id="49" name="Rounded Rectangle 55">
            <a:extLst>
              <a:ext uri="{FF2B5EF4-FFF2-40B4-BE49-F238E27FC236}">
                <a16:creationId xmlns:a16="http://schemas.microsoft.com/office/drawing/2014/main" id="{4448CAA3-FFF2-DC9E-7501-808C4175405D}"/>
              </a:ext>
            </a:extLst>
          </p:cNvPr>
          <p:cNvSpPr/>
          <p:nvPr/>
        </p:nvSpPr>
        <p:spPr>
          <a:xfrm>
            <a:off x="8996502" y="1125842"/>
            <a:ext cx="2667460" cy="424800"/>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latin typeface="Arial" panose="020B0604020202020204" pitchFamily="34" charset="0"/>
              </a:rPr>
              <a:t>States’ strategic objectives supported and relevant treaty obligations met </a:t>
            </a:r>
          </a:p>
        </p:txBody>
      </p:sp>
      <p:graphicFrame>
        <p:nvGraphicFramePr>
          <p:cNvPr id="2" name="Table 1">
            <a:extLst>
              <a:ext uri="{FF2B5EF4-FFF2-40B4-BE49-F238E27FC236}">
                <a16:creationId xmlns:a16="http://schemas.microsoft.com/office/drawing/2014/main" id="{318C7BFF-97BE-19DC-50F9-1F54162F5A5E}"/>
              </a:ext>
            </a:extLst>
          </p:cNvPr>
          <p:cNvGraphicFramePr>
            <a:graphicFrameLocks noGrp="1"/>
          </p:cNvGraphicFramePr>
          <p:nvPr/>
        </p:nvGraphicFramePr>
        <p:xfrm>
          <a:off x="365977" y="3558868"/>
          <a:ext cx="11460046" cy="2667000"/>
        </p:xfrm>
        <a:graphic>
          <a:graphicData uri="http://schemas.openxmlformats.org/drawingml/2006/table">
            <a:tbl>
              <a:tblPr bandRow="1">
                <a:tableStyleId>{5C22544A-7EE6-4342-B048-85BDC9FD1C3A}</a:tableStyleId>
              </a:tblPr>
              <a:tblGrid>
                <a:gridCol w="8248634">
                  <a:extLst>
                    <a:ext uri="{9D8B030D-6E8A-4147-A177-3AD203B41FA5}">
                      <a16:colId xmlns:a16="http://schemas.microsoft.com/office/drawing/2014/main" val="136957955"/>
                    </a:ext>
                  </a:extLst>
                </a:gridCol>
                <a:gridCol w="1321963">
                  <a:extLst>
                    <a:ext uri="{9D8B030D-6E8A-4147-A177-3AD203B41FA5}">
                      <a16:colId xmlns:a16="http://schemas.microsoft.com/office/drawing/2014/main" val="2081821"/>
                    </a:ext>
                  </a:extLst>
                </a:gridCol>
                <a:gridCol w="1889449">
                  <a:extLst>
                    <a:ext uri="{9D8B030D-6E8A-4147-A177-3AD203B41FA5}">
                      <a16:colId xmlns:a16="http://schemas.microsoft.com/office/drawing/2014/main" val="23281405"/>
                    </a:ext>
                  </a:extLst>
                </a:gridCol>
              </a:tblGrid>
              <a:tr h="25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i="0" dirty="0">
                          <a:solidFill>
                            <a:schemeClr val="bg1"/>
                          </a:solidFill>
                          <a:latin typeface="Arial" panose="020B0604020202020204" pitchFamily="34" charset="0"/>
                        </a:rPr>
                        <a:t>Output indicators</a:t>
                      </a:r>
                    </a:p>
                  </a:txBody>
                  <a:tcP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kern="1200" dirty="0">
                          <a:solidFill>
                            <a:schemeClr val="bg1"/>
                          </a:solidFill>
                          <a:latin typeface="Arial" panose="020B0604020202020204" pitchFamily="34" charset="0"/>
                          <a:ea typeface="+mn-ea"/>
                          <a:cs typeface="+mn-cs"/>
                        </a:rPr>
                        <a:t>Owner</a:t>
                      </a:r>
                    </a:p>
                  </a:txBody>
                  <a:tcPr>
                    <a:solidFill>
                      <a:schemeClr val="accent5"/>
                    </a:solidFill>
                  </a:tcPr>
                </a:tc>
                <a:tc>
                  <a:txBody>
                    <a:bodyPr/>
                    <a:lstStyle/>
                    <a:p>
                      <a:r>
                        <a:rPr lang="en-GB" sz="1600" b="0" i="0" kern="1200" dirty="0">
                          <a:solidFill>
                            <a:schemeClr val="bg1"/>
                          </a:solidFill>
                          <a:latin typeface="Arial" panose="020B0604020202020204" pitchFamily="34" charset="0"/>
                          <a:ea typeface="+mn-ea"/>
                          <a:cs typeface="+mn-cs"/>
                        </a:rPr>
                        <a:t>Frequency</a:t>
                      </a:r>
                    </a:p>
                  </a:txBody>
                  <a:tcPr>
                    <a:solidFill>
                      <a:schemeClr val="accent5"/>
                    </a:solidFill>
                  </a:tcPr>
                </a:tc>
                <a:extLst>
                  <a:ext uri="{0D108BD9-81ED-4DB2-BD59-A6C34878D82A}">
                    <a16:rowId xmlns:a16="http://schemas.microsoft.com/office/drawing/2014/main" val="1990183457"/>
                  </a:ext>
                </a:extLst>
              </a:tr>
              <a:tr h="182880">
                <a:tc>
                  <a:txBody>
                    <a:bodyPr/>
                    <a:lstStyle/>
                    <a:p>
                      <a:pPr marL="93345" indent="0" algn="l" rtl="0" fontAlgn="ctr"/>
                      <a:r>
                        <a:rPr lang="en-GB" sz="1000" b="0" i="0" u="none" strike="noStrike" dirty="0">
                          <a:effectLst/>
                          <a:latin typeface="Arial"/>
                        </a:rPr>
                        <a:t>OP-3.1 Number of personnel from local mine action implementing organisations trained or supported by capacity development activities (disaggregated by gender and by area of training (e.g. EORE, medical, EOD etc.) </a:t>
                      </a:r>
                      <a:endParaRPr lang="en-GB" sz="1000" b="0" i="0" u="none" strike="noStrike" dirty="0">
                        <a:solidFill>
                          <a:srgbClr val="000000"/>
                        </a:solidFill>
                        <a:effectLst/>
                        <a:latin typeface="Arial"/>
                      </a:endParaRPr>
                    </a:p>
                  </a:txBody>
                  <a:tcPr marL="7620" marR="7620" marT="7620" marB="0" anchor="ctr">
                    <a:solidFill>
                      <a:srgbClr val="F0F0F0"/>
                    </a:solidFill>
                  </a:tcPr>
                </a:tc>
                <a:tc>
                  <a:txBody>
                    <a:bodyPr/>
                    <a:lstStyle/>
                    <a:p>
                      <a:pPr algn="l" rtl="0" fontAlgn="ctr"/>
                      <a:r>
                        <a:rPr lang="en-GB" sz="1000" b="0" i="0" u="none" strike="noStrike" dirty="0">
                          <a:solidFill>
                            <a:srgbClr val="000000"/>
                          </a:solidFill>
                          <a:effectLst/>
                          <a:latin typeface="Arial"/>
                        </a:rPr>
                        <a:t>IP </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r>
                        <a:rPr lang="en-GB" sz="1000" b="0" i="0" dirty="0">
                          <a:solidFill>
                            <a:schemeClr val="dk1"/>
                          </a:solidFill>
                          <a:latin typeface="Arial"/>
                        </a:rPr>
                        <a:t>Quarterly</a:t>
                      </a:r>
                    </a:p>
                  </a:txBody>
                  <a:tcPr>
                    <a:solidFill>
                      <a:srgbClr val="F0F0F0"/>
                    </a:solidFill>
                  </a:tcPr>
                </a:tc>
                <a:extLst>
                  <a:ext uri="{0D108BD9-81ED-4DB2-BD59-A6C34878D82A}">
                    <a16:rowId xmlns:a16="http://schemas.microsoft.com/office/drawing/2014/main" val="1385124631"/>
                  </a:ext>
                </a:extLst>
              </a:tr>
              <a:tr h="182880">
                <a:tc>
                  <a:txBody>
                    <a:bodyPr/>
                    <a:lstStyle/>
                    <a:p>
                      <a:pPr marL="93345" indent="0" algn="l" rtl="0" fontAlgn="ctr"/>
                      <a:r>
                        <a:rPr lang="en-GB" sz="1000" b="0" i="0" u="none" strike="noStrike" dirty="0">
                          <a:effectLst/>
                          <a:latin typeface="Arial"/>
                        </a:rPr>
                        <a:t>OP-3.2 % of capacity development objectives (from the agreed capacity development plan) achieved.</a:t>
                      </a:r>
                      <a:endParaRPr lang="en-GB" sz="1000" b="0" i="0" u="none" strike="noStrike" dirty="0">
                        <a:solidFill>
                          <a:srgbClr val="000000"/>
                        </a:solidFill>
                        <a:effectLst/>
                        <a:latin typeface="Arial"/>
                      </a:endParaRPr>
                    </a:p>
                  </a:txBody>
                  <a:tcPr marL="7620" marR="7620" marT="7620" marB="0" anchor="ctr">
                    <a:solidFill>
                      <a:srgbClr val="F0F0F0"/>
                    </a:solidFill>
                  </a:tcPr>
                </a:tc>
                <a:tc>
                  <a:txBody>
                    <a:bodyPr/>
                    <a:lstStyle/>
                    <a:p>
                      <a:pPr algn="l" rtl="0" fontAlgn="ctr"/>
                      <a:r>
                        <a:rPr lang="en-GB" sz="1000" b="0" i="0" u="none" strike="noStrike" dirty="0">
                          <a:solidFill>
                            <a:srgbClr val="000000"/>
                          </a:solidFill>
                          <a:effectLst/>
                          <a:latin typeface="Arial"/>
                        </a:rPr>
                        <a:t>IP</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r>
                        <a:rPr lang="en-GB" sz="1000" b="0" i="0" dirty="0">
                          <a:solidFill>
                            <a:schemeClr val="dk1"/>
                          </a:solidFill>
                          <a:latin typeface="Arial"/>
                        </a:rPr>
                        <a:t>Quarterly</a:t>
                      </a:r>
                    </a:p>
                  </a:txBody>
                  <a:tcPr>
                    <a:solidFill>
                      <a:srgbClr val="F0F0F0"/>
                    </a:solidFill>
                  </a:tcPr>
                </a:tc>
                <a:extLst>
                  <a:ext uri="{0D108BD9-81ED-4DB2-BD59-A6C34878D82A}">
                    <a16:rowId xmlns:a16="http://schemas.microsoft.com/office/drawing/2014/main" val="235548788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dirty="0">
                          <a:solidFill>
                            <a:schemeClr val="dk1"/>
                          </a:solidFill>
                          <a:latin typeface="Arial"/>
                        </a:rPr>
                        <a:t>Please choose additional output level indicators for capacity development of local implementers from the indicator bank</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000" b="0" i="0" dirty="0">
                        <a:solidFill>
                          <a:schemeClr val="dk1"/>
                        </a:solidFill>
                        <a:latin typeface="Arial"/>
                      </a:endParaRPr>
                    </a:p>
                  </a:txBody>
                  <a:tcPr>
                    <a:solidFill>
                      <a:srgbClr val="F0F0F0"/>
                    </a:solidFill>
                  </a:tcPr>
                </a:tc>
                <a:tc>
                  <a:txBody>
                    <a:bodyPr/>
                    <a:lstStyle/>
                    <a:p>
                      <a:endParaRPr lang="en-GB" sz="1000" b="0" i="0" dirty="0">
                        <a:latin typeface="Arial"/>
                      </a:endParaRPr>
                    </a:p>
                  </a:txBody>
                  <a:tcPr>
                    <a:solidFill>
                      <a:srgbClr val="F0F0F0"/>
                    </a:solidFill>
                  </a:tcPr>
                </a:tc>
                <a:extLst>
                  <a:ext uri="{0D108BD9-81ED-4DB2-BD59-A6C34878D82A}">
                    <a16:rowId xmlns:a16="http://schemas.microsoft.com/office/drawing/2014/main" val="3746717"/>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i="0" kern="1200" dirty="0">
                          <a:solidFill>
                            <a:schemeClr val="bg1"/>
                          </a:solidFill>
                          <a:latin typeface="Arial" panose="020B0604020202020204" pitchFamily="34" charset="0"/>
                          <a:ea typeface="+mn-ea"/>
                          <a:cs typeface="+mn-cs"/>
                        </a:rPr>
                        <a:t>Outcome indicators</a:t>
                      </a:r>
                    </a:p>
                  </a:txBody>
                  <a:tcPr>
                    <a:solidFill>
                      <a:srgbClr val="92D05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900" b="0" i="0" dirty="0">
                        <a:solidFill>
                          <a:schemeClr val="dk1"/>
                        </a:solidFill>
                        <a:latin typeface="Arial" panose="020B0604020202020204" pitchFamily="34" charset="0"/>
                      </a:endParaRPr>
                    </a:p>
                  </a:txBody>
                  <a:tcPr>
                    <a:solidFill>
                      <a:srgbClr val="92D050"/>
                    </a:solidFill>
                  </a:tcPr>
                </a:tc>
                <a:tc>
                  <a:txBody>
                    <a:bodyPr/>
                    <a:lstStyle/>
                    <a:p>
                      <a:endParaRPr lang="en-GB" b="0" i="0" dirty="0">
                        <a:latin typeface="Arial" panose="020B0604020202020204" pitchFamily="34" charset="0"/>
                      </a:endParaRPr>
                    </a:p>
                  </a:txBody>
                  <a:tcPr>
                    <a:solidFill>
                      <a:srgbClr val="92D050"/>
                    </a:solidFill>
                  </a:tcPr>
                </a:tc>
                <a:extLst>
                  <a:ext uri="{0D108BD9-81ED-4DB2-BD59-A6C34878D82A}">
                    <a16:rowId xmlns:a16="http://schemas.microsoft.com/office/drawing/2014/main" val="1503558827"/>
                  </a:ext>
                </a:extLst>
              </a:tr>
              <a:tr h="0">
                <a:tc>
                  <a:txBody>
                    <a:bodyPr/>
                    <a:lstStyle/>
                    <a:p>
                      <a:pPr marL="93345" marR="0" lvl="0" indent="0" algn="l" defTabSz="914400" rtl="0" eaLnBrk="1" fontAlgn="ctr" latinLnBrk="0" hangingPunct="1">
                        <a:lnSpc>
                          <a:spcPct val="100000"/>
                        </a:lnSpc>
                        <a:spcBef>
                          <a:spcPts val="0"/>
                        </a:spcBef>
                        <a:spcAft>
                          <a:spcPts val="0"/>
                        </a:spcAft>
                        <a:buClrTx/>
                        <a:buSzTx/>
                        <a:buFontTx/>
                        <a:buNone/>
                        <a:tabLst/>
                        <a:defRPr/>
                      </a:pPr>
                      <a:r>
                        <a:rPr lang="en-GB" sz="1000" b="0" i="0" u="none" strike="noStrike" dirty="0">
                          <a:solidFill>
                            <a:srgbClr val="000000"/>
                          </a:solidFill>
                          <a:effectLst/>
                          <a:latin typeface="Arial"/>
                        </a:rPr>
                        <a:t>O-3.2 Extent of delivery of mine action activities/outputs implemented by local organisations ( % of mine action outputs attributable to local organisations)</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r>
                        <a:rPr lang="en-GB" sz="1000" b="0" i="0" kern="1200" dirty="0">
                          <a:solidFill>
                            <a:schemeClr val="dk1"/>
                          </a:solidFill>
                          <a:latin typeface="Arial"/>
                          <a:ea typeface="+mn-ea"/>
                          <a:cs typeface="+mn-cs"/>
                        </a:rPr>
                        <a:t>IP, NA</a:t>
                      </a:r>
                    </a:p>
                  </a:txBody>
                  <a:tcP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latin typeface="Arial"/>
                          <a:ea typeface="+mn-ea"/>
                          <a:cs typeface="+mn-cs"/>
                        </a:rPr>
                        <a:t>Six-monthly</a:t>
                      </a:r>
                    </a:p>
                  </a:txBody>
                  <a:tcPr>
                    <a:solidFill>
                      <a:srgbClr val="F0F0F0"/>
                    </a:solidFill>
                  </a:tcPr>
                </a:tc>
                <a:extLst>
                  <a:ext uri="{0D108BD9-81ED-4DB2-BD59-A6C34878D82A}">
                    <a16:rowId xmlns:a16="http://schemas.microsoft.com/office/drawing/2014/main" val="382490749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dirty="0">
                          <a:solidFill>
                            <a:schemeClr val="dk1"/>
                          </a:solidFill>
                          <a:latin typeface="Arial"/>
                        </a:rPr>
                        <a:t>Please choose additional outcome level indicators for the relevant outcomes from the indicator bank</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000" b="0" i="0" dirty="0">
                        <a:solidFill>
                          <a:schemeClr val="dk1"/>
                        </a:solidFill>
                        <a:latin typeface="Arial"/>
                      </a:endParaRPr>
                    </a:p>
                  </a:txBody>
                  <a:tcPr>
                    <a:solidFill>
                      <a:srgbClr val="F0F0F0"/>
                    </a:solidFill>
                  </a:tcPr>
                </a:tc>
                <a:tc>
                  <a:txBody>
                    <a:bodyPr/>
                    <a:lstStyle/>
                    <a:p>
                      <a:endParaRPr lang="en-GB" sz="1000" b="0" i="0" dirty="0">
                        <a:latin typeface="Arial"/>
                      </a:endParaRPr>
                    </a:p>
                  </a:txBody>
                  <a:tcPr>
                    <a:solidFill>
                      <a:srgbClr val="F0F0F0"/>
                    </a:solidFill>
                  </a:tcPr>
                </a:tc>
                <a:extLst>
                  <a:ext uri="{0D108BD9-81ED-4DB2-BD59-A6C34878D82A}">
                    <a16:rowId xmlns:a16="http://schemas.microsoft.com/office/drawing/2014/main" val="504039411"/>
                  </a:ext>
                </a:extLst>
              </a:tr>
              <a:tr h="0">
                <a:tc>
                  <a:txBody>
                    <a:bodyPr/>
                    <a:lstStyle/>
                    <a:p>
                      <a:pPr marL="0" marR="0" lvl="0" indent="0" algn="ctr" rtl="0" eaLnBrk="1" fontAlgn="auto" latinLnBrk="0" hangingPunct="1">
                        <a:lnSpc>
                          <a:spcPct val="100000"/>
                        </a:lnSpc>
                        <a:spcBef>
                          <a:spcPts val="0"/>
                        </a:spcBef>
                        <a:spcAft>
                          <a:spcPts val="0"/>
                        </a:spcAft>
                        <a:buFontTx/>
                        <a:buNone/>
                      </a:pPr>
                      <a:r>
                        <a:rPr lang="en-GB" sz="1600" b="0" i="0" kern="1200" dirty="0">
                          <a:solidFill>
                            <a:schemeClr val="bg1"/>
                          </a:solidFill>
                          <a:latin typeface="Arial" panose="020B0604020202020204" pitchFamily="34" charset="0"/>
                          <a:ea typeface="+mn-ea"/>
                          <a:cs typeface="+mn-cs"/>
                        </a:rPr>
                        <a:t>Impact indicators</a:t>
                      </a:r>
                    </a:p>
                  </a:txBody>
                  <a:tcPr>
                    <a:solidFill>
                      <a:srgbClr val="7030A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200" b="0" i="0" dirty="0">
                        <a:solidFill>
                          <a:schemeClr val="dk1"/>
                        </a:solidFill>
                        <a:latin typeface="Arial" panose="020B0604020202020204" pitchFamily="34" charset="0"/>
                      </a:endParaRPr>
                    </a:p>
                  </a:txBody>
                  <a:tcPr>
                    <a:solidFill>
                      <a:srgbClr val="7030A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200" b="0" i="0" dirty="0">
                        <a:solidFill>
                          <a:schemeClr val="dk1"/>
                        </a:solidFill>
                        <a:latin typeface="Arial" panose="020B0604020202020204" pitchFamily="34" charset="0"/>
                      </a:endParaRPr>
                    </a:p>
                  </a:txBody>
                  <a:tcPr>
                    <a:solidFill>
                      <a:srgbClr val="7030A0"/>
                    </a:solidFill>
                  </a:tcPr>
                </a:tc>
                <a:extLst>
                  <a:ext uri="{0D108BD9-81ED-4DB2-BD59-A6C34878D82A}">
                    <a16:rowId xmlns:a16="http://schemas.microsoft.com/office/drawing/2014/main" val="1805291827"/>
                  </a:ext>
                </a:extLst>
              </a:tr>
              <a:tr h="0">
                <a:tc>
                  <a:txBody>
                    <a:bodyPr/>
                    <a:lstStyle/>
                    <a:p>
                      <a:pPr marL="0" marR="0" lvl="0" indent="0" algn="l" rtl="0" eaLnBrk="1" fontAlgn="auto" latinLnBrk="0" hangingPunct="1">
                        <a:lnSpc>
                          <a:spcPct val="100000"/>
                        </a:lnSpc>
                        <a:spcBef>
                          <a:spcPts val="0"/>
                        </a:spcBef>
                        <a:spcAft>
                          <a:spcPts val="0"/>
                        </a:spcAft>
                        <a:buFontTx/>
                        <a:buNone/>
                      </a:pPr>
                      <a:r>
                        <a:rPr lang="en-GB" sz="1000" b="0" i="0" dirty="0">
                          <a:solidFill>
                            <a:schemeClr val="dk1"/>
                          </a:solidFill>
                          <a:latin typeface="Arial"/>
                        </a:rPr>
                        <a:t>Please choose impact level indicators to be collected by IPs as identified in the indicator bank</a:t>
                      </a:r>
                      <a:r>
                        <a:rPr lang="en-GB" sz="1200" b="0" i="0" dirty="0">
                          <a:solidFill>
                            <a:schemeClr val="dk1"/>
                          </a:solidFill>
                          <a:latin typeface="Arial"/>
                        </a:rPr>
                        <a:t> </a:t>
                      </a:r>
                      <a:endParaRPr lang="en-GB" sz="1200" b="0" i="0" dirty="0">
                        <a:solidFill>
                          <a:schemeClr val="dk1"/>
                        </a:solidFill>
                        <a:latin typeface="Arial" panose="020B0604020202020204" pitchFamily="34" charset="0"/>
                      </a:endParaRP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200" b="0" i="0" dirty="0">
                        <a:solidFill>
                          <a:schemeClr val="dk1"/>
                        </a:solidFill>
                        <a:latin typeface="Arial" panose="020B0604020202020204" pitchFamily="34" charset="0"/>
                      </a:endParaRP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200" b="0" i="0" dirty="0">
                        <a:solidFill>
                          <a:schemeClr val="dk1"/>
                        </a:solidFill>
                        <a:latin typeface="Arial" panose="020B0604020202020204" pitchFamily="34" charset="0"/>
                      </a:endParaRPr>
                    </a:p>
                  </a:txBody>
                  <a:tcPr>
                    <a:solidFill>
                      <a:srgbClr val="F0F0F0"/>
                    </a:solidFill>
                  </a:tcPr>
                </a:tc>
                <a:extLst>
                  <a:ext uri="{0D108BD9-81ED-4DB2-BD59-A6C34878D82A}">
                    <a16:rowId xmlns:a16="http://schemas.microsoft.com/office/drawing/2014/main" val="4132710970"/>
                  </a:ext>
                </a:extLst>
              </a:tr>
            </a:tbl>
          </a:graphicData>
        </a:graphic>
      </p:graphicFrame>
      <p:cxnSp>
        <p:nvCxnSpPr>
          <p:cNvPr id="34" name="Connector: Elbow 33">
            <a:extLst>
              <a:ext uri="{FF2B5EF4-FFF2-40B4-BE49-F238E27FC236}">
                <a16:creationId xmlns:a16="http://schemas.microsoft.com/office/drawing/2014/main" id="{ADC0D7B4-7DBE-E261-321D-52C27AAD3F23}"/>
              </a:ext>
            </a:extLst>
          </p:cNvPr>
          <p:cNvCxnSpPr>
            <a:cxnSpLocks/>
            <a:stCxn id="26" idx="2"/>
          </p:cNvCxnSpPr>
          <p:nvPr/>
        </p:nvCxnSpPr>
        <p:spPr>
          <a:xfrm rot="16200000" flipH="1">
            <a:off x="8247647" y="1991238"/>
            <a:ext cx="547900" cy="577692"/>
          </a:xfrm>
          <a:prstGeom prst="bentConnector2">
            <a:avLst/>
          </a:prstGeom>
          <a:ln w="9525">
            <a:tailEnd type="triangle"/>
          </a:ln>
        </p:spPr>
        <p:style>
          <a:lnRef idx="1">
            <a:schemeClr val="dk1"/>
          </a:lnRef>
          <a:fillRef idx="0">
            <a:schemeClr val="dk1"/>
          </a:fillRef>
          <a:effectRef idx="0">
            <a:schemeClr val="dk1"/>
          </a:effectRef>
          <a:fontRef idx="minor">
            <a:schemeClr val="tx1"/>
          </a:fontRef>
        </p:style>
      </p:cxnSp>
      <p:cxnSp>
        <p:nvCxnSpPr>
          <p:cNvPr id="52" name="Connector: Elbow 51">
            <a:extLst>
              <a:ext uri="{FF2B5EF4-FFF2-40B4-BE49-F238E27FC236}">
                <a16:creationId xmlns:a16="http://schemas.microsoft.com/office/drawing/2014/main" id="{B27FE756-D4E2-E8F7-64D8-4038BCA257A3}"/>
              </a:ext>
            </a:extLst>
          </p:cNvPr>
          <p:cNvCxnSpPr>
            <a:cxnSpLocks/>
            <a:stCxn id="26" idx="0"/>
          </p:cNvCxnSpPr>
          <p:nvPr/>
        </p:nvCxnSpPr>
        <p:spPr>
          <a:xfrm rot="5400000" flipH="1" flipV="1">
            <a:off x="8255694" y="1263604"/>
            <a:ext cx="531806" cy="577692"/>
          </a:xfrm>
          <a:prstGeom prst="bentConnector2">
            <a:avLst/>
          </a:prstGeom>
          <a:ln w="9525">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56538FC9-16E8-5E01-CB6C-690FB3004D1E}"/>
              </a:ext>
            </a:extLst>
          </p:cNvPr>
          <p:cNvCxnSpPr>
            <a:cxnSpLocks/>
          </p:cNvCxnSpPr>
          <p:nvPr/>
        </p:nvCxnSpPr>
        <p:spPr>
          <a:xfrm>
            <a:off x="4323643" y="1983556"/>
            <a:ext cx="846976"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CED9EBA-D915-5CE3-6F89-311AC7016C05}"/>
              </a:ext>
            </a:extLst>
          </p:cNvPr>
          <p:cNvCxnSpPr>
            <a:cxnSpLocks/>
          </p:cNvCxnSpPr>
          <p:nvPr/>
        </p:nvCxnSpPr>
        <p:spPr>
          <a:xfrm>
            <a:off x="1700233" y="1985912"/>
            <a:ext cx="846976"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255273F-9814-4110-9FDB-5B985586258D}"/>
              </a:ext>
            </a:extLst>
          </p:cNvPr>
          <p:cNvSpPr txBox="1"/>
          <p:nvPr/>
        </p:nvSpPr>
        <p:spPr>
          <a:xfrm>
            <a:off x="397212" y="1808129"/>
            <a:ext cx="1427200" cy="386904"/>
          </a:xfrm>
          <a:prstGeom prst="roundRect">
            <a:avLst/>
          </a:prstGeom>
          <a:solidFill>
            <a:srgbClr val="F0F0F0"/>
          </a:solidFill>
          <a:ln w="19050">
            <a:solidFill>
              <a:srgbClr val="808080"/>
            </a:solidFill>
          </a:ln>
        </p:spPr>
        <p:txBody>
          <a:bodyPr wrap="square" lIns="36000" tIns="36000" rIns="36000" bIns="36000" rtlCol="0" anchor="ctr" anchorCtr="0">
            <a:spAutoFit/>
          </a:bodyPr>
          <a:lstStyle>
            <a:defPPr>
              <a:defRPr lang="en-US"/>
            </a:defPPr>
            <a:lvl1pPr algn="ctr">
              <a:defRPr sz="900">
                <a:ea typeface="Arial" charset="0"/>
                <a:cs typeface="Arial" charset="0"/>
              </a:defRPr>
            </a:lvl1pPr>
          </a:lstStyle>
          <a:p>
            <a:r>
              <a:rPr lang="en-GB" dirty="0">
                <a:latin typeface="Arial" panose="020B0604020202020204" pitchFamily="34" charset="0"/>
              </a:rPr>
              <a:t>Capacity development of  local implementers</a:t>
            </a:r>
          </a:p>
        </p:txBody>
      </p:sp>
      <p:sp>
        <p:nvSpPr>
          <p:cNvPr id="42" name="TextBox 41">
            <a:extLst>
              <a:ext uri="{FF2B5EF4-FFF2-40B4-BE49-F238E27FC236}">
                <a16:creationId xmlns:a16="http://schemas.microsoft.com/office/drawing/2014/main" id="{A9A965AD-5E89-D240-BC39-240C03E5A5B0}"/>
              </a:ext>
            </a:extLst>
          </p:cNvPr>
          <p:cNvSpPr txBox="1"/>
          <p:nvPr/>
        </p:nvSpPr>
        <p:spPr>
          <a:xfrm>
            <a:off x="2603961" y="1700820"/>
            <a:ext cx="1712328" cy="540137"/>
          </a:xfrm>
          <a:prstGeom prst="roundRect">
            <a:avLst/>
          </a:prstGeom>
          <a:solidFill>
            <a:srgbClr val="F0F0F0"/>
          </a:solidFill>
          <a:ln w="19050">
            <a:solidFill>
              <a:srgbClr val="009FE3"/>
            </a:solidFill>
          </a:ln>
        </p:spPr>
        <p:txBody>
          <a:bodyPr wrap="square" lIns="36000" tIns="36000" rIns="36000" bIns="36000" rtlCol="0" anchor="ctr" anchorCtr="0">
            <a:noAutofit/>
          </a:bodyPr>
          <a:lstStyle>
            <a:defPPr>
              <a:defRPr lang="en-US"/>
            </a:defPPr>
            <a:lvl1pPr algn="ctr">
              <a:defRPr sz="900">
                <a:ea typeface="Arial" charset="0"/>
                <a:cs typeface="Arial" charset="0"/>
              </a:defRPr>
            </a:lvl1pPr>
          </a:lstStyle>
          <a:p>
            <a:r>
              <a:rPr lang="en-GB" dirty="0">
                <a:latin typeface="Arial" panose="020B0604020202020204" pitchFamily="34" charset="0"/>
              </a:rPr>
              <a:t>Enhanced capacity of local implementers</a:t>
            </a:r>
          </a:p>
        </p:txBody>
      </p:sp>
      <p:cxnSp>
        <p:nvCxnSpPr>
          <p:cNvPr id="6" name="Straight Arrow Connector 5">
            <a:extLst>
              <a:ext uri="{FF2B5EF4-FFF2-40B4-BE49-F238E27FC236}">
                <a16:creationId xmlns:a16="http://schemas.microsoft.com/office/drawing/2014/main" id="{C7CF94F6-C10F-85BE-27E6-72422B577873}"/>
              </a:ext>
            </a:extLst>
          </p:cNvPr>
          <p:cNvCxnSpPr>
            <a:cxnSpLocks/>
          </p:cNvCxnSpPr>
          <p:nvPr/>
        </p:nvCxnSpPr>
        <p:spPr>
          <a:xfrm>
            <a:off x="8650707" y="1918913"/>
            <a:ext cx="212748"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26768B0A-6E57-9FBE-D27D-8F8FDB879D6F}"/>
              </a:ext>
            </a:extLst>
          </p:cNvPr>
          <p:cNvSpPr/>
          <p:nvPr/>
        </p:nvSpPr>
        <p:spPr>
          <a:xfrm>
            <a:off x="358812" y="735704"/>
            <a:ext cx="1740861" cy="184666"/>
          </a:xfrm>
          <a:prstGeom prst="rect">
            <a:avLst/>
          </a:prstGeom>
        </p:spPr>
        <p:txBody>
          <a:bodyPr wrap="none" lIns="0" tIns="0" rIns="0" bIns="0">
            <a:spAutoFit/>
          </a:bodyPr>
          <a:lstStyle/>
          <a:p>
            <a:r>
              <a:rPr lang="en-GB" sz="1200" dirty="0">
                <a:latin typeface="Arial" panose="020B0604020202020204" pitchFamily="34" charset="0"/>
              </a:rPr>
              <a:t>Theory of action diagram </a:t>
            </a:r>
            <a:endParaRPr lang="en-US" sz="1200" dirty="0">
              <a:latin typeface="Arial" panose="020B0604020202020204" pitchFamily="34" charset="0"/>
            </a:endParaRPr>
          </a:p>
        </p:txBody>
      </p:sp>
      <p:sp>
        <p:nvSpPr>
          <p:cNvPr id="5" name="Slide Number Placeholder 5">
            <a:extLst>
              <a:ext uri="{FF2B5EF4-FFF2-40B4-BE49-F238E27FC236}">
                <a16:creationId xmlns:a16="http://schemas.microsoft.com/office/drawing/2014/main" id="{8F39C804-4F63-DEF7-8E51-1C9BEF7086F4}"/>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28</a:t>
            </a:fld>
            <a:endParaRPr lang="en-GB" dirty="0"/>
          </a:p>
        </p:txBody>
      </p:sp>
    </p:spTree>
    <p:extLst>
      <p:ext uri="{BB962C8B-B14F-4D97-AF65-F5344CB8AC3E}">
        <p14:creationId xmlns:p14="http://schemas.microsoft.com/office/powerpoint/2010/main" val="651878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C33F24-F785-3DC4-C833-40C3AC2A612D}"/>
              </a:ext>
            </a:extLst>
          </p:cNvPr>
          <p:cNvSpPr/>
          <p:nvPr/>
        </p:nvSpPr>
        <p:spPr>
          <a:xfrm>
            <a:off x="371861" y="308863"/>
            <a:ext cx="11389274" cy="800219"/>
          </a:xfrm>
          <a:prstGeom prst="rect">
            <a:avLst/>
          </a:prstGeom>
          <a:noFill/>
        </p:spPr>
        <p:txBody>
          <a:bodyPr wrap="square" lIns="0" tIns="0" rIns="0" bIns="0">
            <a:spAutoFit/>
          </a:bodyPr>
          <a:lstStyle/>
          <a:p>
            <a:r>
              <a:rPr lang="en-GB" sz="2000" dirty="0">
                <a:solidFill>
                  <a:srgbClr val="103A71"/>
                </a:solidFill>
                <a:latin typeface="Arial" panose="020B0604020202020204" pitchFamily="34" charset="0"/>
                <a:cs typeface="Arial" panose="020B0604020202020204" pitchFamily="34" charset="0"/>
              </a:rPr>
              <a:t>Theory of Action:</a:t>
            </a:r>
            <a:r>
              <a:rPr lang="en-GB" sz="2000" b="1" dirty="0">
                <a:solidFill>
                  <a:srgbClr val="103A71"/>
                </a:solidFill>
                <a:latin typeface="Arial" panose="020B0604020202020204" pitchFamily="34" charset="0"/>
                <a:cs typeface="Arial" panose="020B0604020202020204" pitchFamily="34" charset="0"/>
              </a:rPr>
              <a:t> Capacity development of local implementers</a:t>
            </a:r>
            <a:endParaRPr lang="en-GB" sz="2000" dirty="0">
              <a:solidFill>
                <a:schemeClr val="accent1"/>
              </a:solidFill>
              <a:latin typeface="Arial" panose="020B0604020202020204" pitchFamily="34" charset="0"/>
              <a:ea typeface="+mj-ea"/>
              <a:cs typeface="+mj-cs"/>
            </a:endParaRPr>
          </a:p>
          <a:p>
            <a:endParaRPr lang="en-GB" sz="3200" dirty="0">
              <a:solidFill>
                <a:schemeClr val="accent1"/>
              </a:solidFill>
              <a:latin typeface="Arial" panose="020B0604020202020204" pitchFamily="34" charset="0"/>
              <a:ea typeface="+mj-ea"/>
              <a:cs typeface="+mj-cs"/>
            </a:endParaRPr>
          </a:p>
        </p:txBody>
      </p:sp>
      <p:sp>
        <p:nvSpPr>
          <p:cNvPr id="3" name="Flowchart: Connector 9">
            <a:extLst>
              <a:ext uri="{FF2B5EF4-FFF2-40B4-BE49-F238E27FC236}">
                <a16:creationId xmlns:a16="http://schemas.microsoft.com/office/drawing/2014/main" id="{C54DB15A-ACC2-582C-56E5-7C2D78C6AA51}"/>
              </a:ext>
            </a:extLst>
          </p:cNvPr>
          <p:cNvSpPr/>
          <p:nvPr/>
        </p:nvSpPr>
        <p:spPr>
          <a:xfrm>
            <a:off x="5424474" y="3379852"/>
            <a:ext cx="1392480" cy="1393200"/>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GB" sz="1400" b="1" dirty="0">
                <a:solidFill>
                  <a:srgbClr val="002060"/>
                </a:solidFill>
                <a:latin typeface="Arial" panose="020B0604020202020204" pitchFamily="34" charset="0"/>
              </a:rPr>
              <a:t>Capacity </a:t>
            </a:r>
            <a:br>
              <a:rPr lang="en-GB" sz="1400" b="1" dirty="0">
                <a:solidFill>
                  <a:srgbClr val="002060"/>
                </a:solidFill>
                <a:latin typeface="Arial" panose="020B0604020202020204" pitchFamily="34" charset="0"/>
              </a:rPr>
            </a:br>
            <a:r>
              <a:rPr lang="en-GB" sz="1400" b="1" dirty="0">
                <a:solidFill>
                  <a:srgbClr val="002060"/>
                </a:solidFill>
                <a:latin typeface="Arial" panose="020B0604020202020204" pitchFamily="34" charset="0"/>
              </a:rPr>
              <a:t>Development </a:t>
            </a:r>
            <a:br>
              <a:rPr lang="en-GB" sz="1400" b="1" dirty="0">
                <a:solidFill>
                  <a:srgbClr val="002060"/>
                </a:solidFill>
                <a:latin typeface="Arial" panose="020B0604020202020204" pitchFamily="34" charset="0"/>
              </a:rPr>
            </a:br>
            <a:r>
              <a:rPr lang="en-GB" sz="1400" b="1" dirty="0">
                <a:solidFill>
                  <a:srgbClr val="002060"/>
                </a:solidFill>
                <a:latin typeface="Arial" panose="020B0604020202020204" pitchFamily="34" charset="0"/>
              </a:rPr>
              <a:t>Local IPs</a:t>
            </a:r>
          </a:p>
        </p:txBody>
      </p:sp>
      <p:sp>
        <p:nvSpPr>
          <p:cNvPr id="4" name="Rounded Rectangle 3">
            <a:extLst>
              <a:ext uri="{FF2B5EF4-FFF2-40B4-BE49-F238E27FC236}">
                <a16:creationId xmlns:a16="http://schemas.microsoft.com/office/drawing/2014/main" id="{62EAF3C9-985B-D00B-8012-AC9DD4A69FE6}"/>
              </a:ext>
            </a:extLst>
          </p:cNvPr>
          <p:cNvSpPr/>
          <p:nvPr/>
        </p:nvSpPr>
        <p:spPr>
          <a:xfrm>
            <a:off x="983145" y="1469974"/>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251999" rtlCol="0" anchor="t" anchorCtr="0"/>
          <a:lstStyle/>
          <a:p>
            <a:r>
              <a:rPr lang="en-GB" sz="1400" b="1" dirty="0">
                <a:solidFill>
                  <a:srgbClr val="002060"/>
                </a:solidFill>
                <a:latin typeface="Arial" panose="020B0604020202020204" pitchFamily="34" charset="0"/>
                <a:cs typeface="Arial" panose="020B0604020202020204" pitchFamily="34" charset="0"/>
              </a:rPr>
              <a:t>Land Release &amp; EOD</a:t>
            </a:r>
          </a:p>
          <a:p>
            <a:pPr algn="l"/>
            <a:r>
              <a:rPr lang="en-GB" sz="1200" dirty="0">
                <a:solidFill>
                  <a:srgbClr val="002060"/>
                </a:solidFill>
                <a:latin typeface="Arial" panose="020B0604020202020204" pitchFamily="34" charset="0"/>
                <a:cs typeface="Arial" panose="020B0604020202020204" pitchFamily="34" charset="0"/>
              </a:rPr>
              <a:t>Developing the capacity of local implementers can increase the sustainability of land release and EOD to reduce the risk of residual contamination in the long term. </a:t>
            </a:r>
          </a:p>
        </p:txBody>
      </p:sp>
      <p:sp>
        <p:nvSpPr>
          <p:cNvPr id="5" name="Rounded Rectangle 4">
            <a:extLst>
              <a:ext uri="{FF2B5EF4-FFF2-40B4-BE49-F238E27FC236}">
                <a16:creationId xmlns:a16="http://schemas.microsoft.com/office/drawing/2014/main" id="{3FB40DBD-5A82-079D-03D3-F50293F5A831}"/>
              </a:ext>
            </a:extLst>
          </p:cNvPr>
          <p:cNvSpPr/>
          <p:nvPr/>
        </p:nvSpPr>
        <p:spPr>
          <a:xfrm>
            <a:off x="6807711" y="1475127"/>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r>
              <a:rPr lang="en-GB" sz="1400" b="1" dirty="0">
                <a:solidFill>
                  <a:srgbClr val="002060"/>
                </a:solidFill>
                <a:latin typeface="Arial" panose="020B0604020202020204" pitchFamily="34" charset="0"/>
                <a:cs typeface="Arial" panose="020B0604020202020204" pitchFamily="34" charset="0"/>
              </a:rPr>
              <a:t>EORE</a:t>
            </a:r>
          </a:p>
          <a:p>
            <a:pPr marL="0" marR="0" lvl="0" indent="0" algn="l" rtl="0" eaLnBrk="1" fontAlgn="auto" latinLnBrk="0" hangingPunct="1">
              <a:lnSpc>
                <a:spcPct val="100000"/>
              </a:lnSpc>
              <a:spcBef>
                <a:spcPts val="0"/>
              </a:spcBef>
              <a:spcAft>
                <a:spcPts val="0"/>
              </a:spcAft>
              <a:buClrTx/>
              <a:buSzTx/>
              <a:buFontTx/>
              <a:buNone/>
            </a:pPr>
            <a:r>
              <a:rPr lang="en-GB" sz="1200" b="0" i="0" dirty="0">
                <a:solidFill>
                  <a:srgbClr val="002060"/>
                </a:solidFill>
                <a:latin typeface="Arial" panose="020B0604020202020204" pitchFamily="34" charset="0"/>
                <a:cs typeface="Arial" panose="020B0604020202020204" pitchFamily="34" charset="0"/>
              </a:rPr>
              <a:t>Developing the capacity of local implementers and/or civil society to conduct EORE can increase the quality and sustainability of EORE.</a:t>
            </a:r>
          </a:p>
        </p:txBody>
      </p:sp>
      <p:sp>
        <p:nvSpPr>
          <p:cNvPr id="6" name="Rounded Rectangle 5">
            <a:extLst>
              <a:ext uri="{FF2B5EF4-FFF2-40B4-BE49-F238E27FC236}">
                <a16:creationId xmlns:a16="http://schemas.microsoft.com/office/drawing/2014/main" id="{99C94663-DC30-4CC8-5DEA-FD86403AC696}"/>
              </a:ext>
            </a:extLst>
          </p:cNvPr>
          <p:cNvSpPr/>
          <p:nvPr/>
        </p:nvSpPr>
        <p:spPr>
          <a:xfrm>
            <a:off x="307485" y="3257064"/>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r>
              <a:rPr lang="en-GB" sz="1400" b="1" i="0" dirty="0">
                <a:solidFill>
                  <a:srgbClr val="002060"/>
                </a:solidFill>
                <a:latin typeface="Arial" panose="020B0604020202020204" pitchFamily="34" charset="0"/>
                <a:cs typeface="Arial" panose="020B0604020202020204" pitchFamily="34" charset="0"/>
              </a:rPr>
              <a:t>Capacity Development of National Authorities </a:t>
            </a:r>
            <a:r>
              <a:rPr lang="en-GB" sz="1200" b="0" i="0" dirty="0">
                <a:solidFill>
                  <a:srgbClr val="002060"/>
                </a:solidFill>
                <a:latin typeface="Arial" panose="020B0604020202020204" pitchFamily="34" charset="0"/>
                <a:cs typeface="Arial" panose="020B0604020202020204" pitchFamily="34" charset="0"/>
              </a:rPr>
              <a:t>Local implementers, along with NMAAs, are an important part of increasing local voice within the mine action sector and help transition the sector to national ownership. NMAAs can encourage donors and international IPs to support the capacity development of local implementing organisations to increase local leadership. </a:t>
            </a:r>
            <a:endParaRPr lang="en-GB" sz="1800" dirty="0">
              <a:solidFill>
                <a:schemeClr val="tx1"/>
              </a:solidFill>
              <a:latin typeface="Arial" panose="020B0604020202020204" pitchFamily="34" charset="0"/>
            </a:endParaRPr>
          </a:p>
        </p:txBody>
      </p:sp>
      <p:sp>
        <p:nvSpPr>
          <p:cNvPr id="7" name="Rounded Rectangle 6">
            <a:extLst>
              <a:ext uri="{FF2B5EF4-FFF2-40B4-BE49-F238E27FC236}">
                <a16:creationId xmlns:a16="http://schemas.microsoft.com/office/drawing/2014/main" id="{32A718FB-0005-56DA-C0DC-3B1B55B77BA4}"/>
              </a:ext>
            </a:extLst>
          </p:cNvPr>
          <p:cNvSpPr/>
          <p:nvPr/>
        </p:nvSpPr>
        <p:spPr>
          <a:xfrm>
            <a:off x="7375834" y="3259641"/>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r>
              <a:rPr lang="en-GB" sz="1400" b="1" i="0" dirty="0">
                <a:solidFill>
                  <a:srgbClr val="002060"/>
                </a:solidFill>
                <a:latin typeface="Arial" panose="020B0604020202020204" pitchFamily="34" charset="0"/>
                <a:cs typeface="Arial" panose="020B0604020202020204" pitchFamily="34" charset="0"/>
              </a:rPr>
              <a:t>Victim Assistance</a:t>
            </a:r>
          </a:p>
          <a:p>
            <a:r>
              <a:rPr lang="en-GB" sz="1200" b="0" i="0" dirty="0">
                <a:solidFill>
                  <a:srgbClr val="002060"/>
                </a:solidFill>
                <a:latin typeface="Arial" panose="020B0604020202020204" pitchFamily="34" charset="0"/>
                <a:cs typeface="Arial" panose="020B0604020202020204" pitchFamily="34" charset="0"/>
              </a:rPr>
              <a:t>Capacity building support for local mine action implementers can help to (</a:t>
            </a:r>
            <a:r>
              <a:rPr lang="en-GB" sz="1200" b="0" i="0" dirty="0" err="1">
                <a:solidFill>
                  <a:srgbClr val="002060"/>
                </a:solidFill>
                <a:latin typeface="Arial" panose="020B0604020202020204" pitchFamily="34" charset="0"/>
                <a:cs typeface="Arial" panose="020B0604020202020204" pitchFamily="34" charset="0"/>
              </a:rPr>
              <a:t>i</a:t>
            </a:r>
            <a:r>
              <a:rPr lang="en-GB" sz="1200" b="0" i="0" dirty="0">
                <a:solidFill>
                  <a:srgbClr val="002060"/>
                </a:solidFill>
                <a:latin typeface="Arial" panose="020B0604020202020204" pitchFamily="34" charset="0"/>
                <a:cs typeface="Arial" panose="020B0604020202020204" pitchFamily="34" charset="0"/>
              </a:rPr>
              <a:t>) develop policies and procedures for identifying survivors’ needs, (ii) put referral procedures in place to support EO survivors, and thereby strengthen the sustainability of national efforts to provide victim assistance.</a:t>
            </a:r>
            <a:endParaRPr lang="en-GB" sz="1800" dirty="0">
              <a:solidFill>
                <a:schemeClr val="tx1"/>
              </a:solidFill>
              <a:latin typeface="Arial" panose="020B0604020202020204" pitchFamily="34" charset="0"/>
            </a:endParaRPr>
          </a:p>
        </p:txBody>
      </p:sp>
      <p:sp>
        <p:nvSpPr>
          <p:cNvPr id="8" name="Rounded Rectangle 7">
            <a:extLst>
              <a:ext uri="{FF2B5EF4-FFF2-40B4-BE49-F238E27FC236}">
                <a16:creationId xmlns:a16="http://schemas.microsoft.com/office/drawing/2014/main" id="{28B6623C-9E9A-CE92-8803-2C3C7D5AE500}"/>
              </a:ext>
            </a:extLst>
          </p:cNvPr>
          <p:cNvSpPr/>
          <p:nvPr/>
        </p:nvSpPr>
        <p:spPr>
          <a:xfrm>
            <a:off x="6857141" y="5044155"/>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r>
              <a:rPr lang="en-GB" sz="1400" b="1" dirty="0">
                <a:solidFill>
                  <a:srgbClr val="002060"/>
                </a:solidFill>
                <a:latin typeface="Arial" panose="020B0604020202020204" pitchFamily="34" charset="0"/>
                <a:cs typeface="Arial" panose="020B0604020202020204" pitchFamily="34" charset="0"/>
              </a:rPr>
              <a:t>Advocacy &amp; Inclusion</a:t>
            </a:r>
          </a:p>
          <a:p>
            <a:pPr>
              <a:spcAft>
                <a:spcPts val="300"/>
              </a:spcAft>
            </a:pPr>
            <a:r>
              <a:rPr lang="en-GB" sz="1200" b="0" i="0" dirty="0">
                <a:solidFill>
                  <a:srgbClr val="002060"/>
                </a:solidFill>
                <a:latin typeface="Arial" panose="020B0604020202020204" pitchFamily="34" charset="0"/>
                <a:cs typeface="Arial" panose="020B0604020202020204" pitchFamily="34" charset="0"/>
              </a:rPr>
              <a:t>Local implementers can work with NMAAs and civil society to advocate for all components of mine</a:t>
            </a:r>
            <a:r>
              <a:rPr lang="en-GB" sz="1200" dirty="0">
                <a:solidFill>
                  <a:srgbClr val="002060"/>
                </a:solidFill>
                <a:latin typeface="Arial" panose="020B0604020202020204" pitchFamily="34" charset="0"/>
                <a:cs typeface="Arial" panose="020B0604020202020204" pitchFamily="34" charset="0"/>
              </a:rPr>
              <a:t>. action to be integrated into formal national action plans and budgets.</a:t>
            </a:r>
            <a:endParaRPr lang="en-GB" sz="1200" b="0" i="0" dirty="0">
              <a:solidFill>
                <a:srgbClr val="002060"/>
              </a:solidFill>
              <a:latin typeface="Arial" panose="020B0604020202020204" pitchFamily="34" charset="0"/>
              <a:cs typeface="Arial" panose="020B0604020202020204" pitchFamily="34" charset="0"/>
            </a:endParaRPr>
          </a:p>
          <a:p>
            <a:r>
              <a:rPr lang="en-GB" sz="1200" b="0" i="0" dirty="0">
                <a:solidFill>
                  <a:srgbClr val="002060"/>
                </a:solidFill>
                <a:latin typeface="Arial" panose="020B0604020202020204" pitchFamily="34" charset="0"/>
                <a:cs typeface="Arial" panose="020B0604020202020204" pitchFamily="34" charset="0"/>
              </a:rPr>
              <a:t>Local implementers may be more able to access areas where international operators cannot, ensuring the inclusion of remote and marginalised communities. </a:t>
            </a:r>
          </a:p>
        </p:txBody>
      </p:sp>
      <p:sp>
        <p:nvSpPr>
          <p:cNvPr id="9" name="Rounded Rectangle 8">
            <a:extLst>
              <a:ext uri="{FF2B5EF4-FFF2-40B4-BE49-F238E27FC236}">
                <a16:creationId xmlns:a16="http://schemas.microsoft.com/office/drawing/2014/main" id="{6C850738-66A4-D902-88C3-CF4FE5F1327B}"/>
              </a:ext>
            </a:extLst>
          </p:cNvPr>
          <p:cNvSpPr/>
          <p:nvPr/>
        </p:nvSpPr>
        <p:spPr>
          <a:xfrm>
            <a:off x="834860" y="5044155"/>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r>
              <a:rPr lang="en-GB" sz="1400" b="1" i="0" dirty="0">
                <a:solidFill>
                  <a:srgbClr val="002060"/>
                </a:solidFill>
                <a:latin typeface="Arial" panose="020B0604020202020204" pitchFamily="34" charset="0"/>
                <a:cs typeface="Arial" panose="020B0604020202020204" pitchFamily="34" charset="0"/>
              </a:rPr>
              <a:t>Collaboration &amp; Coordination </a:t>
            </a:r>
          </a:p>
          <a:p>
            <a:r>
              <a:rPr lang="en-GB" sz="1200" b="0" i="0" dirty="0">
                <a:solidFill>
                  <a:srgbClr val="002060"/>
                </a:solidFill>
                <a:latin typeface="Arial" panose="020B0604020202020204" pitchFamily="34" charset="0"/>
                <a:cs typeface="Arial" panose="020B0604020202020204" pitchFamily="34" charset="0"/>
              </a:rPr>
              <a:t>Having a strong network of local implementers increases the range of stakeholders that can be collaborated with and increases local leadership that can enhance coordination.</a:t>
            </a:r>
            <a:endParaRPr lang="en-GB" sz="1800" dirty="0">
              <a:solidFill>
                <a:schemeClr val="tx1"/>
              </a:solidFill>
              <a:latin typeface="Arial" panose="020B0604020202020204" pitchFamily="34" charset="0"/>
            </a:endParaRPr>
          </a:p>
        </p:txBody>
      </p:sp>
      <p:sp>
        <p:nvSpPr>
          <p:cNvPr id="10" name="TextBox 9">
            <a:extLst>
              <a:ext uri="{FF2B5EF4-FFF2-40B4-BE49-F238E27FC236}">
                <a16:creationId xmlns:a16="http://schemas.microsoft.com/office/drawing/2014/main" id="{46CA9654-8FB8-DBC2-6087-C79005AD26DD}"/>
              </a:ext>
            </a:extLst>
          </p:cNvPr>
          <p:cNvSpPr txBox="1"/>
          <p:nvPr/>
        </p:nvSpPr>
        <p:spPr>
          <a:xfrm>
            <a:off x="371861" y="708972"/>
            <a:ext cx="11448277" cy="461665"/>
          </a:xfrm>
          <a:prstGeom prst="rect">
            <a:avLst/>
          </a:prstGeom>
          <a:noFill/>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2060"/>
                </a:solidFill>
                <a:latin typeface="Arial" panose="020B0604020202020204" pitchFamily="34" charset="0"/>
                <a:cs typeface="Arial" panose="020B0604020202020204" pitchFamily="34" charset="0"/>
              </a:rPr>
              <a:t>Strategic Connections </a:t>
            </a:r>
            <a:r>
              <a:rPr lang="en-GB" sz="1200" dirty="0">
                <a:solidFill>
                  <a:srgbClr val="002060"/>
                </a:solidFill>
                <a:latin typeface="Arial" panose="020B0604020202020204" pitchFamily="34" charset="0"/>
                <a:cs typeface="Arial" panose="020B0604020202020204" pitchFamily="34" charset="0"/>
              </a:rPr>
              <a:t>with other aspects of mine action can enhance outcome level change, as illustrated in this column. These strategic connections should be considered by implementers to maximise the added value of the sector. </a:t>
            </a:r>
          </a:p>
        </p:txBody>
      </p:sp>
      <p:cxnSp>
        <p:nvCxnSpPr>
          <p:cNvPr id="11" name="Straight Connector 10">
            <a:extLst>
              <a:ext uri="{FF2B5EF4-FFF2-40B4-BE49-F238E27FC236}">
                <a16:creationId xmlns:a16="http://schemas.microsoft.com/office/drawing/2014/main" id="{7248B655-B388-29A6-3BB1-A1E763B89FF0}"/>
              </a:ext>
            </a:extLst>
          </p:cNvPr>
          <p:cNvCxnSpPr>
            <a:cxnSpLocks/>
          </p:cNvCxnSpPr>
          <p:nvPr/>
        </p:nvCxnSpPr>
        <p:spPr>
          <a:xfrm>
            <a:off x="5483073" y="3061457"/>
            <a:ext cx="304541" cy="313242"/>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3204A28-D992-CCFC-44F4-412BCCE074F2}"/>
              </a:ext>
            </a:extLst>
          </p:cNvPr>
          <p:cNvCxnSpPr>
            <a:cxnSpLocks/>
          </p:cNvCxnSpPr>
          <p:nvPr/>
        </p:nvCxnSpPr>
        <p:spPr>
          <a:xfrm>
            <a:off x="4861315" y="4036903"/>
            <a:ext cx="473545" cy="0"/>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91ACC7A-63A4-FDA1-9E39-96F6A8CA5513}"/>
              </a:ext>
            </a:extLst>
          </p:cNvPr>
          <p:cNvCxnSpPr>
            <a:cxnSpLocks/>
          </p:cNvCxnSpPr>
          <p:nvPr/>
        </p:nvCxnSpPr>
        <p:spPr>
          <a:xfrm>
            <a:off x="6857141" y="4036903"/>
            <a:ext cx="473545" cy="0"/>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68EEE72-A13D-9D6A-BC2A-25D60B5338D2}"/>
              </a:ext>
            </a:extLst>
          </p:cNvPr>
          <p:cNvCxnSpPr>
            <a:cxnSpLocks/>
          </p:cNvCxnSpPr>
          <p:nvPr/>
        </p:nvCxnSpPr>
        <p:spPr>
          <a:xfrm flipH="1">
            <a:off x="6551432" y="3061457"/>
            <a:ext cx="264461" cy="346619"/>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2E8E279-B5F4-E8FE-D940-18D00ED67691}"/>
              </a:ext>
            </a:extLst>
          </p:cNvPr>
          <p:cNvCxnSpPr>
            <a:cxnSpLocks/>
          </p:cNvCxnSpPr>
          <p:nvPr/>
        </p:nvCxnSpPr>
        <p:spPr>
          <a:xfrm>
            <a:off x="6594822" y="4665438"/>
            <a:ext cx="304541" cy="313242"/>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5F267C9-447B-5CB3-FA19-754C069CF7AB}"/>
              </a:ext>
            </a:extLst>
          </p:cNvPr>
          <p:cNvCxnSpPr>
            <a:cxnSpLocks/>
          </p:cNvCxnSpPr>
          <p:nvPr/>
        </p:nvCxnSpPr>
        <p:spPr>
          <a:xfrm flipH="1">
            <a:off x="5369074" y="4659322"/>
            <a:ext cx="264461" cy="346619"/>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F7067E68-41E6-89C9-EDBA-ED96CEF733F7}"/>
              </a:ext>
            </a:extLst>
          </p:cNvPr>
          <p:cNvSpPr/>
          <p:nvPr/>
        </p:nvSpPr>
        <p:spPr>
          <a:xfrm>
            <a:off x="5609" y="-5889"/>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Arial" panose="020B0604020202020204" pitchFamily="34" charset="0"/>
            </a:endParaRPr>
          </a:p>
        </p:txBody>
      </p:sp>
      <p:sp>
        <p:nvSpPr>
          <p:cNvPr id="18" name="Slide Number Placeholder 5">
            <a:extLst>
              <a:ext uri="{FF2B5EF4-FFF2-40B4-BE49-F238E27FC236}">
                <a16:creationId xmlns:a16="http://schemas.microsoft.com/office/drawing/2014/main" id="{D6907644-4014-8426-838A-3FBC7D6FD5F5}"/>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29</a:t>
            </a:fld>
            <a:endParaRPr lang="en-GB" dirty="0"/>
          </a:p>
        </p:txBody>
      </p:sp>
    </p:spTree>
    <p:extLst>
      <p:ext uri="{BB962C8B-B14F-4D97-AF65-F5344CB8AC3E}">
        <p14:creationId xmlns:p14="http://schemas.microsoft.com/office/powerpoint/2010/main" val="286443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8F3B856-ECC7-8341-A01E-EA9024A813AD}"/>
              </a:ext>
            </a:extLst>
          </p:cNvPr>
          <p:cNvSpPr/>
          <p:nvPr/>
        </p:nvSpPr>
        <p:spPr>
          <a:xfrm>
            <a:off x="1" y="318"/>
            <a:ext cx="12191999" cy="2565082"/>
          </a:xfrm>
          <a:prstGeom prst="rect">
            <a:avLst/>
          </a:prstGeom>
          <a:gradFill>
            <a:gsLst>
              <a:gs pos="0">
                <a:srgbClr val="BACB4E"/>
              </a:gs>
              <a:gs pos="99000">
                <a:srgbClr val="009FE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Diagram&#10;&#10;Description automatically generated">
            <a:extLst>
              <a:ext uri="{FF2B5EF4-FFF2-40B4-BE49-F238E27FC236}">
                <a16:creationId xmlns:a16="http://schemas.microsoft.com/office/drawing/2014/main" id="{CA8D6030-5F3C-3E4E-92C0-0DEB69E718CD}"/>
              </a:ext>
            </a:extLst>
          </p:cNvPr>
          <p:cNvPicPr>
            <a:picLocks noChangeAspect="1"/>
          </p:cNvPicPr>
          <p:nvPr/>
        </p:nvPicPr>
        <p:blipFill rotWithShape="1">
          <a:blip r:embed="rId2">
            <a:alphaModFix amt="12000"/>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b="62335"/>
          <a:stretch/>
        </p:blipFill>
        <p:spPr>
          <a:xfrm>
            <a:off x="0" y="159"/>
            <a:ext cx="12192000" cy="2565400"/>
          </a:xfrm>
          <a:prstGeom prst="rect">
            <a:avLst/>
          </a:prstGeom>
        </p:spPr>
      </p:pic>
      <p:sp>
        <p:nvSpPr>
          <p:cNvPr id="4" name="Rectangle 3">
            <a:extLst>
              <a:ext uri="{FF2B5EF4-FFF2-40B4-BE49-F238E27FC236}">
                <a16:creationId xmlns:a16="http://schemas.microsoft.com/office/drawing/2014/main" id="{ABE2F276-A257-8042-A949-60EDEB485746}"/>
              </a:ext>
            </a:extLst>
          </p:cNvPr>
          <p:cNvSpPr/>
          <p:nvPr/>
        </p:nvSpPr>
        <p:spPr>
          <a:xfrm>
            <a:off x="351257" y="1431943"/>
            <a:ext cx="8344659" cy="1538883"/>
          </a:xfrm>
          <a:prstGeom prst="rect">
            <a:avLst/>
          </a:prstGeom>
        </p:spPr>
        <p:txBody>
          <a:bodyPr wrap="square">
            <a:spAutoFit/>
          </a:bodyPr>
          <a:lstStyle/>
          <a:p>
            <a:r>
              <a:rPr lang="en-GB" sz="5400" dirty="0">
                <a:solidFill>
                  <a:schemeClr val="bg1"/>
                </a:solidFill>
                <a:latin typeface="Arial" panose="020B0604020202020204" pitchFamily="34" charset="0"/>
                <a:cs typeface="Arial" panose="020B0604020202020204" pitchFamily="34" charset="0"/>
              </a:rPr>
              <a:t>Guide Description</a:t>
            </a:r>
          </a:p>
          <a:p>
            <a:endParaRPr lang="en-US" sz="4000" dirty="0">
              <a:solidFill>
                <a:schemeClr val="bg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B3BD2D5D-3614-7847-9EEE-4AB60FE52A78}"/>
              </a:ext>
            </a:extLst>
          </p:cNvPr>
          <p:cNvSpPr/>
          <p:nvPr/>
        </p:nvSpPr>
        <p:spPr>
          <a:xfrm>
            <a:off x="351257" y="2802437"/>
            <a:ext cx="11323593" cy="3807085"/>
          </a:xfrm>
          <a:prstGeom prst="rect">
            <a:avLst/>
          </a:prstGeom>
        </p:spPr>
        <p:txBody>
          <a:bodyPr wrap="square" numCol="2" spcCol="540000">
            <a:spAutoFit/>
          </a:bodyPr>
          <a:lstStyle/>
          <a:p>
            <a:pPr>
              <a:lnSpc>
                <a:spcPts val="1800"/>
              </a:lnSpc>
            </a:pPr>
            <a:r>
              <a:rPr lang="en-GB" sz="1400" dirty="0">
                <a:solidFill>
                  <a:srgbClr val="103A71"/>
                </a:solidFill>
                <a:latin typeface="Arial" panose="020B0604020202020204" pitchFamily="34" charset="0"/>
                <a:cs typeface="Arial" panose="020B0604020202020204" pitchFamily="34" charset="0"/>
              </a:rPr>
              <a:t>This guide is centred around </a:t>
            </a:r>
            <a:r>
              <a:rPr lang="en-GB" sz="1400" b="1" dirty="0">
                <a:solidFill>
                  <a:srgbClr val="103A71"/>
                </a:solidFill>
                <a:latin typeface="Arial" panose="020B0604020202020204" pitchFamily="34" charset="0"/>
                <a:cs typeface="Arial" panose="020B0604020202020204" pitchFamily="34" charset="0"/>
              </a:rPr>
              <a:t>a Theory of Change (</a:t>
            </a:r>
            <a:r>
              <a:rPr lang="en-GB" sz="1400" b="1" dirty="0" err="1">
                <a:solidFill>
                  <a:srgbClr val="103A71"/>
                </a:solidFill>
                <a:latin typeface="Arial" panose="020B0604020202020204" pitchFamily="34" charset="0"/>
                <a:cs typeface="Arial" panose="020B0604020202020204" pitchFamily="34" charset="0"/>
              </a:rPr>
              <a:t>ToC</a:t>
            </a:r>
            <a:r>
              <a:rPr lang="en-GB" sz="1400" b="1" dirty="0">
                <a:solidFill>
                  <a:srgbClr val="103A71"/>
                </a:solidFill>
                <a:latin typeface="Arial" panose="020B0604020202020204" pitchFamily="34" charset="0"/>
                <a:cs typeface="Arial" panose="020B0604020202020204" pitchFamily="34" charset="0"/>
              </a:rPr>
              <a:t>) – a set of supporting Theories of Action</a:t>
            </a:r>
            <a:r>
              <a:rPr lang="en-GB" sz="1400" dirty="0">
                <a:solidFill>
                  <a:srgbClr val="103A71"/>
                </a:solidFill>
                <a:latin typeface="Arial" panose="020B0604020202020204" pitchFamily="34" charset="0"/>
                <a:cs typeface="Arial" panose="020B0604020202020204" pitchFamily="34" charset="0"/>
              </a:rPr>
              <a:t> </a:t>
            </a:r>
            <a:r>
              <a:rPr lang="en-GB" sz="1400" b="1" dirty="0">
                <a:solidFill>
                  <a:srgbClr val="103A71"/>
                </a:solidFill>
                <a:latin typeface="Arial" panose="020B0604020202020204" pitchFamily="34" charset="0"/>
                <a:cs typeface="Arial" panose="020B0604020202020204" pitchFamily="34" charset="0"/>
              </a:rPr>
              <a:t>(</a:t>
            </a:r>
            <a:r>
              <a:rPr lang="en-GB" sz="1400" b="1" dirty="0" err="1">
                <a:solidFill>
                  <a:srgbClr val="103A71"/>
                </a:solidFill>
                <a:latin typeface="Arial" panose="020B0604020202020204" pitchFamily="34" charset="0"/>
                <a:cs typeface="Arial" panose="020B0604020202020204" pitchFamily="34" charset="0"/>
              </a:rPr>
              <a:t>ToAs</a:t>
            </a:r>
            <a:r>
              <a:rPr lang="en-GB" sz="1400" b="1" dirty="0">
                <a:solidFill>
                  <a:srgbClr val="103A71"/>
                </a:solidFill>
                <a:latin typeface="Arial" panose="020B0604020202020204" pitchFamily="34" charset="0"/>
                <a:cs typeface="Arial" panose="020B0604020202020204" pitchFamily="34" charset="0"/>
              </a:rPr>
              <a:t>) </a:t>
            </a:r>
            <a:r>
              <a:rPr lang="en-GB" sz="1400" dirty="0">
                <a:solidFill>
                  <a:srgbClr val="103A71"/>
                </a:solidFill>
                <a:latin typeface="Arial" panose="020B0604020202020204" pitchFamily="34" charset="0"/>
                <a:cs typeface="Arial" panose="020B0604020202020204" pitchFamily="34" charset="0"/>
              </a:rPr>
              <a:t>which covers all pillars of mine action, and an indicator bank. </a:t>
            </a:r>
            <a:r>
              <a:rPr lang="en-GB" sz="1400" b="1" dirty="0">
                <a:solidFill>
                  <a:srgbClr val="103A71"/>
                </a:solidFill>
                <a:latin typeface="Arial" panose="020B0604020202020204" pitchFamily="34" charset="0"/>
                <a:cs typeface="Arial" panose="020B0604020202020204" pitchFamily="34" charset="0"/>
              </a:rPr>
              <a:t>The primary purpose is to encourage collective responsibility of all stakeholders for achieving mine action outcomes </a:t>
            </a:r>
            <a:r>
              <a:rPr lang="en-GB" sz="1400" dirty="0">
                <a:solidFill>
                  <a:srgbClr val="103A71"/>
                </a:solidFill>
                <a:latin typeface="Arial" panose="020B0604020202020204" pitchFamily="34" charset="0"/>
                <a:cs typeface="Arial" panose="020B0604020202020204" pitchFamily="34" charset="0"/>
              </a:rPr>
              <a:t>and to introduce shared indicators that can help measure whether the sector is collectively achieving these.</a:t>
            </a:r>
          </a:p>
          <a:p>
            <a:pPr>
              <a:lnSpc>
                <a:spcPts val="1800"/>
              </a:lnSpc>
            </a:pPr>
            <a:endParaRPr lang="en-GB" sz="1400" dirty="0">
              <a:solidFill>
                <a:srgbClr val="103A71"/>
              </a:solidFill>
              <a:latin typeface="Arial" panose="020B0604020202020204" pitchFamily="34" charset="0"/>
              <a:cs typeface="Arial" panose="020B0604020202020204" pitchFamily="34" charset="0"/>
            </a:endParaRPr>
          </a:p>
          <a:p>
            <a:pPr>
              <a:lnSpc>
                <a:spcPts val="1800"/>
              </a:lnSpc>
            </a:pPr>
            <a:r>
              <a:rPr lang="en-GB" sz="1400" dirty="0">
                <a:solidFill>
                  <a:srgbClr val="103A71"/>
                </a:solidFill>
                <a:latin typeface="Arial" panose="020B0604020202020204" pitchFamily="34" charset="0"/>
                <a:cs typeface="Arial" panose="020B0604020202020204" pitchFamily="34" charset="0"/>
              </a:rPr>
              <a:t>Each </a:t>
            </a:r>
            <a:r>
              <a:rPr lang="en-GB" sz="1400" dirty="0" err="1">
                <a:solidFill>
                  <a:srgbClr val="103A71"/>
                </a:solidFill>
                <a:latin typeface="Arial" panose="020B0604020202020204" pitchFamily="34" charset="0"/>
                <a:cs typeface="Arial" panose="020B0604020202020204" pitchFamily="34" charset="0"/>
              </a:rPr>
              <a:t>ToA</a:t>
            </a:r>
            <a:r>
              <a:rPr lang="en-GB" sz="1400" dirty="0">
                <a:solidFill>
                  <a:srgbClr val="103A71"/>
                </a:solidFill>
                <a:latin typeface="Arial" panose="020B0604020202020204" pitchFamily="34" charset="0"/>
                <a:cs typeface="Arial" panose="020B0604020202020204" pitchFamily="34" charset="0"/>
              </a:rPr>
              <a:t> is accompanied by a set of indicators, common assumptions, and ‘strategic connections’ that illustrate how the theories of action support each other and contribute to delivering the overall theory of change. </a:t>
            </a:r>
            <a:r>
              <a:rPr lang="en-US" sz="1400" dirty="0">
                <a:solidFill>
                  <a:srgbClr val="002060"/>
                </a:solidFill>
                <a:latin typeface="Arial" panose="020B0604020202020204" pitchFamily="34" charset="0"/>
              </a:rPr>
              <a:t>A combination of the </a:t>
            </a:r>
            <a:r>
              <a:rPr lang="en-US" sz="1400" dirty="0" err="1">
                <a:solidFill>
                  <a:srgbClr val="002060"/>
                </a:solidFill>
                <a:latin typeface="Arial" panose="020B0604020202020204" pitchFamily="34" charset="0"/>
              </a:rPr>
              <a:t>ToC</a:t>
            </a:r>
            <a:r>
              <a:rPr lang="en-US" sz="1400" dirty="0">
                <a:solidFill>
                  <a:srgbClr val="002060"/>
                </a:solidFill>
                <a:latin typeface="Arial" panose="020B0604020202020204" pitchFamily="34" charset="0"/>
              </a:rPr>
              <a:t> and </a:t>
            </a:r>
            <a:r>
              <a:rPr lang="en-US" sz="1400" dirty="0" err="1">
                <a:solidFill>
                  <a:srgbClr val="002060"/>
                </a:solidFill>
                <a:latin typeface="Arial" panose="020B0604020202020204" pitchFamily="34" charset="0"/>
              </a:rPr>
              <a:t>ToAs</a:t>
            </a:r>
            <a:r>
              <a:rPr lang="en-US" sz="1400" dirty="0">
                <a:solidFill>
                  <a:srgbClr val="002060"/>
                </a:solidFill>
                <a:latin typeface="Arial" panose="020B0604020202020204" pitchFamily="34" charset="0"/>
              </a:rPr>
              <a:t> will </a:t>
            </a:r>
            <a:r>
              <a:rPr lang="en-US" sz="1400" b="1" dirty="0">
                <a:solidFill>
                  <a:srgbClr val="002060"/>
                </a:solidFill>
                <a:latin typeface="Arial" panose="020B0604020202020204" pitchFamily="34" charset="0"/>
              </a:rPr>
              <a:t>help to distinguish between ‘implementation failure’ </a:t>
            </a:r>
            <a:r>
              <a:rPr lang="en-US" sz="1400" dirty="0">
                <a:solidFill>
                  <a:srgbClr val="002060"/>
                </a:solidFill>
                <a:latin typeface="Arial" panose="020B0604020202020204" pitchFamily="34" charset="0"/>
              </a:rPr>
              <a:t>(an intervention that is not delivered well) </a:t>
            </a:r>
            <a:r>
              <a:rPr lang="en-US" sz="1400" b="1" dirty="0">
                <a:solidFill>
                  <a:srgbClr val="002060"/>
                </a:solidFill>
                <a:latin typeface="Arial" panose="020B0604020202020204" pitchFamily="34" charset="0"/>
              </a:rPr>
              <a:t>and ‘theory failure’ </a:t>
            </a:r>
            <a:r>
              <a:rPr lang="en-US" sz="1400" dirty="0">
                <a:solidFill>
                  <a:srgbClr val="002060"/>
                </a:solidFill>
                <a:latin typeface="Arial" panose="020B0604020202020204" pitchFamily="34" charset="0"/>
              </a:rPr>
              <a:t>(where intervention is done well but it still did not lead to the outcomes hoped for). The latter puts the emphasis on the sector as a whole, and not just the implementers, for when outcomes are not as good as they could be. ​</a:t>
            </a:r>
          </a:p>
          <a:p>
            <a:pPr>
              <a:lnSpc>
                <a:spcPts val="1800"/>
              </a:lnSpc>
            </a:pPr>
            <a:endParaRPr lang="en-GB" sz="1400" dirty="0">
              <a:solidFill>
                <a:srgbClr val="103A71"/>
              </a:solidFill>
              <a:latin typeface="Arial" panose="020B0604020202020204" pitchFamily="34" charset="0"/>
              <a:cs typeface="Arial" panose="020B0604020202020204" pitchFamily="34" charset="0"/>
            </a:endParaRPr>
          </a:p>
          <a:p>
            <a:pPr>
              <a:lnSpc>
                <a:spcPts val="1800"/>
              </a:lnSpc>
            </a:pPr>
            <a:r>
              <a:rPr lang="en-GB" sz="1400" dirty="0">
                <a:solidFill>
                  <a:srgbClr val="103A71"/>
                </a:solidFill>
                <a:latin typeface="Arial" panose="020B0604020202020204" pitchFamily="34" charset="0"/>
                <a:cs typeface="Arial" panose="020B0604020202020204" pitchFamily="34" charset="0"/>
              </a:rPr>
              <a:t>The </a:t>
            </a:r>
            <a:r>
              <a:rPr lang="en-GB" sz="1400" dirty="0" err="1">
                <a:solidFill>
                  <a:srgbClr val="103A71"/>
                </a:solidFill>
                <a:latin typeface="Arial" panose="020B0604020202020204" pitchFamily="34" charset="0"/>
                <a:cs typeface="Arial" panose="020B0604020202020204" pitchFamily="34" charset="0"/>
              </a:rPr>
              <a:t>ToC</a:t>
            </a:r>
            <a:r>
              <a:rPr lang="en-GB" sz="1400" dirty="0">
                <a:solidFill>
                  <a:srgbClr val="103A71"/>
                </a:solidFill>
                <a:latin typeface="Arial" panose="020B0604020202020204" pitchFamily="34" charset="0"/>
                <a:cs typeface="Arial" panose="020B0604020202020204" pitchFamily="34" charset="0"/>
              </a:rPr>
              <a:t> Guide and toolkit enables the global </a:t>
            </a:r>
            <a:r>
              <a:rPr lang="en-GB" sz="1400" dirty="0" err="1">
                <a:solidFill>
                  <a:srgbClr val="103A71"/>
                </a:solidFill>
                <a:latin typeface="Arial" panose="020B0604020202020204" pitchFamily="34" charset="0"/>
                <a:cs typeface="Arial" panose="020B0604020202020204" pitchFamily="34" charset="0"/>
              </a:rPr>
              <a:t>ToC</a:t>
            </a:r>
            <a:r>
              <a:rPr lang="en-GB" sz="1400" dirty="0">
                <a:solidFill>
                  <a:srgbClr val="103A71"/>
                </a:solidFill>
                <a:latin typeface="Arial" panose="020B0604020202020204" pitchFamily="34" charset="0"/>
                <a:cs typeface="Arial" panose="020B0604020202020204" pitchFamily="34" charset="0"/>
              </a:rPr>
              <a:t> to be adapted and applied in diverse country contexts. It has been widely consulted on and has been piloted with national authorities (NAs), donors and mine action implementers in Angola, Afghanistan, Lebanon, Libya, and Ukraine.</a:t>
            </a:r>
          </a:p>
          <a:p>
            <a:pPr>
              <a:lnSpc>
                <a:spcPts val="1800"/>
              </a:lnSpc>
            </a:pPr>
            <a:endParaRPr lang="en-GB" sz="1400" dirty="0">
              <a:solidFill>
                <a:srgbClr val="103A71"/>
              </a:solidFill>
              <a:latin typeface="Arial" panose="020B0604020202020204" pitchFamily="34" charset="0"/>
              <a:cs typeface="Arial" panose="020B0604020202020204" pitchFamily="34" charset="0"/>
            </a:endParaRPr>
          </a:p>
          <a:p>
            <a:pPr>
              <a:lnSpc>
                <a:spcPts val="1800"/>
              </a:lnSpc>
            </a:pPr>
            <a:r>
              <a:rPr lang="en-GB" sz="1400" dirty="0">
                <a:solidFill>
                  <a:srgbClr val="103A71"/>
                </a:solidFill>
                <a:latin typeface="Arial" panose="020B0604020202020204" pitchFamily="34" charset="0"/>
                <a:cs typeface="Arial" panose="020B0604020202020204" pitchFamily="34" charset="0"/>
              </a:rPr>
              <a:t>The </a:t>
            </a:r>
            <a:r>
              <a:rPr lang="en-GB" sz="1400" dirty="0" err="1">
                <a:solidFill>
                  <a:srgbClr val="103A71"/>
                </a:solidFill>
                <a:latin typeface="Arial" panose="020B0604020202020204" pitchFamily="34" charset="0"/>
                <a:cs typeface="Arial" panose="020B0604020202020204" pitchFamily="34" charset="0"/>
              </a:rPr>
              <a:t>ToC</a:t>
            </a:r>
            <a:r>
              <a:rPr lang="en-GB" sz="1400" dirty="0">
                <a:solidFill>
                  <a:srgbClr val="103A71"/>
                </a:solidFill>
                <a:latin typeface="Arial" panose="020B0604020202020204" pitchFamily="34" charset="0"/>
                <a:cs typeface="Arial" panose="020B0604020202020204" pitchFamily="34" charset="0"/>
              </a:rPr>
              <a:t> toolkit is considered a living document for use and ownership by the entire mine action sector and should be updated on a periodic basis.   </a:t>
            </a:r>
            <a:endParaRPr lang="en-GB" sz="1400" dirty="0">
              <a:solidFill>
                <a:srgbClr val="002060"/>
              </a:solidFill>
              <a:latin typeface="Arial" panose="020B0604020202020204" pitchFamily="34" charset="0"/>
              <a:cs typeface="Arial" panose="020B0604020202020204" pitchFamily="34" charset="0"/>
            </a:endParaRPr>
          </a:p>
        </p:txBody>
      </p:sp>
      <p:sp>
        <p:nvSpPr>
          <p:cNvPr id="2" name="Slide Number Placeholder 5">
            <a:extLst>
              <a:ext uri="{FF2B5EF4-FFF2-40B4-BE49-F238E27FC236}">
                <a16:creationId xmlns:a16="http://schemas.microsoft.com/office/drawing/2014/main" id="{D9D8AE0A-B6FF-9071-4501-BB62777C35D2}"/>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3</a:t>
            </a:fld>
            <a:endParaRPr lang="en-GB" dirty="0"/>
          </a:p>
        </p:txBody>
      </p:sp>
    </p:spTree>
    <p:extLst>
      <p:ext uri="{BB962C8B-B14F-4D97-AF65-F5344CB8AC3E}">
        <p14:creationId xmlns:p14="http://schemas.microsoft.com/office/powerpoint/2010/main" val="18755990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6DB996-ECFB-5DD9-192E-1DFBF9DFF43F}"/>
              </a:ext>
            </a:extLst>
          </p:cNvPr>
          <p:cNvSpPr/>
          <p:nvPr/>
        </p:nvSpPr>
        <p:spPr>
          <a:xfrm>
            <a:off x="371861" y="308863"/>
            <a:ext cx="11389274" cy="861774"/>
          </a:xfrm>
          <a:prstGeom prst="rect">
            <a:avLst/>
          </a:prstGeom>
          <a:noFill/>
        </p:spPr>
        <p:txBody>
          <a:bodyPr wrap="square" lIns="0" tIns="0" rIns="0" bIns="0">
            <a:spAutoFit/>
          </a:bodyPr>
          <a:lstStyle/>
          <a:p>
            <a:r>
              <a:rPr lang="en-GB" sz="2400" dirty="0">
                <a:solidFill>
                  <a:srgbClr val="103A71"/>
                </a:solidFill>
                <a:latin typeface="Arial" panose="020B0604020202020204" pitchFamily="34" charset="0"/>
                <a:cs typeface="Arial" panose="020B0604020202020204" pitchFamily="34" charset="0"/>
              </a:rPr>
              <a:t>Theory of Action:</a:t>
            </a:r>
            <a:r>
              <a:rPr lang="en-GB" sz="2400" b="1" dirty="0">
                <a:solidFill>
                  <a:srgbClr val="103A71"/>
                </a:solidFill>
                <a:latin typeface="Arial" panose="020B0604020202020204" pitchFamily="34" charset="0"/>
                <a:cs typeface="Arial" panose="020B0604020202020204" pitchFamily="34" charset="0"/>
              </a:rPr>
              <a:t> Capacity development of local implementers</a:t>
            </a:r>
            <a:endParaRPr lang="en-GB" sz="2400" dirty="0">
              <a:solidFill>
                <a:schemeClr val="accent1"/>
              </a:solidFill>
              <a:latin typeface="Arial" panose="020B0604020202020204" pitchFamily="34" charset="0"/>
              <a:ea typeface="+mj-ea"/>
              <a:cs typeface="+mj-cs"/>
            </a:endParaRPr>
          </a:p>
          <a:p>
            <a:endParaRPr lang="en-GB" sz="3200" dirty="0">
              <a:solidFill>
                <a:schemeClr val="accent1"/>
              </a:solidFill>
              <a:latin typeface="Arial" panose="020B0604020202020204" pitchFamily="34" charset="0"/>
              <a:ea typeface="+mj-ea"/>
              <a:cs typeface="+mj-cs"/>
            </a:endParaRPr>
          </a:p>
        </p:txBody>
      </p:sp>
      <p:sp>
        <p:nvSpPr>
          <p:cNvPr id="3" name="Rectangle 2">
            <a:extLst>
              <a:ext uri="{FF2B5EF4-FFF2-40B4-BE49-F238E27FC236}">
                <a16:creationId xmlns:a16="http://schemas.microsoft.com/office/drawing/2014/main" id="{94083E66-3740-0E47-029E-73AA6391D62A}"/>
              </a:ext>
            </a:extLst>
          </p:cNvPr>
          <p:cNvSpPr/>
          <p:nvPr/>
        </p:nvSpPr>
        <p:spPr>
          <a:xfrm>
            <a:off x="5609" y="-5889"/>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Arial" panose="020B0604020202020204" pitchFamily="34" charset="0"/>
            </a:endParaRPr>
          </a:p>
        </p:txBody>
      </p:sp>
      <p:graphicFrame>
        <p:nvGraphicFramePr>
          <p:cNvPr id="4" name="Table 2">
            <a:extLst>
              <a:ext uri="{FF2B5EF4-FFF2-40B4-BE49-F238E27FC236}">
                <a16:creationId xmlns:a16="http://schemas.microsoft.com/office/drawing/2014/main" id="{A0332F02-1196-013D-0B0C-D1F3A3036A27}"/>
              </a:ext>
            </a:extLst>
          </p:cNvPr>
          <p:cNvGraphicFramePr>
            <a:graphicFrameLocks noGrp="1"/>
          </p:cNvGraphicFramePr>
          <p:nvPr/>
        </p:nvGraphicFramePr>
        <p:xfrm>
          <a:off x="945371" y="1304144"/>
          <a:ext cx="9962906" cy="4817764"/>
        </p:xfrm>
        <a:graphic>
          <a:graphicData uri="http://schemas.openxmlformats.org/drawingml/2006/table">
            <a:tbl>
              <a:tblPr firstRow="1" bandRow="1">
                <a:tableStyleId>{7DF18680-E054-41AD-8BC1-D1AEF772440D}</a:tableStyleId>
              </a:tblPr>
              <a:tblGrid>
                <a:gridCol w="4981453">
                  <a:extLst>
                    <a:ext uri="{9D8B030D-6E8A-4147-A177-3AD203B41FA5}">
                      <a16:colId xmlns:a16="http://schemas.microsoft.com/office/drawing/2014/main" val="918319957"/>
                    </a:ext>
                  </a:extLst>
                </a:gridCol>
                <a:gridCol w="4981453">
                  <a:extLst>
                    <a:ext uri="{9D8B030D-6E8A-4147-A177-3AD203B41FA5}">
                      <a16:colId xmlns:a16="http://schemas.microsoft.com/office/drawing/2014/main" val="1093851191"/>
                    </a:ext>
                  </a:extLst>
                </a:gridCol>
              </a:tblGrid>
              <a:tr h="641677">
                <a:tc gridSpan="2">
                  <a:txBody>
                    <a:bodyPr/>
                    <a:lstStyle/>
                    <a:p>
                      <a:r>
                        <a:rPr lang="en-GB" sz="1400" b="1" i="0" dirty="0">
                          <a:latin typeface="Arial" panose="020B0604020202020204" pitchFamily="34" charset="0"/>
                        </a:rPr>
                        <a:t>Reflection Questions for use by the team </a:t>
                      </a:r>
                      <a:r>
                        <a:rPr lang="en-GB" sz="1400" b="0" i="0" dirty="0">
                          <a:latin typeface="Arial" panose="020B0604020202020204" pitchFamily="34" charset="0"/>
                        </a:rPr>
                        <a:t>to assess performance in relation to delivery in a conflict sensitive </a:t>
                      </a:r>
                      <a:br>
                        <a:rPr lang="en-GB" sz="1400" b="0" i="0" dirty="0">
                          <a:latin typeface="Arial" panose="020B0604020202020204" pitchFamily="34" charset="0"/>
                        </a:rPr>
                      </a:br>
                      <a:r>
                        <a:rPr lang="en-GB" sz="1400" b="0" i="0" dirty="0">
                          <a:latin typeface="Arial" panose="020B0604020202020204" pitchFamily="34" charset="0"/>
                        </a:rPr>
                        <a:t>and inclusive manner, coordinating both within and outside of the sector to maximise the strategic value of capacity development of local implementers </a:t>
                      </a:r>
                    </a:p>
                  </a:txBody>
                  <a:tcPr marL="251999" marT="108000" marB="108000">
                    <a:solidFill>
                      <a:schemeClr val="accent6"/>
                    </a:solidFill>
                  </a:tcPr>
                </a:tc>
                <a:tc hMerge="1">
                  <a:txBody>
                    <a:bodyPr/>
                    <a:lstStyle/>
                    <a:p>
                      <a:endParaRPr lang="en-US"/>
                    </a:p>
                  </a:txBody>
                  <a:tcPr/>
                </a:tc>
                <a:extLst>
                  <a:ext uri="{0D108BD9-81ED-4DB2-BD59-A6C34878D82A}">
                    <a16:rowId xmlns:a16="http://schemas.microsoft.com/office/drawing/2014/main" val="3356215133"/>
                  </a:ext>
                </a:extLst>
              </a:tr>
              <a:tr h="3961684">
                <a:tc>
                  <a:txBody>
                    <a:bodyPr/>
                    <a:lstStyle/>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Do local implementers have the capability, resources, and opportunity to deliver high-quality mine action services? </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Are international IPs and their donors supporting and building the capacity of local implementers to increasingly take national ownership and deal with residual contamination in the longer term?</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Are local mine action implementers increasingly allowed to lead in implementing mine action activities?</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Do local implementers have sufficient access to coordinate and collaborate with other stakeholders?</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GB" sz="1200" b="0" i="0" dirty="0">
                        <a:solidFill>
                          <a:schemeClr val="tx1"/>
                        </a:solidFill>
                        <a:latin typeface="Arial" panose="020B0604020202020204" pitchFamily="34" charset="0"/>
                      </a:endParaRPr>
                    </a:p>
                  </a:txBody>
                  <a:tcPr marL="180000" marT="180000"/>
                </a:tc>
                <a:tc>
                  <a:txBody>
                    <a:bodyPr/>
                    <a:lstStyle/>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Are local implementers capable of supporting advocacy and do they have the opportunity to do so?</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Are local implementers promoting gender equality and inclusion: are they increasing the diversity of the workforce and are they accessing and delivering mine action to marginalised and vulnerable communities?</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Is the need for external technical and financial support to local implementers reducing over time?</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Is the available evidence used to inform policy and programming? Are lessons learned and reflected upon to continuously improve the effectiveness of mine action?</a:t>
                      </a:r>
                    </a:p>
                  </a:txBody>
                  <a:tcPr marL="180000" marT="180000"/>
                </a:tc>
                <a:extLst>
                  <a:ext uri="{0D108BD9-81ED-4DB2-BD59-A6C34878D82A}">
                    <a16:rowId xmlns:a16="http://schemas.microsoft.com/office/drawing/2014/main" val="3203546465"/>
                  </a:ext>
                </a:extLst>
              </a:tr>
            </a:tbl>
          </a:graphicData>
        </a:graphic>
      </p:graphicFrame>
      <p:sp>
        <p:nvSpPr>
          <p:cNvPr id="5" name="Slide Number Placeholder 5">
            <a:extLst>
              <a:ext uri="{FF2B5EF4-FFF2-40B4-BE49-F238E27FC236}">
                <a16:creationId xmlns:a16="http://schemas.microsoft.com/office/drawing/2014/main" id="{677012C8-6AF2-AE62-525A-CC6115F49F00}"/>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30</a:t>
            </a:fld>
            <a:endParaRPr lang="en-GB" dirty="0"/>
          </a:p>
        </p:txBody>
      </p:sp>
    </p:spTree>
    <p:extLst>
      <p:ext uri="{BB962C8B-B14F-4D97-AF65-F5344CB8AC3E}">
        <p14:creationId xmlns:p14="http://schemas.microsoft.com/office/powerpoint/2010/main" val="7188757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4FC0A20E-35F1-AB7C-9BE7-65D09E463DFC}"/>
              </a:ext>
            </a:extLst>
          </p:cNvPr>
          <p:cNvCxnSpPr>
            <a:cxnSpLocks/>
          </p:cNvCxnSpPr>
          <p:nvPr/>
        </p:nvCxnSpPr>
        <p:spPr>
          <a:xfrm>
            <a:off x="1671020" y="1166190"/>
            <a:ext cx="614980"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75910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endParaRPr>
          </a:p>
        </p:txBody>
      </p:sp>
      <p:sp>
        <p:nvSpPr>
          <p:cNvPr id="27" name="Rectangle 26">
            <a:extLst>
              <a:ext uri="{FF2B5EF4-FFF2-40B4-BE49-F238E27FC236}">
                <a16:creationId xmlns:a16="http://schemas.microsoft.com/office/drawing/2014/main" id="{C5BBC101-C615-2446-BAF6-7C4DA1DEA259}"/>
              </a:ext>
            </a:extLst>
          </p:cNvPr>
          <p:cNvSpPr/>
          <p:nvPr/>
        </p:nvSpPr>
        <p:spPr>
          <a:xfrm>
            <a:off x="0" y="0"/>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53" name="Rounded Rectangle 294">
            <a:extLst>
              <a:ext uri="{FF2B5EF4-FFF2-40B4-BE49-F238E27FC236}">
                <a16:creationId xmlns:a16="http://schemas.microsoft.com/office/drawing/2014/main" id="{F4CCAC5A-2233-4820-9559-C35137F81FFD}"/>
              </a:ext>
            </a:extLst>
          </p:cNvPr>
          <p:cNvSpPr/>
          <p:nvPr/>
        </p:nvSpPr>
        <p:spPr>
          <a:xfrm>
            <a:off x="9264315" y="1436075"/>
            <a:ext cx="2606326" cy="360000"/>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latin typeface="Arial" panose="020B0604020202020204" pitchFamily="34" charset="0"/>
              </a:rPr>
              <a:t>Economic development and more resilient communities contribute to SDGs</a:t>
            </a:r>
          </a:p>
        </p:txBody>
      </p:sp>
      <p:sp>
        <p:nvSpPr>
          <p:cNvPr id="16" name="TextBox 15">
            <a:extLst>
              <a:ext uri="{FF2B5EF4-FFF2-40B4-BE49-F238E27FC236}">
                <a16:creationId xmlns:a16="http://schemas.microsoft.com/office/drawing/2014/main" id="{5255273F-9814-4110-9FDB-5B985586258D}"/>
              </a:ext>
            </a:extLst>
          </p:cNvPr>
          <p:cNvSpPr txBox="1"/>
          <p:nvPr/>
        </p:nvSpPr>
        <p:spPr>
          <a:xfrm>
            <a:off x="321360" y="887690"/>
            <a:ext cx="1349660" cy="522476"/>
          </a:xfrm>
          <a:prstGeom prst="roundRect">
            <a:avLst/>
          </a:prstGeom>
          <a:solidFill>
            <a:srgbClr val="F0F0F0"/>
          </a:solidFill>
          <a:ln w="19050">
            <a:solidFill>
              <a:srgbClr val="808080"/>
            </a:solidFill>
          </a:ln>
        </p:spPr>
        <p:txBody>
          <a:bodyPr wrap="square" lIns="36000" tIns="36000" rIns="36000" bIns="36000" rtlCol="0" anchor="ctr" anchorCtr="0">
            <a:noAutofit/>
          </a:bodyPr>
          <a:lstStyle>
            <a:defPPr>
              <a:defRPr lang="en-US"/>
            </a:defPPr>
            <a:lvl1pPr algn="ctr">
              <a:defRPr sz="900">
                <a:ea typeface="Arial" charset="0"/>
                <a:cs typeface="Arial" charset="0"/>
              </a:defRPr>
            </a:lvl1pPr>
          </a:lstStyle>
          <a:p>
            <a:r>
              <a:rPr lang="en-GB" dirty="0">
                <a:latin typeface="Arial" panose="020B0604020202020204" pitchFamily="34" charset="0"/>
              </a:rPr>
              <a:t>Capacity development of relevant national authority (NA.NMAA)</a:t>
            </a:r>
          </a:p>
        </p:txBody>
      </p:sp>
      <p:sp>
        <p:nvSpPr>
          <p:cNvPr id="20" name="TextBox 19">
            <a:extLst>
              <a:ext uri="{FF2B5EF4-FFF2-40B4-BE49-F238E27FC236}">
                <a16:creationId xmlns:a16="http://schemas.microsoft.com/office/drawing/2014/main" id="{F38327D3-5C66-414E-AADF-D164D344055E}"/>
              </a:ext>
            </a:extLst>
          </p:cNvPr>
          <p:cNvSpPr txBox="1"/>
          <p:nvPr/>
        </p:nvSpPr>
        <p:spPr>
          <a:xfrm>
            <a:off x="1671831" y="965070"/>
            <a:ext cx="790541" cy="201120"/>
          </a:xfrm>
          <a:prstGeom prst="rect">
            <a:avLst/>
          </a:prstGeom>
          <a:noFill/>
          <a:ln>
            <a:noFill/>
          </a:ln>
        </p:spPr>
        <p:txBody>
          <a:bodyPr wrap="square" lIns="54000" tIns="36000" rIns="54000" bIns="36000" rtlCol="0" anchor="ctr" anchorCtr="0">
            <a:noAutofit/>
          </a:bodyPr>
          <a:lstStyle/>
          <a:p>
            <a:r>
              <a:rPr lang="en-GB" sz="900" dirty="0">
                <a:latin typeface="Arial" panose="020B0604020202020204" pitchFamily="34" charset="0"/>
                <a:ea typeface="Arial" charset="0"/>
                <a:cs typeface="Arial" charset="0"/>
              </a:rPr>
              <a:t>leads to…</a:t>
            </a:r>
          </a:p>
        </p:txBody>
      </p:sp>
      <p:sp>
        <p:nvSpPr>
          <p:cNvPr id="4" name="Rectangle 3">
            <a:extLst>
              <a:ext uri="{FF2B5EF4-FFF2-40B4-BE49-F238E27FC236}">
                <a16:creationId xmlns:a16="http://schemas.microsoft.com/office/drawing/2014/main" id="{A6C12D0C-5835-8345-9605-5BFF7AF15B07}"/>
              </a:ext>
            </a:extLst>
          </p:cNvPr>
          <p:cNvSpPr/>
          <p:nvPr/>
        </p:nvSpPr>
        <p:spPr>
          <a:xfrm>
            <a:off x="290138" y="171634"/>
            <a:ext cx="11901862" cy="307777"/>
          </a:xfrm>
          <a:prstGeom prst="rect">
            <a:avLst/>
          </a:prstGeom>
          <a:noFill/>
        </p:spPr>
        <p:txBody>
          <a:bodyPr wrap="square" lIns="0" tIns="0" rIns="0" bIns="0">
            <a:spAutoFit/>
          </a:bodyPr>
          <a:lstStyle/>
          <a:p>
            <a:r>
              <a:rPr lang="en-GB" sz="2000" dirty="0">
                <a:solidFill>
                  <a:srgbClr val="103A71"/>
                </a:solidFill>
                <a:latin typeface="Arial" panose="020B0604020202020204" pitchFamily="34" charset="0"/>
                <a:cs typeface="Arial" panose="020B0604020202020204" pitchFamily="34" charset="0"/>
              </a:rPr>
              <a:t>Theory of Action: </a:t>
            </a:r>
            <a:r>
              <a:rPr lang="en-GB" sz="2000" b="1" dirty="0">
                <a:solidFill>
                  <a:srgbClr val="103A71"/>
                </a:solidFill>
                <a:latin typeface="Arial" panose="020B0604020202020204" pitchFamily="34" charset="0"/>
                <a:cs typeface="Arial" panose="020B0604020202020204" pitchFamily="34" charset="0"/>
              </a:rPr>
              <a:t>Capacity Development of National [Mine Action] Authorities (NAs/NMAAs)</a:t>
            </a:r>
          </a:p>
        </p:txBody>
      </p:sp>
      <p:sp>
        <p:nvSpPr>
          <p:cNvPr id="2" name="Rectangle 1">
            <a:extLst>
              <a:ext uri="{FF2B5EF4-FFF2-40B4-BE49-F238E27FC236}">
                <a16:creationId xmlns:a16="http://schemas.microsoft.com/office/drawing/2014/main" id="{408D423C-347A-0445-A82B-4C52CD813D5F}"/>
              </a:ext>
            </a:extLst>
          </p:cNvPr>
          <p:cNvSpPr/>
          <p:nvPr/>
        </p:nvSpPr>
        <p:spPr>
          <a:xfrm>
            <a:off x="283953" y="531148"/>
            <a:ext cx="1596591" cy="169277"/>
          </a:xfrm>
          <a:prstGeom prst="rect">
            <a:avLst/>
          </a:prstGeom>
        </p:spPr>
        <p:txBody>
          <a:bodyPr wrap="none" lIns="0" tIns="0" rIns="0" bIns="0">
            <a:spAutoFit/>
          </a:bodyPr>
          <a:lstStyle/>
          <a:p>
            <a:r>
              <a:rPr lang="en-GB" sz="1100" dirty="0">
                <a:latin typeface="Arial" panose="020B0604020202020204" pitchFamily="34" charset="0"/>
              </a:rPr>
              <a:t>Theory of action diagram </a:t>
            </a:r>
            <a:endParaRPr lang="en-US" sz="1100" dirty="0">
              <a:latin typeface="Arial" panose="020B0604020202020204" pitchFamily="34" charset="0"/>
            </a:endParaRPr>
          </a:p>
        </p:txBody>
      </p:sp>
      <p:sp>
        <p:nvSpPr>
          <p:cNvPr id="47" name="TextBox 46">
            <a:extLst>
              <a:ext uri="{FF2B5EF4-FFF2-40B4-BE49-F238E27FC236}">
                <a16:creationId xmlns:a16="http://schemas.microsoft.com/office/drawing/2014/main" id="{9B226E64-140F-49B9-AD30-61205295CE54}"/>
              </a:ext>
            </a:extLst>
          </p:cNvPr>
          <p:cNvSpPr txBox="1"/>
          <p:nvPr/>
        </p:nvSpPr>
        <p:spPr>
          <a:xfrm>
            <a:off x="8340209" y="973776"/>
            <a:ext cx="1090455" cy="194258"/>
          </a:xfrm>
          <a:prstGeom prst="rect">
            <a:avLst/>
          </a:prstGeom>
          <a:noFill/>
          <a:ln>
            <a:noFill/>
          </a:ln>
        </p:spPr>
        <p:txBody>
          <a:bodyPr wrap="square" lIns="54000" tIns="36000" rIns="54000" bIns="36000" rtlCol="0" anchor="ctr" anchorCtr="0">
            <a:noAutofit/>
          </a:bodyPr>
          <a:lstStyle/>
          <a:p>
            <a:r>
              <a:rPr lang="en-GB" sz="900" dirty="0">
                <a:latin typeface="Arial" panose="020B0604020202020204" pitchFamily="34" charset="0"/>
                <a:ea typeface="Arial" charset="0"/>
                <a:cs typeface="Arial" charset="0"/>
              </a:rPr>
              <a:t>contributing to…</a:t>
            </a:r>
          </a:p>
        </p:txBody>
      </p:sp>
      <p:sp>
        <p:nvSpPr>
          <p:cNvPr id="55" name="Rounded Rectangle 293">
            <a:extLst>
              <a:ext uri="{FF2B5EF4-FFF2-40B4-BE49-F238E27FC236}">
                <a16:creationId xmlns:a16="http://schemas.microsoft.com/office/drawing/2014/main" id="{CB2ABAB8-542F-4756-BFE0-1CA926012D2B}"/>
              </a:ext>
            </a:extLst>
          </p:cNvPr>
          <p:cNvSpPr/>
          <p:nvPr/>
        </p:nvSpPr>
        <p:spPr>
          <a:xfrm>
            <a:off x="9264315" y="1003100"/>
            <a:ext cx="2606325" cy="360000"/>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latin typeface="Arial" panose="020B0604020202020204" pitchFamily="34" charset="0"/>
              </a:rPr>
              <a:t>Increased community resilience to conflict drivers contributes to stability &amp; peacebuilding</a:t>
            </a:r>
          </a:p>
        </p:txBody>
      </p:sp>
      <p:sp>
        <p:nvSpPr>
          <p:cNvPr id="45" name="Rounded Rectangle 299">
            <a:extLst>
              <a:ext uri="{FF2B5EF4-FFF2-40B4-BE49-F238E27FC236}">
                <a16:creationId xmlns:a16="http://schemas.microsoft.com/office/drawing/2014/main" id="{F38F0A0D-19CF-4202-9971-5E9746936BFA}"/>
              </a:ext>
            </a:extLst>
          </p:cNvPr>
          <p:cNvSpPr/>
          <p:nvPr/>
        </p:nvSpPr>
        <p:spPr>
          <a:xfrm>
            <a:off x="5362692" y="1448430"/>
            <a:ext cx="2920216" cy="360000"/>
          </a:xfrm>
          <a:prstGeom prst="roundRect">
            <a:avLst/>
          </a:prstGeom>
          <a:solidFill>
            <a:schemeClr val="bg2"/>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latin typeface="Arial" panose="020B0604020202020204" pitchFamily="34" charset="0"/>
              </a:rPr>
              <a:t>Mine action complemented with humanitarian/ development/peacebuilding or stabilisation initiatives</a:t>
            </a:r>
          </a:p>
        </p:txBody>
      </p:sp>
      <p:sp>
        <p:nvSpPr>
          <p:cNvPr id="46" name="Rounded Rectangle 300">
            <a:extLst>
              <a:ext uri="{FF2B5EF4-FFF2-40B4-BE49-F238E27FC236}">
                <a16:creationId xmlns:a16="http://schemas.microsoft.com/office/drawing/2014/main" id="{35A7022D-E180-44B6-A39D-384B82550E3F}"/>
              </a:ext>
            </a:extLst>
          </p:cNvPr>
          <p:cNvSpPr/>
          <p:nvPr/>
        </p:nvSpPr>
        <p:spPr>
          <a:xfrm>
            <a:off x="5362692" y="551749"/>
            <a:ext cx="2927950" cy="360000"/>
          </a:xfrm>
          <a:prstGeom prst="roundRect">
            <a:avLst/>
          </a:prstGeom>
          <a:solidFill>
            <a:schemeClr val="bg2"/>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latin typeface="Arial" panose="020B0604020202020204" pitchFamily="34" charset="0"/>
              </a:rPr>
              <a:t>Measurable progress towards APMBC, CCM and CCW treaty compliance, and universalisation</a:t>
            </a:r>
          </a:p>
        </p:txBody>
      </p:sp>
      <p:sp>
        <p:nvSpPr>
          <p:cNvPr id="54" name="Rounded Rectangle 55">
            <a:extLst>
              <a:ext uri="{FF2B5EF4-FFF2-40B4-BE49-F238E27FC236}">
                <a16:creationId xmlns:a16="http://schemas.microsoft.com/office/drawing/2014/main" id="{3E06843A-5D37-4FB9-9A03-F7BE1B9A912A}"/>
              </a:ext>
            </a:extLst>
          </p:cNvPr>
          <p:cNvSpPr/>
          <p:nvPr/>
        </p:nvSpPr>
        <p:spPr>
          <a:xfrm>
            <a:off x="9264315" y="569055"/>
            <a:ext cx="2606326" cy="360000"/>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latin typeface="Arial" panose="020B0604020202020204" pitchFamily="34" charset="0"/>
              </a:rPr>
              <a:t>States’ strategic objectives supported and relevant treaty obligations met </a:t>
            </a:r>
          </a:p>
        </p:txBody>
      </p:sp>
      <p:sp>
        <p:nvSpPr>
          <p:cNvPr id="57" name="TextBox 56">
            <a:extLst>
              <a:ext uri="{FF2B5EF4-FFF2-40B4-BE49-F238E27FC236}">
                <a16:creationId xmlns:a16="http://schemas.microsoft.com/office/drawing/2014/main" id="{DB8DE3CE-0564-4B53-A156-531129B33BEB}"/>
              </a:ext>
            </a:extLst>
          </p:cNvPr>
          <p:cNvSpPr txBox="1"/>
          <p:nvPr/>
        </p:nvSpPr>
        <p:spPr>
          <a:xfrm>
            <a:off x="320243" y="1785744"/>
            <a:ext cx="11505780" cy="548522"/>
          </a:xfrm>
          <a:prstGeom prst="rect">
            <a:avLst/>
          </a:prstGeom>
          <a:noFill/>
        </p:spPr>
        <p:txBody>
          <a:bodyPr wrap="square" numCol="1" spcCol="144000" rtlCol="0">
            <a:noAutofit/>
          </a:bodyPr>
          <a:lstStyle/>
          <a:p>
            <a:r>
              <a:rPr lang="en-GB" sz="1000" dirty="0">
                <a:latin typeface="Arial" panose="020B0604020202020204" pitchFamily="34" charset="0"/>
              </a:rPr>
              <a:t>Assumptions: For example, a</a:t>
            </a:r>
            <a:r>
              <a:rPr lang="en-US" sz="1000" kern="1200" dirty="0">
                <a:solidFill>
                  <a:srgbClr val="000000"/>
                </a:solidFill>
                <a:effectLst/>
                <a:latin typeface="Arial" panose="020B0604020202020204" pitchFamily="34" charset="0"/>
                <a:ea typeface="Times New Roman" panose="02020603050405020304" pitchFamily="18" charset="0"/>
              </a:rPr>
              <a:t> capacity and needs assessment is conducted in partnership with NMAA to develop a shared understanding of the support needed; NMAA has the political will and authority to improve their ability to regulate, manage and coordinate mine action programmes; NMAA’s ability to manage mine action </a:t>
            </a:r>
            <a:r>
              <a:rPr lang="en-US" sz="1000" kern="1200" dirty="0" err="1">
                <a:solidFill>
                  <a:srgbClr val="000000"/>
                </a:solidFill>
                <a:effectLst/>
                <a:latin typeface="Arial" panose="020B0604020202020204" pitchFamily="34" charset="0"/>
                <a:ea typeface="Times New Roman" panose="02020603050405020304" pitchFamily="18" charset="0"/>
              </a:rPr>
              <a:t>programme</a:t>
            </a:r>
            <a:r>
              <a:rPr lang="en-US" sz="1000" kern="1200" dirty="0">
                <a:solidFill>
                  <a:srgbClr val="000000"/>
                </a:solidFill>
                <a:effectLst/>
                <a:latin typeface="Arial" panose="020B0604020202020204" pitchFamily="34" charset="0"/>
                <a:ea typeface="Times New Roman" panose="02020603050405020304" pitchFamily="18" charset="0"/>
              </a:rPr>
              <a:t> is contingent on sustainable internal &amp;/or external financial &amp; technical support; NMAA can influence national policy and planning outside the mine action sector; authorities are recognised by the public as providers of valuable and transparent services and not overshadowed by the visibility of international actors</a:t>
            </a:r>
            <a:r>
              <a:rPr lang="en-GB" sz="1000" dirty="0">
                <a:latin typeface="Arial" panose="020B0604020202020204" pitchFamily="34" charset="0"/>
              </a:rPr>
              <a:t>; also see annexed assumptions 1, 2, 4, 7, 13, 16, 21, 22, 27, 28, 31.</a:t>
            </a:r>
          </a:p>
        </p:txBody>
      </p:sp>
      <p:graphicFrame>
        <p:nvGraphicFramePr>
          <p:cNvPr id="6" name="Table 5">
            <a:extLst>
              <a:ext uri="{FF2B5EF4-FFF2-40B4-BE49-F238E27FC236}">
                <a16:creationId xmlns:a16="http://schemas.microsoft.com/office/drawing/2014/main" id="{B45DCF14-2A94-DDDA-4BBF-D5FAB50DD113}"/>
              </a:ext>
            </a:extLst>
          </p:cNvPr>
          <p:cNvGraphicFramePr>
            <a:graphicFrameLocks noGrp="1"/>
          </p:cNvGraphicFramePr>
          <p:nvPr>
            <p:extLst>
              <p:ext uri="{D42A27DB-BD31-4B8C-83A1-F6EECF244321}">
                <p14:modId xmlns:p14="http://schemas.microsoft.com/office/powerpoint/2010/main" val="3491287957"/>
              </p:ext>
            </p:extLst>
          </p:nvPr>
        </p:nvGraphicFramePr>
        <p:xfrm>
          <a:off x="320243" y="2470716"/>
          <a:ext cx="11505780" cy="4212651"/>
        </p:xfrm>
        <a:graphic>
          <a:graphicData uri="http://schemas.openxmlformats.org/drawingml/2006/table">
            <a:tbl>
              <a:tblPr bandRow="1">
                <a:tableStyleId>{5C22544A-7EE6-4342-B048-85BDC9FD1C3A}</a:tableStyleId>
              </a:tblPr>
              <a:tblGrid>
                <a:gridCol w="8823757">
                  <a:extLst>
                    <a:ext uri="{9D8B030D-6E8A-4147-A177-3AD203B41FA5}">
                      <a16:colId xmlns:a16="http://schemas.microsoft.com/office/drawing/2014/main" val="136957955"/>
                    </a:ext>
                  </a:extLst>
                </a:gridCol>
                <a:gridCol w="1123720">
                  <a:extLst>
                    <a:ext uri="{9D8B030D-6E8A-4147-A177-3AD203B41FA5}">
                      <a16:colId xmlns:a16="http://schemas.microsoft.com/office/drawing/2014/main" val="2081821"/>
                    </a:ext>
                  </a:extLst>
                </a:gridCol>
                <a:gridCol w="1558303">
                  <a:extLst>
                    <a:ext uri="{9D8B030D-6E8A-4147-A177-3AD203B41FA5}">
                      <a16:colId xmlns:a16="http://schemas.microsoft.com/office/drawing/2014/main" val="23281405"/>
                    </a:ext>
                  </a:extLst>
                </a:gridCol>
              </a:tblGrid>
              <a:tr h="2149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i="0" dirty="0">
                          <a:solidFill>
                            <a:schemeClr val="bg1"/>
                          </a:solidFill>
                          <a:latin typeface="Arial" panose="020B0604020202020204" pitchFamily="34" charset="0"/>
                        </a:rPr>
                        <a:t>Output indicators</a:t>
                      </a:r>
                    </a:p>
                  </a:txBody>
                  <a:tcP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kern="1200" dirty="0">
                          <a:solidFill>
                            <a:schemeClr val="bg1"/>
                          </a:solidFill>
                          <a:latin typeface="Arial" panose="020B0604020202020204" pitchFamily="34" charset="0"/>
                          <a:ea typeface="+mn-ea"/>
                          <a:cs typeface="+mn-cs"/>
                        </a:rPr>
                        <a:t>Owner</a:t>
                      </a:r>
                    </a:p>
                  </a:txBody>
                  <a:tcPr>
                    <a:solidFill>
                      <a:schemeClr val="accent5"/>
                    </a:solidFill>
                  </a:tcPr>
                </a:tc>
                <a:tc>
                  <a:txBody>
                    <a:bodyPr/>
                    <a:lstStyle/>
                    <a:p>
                      <a:r>
                        <a:rPr lang="en-GB" sz="1600" b="0" i="0" kern="1200" dirty="0">
                          <a:solidFill>
                            <a:schemeClr val="bg1"/>
                          </a:solidFill>
                          <a:latin typeface="Arial" panose="020B0604020202020204" pitchFamily="34" charset="0"/>
                          <a:ea typeface="+mn-ea"/>
                          <a:cs typeface="+mn-cs"/>
                        </a:rPr>
                        <a:t>Frequency</a:t>
                      </a:r>
                    </a:p>
                  </a:txBody>
                  <a:tcPr>
                    <a:solidFill>
                      <a:schemeClr val="accent5"/>
                    </a:solidFill>
                  </a:tcPr>
                </a:tc>
                <a:extLst>
                  <a:ext uri="{0D108BD9-81ED-4DB2-BD59-A6C34878D82A}">
                    <a16:rowId xmlns:a16="http://schemas.microsoft.com/office/drawing/2014/main" val="1990183457"/>
                  </a:ext>
                </a:extLst>
              </a:tr>
              <a:tr h="312017">
                <a:tc>
                  <a:txBody>
                    <a:bodyPr/>
                    <a:lstStyle/>
                    <a:p>
                      <a:pPr marL="93345" indent="0" algn="l" rtl="0" fontAlgn="ctr"/>
                      <a:r>
                        <a:rPr lang="en-GB" sz="1000" b="0" i="0" u="none" strike="noStrike" dirty="0">
                          <a:effectLst/>
                          <a:latin typeface="Arial"/>
                        </a:rPr>
                        <a:t>OP-4.1 % of capacity development objectives (from the capacity development plan) achieved.</a:t>
                      </a:r>
                      <a:endParaRPr lang="en-GB" sz="1000" b="0" i="0" u="none" strike="noStrike" dirty="0">
                        <a:solidFill>
                          <a:srgbClr val="000000"/>
                        </a:solidFill>
                        <a:effectLst/>
                        <a:latin typeface="Arial"/>
                      </a:endParaRPr>
                    </a:p>
                  </a:txBody>
                  <a:tcPr marL="7620" marR="7620" marT="7620" marB="0" anchor="ctr">
                    <a:solidFill>
                      <a:srgbClr val="F0F0F0"/>
                    </a:solidFill>
                  </a:tcPr>
                </a:tc>
                <a:tc>
                  <a:txBody>
                    <a:bodyPr/>
                    <a:lstStyle/>
                    <a:p>
                      <a:pPr marL="0" indent="93345" algn="l" rtl="0" fontAlgn="ctr"/>
                      <a:r>
                        <a:rPr lang="en-GB" sz="1000" b="0" i="0" u="none" strike="noStrike" dirty="0">
                          <a:solidFill>
                            <a:srgbClr val="000000"/>
                          </a:solidFill>
                          <a:effectLst/>
                          <a:latin typeface="Arial"/>
                        </a:rPr>
                        <a:t>NA IP </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r>
                        <a:rPr lang="en-GB" sz="1000" b="0" i="0" dirty="0">
                          <a:solidFill>
                            <a:schemeClr val="dk1"/>
                          </a:solidFill>
                          <a:latin typeface="Arial"/>
                        </a:rPr>
                        <a:t>Quarterly</a:t>
                      </a:r>
                    </a:p>
                  </a:txBody>
                  <a:tcPr>
                    <a:solidFill>
                      <a:srgbClr val="F0F0F0"/>
                    </a:solidFill>
                  </a:tcPr>
                </a:tc>
                <a:extLst>
                  <a:ext uri="{0D108BD9-81ED-4DB2-BD59-A6C34878D82A}">
                    <a16:rowId xmlns:a16="http://schemas.microsoft.com/office/drawing/2014/main" val="1385124631"/>
                  </a:ext>
                </a:extLst>
              </a:tr>
              <a:tr h="312017">
                <a:tc>
                  <a:txBody>
                    <a:bodyPr/>
                    <a:lstStyle/>
                    <a:p>
                      <a:pPr marL="93345" marR="0" lvl="0" indent="0" algn="l" rtl="0" eaLnBrk="1" fontAlgn="ctr" latinLnBrk="0" hangingPunct="1">
                        <a:lnSpc>
                          <a:spcPct val="100000"/>
                        </a:lnSpc>
                        <a:spcBef>
                          <a:spcPts val="0"/>
                        </a:spcBef>
                        <a:spcAft>
                          <a:spcPts val="0"/>
                        </a:spcAft>
                        <a:buClrTx/>
                        <a:buSzTx/>
                        <a:buFontTx/>
                        <a:buNone/>
                      </a:pPr>
                      <a:r>
                        <a:rPr lang="en-GB" sz="1000" b="0" i="0" u="none" strike="noStrike" dirty="0">
                          <a:effectLst/>
                          <a:latin typeface="Arial"/>
                        </a:rPr>
                        <a:t>OP-4.2 Number of personnel from the national authority trained or supported by capacity development activities (disaggregated by gender and by area of training (e.g. EORE, medical, EOD etc.)</a:t>
                      </a:r>
                      <a:endParaRPr lang="en-GB" sz="1000" b="0" i="0" u="none" strike="noStrike" dirty="0">
                        <a:solidFill>
                          <a:srgbClr val="000000"/>
                        </a:solidFill>
                        <a:effectLst/>
                        <a:latin typeface="Arial"/>
                      </a:endParaRPr>
                    </a:p>
                  </a:txBody>
                  <a:tcPr marL="7620" marR="7620" marT="7620" marB="0" anchor="ctr">
                    <a:solidFill>
                      <a:srgbClr val="F0F0F0"/>
                    </a:solidFill>
                  </a:tcPr>
                </a:tc>
                <a:tc>
                  <a:txBody>
                    <a:bodyPr/>
                    <a:lstStyle/>
                    <a:p>
                      <a:pPr marL="0" indent="93345" algn="l" rtl="0" fontAlgn="ctr"/>
                      <a:r>
                        <a:rPr lang="en-GB" sz="1000" b="0" i="0" u="none" strike="noStrike" dirty="0">
                          <a:solidFill>
                            <a:srgbClr val="000000"/>
                          </a:solidFill>
                          <a:effectLst/>
                          <a:latin typeface="Arial"/>
                        </a:rPr>
                        <a:t>IP</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r>
                        <a:rPr lang="en-GB" sz="1000" b="0" i="0" dirty="0">
                          <a:solidFill>
                            <a:schemeClr val="dk1"/>
                          </a:solidFill>
                          <a:latin typeface="Arial"/>
                        </a:rPr>
                        <a:t>Quarterly</a:t>
                      </a:r>
                    </a:p>
                  </a:txBody>
                  <a:tcPr>
                    <a:solidFill>
                      <a:srgbClr val="F0F0F0"/>
                    </a:solidFill>
                  </a:tcPr>
                </a:tc>
                <a:extLst>
                  <a:ext uri="{0D108BD9-81ED-4DB2-BD59-A6C34878D82A}">
                    <a16:rowId xmlns:a16="http://schemas.microsoft.com/office/drawing/2014/main" val="2232269903"/>
                  </a:ext>
                </a:extLst>
              </a:tr>
              <a:tr h="312017">
                <a:tc>
                  <a:txBody>
                    <a:bodyPr/>
                    <a:lstStyle/>
                    <a:p>
                      <a:pPr marL="93345" marR="0" lvl="0" indent="0" algn="l" rtl="0" eaLnBrk="1" fontAlgn="ctr" latinLnBrk="0" hangingPunct="1">
                        <a:lnSpc>
                          <a:spcPct val="100000"/>
                        </a:lnSpc>
                        <a:spcBef>
                          <a:spcPts val="0"/>
                        </a:spcBef>
                        <a:spcAft>
                          <a:spcPts val="0"/>
                        </a:spcAft>
                        <a:buClrTx/>
                        <a:buSzTx/>
                        <a:buFontTx/>
                        <a:buNone/>
                      </a:pPr>
                      <a:r>
                        <a:rPr lang="en-GB" sz="1000" b="0" i="0" u="none" strike="noStrike" dirty="0">
                          <a:effectLst/>
                          <a:latin typeface="Arial"/>
                        </a:rPr>
                        <a:t>OP-4.3 Improved coordination between stakeholders in the mine action </a:t>
                      </a:r>
                      <a:endParaRPr lang="en-GB" sz="1000" b="0" i="0" u="none" strike="noStrike" dirty="0">
                        <a:solidFill>
                          <a:srgbClr val="000000"/>
                        </a:solidFill>
                        <a:effectLst/>
                        <a:latin typeface="Arial"/>
                      </a:endParaRPr>
                    </a:p>
                  </a:txBody>
                  <a:tcPr marL="7620" marR="7620" marT="7620" marB="0" anchor="ctr">
                    <a:solidFill>
                      <a:srgbClr val="F0F0F0"/>
                    </a:solidFill>
                  </a:tcPr>
                </a:tc>
                <a:tc>
                  <a:txBody>
                    <a:bodyPr/>
                    <a:lstStyle/>
                    <a:p>
                      <a:pPr marL="0" indent="93345" algn="l" rtl="0" fontAlgn="ctr"/>
                      <a:r>
                        <a:rPr lang="en-GB" sz="1000" b="0" i="0" u="none" strike="noStrike" dirty="0">
                          <a:solidFill>
                            <a:srgbClr val="000000"/>
                          </a:solidFill>
                          <a:effectLst/>
                          <a:latin typeface="Arial"/>
                        </a:rPr>
                        <a:t>NA IP Donor</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r>
                        <a:rPr lang="en-GB" sz="1000" b="0" i="0" dirty="0">
                          <a:solidFill>
                            <a:schemeClr val="dk1"/>
                          </a:solidFill>
                          <a:latin typeface="Arial"/>
                        </a:rPr>
                        <a:t>Quarterly</a:t>
                      </a:r>
                    </a:p>
                  </a:txBody>
                  <a:tcPr>
                    <a:solidFill>
                      <a:srgbClr val="F0F0F0"/>
                    </a:solidFill>
                  </a:tcPr>
                </a:tc>
                <a:extLst>
                  <a:ext uri="{0D108BD9-81ED-4DB2-BD59-A6C34878D82A}">
                    <a16:rowId xmlns:a16="http://schemas.microsoft.com/office/drawing/2014/main" val="2355487886"/>
                  </a:ext>
                </a:extLst>
              </a:tr>
              <a:tr h="3120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dirty="0">
                          <a:solidFill>
                            <a:schemeClr val="dk1"/>
                          </a:solidFill>
                          <a:latin typeface="Arial"/>
                        </a:rPr>
                        <a:t>Please choose additional output level indicators for enhanced capacity of national authorities from the indicator bank</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000" b="0" i="0" dirty="0">
                        <a:solidFill>
                          <a:schemeClr val="dk1"/>
                        </a:solidFill>
                        <a:latin typeface="Arial"/>
                      </a:endParaRPr>
                    </a:p>
                  </a:txBody>
                  <a:tcPr>
                    <a:solidFill>
                      <a:srgbClr val="F0F0F0"/>
                    </a:solidFill>
                  </a:tcPr>
                </a:tc>
                <a:tc>
                  <a:txBody>
                    <a:bodyPr/>
                    <a:lstStyle/>
                    <a:p>
                      <a:endParaRPr lang="en-GB" sz="1000" b="0" i="0" dirty="0">
                        <a:latin typeface="Arial"/>
                      </a:endParaRPr>
                    </a:p>
                  </a:txBody>
                  <a:tcPr>
                    <a:solidFill>
                      <a:srgbClr val="F0F0F0"/>
                    </a:solidFill>
                  </a:tcPr>
                </a:tc>
                <a:extLst>
                  <a:ext uri="{0D108BD9-81ED-4DB2-BD59-A6C34878D82A}">
                    <a16:rowId xmlns:a16="http://schemas.microsoft.com/office/drawing/2014/main" val="3746717"/>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i="0" kern="1200" dirty="0">
                          <a:solidFill>
                            <a:schemeClr val="bg1"/>
                          </a:solidFill>
                          <a:latin typeface="Arial" panose="020B0604020202020204" pitchFamily="34" charset="0"/>
                          <a:ea typeface="+mn-ea"/>
                          <a:cs typeface="+mn-cs"/>
                        </a:rPr>
                        <a:t>Outcome indicators</a:t>
                      </a:r>
                    </a:p>
                  </a:txBody>
                  <a:tcPr>
                    <a:solidFill>
                      <a:srgbClr val="92D05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900" b="0" i="0" dirty="0">
                        <a:solidFill>
                          <a:schemeClr val="dk1"/>
                        </a:solidFill>
                        <a:latin typeface="Arial" panose="020B0604020202020204" pitchFamily="34" charset="0"/>
                      </a:endParaRPr>
                    </a:p>
                  </a:txBody>
                  <a:tcPr>
                    <a:solidFill>
                      <a:srgbClr val="92D050"/>
                    </a:solidFill>
                  </a:tcPr>
                </a:tc>
                <a:tc>
                  <a:txBody>
                    <a:bodyPr/>
                    <a:lstStyle/>
                    <a:p>
                      <a:endParaRPr lang="en-GB" b="0" i="0" dirty="0">
                        <a:latin typeface="Arial" panose="020B0604020202020204" pitchFamily="34" charset="0"/>
                      </a:endParaRPr>
                    </a:p>
                  </a:txBody>
                  <a:tcPr>
                    <a:solidFill>
                      <a:srgbClr val="92D050"/>
                    </a:solidFill>
                  </a:tcPr>
                </a:tc>
                <a:extLst>
                  <a:ext uri="{0D108BD9-81ED-4DB2-BD59-A6C34878D82A}">
                    <a16:rowId xmlns:a16="http://schemas.microsoft.com/office/drawing/2014/main" val="1503558827"/>
                  </a:ext>
                </a:extLst>
              </a:tr>
              <a:tr h="0">
                <a:tc>
                  <a:txBody>
                    <a:bodyPr/>
                    <a:lstStyle/>
                    <a:p>
                      <a:pPr marL="0" indent="93663" algn="l" rtl="0" fontAlgn="ctr"/>
                      <a:r>
                        <a:rPr lang="en-US" sz="1000" b="0" i="0" u="none" strike="noStrike" kern="1200" dirty="0">
                          <a:solidFill>
                            <a:srgbClr val="000000"/>
                          </a:solidFill>
                          <a:effectLst/>
                          <a:latin typeface="Arial"/>
                          <a:ea typeface="+mn-ea"/>
                          <a:cs typeface="+mn-cs"/>
                        </a:rPr>
                        <a:t>O-2.1 Progress of APMBC Treaty obligations </a:t>
                      </a:r>
                    </a:p>
                  </a:txBody>
                  <a:tcPr marL="9525" marR="9525" marT="9525" marB="0" anchor="ct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dirty="0">
                          <a:solidFill>
                            <a:srgbClr val="000000"/>
                          </a:solidFill>
                          <a:effectLst/>
                          <a:latin typeface="Arial"/>
                        </a:rPr>
                        <a:t>NA IP Donor</a:t>
                      </a:r>
                    </a:p>
                  </a:txBody>
                  <a:tcP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effectLst/>
                        <a:uLnTx/>
                        <a:uFillTx/>
                        <a:latin typeface="Arial"/>
                        <a:ea typeface="+mn-ea"/>
                        <a:cs typeface="+mn-cs"/>
                      </a:endParaRPr>
                    </a:p>
                  </a:txBody>
                  <a:tcPr>
                    <a:solidFill>
                      <a:srgbClr val="F0F0F0"/>
                    </a:solidFill>
                  </a:tcPr>
                </a:tc>
                <a:extLst>
                  <a:ext uri="{0D108BD9-81ED-4DB2-BD59-A6C34878D82A}">
                    <a16:rowId xmlns:a16="http://schemas.microsoft.com/office/drawing/2014/main" val="352588250"/>
                  </a:ext>
                </a:extLst>
              </a:tr>
              <a:tr h="0">
                <a:tc>
                  <a:txBody>
                    <a:bodyPr/>
                    <a:lstStyle/>
                    <a:p>
                      <a:pPr marL="0" indent="93663" algn="l" rtl="0" fontAlgn="ctr"/>
                      <a:r>
                        <a:rPr lang="en-US" sz="1000" b="0" i="0" u="none" strike="noStrike" kern="1200" dirty="0">
                          <a:solidFill>
                            <a:srgbClr val="000000"/>
                          </a:solidFill>
                          <a:effectLst/>
                          <a:latin typeface="Arial"/>
                          <a:ea typeface="+mn-ea"/>
                          <a:cs typeface="+mn-cs"/>
                        </a:rPr>
                        <a:t>O-2.2 Progress of CCM Treaty obligations </a:t>
                      </a:r>
                    </a:p>
                  </a:txBody>
                  <a:tcPr marL="9525" marR="9525" marT="9525" marB="0" anchor="ct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dirty="0">
                          <a:solidFill>
                            <a:srgbClr val="000000"/>
                          </a:solidFill>
                          <a:effectLst/>
                          <a:latin typeface="Arial"/>
                        </a:rPr>
                        <a:t>NA IP Donor</a:t>
                      </a:r>
                    </a:p>
                  </a:txBody>
                  <a:tcP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effectLst/>
                        <a:uLnTx/>
                        <a:uFillTx/>
                        <a:latin typeface="Arial"/>
                        <a:ea typeface="+mn-ea"/>
                        <a:cs typeface="+mn-cs"/>
                      </a:endParaRPr>
                    </a:p>
                  </a:txBody>
                  <a:tcPr>
                    <a:solidFill>
                      <a:srgbClr val="F0F0F0"/>
                    </a:solidFill>
                  </a:tcPr>
                </a:tc>
                <a:extLst>
                  <a:ext uri="{0D108BD9-81ED-4DB2-BD59-A6C34878D82A}">
                    <a16:rowId xmlns:a16="http://schemas.microsoft.com/office/drawing/2014/main" val="706656326"/>
                  </a:ext>
                </a:extLst>
              </a:tr>
              <a:tr h="0">
                <a:tc>
                  <a:txBody>
                    <a:bodyPr/>
                    <a:lstStyle/>
                    <a:p>
                      <a:pPr marL="93345" marR="0" lvl="0" indent="0" algn="l" defTabSz="914400" rtl="0" eaLnBrk="1" fontAlgn="ctr" latinLnBrk="0" hangingPunct="1">
                        <a:lnSpc>
                          <a:spcPct val="100000"/>
                        </a:lnSpc>
                        <a:spcBef>
                          <a:spcPts val="0"/>
                        </a:spcBef>
                        <a:spcAft>
                          <a:spcPts val="0"/>
                        </a:spcAft>
                        <a:buClrTx/>
                        <a:buSzTx/>
                        <a:buFontTx/>
                        <a:buNone/>
                        <a:tabLst/>
                        <a:defRPr/>
                      </a:pPr>
                      <a:r>
                        <a:rPr lang="en-GB" sz="1000" b="0" i="0" u="none" strike="noStrike" kern="1200" dirty="0">
                          <a:solidFill>
                            <a:srgbClr val="000000"/>
                          </a:solidFill>
                          <a:effectLst/>
                          <a:latin typeface="Arial"/>
                          <a:ea typeface="+mn-ea"/>
                          <a:cs typeface="+mn-cs"/>
                        </a:rPr>
                        <a:t>O-3.1 Extent of delivery of a national mine action strategy or plan</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r>
                        <a:rPr lang="en-GB" sz="1000" b="0" i="0" kern="1200" dirty="0">
                          <a:solidFill>
                            <a:schemeClr val="dk1"/>
                          </a:solidFill>
                          <a:latin typeface="Arial"/>
                          <a:ea typeface="+mn-ea"/>
                          <a:cs typeface="+mn-cs"/>
                        </a:rPr>
                        <a:t>NA IP</a:t>
                      </a:r>
                    </a:p>
                  </a:txBody>
                  <a:tcP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latin typeface="Arial"/>
                          <a:ea typeface="+mn-ea"/>
                          <a:cs typeface="+mn-cs"/>
                        </a:rPr>
                        <a:t>Six-monthly</a:t>
                      </a:r>
                    </a:p>
                  </a:txBody>
                  <a:tcPr>
                    <a:solidFill>
                      <a:srgbClr val="F0F0F0"/>
                    </a:solidFill>
                  </a:tcPr>
                </a:tc>
                <a:extLst>
                  <a:ext uri="{0D108BD9-81ED-4DB2-BD59-A6C34878D82A}">
                    <a16:rowId xmlns:a16="http://schemas.microsoft.com/office/drawing/2014/main" val="3824907496"/>
                  </a:ext>
                </a:extLst>
              </a:tr>
              <a:tr h="0">
                <a:tc>
                  <a:txBody>
                    <a:bodyPr/>
                    <a:lstStyle/>
                    <a:p>
                      <a:pPr marL="0" indent="93345" algn="l" rtl="0" fontAlgn="ctr"/>
                      <a:r>
                        <a:rPr lang="en-GB" sz="1000" b="0" i="0" u="none" strike="noStrike" dirty="0">
                          <a:solidFill>
                            <a:srgbClr val="000000"/>
                          </a:solidFill>
                          <a:effectLst/>
                          <a:latin typeface="Arial"/>
                        </a:rPr>
                        <a:t>O-3.3 % of national women participating in mine action as mine action employees</a:t>
                      </a:r>
                    </a:p>
                  </a:txBody>
                  <a:tcPr marL="7620" marR="7620" marT="7620" marB="0" anchor="ctr">
                    <a:solidFill>
                      <a:srgbClr val="F0F0F0"/>
                    </a:solidFill>
                  </a:tcPr>
                </a:tc>
                <a:tc>
                  <a:txBody>
                    <a:bodyPr/>
                    <a:lstStyle/>
                    <a:p>
                      <a:pPr marL="0" indent="93345" algn="l" fontAlgn="ctr"/>
                      <a:r>
                        <a:rPr lang="en-GB" sz="1000" b="0" i="0" u="none" strike="noStrike" dirty="0">
                          <a:solidFill>
                            <a:srgbClr val="000000"/>
                          </a:solidFill>
                          <a:effectLst/>
                          <a:latin typeface="Arial"/>
                        </a:rPr>
                        <a:t>NA IP</a:t>
                      </a:r>
                    </a:p>
                  </a:txBody>
                  <a:tcPr marL="7620" marR="7620" marT="7620" marB="0" anchor="ct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latin typeface="Arial"/>
                          <a:ea typeface="+mn-ea"/>
                          <a:cs typeface="+mn-cs"/>
                        </a:rPr>
                        <a:t>Six-monthly</a:t>
                      </a:r>
                    </a:p>
                  </a:txBody>
                  <a:tcPr>
                    <a:solidFill>
                      <a:srgbClr val="F0F0F0"/>
                    </a:solidFill>
                  </a:tcPr>
                </a:tc>
                <a:extLst>
                  <a:ext uri="{0D108BD9-81ED-4DB2-BD59-A6C34878D82A}">
                    <a16:rowId xmlns:a16="http://schemas.microsoft.com/office/drawing/2014/main" val="2684353076"/>
                  </a:ext>
                </a:extLst>
              </a:tr>
              <a:tr h="0">
                <a:tc>
                  <a:txBody>
                    <a:bodyPr/>
                    <a:lstStyle/>
                    <a:p>
                      <a:pPr marL="0" indent="93345" algn="l" rtl="0" fontAlgn="ctr"/>
                      <a:r>
                        <a:rPr lang="en-GB" sz="1000" b="0" i="0" u="none" strike="noStrike" dirty="0">
                          <a:solidFill>
                            <a:srgbClr val="000000"/>
                          </a:solidFill>
                          <a:effectLst/>
                          <a:latin typeface="Arial"/>
                        </a:rPr>
                        <a:t>O-3.4 % of national female mine action employees in management positions </a:t>
                      </a:r>
                    </a:p>
                  </a:txBody>
                  <a:tcPr marL="7620" marR="7620" marT="7620" marB="0" anchor="ctr">
                    <a:solidFill>
                      <a:srgbClr val="F0F0F0"/>
                    </a:solidFill>
                  </a:tcPr>
                </a:tc>
                <a:tc>
                  <a:txBody>
                    <a:bodyPr/>
                    <a:lstStyle/>
                    <a:p>
                      <a:pPr marL="0" indent="93345" algn="l" fontAlgn="ctr"/>
                      <a:r>
                        <a:rPr lang="en-GB" sz="1000" b="0" i="0" u="none" strike="noStrike" dirty="0">
                          <a:solidFill>
                            <a:srgbClr val="000000"/>
                          </a:solidFill>
                          <a:effectLst/>
                          <a:latin typeface="Arial"/>
                        </a:rPr>
                        <a:t>IP</a:t>
                      </a:r>
                    </a:p>
                  </a:txBody>
                  <a:tcPr marL="7620" marR="7620" marT="7620" marB="0" anchor="ct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latin typeface="Arial"/>
                          <a:ea typeface="+mn-ea"/>
                          <a:cs typeface="+mn-cs"/>
                        </a:rPr>
                        <a:t>Six-monthly</a:t>
                      </a:r>
                    </a:p>
                  </a:txBody>
                  <a:tcPr>
                    <a:solidFill>
                      <a:srgbClr val="F0F0F0"/>
                    </a:solidFill>
                  </a:tcPr>
                </a:tc>
                <a:extLst>
                  <a:ext uri="{0D108BD9-81ED-4DB2-BD59-A6C34878D82A}">
                    <a16:rowId xmlns:a16="http://schemas.microsoft.com/office/drawing/2014/main" val="1904229001"/>
                  </a:ext>
                </a:extLst>
              </a:tr>
              <a:tr h="0">
                <a:tc>
                  <a:txBody>
                    <a:bodyPr/>
                    <a:lstStyle/>
                    <a:p>
                      <a:pPr marL="0" marR="0" lvl="0" indent="93345" algn="l" defTabSz="914400" rtl="0" eaLnBrk="1" fontAlgn="ctr" latinLnBrk="0" hangingPunct="1">
                        <a:lnSpc>
                          <a:spcPct val="100000"/>
                        </a:lnSpc>
                        <a:spcBef>
                          <a:spcPts val="0"/>
                        </a:spcBef>
                        <a:spcAft>
                          <a:spcPts val="0"/>
                        </a:spcAft>
                        <a:buClrTx/>
                        <a:buSzTx/>
                        <a:buFontTx/>
                        <a:buNone/>
                        <a:tabLst/>
                        <a:defRPr/>
                      </a:pPr>
                      <a:r>
                        <a:rPr lang="en-GB" sz="1000" b="0" i="0" u="none" strike="noStrike" kern="1200" dirty="0">
                          <a:solidFill>
                            <a:srgbClr val="000000"/>
                          </a:solidFill>
                          <a:effectLst/>
                          <a:latin typeface="Arial"/>
                          <a:ea typeface="+mn-ea"/>
                          <a:cs typeface="+mn-cs"/>
                        </a:rPr>
                        <a:t>O-3.5 Perceptions of equitable mine action delivery (SADD)</a:t>
                      </a:r>
                    </a:p>
                  </a:txBody>
                  <a:tcPr marL="7620" marR="7620" marT="7620" marB="0" anchor="ctr">
                    <a:solidFill>
                      <a:srgbClr val="F0F0F0"/>
                    </a:solidFill>
                  </a:tcPr>
                </a:tc>
                <a:tc>
                  <a:txBody>
                    <a:bodyPr/>
                    <a:lstStyle/>
                    <a:p>
                      <a:pPr marL="0" indent="93345" algn="l" fontAlgn="ctr"/>
                      <a:r>
                        <a:rPr lang="en-GB" sz="1000" b="0" i="0" u="none" strike="noStrike" dirty="0">
                          <a:solidFill>
                            <a:srgbClr val="000000"/>
                          </a:solidFill>
                          <a:effectLst/>
                          <a:latin typeface="Arial"/>
                        </a:rPr>
                        <a:t>IP</a:t>
                      </a:r>
                    </a:p>
                  </a:txBody>
                  <a:tcPr marL="7620" marR="7620" marT="7620" marB="0" anchor="ct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latin typeface="Arial"/>
                          <a:ea typeface="+mn-ea"/>
                          <a:cs typeface="+mn-cs"/>
                        </a:rPr>
                        <a:t>Six-monthly</a:t>
                      </a:r>
                    </a:p>
                  </a:txBody>
                  <a:tcPr>
                    <a:solidFill>
                      <a:srgbClr val="F0F0F0"/>
                    </a:solidFill>
                  </a:tcPr>
                </a:tc>
                <a:extLst>
                  <a:ext uri="{0D108BD9-81ED-4DB2-BD59-A6C34878D82A}">
                    <a16:rowId xmlns:a16="http://schemas.microsoft.com/office/drawing/2014/main" val="1123592790"/>
                  </a:ext>
                </a:extLst>
              </a:tr>
              <a:tr h="0">
                <a:tc>
                  <a:txBody>
                    <a:bodyPr/>
                    <a:lstStyle/>
                    <a:p>
                      <a:pPr marL="0" marR="0" lvl="0" indent="93345" algn="l" defTabSz="914400" rtl="0" eaLnBrk="1" fontAlgn="ctr"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Arial"/>
                          <a:ea typeface="+mn-ea"/>
                          <a:cs typeface="+mn-cs"/>
                        </a:rPr>
                        <a:t>O-4.1 Number and % of mine action activities that have resulted in sequenced or integrated support from other sectors enhancing the quality of mine action  </a:t>
                      </a:r>
                      <a:endParaRPr lang="en-GB" sz="1000" b="0" i="0" u="none" strike="noStrike" kern="1200" dirty="0">
                        <a:solidFill>
                          <a:srgbClr val="000000"/>
                        </a:solidFill>
                        <a:effectLst/>
                        <a:latin typeface="Arial"/>
                        <a:ea typeface="+mn-ea"/>
                        <a:cs typeface="+mn-cs"/>
                      </a:endParaRPr>
                    </a:p>
                  </a:txBody>
                  <a:tcPr marL="7620" marR="7620" marT="7620" marB="0" anchor="ctr">
                    <a:solidFill>
                      <a:srgbClr val="F0F0F0"/>
                    </a:solidFill>
                  </a:tcPr>
                </a:tc>
                <a:tc>
                  <a:txBody>
                    <a:bodyPr/>
                    <a:lstStyle/>
                    <a:p>
                      <a:pPr marL="0" indent="93345" algn="l" fontAlgn="ctr"/>
                      <a:r>
                        <a:rPr lang="en-GB" sz="1000" b="0" i="0" u="none" strike="noStrike" dirty="0">
                          <a:solidFill>
                            <a:srgbClr val="000000"/>
                          </a:solidFill>
                          <a:effectLst/>
                          <a:latin typeface="Arial"/>
                        </a:rPr>
                        <a:t>IP NA</a:t>
                      </a:r>
                    </a:p>
                  </a:txBody>
                  <a:tcPr marL="7620" marR="7620" marT="7620" marB="0" anchor="ct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effectLst/>
                        <a:uLnTx/>
                        <a:uFillTx/>
                        <a:latin typeface="Arial"/>
                        <a:ea typeface="+mn-ea"/>
                        <a:cs typeface="+mn-cs"/>
                      </a:endParaRPr>
                    </a:p>
                  </a:txBody>
                  <a:tcPr>
                    <a:solidFill>
                      <a:srgbClr val="F0F0F0"/>
                    </a:solidFill>
                  </a:tcPr>
                </a:tc>
                <a:extLst>
                  <a:ext uri="{0D108BD9-81ED-4DB2-BD59-A6C34878D82A}">
                    <a16:rowId xmlns:a16="http://schemas.microsoft.com/office/drawing/2014/main" val="1761753628"/>
                  </a:ext>
                </a:extLst>
              </a:tr>
              <a:tr h="0">
                <a:tc>
                  <a:txBody>
                    <a:bodyPr/>
                    <a:lstStyle/>
                    <a:p>
                      <a:pPr marL="0" marR="0" lvl="0" indent="9525" algn="l" defTabSz="914400" rtl="0" eaLnBrk="1" fontAlgn="ctr"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Arial"/>
                          <a:ea typeface="+mn-ea"/>
                          <a:cs typeface="+mn-cs"/>
                        </a:rPr>
                        <a:t>O-4.2 Existence of an effective coordination mechanism for mine action actors and humanitarian/peacebuilding/</a:t>
                      </a:r>
                      <a:r>
                        <a:rPr lang="en-US" sz="1000" b="0" i="0" u="none" strike="noStrike" kern="1200" dirty="0" err="1">
                          <a:solidFill>
                            <a:srgbClr val="000000"/>
                          </a:solidFill>
                          <a:effectLst/>
                          <a:latin typeface="Arial"/>
                          <a:ea typeface="+mn-ea"/>
                          <a:cs typeface="+mn-cs"/>
                        </a:rPr>
                        <a:t>stabilisation</a:t>
                      </a:r>
                      <a:r>
                        <a:rPr lang="en-US" sz="1000" b="0" i="0" u="none" strike="noStrike" kern="1200" dirty="0">
                          <a:solidFill>
                            <a:srgbClr val="000000"/>
                          </a:solidFill>
                          <a:effectLst/>
                          <a:latin typeface="Arial"/>
                          <a:ea typeface="+mn-ea"/>
                          <a:cs typeface="+mn-cs"/>
                        </a:rPr>
                        <a:t>/development/environment actors with an evidenced focus on gender, inclusivity and victim assistance.    </a:t>
                      </a:r>
                    </a:p>
                  </a:txBody>
                  <a:tcPr marL="108000" marR="7620" marT="7620" marB="0" anchor="ctr">
                    <a:solidFill>
                      <a:srgbClr val="F0F0F0"/>
                    </a:solidFill>
                  </a:tcPr>
                </a:tc>
                <a:tc>
                  <a:txBody>
                    <a:bodyPr/>
                    <a:lstStyle/>
                    <a:p>
                      <a:pPr marL="0" marR="0" lvl="0" indent="93345" algn="l" defTabSz="914400" rtl="0" eaLnBrk="1" fontAlgn="ctr" latinLnBrk="0" hangingPunct="1">
                        <a:lnSpc>
                          <a:spcPct val="100000"/>
                        </a:lnSpc>
                        <a:spcBef>
                          <a:spcPts val="0"/>
                        </a:spcBef>
                        <a:spcAft>
                          <a:spcPts val="0"/>
                        </a:spcAft>
                        <a:buClrTx/>
                        <a:buSzTx/>
                        <a:buFontTx/>
                        <a:buNone/>
                        <a:tabLst/>
                        <a:defRPr/>
                      </a:pPr>
                      <a:r>
                        <a:rPr lang="en-GB" sz="1000" b="0" i="0" u="none" strike="noStrike" dirty="0">
                          <a:solidFill>
                            <a:srgbClr val="000000"/>
                          </a:solidFill>
                          <a:effectLst/>
                          <a:latin typeface="Arial"/>
                        </a:rPr>
                        <a:t>NA IP Donor</a:t>
                      </a:r>
                    </a:p>
                  </a:txBody>
                  <a:tcPr marL="7620" marR="7620" marT="7620" marB="0" anchor="ct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effectLst/>
                        <a:uLnTx/>
                        <a:uFillTx/>
                        <a:latin typeface="Arial"/>
                        <a:ea typeface="+mn-ea"/>
                        <a:cs typeface="+mn-cs"/>
                      </a:endParaRPr>
                    </a:p>
                  </a:txBody>
                  <a:tcPr>
                    <a:solidFill>
                      <a:srgbClr val="F0F0F0"/>
                    </a:solidFill>
                  </a:tcPr>
                </a:tc>
                <a:extLst>
                  <a:ext uri="{0D108BD9-81ED-4DB2-BD59-A6C34878D82A}">
                    <a16:rowId xmlns:a16="http://schemas.microsoft.com/office/drawing/2014/main" val="2411084367"/>
                  </a:ext>
                </a:extLst>
              </a:tr>
              <a:tr h="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dirty="0">
                          <a:solidFill>
                            <a:schemeClr val="dk1"/>
                          </a:solidFill>
                          <a:latin typeface="Arial"/>
                        </a:rPr>
                        <a:t>Please choose additional outcome level indicators for the relevant outcomes and any impact level indicators to be collected by IPs from the indicator bank</a:t>
                      </a:r>
                    </a:p>
                  </a:txBody>
                  <a:tcPr>
                    <a:solidFill>
                      <a:srgbClr val="F0F0F0"/>
                    </a:solidFill>
                  </a:tcPr>
                </a:tc>
                <a:tc hMerge="1">
                  <a:txBody>
                    <a:bodyPr/>
                    <a:lstStyle/>
                    <a:p>
                      <a:pPr marL="0" marR="0" lvl="0" indent="0" algn="l" rtl="0" eaLnBrk="1" fontAlgn="auto" latinLnBrk="0" hangingPunct="1">
                        <a:lnSpc>
                          <a:spcPct val="100000"/>
                        </a:lnSpc>
                        <a:spcBef>
                          <a:spcPts val="0"/>
                        </a:spcBef>
                        <a:spcAft>
                          <a:spcPts val="0"/>
                        </a:spcAft>
                        <a:buFontTx/>
                        <a:buNone/>
                      </a:pPr>
                      <a:endParaRPr lang="en-GB" sz="1000" b="0" i="0" dirty="0">
                        <a:solidFill>
                          <a:schemeClr val="dk1"/>
                        </a:solidFill>
                        <a:latin typeface="Arial"/>
                      </a:endParaRPr>
                    </a:p>
                  </a:txBody>
                  <a:tcPr>
                    <a:solidFill>
                      <a:srgbClr val="F0F0F0"/>
                    </a:solidFill>
                  </a:tcPr>
                </a:tc>
                <a:tc hMerge="1">
                  <a:txBody>
                    <a:bodyPr/>
                    <a:lstStyle/>
                    <a:p>
                      <a:endParaRPr lang="en-GB" sz="1000" b="0" i="0" dirty="0">
                        <a:latin typeface="Arial"/>
                      </a:endParaRPr>
                    </a:p>
                  </a:txBody>
                  <a:tcPr>
                    <a:solidFill>
                      <a:srgbClr val="F0F0F0"/>
                    </a:solidFill>
                  </a:tcPr>
                </a:tc>
                <a:extLst>
                  <a:ext uri="{0D108BD9-81ED-4DB2-BD59-A6C34878D82A}">
                    <a16:rowId xmlns:a16="http://schemas.microsoft.com/office/drawing/2014/main" val="1971770085"/>
                  </a:ext>
                </a:extLst>
              </a:tr>
            </a:tbl>
          </a:graphicData>
        </a:graphic>
      </p:graphicFrame>
      <p:cxnSp>
        <p:nvCxnSpPr>
          <p:cNvPr id="10" name="Connector: Elbow 33">
            <a:extLst>
              <a:ext uri="{FF2B5EF4-FFF2-40B4-BE49-F238E27FC236}">
                <a16:creationId xmlns:a16="http://schemas.microsoft.com/office/drawing/2014/main" id="{8E032ED5-2806-90F9-AC89-06A7A9CA78EC}"/>
              </a:ext>
            </a:extLst>
          </p:cNvPr>
          <p:cNvCxnSpPr>
            <a:cxnSpLocks/>
          </p:cNvCxnSpPr>
          <p:nvPr/>
        </p:nvCxnSpPr>
        <p:spPr>
          <a:xfrm rot="16200000" flipH="1">
            <a:off x="4403814" y="1012707"/>
            <a:ext cx="547900" cy="577692"/>
          </a:xfrm>
          <a:prstGeom prst="bentConnector2">
            <a:avLst/>
          </a:prstGeom>
          <a:ln w="9525">
            <a:tailEnd type="triangle"/>
          </a:ln>
        </p:spPr>
        <p:style>
          <a:lnRef idx="1">
            <a:schemeClr val="dk1"/>
          </a:lnRef>
          <a:fillRef idx="0">
            <a:schemeClr val="dk1"/>
          </a:fillRef>
          <a:effectRef idx="0">
            <a:schemeClr val="dk1"/>
          </a:effectRef>
          <a:fontRef idx="minor">
            <a:schemeClr val="tx1"/>
          </a:fontRef>
        </p:style>
      </p:cxnSp>
      <p:cxnSp>
        <p:nvCxnSpPr>
          <p:cNvPr id="11" name="Connector: Elbow 51">
            <a:extLst>
              <a:ext uri="{FF2B5EF4-FFF2-40B4-BE49-F238E27FC236}">
                <a16:creationId xmlns:a16="http://schemas.microsoft.com/office/drawing/2014/main" id="{7D4ACFBB-4D50-2DE0-7C2B-6B9E7AF7D49C}"/>
              </a:ext>
            </a:extLst>
          </p:cNvPr>
          <p:cNvCxnSpPr>
            <a:cxnSpLocks/>
          </p:cNvCxnSpPr>
          <p:nvPr/>
        </p:nvCxnSpPr>
        <p:spPr>
          <a:xfrm rot="5400000" flipH="1" flipV="1">
            <a:off x="4411861" y="685487"/>
            <a:ext cx="531806" cy="577692"/>
          </a:xfrm>
          <a:prstGeom prst="bentConnector2">
            <a:avLst/>
          </a:prstGeom>
          <a:ln w="9525">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80E223D4-6711-50DA-251B-46F6F9ECE334}"/>
              </a:ext>
            </a:extLst>
          </p:cNvPr>
          <p:cNvCxnSpPr>
            <a:cxnSpLocks/>
            <a:stCxn id="42" idx="3"/>
          </p:cNvCxnSpPr>
          <p:nvPr/>
        </p:nvCxnSpPr>
        <p:spPr>
          <a:xfrm>
            <a:off x="4234433" y="1164157"/>
            <a:ext cx="1070957" cy="2524"/>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33">
            <a:extLst>
              <a:ext uri="{FF2B5EF4-FFF2-40B4-BE49-F238E27FC236}">
                <a16:creationId xmlns:a16="http://schemas.microsoft.com/office/drawing/2014/main" id="{B7ED63E7-E8D0-9EAB-B558-AFDC3795DCAE}"/>
              </a:ext>
            </a:extLst>
          </p:cNvPr>
          <p:cNvCxnSpPr>
            <a:cxnSpLocks/>
          </p:cNvCxnSpPr>
          <p:nvPr/>
        </p:nvCxnSpPr>
        <p:spPr>
          <a:xfrm rot="16200000" flipH="1">
            <a:off x="8369126" y="1069365"/>
            <a:ext cx="547900" cy="577692"/>
          </a:xfrm>
          <a:prstGeom prst="bentConnector2">
            <a:avLst/>
          </a:prstGeom>
          <a:ln w="9525">
            <a:tailEnd type="triangle"/>
          </a:ln>
        </p:spPr>
        <p:style>
          <a:lnRef idx="1">
            <a:schemeClr val="dk1"/>
          </a:lnRef>
          <a:fillRef idx="0">
            <a:schemeClr val="dk1"/>
          </a:fillRef>
          <a:effectRef idx="0">
            <a:schemeClr val="dk1"/>
          </a:effectRef>
          <a:fontRef idx="minor">
            <a:schemeClr val="tx1"/>
          </a:fontRef>
        </p:style>
      </p:cxnSp>
      <p:cxnSp>
        <p:nvCxnSpPr>
          <p:cNvPr id="22" name="Connector: Elbow 51">
            <a:extLst>
              <a:ext uri="{FF2B5EF4-FFF2-40B4-BE49-F238E27FC236}">
                <a16:creationId xmlns:a16="http://schemas.microsoft.com/office/drawing/2014/main" id="{6AAA002D-D20D-3576-90FD-6D86608C708A}"/>
              </a:ext>
            </a:extLst>
          </p:cNvPr>
          <p:cNvCxnSpPr>
            <a:cxnSpLocks/>
          </p:cNvCxnSpPr>
          <p:nvPr/>
        </p:nvCxnSpPr>
        <p:spPr>
          <a:xfrm rot="5400000" flipH="1" flipV="1">
            <a:off x="8377173" y="704783"/>
            <a:ext cx="531806" cy="577692"/>
          </a:xfrm>
          <a:prstGeom prst="bentConnector2">
            <a:avLst/>
          </a:prstGeom>
          <a:ln w="9525">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EA3CA99A-907A-9C54-5815-30382B66EF7B}"/>
              </a:ext>
            </a:extLst>
          </p:cNvPr>
          <p:cNvCxnSpPr>
            <a:cxnSpLocks/>
          </p:cNvCxnSpPr>
          <p:nvPr/>
        </p:nvCxnSpPr>
        <p:spPr>
          <a:xfrm>
            <a:off x="8354230" y="1187934"/>
            <a:ext cx="886125"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4489470-8083-4F0F-989A-4A8A991C1662}"/>
              </a:ext>
            </a:extLst>
          </p:cNvPr>
          <p:cNvSpPr txBox="1"/>
          <p:nvPr/>
        </p:nvSpPr>
        <p:spPr>
          <a:xfrm>
            <a:off x="4447992" y="911749"/>
            <a:ext cx="748504" cy="176880"/>
          </a:xfrm>
          <a:prstGeom prst="rect">
            <a:avLst/>
          </a:prstGeom>
          <a:solidFill>
            <a:schemeClr val="bg1"/>
          </a:solidFill>
          <a:ln>
            <a:noFill/>
          </a:ln>
        </p:spPr>
        <p:txBody>
          <a:bodyPr wrap="square" lIns="36000" tIns="0" rIns="0" bIns="0" rtlCol="0" anchor="ctr" anchorCtr="0">
            <a:noAutofit/>
          </a:bodyPr>
          <a:lstStyle/>
          <a:p>
            <a:r>
              <a:rPr lang="en-GB" sz="900" dirty="0">
                <a:latin typeface="Arial" panose="020B0604020202020204" pitchFamily="34" charset="0"/>
                <a:ea typeface="Arial" charset="0"/>
                <a:cs typeface="Arial" charset="0"/>
              </a:rPr>
              <a:t>resulting in…</a:t>
            </a:r>
          </a:p>
        </p:txBody>
      </p:sp>
      <p:sp>
        <p:nvSpPr>
          <p:cNvPr id="44" name="Rounded Rectangle 299">
            <a:extLst>
              <a:ext uri="{FF2B5EF4-FFF2-40B4-BE49-F238E27FC236}">
                <a16:creationId xmlns:a16="http://schemas.microsoft.com/office/drawing/2014/main" id="{EF980547-71A8-4131-BC29-530E1773BDE0}"/>
              </a:ext>
            </a:extLst>
          </p:cNvPr>
          <p:cNvSpPr/>
          <p:nvPr/>
        </p:nvSpPr>
        <p:spPr>
          <a:xfrm>
            <a:off x="5362692" y="964478"/>
            <a:ext cx="2920215" cy="432000"/>
          </a:xfrm>
          <a:prstGeom prst="roundRect">
            <a:avLst/>
          </a:prstGeom>
          <a:solidFill>
            <a:schemeClr val="bg2"/>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latin typeface="Arial" panose="020B0604020202020204" pitchFamily="34" charset="0"/>
              </a:rPr>
              <a:t>Responsive and equitable nationally owned mine action through improved governance and with increased local implementation</a:t>
            </a:r>
          </a:p>
        </p:txBody>
      </p:sp>
      <p:sp>
        <p:nvSpPr>
          <p:cNvPr id="42" name="TextBox 41">
            <a:extLst>
              <a:ext uri="{FF2B5EF4-FFF2-40B4-BE49-F238E27FC236}">
                <a16:creationId xmlns:a16="http://schemas.microsoft.com/office/drawing/2014/main" id="{A9A965AD-5E89-D240-BC39-240C03E5A5B0}"/>
              </a:ext>
            </a:extLst>
          </p:cNvPr>
          <p:cNvSpPr txBox="1"/>
          <p:nvPr/>
        </p:nvSpPr>
        <p:spPr>
          <a:xfrm>
            <a:off x="2309340" y="894088"/>
            <a:ext cx="1925093" cy="540137"/>
          </a:xfrm>
          <a:prstGeom prst="roundRect">
            <a:avLst/>
          </a:prstGeom>
          <a:solidFill>
            <a:srgbClr val="F0F0F0"/>
          </a:solidFill>
          <a:ln w="19050">
            <a:solidFill>
              <a:srgbClr val="009FE3"/>
            </a:solidFill>
          </a:ln>
        </p:spPr>
        <p:txBody>
          <a:bodyPr wrap="square" lIns="36000" tIns="36000" rIns="36000" bIns="36000" rtlCol="0" anchor="ctr" anchorCtr="0">
            <a:noAutofit/>
          </a:bodyPr>
          <a:lstStyle>
            <a:defPPr>
              <a:defRPr lang="en-US"/>
            </a:defPPr>
            <a:lvl1pPr algn="ctr">
              <a:defRPr sz="900">
                <a:ea typeface="Arial" charset="0"/>
                <a:cs typeface="Arial" charset="0"/>
              </a:defRPr>
            </a:lvl1pPr>
          </a:lstStyle>
          <a:p>
            <a:r>
              <a:rPr lang="en-GB" dirty="0">
                <a:latin typeface="Arial" panose="020B0604020202020204" pitchFamily="34" charset="0"/>
              </a:rPr>
              <a:t>Enhanced capacity of national authorities</a:t>
            </a:r>
          </a:p>
        </p:txBody>
      </p:sp>
      <p:sp>
        <p:nvSpPr>
          <p:cNvPr id="5" name="Slide Number Placeholder 5">
            <a:extLst>
              <a:ext uri="{FF2B5EF4-FFF2-40B4-BE49-F238E27FC236}">
                <a16:creationId xmlns:a16="http://schemas.microsoft.com/office/drawing/2014/main" id="{06676CC1-A8B8-C38F-57E0-302BC2104E1A}"/>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31</a:t>
            </a:fld>
            <a:endParaRPr lang="en-GB" dirty="0"/>
          </a:p>
        </p:txBody>
      </p:sp>
    </p:spTree>
    <p:extLst>
      <p:ext uri="{BB962C8B-B14F-4D97-AF65-F5344CB8AC3E}">
        <p14:creationId xmlns:p14="http://schemas.microsoft.com/office/powerpoint/2010/main" val="41760056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D6A839-3E33-5674-875A-6036461D11FB}"/>
              </a:ext>
            </a:extLst>
          </p:cNvPr>
          <p:cNvSpPr/>
          <p:nvPr/>
        </p:nvSpPr>
        <p:spPr>
          <a:xfrm>
            <a:off x="371861" y="308863"/>
            <a:ext cx="11389274" cy="800219"/>
          </a:xfrm>
          <a:prstGeom prst="rect">
            <a:avLst/>
          </a:prstGeom>
          <a:noFill/>
        </p:spPr>
        <p:txBody>
          <a:bodyPr wrap="square" lIns="0" tIns="0" rIns="0" bIns="0">
            <a:spAutoFit/>
          </a:bodyPr>
          <a:lstStyle/>
          <a:p>
            <a:r>
              <a:rPr lang="en-GB" sz="2000" dirty="0">
                <a:solidFill>
                  <a:srgbClr val="103A71"/>
                </a:solidFill>
                <a:latin typeface="Arial" panose="020B0604020202020204" pitchFamily="34" charset="0"/>
                <a:cs typeface="Arial" panose="020B0604020202020204" pitchFamily="34" charset="0"/>
              </a:rPr>
              <a:t>Theory of Action: </a:t>
            </a:r>
            <a:r>
              <a:rPr lang="en-GB" sz="2000" b="1" dirty="0">
                <a:solidFill>
                  <a:srgbClr val="103A71"/>
                </a:solidFill>
                <a:latin typeface="Arial" panose="020B0604020202020204" pitchFamily="34" charset="0"/>
                <a:cs typeface="Arial" panose="020B0604020202020204" pitchFamily="34" charset="0"/>
              </a:rPr>
              <a:t>Capacity Development of National [Mine Action] Authorities (NAs/NMAAs)</a:t>
            </a:r>
          </a:p>
          <a:p>
            <a:endParaRPr lang="en-GB" sz="3200" dirty="0">
              <a:solidFill>
                <a:schemeClr val="accent1"/>
              </a:solidFill>
              <a:latin typeface="Arial" panose="020B0604020202020204" pitchFamily="34" charset="0"/>
              <a:ea typeface="+mj-ea"/>
              <a:cs typeface="+mj-cs"/>
            </a:endParaRPr>
          </a:p>
        </p:txBody>
      </p:sp>
      <p:sp>
        <p:nvSpPr>
          <p:cNvPr id="3" name="Rounded Rectangle 2">
            <a:extLst>
              <a:ext uri="{FF2B5EF4-FFF2-40B4-BE49-F238E27FC236}">
                <a16:creationId xmlns:a16="http://schemas.microsoft.com/office/drawing/2014/main" id="{3D377DDC-7E05-97AD-9C1D-D1294A2B312E}"/>
              </a:ext>
            </a:extLst>
          </p:cNvPr>
          <p:cNvSpPr/>
          <p:nvPr/>
        </p:nvSpPr>
        <p:spPr>
          <a:xfrm>
            <a:off x="281304" y="1469973"/>
            <a:ext cx="5200708"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0" rIns="108000" bIns="36000" rtlCol="0" anchor="t" anchorCtr="0"/>
          <a:lstStyle/>
          <a:p>
            <a:r>
              <a:rPr lang="en-GB" sz="1400" b="1" dirty="0">
                <a:solidFill>
                  <a:srgbClr val="002060"/>
                </a:solidFill>
                <a:latin typeface="Arial" panose="020B0604020202020204" pitchFamily="34" charset="0"/>
                <a:cs typeface="Arial" panose="020B0604020202020204" pitchFamily="34" charset="0"/>
              </a:rPr>
              <a:t>Land Release &amp; EOD</a:t>
            </a:r>
          </a:p>
          <a:p>
            <a:pPr algn="l"/>
            <a:r>
              <a:rPr lang="en-GB" sz="1200" dirty="0">
                <a:solidFill>
                  <a:srgbClr val="002060"/>
                </a:solidFill>
                <a:latin typeface="Arial" panose="020B0604020202020204" pitchFamily="34" charset="0"/>
                <a:cs typeface="Arial" panose="020B0604020202020204" pitchFamily="34" charset="0"/>
              </a:rPr>
              <a:t>Effective NAs will regulate, manage and coordinate land release and EOD activities to ensure they are IMAS/NMAS compliant, inclusive, and reaching those most at risk of EO incidents, in addition to supporting humanitarian, development or peacebuilding agendas. IPs sharing pre- and post-clearance data with NAs and humanitarian/development agencies encourages collaboration and integration of mine action in national development and humanitarian plans.</a:t>
            </a:r>
          </a:p>
        </p:txBody>
      </p:sp>
      <p:sp>
        <p:nvSpPr>
          <p:cNvPr id="4" name="Rounded Rectangle 3">
            <a:extLst>
              <a:ext uri="{FF2B5EF4-FFF2-40B4-BE49-F238E27FC236}">
                <a16:creationId xmlns:a16="http://schemas.microsoft.com/office/drawing/2014/main" id="{ED941D2E-4D8A-C8C8-ED79-E5D89140C632}"/>
              </a:ext>
            </a:extLst>
          </p:cNvPr>
          <p:cNvSpPr/>
          <p:nvPr/>
        </p:nvSpPr>
        <p:spPr>
          <a:xfrm>
            <a:off x="6807711" y="1475127"/>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r>
              <a:rPr lang="en-GB" sz="1400" b="1" dirty="0">
                <a:solidFill>
                  <a:srgbClr val="002060"/>
                </a:solidFill>
                <a:latin typeface="Arial" panose="020B0604020202020204" pitchFamily="34" charset="0"/>
                <a:cs typeface="Arial" panose="020B0604020202020204" pitchFamily="34" charset="0"/>
              </a:rPr>
              <a:t>EORE</a:t>
            </a:r>
          </a:p>
          <a:p>
            <a:pPr marL="0" marR="0" lvl="0" indent="0" algn="l" rtl="0" eaLnBrk="1" fontAlgn="auto" latinLnBrk="0" hangingPunct="1">
              <a:lnSpc>
                <a:spcPct val="100000"/>
              </a:lnSpc>
              <a:spcBef>
                <a:spcPts val="0"/>
              </a:spcBef>
              <a:spcAft>
                <a:spcPts val="0"/>
              </a:spcAft>
              <a:buClrTx/>
              <a:buSzTx/>
              <a:buFontTx/>
              <a:buNone/>
            </a:pPr>
            <a:r>
              <a:rPr lang="en-GB" sz="1200" b="0" i="0" dirty="0">
                <a:solidFill>
                  <a:srgbClr val="002060"/>
                </a:solidFill>
                <a:latin typeface="Arial" panose="020B0604020202020204" pitchFamily="34" charset="0"/>
                <a:cs typeface="Arial" panose="020B0604020202020204" pitchFamily="34" charset="0"/>
              </a:rPr>
              <a:t>Effective NA/NMAAs will regulate, manage and coordinate EORE activities to ensure they are appropriate, inclusive, and reach those most at risk of EO incidents. They can also ensure EORE messaging contains up-to-date information on EO contamination and ways of requesting EOD callouts when a suspicious item is encountered by someone in the community.</a:t>
            </a:r>
          </a:p>
        </p:txBody>
      </p:sp>
      <p:sp>
        <p:nvSpPr>
          <p:cNvPr id="5" name="Rounded Rectangle 4">
            <a:extLst>
              <a:ext uri="{FF2B5EF4-FFF2-40B4-BE49-F238E27FC236}">
                <a16:creationId xmlns:a16="http://schemas.microsoft.com/office/drawing/2014/main" id="{959C0D07-44AC-FC69-155C-6EE6E2ECF5F9}"/>
              </a:ext>
            </a:extLst>
          </p:cNvPr>
          <p:cNvSpPr/>
          <p:nvPr/>
        </p:nvSpPr>
        <p:spPr>
          <a:xfrm>
            <a:off x="307485" y="3257064"/>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r>
              <a:rPr lang="en-GB" sz="1400" b="1" i="0" dirty="0">
                <a:solidFill>
                  <a:srgbClr val="002060"/>
                </a:solidFill>
                <a:latin typeface="Arial" panose="020B0604020202020204" pitchFamily="34" charset="0"/>
                <a:cs typeface="Arial" panose="020B0604020202020204" pitchFamily="34" charset="0"/>
              </a:rPr>
              <a:t>Capacity Development of Local IPs </a:t>
            </a:r>
          </a:p>
          <a:p>
            <a:r>
              <a:rPr lang="en-GB" sz="1200" b="0" i="0" dirty="0">
                <a:solidFill>
                  <a:srgbClr val="002060"/>
                </a:solidFill>
                <a:latin typeface="Arial" panose="020B0604020202020204" pitchFamily="34" charset="0"/>
                <a:cs typeface="Arial" panose="020B0604020202020204" pitchFamily="34" charset="0"/>
              </a:rPr>
              <a:t>Effective NAs can advocate for capacity building support for local mine action implementers to strengthen and support a sustainable national mine action capacity for dealing with residual contamination in the longer term.</a:t>
            </a:r>
            <a:endParaRPr lang="en-GB" sz="1800" dirty="0">
              <a:solidFill>
                <a:schemeClr val="tx1"/>
              </a:solidFill>
              <a:latin typeface="Arial" panose="020B0604020202020204" pitchFamily="34" charset="0"/>
            </a:endParaRPr>
          </a:p>
        </p:txBody>
      </p:sp>
      <p:sp>
        <p:nvSpPr>
          <p:cNvPr id="6" name="Rounded Rectangle 5">
            <a:extLst>
              <a:ext uri="{FF2B5EF4-FFF2-40B4-BE49-F238E27FC236}">
                <a16:creationId xmlns:a16="http://schemas.microsoft.com/office/drawing/2014/main" id="{3CC395DB-761D-8345-B14A-CCB051C1BFA1}"/>
              </a:ext>
            </a:extLst>
          </p:cNvPr>
          <p:cNvSpPr/>
          <p:nvPr/>
        </p:nvSpPr>
        <p:spPr>
          <a:xfrm>
            <a:off x="7375834" y="3259641"/>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r>
              <a:rPr lang="en-GB" sz="1400" b="1" i="0" dirty="0">
                <a:solidFill>
                  <a:srgbClr val="002060"/>
                </a:solidFill>
                <a:latin typeface="Arial" panose="020B0604020202020204" pitchFamily="34" charset="0"/>
                <a:cs typeface="Arial" panose="020B0604020202020204" pitchFamily="34" charset="0"/>
              </a:rPr>
              <a:t>Victim Assistance</a:t>
            </a:r>
          </a:p>
          <a:p>
            <a:r>
              <a:rPr lang="en-GB" sz="1200" b="0" i="0" dirty="0">
                <a:solidFill>
                  <a:srgbClr val="002060"/>
                </a:solidFill>
                <a:latin typeface="Arial" panose="020B0604020202020204" pitchFamily="34" charset="0"/>
                <a:cs typeface="Arial" panose="020B0604020202020204" pitchFamily="34" charset="0"/>
              </a:rPr>
              <a:t>Capacity development for NAs can help create policies and procedures to support EO survivors. Capable NAs can advocate for changes to legislation and financial support for EO survivors, support the development of relevant national action plans, and share relevant data on victims to mobilise a multisectoral response.</a:t>
            </a:r>
            <a:endParaRPr lang="en-GB" sz="1800" dirty="0">
              <a:solidFill>
                <a:schemeClr val="tx1"/>
              </a:solidFill>
              <a:latin typeface="Arial" panose="020B0604020202020204" pitchFamily="34" charset="0"/>
            </a:endParaRPr>
          </a:p>
        </p:txBody>
      </p:sp>
      <p:sp>
        <p:nvSpPr>
          <p:cNvPr id="7" name="Rounded Rectangle 6">
            <a:extLst>
              <a:ext uri="{FF2B5EF4-FFF2-40B4-BE49-F238E27FC236}">
                <a16:creationId xmlns:a16="http://schemas.microsoft.com/office/drawing/2014/main" id="{00E6BC64-2D84-67CB-62E9-2E634BE0B091}"/>
              </a:ext>
            </a:extLst>
          </p:cNvPr>
          <p:cNvSpPr/>
          <p:nvPr/>
        </p:nvSpPr>
        <p:spPr>
          <a:xfrm>
            <a:off x="6857141" y="5044155"/>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r>
              <a:rPr lang="en-GB" sz="1400" b="1" dirty="0">
                <a:solidFill>
                  <a:srgbClr val="002060"/>
                </a:solidFill>
                <a:latin typeface="Arial" panose="020B0604020202020204" pitchFamily="34" charset="0"/>
                <a:cs typeface="Arial" panose="020B0604020202020204" pitchFamily="34" charset="0"/>
              </a:rPr>
              <a:t>Advocacy &amp; Inclusion</a:t>
            </a:r>
          </a:p>
          <a:p>
            <a:pPr>
              <a:spcAft>
                <a:spcPts val="300"/>
              </a:spcAft>
            </a:pPr>
            <a:r>
              <a:rPr lang="en-GB" sz="1200" b="0" i="0" dirty="0">
                <a:solidFill>
                  <a:srgbClr val="002060"/>
                </a:solidFill>
                <a:latin typeface="Arial" panose="020B0604020202020204" pitchFamily="34" charset="0"/>
                <a:cs typeface="Arial" panose="020B0604020202020204" pitchFamily="34" charset="0"/>
              </a:rPr>
              <a:t>Effective NAs can advocate for and support the universalisation of and compliance with APMBC and CCM treaties, meeting States’ objectives and facilitating safer communities. They can also have policies and procedures to ensure that conflict sensitivity, gender, inclusion, and environmental considerations are mainstreamed across all mine action activities. </a:t>
            </a:r>
          </a:p>
        </p:txBody>
      </p:sp>
      <p:sp>
        <p:nvSpPr>
          <p:cNvPr id="8" name="Rounded Rectangle 7">
            <a:extLst>
              <a:ext uri="{FF2B5EF4-FFF2-40B4-BE49-F238E27FC236}">
                <a16:creationId xmlns:a16="http://schemas.microsoft.com/office/drawing/2014/main" id="{B13871D0-D9E2-F23D-0A29-AC0F0C573495}"/>
              </a:ext>
            </a:extLst>
          </p:cNvPr>
          <p:cNvSpPr/>
          <p:nvPr/>
        </p:nvSpPr>
        <p:spPr>
          <a:xfrm>
            <a:off x="834860" y="5044155"/>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r>
              <a:rPr lang="en-GB" sz="1400" b="1" i="0" dirty="0">
                <a:solidFill>
                  <a:srgbClr val="002060"/>
                </a:solidFill>
                <a:latin typeface="Arial" panose="020B0604020202020204" pitchFamily="34" charset="0"/>
                <a:cs typeface="Arial" panose="020B0604020202020204" pitchFamily="34" charset="0"/>
              </a:rPr>
              <a:t>Collaboration &amp; Coordination </a:t>
            </a:r>
          </a:p>
          <a:p>
            <a:r>
              <a:rPr lang="en-GB" sz="1200" b="0" i="0" dirty="0">
                <a:solidFill>
                  <a:srgbClr val="002060"/>
                </a:solidFill>
                <a:latin typeface="Arial" panose="020B0604020202020204" pitchFamily="34" charset="0"/>
                <a:cs typeface="Arial" panose="020B0604020202020204" pitchFamily="34" charset="0"/>
              </a:rPr>
              <a:t>Effective coordination and collaboration of the NA/NMAA with international, national, local and community stakeholders helps identify and allocate required resources for mine action. NMAAs can also lobby for mine action to be included in national humanitarian/development plans, increasing the likelihood of assistance to complement clearance.</a:t>
            </a:r>
            <a:endParaRPr lang="en-GB" sz="1800" dirty="0">
              <a:solidFill>
                <a:schemeClr val="tx1"/>
              </a:solidFill>
              <a:latin typeface="Arial" panose="020B0604020202020204" pitchFamily="34" charset="0"/>
            </a:endParaRPr>
          </a:p>
        </p:txBody>
      </p:sp>
      <p:cxnSp>
        <p:nvCxnSpPr>
          <p:cNvPr id="9" name="Straight Connector 8">
            <a:extLst>
              <a:ext uri="{FF2B5EF4-FFF2-40B4-BE49-F238E27FC236}">
                <a16:creationId xmlns:a16="http://schemas.microsoft.com/office/drawing/2014/main" id="{91F8FEBE-5460-2E51-FFD5-0A9BD2A31210}"/>
              </a:ext>
            </a:extLst>
          </p:cNvPr>
          <p:cNvCxnSpPr>
            <a:cxnSpLocks/>
          </p:cNvCxnSpPr>
          <p:nvPr/>
        </p:nvCxnSpPr>
        <p:spPr>
          <a:xfrm>
            <a:off x="5483073" y="3061457"/>
            <a:ext cx="304541" cy="313242"/>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C4D9F19-F2F6-F67F-6F5B-87956CF41670}"/>
              </a:ext>
            </a:extLst>
          </p:cNvPr>
          <p:cNvCxnSpPr>
            <a:cxnSpLocks/>
          </p:cNvCxnSpPr>
          <p:nvPr/>
        </p:nvCxnSpPr>
        <p:spPr>
          <a:xfrm>
            <a:off x="4861315" y="4036903"/>
            <a:ext cx="473545" cy="0"/>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89A50EB-092C-D84D-FD23-CC7D69CA1EBE}"/>
              </a:ext>
            </a:extLst>
          </p:cNvPr>
          <p:cNvCxnSpPr>
            <a:cxnSpLocks/>
          </p:cNvCxnSpPr>
          <p:nvPr/>
        </p:nvCxnSpPr>
        <p:spPr>
          <a:xfrm>
            <a:off x="6857141" y="4036903"/>
            <a:ext cx="473545" cy="0"/>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61BE8C2-BE74-2422-A8D9-78EBFB8B6BE1}"/>
              </a:ext>
            </a:extLst>
          </p:cNvPr>
          <p:cNvCxnSpPr>
            <a:cxnSpLocks/>
          </p:cNvCxnSpPr>
          <p:nvPr/>
        </p:nvCxnSpPr>
        <p:spPr>
          <a:xfrm flipH="1">
            <a:off x="6551432" y="3061457"/>
            <a:ext cx="264461" cy="346619"/>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AD861FF-83BE-03AF-BD6E-C4AFDF811168}"/>
              </a:ext>
            </a:extLst>
          </p:cNvPr>
          <p:cNvCxnSpPr>
            <a:cxnSpLocks/>
          </p:cNvCxnSpPr>
          <p:nvPr/>
        </p:nvCxnSpPr>
        <p:spPr>
          <a:xfrm>
            <a:off x="6594822" y="4665438"/>
            <a:ext cx="304541" cy="313242"/>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3F2E4F-D787-39DD-BCAE-B3B39D03B811}"/>
              </a:ext>
            </a:extLst>
          </p:cNvPr>
          <p:cNvCxnSpPr>
            <a:cxnSpLocks/>
          </p:cNvCxnSpPr>
          <p:nvPr/>
        </p:nvCxnSpPr>
        <p:spPr>
          <a:xfrm flipH="1">
            <a:off x="5369074" y="4659322"/>
            <a:ext cx="264461" cy="346619"/>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910C5A2-788C-4EE0-77D2-AE97F595E741}"/>
              </a:ext>
            </a:extLst>
          </p:cNvPr>
          <p:cNvSpPr/>
          <p:nvPr/>
        </p:nvSpPr>
        <p:spPr>
          <a:xfrm>
            <a:off x="5609" y="-5889"/>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Arial" panose="020B0604020202020204" pitchFamily="34" charset="0"/>
            </a:endParaRPr>
          </a:p>
        </p:txBody>
      </p:sp>
      <p:sp>
        <p:nvSpPr>
          <p:cNvPr id="16" name="TextBox 15">
            <a:extLst>
              <a:ext uri="{FF2B5EF4-FFF2-40B4-BE49-F238E27FC236}">
                <a16:creationId xmlns:a16="http://schemas.microsoft.com/office/drawing/2014/main" id="{DE3AC499-A167-D21F-5A64-F2C9099E1CC7}"/>
              </a:ext>
            </a:extLst>
          </p:cNvPr>
          <p:cNvSpPr txBox="1"/>
          <p:nvPr/>
        </p:nvSpPr>
        <p:spPr>
          <a:xfrm>
            <a:off x="371861" y="708972"/>
            <a:ext cx="11448277" cy="830997"/>
          </a:xfrm>
          <a:prstGeom prst="rect">
            <a:avLst/>
          </a:prstGeom>
          <a:noFill/>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2060"/>
                </a:solidFill>
                <a:latin typeface="Arial" panose="020B0604020202020204" pitchFamily="34" charset="0"/>
                <a:cs typeface="Arial" panose="020B0604020202020204" pitchFamily="34" charset="0"/>
              </a:rPr>
              <a:t>Strategic Connections </a:t>
            </a:r>
            <a:r>
              <a:rPr lang="en-GB" sz="1200" dirty="0">
                <a:solidFill>
                  <a:srgbClr val="002060"/>
                </a:solidFill>
                <a:latin typeface="Arial" panose="020B0604020202020204" pitchFamily="34" charset="0"/>
                <a:cs typeface="Arial" panose="020B0604020202020204" pitchFamily="34" charset="0"/>
              </a:rPr>
              <a:t>with other aspects of mine action can enhance outcome level change, as illustrated in this column. These strategic connections should be considered by implementers to maximise the added value of the sector. </a:t>
            </a:r>
            <a:r>
              <a:rPr lang="en-GB" sz="1200" b="1" dirty="0">
                <a:solidFill>
                  <a:srgbClr val="002060"/>
                </a:solidFill>
                <a:latin typeface="Arial" panose="020B0604020202020204" pitchFamily="34" charset="0"/>
                <a:cs typeface="Arial" panose="020B0604020202020204" pitchFamily="34" charset="0"/>
              </a:rPr>
              <a:t>Remember!</a:t>
            </a:r>
            <a:r>
              <a:rPr lang="en-GB" sz="1200" dirty="0">
                <a:solidFill>
                  <a:srgbClr val="002060"/>
                </a:solidFill>
                <a:latin typeface="Arial" panose="020B0604020202020204" pitchFamily="34" charset="0"/>
                <a:cs typeface="Arial" panose="020B0604020202020204" pitchFamily="34" charset="0"/>
              </a:rPr>
              <a:t> The Theory of Change shows that capable NAs can amplify the overall strategic effect of the sector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002060"/>
              </a:solidFill>
              <a:latin typeface="Arial" panose="020B0604020202020204" pitchFamily="34" charset="0"/>
              <a:cs typeface="Arial" panose="020B0604020202020204" pitchFamily="34" charset="0"/>
            </a:endParaRPr>
          </a:p>
        </p:txBody>
      </p:sp>
      <p:sp>
        <p:nvSpPr>
          <p:cNvPr id="17" name="Flowchart: Connector 9">
            <a:extLst>
              <a:ext uri="{FF2B5EF4-FFF2-40B4-BE49-F238E27FC236}">
                <a16:creationId xmlns:a16="http://schemas.microsoft.com/office/drawing/2014/main" id="{F484FEAE-AAC2-0466-69AC-6CA2CA5B7D43}"/>
              </a:ext>
            </a:extLst>
          </p:cNvPr>
          <p:cNvSpPr/>
          <p:nvPr/>
        </p:nvSpPr>
        <p:spPr>
          <a:xfrm>
            <a:off x="5424474" y="3379852"/>
            <a:ext cx="1392480" cy="1393200"/>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GB" sz="1400" b="1" dirty="0">
                <a:solidFill>
                  <a:srgbClr val="002060"/>
                </a:solidFill>
                <a:latin typeface="Arial" panose="020B0604020202020204" pitchFamily="34" charset="0"/>
              </a:rPr>
              <a:t>Capacity </a:t>
            </a:r>
            <a:br>
              <a:rPr lang="en-GB" sz="1400" b="1" dirty="0">
                <a:solidFill>
                  <a:srgbClr val="002060"/>
                </a:solidFill>
                <a:latin typeface="Arial" panose="020B0604020202020204" pitchFamily="34" charset="0"/>
              </a:rPr>
            </a:br>
            <a:r>
              <a:rPr lang="en-GB" sz="1400" b="1" dirty="0">
                <a:solidFill>
                  <a:srgbClr val="002060"/>
                </a:solidFill>
                <a:latin typeface="Arial" panose="020B0604020202020204" pitchFamily="34" charset="0"/>
              </a:rPr>
              <a:t>Development </a:t>
            </a:r>
            <a:br>
              <a:rPr lang="en-GB" sz="1400" b="1" dirty="0">
                <a:solidFill>
                  <a:srgbClr val="002060"/>
                </a:solidFill>
                <a:latin typeface="Arial" panose="020B0604020202020204" pitchFamily="34" charset="0"/>
              </a:rPr>
            </a:br>
            <a:r>
              <a:rPr lang="en-GB" sz="1400" b="1" dirty="0">
                <a:solidFill>
                  <a:srgbClr val="002060"/>
                </a:solidFill>
                <a:latin typeface="Arial" panose="020B0604020202020204" pitchFamily="34" charset="0"/>
              </a:rPr>
              <a:t>of National</a:t>
            </a:r>
            <a:br>
              <a:rPr lang="en-GB" sz="1400" b="1" dirty="0">
                <a:solidFill>
                  <a:srgbClr val="002060"/>
                </a:solidFill>
                <a:latin typeface="Arial" panose="020B0604020202020204" pitchFamily="34" charset="0"/>
              </a:rPr>
            </a:br>
            <a:r>
              <a:rPr lang="en-GB" sz="1400" b="1" dirty="0">
                <a:solidFill>
                  <a:srgbClr val="002060"/>
                </a:solidFill>
                <a:latin typeface="Arial" panose="020B0604020202020204" pitchFamily="34" charset="0"/>
              </a:rPr>
              <a:t>Authorities</a:t>
            </a:r>
          </a:p>
        </p:txBody>
      </p:sp>
      <p:sp>
        <p:nvSpPr>
          <p:cNvPr id="18" name="Slide Number Placeholder 5">
            <a:extLst>
              <a:ext uri="{FF2B5EF4-FFF2-40B4-BE49-F238E27FC236}">
                <a16:creationId xmlns:a16="http://schemas.microsoft.com/office/drawing/2014/main" id="{AF59C45D-2E9A-1149-ED5E-D5B3461CE843}"/>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32</a:t>
            </a:fld>
            <a:endParaRPr lang="en-GB" dirty="0"/>
          </a:p>
        </p:txBody>
      </p:sp>
    </p:spTree>
    <p:extLst>
      <p:ext uri="{BB962C8B-B14F-4D97-AF65-F5344CB8AC3E}">
        <p14:creationId xmlns:p14="http://schemas.microsoft.com/office/powerpoint/2010/main" val="591368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BCC9C3-F2C6-C240-FF0D-D783739C4F8B}"/>
              </a:ext>
            </a:extLst>
          </p:cNvPr>
          <p:cNvSpPr/>
          <p:nvPr/>
        </p:nvSpPr>
        <p:spPr>
          <a:xfrm>
            <a:off x="5609" y="-5889"/>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Arial" panose="020B0604020202020204" pitchFamily="34" charset="0"/>
            </a:endParaRPr>
          </a:p>
        </p:txBody>
      </p:sp>
      <p:graphicFrame>
        <p:nvGraphicFramePr>
          <p:cNvPr id="3" name="Table 2">
            <a:extLst>
              <a:ext uri="{FF2B5EF4-FFF2-40B4-BE49-F238E27FC236}">
                <a16:creationId xmlns:a16="http://schemas.microsoft.com/office/drawing/2014/main" id="{68439C2E-D227-4741-03BE-331A58FE35F2}"/>
              </a:ext>
            </a:extLst>
          </p:cNvPr>
          <p:cNvGraphicFramePr>
            <a:graphicFrameLocks noGrp="1"/>
          </p:cNvGraphicFramePr>
          <p:nvPr/>
        </p:nvGraphicFramePr>
        <p:xfrm>
          <a:off x="945371" y="1304144"/>
          <a:ext cx="9962906" cy="5105426"/>
        </p:xfrm>
        <a:graphic>
          <a:graphicData uri="http://schemas.openxmlformats.org/drawingml/2006/table">
            <a:tbl>
              <a:tblPr firstRow="1" bandRow="1">
                <a:tableStyleId>{7DF18680-E054-41AD-8BC1-D1AEF772440D}</a:tableStyleId>
              </a:tblPr>
              <a:tblGrid>
                <a:gridCol w="4981453">
                  <a:extLst>
                    <a:ext uri="{9D8B030D-6E8A-4147-A177-3AD203B41FA5}">
                      <a16:colId xmlns:a16="http://schemas.microsoft.com/office/drawing/2014/main" val="918319957"/>
                    </a:ext>
                  </a:extLst>
                </a:gridCol>
                <a:gridCol w="4981453">
                  <a:extLst>
                    <a:ext uri="{9D8B030D-6E8A-4147-A177-3AD203B41FA5}">
                      <a16:colId xmlns:a16="http://schemas.microsoft.com/office/drawing/2014/main" val="1093851191"/>
                    </a:ext>
                  </a:extLst>
                </a:gridCol>
              </a:tblGrid>
              <a:tr h="820806">
                <a:tc gridSpan="2">
                  <a:txBody>
                    <a:bodyPr/>
                    <a:lstStyle/>
                    <a:p>
                      <a:r>
                        <a:rPr lang="en-GB" sz="1400" b="1" i="0" dirty="0">
                          <a:latin typeface="Arial" panose="020B0604020202020204" pitchFamily="34" charset="0"/>
                        </a:rPr>
                        <a:t>Reflection Questions for use by </a:t>
                      </a:r>
                      <a:r>
                        <a:rPr lang="en-GB" sz="1400" b="0" i="0" dirty="0">
                          <a:latin typeface="Arial" panose="020B0604020202020204" pitchFamily="34" charset="0"/>
                        </a:rPr>
                        <a:t>the team to assess performance in relation to delivery in a conflict sensitive and inclusive manner, coordinating both within and outside of the sector to maximise the strategic value of  capacity development of NMAAs </a:t>
                      </a:r>
                    </a:p>
                  </a:txBody>
                  <a:tcPr marL="251999" marT="108000" marB="108000">
                    <a:solidFill>
                      <a:schemeClr val="accent6"/>
                    </a:solidFill>
                  </a:tcPr>
                </a:tc>
                <a:tc hMerge="1">
                  <a:txBody>
                    <a:bodyPr/>
                    <a:lstStyle/>
                    <a:p>
                      <a:endParaRPr lang="en-US"/>
                    </a:p>
                  </a:txBody>
                  <a:tcPr/>
                </a:tc>
                <a:extLst>
                  <a:ext uri="{0D108BD9-81ED-4DB2-BD59-A6C34878D82A}">
                    <a16:rowId xmlns:a16="http://schemas.microsoft.com/office/drawing/2014/main" val="3356215133"/>
                  </a:ext>
                </a:extLst>
              </a:tr>
              <a:tr h="4249346">
                <a:tc>
                  <a:txBody>
                    <a:bodyPr/>
                    <a:lstStyle/>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Do the NAs' policies, procedures and systems encourage and facilitate coordination and collaboration within the mine action sector and across sectors to encourage mine action to be integrated into humanitarian, development, and stabilisation or peacebuilding plans that lead to complementary resources? </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Are NAs and/or national/local implementing organisations increasingly able to manage and implement mine action without external support?  </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Do the NAs’ current policies and procedures improve the response and support EO survivors and other people with disabilities receive?</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Are mine action activities being reported and used by the NA/NMAA to advocate for treaty universalisation and compliance?  Is sufficient progress being made to meet treaty deadlines?</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Do communities recognise the role of the NMAAs and is this improving their perception of the State? </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GB" sz="1200" b="0" i="0" dirty="0">
                        <a:solidFill>
                          <a:srgbClr val="002060"/>
                        </a:solidFill>
                        <a:latin typeface="Arial" panose="020B0604020202020204" pitchFamily="34" charset="0"/>
                      </a:endParaRPr>
                    </a:p>
                  </a:txBody>
                  <a:tcPr marL="180000" marT="180000"/>
                </a:tc>
                <a:tc>
                  <a:txBody>
                    <a:bodyPr/>
                    <a:lstStyle/>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Are governments (host and donor), NMAAs, United Nations (UN) and implementing partners working together and informed by a shared understanding of the needs and capabilities? </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Do the NMAAs’ current policies, procedures and systems promote gender equality and inclusion, is mine action being delivered equitably, and responding to community needs, including marginalised or vulnerable groups?</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Does the NMAA have policies or procedures that deal with the environmental considerations of mine action?</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Is the available evidence used to inform policy and programming? Are lessons learned and reflected upon to continuously improve the effectiveness of mine action?</a:t>
                      </a:r>
                    </a:p>
                  </a:txBody>
                  <a:tcPr marL="180000" marT="180000"/>
                </a:tc>
                <a:extLst>
                  <a:ext uri="{0D108BD9-81ED-4DB2-BD59-A6C34878D82A}">
                    <a16:rowId xmlns:a16="http://schemas.microsoft.com/office/drawing/2014/main" val="3203546465"/>
                  </a:ext>
                </a:extLst>
              </a:tr>
            </a:tbl>
          </a:graphicData>
        </a:graphic>
      </p:graphicFrame>
      <p:sp>
        <p:nvSpPr>
          <p:cNvPr id="4" name="Rectangle 3">
            <a:extLst>
              <a:ext uri="{FF2B5EF4-FFF2-40B4-BE49-F238E27FC236}">
                <a16:creationId xmlns:a16="http://schemas.microsoft.com/office/drawing/2014/main" id="{70AC18D1-0B04-DC1B-1A80-3BCA48E55B2E}"/>
              </a:ext>
            </a:extLst>
          </p:cNvPr>
          <p:cNvSpPr/>
          <p:nvPr/>
        </p:nvSpPr>
        <p:spPr>
          <a:xfrm>
            <a:off x="371861" y="308863"/>
            <a:ext cx="11389274" cy="800219"/>
          </a:xfrm>
          <a:prstGeom prst="rect">
            <a:avLst/>
          </a:prstGeom>
          <a:noFill/>
        </p:spPr>
        <p:txBody>
          <a:bodyPr wrap="square" lIns="0" tIns="0" rIns="0" bIns="0">
            <a:spAutoFit/>
          </a:bodyPr>
          <a:lstStyle/>
          <a:p>
            <a:r>
              <a:rPr lang="en-GB" sz="2000" dirty="0">
                <a:solidFill>
                  <a:srgbClr val="103A71"/>
                </a:solidFill>
                <a:latin typeface="Arial" panose="020B0604020202020204" pitchFamily="34" charset="0"/>
                <a:cs typeface="Arial" panose="020B0604020202020204" pitchFamily="34" charset="0"/>
              </a:rPr>
              <a:t>Theory of Action: </a:t>
            </a:r>
            <a:r>
              <a:rPr lang="en-GB" sz="2000" b="1" dirty="0">
                <a:solidFill>
                  <a:srgbClr val="103A71"/>
                </a:solidFill>
                <a:latin typeface="Arial" panose="020B0604020202020204" pitchFamily="34" charset="0"/>
                <a:cs typeface="Arial" panose="020B0604020202020204" pitchFamily="34" charset="0"/>
              </a:rPr>
              <a:t>Capacity Development of National [Mine Action] Authorities (NAs/NMAAs)</a:t>
            </a:r>
          </a:p>
          <a:p>
            <a:endParaRPr lang="en-GB" sz="3200" dirty="0">
              <a:solidFill>
                <a:schemeClr val="accent1"/>
              </a:solidFill>
              <a:latin typeface="Arial" panose="020B0604020202020204" pitchFamily="34" charset="0"/>
              <a:ea typeface="+mj-ea"/>
              <a:cs typeface="+mj-cs"/>
            </a:endParaRPr>
          </a:p>
        </p:txBody>
      </p:sp>
      <p:sp>
        <p:nvSpPr>
          <p:cNvPr id="5" name="Slide Number Placeholder 5">
            <a:extLst>
              <a:ext uri="{FF2B5EF4-FFF2-40B4-BE49-F238E27FC236}">
                <a16:creationId xmlns:a16="http://schemas.microsoft.com/office/drawing/2014/main" id="{CBB82595-0CB2-EEBC-5D77-78641440769A}"/>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33</a:t>
            </a:fld>
            <a:endParaRPr lang="en-GB" dirty="0"/>
          </a:p>
        </p:txBody>
      </p:sp>
    </p:spTree>
    <p:extLst>
      <p:ext uri="{BB962C8B-B14F-4D97-AF65-F5344CB8AC3E}">
        <p14:creationId xmlns:p14="http://schemas.microsoft.com/office/powerpoint/2010/main" val="18985467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75910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endParaRPr>
          </a:p>
        </p:txBody>
      </p:sp>
      <p:sp>
        <p:nvSpPr>
          <p:cNvPr id="27" name="Rectangle 26">
            <a:extLst>
              <a:ext uri="{FF2B5EF4-FFF2-40B4-BE49-F238E27FC236}">
                <a16:creationId xmlns:a16="http://schemas.microsoft.com/office/drawing/2014/main" id="{C5BBC101-C615-2446-BAF6-7C4DA1DEA259}"/>
              </a:ext>
            </a:extLst>
          </p:cNvPr>
          <p:cNvSpPr/>
          <p:nvPr/>
        </p:nvSpPr>
        <p:spPr>
          <a:xfrm>
            <a:off x="0" y="0"/>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6" name="TextBox 25">
            <a:extLst>
              <a:ext uri="{FF2B5EF4-FFF2-40B4-BE49-F238E27FC236}">
                <a16:creationId xmlns:a16="http://schemas.microsoft.com/office/drawing/2014/main" id="{54489470-8083-4F0F-989A-4A8A991C1662}"/>
              </a:ext>
            </a:extLst>
          </p:cNvPr>
          <p:cNvSpPr txBox="1"/>
          <p:nvPr/>
        </p:nvSpPr>
        <p:spPr>
          <a:xfrm>
            <a:off x="4476707" y="1415422"/>
            <a:ext cx="900000" cy="201120"/>
          </a:xfrm>
          <a:prstGeom prst="rect">
            <a:avLst/>
          </a:prstGeom>
          <a:solidFill>
            <a:schemeClr val="bg1"/>
          </a:solidFill>
          <a:ln>
            <a:noFill/>
          </a:ln>
        </p:spPr>
        <p:txBody>
          <a:bodyPr wrap="square" lIns="54000" tIns="36000" rIns="54000" bIns="36000" rtlCol="0" anchor="ctr" anchorCtr="0">
            <a:noAutofit/>
          </a:bodyPr>
          <a:lstStyle/>
          <a:p>
            <a:r>
              <a:rPr lang="en-GB" sz="900" dirty="0">
                <a:latin typeface="Arial" panose="020B0604020202020204" pitchFamily="34" charset="0"/>
                <a:ea typeface="Arial" charset="0"/>
                <a:cs typeface="Arial" charset="0"/>
              </a:rPr>
              <a:t>resulting in…</a:t>
            </a:r>
          </a:p>
        </p:txBody>
      </p:sp>
      <p:sp>
        <p:nvSpPr>
          <p:cNvPr id="4" name="Rectangle 3">
            <a:extLst>
              <a:ext uri="{FF2B5EF4-FFF2-40B4-BE49-F238E27FC236}">
                <a16:creationId xmlns:a16="http://schemas.microsoft.com/office/drawing/2014/main" id="{A6C12D0C-5835-8345-9605-5BFF7AF15B07}"/>
              </a:ext>
            </a:extLst>
          </p:cNvPr>
          <p:cNvSpPr/>
          <p:nvPr/>
        </p:nvSpPr>
        <p:spPr>
          <a:xfrm>
            <a:off x="335610" y="215199"/>
            <a:ext cx="11448278" cy="307777"/>
          </a:xfrm>
          <a:prstGeom prst="rect">
            <a:avLst/>
          </a:prstGeom>
          <a:noFill/>
        </p:spPr>
        <p:txBody>
          <a:bodyPr wrap="square" lIns="0" tIns="0" rIns="0" bIns="0">
            <a:spAutoFit/>
          </a:bodyPr>
          <a:lstStyle/>
          <a:p>
            <a:r>
              <a:rPr lang="en-GB" sz="2000" dirty="0">
                <a:solidFill>
                  <a:srgbClr val="103A71"/>
                </a:solidFill>
                <a:latin typeface="Arial" panose="020B0604020202020204" pitchFamily="34" charset="0"/>
                <a:cs typeface="Arial" panose="020B0604020202020204" pitchFamily="34" charset="0"/>
              </a:rPr>
              <a:t>Theory of Action: </a:t>
            </a:r>
            <a:r>
              <a:rPr lang="en-GB" sz="2000" b="1" dirty="0">
                <a:solidFill>
                  <a:srgbClr val="103A71"/>
                </a:solidFill>
                <a:latin typeface="Arial" panose="020B0604020202020204" pitchFamily="34" charset="0"/>
                <a:cs typeface="Arial" panose="020B0604020202020204" pitchFamily="34" charset="0"/>
              </a:rPr>
              <a:t>Collaboration and Coordination </a:t>
            </a:r>
            <a:r>
              <a:rPr lang="en-GB" sz="1600" dirty="0">
                <a:solidFill>
                  <a:srgbClr val="103A71"/>
                </a:solidFill>
                <a:latin typeface="Arial" panose="020B0604020202020204" pitchFamily="34" charset="0"/>
                <a:cs typeface="Arial" panose="020B0604020202020204" pitchFamily="34" charset="0"/>
              </a:rPr>
              <a:t>with international, national, local and community stakeholders</a:t>
            </a:r>
          </a:p>
        </p:txBody>
      </p:sp>
      <p:sp>
        <p:nvSpPr>
          <p:cNvPr id="2" name="Rectangle 1">
            <a:extLst>
              <a:ext uri="{FF2B5EF4-FFF2-40B4-BE49-F238E27FC236}">
                <a16:creationId xmlns:a16="http://schemas.microsoft.com/office/drawing/2014/main" id="{408D423C-347A-0445-A82B-4C52CD813D5F}"/>
              </a:ext>
            </a:extLst>
          </p:cNvPr>
          <p:cNvSpPr/>
          <p:nvPr/>
        </p:nvSpPr>
        <p:spPr>
          <a:xfrm>
            <a:off x="346943" y="627901"/>
            <a:ext cx="1740861" cy="184666"/>
          </a:xfrm>
          <a:prstGeom prst="rect">
            <a:avLst/>
          </a:prstGeom>
        </p:spPr>
        <p:txBody>
          <a:bodyPr wrap="none" lIns="0" tIns="0" rIns="0" bIns="0">
            <a:spAutoFit/>
          </a:bodyPr>
          <a:lstStyle/>
          <a:p>
            <a:r>
              <a:rPr lang="en-GB" sz="1200" dirty="0">
                <a:latin typeface="Arial" panose="020B0604020202020204" pitchFamily="34" charset="0"/>
              </a:rPr>
              <a:t>Theory of action diagram </a:t>
            </a:r>
            <a:endParaRPr lang="en-US" sz="1200" dirty="0">
              <a:latin typeface="Arial" panose="020B0604020202020204" pitchFamily="34" charset="0"/>
            </a:endParaRPr>
          </a:p>
        </p:txBody>
      </p:sp>
      <p:sp>
        <p:nvSpPr>
          <p:cNvPr id="47" name="TextBox 46">
            <a:extLst>
              <a:ext uri="{FF2B5EF4-FFF2-40B4-BE49-F238E27FC236}">
                <a16:creationId xmlns:a16="http://schemas.microsoft.com/office/drawing/2014/main" id="{9B226E64-140F-49B9-AD30-61205295CE54}"/>
              </a:ext>
            </a:extLst>
          </p:cNvPr>
          <p:cNvSpPr txBox="1"/>
          <p:nvPr/>
        </p:nvSpPr>
        <p:spPr>
          <a:xfrm>
            <a:off x="7909637" y="1495765"/>
            <a:ext cx="1191957" cy="201120"/>
          </a:xfrm>
          <a:prstGeom prst="rect">
            <a:avLst/>
          </a:prstGeom>
          <a:noFill/>
          <a:ln>
            <a:noFill/>
          </a:ln>
        </p:spPr>
        <p:txBody>
          <a:bodyPr wrap="square" lIns="54000" tIns="36000" rIns="54000" bIns="36000" rtlCol="0" anchor="ctr" anchorCtr="0">
            <a:noAutofit/>
          </a:bodyPr>
          <a:lstStyle/>
          <a:p>
            <a:r>
              <a:rPr lang="en-GB" sz="900" dirty="0">
                <a:latin typeface="Arial" panose="020B0604020202020204" pitchFamily="34" charset="0"/>
                <a:ea typeface="Arial" charset="0"/>
                <a:cs typeface="Arial" charset="0"/>
              </a:rPr>
              <a:t>contributing to…</a:t>
            </a:r>
          </a:p>
        </p:txBody>
      </p:sp>
      <p:sp>
        <p:nvSpPr>
          <p:cNvPr id="57" name="TextBox 56">
            <a:extLst>
              <a:ext uri="{FF2B5EF4-FFF2-40B4-BE49-F238E27FC236}">
                <a16:creationId xmlns:a16="http://schemas.microsoft.com/office/drawing/2014/main" id="{DB8DE3CE-0564-4B53-A156-531129B33BEB}"/>
              </a:ext>
            </a:extLst>
          </p:cNvPr>
          <p:cNvSpPr txBox="1"/>
          <p:nvPr/>
        </p:nvSpPr>
        <p:spPr>
          <a:xfrm>
            <a:off x="249325" y="2619826"/>
            <a:ext cx="11388550" cy="469865"/>
          </a:xfrm>
          <a:prstGeom prst="rect">
            <a:avLst/>
          </a:prstGeom>
          <a:noFill/>
        </p:spPr>
        <p:txBody>
          <a:bodyPr wrap="square" numCol="1" spcCol="144000" rtlCol="0">
            <a:noAutofit/>
          </a:bodyPr>
          <a:lstStyle/>
          <a:p>
            <a:r>
              <a:rPr lang="en-GB" sz="1000" dirty="0">
                <a:latin typeface="Arial" panose="020B0604020202020204" pitchFamily="34" charset="0"/>
              </a:rPr>
              <a:t>Assumptions: There is cooperation and coordination between IPs and other key stakeholders (national and provincial authorities, local communities and relevant security forces); also see annexed assumptions 1, 2, 4, 12, 13, 16, 21, 22, 27, 28, 31.</a:t>
            </a:r>
          </a:p>
        </p:txBody>
      </p:sp>
      <p:sp>
        <p:nvSpPr>
          <p:cNvPr id="28" name="Rounded Rectangle 55">
            <a:extLst>
              <a:ext uri="{FF2B5EF4-FFF2-40B4-BE49-F238E27FC236}">
                <a16:creationId xmlns:a16="http://schemas.microsoft.com/office/drawing/2014/main" id="{33FE1E15-9EDF-FAFF-A685-30BA471E9A30}"/>
              </a:ext>
            </a:extLst>
          </p:cNvPr>
          <p:cNvSpPr/>
          <p:nvPr/>
        </p:nvSpPr>
        <p:spPr>
          <a:xfrm>
            <a:off x="8843117" y="1219141"/>
            <a:ext cx="2880000" cy="360000"/>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latin typeface="Arial" panose="020B0604020202020204" pitchFamily="34" charset="0"/>
              </a:rPr>
              <a:t>States’ strategic objectives supported and relevant treaty obligations met</a:t>
            </a:r>
          </a:p>
        </p:txBody>
      </p:sp>
      <p:sp>
        <p:nvSpPr>
          <p:cNvPr id="29" name="Rounded Rectangle 293">
            <a:extLst>
              <a:ext uri="{FF2B5EF4-FFF2-40B4-BE49-F238E27FC236}">
                <a16:creationId xmlns:a16="http://schemas.microsoft.com/office/drawing/2014/main" id="{796E879A-D426-B6B3-94BA-BC0F84EDF80A}"/>
              </a:ext>
            </a:extLst>
          </p:cNvPr>
          <p:cNvSpPr/>
          <p:nvPr/>
        </p:nvSpPr>
        <p:spPr>
          <a:xfrm>
            <a:off x="8843117" y="1706236"/>
            <a:ext cx="2880000" cy="360000"/>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latin typeface="Arial" panose="020B0604020202020204" pitchFamily="34" charset="0"/>
              </a:rPr>
              <a:t>Increased community resilience to conflict drivers contributes to stability and peacebuilding</a:t>
            </a:r>
          </a:p>
        </p:txBody>
      </p:sp>
      <p:sp>
        <p:nvSpPr>
          <p:cNvPr id="30" name="Rounded Rectangle 295">
            <a:extLst>
              <a:ext uri="{FF2B5EF4-FFF2-40B4-BE49-F238E27FC236}">
                <a16:creationId xmlns:a16="http://schemas.microsoft.com/office/drawing/2014/main" id="{92F4F077-58B9-B9FD-0EEE-D9FBEAC60F63}"/>
              </a:ext>
            </a:extLst>
          </p:cNvPr>
          <p:cNvSpPr/>
          <p:nvPr/>
        </p:nvSpPr>
        <p:spPr>
          <a:xfrm>
            <a:off x="8843117" y="2193332"/>
            <a:ext cx="2880000" cy="360000"/>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latin typeface="Arial" panose="020B0604020202020204" pitchFamily="34" charset="0"/>
              </a:rPr>
              <a:t>Safer communities and reduced deaths and injuries from EO</a:t>
            </a:r>
          </a:p>
        </p:txBody>
      </p:sp>
      <p:sp>
        <p:nvSpPr>
          <p:cNvPr id="51" name="Rounded Rectangle 298">
            <a:extLst>
              <a:ext uri="{FF2B5EF4-FFF2-40B4-BE49-F238E27FC236}">
                <a16:creationId xmlns:a16="http://schemas.microsoft.com/office/drawing/2014/main" id="{3E62282A-D471-8F90-0A47-621AB7DDDC50}"/>
              </a:ext>
            </a:extLst>
          </p:cNvPr>
          <p:cNvSpPr/>
          <p:nvPr/>
        </p:nvSpPr>
        <p:spPr>
          <a:xfrm>
            <a:off x="5376452" y="717709"/>
            <a:ext cx="2449373" cy="540000"/>
          </a:xfrm>
          <a:prstGeom prst="roundRect">
            <a:avLst/>
          </a:prstGeom>
          <a:solidFill>
            <a:schemeClr val="bg2"/>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latin typeface="Arial" panose="020B0604020202020204" pitchFamily="34" charset="0"/>
              </a:rPr>
              <a:t>Safe and productive land use improves livelihoods and basic services,</a:t>
            </a:r>
            <a:r>
              <a:rPr lang="en-GB" sz="900" dirty="0">
                <a:solidFill>
                  <a:schemeClr val="accent1">
                    <a:lumMod val="50000"/>
                  </a:schemeClr>
                </a:solidFill>
                <a:latin typeface="Arial" panose="020B0604020202020204" pitchFamily="34" charset="0"/>
              </a:rPr>
              <a:t> </a:t>
            </a:r>
            <a:r>
              <a:rPr lang="en-GB" sz="900" dirty="0">
                <a:solidFill>
                  <a:schemeClr val="tx1"/>
                </a:solidFill>
                <a:latin typeface="Arial" panose="020B0604020202020204" pitchFamily="34" charset="0"/>
              </a:rPr>
              <a:t>improving quality of life </a:t>
            </a:r>
          </a:p>
        </p:txBody>
      </p:sp>
      <p:sp>
        <p:nvSpPr>
          <p:cNvPr id="52" name="Rounded Rectangle 299">
            <a:extLst>
              <a:ext uri="{FF2B5EF4-FFF2-40B4-BE49-F238E27FC236}">
                <a16:creationId xmlns:a16="http://schemas.microsoft.com/office/drawing/2014/main" id="{97FF28B4-8A8B-7C76-2F3D-9CCE7DFDF530}"/>
              </a:ext>
            </a:extLst>
          </p:cNvPr>
          <p:cNvSpPr/>
          <p:nvPr/>
        </p:nvSpPr>
        <p:spPr>
          <a:xfrm>
            <a:off x="5376452" y="1360211"/>
            <a:ext cx="2449379" cy="540000"/>
          </a:xfrm>
          <a:prstGeom prst="roundRect">
            <a:avLst/>
          </a:prstGeom>
          <a:solidFill>
            <a:schemeClr val="bg2"/>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latin typeface="Arial" panose="020B0604020202020204" pitchFamily="34" charset="0"/>
              </a:rPr>
              <a:t>Mine action complemented with humanitarian/development/ peacebuilding or stabilisation initiatives</a:t>
            </a:r>
          </a:p>
        </p:txBody>
      </p:sp>
      <p:sp>
        <p:nvSpPr>
          <p:cNvPr id="58" name="Rounded Rectangle 299">
            <a:extLst>
              <a:ext uri="{FF2B5EF4-FFF2-40B4-BE49-F238E27FC236}">
                <a16:creationId xmlns:a16="http://schemas.microsoft.com/office/drawing/2014/main" id="{08BC63B8-355A-2A9E-6AB7-62E93CBDEE8D}"/>
              </a:ext>
            </a:extLst>
          </p:cNvPr>
          <p:cNvSpPr/>
          <p:nvPr/>
        </p:nvSpPr>
        <p:spPr>
          <a:xfrm>
            <a:off x="5376452" y="2002712"/>
            <a:ext cx="2449383" cy="540000"/>
          </a:xfrm>
          <a:prstGeom prst="roundRect">
            <a:avLst/>
          </a:prstGeom>
          <a:solidFill>
            <a:schemeClr val="bg2"/>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latin typeface="Arial" panose="020B0604020202020204" pitchFamily="34" charset="0"/>
              </a:rPr>
              <a:t>Responsive and equitable nationally owned mine action through improved governance and with increased local implementation</a:t>
            </a:r>
          </a:p>
        </p:txBody>
      </p:sp>
      <p:sp>
        <p:nvSpPr>
          <p:cNvPr id="59" name="Rounded Rectangle 294">
            <a:extLst>
              <a:ext uri="{FF2B5EF4-FFF2-40B4-BE49-F238E27FC236}">
                <a16:creationId xmlns:a16="http://schemas.microsoft.com/office/drawing/2014/main" id="{37529B6A-F8B7-DB1E-1F34-137A3DAB99CB}"/>
              </a:ext>
            </a:extLst>
          </p:cNvPr>
          <p:cNvSpPr/>
          <p:nvPr/>
        </p:nvSpPr>
        <p:spPr>
          <a:xfrm>
            <a:off x="8843117" y="732046"/>
            <a:ext cx="2880000" cy="360000"/>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latin typeface="Arial" panose="020B0604020202020204" pitchFamily="34" charset="0"/>
              </a:rPr>
              <a:t>Economic development and more resilient communities contributes to SDGs</a:t>
            </a:r>
          </a:p>
        </p:txBody>
      </p:sp>
      <p:graphicFrame>
        <p:nvGraphicFramePr>
          <p:cNvPr id="6" name="Table 5">
            <a:extLst>
              <a:ext uri="{FF2B5EF4-FFF2-40B4-BE49-F238E27FC236}">
                <a16:creationId xmlns:a16="http://schemas.microsoft.com/office/drawing/2014/main" id="{8CACC09C-DF35-6A6F-8DA3-AC4D435792C3}"/>
              </a:ext>
            </a:extLst>
          </p:cNvPr>
          <p:cNvGraphicFramePr>
            <a:graphicFrameLocks noGrp="1"/>
          </p:cNvGraphicFramePr>
          <p:nvPr/>
        </p:nvGraphicFramePr>
        <p:xfrm>
          <a:off x="263071" y="2987735"/>
          <a:ext cx="11460046" cy="3774937"/>
        </p:xfrm>
        <a:graphic>
          <a:graphicData uri="http://schemas.openxmlformats.org/drawingml/2006/table">
            <a:tbl>
              <a:tblPr bandRow="1">
                <a:tableStyleId>{5C22544A-7EE6-4342-B048-85BDC9FD1C3A}</a:tableStyleId>
              </a:tblPr>
              <a:tblGrid>
                <a:gridCol w="8500975">
                  <a:extLst>
                    <a:ext uri="{9D8B030D-6E8A-4147-A177-3AD203B41FA5}">
                      <a16:colId xmlns:a16="http://schemas.microsoft.com/office/drawing/2014/main" val="136957955"/>
                    </a:ext>
                  </a:extLst>
                </a:gridCol>
                <a:gridCol w="1069622">
                  <a:extLst>
                    <a:ext uri="{9D8B030D-6E8A-4147-A177-3AD203B41FA5}">
                      <a16:colId xmlns:a16="http://schemas.microsoft.com/office/drawing/2014/main" val="2081821"/>
                    </a:ext>
                  </a:extLst>
                </a:gridCol>
                <a:gridCol w="1889449">
                  <a:extLst>
                    <a:ext uri="{9D8B030D-6E8A-4147-A177-3AD203B41FA5}">
                      <a16:colId xmlns:a16="http://schemas.microsoft.com/office/drawing/2014/main" val="23281405"/>
                    </a:ext>
                  </a:extLst>
                </a:gridCol>
              </a:tblGrid>
              <a:tr h="2418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i="0" dirty="0">
                          <a:solidFill>
                            <a:schemeClr val="bg1"/>
                          </a:solidFill>
                          <a:latin typeface="Arial" panose="020B0604020202020204" pitchFamily="34" charset="0"/>
                        </a:rPr>
                        <a:t>Output indicators</a:t>
                      </a:r>
                    </a:p>
                  </a:txBody>
                  <a:tcP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kern="1200" dirty="0">
                          <a:solidFill>
                            <a:schemeClr val="bg1"/>
                          </a:solidFill>
                          <a:latin typeface="Arial" panose="020B0604020202020204" pitchFamily="34" charset="0"/>
                          <a:ea typeface="+mn-ea"/>
                          <a:cs typeface="+mn-cs"/>
                        </a:rPr>
                        <a:t>Owner</a:t>
                      </a:r>
                    </a:p>
                  </a:txBody>
                  <a:tcPr>
                    <a:solidFill>
                      <a:schemeClr val="accent5"/>
                    </a:solidFill>
                  </a:tcPr>
                </a:tc>
                <a:tc>
                  <a:txBody>
                    <a:bodyPr/>
                    <a:lstStyle/>
                    <a:p>
                      <a:r>
                        <a:rPr lang="en-GB" sz="1600" b="0" i="0" kern="1200" dirty="0">
                          <a:solidFill>
                            <a:schemeClr val="bg1"/>
                          </a:solidFill>
                          <a:latin typeface="Arial" panose="020B0604020202020204" pitchFamily="34" charset="0"/>
                          <a:ea typeface="+mn-ea"/>
                          <a:cs typeface="+mn-cs"/>
                        </a:rPr>
                        <a:t>Frequency</a:t>
                      </a:r>
                    </a:p>
                  </a:txBody>
                  <a:tcPr>
                    <a:solidFill>
                      <a:schemeClr val="accent5"/>
                    </a:solidFill>
                  </a:tcPr>
                </a:tc>
                <a:extLst>
                  <a:ext uri="{0D108BD9-81ED-4DB2-BD59-A6C34878D82A}">
                    <a16:rowId xmlns:a16="http://schemas.microsoft.com/office/drawing/2014/main" val="1990183457"/>
                  </a:ext>
                </a:extLst>
              </a:tr>
              <a:tr h="259940">
                <a:tc>
                  <a:txBody>
                    <a:bodyPr/>
                    <a:lstStyle/>
                    <a:p>
                      <a:pPr marL="93345" indent="0" algn="l" rtl="0" fontAlgn="ctr"/>
                      <a:r>
                        <a:rPr lang="en-GB" sz="1000" b="0" i="0" u="none" strike="noStrike" dirty="0">
                          <a:effectLst/>
                          <a:latin typeface="Arial"/>
                        </a:rPr>
                        <a:t>OP-5.1 Improved coordination between the mine action sector and other sectors</a:t>
                      </a:r>
                      <a:endParaRPr lang="en-GB" sz="1000" b="0" i="0" u="none" strike="noStrike" dirty="0">
                        <a:solidFill>
                          <a:srgbClr val="000000"/>
                        </a:solidFill>
                        <a:effectLst/>
                        <a:latin typeface="Arial"/>
                      </a:endParaRPr>
                    </a:p>
                  </a:txBody>
                  <a:tcPr marL="6241" marR="6241" marT="6241" marB="0" anchor="ctr">
                    <a:solidFill>
                      <a:srgbClr val="F0F0F0"/>
                    </a:solidFill>
                  </a:tcPr>
                </a:tc>
                <a:tc>
                  <a:txBody>
                    <a:bodyPr/>
                    <a:lstStyle/>
                    <a:p>
                      <a:pPr marL="0" indent="93345" algn="l" rtl="0" fontAlgn="ctr"/>
                      <a:r>
                        <a:rPr lang="en-GB" sz="1000" b="0" i="0" u="none" strike="noStrike" dirty="0">
                          <a:solidFill>
                            <a:srgbClr val="000000"/>
                          </a:solidFill>
                          <a:effectLst/>
                          <a:latin typeface="Arial"/>
                        </a:rPr>
                        <a:t>NA IP Donor</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r>
                        <a:rPr lang="en-GB" sz="1000" b="0" i="0" dirty="0">
                          <a:solidFill>
                            <a:schemeClr val="dk1"/>
                          </a:solidFill>
                          <a:latin typeface="Arial"/>
                        </a:rPr>
                        <a:t>Quarterly</a:t>
                      </a:r>
                    </a:p>
                  </a:txBody>
                  <a:tcPr>
                    <a:solidFill>
                      <a:srgbClr val="F0F0F0"/>
                    </a:solidFill>
                  </a:tcPr>
                </a:tc>
                <a:extLst>
                  <a:ext uri="{0D108BD9-81ED-4DB2-BD59-A6C34878D82A}">
                    <a16:rowId xmlns:a16="http://schemas.microsoft.com/office/drawing/2014/main" val="1385124631"/>
                  </a:ext>
                </a:extLst>
              </a:tr>
              <a:tr h="195943">
                <a:tc>
                  <a:txBody>
                    <a:bodyPr/>
                    <a:lstStyle/>
                    <a:p>
                      <a:pPr marL="93345" indent="0" algn="l" rtl="0" fontAlgn="ctr"/>
                      <a:r>
                        <a:rPr lang="en-GB" sz="1000" b="0" i="0" u="none" strike="noStrike" dirty="0">
                          <a:effectLst/>
                          <a:latin typeface="Arial"/>
                        </a:rPr>
                        <a:t>OP-5.2 Number of tasks for which there is joint or sequenced support by other actors </a:t>
                      </a:r>
                      <a:endParaRPr lang="en-GB" sz="1000" b="0" i="0" u="none" strike="noStrike" dirty="0">
                        <a:solidFill>
                          <a:srgbClr val="000000"/>
                        </a:solidFill>
                        <a:effectLst/>
                        <a:latin typeface="Arial"/>
                      </a:endParaRPr>
                    </a:p>
                  </a:txBody>
                  <a:tcPr marL="6241" marR="6241" marT="6241" marB="0" anchor="ctr">
                    <a:solidFill>
                      <a:srgbClr val="F0F0F0"/>
                    </a:solidFill>
                  </a:tcPr>
                </a:tc>
                <a:tc>
                  <a:txBody>
                    <a:bodyPr/>
                    <a:lstStyle/>
                    <a:p>
                      <a:pPr marL="0" indent="93345" algn="l" rtl="0" fontAlgn="ctr"/>
                      <a:r>
                        <a:rPr lang="en-GB" sz="1000" b="0" i="0" u="none" strike="noStrike" dirty="0">
                          <a:solidFill>
                            <a:srgbClr val="000000"/>
                          </a:solidFill>
                          <a:effectLst/>
                          <a:latin typeface="Arial"/>
                        </a:rPr>
                        <a:t>IP</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r>
                        <a:rPr lang="en-GB" sz="1000" b="0" i="0" dirty="0">
                          <a:solidFill>
                            <a:schemeClr val="dk1"/>
                          </a:solidFill>
                          <a:latin typeface="Arial"/>
                        </a:rPr>
                        <a:t>Quarterly</a:t>
                      </a:r>
                    </a:p>
                  </a:txBody>
                  <a:tcPr>
                    <a:solidFill>
                      <a:srgbClr val="F0F0F0"/>
                    </a:solidFill>
                  </a:tcPr>
                </a:tc>
                <a:extLst>
                  <a:ext uri="{0D108BD9-81ED-4DB2-BD59-A6C34878D82A}">
                    <a16:rowId xmlns:a16="http://schemas.microsoft.com/office/drawing/2014/main" val="2232269903"/>
                  </a:ext>
                </a:extLst>
              </a:tr>
              <a:tr h="222691">
                <a:tc>
                  <a:txBody>
                    <a:bodyPr/>
                    <a:lstStyle/>
                    <a:p>
                      <a:pPr marL="0" marR="0" lvl="0" indent="93345" algn="l" rtl="0" eaLnBrk="1" fontAlgn="ctr" latinLnBrk="0" hangingPunct="1">
                        <a:lnSpc>
                          <a:spcPct val="100000"/>
                        </a:lnSpc>
                        <a:spcBef>
                          <a:spcPts val="0"/>
                        </a:spcBef>
                        <a:spcAft>
                          <a:spcPts val="0"/>
                        </a:spcAft>
                        <a:buClrTx/>
                        <a:buSzTx/>
                        <a:buFontTx/>
                        <a:buNone/>
                      </a:pPr>
                      <a:r>
                        <a:rPr lang="en-GB" sz="1000" b="0" i="0" u="none" strike="noStrike" dirty="0">
                          <a:effectLst/>
                          <a:latin typeface="Arial"/>
                        </a:rPr>
                        <a:t>OP-5.3 Number of agreements/MOUs in place with humanitarian, peacebuilding, development and/or environment actors to sequence activities</a:t>
                      </a:r>
                      <a:endParaRPr lang="en-GB" sz="1000" b="0" i="0" u="none" strike="noStrike" dirty="0">
                        <a:solidFill>
                          <a:srgbClr val="000000"/>
                        </a:solidFill>
                        <a:effectLst/>
                        <a:latin typeface="Arial"/>
                      </a:endParaRPr>
                    </a:p>
                  </a:txBody>
                  <a:tcPr marL="6241" marR="6241" marT="6241" marB="0" anchor="ctr">
                    <a:solidFill>
                      <a:srgbClr val="F0F0F0"/>
                    </a:solidFill>
                  </a:tcPr>
                </a:tc>
                <a:tc>
                  <a:txBody>
                    <a:bodyPr/>
                    <a:lstStyle/>
                    <a:p>
                      <a:pPr marL="0" indent="93345" algn="l" rtl="0" fontAlgn="ctr"/>
                      <a:r>
                        <a:rPr lang="en-GB" sz="1000" b="0" i="0" u="none" strike="noStrike" dirty="0">
                          <a:solidFill>
                            <a:srgbClr val="000000"/>
                          </a:solidFill>
                          <a:effectLst/>
                          <a:latin typeface="Arial"/>
                        </a:rPr>
                        <a:t>IP Donor</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r>
                        <a:rPr lang="en-GB" sz="1000" b="0" i="0" dirty="0">
                          <a:solidFill>
                            <a:schemeClr val="dk1"/>
                          </a:solidFill>
                          <a:latin typeface="Arial"/>
                        </a:rPr>
                        <a:t>Quarterly</a:t>
                      </a:r>
                    </a:p>
                  </a:txBody>
                  <a:tcPr>
                    <a:solidFill>
                      <a:srgbClr val="F0F0F0"/>
                    </a:solidFill>
                  </a:tcPr>
                </a:tc>
                <a:extLst>
                  <a:ext uri="{0D108BD9-81ED-4DB2-BD59-A6C34878D82A}">
                    <a16:rowId xmlns:a16="http://schemas.microsoft.com/office/drawing/2014/main" val="2355487886"/>
                  </a:ext>
                </a:extLst>
              </a:tr>
              <a:tr h="2612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dirty="0">
                          <a:solidFill>
                            <a:schemeClr val="dk1"/>
                          </a:solidFill>
                          <a:latin typeface="Arial"/>
                        </a:rPr>
                        <a:t>Please choose additional output level indicators for enhanced capacity of national authorities from the indicator bank</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000" b="0" i="0" dirty="0">
                        <a:solidFill>
                          <a:schemeClr val="dk1"/>
                        </a:solidFill>
                        <a:latin typeface="Arial"/>
                      </a:endParaRPr>
                    </a:p>
                  </a:txBody>
                  <a:tcPr>
                    <a:solidFill>
                      <a:srgbClr val="F0F0F0"/>
                    </a:solidFill>
                  </a:tcPr>
                </a:tc>
                <a:tc>
                  <a:txBody>
                    <a:bodyPr/>
                    <a:lstStyle/>
                    <a:p>
                      <a:endParaRPr lang="en-GB" sz="1000" b="0" i="0" dirty="0">
                        <a:latin typeface="Arial"/>
                      </a:endParaRPr>
                    </a:p>
                  </a:txBody>
                  <a:tcPr>
                    <a:solidFill>
                      <a:srgbClr val="F0F0F0"/>
                    </a:solidFill>
                  </a:tcPr>
                </a:tc>
                <a:extLst>
                  <a:ext uri="{0D108BD9-81ED-4DB2-BD59-A6C34878D82A}">
                    <a16:rowId xmlns:a16="http://schemas.microsoft.com/office/drawing/2014/main" val="3746717"/>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i="0" kern="1200" dirty="0">
                          <a:solidFill>
                            <a:schemeClr val="bg1"/>
                          </a:solidFill>
                          <a:latin typeface="Arial" panose="020B0604020202020204" pitchFamily="34" charset="0"/>
                          <a:ea typeface="+mn-ea"/>
                          <a:cs typeface="+mn-cs"/>
                        </a:rPr>
                        <a:t>Outcome indicators</a:t>
                      </a:r>
                    </a:p>
                  </a:txBody>
                  <a:tcPr>
                    <a:solidFill>
                      <a:srgbClr val="92D05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900" b="0" i="0" dirty="0">
                        <a:solidFill>
                          <a:schemeClr val="dk1"/>
                        </a:solidFill>
                        <a:latin typeface="Arial" panose="020B0604020202020204" pitchFamily="34" charset="0"/>
                      </a:endParaRPr>
                    </a:p>
                  </a:txBody>
                  <a:tcPr>
                    <a:solidFill>
                      <a:srgbClr val="92D050"/>
                    </a:solidFill>
                  </a:tcPr>
                </a:tc>
                <a:tc>
                  <a:txBody>
                    <a:bodyPr/>
                    <a:lstStyle/>
                    <a:p>
                      <a:endParaRPr lang="en-GB" b="0" i="0" dirty="0">
                        <a:latin typeface="Arial" panose="020B0604020202020204" pitchFamily="34" charset="0"/>
                      </a:endParaRPr>
                    </a:p>
                  </a:txBody>
                  <a:tcPr>
                    <a:solidFill>
                      <a:srgbClr val="92D050"/>
                    </a:solidFill>
                  </a:tcPr>
                </a:tc>
                <a:extLst>
                  <a:ext uri="{0D108BD9-81ED-4DB2-BD59-A6C34878D82A}">
                    <a16:rowId xmlns:a16="http://schemas.microsoft.com/office/drawing/2014/main" val="1503558827"/>
                  </a:ext>
                </a:extLst>
              </a:tr>
              <a:tr h="0">
                <a:tc>
                  <a:txBody>
                    <a:bodyPr/>
                    <a:lstStyle/>
                    <a:p>
                      <a:pPr marL="93663" marR="0" lvl="0" indent="0" algn="l" defTabSz="914400" rtl="0" eaLnBrk="1" fontAlgn="ctr" latinLnBrk="0" hangingPunct="1">
                        <a:lnSpc>
                          <a:spcPct val="100000"/>
                        </a:lnSpc>
                        <a:spcBef>
                          <a:spcPts val="0"/>
                        </a:spcBef>
                        <a:spcAft>
                          <a:spcPts val="0"/>
                        </a:spcAft>
                        <a:buClrTx/>
                        <a:buSzTx/>
                        <a:buFontTx/>
                        <a:buNone/>
                        <a:tabLst/>
                        <a:defRPr/>
                      </a:pPr>
                      <a:r>
                        <a:rPr lang="en-US" sz="1000" b="0" i="0" kern="1200" dirty="0">
                          <a:solidFill>
                            <a:schemeClr val="dk1"/>
                          </a:solidFill>
                          <a:latin typeface="Arial"/>
                          <a:ea typeface="+mn-ea"/>
                          <a:cs typeface="+mn-cs"/>
                        </a:rPr>
                        <a:t>O-3.5 Perceptions of equitable mine action delivery (SADD)</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r>
                        <a:rPr lang="en-GB" sz="1000" b="0" i="0" kern="1200" dirty="0">
                          <a:solidFill>
                            <a:schemeClr val="dk1"/>
                          </a:solidFill>
                          <a:latin typeface="Arial"/>
                          <a:ea typeface="+mn-ea"/>
                          <a:cs typeface="+mn-cs"/>
                        </a:rPr>
                        <a:t>IP Donor</a:t>
                      </a:r>
                    </a:p>
                  </a:txBody>
                  <a:tcP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effectLst/>
                        <a:uLnTx/>
                        <a:uFillTx/>
                        <a:latin typeface="Arial"/>
                        <a:ea typeface="+mn-ea"/>
                        <a:cs typeface="+mn-cs"/>
                      </a:endParaRPr>
                    </a:p>
                  </a:txBody>
                  <a:tcPr>
                    <a:solidFill>
                      <a:srgbClr val="F0F0F0"/>
                    </a:solidFill>
                  </a:tcPr>
                </a:tc>
                <a:extLst>
                  <a:ext uri="{0D108BD9-81ED-4DB2-BD59-A6C34878D82A}">
                    <a16:rowId xmlns:a16="http://schemas.microsoft.com/office/drawing/2014/main" val="3195323245"/>
                  </a:ext>
                </a:extLst>
              </a:tr>
              <a:tr h="0">
                <a:tc>
                  <a:txBody>
                    <a:bodyPr/>
                    <a:lstStyle/>
                    <a:p>
                      <a:pPr marL="93663" indent="0" algn="l" rtl="0" fontAlgn="ctr"/>
                      <a:r>
                        <a:rPr lang="en-US" sz="1000" b="0" i="0" kern="1200" dirty="0">
                          <a:solidFill>
                            <a:schemeClr val="dk1"/>
                          </a:solidFill>
                          <a:latin typeface="Arial"/>
                          <a:ea typeface="+mn-ea"/>
                          <a:cs typeface="+mn-cs"/>
                        </a:rPr>
                        <a:t>O-4.1 Number and % of mine action activities that have resulted in sequenced or integrated support from other sectors enhancing the quality of mine action</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r>
                        <a:rPr lang="en-GB" sz="1000" b="0" i="0" kern="1200" dirty="0">
                          <a:solidFill>
                            <a:schemeClr val="dk1"/>
                          </a:solidFill>
                          <a:latin typeface="Arial"/>
                          <a:ea typeface="+mn-ea"/>
                          <a:cs typeface="+mn-cs"/>
                        </a:rPr>
                        <a:t>IP</a:t>
                      </a:r>
                    </a:p>
                  </a:txBody>
                  <a:tcP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latin typeface="Arial"/>
                          <a:ea typeface="+mn-ea"/>
                          <a:cs typeface="+mn-cs"/>
                        </a:rPr>
                        <a:t>Six-monthly</a:t>
                      </a:r>
                    </a:p>
                  </a:txBody>
                  <a:tcPr>
                    <a:solidFill>
                      <a:srgbClr val="F0F0F0"/>
                    </a:solidFill>
                  </a:tcPr>
                </a:tc>
                <a:extLst>
                  <a:ext uri="{0D108BD9-81ED-4DB2-BD59-A6C34878D82A}">
                    <a16:rowId xmlns:a16="http://schemas.microsoft.com/office/drawing/2014/main" val="3824907496"/>
                  </a:ext>
                </a:extLst>
              </a:tr>
              <a:tr h="0">
                <a:tc>
                  <a:txBody>
                    <a:bodyPr/>
                    <a:lstStyle/>
                    <a:p>
                      <a:pPr marL="93345" marR="0" lvl="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kern="1200" dirty="0">
                          <a:solidFill>
                            <a:schemeClr val="dk1"/>
                          </a:solidFill>
                          <a:effectLst/>
                          <a:latin typeface="Arial"/>
                          <a:ea typeface="+mn-ea"/>
                          <a:cs typeface="+mn-cs"/>
                        </a:rPr>
                        <a:t>O-4.2 Existence of an effective coordination mechanism for mine action actors and humanitarian/peacebuilding/</a:t>
                      </a:r>
                      <a:r>
                        <a:rPr lang="en-US" sz="1000" b="0" i="0" u="none" strike="noStrike" kern="1200" dirty="0" err="1">
                          <a:solidFill>
                            <a:schemeClr val="dk1"/>
                          </a:solidFill>
                          <a:effectLst/>
                          <a:latin typeface="Arial"/>
                          <a:ea typeface="+mn-ea"/>
                          <a:cs typeface="+mn-cs"/>
                        </a:rPr>
                        <a:t>stabilisation</a:t>
                      </a:r>
                      <a:r>
                        <a:rPr lang="en-US" sz="1000" b="0" i="0" u="none" strike="noStrike" kern="1200" dirty="0">
                          <a:solidFill>
                            <a:schemeClr val="dk1"/>
                          </a:solidFill>
                          <a:effectLst/>
                          <a:latin typeface="Arial"/>
                          <a:ea typeface="+mn-ea"/>
                          <a:cs typeface="+mn-cs"/>
                        </a:rPr>
                        <a:t>/ development/environment actors with an evidenced focus on gender, inclusivity and victim assistance.    </a:t>
                      </a:r>
                      <a:endParaRPr lang="en-GB" sz="1000" b="0" i="0" u="none" strike="noStrike" dirty="0">
                        <a:solidFill>
                          <a:srgbClr val="000000"/>
                        </a:solidFill>
                        <a:effectLst/>
                        <a:latin typeface="Arial"/>
                      </a:endParaRPr>
                    </a:p>
                  </a:txBody>
                  <a:tcPr marL="7620" marR="7620" marT="7620" marB="0" anchor="ct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dirty="0">
                          <a:solidFill>
                            <a:srgbClr val="000000"/>
                          </a:solidFill>
                          <a:effectLst/>
                          <a:latin typeface="Arial"/>
                        </a:rPr>
                        <a:t>NA IP Donor</a:t>
                      </a:r>
                    </a:p>
                  </a:txBody>
                  <a:tcP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latin typeface="Arial"/>
                          <a:ea typeface="+mn-ea"/>
                          <a:cs typeface="+mn-cs"/>
                        </a:rPr>
                        <a:t>Six-monthly</a:t>
                      </a:r>
                    </a:p>
                  </a:txBody>
                  <a:tcPr>
                    <a:solidFill>
                      <a:srgbClr val="F0F0F0"/>
                    </a:solidFill>
                  </a:tcPr>
                </a:tc>
                <a:extLst>
                  <a:ext uri="{0D108BD9-81ED-4DB2-BD59-A6C34878D82A}">
                    <a16:rowId xmlns:a16="http://schemas.microsoft.com/office/drawing/2014/main" val="2867192665"/>
                  </a:ext>
                </a:extLst>
              </a:tr>
              <a:tr h="0">
                <a:tc>
                  <a:txBody>
                    <a:bodyPr/>
                    <a:lstStyle/>
                    <a:p>
                      <a:pPr marL="93345" marR="0" lvl="0" indent="0" algn="l" defTabSz="914400" rtl="0" eaLnBrk="1" fontAlgn="ctr" latinLnBrk="0" hangingPunct="1">
                        <a:lnSpc>
                          <a:spcPct val="100000"/>
                        </a:lnSpc>
                        <a:spcBef>
                          <a:spcPts val="0"/>
                        </a:spcBef>
                        <a:spcAft>
                          <a:spcPts val="0"/>
                        </a:spcAft>
                        <a:buClrTx/>
                        <a:buSzTx/>
                        <a:buFontTx/>
                        <a:buNone/>
                        <a:tabLst/>
                        <a:defRPr/>
                      </a:pPr>
                      <a:r>
                        <a:rPr lang="en-GB" sz="1000" b="0" i="0" u="none" strike="noStrike" kern="1200" dirty="0">
                          <a:solidFill>
                            <a:schemeClr val="dk1"/>
                          </a:solidFill>
                          <a:effectLst/>
                          <a:latin typeface="Arial"/>
                          <a:ea typeface="+mn-ea"/>
                          <a:cs typeface="+mn-cs"/>
                        </a:rPr>
                        <a:t>O-5.1 </a:t>
                      </a:r>
                      <a:r>
                        <a:rPr lang="en-US" sz="1000" b="0" i="0" u="none" strike="noStrike" kern="1200" dirty="0">
                          <a:solidFill>
                            <a:schemeClr val="dk1"/>
                          </a:solidFill>
                          <a:effectLst/>
                          <a:latin typeface="Arial"/>
                          <a:ea typeface="+mn-ea"/>
                          <a:cs typeface="+mn-cs"/>
                        </a:rPr>
                        <a:t>Perceptions of improved livelihoods (SADDD)  - % of direct and indirect beneficiaries surveyed reporting improved livelihoods as a result of mine action activities </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r>
                        <a:rPr lang="en-GB" sz="1000" b="0" i="0" kern="1200" dirty="0">
                          <a:solidFill>
                            <a:schemeClr val="dk1"/>
                          </a:solidFill>
                          <a:latin typeface="Arial"/>
                          <a:ea typeface="+mn-ea"/>
                          <a:cs typeface="+mn-cs"/>
                        </a:rPr>
                        <a:t>IP</a:t>
                      </a:r>
                    </a:p>
                  </a:txBody>
                  <a:tcP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latin typeface="Arial"/>
                          <a:ea typeface="+mn-ea"/>
                          <a:cs typeface="+mn-cs"/>
                        </a:rPr>
                        <a:t>Six-monthly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effectLst/>
                        <a:uLnTx/>
                        <a:uFillTx/>
                        <a:latin typeface="Arial"/>
                        <a:ea typeface="+mn-ea"/>
                        <a:cs typeface="+mn-cs"/>
                      </a:endParaRPr>
                    </a:p>
                  </a:txBody>
                  <a:tcPr>
                    <a:solidFill>
                      <a:srgbClr val="F0F0F0"/>
                    </a:solidFill>
                  </a:tcPr>
                </a:tc>
                <a:extLst>
                  <a:ext uri="{0D108BD9-81ED-4DB2-BD59-A6C34878D82A}">
                    <a16:rowId xmlns:a16="http://schemas.microsoft.com/office/drawing/2014/main" val="3492915979"/>
                  </a:ext>
                </a:extLst>
              </a:tr>
              <a:tr h="0">
                <a:tc>
                  <a:txBody>
                    <a:bodyPr/>
                    <a:lstStyle/>
                    <a:p>
                      <a:pPr marL="93345" marR="0" lvl="0" indent="0" algn="l" defTabSz="914400" rtl="0" eaLnBrk="1" fontAlgn="ctr" latinLnBrk="0" hangingPunct="1">
                        <a:lnSpc>
                          <a:spcPct val="100000"/>
                        </a:lnSpc>
                        <a:spcBef>
                          <a:spcPts val="0"/>
                        </a:spcBef>
                        <a:spcAft>
                          <a:spcPts val="0"/>
                        </a:spcAft>
                        <a:buClrTx/>
                        <a:buSzTx/>
                        <a:buFontTx/>
                        <a:buNone/>
                        <a:tabLst/>
                        <a:defRPr/>
                      </a:pPr>
                      <a:r>
                        <a:rPr lang="en-GB" sz="1000" b="0" i="0" u="none" strike="noStrike" kern="1200" dirty="0">
                          <a:solidFill>
                            <a:schemeClr val="dk1"/>
                          </a:solidFill>
                          <a:effectLst/>
                          <a:latin typeface="Arial"/>
                          <a:ea typeface="+mn-ea"/>
                          <a:cs typeface="+mn-cs"/>
                        </a:rPr>
                        <a:t>O-5.2 </a:t>
                      </a:r>
                      <a:r>
                        <a:rPr lang="en-US" sz="1000" b="0" i="0" u="none" strike="noStrike" kern="1200" dirty="0">
                          <a:solidFill>
                            <a:schemeClr val="dk1"/>
                          </a:solidFill>
                          <a:effectLst/>
                          <a:latin typeface="Arial"/>
                          <a:ea typeface="+mn-ea"/>
                          <a:cs typeface="+mn-cs"/>
                        </a:rPr>
                        <a:t>Perceptions of access and delivery of basic services (SADDD) - can be disaggregated by service area (education, health, energy and access routes)</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r>
                        <a:rPr lang="en-GB" sz="1000" b="0" i="0" kern="1200" dirty="0">
                          <a:solidFill>
                            <a:schemeClr val="dk1"/>
                          </a:solidFill>
                          <a:latin typeface="Arial"/>
                          <a:ea typeface="+mn-ea"/>
                          <a:cs typeface="+mn-cs"/>
                        </a:rPr>
                        <a:t>IP</a:t>
                      </a:r>
                    </a:p>
                  </a:txBody>
                  <a:tcP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latin typeface="Arial"/>
                          <a:ea typeface="+mn-ea"/>
                          <a:cs typeface="+mn-cs"/>
                        </a:rPr>
                        <a:t>Six-monthly</a:t>
                      </a:r>
                    </a:p>
                  </a:txBody>
                  <a:tcPr>
                    <a:solidFill>
                      <a:srgbClr val="F0F0F0"/>
                    </a:solidFill>
                  </a:tcPr>
                </a:tc>
                <a:extLst>
                  <a:ext uri="{0D108BD9-81ED-4DB2-BD59-A6C34878D82A}">
                    <a16:rowId xmlns:a16="http://schemas.microsoft.com/office/drawing/2014/main" val="411215221"/>
                  </a:ext>
                </a:extLst>
              </a:tr>
              <a:tr h="0">
                <a:tc>
                  <a:txBody>
                    <a:bodyPr/>
                    <a:lstStyle/>
                    <a:p>
                      <a:pPr marL="93345" marR="0" lvl="0" indent="0" algn="l" defTabSz="914400" rtl="0" eaLnBrk="1" fontAlgn="ctr" latinLnBrk="0" hangingPunct="1">
                        <a:lnSpc>
                          <a:spcPct val="100000"/>
                        </a:lnSpc>
                        <a:spcBef>
                          <a:spcPts val="0"/>
                        </a:spcBef>
                        <a:spcAft>
                          <a:spcPts val="0"/>
                        </a:spcAft>
                        <a:buClrTx/>
                        <a:buSzTx/>
                        <a:buFontTx/>
                        <a:buNone/>
                        <a:tabLst/>
                        <a:defRPr/>
                      </a:pPr>
                      <a:r>
                        <a:rPr lang="en-GB" sz="1000" b="0" i="0" u="none" strike="noStrike" kern="1200" dirty="0">
                          <a:solidFill>
                            <a:schemeClr val="dk1"/>
                          </a:solidFill>
                          <a:effectLst/>
                          <a:latin typeface="Arial"/>
                          <a:ea typeface="+mn-ea"/>
                          <a:cs typeface="+mn-cs"/>
                        </a:rPr>
                        <a:t>O-5.3 </a:t>
                      </a:r>
                      <a:r>
                        <a:rPr lang="en-US" sz="1000" b="0" i="0" u="none" strike="noStrike" kern="1200" dirty="0">
                          <a:solidFill>
                            <a:schemeClr val="dk1"/>
                          </a:solidFill>
                          <a:effectLst/>
                          <a:latin typeface="Arial"/>
                          <a:ea typeface="+mn-ea"/>
                          <a:cs typeface="+mn-cs"/>
                        </a:rPr>
                        <a:t>m2 of formerly contaminated land in use following land release activities </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r>
                        <a:rPr lang="en-GB" sz="1000" b="0" i="0" kern="1200" dirty="0">
                          <a:solidFill>
                            <a:schemeClr val="dk1"/>
                          </a:solidFill>
                          <a:latin typeface="Arial"/>
                          <a:ea typeface="+mn-ea"/>
                          <a:cs typeface="+mn-cs"/>
                        </a:rPr>
                        <a:t>IP</a:t>
                      </a:r>
                    </a:p>
                  </a:txBody>
                  <a:tcP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latin typeface="Arial"/>
                          <a:ea typeface="+mn-ea"/>
                          <a:cs typeface="+mn-cs"/>
                        </a:rPr>
                        <a:t>Six-monthly</a:t>
                      </a:r>
                    </a:p>
                  </a:txBody>
                  <a:tcPr>
                    <a:solidFill>
                      <a:srgbClr val="F0F0F0"/>
                    </a:solidFill>
                  </a:tcPr>
                </a:tc>
                <a:extLst>
                  <a:ext uri="{0D108BD9-81ED-4DB2-BD59-A6C34878D82A}">
                    <a16:rowId xmlns:a16="http://schemas.microsoft.com/office/drawing/2014/main" val="3102519202"/>
                  </a:ext>
                </a:extLst>
              </a:tr>
              <a:tr h="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dirty="0">
                          <a:solidFill>
                            <a:schemeClr val="dk1"/>
                          </a:solidFill>
                          <a:latin typeface="Arial"/>
                        </a:rPr>
                        <a:t>Please choose additional outcome level indicators for the relevant outcomes and impact level indicators to be collected by IPs from the indicator bank</a:t>
                      </a:r>
                    </a:p>
                  </a:txBody>
                  <a:tcPr>
                    <a:solidFill>
                      <a:srgbClr val="F0F0F0"/>
                    </a:solidFill>
                  </a:tcPr>
                </a:tc>
                <a:tc hMerge="1">
                  <a:txBody>
                    <a:bodyPr/>
                    <a:lstStyle/>
                    <a:p>
                      <a:pPr marL="0" marR="0" lvl="0" indent="0" algn="l" rtl="0" eaLnBrk="1" fontAlgn="auto" latinLnBrk="0" hangingPunct="1">
                        <a:lnSpc>
                          <a:spcPct val="100000"/>
                        </a:lnSpc>
                        <a:spcBef>
                          <a:spcPts val="0"/>
                        </a:spcBef>
                        <a:spcAft>
                          <a:spcPts val="0"/>
                        </a:spcAft>
                        <a:buFontTx/>
                        <a:buNone/>
                      </a:pPr>
                      <a:endParaRPr lang="en-GB" sz="1000" b="0" i="0" dirty="0">
                        <a:solidFill>
                          <a:schemeClr val="dk1"/>
                        </a:solidFill>
                        <a:latin typeface="Arial"/>
                      </a:endParaRPr>
                    </a:p>
                  </a:txBody>
                  <a:tcPr>
                    <a:solidFill>
                      <a:srgbClr val="F0F0F0"/>
                    </a:solidFill>
                  </a:tcPr>
                </a:tc>
                <a:tc hMerge="1">
                  <a:txBody>
                    <a:bodyPr/>
                    <a:lstStyle/>
                    <a:p>
                      <a:endParaRPr lang="en-GB" sz="1000" b="0" i="0" dirty="0">
                        <a:latin typeface="Arial"/>
                      </a:endParaRPr>
                    </a:p>
                  </a:txBody>
                  <a:tcPr>
                    <a:solidFill>
                      <a:srgbClr val="F0F0F0"/>
                    </a:solidFill>
                  </a:tcPr>
                </a:tc>
                <a:extLst>
                  <a:ext uri="{0D108BD9-81ED-4DB2-BD59-A6C34878D82A}">
                    <a16:rowId xmlns:a16="http://schemas.microsoft.com/office/drawing/2014/main" val="504039411"/>
                  </a:ext>
                </a:extLst>
              </a:tr>
            </a:tbl>
          </a:graphicData>
        </a:graphic>
      </p:graphicFrame>
      <p:grpSp>
        <p:nvGrpSpPr>
          <p:cNvPr id="42" name="Group 41">
            <a:extLst>
              <a:ext uri="{FF2B5EF4-FFF2-40B4-BE49-F238E27FC236}">
                <a16:creationId xmlns:a16="http://schemas.microsoft.com/office/drawing/2014/main" id="{BC1B4E2A-048E-E2CE-50C8-901DDC001174}"/>
              </a:ext>
            </a:extLst>
          </p:cNvPr>
          <p:cNvGrpSpPr/>
          <p:nvPr/>
        </p:nvGrpSpPr>
        <p:grpSpPr>
          <a:xfrm>
            <a:off x="4215738" y="933420"/>
            <a:ext cx="1055642" cy="1345902"/>
            <a:chOff x="4414161" y="1091568"/>
            <a:chExt cx="820810" cy="1241217"/>
          </a:xfrm>
        </p:grpSpPr>
        <p:cxnSp>
          <p:nvCxnSpPr>
            <p:cNvPr id="15" name="Straight Arrow Connector 14">
              <a:extLst>
                <a:ext uri="{FF2B5EF4-FFF2-40B4-BE49-F238E27FC236}">
                  <a16:creationId xmlns:a16="http://schemas.microsoft.com/office/drawing/2014/main" id="{97293D8A-84E6-CF45-C065-64D373339A14}"/>
                </a:ext>
              </a:extLst>
            </p:cNvPr>
            <p:cNvCxnSpPr>
              <a:cxnSpLocks/>
            </p:cNvCxnSpPr>
            <p:nvPr/>
          </p:nvCxnSpPr>
          <p:spPr>
            <a:xfrm>
              <a:off x="4414161" y="1735696"/>
              <a:ext cx="817635" cy="0"/>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BBEB2286-C356-B25E-5A3A-BFD99CD375FA}"/>
                </a:ext>
              </a:extLst>
            </p:cNvPr>
            <p:cNvCxnSpPr>
              <a:cxnSpLocks/>
            </p:cNvCxnSpPr>
            <p:nvPr/>
          </p:nvCxnSpPr>
          <p:spPr>
            <a:xfrm>
              <a:off x="4620250" y="1091568"/>
              <a:ext cx="614721" cy="0"/>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BF5C3D51-7E83-F44A-AEB8-6F88526E84A0}"/>
                </a:ext>
              </a:extLst>
            </p:cNvPr>
            <p:cNvCxnSpPr>
              <a:cxnSpLocks/>
            </p:cNvCxnSpPr>
            <p:nvPr/>
          </p:nvCxnSpPr>
          <p:spPr>
            <a:xfrm>
              <a:off x="4617075" y="2329610"/>
              <a:ext cx="614721" cy="0"/>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0C2F7AD4-819E-5474-F39D-CB98BE63E65C}"/>
                </a:ext>
              </a:extLst>
            </p:cNvPr>
            <p:cNvCxnSpPr>
              <a:cxnSpLocks/>
            </p:cNvCxnSpPr>
            <p:nvPr/>
          </p:nvCxnSpPr>
          <p:spPr>
            <a:xfrm>
              <a:off x="4620250" y="1091568"/>
              <a:ext cx="0" cy="124121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580F1E93-196A-BFA3-7C97-1B37567E40F4}"/>
              </a:ext>
            </a:extLst>
          </p:cNvPr>
          <p:cNvGrpSpPr/>
          <p:nvPr/>
        </p:nvGrpSpPr>
        <p:grpSpPr>
          <a:xfrm>
            <a:off x="7909637" y="933420"/>
            <a:ext cx="812789" cy="1387434"/>
            <a:chOff x="7968082" y="1043590"/>
            <a:chExt cx="754344" cy="1387434"/>
          </a:xfrm>
        </p:grpSpPr>
        <p:grpSp>
          <p:nvGrpSpPr>
            <p:cNvPr id="69" name="Group 68">
              <a:extLst>
                <a:ext uri="{FF2B5EF4-FFF2-40B4-BE49-F238E27FC236}">
                  <a16:creationId xmlns:a16="http://schemas.microsoft.com/office/drawing/2014/main" id="{6D66E0F3-D2A7-FB24-73AE-27138581BD28}"/>
                </a:ext>
              </a:extLst>
            </p:cNvPr>
            <p:cNvGrpSpPr/>
            <p:nvPr/>
          </p:nvGrpSpPr>
          <p:grpSpPr>
            <a:xfrm>
              <a:off x="7968082" y="1043590"/>
              <a:ext cx="754344" cy="1387434"/>
              <a:chOff x="8127050" y="1043590"/>
              <a:chExt cx="595376" cy="1387434"/>
            </a:xfrm>
          </p:grpSpPr>
          <p:cxnSp>
            <p:nvCxnSpPr>
              <p:cNvPr id="46" name="Straight Arrow Connector 45">
                <a:extLst>
                  <a:ext uri="{FF2B5EF4-FFF2-40B4-BE49-F238E27FC236}">
                    <a16:creationId xmlns:a16="http://schemas.microsoft.com/office/drawing/2014/main" id="{64CBFC57-EFE1-1790-7119-D684DB3ED222}"/>
                  </a:ext>
                </a:extLst>
              </p:cNvPr>
              <p:cNvCxnSpPr>
                <a:cxnSpLocks/>
              </p:cNvCxnSpPr>
              <p:nvPr/>
            </p:nvCxnSpPr>
            <p:spPr>
              <a:xfrm>
                <a:off x="8127050" y="1043590"/>
                <a:ext cx="595376"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AEB7DC7F-388A-2A3A-3D82-1B6A0E50F850}"/>
                  </a:ext>
                </a:extLst>
              </p:cNvPr>
              <p:cNvCxnSpPr>
                <a:cxnSpLocks/>
              </p:cNvCxnSpPr>
              <p:nvPr/>
            </p:nvCxnSpPr>
            <p:spPr>
              <a:xfrm>
                <a:off x="8127050" y="1478839"/>
                <a:ext cx="595376"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062E9DD-93E1-9507-76F7-AF209DD11E91}"/>
                  </a:ext>
                </a:extLst>
              </p:cNvPr>
              <p:cNvCxnSpPr>
                <a:cxnSpLocks/>
              </p:cNvCxnSpPr>
              <p:nvPr/>
            </p:nvCxnSpPr>
            <p:spPr>
              <a:xfrm>
                <a:off x="8127050" y="1956011"/>
                <a:ext cx="595376"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599AC31A-D2B8-4C5B-F96B-6759BC9577D5}"/>
                  </a:ext>
                </a:extLst>
              </p:cNvPr>
              <p:cNvCxnSpPr>
                <a:cxnSpLocks/>
              </p:cNvCxnSpPr>
              <p:nvPr/>
            </p:nvCxnSpPr>
            <p:spPr>
              <a:xfrm>
                <a:off x="8127050" y="2431024"/>
                <a:ext cx="595376"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1" name="Straight Connector 70">
              <a:extLst>
                <a:ext uri="{FF2B5EF4-FFF2-40B4-BE49-F238E27FC236}">
                  <a16:creationId xmlns:a16="http://schemas.microsoft.com/office/drawing/2014/main" id="{6142219C-835E-133F-30B7-32C4698A8338}"/>
                </a:ext>
              </a:extLst>
            </p:cNvPr>
            <p:cNvCxnSpPr>
              <a:cxnSpLocks/>
            </p:cNvCxnSpPr>
            <p:nvPr/>
          </p:nvCxnSpPr>
          <p:spPr>
            <a:xfrm>
              <a:off x="7968343" y="1043590"/>
              <a:ext cx="0" cy="138743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F38327D3-5C66-414E-AADF-D164D344055E}"/>
              </a:ext>
            </a:extLst>
          </p:cNvPr>
          <p:cNvSpPr txBox="1"/>
          <p:nvPr/>
        </p:nvSpPr>
        <p:spPr>
          <a:xfrm>
            <a:off x="2082283" y="1375239"/>
            <a:ext cx="790541" cy="201120"/>
          </a:xfrm>
          <a:prstGeom prst="rect">
            <a:avLst/>
          </a:prstGeom>
          <a:noFill/>
          <a:ln>
            <a:noFill/>
          </a:ln>
        </p:spPr>
        <p:txBody>
          <a:bodyPr wrap="square" lIns="54000" tIns="36000" rIns="54000" bIns="36000" rtlCol="0" anchor="ctr" anchorCtr="0">
            <a:noAutofit/>
          </a:bodyPr>
          <a:lstStyle/>
          <a:p>
            <a:r>
              <a:rPr lang="en-GB" sz="900" dirty="0">
                <a:latin typeface="Arial" panose="020B0604020202020204" pitchFamily="34" charset="0"/>
                <a:ea typeface="Arial" charset="0"/>
                <a:cs typeface="Arial" charset="0"/>
              </a:rPr>
              <a:t>leads to…</a:t>
            </a:r>
          </a:p>
        </p:txBody>
      </p:sp>
      <p:sp>
        <p:nvSpPr>
          <p:cNvPr id="39" name="Rounded Rectangle 316">
            <a:extLst>
              <a:ext uri="{FF2B5EF4-FFF2-40B4-BE49-F238E27FC236}">
                <a16:creationId xmlns:a16="http://schemas.microsoft.com/office/drawing/2014/main" id="{6842809D-6090-2FC5-D8BE-B4F71C6B6EBA}"/>
              </a:ext>
            </a:extLst>
          </p:cNvPr>
          <p:cNvSpPr/>
          <p:nvPr/>
        </p:nvSpPr>
        <p:spPr>
          <a:xfrm>
            <a:off x="353766" y="1235614"/>
            <a:ext cx="1678509" cy="827999"/>
          </a:xfrm>
          <a:prstGeom prst="roundRect">
            <a:avLst/>
          </a:prstGeom>
          <a:solidFill>
            <a:schemeClr val="bg2"/>
          </a:solidFill>
          <a:ln w="19050">
            <a:solidFill>
              <a:schemeClr val="tx1">
                <a:lumMod val="50000"/>
                <a:lumOff val="50000"/>
              </a:schemeClr>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latin typeface="Arial" panose="020B0604020202020204" pitchFamily="34" charset="0"/>
              </a:rPr>
              <a:t>Collaboration  and coordination with international, national, </a:t>
            </a:r>
            <a:br>
              <a:rPr lang="en-GB" sz="900" dirty="0">
                <a:solidFill>
                  <a:schemeClr val="tx1"/>
                </a:solidFill>
                <a:latin typeface="Arial" panose="020B0604020202020204" pitchFamily="34" charset="0"/>
              </a:rPr>
            </a:br>
            <a:r>
              <a:rPr lang="en-GB" sz="900" dirty="0">
                <a:solidFill>
                  <a:schemeClr val="tx1"/>
                </a:solidFill>
                <a:latin typeface="Arial" panose="020B0604020202020204" pitchFamily="34" charset="0"/>
              </a:rPr>
              <a:t>local and community stakeholders </a:t>
            </a:r>
          </a:p>
        </p:txBody>
      </p:sp>
      <p:sp>
        <p:nvSpPr>
          <p:cNvPr id="43" name="Rounded Rectangle 307">
            <a:extLst>
              <a:ext uri="{FF2B5EF4-FFF2-40B4-BE49-F238E27FC236}">
                <a16:creationId xmlns:a16="http://schemas.microsoft.com/office/drawing/2014/main" id="{C1E1B450-60A2-A085-8D40-ED00CDBB1008}"/>
              </a:ext>
            </a:extLst>
          </p:cNvPr>
          <p:cNvSpPr/>
          <p:nvPr/>
        </p:nvSpPr>
        <p:spPr>
          <a:xfrm>
            <a:off x="2860991" y="1235614"/>
            <a:ext cx="1479503" cy="827999"/>
          </a:xfrm>
          <a:prstGeom prst="roundRect">
            <a:avLst/>
          </a:prstGeom>
          <a:solidFill>
            <a:schemeClr val="bg2"/>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latin typeface="Arial" panose="020B0604020202020204" pitchFamily="34" charset="0"/>
              </a:rPr>
              <a:t>Increased collaboration with humanitarian, peace, stabilisation, development and environment actors </a:t>
            </a:r>
          </a:p>
        </p:txBody>
      </p:sp>
      <p:cxnSp>
        <p:nvCxnSpPr>
          <p:cNvPr id="5" name="Straight Arrow Connector 4">
            <a:extLst>
              <a:ext uri="{FF2B5EF4-FFF2-40B4-BE49-F238E27FC236}">
                <a16:creationId xmlns:a16="http://schemas.microsoft.com/office/drawing/2014/main" id="{CCABE829-C3D2-E569-14AD-5ACA7F9A7529}"/>
              </a:ext>
            </a:extLst>
          </p:cNvPr>
          <p:cNvCxnSpPr>
            <a:cxnSpLocks/>
          </p:cNvCxnSpPr>
          <p:nvPr/>
        </p:nvCxnSpPr>
        <p:spPr>
          <a:xfrm flipV="1">
            <a:off x="2039550" y="1647167"/>
            <a:ext cx="778708" cy="2446"/>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BF86F760-FFCC-7A9A-B5FA-C3792651E0B3}"/>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34</a:t>
            </a:fld>
            <a:endParaRPr lang="en-GB" dirty="0"/>
          </a:p>
        </p:txBody>
      </p:sp>
    </p:spTree>
    <p:extLst>
      <p:ext uri="{BB962C8B-B14F-4D97-AF65-F5344CB8AC3E}">
        <p14:creationId xmlns:p14="http://schemas.microsoft.com/office/powerpoint/2010/main" val="394113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51" grpId="0" animBg="1"/>
      <p:bldP spid="52" grpId="0" animBg="1"/>
      <p:bldP spid="58" grpId="0" animBg="1"/>
      <p:bldP spid="59" grpId="0" animBg="1"/>
      <p:bldP spid="4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6AC53DE7-7B66-37FB-D1F0-E35CC52EA04F}"/>
              </a:ext>
            </a:extLst>
          </p:cNvPr>
          <p:cNvSpPr/>
          <p:nvPr/>
        </p:nvSpPr>
        <p:spPr>
          <a:xfrm>
            <a:off x="834860" y="1469973"/>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0" rIns="108000" bIns="36000" rtlCol="0" anchor="ctr" anchorCtr="0"/>
          <a:lstStyle/>
          <a:p>
            <a:r>
              <a:rPr lang="en-GB" sz="1400" b="1" dirty="0">
                <a:solidFill>
                  <a:srgbClr val="002060"/>
                </a:solidFill>
                <a:latin typeface="Arial" panose="020B0604020202020204" pitchFamily="34" charset="0"/>
                <a:cs typeface="Arial" panose="020B0604020202020204" pitchFamily="34" charset="0"/>
              </a:rPr>
              <a:t>Land Release &amp; EOD</a:t>
            </a:r>
          </a:p>
          <a:p>
            <a:pPr algn="l"/>
            <a:r>
              <a:rPr lang="en-GB" sz="1200" dirty="0">
                <a:solidFill>
                  <a:srgbClr val="002060"/>
                </a:solidFill>
                <a:latin typeface="Arial" panose="020B0604020202020204" pitchFamily="34" charset="0"/>
                <a:cs typeface="Arial" panose="020B0604020202020204" pitchFamily="34" charset="0"/>
              </a:rPr>
              <a:t>Collaboration and cooperation with communities ensures land release addresses their needs, and collaboration with other sectors enables complementary initiatives to increase the return of IDPs/refugees, improve the quality of land use and basic services and improve the environment</a:t>
            </a:r>
          </a:p>
        </p:txBody>
      </p:sp>
      <p:sp>
        <p:nvSpPr>
          <p:cNvPr id="4" name="Rounded Rectangle 3">
            <a:extLst>
              <a:ext uri="{FF2B5EF4-FFF2-40B4-BE49-F238E27FC236}">
                <a16:creationId xmlns:a16="http://schemas.microsoft.com/office/drawing/2014/main" id="{D26BFC4E-2B3C-2CD8-425D-74B3E01DB617}"/>
              </a:ext>
            </a:extLst>
          </p:cNvPr>
          <p:cNvSpPr/>
          <p:nvPr/>
        </p:nvSpPr>
        <p:spPr>
          <a:xfrm>
            <a:off x="6807711" y="1475127"/>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r>
              <a:rPr lang="en-GB" sz="1400" b="1" dirty="0">
                <a:solidFill>
                  <a:srgbClr val="002060"/>
                </a:solidFill>
                <a:latin typeface="Arial" panose="020B0604020202020204" pitchFamily="34" charset="0"/>
                <a:cs typeface="Arial" panose="020B0604020202020204" pitchFamily="34" charset="0"/>
              </a:rPr>
              <a:t>EORE</a:t>
            </a:r>
          </a:p>
          <a:p>
            <a:pPr marL="0" marR="0" lvl="0" indent="0" algn="l" rtl="0" eaLnBrk="1" fontAlgn="auto" latinLnBrk="0" hangingPunct="1">
              <a:lnSpc>
                <a:spcPct val="100000"/>
              </a:lnSpc>
              <a:spcBef>
                <a:spcPts val="0"/>
              </a:spcBef>
              <a:spcAft>
                <a:spcPts val="0"/>
              </a:spcAft>
              <a:buClrTx/>
              <a:buSzTx/>
              <a:buFontTx/>
              <a:buNone/>
            </a:pPr>
            <a:r>
              <a:rPr lang="en-GB" sz="1200" b="0" i="0" dirty="0">
                <a:solidFill>
                  <a:srgbClr val="002060"/>
                </a:solidFill>
                <a:latin typeface="Arial" panose="020B0604020202020204" pitchFamily="34" charset="0"/>
                <a:cs typeface="Arial" panose="020B0604020202020204" pitchFamily="34" charset="0"/>
              </a:rPr>
              <a:t>Effective EORE facilitates collaboration and coordination with local and community stakeholders to ensure their voices are heard and they are brought into the mine action decision-making process. Collaboration with other sectors to embed EORE messaging with other community-based activities improves the reach and sustainability of messaging. </a:t>
            </a:r>
          </a:p>
        </p:txBody>
      </p:sp>
      <p:sp>
        <p:nvSpPr>
          <p:cNvPr id="5" name="Rounded Rectangle 4">
            <a:extLst>
              <a:ext uri="{FF2B5EF4-FFF2-40B4-BE49-F238E27FC236}">
                <a16:creationId xmlns:a16="http://schemas.microsoft.com/office/drawing/2014/main" id="{E497CA45-5F28-C806-6DAD-391DB3AAA298}"/>
              </a:ext>
            </a:extLst>
          </p:cNvPr>
          <p:cNvSpPr/>
          <p:nvPr/>
        </p:nvSpPr>
        <p:spPr>
          <a:xfrm>
            <a:off x="307485" y="3257064"/>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r>
              <a:rPr lang="en-GB" sz="1400" b="1" i="0" dirty="0">
                <a:solidFill>
                  <a:srgbClr val="002060"/>
                </a:solidFill>
                <a:latin typeface="Arial" panose="020B0604020202020204" pitchFamily="34" charset="0"/>
                <a:cs typeface="Arial" panose="020B0604020202020204" pitchFamily="34" charset="0"/>
              </a:rPr>
              <a:t>Capacity Development of NMAA </a:t>
            </a:r>
          </a:p>
          <a:p>
            <a:r>
              <a:rPr lang="en-GB" sz="1200" b="0" i="0" dirty="0">
                <a:solidFill>
                  <a:srgbClr val="002060"/>
                </a:solidFill>
                <a:latin typeface="Arial" panose="020B0604020202020204" pitchFamily="34" charset="0"/>
                <a:cs typeface="Arial" panose="020B0604020202020204" pitchFamily="34" charset="0"/>
              </a:rPr>
              <a:t>Strong NMAAs can better lead coordination and encourage collaboration within the mine action sector. It can also advocate for mine action to be included in key planning documents and strategies leading to complementary assistance from other sectors that enhance the quality of mine action outcomes. </a:t>
            </a:r>
            <a:endParaRPr lang="en-GB" sz="1800" dirty="0">
              <a:solidFill>
                <a:schemeClr val="tx1"/>
              </a:solidFill>
              <a:latin typeface="Arial" panose="020B0604020202020204" pitchFamily="34" charset="0"/>
            </a:endParaRPr>
          </a:p>
        </p:txBody>
      </p:sp>
      <p:sp>
        <p:nvSpPr>
          <p:cNvPr id="6" name="Rounded Rectangle 5">
            <a:extLst>
              <a:ext uri="{FF2B5EF4-FFF2-40B4-BE49-F238E27FC236}">
                <a16:creationId xmlns:a16="http://schemas.microsoft.com/office/drawing/2014/main" id="{624B94C5-3648-2FC9-E39C-9B04D88A93D5}"/>
              </a:ext>
            </a:extLst>
          </p:cNvPr>
          <p:cNvSpPr/>
          <p:nvPr/>
        </p:nvSpPr>
        <p:spPr>
          <a:xfrm>
            <a:off x="7375834" y="3259641"/>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r>
              <a:rPr lang="en-GB" sz="1400" b="1" i="0" dirty="0">
                <a:solidFill>
                  <a:srgbClr val="002060"/>
                </a:solidFill>
                <a:latin typeface="Arial" panose="020B0604020202020204" pitchFamily="34" charset="0"/>
                <a:cs typeface="Arial" panose="020B0604020202020204" pitchFamily="34" charset="0"/>
              </a:rPr>
              <a:t>Capacity Development of Local IPs </a:t>
            </a:r>
          </a:p>
          <a:p>
            <a:r>
              <a:rPr lang="en-GB" sz="1200" b="0" i="0" dirty="0">
                <a:solidFill>
                  <a:srgbClr val="002060"/>
                </a:solidFill>
                <a:latin typeface="Arial" panose="020B0604020202020204" pitchFamily="34" charset="0"/>
                <a:cs typeface="Arial" panose="020B0604020202020204" pitchFamily="34" charset="0"/>
              </a:rPr>
              <a:t>A strong network of capable local implementers is essential to national transition and will complement strong NMAAs.</a:t>
            </a:r>
            <a:endParaRPr lang="en-GB" sz="1800" dirty="0">
              <a:solidFill>
                <a:schemeClr val="tx1"/>
              </a:solidFill>
              <a:latin typeface="Arial" panose="020B0604020202020204" pitchFamily="34" charset="0"/>
            </a:endParaRPr>
          </a:p>
        </p:txBody>
      </p:sp>
      <p:sp>
        <p:nvSpPr>
          <p:cNvPr id="7" name="Rounded Rectangle 6">
            <a:extLst>
              <a:ext uri="{FF2B5EF4-FFF2-40B4-BE49-F238E27FC236}">
                <a16:creationId xmlns:a16="http://schemas.microsoft.com/office/drawing/2014/main" id="{18620A16-39E6-D825-20C6-FEEBB786E400}"/>
              </a:ext>
            </a:extLst>
          </p:cNvPr>
          <p:cNvSpPr/>
          <p:nvPr/>
        </p:nvSpPr>
        <p:spPr>
          <a:xfrm>
            <a:off x="6857141" y="5044155"/>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r>
              <a:rPr lang="en-GB" sz="1400" b="1" dirty="0">
                <a:solidFill>
                  <a:srgbClr val="002060"/>
                </a:solidFill>
                <a:latin typeface="Arial" panose="020B0604020202020204" pitchFamily="34" charset="0"/>
                <a:cs typeface="Arial" panose="020B0604020202020204" pitchFamily="34" charset="0"/>
              </a:rPr>
              <a:t>Advocacy &amp; Inclusion</a:t>
            </a:r>
          </a:p>
          <a:p>
            <a:pPr>
              <a:spcAft>
                <a:spcPts val="300"/>
              </a:spcAft>
            </a:pPr>
            <a:r>
              <a:rPr lang="en-GB" sz="1200" b="0" i="0" dirty="0">
                <a:solidFill>
                  <a:srgbClr val="002060"/>
                </a:solidFill>
                <a:latin typeface="Arial" panose="020B0604020202020204" pitchFamily="34" charset="0"/>
                <a:cs typeface="Arial" panose="020B0604020202020204" pitchFamily="34" charset="0"/>
              </a:rPr>
              <a:t>Effective coordination and collaboration is essential for a multisectoral engagement in advocacy and inclusion.</a:t>
            </a:r>
          </a:p>
        </p:txBody>
      </p:sp>
      <p:sp>
        <p:nvSpPr>
          <p:cNvPr id="8" name="Rounded Rectangle 7">
            <a:extLst>
              <a:ext uri="{FF2B5EF4-FFF2-40B4-BE49-F238E27FC236}">
                <a16:creationId xmlns:a16="http://schemas.microsoft.com/office/drawing/2014/main" id="{CC26D3C1-C387-2965-54D5-7194C9D2CF16}"/>
              </a:ext>
            </a:extLst>
          </p:cNvPr>
          <p:cNvSpPr/>
          <p:nvPr/>
        </p:nvSpPr>
        <p:spPr>
          <a:xfrm>
            <a:off x="834860" y="5044155"/>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r>
              <a:rPr lang="en-GB" sz="1400" b="1" i="0" dirty="0">
                <a:solidFill>
                  <a:srgbClr val="002060"/>
                </a:solidFill>
                <a:latin typeface="Arial" panose="020B0604020202020204" pitchFamily="34" charset="0"/>
                <a:cs typeface="Arial" panose="020B0604020202020204" pitchFamily="34" charset="0"/>
              </a:rPr>
              <a:t>Victim Assistance </a:t>
            </a:r>
          </a:p>
          <a:p>
            <a:r>
              <a:rPr lang="en-GB" sz="1200" b="0" i="0" dirty="0">
                <a:solidFill>
                  <a:srgbClr val="002060"/>
                </a:solidFill>
                <a:latin typeface="Arial" panose="020B0604020202020204" pitchFamily="34" charset="0"/>
                <a:cs typeface="Arial" panose="020B0604020202020204" pitchFamily="34" charset="0"/>
              </a:rPr>
              <a:t>Effective coordination and collaboration is essential for a multisectoral response to support EO survivors.</a:t>
            </a:r>
            <a:endParaRPr lang="en-GB" sz="1800" dirty="0">
              <a:solidFill>
                <a:schemeClr val="tx1"/>
              </a:solidFill>
              <a:latin typeface="Arial" panose="020B0604020202020204" pitchFamily="34" charset="0"/>
            </a:endParaRPr>
          </a:p>
        </p:txBody>
      </p:sp>
      <p:cxnSp>
        <p:nvCxnSpPr>
          <p:cNvPr id="9" name="Straight Connector 8">
            <a:extLst>
              <a:ext uri="{FF2B5EF4-FFF2-40B4-BE49-F238E27FC236}">
                <a16:creationId xmlns:a16="http://schemas.microsoft.com/office/drawing/2014/main" id="{A6FB7F39-45F4-0E0C-B9DF-9DECC583C4BD}"/>
              </a:ext>
            </a:extLst>
          </p:cNvPr>
          <p:cNvCxnSpPr>
            <a:cxnSpLocks/>
          </p:cNvCxnSpPr>
          <p:nvPr/>
        </p:nvCxnSpPr>
        <p:spPr>
          <a:xfrm>
            <a:off x="5483073" y="3061457"/>
            <a:ext cx="304541" cy="313242"/>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D149731-8806-89CB-4998-CDD149BDF4F9}"/>
              </a:ext>
            </a:extLst>
          </p:cNvPr>
          <p:cNvCxnSpPr>
            <a:cxnSpLocks/>
          </p:cNvCxnSpPr>
          <p:nvPr/>
        </p:nvCxnSpPr>
        <p:spPr>
          <a:xfrm>
            <a:off x="4861315" y="4036903"/>
            <a:ext cx="473545" cy="0"/>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0AE83E8-18F5-0D13-E7DD-983596472BCC}"/>
              </a:ext>
            </a:extLst>
          </p:cNvPr>
          <p:cNvCxnSpPr>
            <a:cxnSpLocks/>
          </p:cNvCxnSpPr>
          <p:nvPr/>
        </p:nvCxnSpPr>
        <p:spPr>
          <a:xfrm>
            <a:off x="6857141" y="4036903"/>
            <a:ext cx="473545" cy="0"/>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FB1EDBD-6120-1B70-04B0-309D35A017A7}"/>
              </a:ext>
            </a:extLst>
          </p:cNvPr>
          <p:cNvCxnSpPr>
            <a:cxnSpLocks/>
          </p:cNvCxnSpPr>
          <p:nvPr/>
        </p:nvCxnSpPr>
        <p:spPr>
          <a:xfrm flipH="1">
            <a:off x="6551432" y="3061457"/>
            <a:ext cx="264461" cy="346619"/>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80FC22B-5E39-06D2-1362-56F21671A203}"/>
              </a:ext>
            </a:extLst>
          </p:cNvPr>
          <p:cNvCxnSpPr>
            <a:cxnSpLocks/>
          </p:cNvCxnSpPr>
          <p:nvPr/>
        </p:nvCxnSpPr>
        <p:spPr>
          <a:xfrm flipH="1">
            <a:off x="5369074" y="4659322"/>
            <a:ext cx="264461" cy="346619"/>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B9DF6BCD-B0C5-313F-3F95-CF0B49A9F83E}"/>
              </a:ext>
            </a:extLst>
          </p:cNvPr>
          <p:cNvSpPr/>
          <p:nvPr/>
        </p:nvSpPr>
        <p:spPr>
          <a:xfrm>
            <a:off x="5609" y="-5889"/>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Arial" panose="020B0604020202020204" pitchFamily="34" charset="0"/>
            </a:endParaRPr>
          </a:p>
        </p:txBody>
      </p:sp>
      <p:sp>
        <p:nvSpPr>
          <p:cNvPr id="15" name="TextBox 14">
            <a:extLst>
              <a:ext uri="{FF2B5EF4-FFF2-40B4-BE49-F238E27FC236}">
                <a16:creationId xmlns:a16="http://schemas.microsoft.com/office/drawing/2014/main" id="{1BCC5E25-B595-3DA1-69E6-C04C0A5E1565}"/>
              </a:ext>
            </a:extLst>
          </p:cNvPr>
          <p:cNvSpPr txBox="1"/>
          <p:nvPr/>
        </p:nvSpPr>
        <p:spPr>
          <a:xfrm>
            <a:off x="371861" y="645472"/>
            <a:ext cx="11448277" cy="1015663"/>
          </a:xfrm>
          <a:prstGeom prst="rect">
            <a:avLst/>
          </a:prstGeom>
          <a:noFill/>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2060"/>
                </a:solidFill>
                <a:latin typeface="Arial" panose="020B0604020202020204" pitchFamily="34" charset="0"/>
                <a:cs typeface="Arial" panose="020B0604020202020204" pitchFamily="34" charset="0"/>
              </a:rPr>
              <a:t>Strategic Connections </a:t>
            </a:r>
            <a:r>
              <a:rPr lang="en-GB" sz="1200" dirty="0">
                <a:solidFill>
                  <a:srgbClr val="002060"/>
                </a:solidFill>
                <a:latin typeface="Arial" panose="020B0604020202020204" pitchFamily="34" charset="0"/>
                <a:cs typeface="Arial" panose="020B0604020202020204" pitchFamily="34" charset="0"/>
              </a:rPr>
              <a:t>with other aspects of mine action can enhance outcome level change, as illustrated in this column. These strategic connections should be considered by implementers to maximise the added value of the sector. </a:t>
            </a:r>
            <a:r>
              <a:rPr lang="en-GB" sz="1200" b="1" dirty="0">
                <a:solidFill>
                  <a:srgbClr val="002060"/>
                </a:solidFill>
                <a:latin typeface="Arial" panose="020B0604020202020204" pitchFamily="34" charset="0"/>
                <a:cs typeface="Arial" panose="020B0604020202020204" pitchFamily="34" charset="0"/>
              </a:rPr>
              <a:t>Remember!</a:t>
            </a:r>
            <a:r>
              <a:rPr lang="en-GB" sz="1200" dirty="0">
                <a:solidFill>
                  <a:srgbClr val="002060"/>
                </a:solidFill>
                <a:latin typeface="Arial" panose="020B0604020202020204" pitchFamily="34" charset="0"/>
                <a:cs typeface="Arial" panose="020B0604020202020204" pitchFamily="34" charset="0"/>
              </a:rPr>
              <a:t> The </a:t>
            </a:r>
            <a:r>
              <a:rPr lang="en-GB" sz="1200" dirty="0" err="1">
                <a:solidFill>
                  <a:srgbClr val="002060"/>
                </a:solidFill>
                <a:latin typeface="Arial" panose="020B0604020202020204" pitchFamily="34" charset="0"/>
                <a:cs typeface="Arial" panose="020B0604020202020204" pitchFamily="34" charset="0"/>
              </a:rPr>
              <a:t>ToC</a:t>
            </a:r>
            <a:r>
              <a:rPr lang="en-GB" sz="1200" dirty="0">
                <a:solidFill>
                  <a:srgbClr val="002060"/>
                </a:solidFill>
                <a:latin typeface="Arial" panose="020B0604020202020204" pitchFamily="34" charset="0"/>
                <a:cs typeface="Arial" panose="020B0604020202020204" pitchFamily="34" charset="0"/>
              </a:rPr>
              <a:t> shows that collaboration and coordination amplify the achievement of the stated outcomes and impact of mine 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002060"/>
              </a:solidFill>
              <a:latin typeface="Arial" panose="020B0604020202020204" pitchFamily="34" charset="0"/>
              <a:cs typeface="Arial" panose="020B0604020202020204" pitchFamily="34" charset="0"/>
            </a:endParaRPr>
          </a:p>
        </p:txBody>
      </p:sp>
      <p:sp>
        <p:nvSpPr>
          <p:cNvPr id="16" name="Flowchart: Connector 9">
            <a:extLst>
              <a:ext uri="{FF2B5EF4-FFF2-40B4-BE49-F238E27FC236}">
                <a16:creationId xmlns:a16="http://schemas.microsoft.com/office/drawing/2014/main" id="{6E4ADCB1-3AF6-FD94-BD83-63DE87BD3A13}"/>
              </a:ext>
            </a:extLst>
          </p:cNvPr>
          <p:cNvSpPr/>
          <p:nvPr/>
        </p:nvSpPr>
        <p:spPr>
          <a:xfrm>
            <a:off x="5424474" y="3379852"/>
            <a:ext cx="1392480" cy="1393200"/>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GB" sz="1400" b="1" dirty="0">
                <a:solidFill>
                  <a:srgbClr val="002060"/>
                </a:solidFill>
                <a:latin typeface="Arial" panose="020B0604020202020204" pitchFamily="34" charset="0"/>
              </a:rPr>
              <a:t>Collaboration</a:t>
            </a:r>
            <a:br>
              <a:rPr lang="en-GB" sz="1400" b="1" dirty="0">
                <a:solidFill>
                  <a:srgbClr val="002060"/>
                </a:solidFill>
                <a:latin typeface="Arial" panose="020B0604020202020204" pitchFamily="34" charset="0"/>
              </a:rPr>
            </a:br>
            <a:r>
              <a:rPr lang="en-GB" sz="1400" b="1" dirty="0">
                <a:solidFill>
                  <a:srgbClr val="002060"/>
                </a:solidFill>
                <a:latin typeface="Arial" panose="020B0604020202020204" pitchFamily="34" charset="0"/>
              </a:rPr>
              <a:t> &amp; </a:t>
            </a:r>
            <a:br>
              <a:rPr lang="en-GB" sz="1400" b="1" dirty="0">
                <a:solidFill>
                  <a:srgbClr val="002060"/>
                </a:solidFill>
                <a:latin typeface="Arial" panose="020B0604020202020204" pitchFamily="34" charset="0"/>
              </a:rPr>
            </a:br>
            <a:r>
              <a:rPr lang="en-GB" sz="1400" b="1" dirty="0">
                <a:solidFill>
                  <a:srgbClr val="002060"/>
                </a:solidFill>
                <a:latin typeface="Arial" panose="020B0604020202020204" pitchFamily="34" charset="0"/>
              </a:rPr>
              <a:t>Coordination</a:t>
            </a:r>
          </a:p>
        </p:txBody>
      </p:sp>
      <p:sp>
        <p:nvSpPr>
          <p:cNvPr id="17" name="Rectangle 16">
            <a:extLst>
              <a:ext uri="{FF2B5EF4-FFF2-40B4-BE49-F238E27FC236}">
                <a16:creationId xmlns:a16="http://schemas.microsoft.com/office/drawing/2014/main" id="{D922E7F6-D1FB-AAA8-B793-DF7D497ED1CB}"/>
              </a:ext>
            </a:extLst>
          </p:cNvPr>
          <p:cNvSpPr/>
          <p:nvPr/>
        </p:nvSpPr>
        <p:spPr>
          <a:xfrm>
            <a:off x="335610" y="215199"/>
            <a:ext cx="11448278" cy="307777"/>
          </a:xfrm>
          <a:prstGeom prst="rect">
            <a:avLst/>
          </a:prstGeom>
          <a:noFill/>
        </p:spPr>
        <p:txBody>
          <a:bodyPr wrap="square" lIns="0" tIns="0" rIns="0" bIns="0">
            <a:spAutoFit/>
          </a:bodyPr>
          <a:lstStyle/>
          <a:p>
            <a:r>
              <a:rPr lang="en-GB" sz="2000" dirty="0">
                <a:solidFill>
                  <a:srgbClr val="103A71"/>
                </a:solidFill>
                <a:latin typeface="Arial" panose="020B0604020202020204" pitchFamily="34" charset="0"/>
                <a:cs typeface="Arial" panose="020B0604020202020204" pitchFamily="34" charset="0"/>
              </a:rPr>
              <a:t>Theory of Action: </a:t>
            </a:r>
            <a:r>
              <a:rPr lang="en-GB" sz="2000" b="1" dirty="0">
                <a:solidFill>
                  <a:srgbClr val="103A71"/>
                </a:solidFill>
                <a:latin typeface="Arial" panose="020B0604020202020204" pitchFamily="34" charset="0"/>
                <a:cs typeface="Arial" panose="020B0604020202020204" pitchFamily="34" charset="0"/>
              </a:rPr>
              <a:t>Collaboration and Coordination </a:t>
            </a:r>
            <a:r>
              <a:rPr lang="en-GB" sz="1600" dirty="0">
                <a:solidFill>
                  <a:srgbClr val="103A71"/>
                </a:solidFill>
                <a:latin typeface="Arial" panose="020B0604020202020204" pitchFamily="34" charset="0"/>
                <a:cs typeface="Arial" panose="020B0604020202020204" pitchFamily="34" charset="0"/>
              </a:rPr>
              <a:t>with international, national, local and community stakeholders</a:t>
            </a:r>
          </a:p>
        </p:txBody>
      </p:sp>
      <p:cxnSp>
        <p:nvCxnSpPr>
          <p:cNvPr id="18" name="Straight Connector 17">
            <a:extLst>
              <a:ext uri="{FF2B5EF4-FFF2-40B4-BE49-F238E27FC236}">
                <a16:creationId xmlns:a16="http://schemas.microsoft.com/office/drawing/2014/main" id="{8720F1F9-2579-ADAC-6973-926B878C8544}"/>
              </a:ext>
            </a:extLst>
          </p:cNvPr>
          <p:cNvCxnSpPr>
            <a:cxnSpLocks/>
          </p:cNvCxnSpPr>
          <p:nvPr/>
        </p:nvCxnSpPr>
        <p:spPr>
          <a:xfrm>
            <a:off x="6594822" y="4665438"/>
            <a:ext cx="304541" cy="313242"/>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088BEE39-7D7B-4863-F98C-2A9615DF65EB}"/>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35</a:t>
            </a:fld>
            <a:endParaRPr lang="en-GB" dirty="0"/>
          </a:p>
        </p:txBody>
      </p:sp>
    </p:spTree>
    <p:extLst>
      <p:ext uri="{BB962C8B-B14F-4D97-AF65-F5344CB8AC3E}">
        <p14:creationId xmlns:p14="http://schemas.microsoft.com/office/powerpoint/2010/main" val="56867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3E0BEC-6F76-04FE-130D-D997A45D2268}"/>
              </a:ext>
            </a:extLst>
          </p:cNvPr>
          <p:cNvSpPr/>
          <p:nvPr/>
        </p:nvSpPr>
        <p:spPr>
          <a:xfrm>
            <a:off x="5609" y="-5889"/>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Arial" panose="020B0604020202020204" pitchFamily="34" charset="0"/>
            </a:endParaRPr>
          </a:p>
        </p:txBody>
      </p:sp>
      <p:graphicFrame>
        <p:nvGraphicFramePr>
          <p:cNvPr id="4" name="Table 2">
            <a:extLst>
              <a:ext uri="{FF2B5EF4-FFF2-40B4-BE49-F238E27FC236}">
                <a16:creationId xmlns:a16="http://schemas.microsoft.com/office/drawing/2014/main" id="{84626647-8E36-2E89-9222-170950D3CA6E}"/>
              </a:ext>
            </a:extLst>
          </p:cNvPr>
          <p:cNvGraphicFramePr>
            <a:graphicFrameLocks noGrp="1"/>
          </p:cNvGraphicFramePr>
          <p:nvPr/>
        </p:nvGraphicFramePr>
        <p:xfrm>
          <a:off x="945371" y="1304144"/>
          <a:ext cx="9962906" cy="4922280"/>
        </p:xfrm>
        <a:graphic>
          <a:graphicData uri="http://schemas.openxmlformats.org/drawingml/2006/table">
            <a:tbl>
              <a:tblPr firstRow="1" bandRow="1">
                <a:tableStyleId>{7DF18680-E054-41AD-8BC1-D1AEF772440D}</a:tableStyleId>
              </a:tblPr>
              <a:tblGrid>
                <a:gridCol w="4981453">
                  <a:extLst>
                    <a:ext uri="{9D8B030D-6E8A-4147-A177-3AD203B41FA5}">
                      <a16:colId xmlns:a16="http://schemas.microsoft.com/office/drawing/2014/main" val="918319957"/>
                    </a:ext>
                  </a:extLst>
                </a:gridCol>
                <a:gridCol w="4981453">
                  <a:extLst>
                    <a:ext uri="{9D8B030D-6E8A-4147-A177-3AD203B41FA5}">
                      <a16:colId xmlns:a16="http://schemas.microsoft.com/office/drawing/2014/main" val="1093851191"/>
                    </a:ext>
                  </a:extLst>
                </a:gridCol>
              </a:tblGrid>
              <a:tr h="641677">
                <a:tc gridSpan="2">
                  <a:txBody>
                    <a:bodyPr/>
                    <a:lstStyle/>
                    <a:p>
                      <a:r>
                        <a:rPr lang="en-GB" sz="1400" b="1" i="0">
                          <a:latin typeface="Arial" panose="020B0604020202020204" pitchFamily="34" charset="0"/>
                        </a:rPr>
                        <a:t>Reflection Questions for use by the team </a:t>
                      </a:r>
                      <a:r>
                        <a:rPr lang="en-GB" sz="1400" b="0" i="0">
                          <a:latin typeface="Arial" panose="020B0604020202020204" pitchFamily="34" charset="0"/>
                        </a:rPr>
                        <a:t>to assess performance in relation to delivery in a conflict sensitive and inclusive manner, coordinating both within and outside of the sector to maximise the strategic value of coordination and collaboration with international, national, local and community stakeholders</a:t>
                      </a:r>
                      <a:endParaRPr lang="en-GB" sz="1400" b="0" i="0" dirty="0">
                        <a:latin typeface="Arial" panose="020B0604020202020204" pitchFamily="34" charset="0"/>
                      </a:endParaRPr>
                    </a:p>
                  </a:txBody>
                  <a:tcPr marL="251999" marT="108000" marB="108000">
                    <a:solidFill>
                      <a:schemeClr val="accent6"/>
                    </a:solidFill>
                  </a:tcPr>
                </a:tc>
                <a:tc hMerge="1">
                  <a:txBody>
                    <a:bodyPr/>
                    <a:lstStyle/>
                    <a:p>
                      <a:endParaRPr lang="en-US"/>
                    </a:p>
                  </a:txBody>
                  <a:tcPr/>
                </a:tc>
                <a:extLst>
                  <a:ext uri="{0D108BD9-81ED-4DB2-BD59-A6C34878D82A}">
                    <a16:rowId xmlns:a16="http://schemas.microsoft.com/office/drawing/2014/main" val="3356215133"/>
                  </a:ext>
                </a:extLst>
              </a:tr>
              <a:tr h="3961684">
                <a:tc>
                  <a:txBody>
                    <a:bodyPr/>
                    <a:lstStyle/>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Are mine action stakeholders coordinating regularly with other government departments and humanitarian, development, stabilisation, or peacebuilding stakeholders?</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Is this leading to complementary assistance that enhances mine action outcomes?</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Do NMAAs’ and IPs’ current policies, procedures and systems facilitate collaboration and cooperation within mine action and with other sectors to maximise outcomes and impact?</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Are mine action stakeholders sufficiently engaging communities? Do they inform, consult, involve, collaborate or empower? How is this measured? </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Are the NMAAs and IPs sharing information on specific issues related to victims with relevant actors from other sectors and has this mobilised a multisectoral response?</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GB" sz="1200" b="0" i="0" dirty="0">
                        <a:solidFill>
                          <a:schemeClr val="tx1"/>
                        </a:solidFill>
                        <a:latin typeface="Arial" panose="020B0604020202020204" pitchFamily="34" charset="0"/>
                      </a:endParaRP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GB" sz="1200" b="0" i="0" dirty="0">
                        <a:solidFill>
                          <a:schemeClr val="tx1"/>
                        </a:solidFill>
                        <a:latin typeface="Arial" panose="020B0604020202020204" pitchFamily="34" charset="0"/>
                      </a:endParaRPr>
                    </a:p>
                  </a:txBody>
                  <a:tcPr marL="180000" marT="180000"/>
                </a:tc>
                <a:tc>
                  <a:txBody>
                    <a:bodyPr/>
                    <a:lstStyle/>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Is collaboration and coordination between mine action and other sectors resulting in additional assistance from other sectors to: </a:t>
                      </a:r>
                    </a:p>
                    <a:p>
                      <a:pPr marL="444600" marR="0" lvl="0" indent="-228600" algn="l" defTabSz="914400" rtl="0" eaLnBrk="1" fontAlgn="auto" latinLnBrk="0" hangingPunct="1">
                        <a:lnSpc>
                          <a:spcPct val="100000"/>
                        </a:lnSpc>
                        <a:spcBef>
                          <a:spcPts val="0"/>
                        </a:spcBef>
                        <a:spcAft>
                          <a:spcPts val="1200"/>
                        </a:spcAft>
                        <a:buClrTx/>
                        <a:buSzTx/>
                        <a:buFont typeface="+mj-lt"/>
                        <a:buAutoNum type="alphaLcParenR"/>
                        <a:tabLst/>
                        <a:defRPr/>
                      </a:pPr>
                      <a:r>
                        <a:rPr lang="en-GB" sz="1200" b="0" i="0" dirty="0">
                          <a:solidFill>
                            <a:srgbClr val="002060"/>
                          </a:solidFill>
                          <a:latin typeface="Arial" panose="020B0604020202020204" pitchFamily="34" charset="0"/>
                        </a:rPr>
                        <a:t>Reduce the incentive for risky behaviour</a:t>
                      </a:r>
                    </a:p>
                    <a:p>
                      <a:pPr marL="444600" marR="0" lvl="0" indent="-228600" algn="l" defTabSz="914400" rtl="0" eaLnBrk="1" fontAlgn="auto" latinLnBrk="0" hangingPunct="1">
                        <a:lnSpc>
                          <a:spcPct val="100000"/>
                        </a:lnSpc>
                        <a:spcBef>
                          <a:spcPts val="0"/>
                        </a:spcBef>
                        <a:spcAft>
                          <a:spcPts val="1200"/>
                        </a:spcAft>
                        <a:buClrTx/>
                        <a:buSzTx/>
                        <a:buFont typeface="+mj-lt"/>
                        <a:buAutoNum type="alphaLcParenR"/>
                        <a:tabLst/>
                        <a:defRPr/>
                      </a:pPr>
                      <a:r>
                        <a:rPr lang="en-GB" sz="1200" b="0" i="0" dirty="0">
                          <a:solidFill>
                            <a:srgbClr val="002060"/>
                          </a:solidFill>
                          <a:latin typeface="Arial" panose="020B0604020202020204" pitchFamily="34" charset="0"/>
                        </a:rPr>
                        <a:t>increase the return of IDPs/refugees</a:t>
                      </a:r>
                    </a:p>
                    <a:p>
                      <a:pPr marL="444600" marR="0" lvl="0" indent="-228600" algn="l" defTabSz="914400" rtl="0" eaLnBrk="1" fontAlgn="auto" latinLnBrk="0" hangingPunct="1">
                        <a:lnSpc>
                          <a:spcPct val="100000"/>
                        </a:lnSpc>
                        <a:spcBef>
                          <a:spcPts val="0"/>
                        </a:spcBef>
                        <a:spcAft>
                          <a:spcPts val="1200"/>
                        </a:spcAft>
                        <a:buClrTx/>
                        <a:buSzTx/>
                        <a:buFont typeface="+mj-lt"/>
                        <a:buAutoNum type="alphaLcParenR"/>
                        <a:tabLst/>
                        <a:defRPr/>
                      </a:pPr>
                      <a:r>
                        <a:rPr lang="en-GB" sz="1200" b="0" i="0" dirty="0">
                          <a:solidFill>
                            <a:srgbClr val="002060"/>
                          </a:solidFill>
                          <a:latin typeface="Arial" panose="020B0604020202020204" pitchFamily="34" charset="0"/>
                        </a:rPr>
                        <a:t>improve the quality of land use</a:t>
                      </a:r>
                    </a:p>
                    <a:p>
                      <a:pPr marL="444600" marR="0" lvl="0" indent="-228600" algn="l" defTabSz="914400" rtl="0" eaLnBrk="1" fontAlgn="auto" latinLnBrk="0" hangingPunct="1">
                        <a:lnSpc>
                          <a:spcPct val="100000"/>
                        </a:lnSpc>
                        <a:spcBef>
                          <a:spcPts val="0"/>
                        </a:spcBef>
                        <a:spcAft>
                          <a:spcPts val="1200"/>
                        </a:spcAft>
                        <a:buClrTx/>
                        <a:buSzTx/>
                        <a:buFont typeface="+mj-lt"/>
                        <a:buAutoNum type="alphaLcParenR"/>
                        <a:tabLst/>
                        <a:defRPr/>
                      </a:pPr>
                      <a:r>
                        <a:rPr lang="en-GB" sz="1200" b="0" i="0" dirty="0">
                          <a:solidFill>
                            <a:srgbClr val="002060"/>
                          </a:solidFill>
                          <a:latin typeface="Arial" panose="020B0604020202020204" pitchFamily="34" charset="0"/>
                        </a:rPr>
                        <a:t>Improve access to basic services</a:t>
                      </a:r>
                    </a:p>
                    <a:p>
                      <a:pPr marL="444600" marR="0" lvl="0" indent="-228600" algn="l" defTabSz="914400" rtl="0" eaLnBrk="1" fontAlgn="auto" latinLnBrk="0" hangingPunct="1">
                        <a:lnSpc>
                          <a:spcPct val="100000"/>
                        </a:lnSpc>
                        <a:spcBef>
                          <a:spcPts val="0"/>
                        </a:spcBef>
                        <a:spcAft>
                          <a:spcPts val="1200"/>
                        </a:spcAft>
                        <a:buClrTx/>
                        <a:buSzTx/>
                        <a:buFont typeface="+mj-lt"/>
                        <a:buAutoNum type="alphaLcParenR"/>
                        <a:tabLst/>
                        <a:defRPr/>
                      </a:pPr>
                      <a:r>
                        <a:rPr lang="en-GB" sz="1200" b="0" i="0" dirty="0">
                          <a:solidFill>
                            <a:srgbClr val="002060"/>
                          </a:solidFill>
                          <a:latin typeface="Arial" panose="020B0604020202020204" pitchFamily="34" charset="0"/>
                        </a:rPr>
                        <a:t>improve the environment</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Is the available evidence used to inform policy and programming? Are lessons learned and reflected upon to continuously improve the effectiveness of mine action? </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GB" sz="1200" b="0" i="0" dirty="0">
                        <a:solidFill>
                          <a:schemeClr val="tx1"/>
                        </a:solidFill>
                        <a:latin typeface="Arial" panose="020B0604020202020204" pitchFamily="34" charset="0"/>
                      </a:endParaRPr>
                    </a:p>
                  </a:txBody>
                  <a:tcPr marL="180000" marT="180000"/>
                </a:tc>
                <a:extLst>
                  <a:ext uri="{0D108BD9-81ED-4DB2-BD59-A6C34878D82A}">
                    <a16:rowId xmlns:a16="http://schemas.microsoft.com/office/drawing/2014/main" val="3203546465"/>
                  </a:ext>
                </a:extLst>
              </a:tr>
            </a:tbl>
          </a:graphicData>
        </a:graphic>
      </p:graphicFrame>
      <p:sp>
        <p:nvSpPr>
          <p:cNvPr id="5" name="Rectangle 4">
            <a:extLst>
              <a:ext uri="{FF2B5EF4-FFF2-40B4-BE49-F238E27FC236}">
                <a16:creationId xmlns:a16="http://schemas.microsoft.com/office/drawing/2014/main" id="{33E853F6-977E-EB3C-270B-D14CD8932B82}"/>
              </a:ext>
            </a:extLst>
          </p:cNvPr>
          <p:cNvSpPr/>
          <p:nvPr/>
        </p:nvSpPr>
        <p:spPr>
          <a:xfrm>
            <a:off x="335610" y="215199"/>
            <a:ext cx="11448278" cy="307777"/>
          </a:xfrm>
          <a:prstGeom prst="rect">
            <a:avLst/>
          </a:prstGeom>
          <a:noFill/>
        </p:spPr>
        <p:txBody>
          <a:bodyPr wrap="square" lIns="0" tIns="0" rIns="0" bIns="0">
            <a:spAutoFit/>
          </a:bodyPr>
          <a:lstStyle/>
          <a:p>
            <a:r>
              <a:rPr lang="en-GB" sz="2000" dirty="0">
                <a:solidFill>
                  <a:srgbClr val="103A71"/>
                </a:solidFill>
                <a:latin typeface="Arial" panose="020B0604020202020204" pitchFamily="34" charset="0"/>
                <a:cs typeface="Arial" panose="020B0604020202020204" pitchFamily="34" charset="0"/>
              </a:rPr>
              <a:t>Theory of Action: </a:t>
            </a:r>
            <a:r>
              <a:rPr lang="en-GB" sz="2000" b="1" dirty="0">
                <a:solidFill>
                  <a:srgbClr val="103A71"/>
                </a:solidFill>
                <a:latin typeface="Arial" panose="020B0604020202020204" pitchFamily="34" charset="0"/>
                <a:cs typeface="Arial" panose="020B0604020202020204" pitchFamily="34" charset="0"/>
              </a:rPr>
              <a:t>Collaboration and Coordination </a:t>
            </a:r>
            <a:r>
              <a:rPr lang="en-GB" sz="1600" dirty="0">
                <a:solidFill>
                  <a:srgbClr val="103A71"/>
                </a:solidFill>
                <a:latin typeface="Arial" panose="020B0604020202020204" pitchFamily="34" charset="0"/>
                <a:cs typeface="Arial" panose="020B0604020202020204" pitchFamily="34" charset="0"/>
              </a:rPr>
              <a:t>with international, national, local and community stakeholders</a:t>
            </a:r>
          </a:p>
        </p:txBody>
      </p:sp>
      <p:sp>
        <p:nvSpPr>
          <p:cNvPr id="2" name="Slide Number Placeholder 5">
            <a:extLst>
              <a:ext uri="{FF2B5EF4-FFF2-40B4-BE49-F238E27FC236}">
                <a16:creationId xmlns:a16="http://schemas.microsoft.com/office/drawing/2014/main" id="{75071BF3-ED45-BEA6-FAEB-52FE5B63D345}"/>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36</a:t>
            </a:fld>
            <a:endParaRPr lang="en-GB" dirty="0"/>
          </a:p>
        </p:txBody>
      </p:sp>
    </p:spTree>
    <p:extLst>
      <p:ext uri="{BB962C8B-B14F-4D97-AF65-F5344CB8AC3E}">
        <p14:creationId xmlns:p14="http://schemas.microsoft.com/office/powerpoint/2010/main" val="2343635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F38327D3-5C66-414E-AADF-D164D344055E}"/>
              </a:ext>
            </a:extLst>
          </p:cNvPr>
          <p:cNvSpPr txBox="1"/>
          <p:nvPr/>
        </p:nvSpPr>
        <p:spPr>
          <a:xfrm>
            <a:off x="1567741" y="1078432"/>
            <a:ext cx="790541" cy="201120"/>
          </a:xfrm>
          <a:prstGeom prst="rect">
            <a:avLst/>
          </a:prstGeom>
          <a:noFill/>
          <a:ln>
            <a:noFill/>
          </a:ln>
        </p:spPr>
        <p:txBody>
          <a:bodyPr wrap="square" lIns="54000" tIns="36000" rIns="54000" bIns="36000" rtlCol="0" anchor="ctr" anchorCtr="0">
            <a:noAutofit/>
          </a:bodyPr>
          <a:lstStyle/>
          <a:p>
            <a:r>
              <a:rPr lang="en-GB" sz="900" dirty="0">
                <a:latin typeface="Arial" panose="020B0604020202020204" pitchFamily="34" charset="0"/>
                <a:ea typeface="Arial" charset="0"/>
                <a:cs typeface="Arial" charset="0"/>
              </a:rPr>
              <a:t>leads to…</a:t>
            </a:r>
          </a:p>
        </p:txBody>
      </p:sp>
      <p:sp>
        <p:nvSpPr>
          <p:cNvPr id="21" name="TextBox 20">
            <a:extLst>
              <a:ext uri="{FF2B5EF4-FFF2-40B4-BE49-F238E27FC236}">
                <a16:creationId xmlns:a16="http://schemas.microsoft.com/office/drawing/2014/main" id="{80269A15-1004-4178-9574-C3FC82CBC628}"/>
              </a:ext>
            </a:extLst>
          </p:cNvPr>
          <p:cNvSpPr txBox="1"/>
          <p:nvPr/>
        </p:nvSpPr>
        <p:spPr>
          <a:xfrm>
            <a:off x="4538382" y="1055827"/>
            <a:ext cx="790541" cy="201120"/>
          </a:xfrm>
          <a:prstGeom prst="rect">
            <a:avLst/>
          </a:prstGeom>
          <a:noFill/>
          <a:ln>
            <a:noFill/>
          </a:ln>
        </p:spPr>
        <p:txBody>
          <a:bodyPr wrap="square" lIns="54000" tIns="36000" rIns="54000" bIns="36000" rtlCol="0" anchor="ctr" anchorCtr="0">
            <a:noAutofit/>
          </a:bodyPr>
          <a:lstStyle/>
          <a:p>
            <a:r>
              <a:rPr lang="en-GB" sz="900" dirty="0">
                <a:latin typeface="Arial" panose="020B0604020202020204" pitchFamily="34" charset="0"/>
                <a:ea typeface="Arial" charset="0"/>
                <a:cs typeface="Arial" charset="0"/>
              </a:rPr>
              <a:t>resulting in…</a:t>
            </a:r>
          </a:p>
        </p:txBody>
      </p:sp>
      <p:sp>
        <p:nvSpPr>
          <p:cNvPr id="4" name="Rectangle 3">
            <a:extLst>
              <a:ext uri="{FF2B5EF4-FFF2-40B4-BE49-F238E27FC236}">
                <a16:creationId xmlns:a16="http://schemas.microsoft.com/office/drawing/2014/main" id="{A6C12D0C-5835-8345-9605-5BFF7AF15B07}"/>
              </a:ext>
            </a:extLst>
          </p:cNvPr>
          <p:cNvSpPr/>
          <p:nvPr/>
        </p:nvSpPr>
        <p:spPr>
          <a:xfrm>
            <a:off x="263491" y="145746"/>
            <a:ext cx="11878178" cy="307777"/>
          </a:xfrm>
          <a:prstGeom prst="rect">
            <a:avLst/>
          </a:prstGeom>
          <a:noFill/>
        </p:spPr>
        <p:txBody>
          <a:bodyPr wrap="square" lIns="0" tIns="0" rIns="0" bIns="0">
            <a:spAutoFit/>
          </a:bodyPr>
          <a:lstStyle/>
          <a:p>
            <a:r>
              <a:rPr lang="en-GB" sz="2000" dirty="0">
                <a:solidFill>
                  <a:srgbClr val="103A71"/>
                </a:solidFill>
                <a:latin typeface="Arial" panose="020B0604020202020204" pitchFamily="34" charset="0"/>
                <a:cs typeface="Arial" panose="020B0604020202020204" pitchFamily="34" charset="0"/>
              </a:rPr>
              <a:t>Theory of Action: </a:t>
            </a:r>
            <a:r>
              <a:rPr lang="en-GB" sz="2000" b="1" dirty="0">
                <a:solidFill>
                  <a:srgbClr val="103A71"/>
                </a:solidFill>
                <a:latin typeface="Arial" panose="020B0604020202020204" pitchFamily="34" charset="0"/>
                <a:cs typeface="Arial" panose="020B0604020202020204" pitchFamily="34" charset="0"/>
              </a:rPr>
              <a:t>Land release through technical survey and clearance of explosive ordnance</a:t>
            </a:r>
          </a:p>
        </p:txBody>
      </p:sp>
      <p:sp>
        <p:nvSpPr>
          <p:cNvPr id="51" name="TextBox 50">
            <a:extLst>
              <a:ext uri="{FF2B5EF4-FFF2-40B4-BE49-F238E27FC236}">
                <a16:creationId xmlns:a16="http://schemas.microsoft.com/office/drawing/2014/main" id="{ACEEE2FA-9369-5046-AB2C-F7D6D676D765}"/>
              </a:ext>
            </a:extLst>
          </p:cNvPr>
          <p:cNvSpPr txBox="1"/>
          <p:nvPr/>
        </p:nvSpPr>
        <p:spPr>
          <a:xfrm>
            <a:off x="5349059" y="616855"/>
            <a:ext cx="2790000" cy="360000"/>
          </a:xfrm>
          <a:prstGeom prst="roundRect">
            <a:avLst/>
          </a:prstGeom>
          <a:solidFill>
            <a:srgbClr val="F0F0F0"/>
          </a:solidFill>
          <a:ln w="19050">
            <a:solidFill>
              <a:srgbClr val="7DB414"/>
            </a:solidFill>
          </a:ln>
        </p:spPr>
        <p:txBody>
          <a:bodyPr wrap="square" lIns="36000" tIns="36000" rIns="36000" bIns="36000" rtlCol="0" anchor="ctr" anchorCtr="0">
            <a:noAutofit/>
          </a:bodyPr>
          <a:lstStyle>
            <a:defPPr>
              <a:defRPr lang="en-US"/>
            </a:defPPr>
            <a:lvl1pPr algn="ctr">
              <a:defRPr sz="900">
                <a:ea typeface="Arial" charset="0"/>
                <a:cs typeface="Arial" charset="0"/>
              </a:defRPr>
            </a:lvl1pPr>
          </a:lstStyle>
          <a:p>
            <a:r>
              <a:rPr lang="en-GB" dirty="0">
                <a:latin typeface="Arial" panose="020B0604020202020204" pitchFamily="34" charset="0"/>
              </a:rPr>
              <a:t>Risk of harm reduced increases returns and freedom of movement</a:t>
            </a:r>
            <a:endParaRPr lang="en-US" dirty="0">
              <a:latin typeface="Arial" panose="020B0604020202020204" pitchFamily="34" charset="0"/>
            </a:endParaRPr>
          </a:p>
        </p:txBody>
      </p:sp>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37140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endParaRPr>
          </a:p>
        </p:txBody>
      </p:sp>
      <p:sp>
        <p:nvSpPr>
          <p:cNvPr id="30" name="Rectangle 29">
            <a:extLst>
              <a:ext uri="{FF2B5EF4-FFF2-40B4-BE49-F238E27FC236}">
                <a16:creationId xmlns:a16="http://schemas.microsoft.com/office/drawing/2014/main" id="{FB2E2F75-EB4A-AA43-BA05-D1B0D6320FA8}"/>
              </a:ext>
            </a:extLst>
          </p:cNvPr>
          <p:cNvSpPr/>
          <p:nvPr/>
        </p:nvSpPr>
        <p:spPr>
          <a:xfrm>
            <a:off x="0" y="5894"/>
            <a:ext cx="12192000" cy="117869"/>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54" name="Rounded Rectangle 294">
            <a:extLst>
              <a:ext uri="{FF2B5EF4-FFF2-40B4-BE49-F238E27FC236}">
                <a16:creationId xmlns:a16="http://schemas.microsoft.com/office/drawing/2014/main" id="{CF03FAF5-5991-4EA2-8BD4-AD6148B02607}"/>
              </a:ext>
            </a:extLst>
          </p:cNvPr>
          <p:cNvSpPr/>
          <p:nvPr/>
        </p:nvSpPr>
        <p:spPr>
          <a:xfrm>
            <a:off x="9246137" y="908923"/>
            <a:ext cx="2592000" cy="288826"/>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latin typeface="Arial" panose="020B0604020202020204" pitchFamily="34" charset="0"/>
              </a:rPr>
              <a:t>Economic development and more resilient communities contributes to SDGs</a:t>
            </a:r>
          </a:p>
        </p:txBody>
      </p:sp>
      <p:sp>
        <p:nvSpPr>
          <p:cNvPr id="26" name="TextBox 25">
            <a:extLst>
              <a:ext uri="{FF2B5EF4-FFF2-40B4-BE49-F238E27FC236}">
                <a16:creationId xmlns:a16="http://schemas.microsoft.com/office/drawing/2014/main" id="{54489470-8083-4F0F-989A-4A8A991C1662}"/>
              </a:ext>
            </a:extLst>
          </p:cNvPr>
          <p:cNvSpPr txBox="1"/>
          <p:nvPr/>
        </p:nvSpPr>
        <p:spPr>
          <a:xfrm>
            <a:off x="8277507" y="1057149"/>
            <a:ext cx="989054" cy="332526"/>
          </a:xfrm>
          <a:prstGeom prst="rect">
            <a:avLst/>
          </a:prstGeom>
          <a:noFill/>
          <a:ln>
            <a:noFill/>
          </a:ln>
        </p:spPr>
        <p:txBody>
          <a:bodyPr wrap="square" lIns="54000" tIns="36000" rIns="54000" bIns="36000" rtlCol="0" anchor="ctr" anchorCtr="0">
            <a:noAutofit/>
          </a:bodyPr>
          <a:lstStyle/>
          <a:p>
            <a:r>
              <a:rPr lang="en-GB" sz="900" dirty="0">
                <a:latin typeface="Arial" panose="020B0604020202020204" pitchFamily="34" charset="0"/>
                <a:ea typeface="Arial" charset="0"/>
                <a:cs typeface="Arial" charset="0"/>
              </a:rPr>
              <a:t>contributing to…</a:t>
            </a:r>
          </a:p>
        </p:txBody>
      </p:sp>
      <p:sp>
        <p:nvSpPr>
          <p:cNvPr id="55" name="Rounded Rectangle 295">
            <a:extLst>
              <a:ext uri="{FF2B5EF4-FFF2-40B4-BE49-F238E27FC236}">
                <a16:creationId xmlns:a16="http://schemas.microsoft.com/office/drawing/2014/main" id="{D725A0FB-5FF4-4B11-890C-5F2C6E50B172}"/>
              </a:ext>
            </a:extLst>
          </p:cNvPr>
          <p:cNvSpPr/>
          <p:nvPr/>
        </p:nvSpPr>
        <p:spPr>
          <a:xfrm>
            <a:off x="9246137" y="528344"/>
            <a:ext cx="2592000" cy="317809"/>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latin typeface="Arial" panose="020B0604020202020204" pitchFamily="34" charset="0"/>
              </a:rPr>
              <a:t>Safer communities and reduced deaths </a:t>
            </a:r>
            <a:br>
              <a:rPr lang="en-GB" sz="900" dirty="0">
                <a:solidFill>
                  <a:schemeClr val="tx1"/>
                </a:solidFill>
                <a:latin typeface="Arial" panose="020B0604020202020204" pitchFamily="34" charset="0"/>
              </a:rPr>
            </a:br>
            <a:r>
              <a:rPr lang="en-GB" sz="900" dirty="0">
                <a:solidFill>
                  <a:schemeClr val="tx1"/>
                </a:solidFill>
                <a:latin typeface="Arial" panose="020B0604020202020204" pitchFamily="34" charset="0"/>
              </a:rPr>
              <a:t>and injuries from EO</a:t>
            </a:r>
          </a:p>
        </p:txBody>
      </p:sp>
      <p:sp>
        <p:nvSpPr>
          <p:cNvPr id="59" name="TextBox 58">
            <a:extLst>
              <a:ext uri="{FF2B5EF4-FFF2-40B4-BE49-F238E27FC236}">
                <a16:creationId xmlns:a16="http://schemas.microsoft.com/office/drawing/2014/main" id="{EF539EBE-F961-4162-AD62-0C380584C8E8}"/>
              </a:ext>
            </a:extLst>
          </p:cNvPr>
          <p:cNvSpPr txBox="1"/>
          <p:nvPr/>
        </p:nvSpPr>
        <p:spPr>
          <a:xfrm>
            <a:off x="283953" y="2065255"/>
            <a:ext cx="11388550" cy="639278"/>
          </a:xfrm>
          <a:prstGeom prst="rect">
            <a:avLst/>
          </a:prstGeom>
          <a:noFill/>
        </p:spPr>
        <p:txBody>
          <a:bodyPr wrap="square" numCol="1" spcCol="144000" rtlCol="0">
            <a:noAutofit/>
          </a:bodyPr>
          <a:lstStyle/>
          <a:p>
            <a:r>
              <a:rPr lang="en-GB" sz="1000" dirty="0">
                <a:latin typeface="Arial" panose="020B0604020202020204" pitchFamily="34" charset="0"/>
              </a:rPr>
              <a:t>Assumptions: For example, information </a:t>
            </a:r>
            <a:r>
              <a:rPr lang="en-US" sz="1000" dirty="0">
                <a:latin typeface="Arial" panose="020B0604020202020204" pitchFamily="34" charset="0"/>
              </a:rPr>
              <a:t>stored by national authorities/ contractors used to </a:t>
            </a:r>
            <a:r>
              <a:rPr lang="en-US" sz="1000" dirty="0" err="1">
                <a:latin typeface="Arial" panose="020B0604020202020204" pitchFamily="34" charset="0"/>
              </a:rPr>
              <a:t>prioritise</a:t>
            </a:r>
            <a:r>
              <a:rPr lang="en-US" sz="1000" dirty="0">
                <a:latin typeface="Arial" panose="020B0604020202020204" pitchFamily="34" charset="0"/>
              </a:rPr>
              <a:t> land for clearance based on clear and transparent criteria; authorities ensure released land is handed over to potential beneficiaries without delay; where land is already in use clearance leads to real/perceived safety benefits; cleared land remains available to beneficiaries and is not subject to expropriation or land seizure, and based on principles of inclusivity, and conflict and gender sensitivity; following the TS, clearance &amp;/or EORE people feel sufficiently confident that the released land is safe to use;  some end-users have the capacity to use released land with no further assistance; </a:t>
            </a:r>
            <a:r>
              <a:rPr lang="en-GB" sz="1000" dirty="0">
                <a:latin typeface="Arial" panose="020B0604020202020204" pitchFamily="34" charset="0"/>
              </a:rPr>
              <a:t>also see annexed assumptions 1,2,4, 7, 9, 13, 15, 16, 21, 22, 27, 28, 31.</a:t>
            </a:r>
          </a:p>
        </p:txBody>
      </p:sp>
      <p:sp>
        <p:nvSpPr>
          <p:cNvPr id="49" name="Rectangle 48">
            <a:extLst>
              <a:ext uri="{FF2B5EF4-FFF2-40B4-BE49-F238E27FC236}">
                <a16:creationId xmlns:a16="http://schemas.microsoft.com/office/drawing/2014/main" id="{06549C30-437C-4EE6-81A3-E263FEB80DDD}"/>
              </a:ext>
            </a:extLst>
          </p:cNvPr>
          <p:cNvSpPr/>
          <p:nvPr/>
        </p:nvSpPr>
        <p:spPr>
          <a:xfrm>
            <a:off x="283953" y="699102"/>
            <a:ext cx="1740861" cy="184666"/>
          </a:xfrm>
          <a:prstGeom prst="rect">
            <a:avLst/>
          </a:prstGeom>
        </p:spPr>
        <p:txBody>
          <a:bodyPr wrap="none" lIns="0" tIns="0" rIns="0" bIns="0">
            <a:spAutoFit/>
          </a:bodyPr>
          <a:lstStyle/>
          <a:p>
            <a:r>
              <a:rPr lang="en-GB" sz="1200" dirty="0">
                <a:latin typeface="Arial" panose="020B0604020202020204" pitchFamily="34" charset="0"/>
              </a:rPr>
              <a:t>Theory of action diagram </a:t>
            </a:r>
            <a:endParaRPr lang="en-US" sz="1200" dirty="0">
              <a:latin typeface="Arial" panose="020B0604020202020204" pitchFamily="34" charset="0"/>
            </a:endParaRPr>
          </a:p>
        </p:txBody>
      </p:sp>
      <p:cxnSp>
        <p:nvCxnSpPr>
          <p:cNvPr id="7" name="Straight Arrow Connector 6">
            <a:extLst>
              <a:ext uri="{FF2B5EF4-FFF2-40B4-BE49-F238E27FC236}">
                <a16:creationId xmlns:a16="http://schemas.microsoft.com/office/drawing/2014/main" id="{088E02D7-5D05-46C9-9236-205F30948A57}"/>
              </a:ext>
            </a:extLst>
          </p:cNvPr>
          <p:cNvCxnSpPr>
            <a:cxnSpLocks/>
          </p:cNvCxnSpPr>
          <p:nvPr/>
        </p:nvCxnSpPr>
        <p:spPr>
          <a:xfrm>
            <a:off x="1192409" y="1306991"/>
            <a:ext cx="1102594"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Rounded Rectangle 294">
            <a:extLst>
              <a:ext uri="{FF2B5EF4-FFF2-40B4-BE49-F238E27FC236}">
                <a16:creationId xmlns:a16="http://schemas.microsoft.com/office/drawing/2014/main" id="{39E51737-171F-5975-FA7E-B21090D0E6B3}"/>
              </a:ext>
            </a:extLst>
          </p:cNvPr>
          <p:cNvSpPr/>
          <p:nvPr/>
        </p:nvSpPr>
        <p:spPr>
          <a:xfrm>
            <a:off x="9246138" y="1248666"/>
            <a:ext cx="2592000" cy="372976"/>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latin typeface="Arial" panose="020B0604020202020204" pitchFamily="34" charset="0"/>
              </a:rPr>
              <a:t>Increased community resilience to conflict drivers contributes to stability &amp; peacebuilding</a:t>
            </a:r>
          </a:p>
        </p:txBody>
      </p:sp>
      <p:sp>
        <p:nvSpPr>
          <p:cNvPr id="74" name="TextBox 73">
            <a:extLst>
              <a:ext uri="{FF2B5EF4-FFF2-40B4-BE49-F238E27FC236}">
                <a16:creationId xmlns:a16="http://schemas.microsoft.com/office/drawing/2014/main" id="{750DF700-D791-B2CC-AB7C-9B70C6594AC0}"/>
              </a:ext>
            </a:extLst>
          </p:cNvPr>
          <p:cNvSpPr txBox="1"/>
          <p:nvPr/>
        </p:nvSpPr>
        <p:spPr>
          <a:xfrm>
            <a:off x="5361721" y="1582099"/>
            <a:ext cx="2790000" cy="360000"/>
          </a:xfrm>
          <a:prstGeom prst="roundRect">
            <a:avLst/>
          </a:prstGeom>
          <a:solidFill>
            <a:srgbClr val="F0F0F0"/>
          </a:solidFill>
          <a:ln w="19050">
            <a:solidFill>
              <a:srgbClr val="7DB414"/>
            </a:solidFill>
          </a:ln>
        </p:spPr>
        <p:txBody>
          <a:bodyPr wrap="square" lIns="36000" tIns="36000" rIns="36000" bIns="36000" rtlCol="0" anchor="ctr" anchorCtr="0">
            <a:noAutofit/>
          </a:bodyPr>
          <a:lstStyle>
            <a:defPPr>
              <a:defRPr lang="en-US"/>
            </a:defPPr>
            <a:lvl1pPr algn="ctr">
              <a:defRPr sz="900">
                <a:ea typeface="Arial" charset="0"/>
                <a:cs typeface="Arial" charset="0"/>
              </a:defRPr>
            </a:lvl1pPr>
          </a:lstStyle>
          <a:p>
            <a:pPr algn="ctr"/>
            <a:r>
              <a:rPr lang="en-GB" sz="900" dirty="0">
                <a:solidFill>
                  <a:schemeClr val="tx1"/>
                </a:solidFill>
                <a:latin typeface="Arial" panose="020B0604020202020204" pitchFamily="34" charset="0"/>
              </a:rPr>
              <a:t>Measurable progress towards APMBC, CCM and, CCW treaty compliance and universalisation</a:t>
            </a:r>
          </a:p>
        </p:txBody>
      </p:sp>
      <p:sp>
        <p:nvSpPr>
          <p:cNvPr id="75" name="Rounded Rectangle 294">
            <a:extLst>
              <a:ext uri="{FF2B5EF4-FFF2-40B4-BE49-F238E27FC236}">
                <a16:creationId xmlns:a16="http://schemas.microsoft.com/office/drawing/2014/main" id="{21FE2B6A-EEBB-5F67-335B-09BECA59562D}"/>
              </a:ext>
            </a:extLst>
          </p:cNvPr>
          <p:cNvSpPr/>
          <p:nvPr/>
        </p:nvSpPr>
        <p:spPr>
          <a:xfrm>
            <a:off x="9246138" y="1672558"/>
            <a:ext cx="2592000" cy="329927"/>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latin typeface="Arial" panose="020B0604020202020204" pitchFamily="34" charset="0"/>
              </a:rPr>
              <a:t>States’ strategic objectives supported and relevant treaty obligations met</a:t>
            </a:r>
          </a:p>
        </p:txBody>
      </p:sp>
      <p:graphicFrame>
        <p:nvGraphicFramePr>
          <p:cNvPr id="2" name="Table 1">
            <a:extLst>
              <a:ext uri="{FF2B5EF4-FFF2-40B4-BE49-F238E27FC236}">
                <a16:creationId xmlns:a16="http://schemas.microsoft.com/office/drawing/2014/main" id="{CBBC5250-59F3-5161-3150-7CE250FA6AFA}"/>
              </a:ext>
            </a:extLst>
          </p:cNvPr>
          <p:cNvGraphicFramePr>
            <a:graphicFrameLocks noGrp="1"/>
          </p:cNvGraphicFramePr>
          <p:nvPr/>
        </p:nvGraphicFramePr>
        <p:xfrm>
          <a:off x="299529" y="2750218"/>
          <a:ext cx="11632523" cy="4068539"/>
        </p:xfrm>
        <a:graphic>
          <a:graphicData uri="http://schemas.openxmlformats.org/drawingml/2006/table">
            <a:tbl>
              <a:tblPr bandRow="1">
                <a:tableStyleId>{5C22544A-7EE6-4342-B048-85BDC9FD1C3A}</a:tableStyleId>
              </a:tblPr>
              <a:tblGrid>
                <a:gridCol w="8869679">
                  <a:extLst>
                    <a:ext uri="{9D8B030D-6E8A-4147-A177-3AD203B41FA5}">
                      <a16:colId xmlns:a16="http://schemas.microsoft.com/office/drawing/2014/main" val="136957955"/>
                    </a:ext>
                  </a:extLst>
                </a:gridCol>
                <a:gridCol w="1458061">
                  <a:extLst>
                    <a:ext uri="{9D8B030D-6E8A-4147-A177-3AD203B41FA5}">
                      <a16:colId xmlns:a16="http://schemas.microsoft.com/office/drawing/2014/main" val="2081821"/>
                    </a:ext>
                  </a:extLst>
                </a:gridCol>
                <a:gridCol w="1304783">
                  <a:extLst>
                    <a:ext uri="{9D8B030D-6E8A-4147-A177-3AD203B41FA5}">
                      <a16:colId xmlns:a16="http://schemas.microsoft.com/office/drawing/2014/main" val="23281405"/>
                    </a:ext>
                  </a:extLst>
                </a:gridCol>
              </a:tblGrid>
              <a:tr h="3341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i="0" dirty="0">
                          <a:solidFill>
                            <a:schemeClr val="bg1"/>
                          </a:solidFill>
                          <a:latin typeface="Arial" panose="020B0604020202020204" pitchFamily="34" charset="0"/>
                        </a:rPr>
                        <a:t>Output indicators</a:t>
                      </a:r>
                    </a:p>
                  </a:txBody>
                  <a:tcP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kern="1200" dirty="0">
                          <a:solidFill>
                            <a:schemeClr val="bg1"/>
                          </a:solidFill>
                          <a:latin typeface="Arial" panose="020B0604020202020204" pitchFamily="34" charset="0"/>
                          <a:ea typeface="+mn-ea"/>
                          <a:cs typeface="+mn-cs"/>
                        </a:rPr>
                        <a:t>Owner</a:t>
                      </a:r>
                    </a:p>
                  </a:txBody>
                  <a:tcPr>
                    <a:solidFill>
                      <a:schemeClr val="accent5"/>
                    </a:solidFill>
                  </a:tcPr>
                </a:tc>
                <a:tc>
                  <a:txBody>
                    <a:bodyPr/>
                    <a:lstStyle/>
                    <a:p>
                      <a:pPr algn="l"/>
                      <a:r>
                        <a:rPr lang="en-GB" sz="1600" b="0" i="0" kern="1200" dirty="0">
                          <a:solidFill>
                            <a:schemeClr val="bg1"/>
                          </a:solidFill>
                          <a:latin typeface="Arial" panose="020B0604020202020204" pitchFamily="34" charset="0"/>
                          <a:ea typeface="+mn-ea"/>
                          <a:cs typeface="+mn-cs"/>
                        </a:rPr>
                        <a:t>Frequency</a:t>
                      </a:r>
                    </a:p>
                  </a:txBody>
                  <a:tcPr>
                    <a:solidFill>
                      <a:schemeClr val="accent5"/>
                    </a:solidFill>
                  </a:tcPr>
                </a:tc>
                <a:extLst>
                  <a:ext uri="{0D108BD9-81ED-4DB2-BD59-A6C34878D82A}">
                    <a16:rowId xmlns:a16="http://schemas.microsoft.com/office/drawing/2014/main" val="1990183457"/>
                  </a:ext>
                </a:extLst>
              </a:tr>
              <a:tr h="242982">
                <a:tc>
                  <a:txBody>
                    <a:bodyPr/>
                    <a:lstStyle/>
                    <a:p>
                      <a:pPr marL="93345" indent="0" algn="l" rtl="0" fontAlgn="ctr"/>
                      <a:r>
                        <a:rPr lang="en-GB" sz="1000" b="0" i="0" u="none" strike="noStrike" dirty="0">
                          <a:effectLst/>
                          <a:latin typeface="Arial"/>
                        </a:rPr>
                        <a:t>OP-6.1 Number of items of explosive ordnance destroyed, rendered safe, or moved to a safe location</a:t>
                      </a:r>
                      <a:endParaRPr lang="en-GB" sz="1000" b="0" i="0" u="none" strike="noStrike" dirty="0">
                        <a:solidFill>
                          <a:srgbClr val="000000"/>
                        </a:solidFill>
                        <a:effectLst/>
                        <a:latin typeface="Arial"/>
                      </a:endParaRPr>
                    </a:p>
                  </a:txBody>
                  <a:tcPr marL="5817" marR="5817" marT="5817" marB="0" anchor="ctr">
                    <a:solidFill>
                      <a:srgbClr val="F0F0F0"/>
                    </a:solidFill>
                  </a:tcPr>
                </a:tc>
                <a:tc>
                  <a:txBody>
                    <a:bodyPr/>
                    <a:lstStyle/>
                    <a:p>
                      <a:pPr algn="l" rtl="0" fontAlgn="ctr"/>
                      <a:r>
                        <a:rPr lang="en-GB" sz="1000" b="0" i="0" u="none" strike="noStrike" dirty="0">
                          <a:solidFill>
                            <a:srgbClr val="000000"/>
                          </a:solidFill>
                          <a:effectLst/>
                          <a:latin typeface="Arial"/>
                        </a:rPr>
                        <a:t>IP NA</a:t>
                      </a:r>
                    </a:p>
                  </a:txBody>
                  <a:tcPr marL="108000" marR="5817" marT="5817"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r>
                        <a:rPr lang="en-GB" sz="1000" b="0" i="0" dirty="0">
                          <a:solidFill>
                            <a:schemeClr val="dk1"/>
                          </a:solidFill>
                          <a:latin typeface="Arial"/>
                        </a:rPr>
                        <a:t>Quarterly</a:t>
                      </a:r>
                    </a:p>
                  </a:txBody>
                  <a:tcPr>
                    <a:solidFill>
                      <a:srgbClr val="F0F0F0"/>
                    </a:solidFill>
                  </a:tcPr>
                </a:tc>
                <a:extLst>
                  <a:ext uri="{0D108BD9-81ED-4DB2-BD59-A6C34878D82A}">
                    <a16:rowId xmlns:a16="http://schemas.microsoft.com/office/drawing/2014/main" val="1385124631"/>
                  </a:ext>
                </a:extLst>
              </a:tr>
              <a:tr h="242982">
                <a:tc>
                  <a:txBody>
                    <a:bodyPr/>
                    <a:lstStyle/>
                    <a:p>
                      <a:pPr marL="93345" indent="0" algn="l" rtl="0" fontAlgn="ctr"/>
                      <a:r>
                        <a:rPr lang="en-GB" sz="1000" b="0" i="0" u="none" strike="noStrike" dirty="0">
                          <a:effectLst/>
                          <a:latin typeface="Arial"/>
                        </a:rPr>
                        <a:t>OP-6.2 Land reduced through technical survey </a:t>
                      </a:r>
                      <a:r>
                        <a:rPr lang="en-GB" sz="1000" b="0" i="0" u="none" strike="noStrike" noProof="0" dirty="0">
                          <a:effectLst/>
                          <a:latin typeface="Arial"/>
                        </a:rPr>
                        <a:t> (m2)</a:t>
                      </a:r>
                      <a:endParaRPr lang="en-GB" sz="1000" b="0" i="0" u="none" strike="noStrike" dirty="0">
                        <a:solidFill>
                          <a:srgbClr val="000000"/>
                        </a:solidFill>
                        <a:effectLst/>
                        <a:latin typeface="Arial"/>
                      </a:endParaRPr>
                    </a:p>
                  </a:txBody>
                  <a:tcPr marL="5817" marR="5817" marT="5817" marB="0" anchor="ctr">
                    <a:solidFill>
                      <a:srgbClr val="F0F0F0"/>
                    </a:solidFill>
                  </a:tcPr>
                </a:tc>
                <a:tc>
                  <a:txBody>
                    <a:bodyPr/>
                    <a:lstStyle/>
                    <a:p>
                      <a:pPr algn="l" rtl="0" fontAlgn="ctr"/>
                      <a:r>
                        <a:rPr lang="en-GB" sz="1000" b="0" i="0" u="none" strike="noStrike" dirty="0">
                          <a:solidFill>
                            <a:srgbClr val="000000"/>
                          </a:solidFill>
                          <a:effectLst/>
                          <a:latin typeface="Arial"/>
                        </a:rPr>
                        <a:t>IP NA</a:t>
                      </a:r>
                    </a:p>
                  </a:txBody>
                  <a:tcPr marL="108000" marR="5817" marT="5817" marB="0" anchor="ct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latin typeface="Arial"/>
                          <a:ea typeface="+mn-ea"/>
                          <a:cs typeface="+mn-cs"/>
                        </a:rPr>
                        <a:t>Quarterly</a:t>
                      </a:r>
                    </a:p>
                  </a:txBody>
                  <a:tcPr>
                    <a:solidFill>
                      <a:srgbClr val="F0F0F0"/>
                    </a:solidFill>
                  </a:tcPr>
                </a:tc>
                <a:extLst>
                  <a:ext uri="{0D108BD9-81ED-4DB2-BD59-A6C34878D82A}">
                    <a16:rowId xmlns:a16="http://schemas.microsoft.com/office/drawing/2014/main" val="2769965517"/>
                  </a:ext>
                </a:extLst>
              </a:tr>
              <a:tr h="242982">
                <a:tc>
                  <a:txBody>
                    <a:bodyPr/>
                    <a:lstStyle/>
                    <a:p>
                      <a:pPr marL="93345" indent="0" algn="l" rtl="0" fontAlgn="ctr"/>
                      <a:r>
                        <a:rPr lang="en-GB" sz="1000" b="0" i="0" u="none" strike="noStrike" dirty="0">
                          <a:effectLst/>
                          <a:latin typeface="Arial"/>
                        </a:rPr>
                        <a:t>OP-6.3 Land cleared in accordance with IMAS </a:t>
                      </a:r>
                      <a:r>
                        <a:rPr lang="en-GB" sz="1000" b="0" i="0" u="none" strike="noStrike" noProof="0" dirty="0">
                          <a:effectLst/>
                          <a:latin typeface="Arial"/>
                        </a:rPr>
                        <a:t>(m</a:t>
                      </a:r>
                      <a:r>
                        <a:rPr lang="en-GB" sz="1000" b="0" i="0" u="none" strike="noStrike" baseline="30000" noProof="0" dirty="0">
                          <a:effectLst/>
                          <a:latin typeface="Arial"/>
                        </a:rPr>
                        <a:t>2 </a:t>
                      </a:r>
                      <a:r>
                        <a:rPr lang="en-GB" sz="1000" b="0" i="0" u="none" strike="noStrike" noProof="0" dirty="0">
                          <a:effectLst/>
                          <a:latin typeface="Arial"/>
                        </a:rPr>
                        <a:t>)</a:t>
                      </a:r>
                      <a:endParaRPr lang="en-GB" sz="1000" b="0" i="0" u="none" strike="noStrike" dirty="0">
                        <a:solidFill>
                          <a:srgbClr val="000000"/>
                        </a:solidFill>
                        <a:effectLst/>
                        <a:latin typeface="Arial"/>
                      </a:endParaRPr>
                    </a:p>
                  </a:txBody>
                  <a:tcPr marL="5817" marR="5817" marT="5817" marB="0" anchor="ctr">
                    <a:solidFill>
                      <a:srgbClr val="F0F0F0"/>
                    </a:solidFill>
                  </a:tcPr>
                </a:tc>
                <a:tc>
                  <a:txBody>
                    <a:bodyPr/>
                    <a:lstStyle/>
                    <a:p>
                      <a:pPr algn="l" rtl="0" fontAlgn="ctr"/>
                      <a:r>
                        <a:rPr lang="en-GB" sz="1000" b="0" i="0" u="none" strike="noStrike" dirty="0">
                          <a:solidFill>
                            <a:srgbClr val="000000"/>
                          </a:solidFill>
                          <a:effectLst/>
                          <a:latin typeface="Arial"/>
                        </a:rPr>
                        <a:t>IP NA</a:t>
                      </a:r>
                    </a:p>
                  </a:txBody>
                  <a:tcPr marL="108000" marR="5817" marT="5817" marB="0" anchor="ct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latin typeface="Arial"/>
                          <a:ea typeface="+mn-ea"/>
                          <a:cs typeface="+mn-cs"/>
                        </a:rPr>
                        <a:t>Quarterly</a:t>
                      </a:r>
                    </a:p>
                  </a:txBody>
                  <a:tcPr>
                    <a:solidFill>
                      <a:srgbClr val="F0F0F0"/>
                    </a:solidFill>
                  </a:tcPr>
                </a:tc>
                <a:extLst>
                  <a:ext uri="{0D108BD9-81ED-4DB2-BD59-A6C34878D82A}">
                    <a16:rowId xmlns:a16="http://schemas.microsoft.com/office/drawing/2014/main" val="427129509"/>
                  </a:ext>
                </a:extLst>
              </a:tr>
              <a:tr h="242982">
                <a:tc>
                  <a:txBody>
                    <a:bodyPr/>
                    <a:lstStyle/>
                    <a:p>
                      <a:pPr marL="93345" lvl="0" indent="0" algn="l">
                        <a:buNone/>
                      </a:pPr>
                      <a:r>
                        <a:rPr lang="en-GB" sz="1000" b="0" i="0" u="none" strike="noStrike" noProof="0" dirty="0">
                          <a:effectLst/>
                          <a:latin typeface="Arial"/>
                        </a:rPr>
                        <a:t>OP-6.4 Amount of suspected or confirmed hazardous area (m2) (disaggregated by CHA and SHA)</a:t>
                      </a:r>
                    </a:p>
                  </a:txBody>
                  <a:tcPr marL="5817" marR="5817" marT="5817" marB="0" anchor="ctr">
                    <a:solidFill>
                      <a:srgbClr val="F0F0F0"/>
                    </a:solidFill>
                  </a:tcPr>
                </a:tc>
                <a:tc>
                  <a:txBody>
                    <a:bodyPr/>
                    <a:lstStyle/>
                    <a:p>
                      <a:pPr lvl="0" algn="l">
                        <a:buNone/>
                      </a:pPr>
                      <a:r>
                        <a:rPr lang="en-GB" sz="1000" b="0" i="0" u="none" strike="noStrike" dirty="0">
                          <a:solidFill>
                            <a:srgbClr val="000000"/>
                          </a:solidFill>
                          <a:effectLst/>
                          <a:latin typeface="Arial"/>
                        </a:rPr>
                        <a:t>IP NA</a:t>
                      </a:r>
                    </a:p>
                  </a:txBody>
                  <a:tcPr marL="108000" marR="5817" marT="5817" marB="0" anchor="ctr">
                    <a:solidFill>
                      <a:srgbClr val="F0F0F0"/>
                    </a:solidFill>
                  </a:tcPr>
                </a:tc>
                <a:tc>
                  <a:txBody>
                    <a:bodyPr/>
                    <a:lstStyle/>
                    <a:p>
                      <a:pPr marL="0" lvl="0" indent="0" algn="l" defTabSz="914400">
                        <a:lnSpc>
                          <a:spcPct val="100000"/>
                        </a:lnSpc>
                        <a:spcBef>
                          <a:spcPts val="0"/>
                        </a:spcBef>
                        <a:spcAft>
                          <a:spcPts val="0"/>
                        </a:spcAft>
                        <a:buNone/>
                        <a:tabLst/>
                        <a:defRPr/>
                      </a:pPr>
                      <a:r>
                        <a:rPr lang="en-GB" sz="1000" b="0" i="0" u="none" strike="noStrike" kern="1200" cap="none" spc="0" normalizeH="0" baseline="0" noProof="0" dirty="0">
                          <a:ln>
                            <a:noFill/>
                          </a:ln>
                          <a:effectLst/>
                          <a:uLnTx/>
                          <a:uFillTx/>
                          <a:latin typeface="Arial"/>
                          <a:ea typeface="+mn-ea"/>
                          <a:cs typeface="+mn-cs"/>
                        </a:rPr>
                        <a:t>Quarterly</a:t>
                      </a:r>
                      <a:endParaRPr kumimoji="0" lang="en-GB" sz="1000" b="0" i="0" u="none" strike="noStrike" kern="1200" cap="none" spc="0" normalizeH="0" baseline="0" noProof="0" dirty="0">
                        <a:ln>
                          <a:noFill/>
                        </a:ln>
                        <a:effectLst/>
                        <a:uLnTx/>
                        <a:uFillTx/>
                        <a:latin typeface="Arial"/>
                        <a:ea typeface="+mn-ea"/>
                        <a:cs typeface="+mn-cs"/>
                      </a:endParaRPr>
                    </a:p>
                  </a:txBody>
                  <a:tcPr>
                    <a:solidFill>
                      <a:srgbClr val="F0F0F0"/>
                    </a:solidFill>
                  </a:tcPr>
                </a:tc>
                <a:extLst>
                  <a:ext uri="{0D108BD9-81ED-4DB2-BD59-A6C34878D82A}">
                    <a16:rowId xmlns:a16="http://schemas.microsoft.com/office/drawing/2014/main" val="89142351"/>
                  </a:ext>
                </a:extLst>
              </a:tr>
              <a:tr h="3644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i="0" kern="1200" dirty="0">
                          <a:solidFill>
                            <a:schemeClr val="bg1"/>
                          </a:solidFill>
                          <a:latin typeface="Arial" panose="020B0604020202020204" pitchFamily="34" charset="0"/>
                          <a:ea typeface="+mn-ea"/>
                          <a:cs typeface="+mn-cs"/>
                        </a:rPr>
                        <a:t>Outcome indicators</a:t>
                      </a:r>
                    </a:p>
                  </a:txBody>
                  <a:tcPr>
                    <a:solidFill>
                      <a:srgbClr val="92D05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900" b="0" i="0" dirty="0">
                        <a:solidFill>
                          <a:schemeClr val="dk1"/>
                        </a:solidFill>
                        <a:latin typeface="Arial" panose="020B0604020202020204" pitchFamily="34" charset="0"/>
                      </a:endParaRPr>
                    </a:p>
                  </a:txBody>
                  <a:tcPr>
                    <a:solidFill>
                      <a:srgbClr val="92D050"/>
                    </a:solidFill>
                  </a:tcPr>
                </a:tc>
                <a:tc>
                  <a:txBody>
                    <a:bodyPr/>
                    <a:lstStyle/>
                    <a:p>
                      <a:endParaRPr lang="en-GB" b="0" i="0" dirty="0">
                        <a:latin typeface="Arial" panose="020B0604020202020204" pitchFamily="34" charset="0"/>
                      </a:endParaRPr>
                    </a:p>
                  </a:txBody>
                  <a:tcPr>
                    <a:solidFill>
                      <a:srgbClr val="92D050"/>
                    </a:solidFill>
                  </a:tcPr>
                </a:tc>
                <a:extLst>
                  <a:ext uri="{0D108BD9-81ED-4DB2-BD59-A6C34878D82A}">
                    <a16:rowId xmlns:a16="http://schemas.microsoft.com/office/drawing/2014/main" val="1503558827"/>
                  </a:ext>
                </a:extLst>
              </a:tr>
              <a:tr h="202432">
                <a:tc>
                  <a:txBody>
                    <a:bodyPr/>
                    <a:lstStyle/>
                    <a:p>
                      <a:pPr marL="93345" marR="0" lvl="0" indent="0" algn="l" defTabSz="914400" rtl="0" eaLnBrk="1" fontAlgn="ctr" latinLnBrk="0" hangingPunct="1">
                        <a:lnSpc>
                          <a:spcPct val="100000"/>
                        </a:lnSpc>
                        <a:spcBef>
                          <a:spcPts val="0"/>
                        </a:spcBef>
                        <a:spcAft>
                          <a:spcPts val="0"/>
                        </a:spcAft>
                        <a:buClrTx/>
                        <a:buSzTx/>
                        <a:buFontTx/>
                        <a:buNone/>
                        <a:tabLst/>
                        <a:defRPr/>
                      </a:pPr>
                      <a:r>
                        <a:rPr lang="en-GB" sz="1000" b="0" i="0" u="none" strike="noStrike" dirty="0">
                          <a:solidFill>
                            <a:srgbClr val="000000"/>
                          </a:solidFill>
                          <a:effectLst/>
                          <a:latin typeface="Arial"/>
                        </a:rPr>
                        <a:t>O-2.1 and O-2.2 Progress of APMBC and CCM Treaty obligations </a:t>
                      </a:r>
                    </a:p>
                  </a:txBody>
                  <a:tcPr marL="7620" marR="7620" marT="7620" marB="0" anchor="ct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dirty="0">
                          <a:solidFill>
                            <a:schemeClr val="dk1"/>
                          </a:solidFill>
                          <a:latin typeface="Arial"/>
                        </a:rPr>
                        <a:t>NA, IP, Donor</a:t>
                      </a:r>
                    </a:p>
                  </a:txBody>
                  <a:tcP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latin typeface="Arial"/>
                          <a:ea typeface="+mn-ea"/>
                          <a:cs typeface="+mn-cs"/>
                        </a:rPr>
                        <a:t>Annually</a:t>
                      </a:r>
                    </a:p>
                  </a:txBody>
                  <a:tcPr>
                    <a:solidFill>
                      <a:srgbClr val="F0F0F0"/>
                    </a:solidFill>
                  </a:tcPr>
                </a:tc>
                <a:extLst>
                  <a:ext uri="{0D108BD9-81ED-4DB2-BD59-A6C34878D82A}">
                    <a16:rowId xmlns:a16="http://schemas.microsoft.com/office/drawing/2014/main" val="1071890953"/>
                  </a:ext>
                </a:extLst>
              </a:tr>
              <a:tr h="274588">
                <a:tc>
                  <a:txBody>
                    <a:bodyPr/>
                    <a:lstStyle/>
                    <a:p>
                      <a:pPr marL="93345" marR="0" lvl="0" indent="0" algn="l" defTabSz="914400" rtl="0" eaLnBrk="1" fontAlgn="ctr" latinLnBrk="0" hangingPunct="1">
                        <a:lnSpc>
                          <a:spcPct val="100000"/>
                        </a:lnSpc>
                        <a:spcBef>
                          <a:spcPts val="0"/>
                        </a:spcBef>
                        <a:spcAft>
                          <a:spcPts val="0"/>
                        </a:spcAft>
                        <a:buClrTx/>
                        <a:buSzTx/>
                        <a:buFontTx/>
                        <a:buNone/>
                        <a:tabLst/>
                        <a:defRPr/>
                      </a:pPr>
                      <a:r>
                        <a:rPr lang="en-GB" sz="1000" b="0" i="0" u="none" strike="noStrike" kern="1200" dirty="0">
                          <a:solidFill>
                            <a:srgbClr val="000000"/>
                          </a:solidFill>
                          <a:effectLst/>
                          <a:latin typeface="Arial"/>
                          <a:ea typeface="+mn-ea"/>
                          <a:cs typeface="+mn-cs"/>
                        </a:rPr>
                        <a:t>O-3.1 </a:t>
                      </a:r>
                      <a:r>
                        <a:rPr lang="en-US" sz="1000" b="0" i="0" u="none" strike="noStrike" kern="1200" dirty="0">
                          <a:solidFill>
                            <a:srgbClr val="000000"/>
                          </a:solidFill>
                          <a:effectLst/>
                          <a:latin typeface="Arial"/>
                          <a:ea typeface="+mn-ea"/>
                          <a:cs typeface="+mn-cs"/>
                        </a:rPr>
                        <a:t>Extent of delivery of a national mine action strategy or plan</a:t>
                      </a:r>
                    </a:p>
                  </a:txBody>
                  <a:tcPr marL="7620" marR="7620" marT="7620" marB="0" anchor="ct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dirty="0">
                          <a:solidFill>
                            <a:schemeClr val="dk1"/>
                          </a:solidFill>
                          <a:latin typeface="Arial"/>
                        </a:rPr>
                        <a:t>NA IP</a:t>
                      </a:r>
                    </a:p>
                  </a:txBody>
                  <a:tcP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latin typeface="Arial"/>
                          <a:ea typeface="+mn-ea"/>
                          <a:cs typeface="+mn-cs"/>
                        </a:rPr>
                        <a:t>Six-monthly</a:t>
                      </a:r>
                    </a:p>
                  </a:txBody>
                  <a:tcPr>
                    <a:solidFill>
                      <a:srgbClr val="F0F0F0"/>
                    </a:solidFill>
                  </a:tcPr>
                </a:tc>
                <a:extLst>
                  <a:ext uri="{0D108BD9-81ED-4DB2-BD59-A6C34878D82A}">
                    <a16:rowId xmlns:a16="http://schemas.microsoft.com/office/drawing/2014/main" val="2903740500"/>
                  </a:ext>
                </a:extLst>
              </a:tr>
              <a:tr h="251927">
                <a:tc>
                  <a:txBody>
                    <a:bodyPr/>
                    <a:lstStyle/>
                    <a:p>
                      <a:pPr marL="93345" marR="0" lvl="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Arial"/>
                          <a:ea typeface="+mn-ea"/>
                          <a:cs typeface="+mn-cs"/>
                        </a:rPr>
                        <a:t>O-5.1 Perceptions of improved livelihoods (SADDD) % of direct and indirect beneficiaries surveyed reporting improved livelihoods as a result of mine action</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r>
                        <a:rPr lang="en-GB" sz="1000" b="0" i="0" kern="1200" dirty="0">
                          <a:solidFill>
                            <a:schemeClr val="dk1"/>
                          </a:solidFill>
                          <a:latin typeface="Arial"/>
                          <a:ea typeface="+mn-ea"/>
                          <a:cs typeface="+mn-cs"/>
                        </a:rPr>
                        <a:t>IP</a:t>
                      </a:r>
                    </a:p>
                  </a:txBody>
                  <a:tcP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latin typeface="Arial"/>
                          <a:ea typeface="+mn-ea"/>
                          <a:cs typeface="+mn-cs"/>
                        </a:rPr>
                        <a:t>Six-monthly</a:t>
                      </a:r>
                    </a:p>
                  </a:txBody>
                  <a:tcPr>
                    <a:solidFill>
                      <a:srgbClr val="F0F0F0"/>
                    </a:solidFill>
                  </a:tcPr>
                </a:tc>
                <a:extLst>
                  <a:ext uri="{0D108BD9-81ED-4DB2-BD59-A6C34878D82A}">
                    <a16:rowId xmlns:a16="http://schemas.microsoft.com/office/drawing/2014/main" val="3824907496"/>
                  </a:ext>
                </a:extLst>
              </a:tr>
              <a:tr h="258981">
                <a:tc>
                  <a:txBody>
                    <a:bodyPr/>
                    <a:lstStyle/>
                    <a:p>
                      <a:pPr marL="0" marR="0" lvl="0" indent="93663" algn="l" defTabSz="914400" rtl="0" eaLnBrk="1" fontAlgn="ctr"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Arial"/>
                          <a:ea typeface="+mn-ea"/>
                          <a:cs typeface="+mn-cs"/>
                        </a:rPr>
                        <a:t>O-5.2 Perceptions of access and delivery of basic services (SADDD) - can be disaggregated by service area (education, health, energy and access routes)</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r>
                        <a:rPr lang="en-GB" sz="1000" b="0" i="0" kern="1200" dirty="0">
                          <a:solidFill>
                            <a:schemeClr val="dk1"/>
                          </a:solidFill>
                          <a:latin typeface="Arial"/>
                          <a:ea typeface="+mn-ea"/>
                          <a:cs typeface="+mn-cs"/>
                        </a:rPr>
                        <a:t>IP</a:t>
                      </a:r>
                    </a:p>
                  </a:txBody>
                  <a:tcP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latin typeface="Arial"/>
                          <a:ea typeface="+mn-ea"/>
                          <a:cs typeface="+mn-cs"/>
                        </a:rPr>
                        <a:t>Six-monthly</a:t>
                      </a:r>
                    </a:p>
                  </a:txBody>
                  <a:tcPr>
                    <a:solidFill>
                      <a:srgbClr val="F0F0F0"/>
                    </a:solidFill>
                  </a:tcPr>
                </a:tc>
                <a:extLst>
                  <a:ext uri="{0D108BD9-81ED-4DB2-BD59-A6C34878D82A}">
                    <a16:rowId xmlns:a16="http://schemas.microsoft.com/office/drawing/2014/main" val="2722438795"/>
                  </a:ext>
                </a:extLst>
              </a:tr>
              <a:tr h="258981">
                <a:tc>
                  <a:txBody>
                    <a:bodyPr/>
                    <a:lstStyle/>
                    <a:p>
                      <a:pPr marL="93345" marR="0" lvl="0" indent="0" algn="l" defTabSz="914400" rtl="0" eaLnBrk="1" fontAlgn="ctr" latinLnBrk="0" hangingPunct="1">
                        <a:lnSpc>
                          <a:spcPct val="100000"/>
                        </a:lnSpc>
                        <a:spcBef>
                          <a:spcPts val="0"/>
                        </a:spcBef>
                        <a:spcAft>
                          <a:spcPts val="0"/>
                        </a:spcAft>
                        <a:buClrTx/>
                        <a:buSzTx/>
                        <a:buFontTx/>
                        <a:buNone/>
                        <a:tabLst/>
                        <a:defRPr/>
                      </a:pPr>
                      <a:r>
                        <a:rPr lang="en-GB" sz="1000" b="0" i="0" u="none" strike="noStrike" dirty="0">
                          <a:effectLst/>
                          <a:latin typeface="Arial"/>
                        </a:rPr>
                        <a:t>O-5.3 m</a:t>
                      </a:r>
                      <a:r>
                        <a:rPr lang="en-GB" sz="1000" b="0" i="0" u="none" strike="noStrike" baseline="30000" dirty="0">
                          <a:effectLst/>
                          <a:latin typeface="Arial"/>
                        </a:rPr>
                        <a:t>2</a:t>
                      </a:r>
                      <a:r>
                        <a:rPr lang="en-GB" sz="1000" b="0" i="0" u="none" strike="noStrike" dirty="0">
                          <a:solidFill>
                            <a:srgbClr val="000000"/>
                          </a:solidFill>
                          <a:effectLst/>
                          <a:latin typeface="Arial"/>
                        </a:rPr>
                        <a:t> of formerly contaminated land in use following land release activities </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r>
                        <a:rPr lang="en-GB" sz="1000" b="0" i="0" kern="1200" dirty="0">
                          <a:solidFill>
                            <a:schemeClr val="dk1"/>
                          </a:solidFill>
                          <a:latin typeface="Arial"/>
                          <a:ea typeface="+mn-ea"/>
                          <a:cs typeface="+mn-cs"/>
                        </a:rPr>
                        <a:t>IP</a:t>
                      </a:r>
                    </a:p>
                  </a:txBody>
                  <a:tcP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latin typeface="Arial"/>
                          <a:ea typeface="+mn-ea"/>
                          <a:cs typeface="+mn-cs"/>
                        </a:rPr>
                        <a:t>Six-monthly</a:t>
                      </a:r>
                    </a:p>
                  </a:txBody>
                  <a:tcPr>
                    <a:solidFill>
                      <a:srgbClr val="F0F0F0"/>
                    </a:solidFill>
                  </a:tcPr>
                </a:tc>
                <a:extLst>
                  <a:ext uri="{0D108BD9-81ED-4DB2-BD59-A6C34878D82A}">
                    <a16:rowId xmlns:a16="http://schemas.microsoft.com/office/drawing/2014/main" val="897252398"/>
                  </a:ext>
                </a:extLst>
              </a:tr>
              <a:tr h="258981">
                <a:tc>
                  <a:txBody>
                    <a:bodyPr/>
                    <a:lstStyle/>
                    <a:p>
                      <a:pPr marL="93345" indent="0" algn="l" rtl="0" fontAlgn="ctr"/>
                      <a:r>
                        <a:rPr lang="en-GB" sz="1000" b="0" i="0" u="none" strike="noStrike" dirty="0">
                          <a:solidFill>
                            <a:srgbClr val="000000"/>
                          </a:solidFill>
                          <a:effectLst/>
                          <a:latin typeface="Arial"/>
                        </a:rPr>
                        <a:t>O-6.1 and O-6.2 Number of direct and indirect beneficiaries of land release and EOD (SADDD)</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r>
                        <a:rPr lang="en-GB" sz="1000" b="0" i="0" kern="1200" dirty="0">
                          <a:solidFill>
                            <a:schemeClr val="dk1"/>
                          </a:solidFill>
                          <a:latin typeface="Arial"/>
                          <a:ea typeface="+mn-ea"/>
                          <a:cs typeface="+mn-cs"/>
                        </a:rPr>
                        <a:t>IP</a:t>
                      </a:r>
                    </a:p>
                  </a:txBody>
                  <a:tcP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latin typeface="Arial"/>
                          <a:ea typeface="+mn-ea"/>
                          <a:cs typeface="+mn-cs"/>
                        </a:rPr>
                        <a:t>Six-monthly</a:t>
                      </a:r>
                    </a:p>
                  </a:txBody>
                  <a:tcPr>
                    <a:solidFill>
                      <a:srgbClr val="F0F0F0"/>
                    </a:solidFill>
                  </a:tcPr>
                </a:tc>
                <a:extLst>
                  <a:ext uri="{0D108BD9-81ED-4DB2-BD59-A6C34878D82A}">
                    <a16:rowId xmlns:a16="http://schemas.microsoft.com/office/drawing/2014/main" val="3772949131"/>
                  </a:ext>
                </a:extLst>
              </a:tr>
              <a:tr h="258981">
                <a:tc>
                  <a:txBody>
                    <a:bodyPr/>
                    <a:lstStyle/>
                    <a:p>
                      <a:pPr marL="93345" indent="0" algn="l" rtl="0" fontAlgn="ctr"/>
                      <a:r>
                        <a:rPr lang="en-GB" sz="1000" b="0" i="0" u="none" strike="noStrike" dirty="0">
                          <a:solidFill>
                            <a:srgbClr val="000000"/>
                          </a:solidFill>
                          <a:effectLst/>
                          <a:latin typeface="Arial"/>
                        </a:rPr>
                        <a:t>O-6.4 % of people surveyed reporting increased freedom of movement and/or an increased sense of normalisation  (SADDD)</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r>
                        <a:rPr lang="en-GB" sz="1000" b="0" i="0" kern="1200" dirty="0">
                          <a:solidFill>
                            <a:schemeClr val="dk1"/>
                          </a:solidFill>
                          <a:latin typeface="Arial"/>
                          <a:ea typeface="+mn-ea"/>
                          <a:cs typeface="+mn-cs"/>
                        </a:rPr>
                        <a:t>IP</a:t>
                      </a:r>
                    </a:p>
                  </a:txBody>
                  <a:tcP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latin typeface="Arial"/>
                          <a:ea typeface="+mn-ea"/>
                          <a:cs typeface="+mn-cs"/>
                        </a:rPr>
                        <a:t>Six-monthly</a:t>
                      </a:r>
                    </a:p>
                  </a:txBody>
                  <a:tcPr>
                    <a:solidFill>
                      <a:srgbClr val="F0F0F0"/>
                    </a:solidFill>
                  </a:tcPr>
                </a:tc>
                <a:extLst>
                  <a:ext uri="{0D108BD9-81ED-4DB2-BD59-A6C34878D82A}">
                    <a16:rowId xmlns:a16="http://schemas.microsoft.com/office/drawing/2014/main" val="1524490525"/>
                  </a:ext>
                </a:extLst>
              </a:tr>
              <a:tr h="258981">
                <a:tc>
                  <a:txBody>
                    <a:bodyPr/>
                    <a:lstStyle/>
                    <a:p>
                      <a:pPr marL="93345" indent="0" algn="l" rtl="0" fontAlgn="ctr"/>
                      <a:r>
                        <a:rPr lang="en-GB" sz="1000" b="0" i="0" u="none" strike="noStrike" dirty="0">
                          <a:solidFill>
                            <a:srgbClr val="000000"/>
                          </a:solidFill>
                          <a:effectLst/>
                          <a:latin typeface="Arial"/>
                        </a:rPr>
                        <a:t>O-6.5  % of people surveyed who report that mine action helped enable their safe return home</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r>
                        <a:rPr lang="en-GB" sz="1000" b="0" i="0" kern="1200" dirty="0">
                          <a:solidFill>
                            <a:schemeClr val="dk1"/>
                          </a:solidFill>
                          <a:latin typeface="Arial"/>
                          <a:ea typeface="+mn-ea"/>
                          <a:cs typeface="+mn-cs"/>
                        </a:rPr>
                        <a:t>IP</a:t>
                      </a:r>
                    </a:p>
                  </a:txBody>
                  <a:tcP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latin typeface="Arial"/>
                          <a:ea typeface="+mn-ea"/>
                          <a:cs typeface="+mn-cs"/>
                        </a:rPr>
                        <a:t>Six-monthly</a:t>
                      </a:r>
                    </a:p>
                  </a:txBody>
                  <a:tcPr>
                    <a:solidFill>
                      <a:srgbClr val="F0F0F0"/>
                    </a:solidFill>
                  </a:tcPr>
                </a:tc>
                <a:extLst>
                  <a:ext uri="{0D108BD9-81ED-4DB2-BD59-A6C34878D82A}">
                    <a16:rowId xmlns:a16="http://schemas.microsoft.com/office/drawing/2014/main" val="2092334196"/>
                  </a:ext>
                </a:extLst>
              </a:tr>
              <a:tr h="326879">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dirty="0">
                          <a:solidFill>
                            <a:schemeClr val="dk1"/>
                          </a:solidFill>
                          <a:latin typeface="Arial"/>
                        </a:rPr>
                        <a:t>Please choose additional output and outcome level indicators, as well as any </a:t>
                      </a:r>
                      <a:r>
                        <a:rPr lang="en-GB" sz="1000" i="0" dirty="0">
                          <a:solidFill>
                            <a:schemeClr val="dk1"/>
                          </a:solidFill>
                          <a:latin typeface="Arial"/>
                        </a:rPr>
                        <a:t>impact level indicators to be collected by IPs as identified in the indicator bank</a:t>
                      </a:r>
                      <a:endParaRPr lang="en-GB" sz="1000" b="0" i="0" dirty="0">
                        <a:solidFill>
                          <a:schemeClr val="dk1"/>
                        </a:solidFill>
                        <a:latin typeface="Arial"/>
                      </a:endParaRPr>
                    </a:p>
                  </a:txBody>
                  <a:tcPr>
                    <a:solidFill>
                      <a:srgbClr val="F0F0F0"/>
                    </a:solidFill>
                  </a:tcPr>
                </a:tc>
                <a:tc hMerge="1">
                  <a:txBody>
                    <a:bodyPr/>
                    <a:lstStyle/>
                    <a:p>
                      <a:endParaRPr lang="en-US"/>
                    </a:p>
                  </a:txBody>
                  <a:tcPr>
                    <a:solidFill>
                      <a:srgbClr val="F0F0F0"/>
                    </a:solidFill>
                  </a:tcPr>
                </a:tc>
                <a:tc hMerge="1">
                  <a:txBody>
                    <a:bodyPr/>
                    <a:lstStyle/>
                    <a:p>
                      <a:endParaRPr lang="en-US"/>
                    </a:p>
                  </a:txBody>
                  <a:tcPr>
                    <a:solidFill>
                      <a:srgbClr val="F0F0F0"/>
                    </a:solidFill>
                  </a:tcPr>
                </a:tc>
                <a:extLst>
                  <a:ext uri="{0D108BD9-81ED-4DB2-BD59-A6C34878D82A}">
                    <a16:rowId xmlns:a16="http://schemas.microsoft.com/office/drawing/2014/main" val="1318420772"/>
                  </a:ext>
                </a:extLst>
              </a:tr>
            </a:tbl>
          </a:graphicData>
        </a:graphic>
      </p:graphicFrame>
      <p:grpSp>
        <p:nvGrpSpPr>
          <p:cNvPr id="13" name="Group 12">
            <a:extLst>
              <a:ext uri="{FF2B5EF4-FFF2-40B4-BE49-F238E27FC236}">
                <a16:creationId xmlns:a16="http://schemas.microsoft.com/office/drawing/2014/main" id="{105317C7-0553-64AC-E2C6-BFCA0C570813}"/>
              </a:ext>
            </a:extLst>
          </p:cNvPr>
          <p:cNvGrpSpPr/>
          <p:nvPr/>
        </p:nvGrpSpPr>
        <p:grpSpPr>
          <a:xfrm>
            <a:off x="4281058" y="752627"/>
            <a:ext cx="993494" cy="977627"/>
            <a:chOff x="4393574" y="1091568"/>
            <a:chExt cx="841397" cy="1241217"/>
          </a:xfrm>
        </p:grpSpPr>
        <p:cxnSp>
          <p:nvCxnSpPr>
            <p:cNvPr id="14" name="Straight Arrow Connector 13">
              <a:extLst>
                <a:ext uri="{FF2B5EF4-FFF2-40B4-BE49-F238E27FC236}">
                  <a16:creationId xmlns:a16="http://schemas.microsoft.com/office/drawing/2014/main" id="{A22F051C-5B3C-C6AD-5CC1-C140B2BA57A1}"/>
                </a:ext>
              </a:extLst>
            </p:cNvPr>
            <p:cNvCxnSpPr>
              <a:cxnSpLocks/>
            </p:cNvCxnSpPr>
            <p:nvPr/>
          </p:nvCxnSpPr>
          <p:spPr>
            <a:xfrm>
              <a:off x="4393574" y="1731864"/>
              <a:ext cx="838228" cy="3832"/>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FB479D69-225A-5F8D-3D8A-9E36E0656274}"/>
                </a:ext>
              </a:extLst>
            </p:cNvPr>
            <p:cNvCxnSpPr>
              <a:cxnSpLocks/>
            </p:cNvCxnSpPr>
            <p:nvPr/>
          </p:nvCxnSpPr>
          <p:spPr>
            <a:xfrm>
              <a:off x="4620250" y="1091568"/>
              <a:ext cx="614721" cy="0"/>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EE9A8E39-A8AB-1F70-B2C5-F8EEA8226E46}"/>
                </a:ext>
              </a:extLst>
            </p:cNvPr>
            <p:cNvCxnSpPr>
              <a:cxnSpLocks/>
            </p:cNvCxnSpPr>
            <p:nvPr/>
          </p:nvCxnSpPr>
          <p:spPr>
            <a:xfrm>
              <a:off x="4617075" y="2329610"/>
              <a:ext cx="614721" cy="0"/>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6D7F5A12-9806-B6C8-20BC-5EB3736C706C}"/>
                </a:ext>
              </a:extLst>
            </p:cNvPr>
            <p:cNvCxnSpPr>
              <a:cxnSpLocks/>
            </p:cNvCxnSpPr>
            <p:nvPr/>
          </p:nvCxnSpPr>
          <p:spPr>
            <a:xfrm>
              <a:off x="4620250" y="1091568"/>
              <a:ext cx="0" cy="124121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97A98B26-CCFD-92F9-4013-E76183BB6C72}"/>
              </a:ext>
            </a:extLst>
          </p:cNvPr>
          <p:cNvGrpSpPr/>
          <p:nvPr/>
        </p:nvGrpSpPr>
        <p:grpSpPr>
          <a:xfrm>
            <a:off x="8264807" y="554787"/>
            <a:ext cx="812789" cy="1387434"/>
            <a:chOff x="7968082" y="1043590"/>
            <a:chExt cx="754344" cy="1387434"/>
          </a:xfrm>
        </p:grpSpPr>
        <p:grpSp>
          <p:nvGrpSpPr>
            <p:cNvPr id="28" name="Group 27">
              <a:extLst>
                <a:ext uri="{FF2B5EF4-FFF2-40B4-BE49-F238E27FC236}">
                  <a16:creationId xmlns:a16="http://schemas.microsoft.com/office/drawing/2014/main" id="{9A835C90-3A69-AF56-7701-BF97F295F14D}"/>
                </a:ext>
              </a:extLst>
            </p:cNvPr>
            <p:cNvGrpSpPr/>
            <p:nvPr/>
          </p:nvGrpSpPr>
          <p:grpSpPr>
            <a:xfrm>
              <a:off x="7968082" y="1043590"/>
              <a:ext cx="754344" cy="1387434"/>
              <a:chOff x="8127050" y="1043590"/>
              <a:chExt cx="595376" cy="1387434"/>
            </a:xfrm>
          </p:grpSpPr>
          <p:cxnSp>
            <p:nvCxnSpPr>
              <p:cNvPr id="31" name="Straight Arrow Connector 30">
                <a:extLst>
                  <a:ext uri="{FF2B5EF4-FFF2-40B4-BE49-F238E27FC236}">
                    <a16:creationId xmlns:a16="http://schemas.microsoft.com/office/drawing/2014/main" id="{5DE7EB4F-B332-939E-C924-694432D0E8FA}"/>
                  </a:ext>
                </a:extLst>
              </p:cNvPr>
              <p:cNvCxnSpPr>
                <a:cxnSpLocks/>
              </p:cNvCxnSpPr>
              <p:nvPr/>
            </p:nvCxnSpPr>
            <p:spPr>
              <a:xfrm>
                <a:off x="8127050" y="1043590"/>
                <a:ext cx="595376"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3579832-0B44-6424-395C-F230DE7DB2B8}"/>
                  </a:ext>
                </a:extLst>
              </p:cNvPr>
              <p:cNvCxnSpPr>
                <a:cxnSpLocks/>
              </p:cNvCxnSpPr>
              <p:nvPr/>
            </p:nvCxnSpPr>
            <p:spPr>
              <a:xfrm>
                <a:off x="8127050" y="1478839"/>
                <a:ext cx="595376"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05569C6-0817-5C8A-E130-E69586C63986}"/>
                  </a:ext>
                </a:extLst>
              </p:cNvPr>
              <p:cNvCxnSpPr>
                <a:cxnSpLocks/>
              </p:cNvCxnSpPr>
              <p:nvPr/>
            </p:nvCxnSpPr>
            <p:spPr>
              <a:xfrm>
                <a:off x="8127050" y="1956011"/>
                <a:ext cx="595376"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2EFF581-E9A0-C1BE-2A13-F58189295DC7}"/>
                  </a:ext>
                </a:extLst>
              </p:cNvPr>
              <p:cNvCxnSpPr>
                <a:cxnSpLocks/>
              </p:cNvCxnSpPr>
              <p:nvPr/>
            </p:nvCxnSpPr>
            <p:spPr>
              <a:xfrm>
                <a:off x="8127050" y="2431024"/>
                <a:ext cx="595376"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9" name="Straight Connector 28">
              <a:extLst>
                <a:ext uri="{FF2B5EF4-FFF2-40B4-BE49-F238E27FC236}">
                  <a16:creationId xmlns:a16="http://schemas.microsoft.com/office/drawing/2014/main" id="{64B09C40-AA40-3AC1-FB94-5211C2837153}"/>
                </a:ext>
              </a:extLst>
            </p:cNvPr>
            <p:cNvCxnSpPr>
              <a:cxnSpLocks/>
            </p:cNvCxnSpPr>
            <p:nvPr/>
          </p:nvCxnSpPr>
          <p:spPr>
            <a:xfrm>
              <a:off x="7968343" y="1043590"/>
              <a:ext cx="0" cy="138743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5255273F-9814-4110-9FDB-5B985586258D}"/>
              </a:ext>
            </a:extLst>
          </p:cNvPr>
          <p:cNvSpPr txBox="1"/>
          <p:nvPr/>
        </p:nvSpPr>
        <p:spPr>
          <a:xfrm>
            <a:off x="299529" y="1115885"/>
            <a:ext cx="1214802" cy="386904"/>
          </a:xfrm>
          <a:prstGeom prst="roundRect">
            <a:avLst/>
          </a:prstGeom>
          <a:solidFill>
            <a:srgbClr val="F0F0F0"/>
          </a:solidFill>
          <a:ln w="19050">
            <a:solidFill>
              <a:srgbClr val="808080"/>
            </a:solidFill>
          </a:ln>
        </p:spPr>
        <p:txBody>
          <a:bodyPr wrap="square" lIns="36000" tIns="36000" rIns="36000" bIns="36000" rtlCol="0" anchor="ctr" anchorCtr="0">
            <a:spAutoFit/>
          </a:bodyPr>
          <a:lstStyle>
            <a:defPPr>
              <a:defRPr lang="en-US"/>
            </a:defPPr>
            <a:lvl1pPr algn="ctr">
              <a:defRPr sz="900">
                <a:ea typeface="Arial" charset="0"/>
                <a:cs typeface="Arial" charset="0"/>
              </a:defRPr>
            </a:lvl1pPr>
          </a:lstStyle>
          <a:p>
            <a:r>
              <a:rPr lang="en-GB" dirty="0">
                <a:latin typeface="Arial" panose="020B0604020202020204" pitchFamily="34" charset="0"/>
              </a:rPr>
              <a:t>Technical survey and clearance</a:t>
            </a:r>
          </a:p>
        </p:txBody>
      </p:sp>
      <p:grpSp>
        <p:nvGrpSpPr>
          <p:cNvPr id="25" name="Group 24">
            <a:extLst>
              <a:ext uri="{FF2B5EF4-FFF2-40B4-BE49-F238E27FC236}">
                <a16:creationId xmlns:a16="http://schemas.microsoft.com/office/drawing/2014/main" id="{2D249283-24C1-DF0B-9B97-AAAE5E87A2A8}"/>
              </a:ext>
            </a:extLst>
          </p:cNvPr>
          <p:cNvGrpSpPr/>
          <p:nvPr/>
        </p:nvGrpSpPr>
        <p:grpSpPr>
          <a:xfrm>
            <a:off x="2342980" y="913823"/>
            <a:ext cx="2104918" cy="744901"/>
            <a:chOff x="2503987" y="917704"/>
            <a:chExt cx="2104918" cy="744901"/>
          </a:xfrm>
        </p:grpSpPr>
        <p:grpSp>
          <p:nvGrpSpPr>
            <p:cNvPr id="46" name="Group 45">
              <a:extLst>
                <a:ext uri="{FF2B5EF4-FFF2-40B4-BE49-F238E27FC236}">
                  <a16:creationId xmlns:a16="http://schemas.microsoft.com/office/drawing/2014/main" id="{B3E47ABF-6F5A-418C-9C9C-0032BC921952}"/>
                </a:ext>
              </a:extLst>
            </p:cNvPr>
            <p:cNvGrpSpPr/>
            <p:nvPr/>
          </p:nvGrpSpPr>
          <p:grpSpPr>
            <a:xfrm>
              <a:off x="2503987" y="917704"/>
              <a:ext cx="2104918" cy="744901"/>
              <a:chOff x="7846401" y="4246302"/>
              <a:chExt cx="2308958" cy="744901"/>
            </a:xfrm>
          </p:grpSpPr>
          <p:sp>
            <p:nvSpPr>
              <p:cNvPr id="48" name="Rounded Rectangle 308">
                <a:extLst>
                  <a:ext uri="{FF2B5EF4-FFF2-40B4-BE49-F238E27FC236}">
                    <a16:creationId xmlns:a16="http://schemas.microsoft.com/office/drawing/2014/main" id="{3E52C5E2-6877-490A-804F-257D3EA3915A}"/>
                  </a:ext>
                </a:extLst>
              </p:cNvPr>
              <p:cNvSpPr/>
              <p:nvPr/>
            </p:nvSpPr>
            <p:spPr>
              <a:xfrm>
                <a:off x="7846401" y="4246302"/>
                <a:ext cx="2308958" cy="744901"/>
              </a:xfrm>
              <a:prstGeom prst="roundRect">
                <a:avLst/>
              </a:prstGeom>
              <a:solidFill>
                <a:schemeClr val="bg2"/>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r>
                  <a:rPr lang="en-GB" sz="900" dirty="0">
                    <a:solidFill>
                      <a:schemeClr val="tx1"/>
                    </a:solidFill>
                    <a:latin typeface="Arial" panose="020B0604020202020204" pitchFamily="34" charset="0"/>
                  </a:rPr>
                  <a:t>Land released for safe and productive use</a:t>
                </a:r>
              </a:p>
            </p:txBody>
          </p:sp>
          <p:sp>
            <p:nvSpPr>
              <p:cNvPr id="57" name="TextBox 56">
                <a:extLst>
                  <a:ext uri="{FF2B5EF4-FFF2-40B4-BE49-F238E27FC236}">
                    <a16:creationId xmlns:a16="http://schemas.microsoft.com/office/drawing/2014/main" id="{B92A1752-940C-4C05-A311-FA03F44957E9}"/>
                  </a:ext>
                </a:extLst>
              </p:cNvPr>
              <p:cNvSpPr txBox="1"/>
              <p:nvPr/>
            </p:nvSpPr>
            <p:spPr>
              <a:xfrm>
                <a:off x="8958693" y="4386898"/>
                <a:ext cx="1196666" cy="507831"/>
              </a:xfrm>
              <a:prstGeom prst="rect">
                <a:avLst/>
              </a:prstGeom>
              <a:noFill/>
            </p:spPr>
            <p:txBody>
              <a:bodyPr wrap="square" rtlCol="0">
                <a:spAutoFit/>
              </a:bodyPr>
              <a:lstStyle/>
              <a:p>
                <a:pPr algn="ctr"/>
                <a:r>
                  <a:rPr lang="en-GB" sz="900" dirty="0">
                    <a:solidFill>
                      <a:schemeClr val="tx1"/>
                    </a:solidFill>
                    <a:latin typeface="Arial" panose="020B0604020202020204" pitchFamily="34" charset="0"/>
                  </a:rPr>
                  <a:t>Risk from explosive hazards removed</a:t>
                </a:r>
              </a:p>
            </p:txBody>
          </p:sp>
        </p:grpSp>
        <p:cxnSp>
          <p:nvCxnSpPr>
            <p:cNvPr id="8" name="Straight Connector 7">
              <a:extLst>
                <a:ext uri="{FF2B5EF4-FFF2-40B4-BE49-F238E27FC236}">
                  <a16:creationId xmlns:a16="http://schemas.microsoft.com/office/drawing/2014/main" id="{566C0559-D298-4402-BFD3-E6E859A61AE7}"/>
                </a:ext>
              </a:extLst>
            </p:cNvPr>
            <p:cNvCxnSpPr>
              <a:cxnSpLocks/>
            </p:cNvCxnSpPr>
            <p:nvPr/>
          </p:nvCxnSpPr>
          <p:spPr>
            <a:xfrm flipH="1">
              <a:off x="3420920" y="1006417"/>
              <a:ext cx="360858" cy="566195"/>
            </a:xfrm>
            <a:prstGeom prst="line">
              <a:avLst/>
            </a:prstGeom>
            <a:ln w="9525">
              <a:solidFill>
                <a:srgbClr val="009FE3"/>
              </a:solidFill>
              <a:prstDash val="dash"/>
            </a:ln>
          </p:spPr>
          <p:style>
            <a:lnRef idx="1">
              <a:schemeClr val="dk1"/>
            </a:lnRef>
            <a:fillRef idx="0">
              <a:schemeClr val="dk1"/>
            </a:fillRef>
            <a:effectRef idx="0">
              <a:schemeClr val="dk1"/>
            </a:effectRef>
            <a:fontRef idx="minor">
              <a:schemeClr val="tx1"/>
            </a:fontRef>
          </p:style>
        </p:cxnSp>
      </p:grpSp>
      <p:sp>
        <p:nvSpPr>
          <p:cNvPr id="47" name="TextBox 46">
            <a:extLst>
              <a:ext uri="{FF2B5EF4-FFF2-40B4-BE49-F238E27FC236}">
                <a16:creationId xmlns:a16="http://schemas.microsoft.com/office/drawing/2014/main" id="{F18A0F7E-520A-7241-A0EF-69B404D8F765}"/>
              </a:ext>
            </a:extLst>
          </p:cNvPr>
          <p:cNvSpPr txBox="1"/>
          <p:nvPr/>
        </p:nvSpPr>
        <p:spPr>
          <a:xfrm>
            <a:off x="5349059" y="1061523"/>
            <a:ext cx="2790000" cy="467217"/>
          </a:xfrm>
          <a:prstGeom prst="roundRect">
            <a:avLst/>
          </a:prstGeom>
          <a:solidFill>
            <a:srgbClr val="F0F0F0"/>
          </a:solidFill>
          <a:ln w="19050">
            <a:solidFill>
              <a:srgbClr val="7DB414"/>
            </a:solidFill>
          </a:ln>
        </p:spPr>
        <p:txBody>
          <a:bodyPr wrap="square" lIns="36000" tIns="36000" rIns="36000" bIns="36000" rtlCol="0" anchor="ctr" anchorCtr="0">
            <a:noAutofit/>
          </a:bodyPr>
          <a:lstStyle>
            <a:defPPr>
              <a:defRPr lang="en-US"/>
            </a:defPPr>
            <a:lvl1pPr algn="ctr">
              <a:defRPr sz="900">
                <a:ea typeface="Arial" charset="0"/>
                <a:cs typeface="Arial" charset="0"/>
              </a:defRPr>
            </a:lvl1pPr>
          </a:lstStyle>
          <a:p>
            <a:pPr algn="ctr"/>
            <a:r>
              <a:rPr lang="en-US" sz="900" dirty="0">
                <a:latin typeface="Arial" panose="020B0604020202020204" pitchFamily="34" charset="0"/>
              </a:rPr>
              <a:t>Safe and productive land use improves livelihoods and basic services, improving quality of life and the environment</a:t>
            </a:r>
          </a:p>
        </p:txBody>
      </p:sp>
      <p:sp>
        <p:nvSpPr>
          <p:cNvPr id="5" name="Slide Number Placeholder 5">
            <a:extLst>
              <a:ext uri="{FF2B5EF4-FFF2-40B4-BE49-F238E27FC236}">
                <a16:creationId xmlns:a16="http://schemas.microsoft.com/office/drawing/2014/main" id="{557DBC12-3066-BBEE-9708-3FE5D5C967D1}"/>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37</a:t>
            </a:fld>
            <a:endParaRPr lang="en-GB" dirty="0"/>
          </a:p>
        </p:txBody>
      </p:sp>
    </p:spTree>
    <p:extLst>
      <p:ext uri="{BB962C8B-B14F-4D97-AF65-F5344CB8AC3E}">
        <p14:creationId xmlns:p14="http://schemas.microsoft.com/office/powerpoint/2010/main" val="3512227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6BAD6A5C-E62C-B504-6219-E99E08D01390}"/>
              </a:ext>
            </a:extLst>
          </p:cNvPr>
          <p:cNvSpPr/>
          <p:nvPr/>
        </p:nvSpPr>
        <p:spPr>
          <a:xfrm>
            <a:off x="834860" y="1469973"/>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0" rIns="108000" bIns="36000" rtlCol="0" anchor="ctr" anchorCtr="0"/>
          <a:lstStyle/>
          <a:p>
            <a:r>
              <a:rPr lang="en-GB" sz="1400" b="1" i="0" dirty="0">
                <a:solidFill>
                  <a:srgbClr val="002060"/>
                </a:solidFill>
                <a:latin typeface="Arial" panose="020B0604020202020204" pitchFamily="34" charset="0"/>
                <a:cs typeface="Arial" panose="020B0604020202020204" pitchFamily="34" charset="0"/>
              </a:rPr>
              <a:t>Victim Assistance </a:t>
            </a:r>
          </a:p>
          <a:p>
            <a:pPr algn="l"/>
            <a:r>
              <a:rPr lang="en-GB" sz="1200" dirty="0">
                <a:solidFill>
                  <a:srgbClr val="002060"/>
                </a:solidFill>
                <a:latin typeface="Arial" panose="020B0604020202020204" pitchFamily="34" charset="0"/>
                <a:cs typeface="Arial" panose="020B0604020202020204" pitchFamily="34" charset="0"/>
              </a:rPr>
              <a:t>IPs should collect any information on specific issues related to EO victims during their community engagement pre- and post-clearance, identifying and referring EO victims in order to mobilise a multisectoral response to support EO victims.</a:t>
            </a:r>
          </a:p>
        </p:txBody>
      </p:sp>
      <p:sp>
        <p:nvSpPr>
          <p:cNvPr id="3" name="Rounded Rectangle 2">
            <a:extLst>
              <a:ext uri="{FF2B5EF4-FFF2-40B4-BE49-F238E27FC236}">
                <a16:creationId xmlns:a16="http://schemas.microsoft.com/office/drawing/2014/main" id="{8A2E6318-707E-E99A-090F-95CED7952400}"/>
              </a:ext>
            </a:extLst>
          </p:cNvPr>
          <p:cNvSpPr/>
          <p:nvPr/>
        </p:nvSpPr>
        <p:spPr>
          <a:xfrm>
            <a:off x="6807711" y="1475127"/>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r>
              <a:rPr lang="en-GB" sz="1400" b="1" dirty="0">
                <a:solidFill>
                  <a:srgbClr val="002060"/>
                </a:solidFill>
                <a:latin typeface="Arial" panose="020B0604020202020204" pitchFamily="34" charset="0"/>
                <a:cs typeface="Arial" panose="020B0604020202020204" pitchFamily="34" charset="0"/>
              </a:rPr>
              <a:t>EORE</a:t>
            </a:r>
          </a:p>
          <a:p>
            <a:pPr marL="0" marR="0" lvl="0" indent="0" algn="l" rtl="0" eaLnBrk="1" fontAlgn="auto" latinLnBrk="0" hangingPunct="1">
              <a:lnSpc>
                <a:spcPct val="100000"/>
              </a:lnSpc>
              <a:spcBef>
                <a:spcPts val="0"/>
              </a:spcBef>
              <a:spcAft>
                <a:spcPts val="0"/>
              </a:spcAft>
              <a:buClrTx/>
              <a:buSzTx/>
              <a:buFontTx/>
              <a:buNone/>
            </a:pPr>
            <a:r>
              <a:rPr lang="en-GB" sz="1200" b="0" i="0" dirty="0">
                <a:solidFill>
                  <a:srgbClr val="002060"/>
                </a:solidFill>
                <a:latin typeface="Arial" panose="020B0604020202020204" pitchFamily="34" charset="0"/>
                <a:cs typeface="Arial" panose="020B0604020202020204" pitchFamily="34" charset="0"/>
              </a:rPr>
              <a:t>EORE can help reduce pressure on clearance by reducing risk-taking behaviour. Hazards and hazardous areas are often reported during EORE sessions, resulting in EOD callouts or survey and clearance tasks. EORE is a good entry point for mine action to be discussed in a community.</a:t>
            </a:r>
          </a:p>
        </p:txBody>
      </p:sp>
      <p:sp>
        <p:nvSpPr>
          <p:cNvPr id="4" name="Rounded Rectangle 3">
            <a:extLst>
              <a:ext uri="{FF2B5EF4-FFF2-40B4-BE49-F238E27FC236}">
                <a16:creationId xmlns:a16="http://schemas.microsoft.com/office/drawing/2014/main" id="{03D13B95-71CD-F8EE-5802-4BBABBD317C9}"/>
              </a:ext>
            </a:extLst>
          </p:cNvPr>
          <p:cNvSpPr/>
          <p:nvPr/>
        </p:nvSpPr>
        <p:spPr>
          <a:xfrm>
            <a:off x="307485" y="3257064"/>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r>
              <a:rPr lang="en-GB" sz="1400" b="1" i="0" dirty="0">
                <a:solidFill>
                  <a:srgbClr val="002060"/>
                </a:solidFill>
                <a:latin typeface="Arial" panose="020B0604020202020204" pitchFamily="34" charset="0"/>
                <a:cs typeface="Arial" panose="020B0604020202020204" pitchFamily="34" charset="0"/>
              </a:rPr>
              <a:t>Capacity Development of NMAA </a:t>
            </a:r>
          </a:p>
          <a:p>
            <a:r>
              <a:rPr lang="en-GB" sz="1200" b="0" i="0" dirty="0">
                <a:solidFill>
                  <a:srgbClr val="002060"/>
                </a:solidFill>
                <a:latin typeface="Arial" panose="020B0604020202020204" pitchFamily="34" charset="0"/>
                <a:cs typeface="Arial" panose="020B0604020202020204" pitchFamily="34" charset="0"/>
              </a:rPr>
              <a:t>Capable NMAAs ensure that land release is part of national humanitarian, development, stabilisation, or peacebuilding agendas and plans, so there is funding for joint or sequenced support to maximise outcomes. They also work with IPs to ensure land release is conducted equitably, in a conflict sensitive, gender sensitive and inclusive manner, with consideration of the environment. </a:t>
            </a:r>
          </a:p>
        </p:txBody>
      </p:sp>
      <p:sp>
        <p:nvSpPr>
          <p:cNvPr id="5" name="Rounded Rectangle 4">
            <a:extLst>
              <a:ext uri="{FF2B5EF4-FFF2-40B4-BE49-F238E27FC236}">
                <a16:creationId xmlns:a16="http://schemas.microsoft.com/office/drawing/2014/main" id="{2212298D-9520-BB08-2FBA-5756D6587687}"/>
              </a:ext>
            </a:extLst>
          </p:cNvPr>
          <p:cNvSpPr/>
          <p:nvPr/>
        </p:nvSpPr>
        <p:spPr>
          <a:xfrm>
            <a:off x="7375834" y="3259641"/>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r>
              <a:rPr lang="en-GB" sz="1400" b="1" i="0" dirty="0">
                <a:solidFill>
                  <a:srgbClr val="002060"/>
                </a:solidFill>
                <a:latin typeface="Arial" panose="020B0604020202020204" pitchFamily="34" charset="0"/>
                <a:cs typeface="Arial" panose="020B0604020202020204" pitchFamily="34" charset="0"/>
              </a:rPr>
              <a:t>Capacity Development of Local IPs </a:t>
            </a:r>
          </a:p>
          <a:p>
            <a:r>
              <a:rPr lang="en-GB" sz="1200" b="0" i="0" dirty="0">
                <a:solidFill>
                  <a:srgbClr val="002060"/>
                </a:solidFill>
                <a:latin typeface="Arial" panose="020B0604020202020204" pitchFamily="34" charset="0"/>
                <a:cs typeface="Arial" panose="020B0604020202020204" pitchFamily="34" charset="0"/>
              </a:rPr>
              <a:t>Developing the capacity of local implementers can increase the sustainability of land release and EOD to reduce the risk of residual contamination in the long term. </a:t>
            </a:r>
          </a:p>
        </p:txBody>
      </p:sp>
      <p:sp>
        <p:nvSpPr>
          <p:cNvPr id="6" name="Rounded Rectangle 5">
            <a:extLst>
              <a:ext uri="{FF2B5EF4-FFF2-40B4-BE49-F238E27FC236}">
                <a16:creationId xmlns:a16="http://schemas.microsoft.com/office/drawing/2014/main" id="{034ADA0F-E12C-6737-6ED4-70FE37F7E233}"/>
              </a:ext>
            </a:extLst>
          </p:cNvPr>
          <p:cNvSpPr/>
          <p:nvPr/>
        </p:nvSpPr>
        <p:spPr>
          <a:xfrm>
            <a:off x="6857141" y="5044155"/>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r>
              <a:rPr lang="en-GB" sz="1400" b="1" dirty="0">
                <a:solidFill>
                  <a:srgbClr val="002060"/>
                </a:solidFill>
                <a:latin typeface="Arial" panose="020B0604020202020204" pitchFamily="34" charset="0"/>
                <a:cs typeface="Arial" panose="020B0604020202020204" pitchFamily="34" charset="0"/>
              </a:rPr>
              <a:t>Advocacy &amp; Inclusion</a:t>
            </a:r>
          </a:p>
          <a:p>
            <a:pPr>
              <a:spcAft>
                <a:spcPts val="300"/>
              </a:spcAft>
            </a:pPr>
            <a:r>
              <a:rPr lang="en-GB" sz="1200" b="0" i="0" dirty="0">
                <a:solidFill>
                  <a:srgbClr val="002060"/>
                </a:solidFill>
                <a:latin typeface="Arial" panose="020B0604020202020204" pitchFamily="34" charset="0"/>
                <a:cs typeface="Arial" panose="020B0604020202020204" pitchFamily="34" charset="0"/>
              </a:rPr>
              <a:t>Effective community liaison can identify vulnerable and marginalised groups to ensure they are included in community mechanisms that feed into the prioritisation process for land release.</a:t>
            </a:r>
          </a:p>
        </p:txBody>
      </p:sp>
      <p:sp>
        <p:nvSpPr>
          <p:cNvPr id="7" name="Rounded Rectangle 6">
            <a:extLst>
              <a:ext uri="{FF2B5EF4-FFF2-40B4-BE49-F238E27FC236}">
                <a16:creationId xmlns:a16="http://schemas.microsoft.com/office/drawing/2014/main" id="{72A8D88B-D218-14B0-7782-011AE0B12B0D}"/>
              </a:ext>
            </a:extLst>
          </p:cNvPr>
          <p:cNvSpPr/>
          <p:nvPr/>
        </p:nvSpPr>
        <p:spPr>
          <a:xfrm>
            <a:off x="834860" y="5044155"/>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r>
              <a:rPr lang="en-GB" sz="1400" b="1" i="0" dirty="0">
                <a:solidFill>
                  <a:srgbClr val="002060"/>
                </a:solidFill>
                <a:latin typeface="Arial" panose="020B0604020202020204" pitchFamily="34" charset="0"/>
                <a:cs typeface="Arial" panose="020B0604020202020204" pitchFamily="34" charset="0"/>
              </a:rPr>
              <a:t>Collaboration &amp; Coordination </a:t>
            </a:r>
            <a:r>
              <a:rPr lang="en-GB" sz="1200" b="0" i="0" dirty="0">
                <a:solidFill>
                  <a:srgbClr val="002060"/>
                </a:solidFill>
                <a:latin typeface="Arial" panose="020B0604020202020204" pitchFamily="34" charset="0"/>
                <a:cs typeface="Arial" panose="020B0604020202020204" pitchFamily="34" charset="0"/>
              </a:rPr>
              <a:t>with local and community stakeholders improves IPs’ understanding of EO contamination and people’s level of exposure to the contamination to inform the prioritisation of the TS and clearance activities. It improves community cooperation with, and confidence in, the clearance process, thereby increasing the likelihood of post-clearance land use.</a:t>
            </a:r>
            <a:endParaRPr lang="en-GB" sz="1800" dirty="0">
              <a:solidFill>
                <a:schemeClr val="tx1"/>
              </a:solidFill>
              <a:latin typeface="Arial" panose="020B0604020202020204" pitchFamily="34" charset="0"/>
            </a:endParaRPr>
          </a:p>
        </p:txBody>
      </p:sp>
      <p:cxnSp>
        <p:nvCxnSpPr>
          <p:cNvPr id="8" name="Straight Connector 7">
            <a:extLst>
              <a:ext uri="{FF2B5EF4-FFF2-40B4-BE49-F238E27FC236}">
                <a16:creationId xmlns:a16="http://schemas.microsoft.com/office/drawing/2014/main" id="{86B98230-DF19-EBAE-DCFE-D98EA1702D7A}"/>
              </a:ext>
            </a:extLst>
          </p:cNvPr>
          <p:cNvCxnSpPr>
            <a:cxnSpLocks/>
          </p:cNvCxnSpPr>
          <p:nvPr/>
        </p:nvCxnSpPr>
        <p:spPr>
          <a:xfrm>
            <a:off x="5483073" y="3061457"/>
            <a:ext cx="304541" cy="313242"/>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582EFF5-6793-62B1-29EB-B9F8AEC24C91}"/>
              </a:ext>
            </a:extLst>
          </p:cNvPr>
          <p:cNvCxnSpPr>
            <a:cxnSpLocks/>
          </p:cNvCxnSpPr>
          <p:nvPr/>
        </p:nvCxnSpPr>
        <p:spPr>
          <a:xfrm>
            <a:off x="4861315" y="4036903"/>
            <a:ext cx="473545" cy="0"/>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25377CE-EA79-6877-92AE-D5DCE06CA18E}"/>
              </a:ext>
            </a:extLst>
          </p:cNvPr>
          <p:cNvCxnSpPr>
            <a:cxnSpLocks/>
          </p:cNvCxnSpPr>
          <p:nvPr/>
        </p:nvCxnSpPr>
        <p:spPr>
          <a:xfrm>
            <a:off x="6857141" y="4036903"/>
            <a:ext cx="473545" cy="0"/>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0FE18C8-44CF-EE15-70D8-C363B1C9BA31}"/>
              </a:ext>
            </a:extLst>
          </p:cNvPr>
          <p:cNvCxnSpPr>
            <a:cxnSpLocks/>
          </p:cNvCxnSpPr>
          <p:nvPr/>
        </p:nvCxnSpPr>
        <p:spPr>
          <a:xfrm flipH="1">
            <a:off x="6551432" y="3061457"/>
            <a:ext cx="264461" cy="346619"/>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59C03B4-93A7-5C88-2745-49DB6E16975C}"/>
              </a:ext>
            </a:extLst>
          </p:cNvPr>
          <p:cNvCxnSpPr>
            <a:cxnSpLocks/>
          </p:cNvCxnSpPr>
          <p:nvPr/>
        </p:nvCxnSpPr>
        <p:spPr>
          <a:xfrm flipH="1">
            <a:off x="5369074" y="4659322"/>
            <a:ext cx="264461" cy="346619"/>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6DB6CDB-ABF5-B2B6-0E4B-737CCF8C764A}"/>
              </a:ext>
            </a:extLst>
          </p:cNvPr>
          <p:cNvSpPr/>
          <p:nvPr/>
        </p:nvSpPr>
        <p:spPr>
          <a:xfrm>
            <a:off x="5609" y="-5889"/>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Arial" panose="020B0604020202020204" pitchFamily="34" charset="0"/>
            </a:endParaRPr>
          </a:p>
        </p:txBody>
      </p:sp>
      <p:sp>
        <p:nvSpPr>
          <p:cNvPr id="14" name="TextBox 13">
            <a:extLst>
              <a:ext uri="{FF2B5EF4-FFF2-40B4-BE49-F238E27FC236}">
                <a16:creationId xmlns:a16="http://schemas.microsoft.com/office/drawing/2014/main" id="{A0F6B654-CAA0-CC45-C17C-FD1037332DD8}"/>
              </a:ext>
            </a:extLst>
          </p:cNvPr>
          <p:cNvSpPr txBox="1"/>
          <p:nvPr/>
        </p:nvSpPr>
        <p:spPr>
          <a:xfrm>
            <a:off x="371861" y="645472"/>
            <a:ext cx="11448277" cy="646331"/>
          </a:xfrm>
          <a:prstGeom prst="rect">
            <a:avLst/>
          </a:prstGeom>
          <a:noFill/>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2060"/>
                </a:solidFill>
                <a:latin typeface="Arial" panose="020B0604020202020204" pitchFamily="34" charset="0"/>
                <a:cs typeface="Arial" panose="020B0604020202020204" pitchFamily="34" charset="0"/>
              </a:rPr>
              <a:t>Strategic Connections </a:t>
            </a:r>
            <a:r>
              <a:rPr lang="en-GB" sz="1200" dirty="0">
                <a:solidFill>
                  <a:srgbClr val="002060"/>
                </a:solidFill>
                <a:latin typeface="Arial" panose="020B0604020202020204" pitchFamily="34" charset="0"/>
                <a:cs typeface="Arial" panose="020B0604020202020204" pitchFamily="34" charset="0"/>
              </a:rPr>
              <a:t>with other aspects of mine action can enhance outcome level change, as illustrated in this column. These strategic connections should be considered by implementers to maximise the added value of the sector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002060"/>
              </a:solidFill>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08BB7CF2-A0B6-DAF9-B715-0278C873D82A}"/>
              </a:ext>
            </a:extLst>
          </p:cNvPr>
          <p:cNvCxnSpPr>
            <a:cxnSpLocks/>
          </p:cNvCxnSpPr>
          <p:nvPr/>
        </p:nvCxnSpPr>
        <p:spPr>
          <a:xfrm>
            <a:off x="6594822" y="4665438"/>
            <a:ext cx="304541" cy="313242"/>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B5353632-4D7F-9955-7A7D-9651D9BEB93A}"/>
              </a:ext>
            </a:extLst>
          </p:cNvPr>
          <p:cNvSpPr/>
          <p:nvPr/>
        </p:nvSpPr>
        <p:spPr>
          <a:xfrm>
            <a:off x="353406" y="196215"/>
            <a:ext cx="11448278" cy="307777"/>
          </a:xfrm>
          <a:prstGeom prst="rect">
            <a:avLst/>
          </a:prstGeom>
          <a:noFill/>
        </p:spPr>
        <p:txBody>
          <a:bodyPr wrap="square" lIns="0" tIns="0" rIns="0" bIns="0">
            <a:spAutoFit/>
          </a:bodyPr>
          <a:lstStyle/>
          <a:p>
            <a:r>
              <a:rPr lang="en-GB" sz="2000" dirty="0">
                <a:solidFill>
                  <a:srgbClr val="103A71"/>
                </a:solidFill>
                <a:latin typeface="Arial" panose="020B0604020202020204" pitchFamily="34" charset="0"/>
                <a:cs typeface="Arial" panose="020B0604020202020204" pitchFamily="34" charset="0"/>
              </a:rPr>
              <a:t>Theory of Action:</a:t>
            </a:r>
            <a:r>
              <a:rPr lang="en-GB" sz="2000" b="1" dirty="0">
                <a:solidFill>
                  <a:srgbClr val="103A71"/>
                </a:solidFill>
                <a:latin typeface="Arial" panose="020B0604020202020204" pitchFamily="34" charset="0"/>
                <a:cs typeface="Arial" panose="020B0604020202020204" pitchFamily="34" charset="0"/>
              </a:rPr>
              <a:t> Land release through technical survey and clearance of explosive ordnance</a:t>
            </a:r>
            <a:endParaRPr lang="en-GB" sz="1400" dirty="0">
              <a:solidFill>
                <a:schemeClr val="accent1"/>
              </a:solidFill>
              <a:latin typeface="Arial" panose="020B0604020202020204" pitchFamily="34" charset="0"/>
              <a:ea typeface="+mj-ea"/>
              <a:cs typeface="+mj-cs"/>
            </a:endParaRPr>
          </a:p>
        </p:txBody>
      </p:sp>
      <p:sp>
        <p:nvSpPr>
          <p:cNvPr id="18" name="Flowchart: Connector 9">
            <a:extLst>
              <a:ext uri="{FF2B5EF4-FFF2-40B4-BE49-F238E27FC236}">
                <a16:creationId xmlns:a16="http://schemas.microsoft.com/office/drawing/2014/main" id="{9D7D12AB-0D3E-493A-697F-669EC109A2F0}"/>
              </a:ext>
            </a:extLst>
          </p:cNvPr>
          <p:cNvSpPr/>
          <p:nvPr/>
        </p:nvSpPr>
        <p:spPr>
          <a:xfrm>
            <a:off x="5388690" y="3379852"/>
            <a:ext cx="1428264" cy="1393200"/>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GB" sz="1400" b="1" dirty="0">
                <a:solidFill>
                  <a:srgbClr val="002060"/>
                </a:solidFill>
                <a:latin typeface="Arial" panose="020B0604020202020204" pitchFamily="34" charset="0"/>
              </a:rPr>
              <a:t>Land </a:t>
            </a:r>
            <a:br>
              <a:rPr lang="en-GB" sz="1400" b="1" dirty="0">
                <a:solidFill>
                  <a:srgbClr val="002060"/>
                </a:solidFill>
                <a:latin typeface="Arial" panose="020B0604020202020204" pitchFamily="34" charset="0"/>
              </a:rPr>
            </a:br>
            <a:r>
              <a:rPr lang="en-GB" sz="1400" b="1" dirty="0">
                <a:solidFill>
                  <a:srgbClr val="002060"/>
                </a:solidFill>
                <a:latin typeface="Arial" panose="020B0604020202020204" pitchFamily="34" charset="0"/>
              </a:rPr>
              <a:t>release </a:t>
            </a:r>
            <a:br>
              <a:rPr lang="en-GB" sz="1400" b="1" dirty="0">
                <a:solidFill>
                  <a:srgbClr val="002060"/>
                </a:solidFill>
                <a:latin typeface="Arial" panose="020B0604020202020204" pitchFamily="34" charset="0"/>
              </a:rPr>
            </a:br>
            <a:r>
              <a:rPr lang="en-GB" sz="1400" b="1" dirty="0">
                <a:solidFill>
                  <a:srgbClr val="002060"/>
                </a:solidFill>
                <a:latin typeface="Arial" panose="020B0604020202020204" pitchFamily="34" charset="0"/>
              </a:rPr>
              <a:t>– TS &amp; </a:t>
            </a:r>
            <a:br>
              <a:rPr lang="en-GB" sz="1400" b="1" dirty="0">
                <a:solidFill>
                  <a:srgbClr val="002060"/>
                </a:solidFill>
                <a:latin typeface="Arial" panose="020B0604020202020204" pitchFamily="34" charset="0"/>
              </a:rPr>
            </a:br>
            <a:r>
              <a:rPr lang="en-GB" sz="1400" b="1" dirty="0">
                <a:solidFill>
                  <a:srgbClr val="002060"/>
                </a:solidFill>
                <a:latin typeface="Arial" panose="020B0604020202020204" pitchFamily="34" charset="0"/>
              </a:rPr>
              <a:t>clearance</a:t>
            </a:r>
          </a:p>
          <a:p>
            <a:pPr algn="ctr"/>
            <a:endParaRPr lang="en-GB" sz="1400" b="1" dirty="0">
              <a:solidFill>
                <a:srgbClr val="002060"/>
              </a:solidFill>
              <a:latin typeface="Arial" panose="020B0604020202020204" pitchFamily="34" charset="0"/>
            </a:endParaRPr>
          </a:p>
        </p:txBody>
      </p:sp>
      <p:sp>
        <p:nvSpPr>
          <p:cNvPr id="15" name="Slide Number Placeholder 5">
            <a:extLst>
              <a:ext uri="{FF2B5EF4-FFF2-40B4-BE49-F238E27FC236}">
                <a16:creationId xmlns:a16="http://schemas.microsoft.com/office/drawing/2014/main" id="{BA6DEB31-0128-674A-8E5E-3CD75D9C222D}"/>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38</a:t>
            </a:fld>
            <a:endParaRPr lang="en-GB" dirty="0"/>
          </a:p>
        </p:txBody>
      </p:sp>
    </p:spTree>
    <p:extLst>
      <p:ext uri="{BB962C8B-B14F-4D97-AF65-F5344CB8AC3E}">
        <p14:creationId xmlns:p14="http://schemas.microsoft.com/office/powerpoint/2010/main" val="657139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6F847D-7D66-42F8-860E-58137D432F67}"/>
              </a:ext>
            </a:extLst>
          </p:cNvPr>
          <p:cNvSpPr/>
          <p:nvPr/>
        </p:nvSpPr>
        <p:spPr>
          <a:xfrm>
            <a:off x="5609" y="-5889"/>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Arial" panose="020B0604020202020204" pitchFamily="34" charset="0"/>
            </a:endParaRPr>
          </a:p>
        </p:txBody>
      </p:sp>
      <p:graphicFrame>
        <p:nvGraphicFramePr>
          <p:cNvPr id="3" name="Table 2">
            <a:extLst>
              <a:ext uri="{FF2B5EF4-FFF2-40B4-BE49-F238E27FC236}">
                <a16:creationId xmlns:a16="http://schemas.microsoft.com/office/drawing/2014/main" id="{CF2E57E3-E56F-0656-3AA5-143BDBFEF3F9}"/>
              </a:ext>
            </a:extLst>
          </p:cNvPr>
          <p:cNvGraphicFramePr>
            <a:graphicFrameLocks noGrp="1"/>
          </p:cNvGraphicFramePr>
          <p:nvPr/>
        </p:nvGraphicFramePr>
        <p:xfrm>
          <a:off x="945371" y="1304144"/>
          <a:ext cx="9962906" cy="4817764"/>
        </p:xfrm>
        <a:graphic>
          <a:graphicData uri="http://schemas.openxmlformats.org/drawingml/2006/table">
            <a:tbl>
              <a:tblPr firstRow="1" bandRow="1">
                <a:tableStyleId>{7DF18680-E054-41AD-8BC1-D1AEF772440D}</a:tableStyleId>
              </a:tblPr>
              <a:tblGrid>
                <a:gridCol w="4981453">
                  <a:extLst>
                    <a:ext uri="{9D8B030D-6E8A-4147-A177-3AD203B41FA5}">
                      <a16:colId xmlns:a16="http://schemas.microsoft.com/office/drawing/2014/main" val="918319957"/>
                    </a:ext>
                  </a:extLst>
                </a:gridCol>
                <a:gridCol w="4981453">
                  <a:extLst>
                    <a:ext uri="{9D8B030D-6E8A-4147-A177-3AD203B41FA5}">
                      <a16:colId xmlns:a16="http://schemas.microsoft.com/office/drawing/2014/main" val="1093851191"/>
                    </a:ext>
                  </a:extLst>
                </a:gridCol>
              </a:tblGrid>
              <a:tr h="641677">
                <a:tc gridSpan="2">
                  <a:txBody>
                    <a:bodyPr/>
                    <a:lstStyle/>
                    <a:p>
                      <a:r>
                        <a:rPr lang="en-GB" sz="1400" b="1" i="0" dirty="0">
                          <a:latin typeface="Arial" panose="020B0604020202020204" pitchFamily="34" charset="0"/>
                        </a:rPr>
                        <a:t>Reflection Questions for use by the team </a:t>
                      </a:r>
                      <a:r>
                        <a:rPr lang="en-GB" sz="1400" b="0" i="0" dirty="0">
                          <a:latin typeface="Arial" panose="020B0604020202020204" pitchFamily="34" charset="0"/>
                        </a:rPr>
                        <a:t>to assess performance in relation to delivery in a conflict sensitive and inclusive manner, coordinating both within and outside of the sector to maximise the strategic value of land release through TS and clearance of EO</a:t>
                      </a:r>
                    </a:p>
                  </a:txBody>
                  <a:tcPr marL="251999" marT="108000" marB="108000">
                    <a:solidFill>
                      <a:schemeClr val="accent6"/>
                    </a:solidFill>
                  </a:tcPr>
                </a:tc>
                <a:tc hMerge="1">
                  <a:txBody>
                    <a:bodyPr/>
                    <a:lstStyle/>
                    <a:p>
                      <a:endParaRPr lang="en-US"/>
                    </a:p>
                  </a:txBody>
                  <a:tcPr/>
                </a:tc>
                <a:extLst>
                  <a:ext uri="{0D108BD9-81ED-4DB2-BD59-A6C34878D82A}">
                    <a16:rowId xmlns:a16="http://schemas.microsoft.com/office/drawing/2014/main" val="3356215133"/>
                  </a:ext>
                </a:extLst>
              </a:tr>
              <a:tr h="3961684">
                <a:tc>
                  <a:txBody>
                    <a:bodyPr/>
                    <a:lstStyle/>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Is land release part of coordinated humanitarian, development or stabilisation agendas? Is this leading to complementary support that can enhance mine action outcomes?</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 Is the prioritisation of land release tasks based on community needs? Have communities been sufficiently engaged by IPs or NMAAs?  Are communities reporting that the prioritisation of TS and clearance is responsive to local needs? Are people using the cleared land confidently? </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Are IPs sharing information on specific issues related to victims with the relevant actors from other sectors and has this mobilised a multisectoral response to support EO victims?</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Do local implementers have the capability, resources and opportunity to provide leadership and delivery of mine </a:t>
                      </a:r>
                    </a:p>
                  </a:txBody>
                  <a:tcPr marL="180000" marT="180000"/>
                </a:tc>
                <a:tc>
                  <a:txBody>
                    <a:bodyPr/>
                    <a:lstStyle/>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Are IPs conducting land release equitably and in a conflict sensitive, gender sensitive and inclusive manner which benefits vulnerable and marginalised groups?</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Do survey and clearance activities have an impact on the environment (positive or negative), intended or unintended? Are there policies to address this?</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Is the available evidence used to inform policy and programming? Are lessons learned and reflected upon to continuously improve the effectiveness of mine action?</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GB" sz="1200" b="0" i="0" dirty="0">
                        <a:solidFill>
                          <a:srgbClr val="002060"/>
                        </a:solidFill>
                        <a:latin typeface="Arial" panose="020B0604020202020204" pitchFamily="34" charset="0"/>
                      </a:endParaRPr>
                    </a:p>
                  </a:txBody>
                  <a:tcPr marL="180000" marT="180000"/>
                </a:tc>
                <a:extLst>
                  <a:ext uri="{0D108BD9-81ED-4DB2-BD59-A6C34878D82A}">
                    <a16:rowId xmlns:a16="http://schemas.microsoft.com/office/drawing/2014/main" val="3203546465"/>
                  </a:ext>
                </a:extLst>
              </a:tr>
            </a:tbl>
          </a:graphicData>
        </a:graphic>
      </p:graphicFrame>
      <p:sp>
        <p:nvSpPr>
          <p:cNvPr id="4" name="Rectangle 3">
            <a:extLst>
              <a:ext uri="{FF2B5EF4-FFF2-40B4-BE49-F238E27FC236}">
                <a16:creationId xmlns:a16="http://schemas.microsoft.com/office/drawing/2014/main" id="{9A0ECCAA-AEB1-AB1B-B0CF-AB07AA97EDAD}"/>
              </a:ext>
            </a:extLst>
          </p:cNvPr>
          <p:cNvSpPr/>
          <p:nvPr/>
        </p:nvSpPr>
        <p:spPr>
          <a:xfrm>
            <a:off x="353406" y="196215"/>
            <a:ext cx="11448278" cy="307777"/>
          </a:xfrm>
          <a:prstGeom prst="rect">
            <a:avLst/>
          </a:prstGeom>
          <a:noFill/>
        </p:spPr>
        <p:txBody>
          <a:bodyPr wrap="square" lIns="0" tIns="0" rIns="0" bIns="0">
            <a:spAutoFit/>
          </a:bodyPr>
          <a:lstStyle/>
          <a:p>
            <a:r>
              <a:rPr lang="en-GB" sz="2000" dirty="0">
                <a:solidFill>
                  <a:srgbClr val="103A71"/>
                </a:solidFill>
                <a:latin typeface="Arial" panose="020B0604020202020204" pitchFamily="34" charset="0"/>
                <a:cs typeface="Arial" panose="020B0604020202020204" pitchFamily="34" charset="0"/>
              </a:rPr>
              <a:t>Theory of Action:</a:t>
            </a:r>
            <a:r>
              <a:rPr lang="en-GB" sz="2000" b="1" dirty="0">
                <a:solidFill>
                  <a:srgbClr val="103A71"/>
                </a:solidFill>
                <a:latin typeface="Arial" panose="020B0604020202020204" pitchFamily="34" charset="0"/>
                <a:cs typeface="Arial" panose="020B0604020202020204" pitchFamily="34" charset="0"/>
              </a:rPr>
              <a:t> Land release through technical survey and clearance of explosive ordnance</a:t>
            </a:r>
            <a:endParaRPr lang="en-GB" sz="1400" dirty="0">
              <a:solidFill>
                <a:schemeClr val="accent1"/>
              </a:solidFill>
              <a:latin typeface="Arial" panose="020B0604020202020204" pitchFamily="34" charset="0"/>
              <a:ea typeface="+mj-ea"/>
              <a:cs typeface="+mj-cs"/>
            </a:endParaRPr>
          </a:p>
        </p:txBody>
      </p:sp>
      <p:sp>
        <p:nvSpPr>
          <p:cNvPr id="5" name="Slide Number Placeholder 5">
            <a:extLst>
              <a:ext uri="{FF2B5EF4-FFF2-40B4-BE49-F238E27FC236}">
                <a16:creationId xmlns:a16="http://schemas.microsoft.com/office/drawing/2014/main" id="{0B8DB996-60F6-4B4D-9D9D-88FFF5A897A8}"/>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39</a:t>
            </a:fld>
            <a:endParaRPr lang="en-GB" dirty="0"/>
          </a:p>
        </p:txBody>
      </p:sp>
    </p:spTree>
    <p:extLst>
      <p:ext uri="{BB962C8B-B14F-4D97-AF65-F5344CB8AC3E}">
        <p14:creationId xmlns:p14="http://schemas.microsoft.com/office/powerpoint/2010/main" val="4023087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C12D0C-5835-8345-9605-5BFF7AF15B07}"/>
              </a:ext>
            </a:extLst>
          </p:cNvPr>
          <p:cNvSpPr/>
          <p:nvPr/>
        </p:nvSpPr>
        <p:spPr>
          <a:xfrm>
            <a:off x="945371" y="764251"/>
            <a:ext cx="11448278" cy="307777"/>
          </a:xfrm>
          <a:prstGeom prst="rect">
            <a:avLst/>
          </a:prstGeom>
          <a:noFill/>
        </p:spPr>
        <p:txBody>
          <a:bodyPr wrap="square" lIns="0" tIns="0" rIns="0" bIns="0">
            <a:spAutoFit/>
          </a:bodyPr>
          <a:lstStyle/>
          <a:p>
            <a:r>
              <a:rPr lang="en-GB" sz="2000" dirty="0">
                <a:solidFill>
                  <a:srgbClr val="103A71"/>
                </a:solidFill>
                <a:latin typeface="Arial" panose="020B0604020202020204" pitchFamily="34" charset="0"/>
                <a:ea typeface="+mj-ea"/>
                <a:cs typeface="Arial" panose="020B0604020202020204" pitchFamily="34" charset="0"/>
              </a:rPr>
              <a:t>Acronym List</a:t>
            </a:r>
            <a:endParaRPr lang="en-GB" sz="1400" dirty="0">
              <a:solidFill>
                <a:schemeClr val="accent1"/>
              </a:solidFill>
              <a:latin typeface="Arial" panose="020B0604020202020204" pitchFamily="34" charset="0"/>
              <a:ea typeface="+mj-ea"/>
              <a:cs typeface="+mj-cs"/>
            </a:endParaRPr>
          </a:p>
        </p:txBody>
      </p:sp>
      <p:sp>
        <p:nvSpPr>
          <p:cNvPr id="26" name="Rectangle 25">
            <a:extLst>
              <a:ext uri="{FF2B5EF4-FFF2-40B4-BE49-F238E27FC236}">
                <a16:creationId xmlns:a16="http://schemas.microsoft.com/office/drawing/2014/main" id="{1875829F-4BDC-D144-AB20-5FE7DE2D9A96}"/>
              </a:ext>
            </a:extLst>
          </p:cNvPr>
          <p:cNvSpPr/>
          <p:nvPr/>
        </p:nvSpPr>
        <p:spPr>
          <a:xfrm>
            <a:off x="-18455" y="18175"/>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Arial" panose="020B0604020202020204" pitchFamily="34" charset="0"/>
            </a:endParaRPr>
          </a:p>
        </p:txBody>
      </p:sp>
      <p:graphicFrame>
        <p:nvGraphicFramePr>
          <p:cNvPr id="6" name="Table 5">
            <a:extLst>
              <a:ext uri="{FF2B5EF4-FFF2-40B4-BE49-F238E27FC236}">
                <a16:creationId xmlns:a16="http://schemas.microsoft.com/office/drawing/2014/main" id="{2C7501F2-F7AB-5030-6DAB-C1FC1DC43F3A}"/>
              </a:ext>
            </a:extLst>
          </p:cNvPr>
          <p:cNvGraphicFramePr>
            <a:graphicFrameLocks noGrp="1"/>
          </p:cNvGraphicFramePr>
          <p:nvPr>
            <p:extLst>
              <p:ext uri="{D42A27DB-BD31-4B8C-83A1-F6EECF244321}">
                <p14:modId xmlns:p14="http://schemas.microsoft.com/office/powerpoint/2010/main" val="1676118745"/>
              </p:ext>
            </p:extLst>
          </p:nvPr>
        </p:nvGraphicFramePr>
        <p:xfrm>
          <a:off x="945371" y="1304144"/>
          <a:ext cx="9684795" cy="4746181"/>
        </p:xfrm>
        <a:graphic>
          <a:graphicData uri="http://schemas.openxmlformats.org/drawingml/2006/table">
            <a:tbl>
              <a:tblPr bandRow="1">
                <a:tableStyleId>{7DF18680-E054-41AD-8BC1-D1AEF772440D}</a:tableStyleId>
              </a:tblPr>
              <a:tblGrid>
                <a:gridCol w="4886303">
                  <a:extLst>
                    <a:ext uri="{9D8B030D-6E8A-4147-A177-3AD203B41FA5}">
                      <a16:colId xmlns:a16="http://schemas.microsoft.com/office/drawing/2014/main" val="918319957"/>
                    </a:ext>
                  </a:extLst>
                </a:gridCol>
                <a:gridCol w="4798492">
                  <a:extLst>
                    <a:ext uri="{9D8B030D-6E8A-4147-A177-3AD203B41FA5}">
                      <a16:colId xmlns:a16="http://schemas.microsoft.com/office/drawing/2014/main" val="1093851191"/>
                    </a:ext>
                  </a:extLst>
                </a:gridCol>
              </a:tblGrid>
              <a:tr h="3961684">
                <a:tc>
                  <a:txBody>
                    <a:bodyPr/>
                    <a:lstStyle/>
                    <a:p>
                      <a:pPr>
                        <a:lnSpc>
                          <a:spcPct val="107000"/>
                        </a:lnSpc>
                        <a:spcAft>
                          <a:spcPts val="800"/>
                        </a:spcAft>
                        <a:tabLst>
                          <a:tab pos="900000" algn="l"/>
                        </a:tabLst>
                      </a:pPr>
                      <a:r>
                        <a:rPr lang="en-GB"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APMBC        Anti Personnel Mine Ban Convention</a:t>
                      </a:r>
                      <a:endParaRPr lang="en-US"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tabLst>
                          <a:tab pos="900000" algn="l"/>
                        </a:tabLst>
                      </a:pPr>
                      <a:r>
                        <a:rPr lang="en-GB"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CD                Capacity Development</a:t>
                      </a:r>
                    </a:p>
                    <a:p>
                      <a:pPr>
                        <a:lnSpc>
                          <a:spcPct val="107000"/>
                        </a:lnSpc>
                        <a:spcAft>
                          <a:spcPts val="800"/>
                        </a:spcAft>
                        <a:tabLst>
                          <a:tab pos="900000" algn="l"/>
                        </a:tabLst>
                      </a:pPr>
                      <a:r>
                        <a:rPr lang="en-GB"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CCM             Convention on Cluster Munitions</a:t>
                      </a:r>
                      <a:endParaRPr lang="en-US"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tabLst>
                          <a:tab pos="900000" algn="l"/>
                        </a:tabLst>
                      </a:pPr>
                      <a:r>
                        <a:rPr lang="en-GB"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CCW             Convention on Certain Conventional Weapons</a:t>
                      </a:r>
                      <a:endParaRPr lang="en-US"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tabLst>
                          <a:tab pos="900000" algn="l"/>
                        </a:tabLst>
                      </a:pPr>
                      <a:r>
                        <a:rPr lang="de-DE"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CL                Community Liaison</a:t>
                      </a:r>
                    </a:p>
                    <a:p>
                      <a:pPr>
                        <a:lnSpc>
                          <a:spcPct val="107000"/>
                        </a:lnSpc>
                        <a:spcAft>
                          <a:spcPts val="800"/>
                        </a:spcAft>
                        <a:tabLst>
                          <a:tab pos="900000" algn="l"/>
                        </a:tabLst>
                      </a:pPr>
                      <a:r>
                        <a:rPr lang="de-DE"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CHA             </a:t>
                      </a:r>
                      <a:r>
                        <a:rPr lang="de-DE" sz="12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Confirmed</a:t>
                      </a:r>
                      <a:r>
                        <a:rPr lang="de-DE"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Hazardous Area</a:t>
                      </a:r>
                    </a:p>
                    <a:p>
                      <a:pPr marL="892175" indent="-892175">
                        <a:lnSpc>
                          <a:spcPct val="107000"/>
                        </a:lnSpc>
                        <a:spcAft>
                          <a:spcPts val="800"/>
                        </a:spcAft>
                        <a:tabLst>
                          <a:tab pos="900000" algn="l"/>
                        </a:tabLst>
                      </a:pPr>
                      <a:r>
                        <a:rPr lang="de-DE"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CPRD           Convention on the Rights of Persons with     Disabilities</a:t>
                      </a:r>
                    </a:p>
                    <a:p>
                      <a:pPr>
                        <a:lnSpc>
                          <a:spcPct val="107000"/>
                        </a:lnSpc>
                        <a:spcAft>
                          <a:spcPts val="800"/>
                        </a:spcAft>
                        <a:tabLst>
                          <a:tab pos="900000" algn="l"/>
                        </a:tabLst>
                      </a:pPr>
                      <a:r>
                        <a:rPr lang="de-DE"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CRC             Convention on the Rights of the Child</a:t>
                      </a:r>
                      <a:endParaRPr lang="en-US"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tabLst>
                          <a:tab pos="900000" algn="l"/>
                        </a:tabLst>
                      </a:pPr>
                      <a:r>
                        <a:rPr lang="de-DE"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EO                Explosive Ordnance</a:t>
                      </a:r>
                    </a:p>
                    <a:p>
                      <a:pPr>
                        <a:lnSpc>
                          <a:spcPct val="107000"/>
                        </a:lnSpc>
                        <a:spcAft>
                          <a:spcPts val="800"/>
                        </a:spcAft>
                        <a:tabLst>
                          <a:tab pos="900000" algn="l"/>
                        </a:tabLst>
                      </a:pPr>
                      <a:r>
                        <a:rPr lang="en-GB" sz="1200" b="1" dirty="0">
                          <a:solidFill>
                            <a:srgbClr val="002060"/>
                          </a:solidFill>
                          <a:latin typeface="Arial" panose="020B0604020202020204" pitchFamily="34" charset="0"/>
                          <a:cs typeface="Arial" panose="020B0604020202020204" pitchFamily="34" charset="0"/>
                        </a:rPr>
                        <a:t>EOD</a:t>
                      </a:r>
                      <a:r>
                        <a:rPr lang="en-GB" sz="1200" b="1" kern="1200" dirty="0">
                          <a:solidFill>
                            <a:srgbClr val="002060"/>
                          </a:solidFill>
                          <a:latin typeface="Arial" panose="020B0604020202020204" pitchFamily="34" charset="0"/>
                          <a:ea typeface="+mn-ea"/>
                          <a:cs typeface="Arial" panose="020B0604020202020204" pitchFamily="34" charset="0"/>
                        </a:rPr>
                        <a:t>	</a:t>
                      </a:r>
                      <a:r>
                        <a:rPr lang="en-GB" sz="1200" b="1" dirty="0">
                          <a:solidFill>
                            <a:srgbClr val="002060"/>
                          </a:solidFill>
                          <a:latin typeface="Arial" panose="020B0604020202020204" pitchFamily="34" charset="0"/>
                          <a:cs typeface="Arial" panose="020B0604020202020204" pitchFamily="34" charset="0"/>
                        </a:rPr>
                        <a:t>Explosive Ordnance Disposal</a:t>
                      </a:r>
                      <a:endParaRPr lang="de-DE" sz="1200" b="1" dirty="0">
                        <a:solidFill>
                          <a:srgbClr val="002060"/>
                        </a:solidFill>
                        <a:latin typeface="Arial" panose="020B0604020202020204" pitchFamily="34" charset="0"/>
                        <a:cs typeface="Arial" panose="020B0604020202020204" pitchFamily="34" charset="0"/>
                      </a:endParaRPr>
                    </a:p>
                    <a:p>
                      <a:pPr>
                        <a:lnSpc>
                          <a:spcPct val="107000"/>
                        </a:lnSpc>
                        <a:spcAft>
                          <a:spcPts val="800"/>
                        </a:spcAft>
                        <a:tabLst>
                          <a:tab pos="900000" algn="l"/>
                        </a:tabLst>
                      </a:pPr>
                      <a:r>
                        <a:rPr lang="de-DE" sz="1200" b="1" dirty="0">
                          <a:solidFill>
                            <a:srgbClr val="002060"/>
                          </a:solidFill>
                          <a:latin typeface="Arial" panose="020B0604020202020204" pitchFamily="34" charset="0"/>
                          <a:ea typeface="Calibri" panose="020F0502020204030204" pitchFamily="34" charset="0"/>
                          <a:cs typeface="Arial" panose="020B0604020202020204" pitchFamily="34" charset="0"/>
                        </a:rPr>
                        <a:t>EORE	Explosive </a:t>
                      </a:r>
                      <a:r>
                        <a:rPr lang="en-GB" sz="1200" b="1" dirty="0">
                          <a:solidFill>
                            <a:srgbClr val="002060"/>
                          </a:solidFill>
                          <a:latin typeface="Arial" panose="020B0604020202020204" pitchFamily="34" charset="0"/>
                          <a:ea typeface="Calibri" panose="020F0502020204030204" pitchFamily="34" charset="0"/>
                          <a:cs typeface="Arial" panose="020B0604020202020204" pitchFamily="34" charset="0"/>
                        </a:rPr>
                        <a:t>Ordnance</a:t>
                      </a:r>
                      <a:r>
                        <a:rPr lang="de-DE" sz="1200" b="1" dirty="0">
                          <a:solidFill>
                            <a:srgbClr val="002060"/>
                          </a:solidFill>
                          <a:latin typeface="Arial" panose="020B0604020202020204" pitchFamily="34" charset="0"/>
                          <a:ea typeface="Calibri" panose="020F0502020204030204" pitchFamily="34" charset="0"/>
                          <a:cs typeface="Arial" panose="020B0604020202020204" pitchFamily="34" charset="0"/>
                        </a:rPr>
                        <a:t> Risk Education		</a:t>
                      </a:r>
                    </a:p>
                    <a:p>
                      <a:pPr>
                        <a:lnSpc>
                          <a:spcPct val="107000"/>
                        </a:lnSpc>
                        <a:spcAft>
                          <a:spcPts val="800"/>
                        </a:spcAft>
                        <a:tabLst>
                          <a:tab pos="900000" algn="l"/>
                        </a:tabLst>
                      </a:pPr>
                      <a:r>
                        <a:rPr lang="en-US"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IMAS             International Mine Action Standards</a:t>
                      </a:r>
                    </a:p>
                    <a:p>
                      <a:pPr defTabSz="1094400">
                        <a:lnSpc>
                          <a:spcPct val="107000"/>
                        </a:lnSpc>
                        <a:spcAft>
                          <a:spcPts val="800"/>
                        </a:spcAft>
                        <a:tabLst>
                          <a:tab pos="900000" algn="l"/>
                        </a:tabLst>
                      </a:pPr>
                      <a:r>
                        <a:rPr lang="en-US"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IMSMA          Information Management System for Mine Action </a:t>
                      </a:r>
                    </a:p>
                    <a:p>
                      <a:pPr>
                        <a:lnSpc>
                          <a:spcPct val="107000"/>
                        </a:lnSpc>
                        <a:spcAft>
                          <a:spcPts val="800"/>
                        </a:spcAft>
                        <a:tabLst>
                          <a:tab pos="900000" algn="l"/>
                        </a:tabLst>
                      </a:pPr>
                      <a:r>
                        <a:rPr lang="en-GB"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IP	Implementing Partner</a:t>
                      </a:r>
                    </a:p>
                  </a:txBody>
                  <a:tcPr marL="180000" marT="180000" marB="324000"/>
                </a:tc>
                <a:tc>
                  <a:txBody>
                    <a:bodyPr/>
                    <a:lstStyle/>
                    <a:p>
                      <a:pPr marL="0" marR="0" lvl="0" indent="0" algn="l" defTabSz="914400" rtl="0" eaLnBrk="1" fontAlgn="auto" latinLnBrk="0" hangingPunct="1">
                        <a:lnSpc>
                          <a:spcPct val="107000"/>
                        </a:lnSpc>
                        <a:spcBef>
                          <a:spcPts val="0"/>
                        </a:spcBef>
                        <a:spcAft>
                          <a:spcPts val="800"/>
                        </a:spcAft>
                        <a:buClrTx/>
                        <a:buSzTx/>
                        <a:buFontTx/>
                        <a:buNone/>
                        <a:tabLst>
                          <a:tab pos="900000" algn="l"/>
                        </a:tabLst>
                        <a:defRPr/>
                      </a:pPr>
                      <a:r>
                        <a:rPr lang="en-CA"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MHPSS         Mental Health and Psychosocial Support</a:t>
                      </a:r>
                      <a:endParaRPr lang="en-US"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tabLst>
                          <a:tab pos="900000" algn="l"/>
                        </a:tabLst>
                      </a:pPr>
                      <a:r>
                        <a:rPr lang="en-CA" sz="1200" b="1" dirty="0">
                          <a:solidFill>
                            <a:srgbClr val="002060"/>
                          </a:solidFill>
                          <a:latin typeface="Arial" panose="020B0604020202020204" pitchFamily="34" charset="0"/>
                          <a:ea typeface="Calibri" panose="020F0502020204030204" pitchFamily="34" charset="0"/>
                          <a:cs typeface="Arial" panose="020B0604020202020204" pitchFamily="34" charset="0"/>
                        </a:rPr>
                        <a:t>NA</a:t>
                      </a:r>
                      <a:r>
                        <a:rPr lang="en-CA" sz="1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CA" sz="1200" b="1" dirty="0">
                          <a:solidFill>
                            <a:srgbClr val="002060"/>
                          </a:solidFill>
                          <a:latin typeface="Arial" panose="020B0604020202020204" pitchFamily="34" charset="0"/>
                          <a:ea typeface="Calibri" panose="020F0502020204030204" pitchFamily="34" charset="0"/>
                          <a:cs typeface="Arial" panose="020B0604020202020204" pitchFamily="34" charset="0"/>
                        </a:rPr>
                        <a:t>National Authority</a:t>
                      </a:r>
                      <a:r>
                        <a:rPr lang="en-CA" sz="12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endParaRPr lang="en-US" sz="12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tabLst>
                          <a:tab pos="900000" algn="l"/>
                        </a:tabLst>
                      </a:pPr>
                      <a:r>
                        <a:rPr lang="en-US"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NMAA</a:t>
                      </a:r>
                      <a:r>
                        <a:rPr lang="en-US" sz="12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National Mine Action Authority </a:t>
                      </a:r>
                    </a:p>
                    <a:p>
                      <a:pPr>
                        <a:lnSpc>
                          <a:spcPct val="107000"/>
                        </a:lnSpc>
                        <a:spcAft>
                          <a:spcPts val="800"/>
                        </a:spcAft>
                        <a:tabLst>
                          <a:tab pos="900000" algn="l"/>
                        </a:tabLst>
                      </a:pPr>
                      <a:r>
                        <a:rPr lang="en-US"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NMAS</a:t>
                      </a:r>
                      <a:r>
                        <a:rPr lang="en-US" sz="12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National Mine Action Standards </a:t>
                      </a:r>
                    </a:p>
                    <a:p>
                      <a:pPr>
                        <a:lnSpc>
                          <a:spcPct val="107000"/>
                        </a:lnSpc>
                        <a:spcAft>
                          <a:spcPts val="800"/>
                        </a:spcAft>
                        <a:tabLst>
                          <a:tab pos="900000" algn="l"/>
                        </a:tabLst>
                      </a:pPr>
                      <a:r>
                        <a:rPr lang="en-US" sz="1200" b="1" dirty="0">
                          <a:solidFill>
                            <a:srgbClr val="002060"/>
                          </a:solidFill>
                          <a:latin typeface="Arial" panose="020B0604020202020204" pitchFamily="34" charset="0"/>
                          <a:ea typeface="Calibri" panose="020F0502020204030204" pitchFamily="34" charset="0"/>
                          <a:cs typeface="Arial" panose="020B0604020202020204" pitchFamily="34" charset="0"/>
                        </a:rPr>
                        <a:t>NTS</a:t>
                      </a:r>
                      <a:r>
                        <a:rPr lang="en-US" sz="1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1200" b="1" dirty="0">
                          <a:solidFill>
                            <a:srgbClr val="002060"/>
                          </a:solidFill>
                          <a:latin typeface="Arial" panose="020B0604020202020204" pitchFamily="34" charset="0"/>
                          <a:ea typeface="Calibri" panose="020F0502020204030204" pitchFamily="34" charset="0"/>
                          <a:cs typeface="Arial" panose="020B0604020202020204" pitchFamily="34" charset="0"/>
                        </a:rPr>
                        <a:t>Non-Technical Survey</a:t>
                      </a:r>
                      <a:endParaRPr lang="en-US"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tabLst>
                          <a:tab pos="900000" algn="l"/>
                        </a:tabLst>
                      </a:pPr>
                      <a:r>
                        <a:rPr lang="en-GB"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SADD</a:t>
                      </a:r>
                      <a:r>
                        <a:rPr lang="en-GB" sz="12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GB"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Sex and Age Disaggregated Data </a:t>
                      </a:r>
                    </a:p>
                    <a:p>
                      <a:pPr>
                        <a:lnSpc>
                          <a:spcPct val="107000"/>
                        </a:lnSpc>
                        <a:spcAft>
                          <a:spcPts val="800"/>
                        </a:spcAft>
                        <a:tabLst>
                          <a:tab pos="900000" algn="l"/>
                        </a:tabLst>
                      </a:pPr>
                      <a:r>
                        <a:rPr lang="en-GB"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SADDD</a:t>
                      </a:r>
                      <a:r>
                        <a:rPr lang="en-GB" sz="12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GB"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Sex, Age and Disability Disaggregated Data</a:t>
                      </a:r>
                    </a:p>
                    <a:p>
                      <a:pPr>
                        <a:lnSpc>
                          <a:spcPct val="107000"/>
                        </a:lnSpc>
                        <a:spcAft>
                          <a:spcPts val="800"/>
                        </a:spcAft>
                        <a:tabLst>
                          <a:tab pos="900000" algn="l"/>
                        </a:tabLst>
                      </a:pPr>
                      <a:r>
                        <a:rPr lang="en-GB"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SHA</a:t>
                      </a:r>
                      <a:r>
                        <a:rPr lang="en-GB" sz="1200" b="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GB"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Suspected Hazardous Area</a:t>
                      </a:r>
                      <a:endParaRPr lang="en-US"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tabLst>
                          <a:tab pos="900000" algn="l"/>
                        </a:tabLst>
                      </a:pPr>
                      <a:r>
                        <a:rPr lang="en-CA"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TOA</a:t>
                      </a:r>
                      <a:r>
                        <a:rPr lang="en-CA" sz="12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CA"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Theory of Action</a:t>
                      </a:r>
                    </a:p>
                    <a:p>
                      <a:pPr>
                        <a:lnSpc>
                          <a:spcPct val="107000"/>
                        </a:lnSpc>
                        <a:spcAft>
                          <a:spcPts val="800"/>
                        </a:spcAft>
                        <a:tabLst>
                          <a:tab pos="900000" algn="l"/>
                        </a:tabLst>
                      </a:pPr>
                      <a:r>
                        <a:rPr lang="en-CA"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TOC</a:t>
                      </a:r>
                      <a:r>
                        <a:rPr lang="en-CA" sz="12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CA"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Theory of Change</a:t>
                      </a:r>
                    </a:p>
                    <a:p>
                      <a:pPr>
                        <a:lnSpc>
                          <a:spcPct val="107000"/>
                        </a:lnSpc>
                        <a:spcAft>
                          <a:spcPts val="800"/>
                        </a:spcAft>
                        <a:tabLst>
                          <a:tab pos="900000" algn="l"/>
                        </a:tabLst>
                      </a:pPr>
                      <a:r>
                        <a:rPr lang="en-CA" sz="1200" b="1" dirty="0">
                          <a:solidFill>
                            <a:srgbClr val="002060"/>
                          </a:solidFill>
                          <a:latin typeface="Arial" panose="020B0604020202020204" pitchFamily="34" charset="0"/>
                          <a:ea typeface="Calibri" panose="020F0502020204030204" pitchFamily="34" charset="0"/>
                          <a:cs typeface="Arial" panose="020B0604020202020204" pitchFamily="34" charset="0"/>
                        </a:rPr>
                        <a:t>TS</a:t>
                      </a:r>
                      <a:r>
                        <a:rPr lang="en-CA" sz="1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CA" sz="1200" b="1" dirty="0">
                          <a:solidFill>
                            <a:srgbClr val="002060"/>
                          </a:solidFill>
                          <a:latin typeface="Arial" panose="020B0604020202020204" pitchFamily="34" charset="0"/>
                          <a:ea typeface="Calibri" panose="020F0502020204030204" pitchFamily="34" charset="0"/>
                          <a:cs typeface="Arial" panose="020B0604020202020204" pitchFamily="34" charset="0"/>
                        </a:rPr>
                        <a:t>Technical Survey</a:t>
                      </a:r>
                    </a:p>
                    <a:p>
                      <a:pPr>
                        <a:lnSpc>
                          <a:spcPct val="107000"/>
                        </a:lnSpc>
                        <a:spcAft>
                          <a:spcPts val="800"/>
                        </a:spcAft>
                        <a:tabLst>
                          <a:tab pos="900000" algn="l"/>
                        </a:tabLst>
                      </a:pPr>
                      <a:r>
                        <a:rPr lang="en-CA"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VA</a:t>
                      </a:r>
                      <a:r>
                        <a:rPr lang="en-CA" sz="12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CA"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Victim Assistance</a:t>
                      </a:r>
                      <a:endParaRPr lang="en-US" sz="12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tabLst>
                          <a:tab pos="900000" algn="l"/>
                        </a:tabLst>
                      </a:pPr>
                      <a:endParaRPr lang="en-US" sz="12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tab pos="900000" algn="l"/>
                        </a:tabLst>
                        <a:defRPr/>
                      </a:pPr>
                      <a:endParaRPr lang="en-GB" sz="1200" b="0" i="0" dirty="0">
                        <a:solidFill>
                          <a:srgbClr val="002060"/>
                        </a:solidFill>
                        <a:latin typeface="Arial" panose="020B0604020202020204" pitchFamily="34" charset="0"/>
                      </a:endParaRP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tab pos="900000" algn="l"/>
                        </a:tabLst>
                        <a:defRPr/>
                      </a:pPr>
                      <a:endParaRPr lang="en-GB" sz="1200" b="0" i="0" dirty="0">
                        <a:solidFill>
                          <a:srgbClr val="002060"/>
                        </a:solidFill>
                        <a:latin typeface="Arial" panose="020B0604020202020204" pitchFamily="34" charset="0"/>
                      </a:endParaRPr>
                    </a:p>
                  </a:txBody>
                  <a:tcPr marL="180000" marT="180000"/>
                </a:tc>
                <a:extLst>
                  <a:ext uri="{0D108BD9-81ED-4DB2-BD59-A6C34878D82A}">
                    <a16:rowId xmlns:a16="http://schemas.microsoft.com/office/drawing/2014/main" val="3203546465"/>
                  </a:ext>
                </a:extLst>
              </a:tr>
            </a:tbl>
          </a:graphicData>
        </a:graphic>
      </p:graphicFrame>
      <p:sp>
        <p:nvSpPr>
          <p:cNvPr id="2" name="Slide Number Placeholder 5">
            <a:extLst>
              <a:ext uri="{FF2B5EF4-FFF2-40B4-BE49-F238E27FC236}">
                <a16:creationId xmlns:a16="http://schemas.microsoft.com/office/drawing/2014/main" id="{9018C7C6-D9DA-E092-1F69-09C0971D8CE0}"/>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4</a:t>
            </a:fld>
            <a:endParaRPr lang="en-GB" dirty="0"/>
          </a:p>
        </p:txBody>
      </p:sp>
    </p:spTree>
    <p:extLst>
      <p:ext uri="{BB962C8B-B14F-4D97-AF65-F5344CB8AC3E}">
        <p14:creationId xmlns:p14="http://schemas.microsoft.com/office/powerpoint/2010/main" val="24569229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endParaRPr>
          </a:p>
        </p:txBody>
      </p:sp>
      <p:sp>
        <p:nvSpPr>
          <p:cNvPr id="30" name="Rectangle 29">
            <a:extLst>
              <a:ext uri="{FF2B5EF4-FFF2-40B4-BE49-F238E27FC236}">
                <a16:creationId xmlns:a16="http://schemas.microsoft.com/office/drawing/2014/main" id="{FB2E2F75-EB4A-AA43-BA05-D1B0D6320FA8}"/>
              </a:ext>
            </a:extLst>
          </p:cNvPr>
          <p:cNvSpPr/>
          <p:nvPr/>
        </p:nvSpPr>
        <p:spPr>
          <a:xfrm>
            <a:off x="0" y="0"/>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4" name="Rectangle 3">
            <a:extLst>
              <a:ext uri="{FF2B5EF4-FFF2-40B4-BE49-F238E27FC236}">
                <a16:creationId xmlns:a16="http://schemas.microsoft.com/office/drawing/2014/main" id="{A6C12D0C-5835-8345-9605-5BFF7AF15B07}"/>
              </a:ext>
            </a:extLst>
          </p:cNvPr>
          <p:cNvSpPr/>
          <p:nvPr/>
        </p:nvSpPr>
        <p:spPr>
          <a:xfrm>
            <a:off x="263545" y="242635"/>
            <a:ext cx="11448278" cy="307777"/>
          </a:xfrm>
          <a:prstGeom prst="rect">
            <a:avLst/>
          </a:prstGeom>
          <a:noFill/>
        </p:spPr>
        <p:txBody>
          <a:bodyPr wrap="square" lIns="0" tIns="0" rIns="0" bIns="0">
            <a:spAutoFit/>
          </a:bodyPr>
          <a:lstStyle/>
          <a:p>
            <a:r>
              <a:rPr lang="en-GB" sz="2000" dirty="0">
                <a:solidFill>
                  <a:srgbClr val="103A71"/>
                </a:solidFill>
                <a:latin typeface="Arial" panose="020B0604020202020204" pitchFamily="34" charset="0"/>
                <a:cs typeface="Arial" panose="020B0604020202020204" pitchFamily="34" charset="0"/>
              </a:rPr>
              <a:t>Theory of Action: </a:t>
            </a:r>
            <a:r>
              <a:rPr lang="en-GB" sz="2000" b="1" dirty="0">
                <a:solidFill>
                  <a:srgbClr val="103A71"/>
                </a:solidFill>
                <a:latin typeface="Arial" panose="020B0604020202020204" pitchFamily="34" charset="0"/>
                <a:cs typeface="Arial" panose="020B0604020202020204" pitchFamily="34" charset="0"/>
              </a:rPr>
              <a:t>Land release through non-technical survey (NTS)</a:t>
            </a:r>
          </a:p>
        </p:txBody>
      </p:sp>
      <p:sp>
        <p:nvSpPr>
          <p:cNvPr id="50" name="TextBox 49">
            <a:extLst>
              <a:ext uri="{FF2B5EF4-FFF2-40B4-BE49-F238E27FC236}">
                <a16:creationId xmlns:a16="http://schemas.microsoft.com/office/drawing/2014/main" id="{EF00D2D9-CCFA-4600-87A8-81A387424881}"/>
              </a:ext>
            </a:extLst>
          </p:cNvPr>
          <p:cNvSpPr txBox="1"/>
          <p:nvPr/>
        </p:nvSpPr>
        <p:spPr>
          <a:xfrm>
            <a:off x="283953" y="2458773"/>
            <a:ext cx="10891244" cy="555921"/>
          </a:xfrm>
          <a:prstGeom prst="rect">
            <a:avLst/>
          </a:prstGeom>
          <a:noFill/>
        </p:spPr>
        <p:txBody>
          <a:bodyPr wrap="square" numCol="1" spcCol="144000" rtlCol="0">
            <a:noAutofit/>
          </a:bodyPr>
          <a:lstStyle/>
          <a:p>
            <a:r>
              <a:rPr lang="en-GB" sz="1000" dirty="0">
                <a:latin typeface="Arial" panose="020B0604020202020204" pitchFamily="34" charset="0"/>
              </a:rPr>
              <a:t>Assumptions: </a:t>
            </a:r>
            <a:r>
              <a:rPr lang="en-US" sz="1000" dirty="0">
                <a:latin typeface="Arial" panose="020B0604020202020204" pitchFamily="34" charset="0"/>
              </a:rPr>
              <a:t>For example, information coming from activities (NTS, TS, clearance and EORE activities) is recorded, retained and </a:t>
            </a:r>
            <a:r>
              <a:rPr lang="en-US" sz="1000" dirty="0" err="1">
                <a:latin typeface="Arial" panose="020B0604020202020204" pitchFamily="34" charset="0"/>
              </a:rPr>
              <a:t>utilised</a:t>
            </a:r>
            <a:r>
              <a:rPr lang="en-US" sz="1000" dirty="0">
                <a:latin typeface="Arial" panose="020B0604020202020204" pitchFamily="34" charset="0"/>
              </a:rPr>
              <a:t> to maintain minimum information management standards for NMAA records</a:t>
            </a:r>
            <a:r>
              <a:rPr lang="en-GB" sz="1000" dirty="0">
                <a:latin typeface="Arial" panose="020B0604020202020204" pitchFamily="34" charset="0"/>
              </a:rPr>
              <a:t>; </a:t>
            </a:r>
            <a:r>
              <a:rPr lang="en-US" sz="1000" dirty="0">
                <a:latin typeface="Arial" panose="020B0604020202020204" pitchFamily="34" charset="0"/>
              </a:rPr>
              <a:t>Information stored by national authorities and/or contractors is used to </a:t>
            </a:r>
            <a:r>
              <a:rPr lang="en-US" sz="1000" dirty="0" err="1">
                <a:latin typeface="Arial" panose="020B0604020202020204" pitchFamily="34" charset="0"/>
              </a:rPr>
              <a:t>prioritise</a:t>
            </a:r>
            <a:r>
              <a:rPr lang="en-US" sz="1000" dirty="0">
                <a:latin typeface="Arial" panose="020B0604020202020204" pitchFamily="34" charset="0"/>
              </a:rPr>
              <a:t> land for clearance based on clear and transparent criteria; see </a:t>
            </a:r>
            <a:r>
              <a:rPr lang="en-GB" sz="1000" dirty="0">
                <a:latin typeface="Arial" panose="020B0604020202020204" pitchFamily="34" charset="0"/>
              </a:rPr>
              <a:t>also annexed assumptions 1, 2, 4, 7, 9, 13, 16, 21, 22, 27, 28, 31.</a:t>
            </a:r>
          </a:p>
        </p:txBody>
      </p:sp>
      <p:sp>
        <p:nvSpPr>
          <p:cNvPr id="25" name="Rectangle 24">
            <a:extLst>
              <a:ext uri="{FF2B5EF4-FFF2-40B4-BE49-F238E27FC236}">
                <a16:creationId xmlns:a16="http://schemas.microsoft.com/office/drawing/2014/main" id="{9B639BE0-DC40-4B67-BE4D-AD28D3D9B61D}"/>
              </a:ext>
            </a:extLst>
          </p:cNvPr>
          <p:cNvSpPr/>
          <p:nvPr/>
        </p:nvSpPr>
        <p:spPr>
          <a:xfrm>
            <a:off x="283953" y="627400"/>
            <a:ext cx="1740861" cy="184666"/>
          </a:xfrm>
          <a:prstGeom prst="rect">
            <a:avLst/>
          </a:prstGeom>
        </p:spPr>
        <p:txBody>
          <a:bodyPr wrap="none" lIns="0" tIns="0" rIns="0" bIns="0">
            <a:spAutoFit/>
          </a:bodyPr>
          <a:lstStyle/>
          <a:p>
            <a:r>
              <a:rPr lang="en-GB" sz="1200" dirty="0">
                <a:latin typeface="Arial" panose="020B0604020202020204" pitchFamily="34" charset="0"/>
              </a:rPr>
              <a:t>Theory of action diagram </a:t>
            </a:r>
            <a:endParaRPr lang="en-US" sz="1200" dirty="0">
              <a:latin typeface="Arial" panose="020B0604020202020204" pitchFamily="34" charset="0"/>
            </a:endParaRPr>
          </a:p>
        </p:txBody>
      </p:sp>
      <p:sp>
        <p:nvSpPr>
          <p:cNvPr id="48" name="TextBox 47">
            <a:extLst>
              <a:ext uri="{FF2B5EF4-FFF2-40B4-BE49-F238E27FC236}">
                <a16:creationId xmlns:a16="http://schemas.microsoft.com/office/drawing/2014/main" id="{47DB68A8-52A7-436C-9665-D956F1930BB8}"/>
              </a:ext>
            </a:extLst>
          </p:cNvPr>
          <p:cNvSpPr txBox="1"/>
          <p:nvPr/>
        </p:nvSpPr>
        <p:spPr>
          <a:xfrm>
            <a:off x="463935" y="1259106"/>
            <a:ext cx="931839" cy="386904"/>
          </a:xfrm>
          <a:prstGeom prst="roundRect">
            <a:avLst/>
          </a:prstGeom>
          <a:solidFill>
            <a:srgbClr val="F0F0F0"/>
          </a:solidFill>
          <a:ln w="19050">
            <a:solidFill>
              <a:srgbClr val="808080"/>
            </a:solidFill>
          </a:ln>
        </p:spPr>
        <p:txBody>
          <a:bodyPr wrap="square" lIns="36000" tIns="36000" rIns="36000" bIns="36000" rtlCol="0" anchor="ctr" anchorCtr="0">
            <a:spAutoFit/>
          </a:bodyPr>
          <a:lstStyle>
            <a:defPPr>
              <a:defRPr lang="en-US"/>
            </a:defPPr>
            <a:lvl1pPr algn="ctr">
              <a:defRPr sz="900">
                <a:ea typeface="Arial" charset="0"/>
                <a:cs typeface="Arial" charset="0"/>
              </a:defRPr>
            </a:lvl1pPr>
          </a:lstStyle>
          <a:p>
            <a:r>
              <a:rPr lang="en-GB" dirty="0">
                <a:latin typeface="Arial" panose="020B0604020202020204" pitchFamily="34" charset="0"/>
              </a:rPr>
              <a:t>Non-technical survey</a:t>
            </a:r>
          </a:p>
        </p:txBody>
      </p:sp>
      <p:sp>
        <p:nvSpPr>
          <p:cNvPr id="57" name="TextBox 56">
            <a:extLst>
              <a:ext uri="{FF2B5EF4-FFF2-40B4-BE49-F238E27FC236}">
                <a16:creationId xmlns:a16="http://schemas.microsoft.com/office/drawing/2014/main" id="{13263BEC-D922-4BDA-9F10-6998B75CE744}"/>
              </a:ext>
            </a:extLst>
          </p:cNvPr>
          <p:cNvSpPr txBox="1"/>
          <p:nvPr/>
        </p:nvSpPr>
        <p:spPr>
          <a:xfrm>
            <a:off x="2149124" y="938921"/>
            <a:ext cx="2449445" cy="368894"/>
          </a:xfrm>
          <a:prstGeom prst="roundRect">
            <a:avLst/>
          </a:prstGeom>
          <a:solidFill>
            <a:srgbClr val="F0F0F0"/>
          </a:solidFill>
          <a:ln w="19050">
            <a:solidFill>
              <a:srgbClr val="009FE3"/>
            </a:solidFill>
          </a:ln>
        </p:spPr>
        <p:txBody>
          <a:bodyPr wrap="square" lIns="36000" tIns="36000" rIns="36000" bIns="36000" rtlCol="0" anchor="ctr" anchorCtr="0">
            <a:noAutofit/>
          </a:bodyPr>
          <a:lstStyle>
            <a:defPPr>
              <a:defRPr lang="en-US"/>
            </a:defPPr>
            <a:lvl1pPr algn="ctr">
              <a:defRPr sz="900">
                <a:ea typeface="Arial" charset="0"/>
                <a:cs typeface="Arial" charset="0"/>
              </a:defRPr>
            </a:lvl1pPr>
          </a:lstStyle>
          <a:p>
            <a:r>
              <a:rPr lang="en-GB" dirty="0">
                <a:latin typeface="Arial" panose="020B0604020202020204" pitchFamily="34" charset="0"/>
              </a:rPr>
              <a:t>Land cancelled</a:t>
            </a:r>
          </a:p>
        </p:txBody>
      </p:sp>
      <p:sp>
        <p:nvSpPr>
          <p:cNvPr id="58" name="TextBox 57">
            <a:extLst>
              <a:ext uri="{FF2B5EF4-FFF2-40B4-BE49-F238E27FC236}">
                <a16:creationId xmlns:a16="http://schemas.microsoft.com/office/drawing/2014/main" id="{905A4BD5-75A2-4F29-A2B0-F0A8E81718E9}"/>
              </a:ext>
            </a:extLst>
          </p:cNvPr>
          <p:cNvSpPr txBox="1"/>
          <p:nvPr/>
        </p:nvSpPr>
        <p:spPr>
          <a:xfrm>
            <a:off x="2149124" y="1372188"/>
            <a:ext cx="2442564" cy="472486"/>
          </a:xfrm>
          <a:prstGeom prst="roundRect">
            <a:avLst/>
          </a:prstGeom>
          <a:solidFill>
            <a:srgbClr val="F0F0F0"/>
          </a:solidFill>
          <a:ln w="19050">
            <a:solidFill>
              <a:srgbClr val="009FE3"/>
            </a:solidFill>
          </a:ln>
        </p:spPr>
        <p:txBody>
          <a:bodyPr wrap="square" lIns="36000" tIns="36000" rIns="36000" bIns="36000" rtlCol="0" anchor="ctr" anchorCtr="0">
            <a:noAutofit/>
          </a:bodyPr>
          <a:lstStyle>
            <a:defPPr>
              <a:defRPr lang="en-US"/>
            </a:defPPr>
            <a:lvl1pPr algn="ctr">
              <a:defRPr sz="900">
                <a:ea typeface="Arial" charset="0"/>
                <a:cs typeface="Arial" charset="0"/>
              </a:defRPr>
            </a:lvl1pPr>
          </a:lstStyle>
          <a:p>
            <a:r>
              <a:rPr lang="en-GB" dirty="0">
                <a:latin typeface="Arial" panose="020B0604020202020204" pitchFamily="34" charset="0"/>
              </a:rPr>
              <a:t>Suspected or confirmed hazardous area identified (for technical survey and clearance)</a:t>
            </a:r>
          </a:p>
        </p:txBody>
      </p:sp>
      <p:sp>
        <p:nvSpPr>
          <p:cNvPr id="59" name="TextBox 58">
            <a:extLst>
              <a:ext uri="{FF2B5EF4-FFF2-40B4-BE49-F238E27FC236}">
                <a16:creationId xmlns:a16="http://schemas.microsoft.com/office/drawing/2014/main" id="{50FBA39F-3615-43B8-BA95-486C77410381}"/>
              </a:ext>
            </a:extLst>
          </p:cNvPr>
          <p:cNvSpPr txBox="1"/>
          <p:nvPr/>
        </p:nvSpPr>
        <p:spPr>
          <a:xfrm>
            <a:off x="2222247" y="2099974"/>
            <a:ext cx="2404406" cy="217165"/>
          </a:xfrm>
          <a:prstGeom prst="roundRect">
            <a:avLst/>
          </a:prstGeom>
          <a:solidFill>
            <a:schemeClr val="bg2"/>
          </a:solidFill>
          <a:ln w="19050">
            <a:noFill/>
          </a:ln>
        </p:spPr>
        <p:txBody>
          <a:bodyPr wrap="square" lIns="36000" tIns="36000" rIns="36000" bIns="36000" rtlCol="0" anchor="ctr" anchorCtr="0">
            <a:noAutofit/>
          </a:bodyPr>
          <a:lstStyle>
            <a:defPPr>
              <a:defRPr lang="en-US"/>
            </a:defPPr>
            <a:lvl1pPr algn="ctr">
              <a:defRPr sz="900">
                <a:ea typeface="Arial" charset="0"/>
                <a:cs typeface="Arial" charset="0"/>
              </a:defRPr>
            </a:lvl1pPr>
          </a:lstStyle>
          <a:p>
            <a:r>
              <a:rPr lang="en-GB" dirty="0">
                <a:latin typeface="Arial" panose="020B0604020202020204" pitchFamily="34" charset="0"/>
              </a:rPr>
              <a:t>See </a:t>
            </a:r>
            <a:r>
              <a:rPr lang="en-GB" dirty="0" err="1">
                <a:latin typeface="Arial" panose="020B0604020202020204" pitchFamily="34" charset="0"/>
              </a:rPr>
              <a:t>ToA</a:t>
            </a:r>
            <a:r>
              <a:rPr lang="en-GB" dirty="0">
                <a:latin typeface="Arial" panose="020B0604020202020204" pitchFamily="34" charset="0"/>
              </a:rPr>
              <a:t> for technical survey and clearance</a:t>
            </a:r>
          </a:p>
        </p:txBody>
      </p:sp>
      <p:sp>
        <p:nvSpPr>
          <p:cNvPr id="61" name="Rounded Rectangle 299">
            <a:extLst>
              <a:ext uri="{FF2B5EF4-FFF2-40B4-BE49-F238E27FC236}">
                <a16:creationId xmlns:a16="http://schemas.microsoft.com/office/drawing/2014/main" id="{08B38C8A-4510-4F8B-8B44-6B6D1D19BBCD}"/>
              </a:ext>
            </a:extLst>
          </p:cNvPr>
          <p:cNvSpPr/>
          <p:nvPr/>
        </p:nvSpPr>
        <p:spPr>
          <a:xfrm>
            <a:off x="5548225" y="953833"/>
            <a:ext cx="2684253" cy="504000"/>
          </a:xfrm>
          <a:prstGeom prst="roundRect">
            <a:avLst/>
          </a:prstGeom>
          <a:solidFill>
            <a:schemeClr val="bg2"/>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latin typeface="Arial" panose="020B0604020202020204" pitchFamily="34" charset="0"/>
                <a:cs typeface="Arial" charset="0"/>
              </a:rPr>
              <a:t>Responsive and equitable nationally owned mine action through improved governance and with increased local implementation</a:t>
            </a:r>
          </a:p>
        </p:txBody>
      </p:sp>
      <p:cxnSp>
        <p:nvCxnSpPr>
          <p:cNvPr id="69" name="Straight Arrow Connector 68">
            <a:extLst>
              <a:ext uri="{FF2B5EF4-FFF2-40B4-BE49-F238E27FC236}">
                <a16:creationId xmlns:a16="http://schemas.microsoft.com/office/drawing/2014/main" id="{2C3E4459-BFE1-4F02-B05F-673B04C1F8C6}"/>
              </a:ext>
            </a:extLst>
          </p:cNvPr>
          <p:cNvCxnSpPr>
            <a:cxnSpLocks/>
          </p:cNvCxnSpPr>
          <p:nvPr/>
        </p:nvCxnSpPr>
        <p:spPr>
          <a:xfrm>
            <a:off x="3413206" y="1844675"/>
            <a:ext cx="0" cy="1657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E52BEED-B28D-47E0-A4C5-A6650D2B2107}"/>
              </a:ext>
            </a:extLst>
          </p:cNvPr>
          <p:cNvSpPr txBox="1"/>
          <p:nvPr/>
        </p:nvSpPr>
        <p:spPr>
          <a:xfrm>
            <a:off x="4677136" y="1356772"/>
            <a:ext cx="790541" cy="201120"/>
          </a:xfrm>
          <a:prstGeom prst="rect">
            <a:avLst/>
          </a:prstGeom>
          <a:noFill/>
          <a:ln>
            <a:noFill/>
          </a:ln>
        </p:spPr>
        <p:txBody>
          <a:bodyPr wrap="square" lIns="54000" tIns="36000" rIns="54000" bIns="36000" rtlCol="0" anchor="ctr" anchorCtr="0">
            <a:noAutofit/>
          </a:bodyPr>
          <a:lstStyle/>
          <a:p>
            <a:r>
              <a:rPr lang="en-GB" sz="900" dirty="0">
                <a:latin typeface="Arial" panose="020B0604020202020204" pitchFamily="34" charset="0"/>
                <a:ea typeface="Arial" charset="0"/>
                <a:cs typeface="Arial" charset="0"/>
              </a:rPr>
              <a:t>resulting in…</a:t>
            </a:r>
          </a:p>
        </p:txBody>
      </p:sp>
      <p:sp>
        <p:nvSpPr>
          <p:cNvPr id="77" name="TextBox 76">
            <a:extLst>
              <a:ext uri="{FF2B5EF4-FFF2-40B4-BE49-F238E27FC236}">
                <a16:creationId xmlns:a16="http://schemas.microsoft.com/office/drawing/2014/main" id="{E2CF4D9F-4D43-4790-92A8-68216308C8E5}"/>
              </a:ext>
            </a:extLst>
          </p:cNvPr>
          <p:cNvSpPr txBox="1"/>
          <p:nvPr/>
        </p:nvSpPr>
        <p:spPr>
          <a:xfrm>
            <a:off x="8344816" y="1382483"/>
            <a:ext cx="1080552" cy="189007"/>
          </a:xfrm>
          <a:prstGeom prst="rect">
            <a:avLst/>
          </a:prstGeom>
          <a:noFill/>
          <a:ln>
            <a:noFill/>
          </a:ln>
        </p:spPr>
        <p:txBody>
          <a:bodyPr wrap="square" lIns="54000" tIns="36000" rIns="54000" bIns="36000" rtlCol="0" anchor="ctr" anchorCtr="0">
            <a:noAutofit/>
          </a:bodyPr>
          <a:lstStyle/>
          <a:p>
            <a:r>
              <a:rPr lang="en-GB" sz="900" dirty="0">
                <a:latin typeface="Arial" panose="020B0604020202020204" pitchFamily="34" charset="0"/>
                <a:ea typeface="Arial" charset="0"/>
                <a:cs typeface="Arial" charset="0"/>
              </a:rPr>
              <a:t>contributing to…</a:t>
            </a:r>
          </a:p>
        </p:txBody>
      </p:sp>
      <p:sp>
        <p:nvSpPr>
          <p:cNvPr id="33" name="TextBox 32">
            <a:extLst>
              <a:ext uri="{FF2B5EF4-FFF2-40B4-BE49-F238E27FC236}">
                <a16:creationId xmlns:a16="http://schemas.microsoft.com/office/drawing/2014/main" id="{432309EC-050A-D4EF-9642-7BD099FA0393}"/>
              </a:ext>
            </a:extLst>
          </p:cNvPr>
          <p:cNvSpPr txBox="1"/>
          <p:nvPr/>
        </p:nvSpPr>
        <p:spPr>
          <a:xfrm>
            <a:off x="5548225" y="1602400"/>
            <a:ext cx="2684253" cy="432000"/>
          </a:xfrm>
          <a:prstGeom prst="roundRect">
            <a:avLst/>
          </a:prstGeom>
          <a:solidFill>
            <a:srgbClr val="F0F0F0"/>
          </a:solidFill>
          <a:ln w="19050">
            <a:solidFill>
              <a:srgbClr val="7DB414"/>
            </a:solidFill>
          </a:ln>
        </p:spPr>
        <p:txBody>
          <a:bodyPr wrap="square" lIns="36000" tIns="36000" rIns="36000" bIns="36000" rtlCol="0" anchor="ctr" anchorCtr="0">
            <a:noAutofit/>
          </a:bodyPr>
          <a:lstStyle>
            <a:defPPr>
              <a:defRPr lang="en-US"/>
            </a:defPPr>
            <a:lvl1pPr algn="ctr">
              <a:defRPr sz="900">
                <a:ea typeface="Arial" charset="0"/>
                <a:cs typeface="Arial" charset="0"/>
              </a:defRPr>
            </a:lvl1pPr>
          </a:lstStyle>
          <a:p>
            <a:pPr algn="ctr"/>
            <a:r>
              <a:rPr lang="en-GB" sz="900" dirty="0">
                <a:solidFill>
                  <a:schemeClr val="tx1"/>
                </a:solidFill>
                <a:latin typeface="Arial" panose="020B0604020202020204" pitchFamily="34" charset="0"/>
              </a:rPr>
              <a:t>Measurable progress towards APMBC, CCM and, CCW treaty compliance and universalisation</a:t>
            </a:r>
          </a:p>
        </p:txBody>
      </p:sp>
      <p:sp>
        <p:nvSpPr>
          <p:cNvPr id="47" name="Rounded Rectangle 294">
            <a:extLst>
              <a:ext uri="{FF2B5EF4-FFF2-40B4-BE49-F238E27FC236}">
                <a16:creationId xmlns:a16="http://schemas.microsoft.com/office/drawing/2014/main" id="{91B0DB68-1636-F24F-F8C0-313064976283}"/>
              </a:ext>
            </a:extLst>
          </p:cNvPr>
          <p:cNvSpPr/>
          <p:nvPr/>
        </p:nvSpPr>
        <p:spPr>
          <a:xfrm>
            <a:off x="9300730" y="955283"/>
            <a:ext cx="2346925" cy="504000"/>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latin typeface="Arial" panose="020B0604020202020204" pitchFamily="34" charset="0"/>
              </a:rPr>
              <a:t>Increased community resilience to </a:t>
            </a:r>
            <a:br>
              <a:rPr lang="en-GB" sz="900" dirty="0">
                <a:solidFill>
                  <a:schemeClr val="tx1"/>
                </a:solidFill>
                <a:latin typeface="Arial" panose="020B0604020202020204" pitchFamily="34" charset="0"/>
              </a:rPr>
            </a:br>
            <a:r>
              <a:rPr lang="en-GB" sz="900" dirty="0">
                <a:solidFill>
                  <a:schemeClr val="tx1"/>
                </a:solidFill>
                <a:latin typeface="Arial" panose="020B0604020202020204" pitchFamily="34" charset="0"/>
              </a:rPr>
              <a:t>conflict drivers contributes to stability and peacebuilding</a:t>
            </a:r>
          </a:p>
        </p:txBody>
      </p:sp>
      <p:sp>
        <p:nvSpPr>
          <p:cNvPr id="52" name="Rounded Rectangle 294">
            <a:extLst>
              <a:ext uri="{FF2B5EF4-FFF2-40B4-BE49-F238E27FC236}">
                <a16:creationId xmlns:a16="http://schemas.microsoft.com/office/drawing/2014/main" id="{9E552A37-AFFD-01D5-355A-A754E67ECE63}"/>
              </a:ext>
            </a:extLst>
          </p:cNvPr>
          <p:cNvSpPr/>
          <p:nvPr/>
        </p:nvSpPr>
        <p:spPr>
          <a:xfrm>
            <a:off x="9300730" y="1588032"/>
            <a:ext cx="2376645" cy="432000"/>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latin typeface="Arial" panose="020B0604020202020204" pitchFamily="34" charset="0"/>
              </a:rPr>
              <a:t>States’ strategic objectives supported and relevant treaty obligations met</a:t>
            </a:r>
          </a:p>
        </p:txBody>
      </p:sp>
      <p:graphicFrame>
        <p:nvGraphicFramePr>
          <p:cNvPr id="2" name="Table 1">
            <a:extLst>
              <a:ext uri="{FF2B5EF4-FFF2-40B4-BE49-F238E27FC236}">
                <a16:creationId xmlns:a16="http://schemas.microsoft.com/office/drawing/2014/main" id="{9BAD4578-322D-4A1A-6573-6805AA46B3E6}"/>
              </a:ext>
            </a:extLst>
          </p:cNvPr>
          <p:cNvGraphicFramePr>
            <a:graphicFrameLocks noGrp="1"/>
          </p:cNvGraphicFramePr>
          <p:nvPr/>
        </p:nvGraphicFramePr>
        <p:xfrm>
          <a:off x="294122" y="3104210"/>
          <a:ext cx="11460046" cy="3649984"/>
        </p:xfrm>
        <a:graphic>
          <a:graphicData uri="http://schemas.openxmlformats.org/drawingml/2006/table">
            <a:tbl>
              <a:tblPr bandRow="1">
                <a:tableStyleId>{5C22544A-7EE6-4342-B048-85BDC9FD1C3A}</a:tableStyleId>
              </a:tblPr>
              <a:tblGrid>
                <a:gridCol w="8182221">
                  <a:extLst>
                    <a:ext uri="{9D8B030D-6E8A-4147-A177-3AD203B41FA5}">
                      <a16:colId xmlns:a16="http://schemas.microsoft.com/office/drawing/2014/main" val="136957955"/>
                    </a:ext>
                  </a:extLst>
                </a:gridCol>
                <a:gridCol w="1388376">
                  <a:extLst>
                    <a:ext uri="{9D8B030D-6E8A-4147-A177-3AD203B41FA5}">
                      <a16:colId xmlns:a16="http://schemas.microsoft.com/office/drawing/2014/main" val="2081821"/>
                    </a:ext>
                  </a:extLst>
                </a:gridCol>
                <a:gridCol w="1889449">
                  <a:extLst>
                    <a:ext uri="{9D8B030D-6E8A-4147-A177-3AD203B41FA5}">
                      <a16:colId xmlns:a16="http://schemas.microsoft.com/office/drawing/2014/main" val="23281405"/>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i="0" dirty="0">
                          <a:solidFill>
                            <a:schemeClr val="bg1"/>
                          </a:solidFill>
                          <a:latin typeface="Arial" panose="020B0604020202020204" pitchFamily="34" charset="0"/>
                        </a:rPr>
                        <a:t>Output indicators</a:t>
                      </a:r>
                    </a:p>
                  </a:txBody>
                  <a:tcP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kern="1200" dirty="0">
                          <a:solidFill>
                            <a:schemeClr val="bg1"/>
                          </a:solidFill>
                          <a:latin typeface="Arial" panose="020B0604020202020204" pitchFamily="34" charset="0"/>
                          <a:ea typeface="+mn-ea"/>
                          <a:cs typeface="+mn-cs"/>
                        </a:rPr>
                        <a:t>Owner</a:t>
                      </a:r>
                    </a:p>
                  </a:txBody>
                  <a:tcPr>
                    <a:solidFill>
                      <a:schemeClr val="accent5"/>
                    </a:solidFill>
                  </a:tcPr>
                </a:tc>
                <a:tc>
                  <a:txBody>
                    <a:bodyPr/>
                    <a:lstStyle/>
                    <a:p>
                      <a:r>
                        <a:rPr lang="en-GB" sz="1600" b="0" i="0" kern="1200" dirty="0">
                          <a:solidFill>
                            <a:schemeClr val="bg1"/>
                          </a:solidFill>
                          <a:latin typeface="Arial" panose="020B0604020202020204" pitchFamily="34" charset="0"/>
                          <a:ea typeface="+mn-ea"/>
                          <a:cs typeface="+mn-cs"/>
                        </a:rPr>
                        <a:t>Frequency</a:t>
                      </a:r>
                    </a:p>
                  </a:txBody>
                  <a:tcPr>
                    <a:solidFill>
                      <a:schemeClr val="accent5"/>
                    </a:solidFill>
                  </a:tcPr>
                </a:tc>
                <a:extLst>
                  <a:ext uri="{0D108BD9-81ED-4DB2-BD59-A6C34878D82A}">
                    <a16:rowId xmlns:a16="http://schemas.microsoft.com/office/drawing/2014/main" val="1990183457"/>
                  </a:ext>
                </a:extLst>
              </a:tr>
              <a:tr h="182880">
                <a:tc>
                  <a:txBody>
                    <a:bodyPr/>
                    <a:lstStyle/>
                    <a:p>
                      <a:pPr marL="93345" indent="0" algn="l" rtl="0" fontAlgn="ctr"/>
                      <a:r>
                        <a:rPr lang="en-GB" sz="1000" b="0" i="0" u="none" strike="noStrike" kern="1200" dirty="0">
                          <a:solidFill>
                            <a:schemeClr val="dk1"/>
                          </a:solidFill>
                          <a:effectLst/>
                          <a:latin typeface="Arial"/>
                          <a:ea typeface="+mn-ea"/>
                          <a:cs typeface="+mn-cs"/>
                        </a:rPr>
                        <a:t>OP-6.4 Amount of suspected or confirmed hazardous area (m</a:t>
                      </a:r>
                      <a:r>
                        <a:rPr lang="en-GB" sz="1000" b="0" i="0" u="none" strike="noStrike" kern="1200" baseline="30000" dirty="0">
                          <a:solidFill>
                            <a:schemeClr val="dk1"/>
                          </a:solidFill>
                          <a:effectLst/>
                          <a:latin typeface="Arial"/>
                          <a:ea typeface="+mn-ea"/>
                          <a:cs typeface="+mn-cs"/>
                        </a:rPr>
                        <a:t>2</a:t>
                      </a:r>
                      <a:r>
                        <a:rPr lang="en-GB" sz="1000" b="0" i="0" u="none" strike="noStrike" kern="1200" dirty="0">
                          <a:solidFill>
                            <a:schemeClr val="dk1"/>
                          </a:solidFill>
                          <a:effectLst/>
                          <a:latin typeface="Arial"/>
                          <a:ea typeface="+mn-ea"/>
                          <a:cs typeface="+mn-cs"/>
                        </a:rPr>
                        <a:t>) (disaggregated by SHA and CHA)</a:t>
                      </a:r>
                    </a:p>
                  </a:txBody>
                  <a:tcPr marL="5817" marR="5817" marT="5817" marB="0" anchor="ctr">
                    <a:solidFill>
                      <a:srgbClr val="F0F0F0"/>
                    </a:solidFill>
                  </a:tcPr>
                </a:tc>
                <a:tc>
                  <a:txBody>
                    <a:bodyPr/>
                    <a:lstStyle/>
                    <a:p>
                      <a:pPr marL="0" indent="93345" algn="l" rtl="0" fontAlgn="ctr"/>
                      <a:r>
                        <a:rPr lang="en-GB" sz="1000" b="0" i="0" u="none" strike="noStrike" dirty="0">
                          <a:solidFill>
                            <a:srgbClr val="000000"/>
                          </a:solidFill>
                          <a:effectLst/>
                          <a:latin typeface="Arial"/>
                        </a:rPr>
                        <a:t>IP NA</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r>
                        <a:rPr lang="en-GB" sz="1000" b="0" i="0" dirty="0">
                          <a:solidFill>
                            <a:schemeClr val="dk1"/>
                          </a:solidFill>
                          <a:latin typeface="Arial"/>
                        </a:rPr>
                        <a:t>Quarterly</a:t>
                      </a:r>
                    </a:p>
                  </a:txBody>
                  <a:tcPr>
                    <a:solidFill>
                      <a:srgbClr val="F0F0F0"/>
                    </a:solidFill>
                  </a:tcPr>
                </a:tc>
                <a:extLst>
                  <a:ext uri="{0D108BD9-81ED-4DB2-BD59-A6C34878D82A}">
                    <a16:rowId xmlns:a16="http://schemas.microsoft.com/office/drawing/2014/main" val="1385124631"/>
                  </a:ext>
                </a:extLst>
              </a:tr>
              <a:tr h="266704">
                <a:tc>
                  <a:txBody>
                    <a:bodyPr/>
                    <a:lstStyle/>
                    <a:p>
                      <a:pPr marL="93345" lvl="0" indent="0" algn="l">
                        <a:buNone/>
                      </a:pPr>
                      <a:r>
                        <a:rPr lang="en-GB" sz="1000" b="0" i="0" u="none" strike="noStrike" noProof="0" dirty="0">
                          <a:solidFill>
                            <a:schemeClr val="dk1"/>
                          </a:solidFill>
                          <a:effectLst/>
                          <a:latin typeface="Arial"/>
                        </a:rPr>
                        <a:t>OP-6.5 Land cancelled through non-technical survey (</a:t>
                      </a:r>
                      <a:r>
                        <a:rPr lang="en-GB" sz="1000" b="0" i="0" u="none" strike="noStrike" dirty="0">
                          <a:effectLst/>
                          <a:latin typeface="Arial"/>
                        </a:rPr>
                        <a:t>m</a:t>
                      </a:r>
                      <a:r>
                        <a:rPr lang="en-GB" sz="1000" b="0" i="0" u="none" strike="noStrike" baseline="30000" dirty="0">
                          <a:effectLst/>
                          <a:latin typeface="Arial"/>
                        </a:rPr>
                        <a:t>2</a:t>
                      </a:r>
                      <a:r>
                        <a:rPr lang="en-GB" sz="1000" b="0" i="0" u="none" strike="noStrike" kern="1200" dirty="0">
                          <a:solidFill>
                            <a:schemeClr val="dk1"/>
                          </a:solidFill>
                          <a:effectLst/>
                          <a:latin typeface="Arial"/>
                          <a:ea typeface="+mn-ea"/>
                          <a:cs typeface="+mn-cs"/>
                        </a:rPr>
                        <a:t> )</a:t>
                      </a:r>
                    </a:p>
                  </a:txBody>
                  <a:tcPr marL="5817" marR="5817" marT="5817" marB="0" anchor="ctr">
                    <a:solidFill>
                      <a:srgbClr val="F0F0F0"/>
                    </a:solidFill>
                  </a:tcPr>
                </a:tc>
                <a:tc>
                  <a:txBody>
                    <a:bodyPr/>
                    <a:lstStyle/>
                    <a:p>
                      <a:pPr marL="0" indent="93345" algn="l" rtl="0" fontAlgn="ctr"/>
                      <a:r>
                        <a:rPr lang="en-GB" sz="1000" b="0" i="0" u="none" strike="noStrike" dirty="0">
                          <a:solidFill>
                            <a:srgbClr val="000000"/>
                          </a:solidFill>
                          <a:effectLst/>
                          <a:latin typeface="Arial"/>
                        </a:rPr>
                        <a:t>IP NA</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r>
                        <a:rPr lang="en-GB" sz="1000" b="0" i="0" dirty="0">
                          <a:solidFill>
                            <a:schemeClr val="dk1"/>
                          </a:solidFill>
                          <a:latin typeface="Arial"/>
                        </a:rPr>
                        <a:t>Quarterly</a:t>
                      </a:r>
                    </a:p>
                  </a:txBody>
                  <a:tcPr>
                    <a:solidFill>
                      <a:srgbClr val="F0F0F0"/>
                    </a:solidFill>
                  </a:tcPr>
                </a:tc>
                <a:extLst>
                  <a:ext uri="{0D108BD9-81ED-4DB2-BD59-A6C34878D82A}">
                    <a16:rowId xmlns:a16="http://schemas.microsoft.com/office/drawing/2014/main" val="2232269903"/>
                  </a:ext>
                </a:extLst>
              </a:tr>
              <a:tr h="182880">
                <a:tc>
                  <a:txBody>
                    <a:bodyPr/>
                    <a:lstStyle/>
                    <a:p>
                      <a:pPr marL="57150" lvl="0" indent="36513" algn="l">
                        <a:lnSpc>
                          <a:spcPct val="100000"/>
                        </a:lnSpc>
                        <a:spcBef>
                          <a:spcPts val="0"/>
                        </a:spcBef>
                        <a:spcAft>
                          <a:spcPts val="0"/>
                        </a:spcAft>
                        <a:buNone/>
                      </a:pPr>
                      <a:r>
                        <a:rPr lang="en-GB" sz="1000" b="0" i="0" u="none" strike="noStrike" kern="1200" noProof="0" dirty="0">
                          <a:solidFill>
                            <a:schemeClr val="dk1"/>
                          </a:solidFill>
                          <a:effectLst/>
                          <a:latin typeface="Arial"/>
                          <a:ea typeface="+mn-ea"/>
                          <a:cs typeface="+mn-cs"/>
                        </a:rPr>
                        <a:t>OP-6.9 Suspected or confirmed hazardous areas newly identified (m2 ) (disaggregated by SHA and CHA)</a:t>
                      </a:r>
                      <a:endParaRPr lang="en-US" sz="1000" b="0" i="0" u="none" strike="noStrike" kern="1200" dirty="0">
                        <a:solidFill>
                          <a:schemeClr val="dk1"/>
                        </a:solidFill>
                        <a:effectLst/>
                        <a:latin typeface="Arial"/>
                        <a:ea typeface="+mn-ea"/>
                        <a:cs typeface="+mn-cs"/>
                      </a:endParaRPr>
                    </a:p>
                  </a:txBody>
                  <a:tcPr marL="6241" marR="6241" marT="6241" marB="0" anchor="ctr">
                    <a:solidFill>
                      <a:srgbClr val="F0F0F0"/>
                    </a:solidFill>
                  </a:tcPr>
                </a:tc>
                <a:tc>
                  <a:txBody>
                    <a:bodyPr/>
                    <a:lstStyle/>
                    <a:p>
                      <a:pPr marL="0" indent="93345" algn="l" rtl="0" fontAlgn="ctr"/>
                      <a:r>
                        <a:rPr lang="en-GB" sz="1000" b="0" i="0" u="none" strike="noStrike" dirty="0">
                          <a:solidFill>
                            <a:srgbClr val="000000"/>
                          </a:solidFill>
                          <a:effectLst/>
                          <a:latin typeface="Arial"/>
                        </a:rPr>
                        <a:t>IP</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r>
                        <a:rPr lang="en-GB" sz="1000" b="0" i="0" dirty="0">
                          <a:solidFill>
                            <a:schemeClr val="dk1"/>
                          </a:solidFill>
                          <a:latin typeface="Arial"/>
                        </a:rPr>
                        <a:t>Quarterly</a:t>
                      </a:r>
                    </a:p>
                  </a:txBody>
                  <a:tcPr>
                    <a:solidFill>
                      <a:srgbClr val="F0F0F0"/>
                    </a:solidFill>
                  </a:tcPr>
                </a:tc>
                <a:extLst>
                  <a:ext uri="{0D108BD9-81ED-4DB2-BD59-A6C34878D82A}">
                    <a16:rowId xmlns:a16="http://schemas.microsoft.com/office/drawing/2014/main" val="235548788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dirty="0">
                          <a:solidFill>
                            <a:schemeClr val="dk1"/>
                          </a:solidFill>
                          <a:latin typeface="Arial"/>
                        </a:rPr>
                        <a:t>Please choose additional output level indicators for enhanced capacity of national authorities from the indicator bank</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000" b="0" i="0" dirty="0">
                        <a:solidFill>
                          <a:schemeClr val="dk1"/>
                        </a:solidFill>
                        <a:latin typeface="Arial"/>
                      </a:endParaRPr>
                    </a:p>
                  </a:txBody>
                  <a:tcPr>
                    <a:solidFill>
                      <a:srgbClr val="F0F0F0"/>
                    </a:solidFill>
                  </a:tcPr>
                </a:tc>
                <a:tc>
                  <a:txBody>
                    <a:bodyPr/>
                    <a:lstStyle/>
                    <a:p>
                      <a:endParaRPr lang="en-GB" sz="1000" b="0" i="0" dirty="0">
                        <a:latin typeface="Arial"/>
                      </a:endParaRPr>
                    </a:p>
                  </a:txBody>
                  <a:tcPr>
                    <a:solidFill>
                      <a:srgbClr val="F0F0F0"/>
                    </a:solidFill>
                  </a:tcPr>
                </a:tc>
                <a:extLst>
                  <a:ext uri="{0D108BD9-81ED-4DB2-BD59-A6C34878D82A}">
                    <a16:rowId xmlns:a16="http://schemas.microsoft.com/office/drawing/2014/main" val="3746717"/>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i="0" kern="1200" dirty="0">
                          <a:solidFill>
                            <a:schemeClr val="bg1"/>
                          </a:solidFill>
                          <a:latin typeface="Arial" panose="020B0604020202020204" pitchFamily="34" charset="0"/>
                          <a:ea typeface="+mn-ea"/>
                          <a:cs typeface="+mn-cs"/>
                        </a:rPr>
                        <a:t>Outcome indicators</a:t>
                      </a:r>
                    </a:p>
                  </a:txBody>
                  <a:tcPr>
                    <a:solidFill>
                      <a:srgbClr val="92D05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900" b="0" i="0" dirty="0">
                        <a:solidFill>
                          <a:schemeClr val="dk1"/>
                        </a:solidFill>
                        <a:latin typeface="Arial" panose="020B0604020202020204" pitchFamily="34" charset="0"/>
                      </a:endParaRPr>
                    </a:p>
                  </a:txBody>
                  <a:tcPr>
                    <a:solidFill>
                      <a:srgbClr val="92D050"/>
                    </a:solidFill>
                  </a:tcPr>
                </a:tc>
                <a:tc>
                  <a:txBody>
                    <a:bodyPr/>
                    <a:lstStyle/>
                    <a:p>
                      <a:endParaRPr lang="en-GB" b="0" i="0" dirty="0">
                        <a:latin typeface="Arial" panose="020B0604020202020204" pitchFamily="34" charset="0"/>
                      </a:endParaRPr>
                    </a:p>
                  </a:txBody>
                  <a:tcPr>
                    <a:solidFill>
                      <a:srgbClr val="92D050"/>
                    </a:solidFill>
                  </a:tcPr>
                </a:tc>
                <a:extLst>
                  <a:ext uri="{0D108BD9-81ED-4DB2-BD59-A6C34878D82A}">
                    <a16:rowId xmlns:a16="http://schemas.microsoft.com/office/drawing/2014/main" val="1503558827"/>
                  </a:ext>
                </a:extLst>
              </a:tr>
              <a:tr h="0">
                <a:tc>
                  <a:txBody>
                    <a:bodyPr/>
                    <a:lstStyle/>
                    <a:p>
                      <a:pPr marL="0" marR="0" lvl="0" indent="0" algn="l" rtl="0" eaLnBrk="1" fontAlgn="auto" latinLnBrk="0" hangingPunct="1">
                        <a:lnSpc>
                          <a:spcPct val="100000"/>
                        </a:lnSpc>
                        <a:spcBef>
                          <a:spcPts val="0"/>
                        </a:spcBef>
                        <a:spcAft>
                          <a:spcPts val="0"/>
                        </a:spcAft>
                        <a:buClrTx/>
                        <a:buSzTx/>
                        <a:buFontTx/>
                        <a:buNone/>
                      </a:pPr>
                      <a:r>
                        <a:rPr lang="en-GB" sz="1000" b="0" i="0" u="none" strike="noStrike" dirty="0">
                          <a:solidFill>
                            <a:srgbClr val="000000"/>
                          </a:solidFill>
                          <a:effectLst/>
                          <a:latin typeface="Arial"/>
                        </a:rPr>
                        <a:t>O-2.1 Progress of APMBC Treaty obligations </a:t>
                      </a:r>
                      <a:endParaRPr lang="en-GB" sz="1000" b="0" dirty="0">
                        <a:solidFill>
                          <a:schemeClr val="dk1"/>
                        </a:solidFill>
                        <a:latin typeface="Arial"/>
                      </a:endParaRP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r>
                        <a:rPr lang="en-GB" sz="1000" b="0" i="0" dirty="0">
                          <a:solidFill>
                            <a:schemeClr val="dk1"/>
                          </a:solidFill>
                          <a:latin typeface="Arial"/>
                        </a:rPr>
                        <a:t>NA, IP, Donor</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r>
                        <a:rPr lang="en-GB" sz="1000" b="0" i="0" dirty="0">
                          <a:solidFill>
                            <a:schemeClr val="dk1"/>
                          </a:solidFill>
                          <a:latin typeface="Arial"/>
                        </a:rPr>
                        <a:t>Annually</a:t>
                      </a:r>
                    </a:p>
                  </a:txBody>
                  <a:tcPr>
                    <a:solidFill>
                      <a:srgbClr val="F0F0F0"/>
                    </a:solidFill>
                  </a:tcPr>
                </a:tc>
                <a:extLst>
                  <a:ext uri="{0D108BD9-81ED-4DB2-BD59-A6C34878D82A}">
                    <a16:rowId xmlns:a16="http://schemas.microsoft.com/office/drawing/2014/main" val="3824907496"/>
                  </a:ext>
                </a:extLst>
              </a:tr>
              <a:tr h="0">
                <a:tc>
                  <a:txBody>
                    <a:bodyPr/>
                    <a:lstStyle/>
                    <a:p>
                      <a:pPr marL="0" marR="0" lvl="0" indent="0" algn="l" rtl="0" eaLnBrk="1" fontAlgn="auto" latinLnBrk="0" hangingPunct="1">
                        <a:lnSpc>
                          <a:spcPct val="100000"/>
                        </a:lnSpc>
                        <a:spcBef>
                          <a:spcPts val="0"/>
                        </a:spcBef>
                        <a:spcAft>
                          <a:spcPts val="0"/>
                        </a:spcAft>
                        <a:buClrTx/>
                        <a:buSzTx/>
                        <a:buFontTx/>
                        <a:buNone/>
                      </a:pPr>
                      <a:r>
                        <a:rPr lang="en-GB" sz="1000" b="0" i="0" u="none" strike="noStrike" dirty="0">
                          <a:solidFill>
                            <a:srgbClr val="000000"/>
                          </a:solidFill>
                          <a:effectLst/>
                          <a:latin typeface="Arial"/>
                        </a:rPr>
                        <a:t>O-2.2 Progress of CCM Treaty obligations </a:t>
                      </a:r>
                      <a:endParaRPr lang="en-GB" sz="1000" b="0" dirty="0">
                        <a:solidFill>
                          <a:schemeClr val="dk1"/>
                        </a:solidFill>
                        <a:latin typeface="Arial"/>
                      </a:endParaRP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r>
                        <a:rPr lang="en-GB" sz="1000" b="0" i="0" dirty="0">
                          <a:solidFill>
                            <a:schemeClr val="dk1"/>
                          </a:solidFill>
                          <a:latin typeface="Arial"/>
                        </a:rPr>
                        <a:t>NA, IP, Donor</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r>
                        <a:rPr lang="en-GB" sz="1000" b="0" i="0" dirty="0">
                          <a:solidFill>
                            <a:schemeClr val="dk1"/>
                          </a:solidFill>
                          <a:latin typeface="Arial"/>
                        </a:rPr>
                        <a:t>Annually</a:t>
                      </a:r>
                    </a:p>
                  </a:txBody>
                  <a:tcPr>
                    <a:solidFill>
                      <a:srgbClr val="F0F0F0"/>
                    </a:solidFill>
                  </a:tcPr>
                </a:tc>
                <a:extLst>
                  <a:ext uri="{0D108BD9-81ED-4DB2-BD59-A6C34878D82A}">
                    <a16:rowId xmlns:a16="http://schemas.microsoft.com/office/drawing/2014/main" val="22075022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solidFill>
                            <a:schemeClr val="dk1"/>
                          </a:solidFill>
                          <a:latin typeface="Arial"/>
                        </a:rPr>
                        <a:t>O-2.5 </a:t>
                      </a:r>
                      <a:r>
                        <a:rPr lang="en-US" sz="1000" b="0" i="0" u="none" strike="noStrike" kern="1200" dirty="0">
                          <a:solidFill>
                            <a:srgbClr val="000000"/>
                          </a:solidFill>
                          <a:effectLst/>
                          <a:latin typeface="Arial"/>
                          <a:ea typeface="+mn-ea"/>
                          <a:cs typeface="+mn-cs"/>
                        </a:rPr>
                        <a:t>Area of land released disaggregated by land cleared, land reduced and land cancelled (m2)</a:t>
                      </a:r>
                    </a:p>
                  </a:txBody>
                  <a:tcP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dirty="0">
                          <a:solidFill>
                            <a:schemeClr val="dk1"/>
                          </a:solidFill>
                          <a:latin typeface="Arial"/>
                        </a:rPr>
                        <a:t>NA, IP, Donor</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r>
                        <a:rPr lang="en-GB" sz="1000" b="0" i="0" dirty="0">
                          <a:solidFill>
                            <a:schemeClr val="dk1"/>
                          </a:solidFill>
                          <a:latin typeface="Arial"/>
                        </a:rPr>
                        <a:t>Six-monthly</a:t>
                      </a:r>
                    </a:p>
                  </a:txBody>
                  <a:tcPr>
                    <a:solidFill>
                      <a:srgbClr val="F0F0F0"/>
                    </a:solidFill>
                  </a:tcPr>
                </a:tc>
                <a:extLst>
                  <a:ext uri="{0D108BD9-81ED-4DB2-BD59-A6C34878D82A}">
                    <a16:rowId xmlns:a16="http://schemas.microsoft.com/office/drawing/2014/main" val="69806318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Arial"/>
                          <a:ea typeface="+mn-ea"/>
                          <a:cs typeface="+mn-cs"/>
                        </a:rPr>
                        <a:t>O-3.1 Extent of delivery of a national mine action plan</a:t>
                      </a:r>
                    </a:p>
                  </a:txBody>
                  <a:tcP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dirty="0">
                          <a:solidFill>
                            <a:schemeClr val="dk1"/>
                          </a:solidFill>
                          <a:latin typeface="Arial"/>
                        </a:rPr>
                        <a:t>NA IP</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r>
                        <a:rPr lang="en-GB" sz="1000" b="0" i="0" dirty="0">
                          <a:solidFill>
                            <a:schemeClr val="dk1"/>
                          </a:solidFill>
                          <a:latin typeface="Arial"/>
                        </a:rPr>
                        <a:t>Six-monthly</a:t>
                      </a:r>
                    </a:p>
                  </a:txBody>
                  <a:tcPr>
                    <a:solidFill>
                      <a:srgbClr val="F0F0F0"/>
                    </a:solidFill>
                  </a:tcPr>
                </a:tc>
                <a:extLst>
                  <a:ext uri="{0D108BD9-81ED-4DB2-BD59-A6C34878D82A}">
                    <a16:rowId xmlns:a16="http://schemas.microsoft.com/office/drawing/2014/main" val="361325056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dirty="0">
                          <a:solidFill>
                            <a:schemeClr val="dk1"/>
                          </a:solidFill>
                          <a:latin typeface="Arial"/>
                        </a:rPr>
                        <a:t>Please choose additional outcome level indicators for the relevant outcomes from the indicator bank</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900" b="0" i="0" dirty="0">
                        <a:solidFill>
                          <a:schemeClr val="dk1"/>
                        </a:solidFill>
                        <a:latin typeface="Arial"/>
                      </a:endParaRPr>
                    </a:p>
                  </a:txBody>
                  <a:tcPr>
                    <a:solidFill>
                      <a:srgbClr val="F0F0F0"/>
                    </a:solidFill>
                  </a:tcPr>
                </a:tc>
                <a:tc>
                  <a:txBody>
                    <a:bodyPr/>
                    <a:lstStyle/>
                    <a:p>
                      <a:endParaRPr lang="en-GB" b="0" i="0" dirty="0">
                        <a:latin typeface="Arial"/>
                      </a:endParaRPr>
                    </a:p>
                  </a:txBody>
                  <a:tcPr>
                    <a:solidFill>
                      <a:srgbClr val="F0F0F0"/>
                    </a:solidFill>
                  </a:tcPr>
                </a:tc>
                <a:extLst>
                  <a:ext uri="{0D108BD9-81ED-4DB2-BD59-A6C34878D82A}">
                    <a16:rowId xmlns:a16="http://schemas.microsoft.com/office/drawing/2014/main" val="504039411"/>
                  </a:ext>
                </a:extLst>
              </a:tr>
              <a:tr h="0">
                <a:tc>
                  <a:txBody>
                    <a:bodyPr/>
                    <a:lstStyle/>
                    <a:p>
                      <a:pPr marL="0" marR="0" lvl="0" indent="0" algn="ctr" rtl="0" eaLnBrk="1" fontAlgn="auto" latinLnBrk="0" hangingPunct="1">
                        <a:lnSpc>
                          <a:spcPct val="100000"/>
                        </a:lnSpc>
                        <a:spcBef>
                          <a:spcPts val="0"/>
                        </a:spcBef>
                        <a:spcAft>
                          <a:spcPts val="0"/>
                        </a:spcAft>
                        <a:buFontTx/>
                        <a:buNone/>
                      </a:pPr>
                      <a:r>
                        <a:rPr lang="en-GB" sz="1600" b="0" i="0" kern="1200" dirty="0">
                          <a:solidFill>
                            <a:schemeClr val="bg1"/>
                          </a:solidFill>
                          <a:latin typeface="Arial" panose="020B0604020202020204" pitchFamily="34" charset="0"/>
                          <a:ea typeface="+mn-ea"/>
                          <a:cs typeface="+mn-cs"/>
                        </a:rPr>
                        <a:t>Impact indicators</a:t>
                      </a:r>
                    </a:p>
                  </a:txBody>
                  <a:tcPr>
                    <a:solidFill>
                      <a:srgbClr val="7030A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200" b="0" i="0" dirty="0">
                        <a:solidFill>
                          <a:schemeClr val="dk1"/>
                        </a:solidFill>
                        <a:latin typeface="Arial" panose="020B0604020202020204" pitchFamily="34" charset="0"/>
                      </a:endParaRPr>
                    </a:p>
                  </a:txBody>
                  <a:tcPr>
                    <a:solidFill>
                      <a:srgbClr val="7030A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200" b="0" i="0" dirty="0">
                        <a:solidFill>
                          <a:schemeClr val="dk1"/>
                        </a:solidFill>
                        <a:latin typeface="Arial" panose="020B0604020202020204" pitchFamily="34" charset="0"/>
                      </a:endParaRPr>
                    </a:p>
                  </a:txBody>
                  <a:tcPr>
                    <a:solidFill>
                      <a:srgbClr val="7030A0"/>
                    </a:solidFill>
                  </a:tcPr>
                </a:tc>
                <a:extLst>
                  <a:ext uri="{0D108BD9-81ED-4DB2-BD59-A6C34878D82A}">
                    <a16:rowId xmlns:a16="http://schemas.microsoft.com/office/drawing/2014/main" val="1805291827"/>
                  </a:ext>
                </a:extLst>
              </a:tr>
              <a:tr h="0">
                <a:tc>
                  <a:txBody>
                    <a:bodyPr/>
                    <a:lstStyle/>
                    <a:p>
                      <a:pPr marL="0" marR="0" lvl="0" indent="0" algn="l" rtl="0" eaLnBrk="1" fontAlgn="auto" latinLnBrk="0" hangingPunct="1">
                        <a:lnSpc>
                          <a:spcPct val="100000"/>
                        </a:lnSpc>
                        <a:spcBef>
                          <a:spcPts val="0"/>
                        </a:spcBef>
                        <a:spcAft>
                          <a:spcPts val="0"/>
                        </a:spcAft>
                        <a:buFontTx/>
                        <a:buNone/>
                      </a:pPr>
                      <a:r>
                        <a:rPr lang="en-GB" sz="1000" b="0" i="0" dirty="0">
                          <a:solidFill>
                            <a:schemeClr val="dk1"/>
                          </a:solidFill>
                          <a:latin typeface="Arial"/>
                        </a:rPr>
                        <a:t>Please choose impact level indicators to be collected by IPs as identified in the indicator bank </a:t>
                      </a:r>
                      <a:endParaRPr lang="en-GB" sz="1000">
                        <a:solidFill>
                          <a:schemeClr val="dk1"/>
                        </a:solidFill>
                        <a:latin typeface="Arial"/>
                      </a:endParaRP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200" b="0" i="0" dirty="0">
                        <a:solidFill>
                          <a:schemeClr val="dk1"/>
                        </a:solidFill>
                        <a:latin typeface="Arial" panose="020B0604020202020204" pitchFamily="34" charset="0"/>
                      </a:endParaRP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200" b="0" i="0" dirty="0">
                        <a:solidFill>
                          <a:schemeClr val="dk1"/>
                        </a:solidFill>
                        <a:latin typeface="Arial" panose="020B0604020202020204" pitchFamily="34" charset="0"/>
                      </a:endParaRPr>
                    </a:p>
                  </a:txBody>
                  <a:tcPr>
                    <a:solidFill>
                      <a:srgbClr val="F0F0F0"/>
                    </a:solidFill>
                  </a:tcPr>
                </a:tc>
                <a:extLst>
                  <a:ext uri="{0D108BD9-81ED-4DB2-BD59-A6C34878D82A}">
                    <a16:rowId xmlns:a16="http://schemas.microsoft.com/office/drawing/2014/main" val="4132710970"/>
                  </a:ext>
                </a:extLst>
              </a:tr>
            </a:tbl>
          </a:graphicData>
        </a:graphic>
      </p:graphicFrame>
      <p:grpSp>
        <p:nvGrpSpPr>
          <p:cNvPr id="40" name="Group 39">
            <a:extLst>
              <a:ext uri="{FF2B5EF4-FFF2-40B4-BE49-F238E27FC236}">
                <a16:creationId xmlns:a16="http://schemas.microsoft.com/office/drawing/2014/main" id="{C020A2C6-6D5C-BECA-C678-DAE635C8B382}"/>
              </a:ext>
            </a:extLst>
          </p:cNvPr>
          <p:cNvGrpSpPr/>
          <p:nvPr/>
        </p:nvGrpSpPr>
        <p:grpSpPr>
          <a:xfrm>
            <a:off x="8232478" y="1201307"/>
            <a:ext cx="865403" cy="611869"/>
            <a:chOff x="7025755" y="914550"/>
            <a:chExt cx="704223" cy="469684"/>
          </a:xfrm>
        </p:grpSpPr>
        <p:cxnSp>
          <p:nvCxnSpPr>
            <p:cNvPr id="41" name="Straight Arrow Connector 40">
              <a:extLst>
                <a:ext uri="{FF2B5EF4-FFF2-40B4-BE49-F238E27FC236}">
                  <a16:creationId xmlns:a16="http://schemas.microsoft.com/office/drawing/2014/main" id="{C63BA06E-FC90-3FF6-AC97-BF59AAFB0C80}"/>
                </a:ext>
              </a:extLst>
            </p:cNvPr>
            <p:cNvCxnSpPr>
              <a:cxnSpLocks/>
            </p:cNvCxnSpPr>
            <p:nvPr/>
          </p:nvCxnSpPr>
          <p:spPr>
            <a:xfrm>
              <a:off x="7025755" y="914550"/>
              <a:ext cx="70422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9826461-4C41-2B1E-D355-AE984F5AEBEC}"/>
                </a:ext>
              </a:extLst>
            </p:cNvPr>
            <p:cNvCxnSpPr>
              <a:cxnSpLocks/>
            </p:cNvCxnSpPr>
            <p:nvPr/>
          </p:nvCxnSpPr>
          <p:spPr>
            <a:xfrm>
              <a:off x="7025755" y="1384234"/>
              <a:ext cx="70422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5C6118CD-EC36-EDD5-B51B-3542E4D3E9FF}"/>
              </a:ext>
            </a:extLst>
          </p:cNvPr>
          <p:cNvGrpSpPr/>
          <p:nvPr/>
        </p:nvGrpSpPr>
        <p:grpSpPr>
          <a:xfrm>
            <a:off x="4626653" y="1217092"/>
            <a:ext cx="865403" cy="469684"/>
            <a:chOff x="7025755" y="914550"/>
            <a:chExt cx="704223" cy="469684"/>
          </a:xfrm>
        </p:grpSpPr>
        <p:cxnSp>
          <p:nvCxnSpPr>
            <p:cNvPr id="44" name="Straight Arrow Connector 43">
              <a:extLst>
                <a:ext uri="{FF2B5EF4-FFF2-40B4-BE49-F238E27FC236}">
                  <a16:creationId xmlns:a16="http://schemas.microsoft.com/office/drawing/2014/main" id="{C059CA52-43B9-4949-E60A-81DD06095A5D}"/>
                </a:ext>
              </a:extLst>
            </p:cNvPr>
            <p:cNvCxnSpPr>
              <a:cxnSpLocks/>
            </p:cNvCxnSpPr>
            <p:nvPr/>
          </p:nvCxnSpPr>
          <p:spPr>
            <a:xfrm>
              <a:off x="7025755" y="914550"/>
              <a:ext cx="70422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EC285935-94E2-0321-CDD0-DD63B4AB582A}"/>
                </a:ext>
              </a:extLst>
            </p:cNvPr>
            <p:cNvCxnSpPr>
              <a:cxnSpLocks/>
            </p:cNvCxnSpPr>
            <p:nvPr/>
          </p:nvCxnSpPr>
          <p:spPr>
            <a:xfrm>
              <a:off x="7025755" y="1384234"/>
              <a:ext cx="70422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BF38CB24-704C-7123-9DAA-8AB80FA4F3D1}"/>
              </a:ext>
            </a:extLst>
          </p:cNvPr>
          <p:cNvSpPr txBox="1"/>
          <p:nvPr/>
        </p:nvSpPr>
        <p:spPr>
          <a:xfrm>
            <a:off x="1529085" y="1295449"/>
            <a:ext cx="790541" cy="201120"/>
          </a:xfrm>
          <a:prstGeom prst="rect">
            <a:avLst/>
          </a:prstGeom>
          <a:noFill/>
          <a:ln>
            <a:noFill/>
          </a:ln>
        </p:spPr>
        <p:txBody>
          <a:bodyPr wrap="square" lIns="54000" tIns="36000" rIns="54000" bIns="36000" rtlCol="0" anchor="ctr" anchorCtr="0">
            <a:noAutofit/>
          </a:bodyPr>
          <a:lstStyle/>
          <a:p>
            <a:r>
              <a:rPr lang="en-GB" sz="900" dirty="0">
                <a:latin typeface="Arial" panose="020B0604020202020204" pitchFamily="34" charset="0"/>
                <a:ea typeface="Arial" charset="0"/>
                <a:cs typeface="Arial" charset="0"/>
              </a:rPr>
              <a:t>Leads to…</a:t>
            </a:r>
          </a:p>
        </p:txBody>
      </p:sp>
      <p:cxnSp>
        <p:nvCxnSpPr>
          <p:cNvPr id="22" name="Straight Connector 21">
            <a:extLst>
              <a:ext uri="{FF2B5EF4-FFF2-40B4-BE49-F238E27FC236}">
                <a16:creationId xmlns:a16="http://schemas.microsoft.com/office/drawing/2014/main" id="{CDAC2040-460C-7EA9-EFBD-F16B963EACE4}"/>
              </a:ext>
            </a:extLst>
          </p:cNvPr>
          <p:cNvCxnSpPr>
            <a:cxnSpLocks/>
          </p:cNvCxnSpPr>
          <p:nvPr/>
        </p:nvCxnSpPr>
        <p:spPr>
          <a:xfrm>
            <a:off x="1413591" y="1460404"/>
            <a:ext cx="15064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4B6815F-A7B1-BD79-3D4B-63F87116CCBE}"/>
              </a:ext>
            </a:extLst>
          </p:cNvPr>
          <p:cNvCxnSpPr>
            <a:cxnSpLocks/>
          </p:cNvCxnSpPr>
          <p:nvPr/>
        </p:nvCxnSpPr>
        <p:spPr>
          <a:xfrm flipV="1">
            <a:off x="1558441" y="1201307"/>
            <a:ext cx="0" cy="466467"/>
          </a:xfrm>
          <a:prstGeom prst="line">
            <a:avLst/>
          </a:prstGeom>
          <a:ln w="9525">
            <a:solidFill>
              <a:schemeClr val="tx1"/>
            </a:solidFill>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B84D265B-4F7F-D1F0-4BB8-DE4D049FCD57}"/>
              </a:ext>
            </a:extLst>
          </p:cNvPr>
          <p:cNvCxnSpPr/>
          <p:nvPr/>
        </p:nvCxnSpPr>
        <p:spPr>
          <a:xfrm>
            <a:off x="1558441" y="1201307"/>
            <a:ext cx="46637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DF77CEB-4429-C09D-0ABD-D60B7B11F9DA}"/>
              </a:ext>
            </a:extLst>
          </p:cNvPr>
          <p:cNvCxnSpPr>
            <a:cxnSpLocks/>
          </p:cNvCxnSpPr>
          <p:nvPr/>
        </p:nvCxnSpPr>
        <p:spPr>
          <a:xfrm>
            <a:off x="1558441" y="1667775"/>
            <a:ext cx="478345"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5FBF2277-EDBC-95FC-79D7-F5F0115FD459}"/>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40</a:t>
            </a:fld>
            <a:endParaRPr lang="en-GB" dirty="0"/>
          </a:p>
        </p:txBody>
      </p:sp>
    </p:spTree>
    <p:extLst>
      <p:ext uri="{BB962C8B-B14F-4D97-AF65-F5344CB8AC3E}">
        <p14:creationId xmlns:p14="http://schemas.microsoft.com/office/powerpoint/2010/main" val="9832050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98E911E0-8C66-3B63-788B-77858C0E4AB6}"/>
              </a:ext>
            </a:extLst>
          </p:cNvPr>
          <p:cNvSpPr/>
          <p:nvPr/>
        </p:nvSpPr>
        <p:spPr>
          <a:xfrm>
            <a:off x="834860" y="1469973"/>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0" rIns="108000" bIns="36000" rtlCol="0" anchor="ctr" anchorCtr="0"/>
          <a:lstStyle/>
          <a:p>
            <a:r>
              <a:rPr lang="en-GB" sz="1400" b="1" i="0" dirty="0">
                <a:solidFill>
                  <a:srgbClr val="002060"/>
                </a:solidFill>
                <a:latin typeface="Arial" panose="020B0604020202020204" pitchFamily="34" charset="0"/>
                <a:cs typeface="Arial" panose="020B0604020202020204" pitchFamily="34" charset="0"/>
              </a:rPr>
              <a:t>Victim Assistance </a:t>
            </a:r>
          </a:p>
          <a:p>
            <a:pPr algn="l"/>
            <a:r>
              <a:rPr lang="en-GB" sz="1200" dirty="0">
                <a:solidFill>
                  <a:srgbClr val="002060"/>
                </a:solidFill>
                <a:latin typeface="Arial" panose="020B0604020202020204" pitchFamily="34" charset="0"/>
                <a:cs typeface="Arial" panose="020B0604020202020204" pitchFamily="34" charset="0"/>
              </a:rPr>
              <a:t>IPs should collect any information on specific issues related to EO victims during their community engagement pre- and post-clearance, identifying and referring EO victims in order to mobilise a multisectoral response to support EO victims.</a:t>
            </a:r>
          </a:p>
        </p:txBody>
      </p:sp>
      <p:sp>
        <p:nvSpPr>
          <p:cNvPr id="3" name="Rounded Rectangle 2">
            <a:extLst>
              <a:ext uri="{FF2B5EF4-FFF2-40B4-BE49-F238E27FC236}">
                <a16:creationId xmlns:a16="http://schemas.microsoft.com/office/drawing/2014/main" id="{BF14DD11-448C-1F9D-5133-444E52F8AA9D}"/>
              </a:ext>
            </a:extLst>
          </p:cNvPr>
          <p:cNvSpPr/>
          <p:nvPr/>
        </p:nvSpPr>
        <p:spPr>
          <a:xfrm>
            <a:off x="6807711" y="1475127"/>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r>
              <a:rPr lang="en-GB" sz="1400" b="1" dirty="0">
                <a:solidFill>
                  <a:srgbClr val="002060"/>
                </a:solidFill>
                <a:latin typeface="Arial" panose="020B0604020202020204" pitchFamily="34" charset="0"/>
                <a:cs typeface="Arial" panose="020B0604020202020204" pitchFamily="34" charset="0"/>
              </a:rPr>
              <a:t>EORE</a:t>
            </a:r>
          </a:p>
          <a:p>
            <a:pPr marL="0" marR="0" lvl="0" indent="0" algn="l" rtl="0" eaLnBrk="1" fontAlgn="auto" latinLnBrk="0" hangingPunct="1">
              <a:lnSpc>
                <a:spcPct val="100000"/>
              </a:lnSpc>
              <a:spcBef>
                <a:spcPts val="0"/>
              </a:spcBef>
              <a:spcAft>
                <a:spcPts val="0"/>
              </a:spcAft>
              <a:buClrTx/>
              <a:buSzTx/>
              <a:buFontTx/>
              <a:buNone/>
            </a:pPr>
            <a:r>
              <a:rPr lang="en-GB" sz="1200" b="0" i="0" dirty="0">
                <a:solidFill>
                  <a:srgbClr val="002060"/>
                </a:solidFill>
                <a:latin typeface="Arial" panose="020B0604020202020204" pitchFamily="34" charset="0"/>
                <a:cs typeface="Arial" panose="020B0604020202020204" pitchFamily="34" charset="0"/>
              </a:rPr>
              <a:t>EORE and community liaison improves access to and communication with affected communities and improves the understanding of the mine/ERW threat to help inform the NTS.</a:t>
            </a:r>
          </a:p>
        </p:txBody>
      </p:sp>
      <p:sp>
        <p:nvSpPr>
          <p:cNvPr id="4" name="Rounded Rectangle 3">
            <a:extLst>
              <a:ext uri="{FF2B5EF4-FFF2-40B4-BE49-F238E27FC236}">
                <a16:creationId xmlns:a16="http://schemas.microsoft.com/office/drawing/2014/main" id="{66BDA119-6576-157F-969A-709BFEE6F8ED}"/>
              </a:ext>
            </a:extLst>
          </p:cNvPr>
          <p:cNvSpPr/>
          <p:nvPr/>
        </p:nvSpPr>
        <p:spPr>
          <a:xfrm>
            <a:off x="307485" y="3257064"/>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r>
              <a:rPr lang="en-GB" sz="1400" b="1" i="0" dirty="0">
                <a:solidFill>
                  <a:srgbClr val="002060"/>
                </a:solidFill>
                <a:latin typeface="Arial" panose="020B0604020202020204" pitchFamily="34" charset="0"/>
                <a:cs typeface="Arial" panose="020B0604020202020204" pitchFamily="34" charset="0"/>
              </a:rPr>
              <a:t>Capacity Development of NMAA </a:t>
            </a:r>
          </a:p>
          <a:p>
            <a:r>
              <a:rPr lang="en-GB" sz="1200" b="0" i="0" dirty="0">
                <a:solidFill>
                  <a:srgbClr val="002060"/>
                </a:solidFill>
                <a:latin typeface="Arial" panose="020B0604020202020204" pitchFamily="34" charset="0"/>
                <a:cs typeface="Arial" panose="020B0604020202020204" pitchFamily="34" charset="0"/>
              </a:rPr>
              <a:t>National authorities have improved clarity of EO contamination as a result of the NTS which enables them to conduct better strategic planning and resource mobilisation. It improves their country’s performance score and enables them to conduct APMBC and CCM treaty reporting more accurately.</a:t>
            </a:r>
          </a:p>
        </p:txBody>
      </p:sp>
      <p:sp>
        <p:nvSpPr>
          <p:cNvPr id="5" name="Rounded Rectangle 4">
            <a:extLst>
              <a:ext uri="{FF2B5EF4-FFF2-40B4-BE49-F238E27FC236}">
                <a16:creationId xmlns:a16="http://schemas.microsoft.com/office/drawing/2014/main" id="{C4E80C82-AE1E-2F76-1CD6-314A9F388695}"/>
              </a:ext>
            </a:extLst>
          </p:cNvPr>
          <p:cNvSpPr/>
          <p:nvPr/>
        </p:nvSpPr>
        <p:spPr>
          <a:xfrm>
            <a:off x="7375834" y="3259641"/>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r>
              <a:rPr lang="en-GB" sz="1400" b="1" i="0" dirty="0">
                <a:solidFill>
                  <a:srgbClr val="002060"/>
                </a:solidFill>
                <a:latin typeface="Arial" panose="020B0604020202020204" pitchFamily="34" charset="0"/>
                <a:cs typeface="Arial" panose="020B0604020202020204" pitchFamily="34" charset="0"/>
              </a:rPr>
              <a:t>Capacity Development of Local IPs </a:t>
            </a:r>
          </a:p>
          <a:p>
            <a:r>
              <a:rPr lang="en-GB" sz="1200" b="0" i="0" dirty="0">
                <a:solidFill>
                  <a:srgbClr val="002060"/>
                </a:solidFill>
                <a:latin typeface="Arial" panose="020B0604020202020204" pitchFamily="34" charset="0"/>
                <a:cs typeface="Arial" panose="020B0604020202020204" pitchFamily="34" charset="0"/>
              </a:rPr>
              <a:t>Capacity building support for local mine action implementers to implement an NTS can speed up the land release process, helping the NMAA to have a clear understanding of the contamination and enable more effective strategic planning and resource mobilisation.</a:t>
            </a:r>
          </a:p>
        </p:txBody>
      </p:sp>
      <p:sp>
        <p:nvSpPr>
          <p:cNvPr id="6" name="Rounded Rectangle 5">
            <a:extLst>
              <a:ext uri="{FF2B5EF4-FFF2-40B4-BE49-F238E27FC236}">
                <a16:creationId xmlns:a16="http://schemas.microsoft.com/office/drawing/2014/main" id="{0818EA36-9723-5184-C7AC-D88AD94DFBF4}"/>
              </a:ext>
            </a:extLst>
          </p:cNvPr>
          <p:cNvSpPr/>
          <p:nvPr/>
        </p:nvSpPr>
        <p:spPr>
          <a:xfrm>
            <a:off x="6857140" y="5044155"/>
            <a:ext cx="5018694"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180000" bIns="0" rtlCol="0" anchor="ctr"/>
          <a:lstStyle/>
          <a:p>
            <a:r>
              <a:rPr lang="en-GB" sz="1400" b="1" dirty="0">
                <a:solidFill>
                  <a:srgbClr val="002060"/>
                </a:solidFill>
                <a:latin typeface="Arial" panose="020B0604020202020204" pitchFamily="34" charset="0"/>
                <a:cs typeface="Arial" panose="020B0604020202020204" pitchFamily="34" charset="0"/>
              </a:rPr>
              <a:t>Advocacy &amp; Inclusion</a:t>
            </a:r>
          </a:p>
          <a:p>
            <a:pPr>
              <a:spcAft>
                <a:spcPts val="300"/>
              </a:spcAft>
            </a:pPr>
            <a:r>
              <a:rPr lang="en-GB" sz="1200" b="0" i="0" dirty="0">
                <a:solidFill>
                  <a:srgbClr val="002060"/>
                </a:solidFill>
                <a:latin typeface="Arial" panose="020B0604020202020204" pitchFamily="34" charset="0"/>
                <a:cs typeface="Arial" panose="020B0604020202020204" pitchFamily="34" charset="0"/>
              </a:rPr>
              <a:t>Stakeholders should advocate for all IPs to conduct NTSs, prior to the TS and clearance to provide national authorities with clarity on contamination for strategic planning and treaty reporting, improving the efficient use of scarce resources for TS and clearance.</a:t>
            </a:r>
          </a:p>
          <a:p>
            <a:pPr>
              <a:spcAft>
                <a:spcPts val="300"/>
              </a:spcAft>
            </a:pPr>
            <a:r>
              <a:rPr lang="en-GB" sz="1200" b="0" i="0" dirty="0">
                <a:solidFill>
                  <a:srgbClr val="002060"/>
                </a:solidFill>
                <a:latin typeface="Arial" panose="020B0604020202020204" pitchFamily="34" charset="0"/>
                <a:cs typeface="Arial" panose="020B0604020202020204" pitchFamily="34" charset="0"/>
              </a:rPr>
              <a:t>An NTS can provide opportunities to identify people with disabilities and other marginalised groups and make sure they are included in the NTS process.</a:t>
            </a:r>
          </a:p>
          <a:p>
            <a:pPr>
              <a:spcAft>
                <a:spcPts val="300"/>
              </a:spcAft>
            </a:pPr>
            <a:endParaRPr lang="en-GB" sz="1200" b="0" i="0" dirty="0">
              <a:solidFill>
                <a:srgbClr val="002060"/>
              </a:solidFill>
              <a:latin typeface="Arial" panose="020B0604020202020204" pitchFamily="34" charset="0"/>
              <a:cs typeface="Arial" panose="020B0604020202020204" pitchFamily="34" charset="0"/>
            </a:endParaRPr>
          </a:p>
        </p:txBody>
      </p:sp>
      <p:sp>
        <p:nvSpPr>
          <p:cNvPr id="7" name="Rounded Rectangle 6">
            <a:extLst>
              <a:ext uri="{FF2B5EF4-FFF2-40B4-BE49-F238E27FC236}">
                <a16:creationId xmlns:a16="http://schemas.microsoft.com/office/drawing/2014/main" id="{201A8226-623B-B954-42F6-9AB637D6AFA2}"/>
              </a:ext>
            </a:extLst>
          </p:cNvPr>
          <p:cNvSpPr/>
          <p:nvPr/>
        </p:nvSpPr>
        <p:spPr>
          <a:xfrm>
            <a:off x="834860" y="5044155"/>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r>
              <a:rPr lang="en-GB" sz="1400" b="1" i="0" dirty="0">
                <a:solidFill>
                  <a:srgbClr val="002060"/>
                </a:solidFill>
                <a:latin typeface="Arial" panose="020B0604020202020204" pitchFamily="34" charset="0"/>
                <a:cs typeface="Arial" panose="020B0604020202020204" pitchFamily="34" charset="0"/>
              </a:rPr>
              <a:t>Collaboration &amp; Coordination </a:t>
            </a:r>
          </a:p>
          <a:p>
            <a:r>
              <a:rPr lang="en-GB" sz="1200" b="0" i="0" dirty="0">
                <a:solidFill>
                  <a:srgbClr val="002060"/>
                </a:solidFill>
                <a:latin typeface="Arial" panose="020B0604020202020204" pitchFamily="34" charset="0"/>
                <a:cs typeface="Arial" panose="020B0604020202020204" pitchFamily="34" charset="0"/>
              </a:rPr>
              <a:t>CL and EORE can help communication with communities, increasing community collaboration with the NTS process. Coordination and collaboration with other actors during and after an NTS increases the likelihood of improved livelihoods and basic services.</a:t>
            </a:r>
          </a:p>
        </p:txBody>
      </p:sp>
      <p:cxnSp>
        <p:nvCxnSpPr>
          <p:cNvPr id="8" name="Straight Connector 7">
            <a:extLst>
              <a:ext uri="{FF2B5EF4-FFF2-40B4-BE49-F238E27FC236}">
                <a16:creationId xmlns:a16="http://schemas.microsoft.com/office/drawing/2014/main" id="{E74A1E35-144A-CBA7-C595-6CED08E8CDA0}"/>
              </a:ext>
            </a:extLst>
          </p:cNvPr>
          <p:cNvCxnSpPr>
            <a:cxnSpLocks/>
          </p:cNvCxnSpPr>
          <p:nvPr/>
        </p:nvCxnSpPr>
        <p:spPr>
          <a:xfrm>
            <a:off x="5483073" y="3061457"/>
            <a:ext cx="304541" cy="313242"/>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B462E8-E6E9-D237-2110-6D9A3AD4DEFF}"/>
              </a:ext>
            </a:extLst>
          </p:cNvPr>
          <p:cNvCxnSpPr>
            <a:cxnSpLocks/>
          </p:cNvCxnSpPr>
          <p:nvPr/>
        </p:nvCxnSpPr>
        <p:spPr>
          <a:xfrm>
            <a:off x="4861315" y="4036903"/>
            <a:ext cx="473545" cy="0"/>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8B5A123-08BF-D2FA-02DA-6C3D8E2A053A}"/>
              </a:ext>
            </a:extLst>
          </p:cNvPr>
          <p:cNvCxnSpPr>
            <a:cxnSpLocks/>
          </p:cNvCxnSpPr>
          <p:nvPr/>
        </p:nvCxnSpPr>
        <p:spPr>
          <a:xfrm>
            <a:off x="6857141" y="4036903"/>
            <a:ext cx="473545" cy="0"/>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8B0BEB4-5C84-11AF-5D63-24FDE3DCE64A}"/>
              </a:ext>
            </a:extLst>
          </p:cNvPr>
          <p:cNvCxnSpPr>
            <a:cxnSpLocks/>
          </p:cNvCxnSpPr>
          <p:nvPr/>
        </p:nvCxnSpPr>
        <p:spPr>
          <a:xfrm flipH="1">
            <a:off x="6551432" y="3061457"/>
            <a:ext cx="264461" cy="346619"/>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FACA15A-8710-9066-6E3C-5FA90906DC52}"/>
              </a:ext>
            </a:extLst>
          </p:cNvPr>
          <p:cNvCxnSpPr>
            <a:cxnSpLocks/>
          </p:cNvCxnSpPr>
          <p:nvPr/>
        </p:nvCxnSpPr>
        <p:spPr>
          <a:xfrm flipH="1">
            <a:off x="5369074" y="4659322"/>
            <a:ext cx="264461" cy="346619"/>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81B7F32E-B570-0022-3BE6-DB7C43B8092D}"/>
              </a:ext>
            </a:extLst>
          </p:cNvPr>
          <p:cNvSpPr/>
          <p:nvPr/>
        </p:nvSpPr>
        <p:spPr>
          <a:xfrm>
            <a:off x="5609" y="-5889"/>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Arial" panose="020B0604020202020204" pitchFamily="34" charset="0"/>
            </a:endParaRPr>
          </a:p>
        </p:txBody>
      </p:sp>
      <p:sp>
        <p:nvSpPr>
          <p:cNvPr id="14" name="TextBox 13">
            <a:extLst>
              <a:ext uri="{FF2B5EF4-FFF2-40B4-BE49-F238E27FC236}">
                <a16:creationId xmlns:a16="http://schemas.microsoft.com/office/drawing/2014/main" id="{05FEF7E9-4FF8-E0C3-12A6-8BB1ABD8BA74}"/>
              </a:ext>
            </a:extLst>
          </p:cNvPr>
          <p:cNvSpPr txBox="1"/>
          <p:nvPr/>
        </p:nvSpPr>
        <p:spPr>
          <a:xfrm>
            <a:off x="307485" y="627829"/>
            <a:ext cx="11448277" cy="1015663"/>
          </a:xfrm>
          <a:prstGeom prst="rect">
            <a:avLst/>
          </a:prstGeom>
          <a:noFill/>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2060"/>
                </a:solidFill>
                <a:latin typeface="Arial" panose="020B0604020202020204" pitchFamily="34" charset="0"/>
                <a:cs typeface="Arial" panose="020B0604020202020204" pitchFamily="34" charset="0"/>
              </a:rPr>
              <a:t>Strategic Connections </a:t>
            </a:r>
            <a:r>
              <a:rPr lang="en-GB" sz="1200" dirty="0">
                <a:solidFill>
                  <a:srgbClr val="002060"/>
                </a:solidFill>
                <a:latin typeface="Arial" panose="020B0604020202020204" pitchFamily="34" charset="0"/>
                <a:cs typeface="Arial" panose="020B0604020202020204" pitchFamily="34" charset="0"/>
              </a:rPr>
              <a:t>with other aspects of mine action can enhance outcome level change, as illustrated in this column. These strategic connections should be considered by implementers to maximise the added value of the sector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002060"/>
              </a:solidFill>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9781B33D-B1FF-4C1C-F866-986E45B8BF97}"/>
              </a:ext>
            </a:extLst>
          </p:cNvPr>
          <p:cNvCxnSpPr>
            <a:cxnSpLocks/>
          </p:cNvCxnSpPr>
          <p:nvPr/>
        </p:nvCxnSpPr>
        <p:spPr>
          <a:xfrm>
            <a:off x="6594822" y="4665438"/>
            <a:ext cx="304541" cy="313242"/>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17" name="Flowchart: Connector 9">
            <a:extLst>
              <a:ext uri="{FF2B5EF4-FFF2-40B4-BE49-F238E27FC236}">
                <a16:creationId xmlns:a16="http://schemas.microsoft.com/office/drawing/2014/main" id="{D103F3AF-9093-3E67-29EB-BF7997DC8275}"/>
              </a:ext>
            </a:extLst>
          </p:cNvPr>
          <p:cNvSpPr/>
          <p:nvPr/>
        </p:nvSpPr>
        <p:spPr>
          <a:xfrm>
            <a:off x="5388690" y="3379852"/>
            <a:ext cx="1428264" cy="1393200"/>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GB" sz="1400" b="1" dirty="0">
                <a:solidFill>
                  <a:srgbClr val="002060"/>
                </a:solidFill>
                <a:latin typeface="Arial" panose="020B0604020202020204" pitchFamily="34" charset="0"/>
              </a:rPr>
              <a:t>Land </a:t>
            </a:r>
            <a:br>
              <a:rPr lang="en-GB" sz="1400" b="1" dirty="0">
                <a:solidFill>
                  <a:srgbClr val="002060"/>
                </a:solidFill>
                <a:latin typeface="Arial" panose="020B0604020202020204" pitchFamily="34" charset="0"/>
              </a:rPr>
            </a:br>
            <a:r>
              <a:rPr lang="en-GB" sz="1400" b="1" dirty="0">
                <a:solidFill>
                  <a:srgbClr val="002060"/>
                </a:solidFill>
                <a:latin typeface="Arial" panose="020B0604020202020204" pitchFamily="34" charset="0"/>
              </a:rPr>
              <a:t>release – </a:t>
            </a:r>
            <a:br>
              <a:rPr lang="en-GB" sz="1400" b="1" dirty="0">
                <a:solidFill>
                  <a:srgbClr val="002060"/>
                </a:solidFill>
                <a:latin typeface="Arial" panose="020B0604020202020204" pitchFamily="34" charset="0"/>
              </a:rPr>
            </a:br>
            <a:r>
              <a:rPr lang="en-GB" sz="1400" b="1" dirty="0">
                <a:solidFill>
                  <a:srgbClr val="002060"/>
                </a:solidFill>
                <a:latin typeface="Arial" panose="020B0604020202020204" pitchFamily="34" charset="0"/>
              </a:rPr>
              <a:t>NTS</a:t>
            </a:r>
          </a:p>
        </p:txBody>
      </p:sp>
      <p:sp>
        <p:nvSpPr>
          <p:cNvPr id="18" name="Rectangle 17">
            <a:extLst>
              <a:ext uri="{FF2B5EF4-FFF2-40B4-BE49-F238E27FC236}">
                <a16:creationId xmlns:a16="http://schemas.microsoft.com/office/drawing/2014/main" id="{D7FBC2AD-FA98-849D-6046-2568882A08EA}"/>
              </a:ext>
            </a:extLst>
          </p:cNvPr>
          <p:cNvSpPr/>
          <p:nvPr/>
        </p:nvSpPr>
        <p:spPr>
          <a:xfrm>
            <a:off x="263545" y="242635"/>
            <a:ext cx="11448278" cy="307777"/>
          </a:xfrm>
          <a:prstGeom prst="rect">
            <a:avLst/>
          </a:prstGeom>
          <a:noFill/>
        </p:spPr>
        <p:txBody>
          <a:bodyPr wrap="square" lIns="0" tIns="0" rIns="0" bIns="0">
            <a:spAutoFit/>
          </a:bodyPr>
          <a:lstStyle/>
          <a:p>
            <a:r>
              <a:rPr lang="en-GB" sz="2000" dirty="0">
                <a:solidFill>
                  <a:srgbClr val="103A71"/>
                </a:solidFill>
                <a:latin typeface="Arial" panose="020B0604020202020204" pitchFamily="34" charset="0"/>
                <a:cs typeface="Arial" panose="020B0604020202020204" pitchFamily="34" charset="0"/>
              </a:rPr>
              <a:t>Theory of Action: </a:t>
            </a:r>
            <a:r>
              <a:rPr lang="en-GB" sz="2000" b="1" dirty="0">
                <a:solidFill>
                  <a:srgbClr val="103A71"/>
                </a:solidFill>
                <a:latin typeface="Arial" panose="020B0604020202020204" pitchFamily="34" charset="0"/>
                <a:cs typeface="Arial" panose="020B0604020202020204" pitchFamily="34" charset="0"/>
              </a:rPr>
              <a:t>Land release through non-technical survey (NTS)</a:t>
            </a:r>
          </a:p>
        </p:txBody>
      </p:sp>
      <p:sp>
        <p:nvSpPr>
          <p:cNvPr id="16" name="Slide Number Placeholder 5">
            <a:extLst>
              <a:ext uri="{FF2B5EF4-FFF2-40B4-BE49-F238E27FC236}">
                <a16:creationId xmlns:a16="http://schemas.microsoft.com/office/drawing/2014/main" id="{1824F779-9FFB-4744-4EE7-DDE5D1DF5191}"/>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41</a:t>
            </a:fld>
            <a:endParaRPr lang="en-GB" dirty="0"/>
          </a:p>
        </p:txBody>
      </p:sp>
    </p:spTree>
    <p:extLst>
      <p:ext uri="{BB962C8B-B14F-4D97-AF65-F5344CB8AC3E}">
        <p14:creationId xmlns:p14="http://schemas.microsoft.com/office/powerpoint/2010/main" val="17168411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020C747-3CBA-CE13-B689-96630B7B9853}"/>
              </a:ext>
            </a:extLst>
          </p:cNvPr>
          <p:cNvGraphicFramePr>
            <a:graphicFrameLocks noGrp="1"/>
          </p:cNvGraphicFramePr>
          <p:nvPr/>
        </p:nvGraphicFramePr>
        <p:xfrm>
          <a:off x="945371" y="1304144"/>
          <a:ext cx="9962906" cy="4817764"/>
        </p:xfrm>
        <a:graphic>
          <a:graphicData uri="http://schemas.openxmlformats.org/drawingml/2006/table">
            <a:tbl>
              <a:tblPr firstRow="1" bandRow="1">
                <a:tableStyleId>{7DF18680-E054-41AD-8BC1-D1AEF772440D}</a:tableStyleId>
              </a:tblPr>
              <a:tblGrid>
                <a:gridCol w="4981453">
                  <a:extLst>
                    <a:ext uri="{9D8B030D-6E8A-4147-A177-3AD203B41FA5}">
                      <a16:colId xmlns:a16="http://schemas.microsoft.com/office/drawing/2014/main" val="918319957"/>
                    </a:ext>
                  </a:extLst>
                </a:gridCol>
                <a:gridCol w="4981453">
                  <a:extLst>
                    <a:ext uri="{9D8B030D-6E8A-4147-A177-3AD203B41FA5}">
                      <a16:colId xmlns:a16="http://schemas.microsoft.com/office/drawing/2014/main" val="1093851191"/>
                    </a:ext>
                  </a:extLst>
                </a:gridCol>
              </a:tblGrid>
              <a:tr h="481904">
                <a:tc gridSpan="2">
                  <a:txBody>
                    <a:bodyPr/>
                    <a:lstStyle/>
                    <a:p>
                      <a:r>
                        <a:rPr lang="en-GB" sz="1400" b="1" i="0" dirty="0">
                          <a:latin typeface="Arial" panose="020B0604020202020204" pitchFamily="34" charset="0"/>
                        </a:rPr>
                        <a:t>Reflection Questions for use by the </a:t>
                      </a:r>
                      <a:r>
                        <a:rPr lang="en-GB" sz="1400" b="0" i="0" dirty="0">
                          <a:latin typeface="Arial" panose="020B0604020202020204" pitchFamily="34" charset="0"/>
                        </a:rPr>
                        <a:t>team to assess performance in relation to delivery in a conflict sensitive and inclusive manner, coordinating both within and outside of the sector to maximise the strategic value of land release </a:t>
                      </a:r>
                      <a:br>
                        <a:rPr lang="en-GB" sz="1400" b="0" i="0" dirty="0">
                          <a:latin typeface="Arial" panose="020B0604020202020204" pitchFamily="34" charset="0"/>
                        </a:rPr>
                      </a:br>
                      <a:r>
                        <a:rPr lang="en-GB" sz="1400" b="0" i="0" dirty="0">
                          <a:latin typeface="Arial" panose="020B0604020202020204" pitchFamily="34" charset="0"/>
                        </a:rPr>
                        <a:t>through an NTS</a:t>
                      </a:r>
                      <a:endParaRPr lang="en-GB" sz="1400" b="1" i="0" dirty="0">
                        <a:latin typeface="Arial" panose="020B0604020202020204" pitchFamily="34" charset="0"/>
                      </a:endParaRPr>
                    </a:p>
                  </a:txBody>
                  <a:tcPr marL="251999" marT="108000" marB="108000">
                    <a:solidFill>
                      <a:schemeClr val="accent6"/>
                    </a:solidFill>
                  </a:tcPr>
                </a:tc>
                <a:tc hMerge="1">
                  <a:txBody>
                    <a:bodyPr/>
                    <a:lstStyle/>
                    <a:p>
                      <a:endParaRPr lang="en-US"/>
                    </a:p>
                  </a:txBody>
                  <a:tcPr/>
                </a:tc>
                <a:extLst>
                  <a:ext uri="{0D108BD9-81ED-4DB2-BD59-A6C34878D82A}">
                    <a16:rowId xmlns:a16="http://schemas.microsoft.com/office/drawing/2014/main" val="3356215133"/>
                  </a:ext>
                </a:extLst>
              </a:tr>
              <a:tr h="3961684">
                <a:tc>
                  <a:txBody>
                    <a:bodyPr/>
                    <a:lstStyle/>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Is the balance of resources between NTS, TS and clearance right? Is land being cancelled by the NTS, where appropriate, to save TS and clearance resources?</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Is there sufficient clarity on EO contamination as a result of the NTS? Is the NMAA better able to conduct strategic planning, manage mine action and mobilise resources as a result of this improved clarity?</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Do local implementers have the capability, resources and opportunity to provide leadership and delivery of the NTS?</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Is the information on suspected hazardous areas gained from the NTS being used in EORE messaging and is EORE generating information that aids the NTS? </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GB" sz="1200" b="0" i="0" dirty="0">
                        <a:solidFill>
                          <a:srgbClr val="002060"/>
                        </a:solidFill>
                        <a:latin typeface="Arial" panose="020B0604020202020204" pitchFamily="34" charset="0"/>
                      </a:endParaRPr>
                    </a:p>
                  </a:txBody>
                  <a:tcPr marL="180000" marT="180000"/>
                </a:tc>
                <a:tc>
                  <a:txBody>
                    <a:bodyPr/>
                    <a:lstStyle/>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Is the NTS conducted in a conflict sensitive and inclusive manner, to give women, men, girls, boys and people from marginalised and vulnerable groups an equal voice?</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Are the NTS teams engaging with EO victims and other people with disabilities and are they identifying and referring EO victims to relevant actors?</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Are communities reporting that the prioritisation of the NTS and subsequent TS and clearance is responsive to local needs?</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Is the available evidence used to inform policy and programming? Are lessons learned and reflected upon to continuously improve the effectiveness of mine action?</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GB" sz="1200" b="0" i="0" dirty="0">
                        <a:solidFill>
                          <a:srgbClr val="002060"/>
                        </a:solidFill>
                        <a:latin typeface="Arial" panose="020B0604020202020204" pitchFamily="34" charset="0"/>
                      </a:endParaRP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GB" sz="1200" b="0" i="0" dirty="0">
                        <a:solidFill>
                          <a:srgbClr val="002060"/>
                        </a:solidFill>
                        <a:latin typeface="Arial" panose="020B0604020202020204" pitchFamily="34" charset="0"/>
                      </a:endParaRPr>
                    </a:p>
                  </a:txBody>
                  <a:tcPr marL="180000" marT="180000"/>
                </a:tc>
                <a:extLst>
                  <a:ext uri="{0D108BD9-81ED-4DB2-BD59-A6C34878D82A}">
                    <a16:rowId xmlns:a16="http://schemas.microsoft.com/office/drawing/2014/main" val="3203546465"/>
                  </a:ext>
                </a:extLst>
              </a:tr>
            </a:tbl>
          </a:graphicData>
        </a:graphic>
      </p:graphicFrame>
      <p:sp>
        <p:nvSpPr>
          <p:cNvPr id="3" name="Rectangle 2">
            <a:extLst>
              <a:ext uri="{FF2B5EF4-FFF2-40B4-BE49-F238E27FC236}">
                <a16:creationId xmlns:a16="http://schemas.microsoft.com/office/drawing/2014/main" id="{60F5800B-887F-1D26-4371-83A0C2D40282}"/>
              </a:ext>
            </a:extLst>
          </p:cNvPr>
          <p:cNvSpPr/>
          <p:nvPr/>
        </p:nvSpPr>
        <p:spPr>
          <a:xfrm>
            <a:off x="5609" y="-5889"/>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Arial" panose="020B0604020202020204" pitchFamily="34" charset="0"/>
            </a:endParaRPr>
          </a:p>
        </p:txBody>
      </p:sp>
      <p:sp>
        <p:nvSpPr>
          <p:cNvPr id="4" name="Rectangle 3">
            <a:extLst>
              <a:ext uri="{FF2B5EF4-FFF2-40B4-BE49-F238E27FC236}">
                <a16:creationId xmlns:a16="http://schemas.microsoft.com/office/drawing/2014/main" id="{CB7BB5A2-DFDC-5F6C-1035-87E272EFA418}"/>
              </a:ext>
            </a:extLst>
          </p:cNvPr>
          <p:cNvSpPr/>
          <p:nvPr/>
        </p:nvSpPr>
        <p:spPr>
          <a:xfrm>
            <a:off x="263545" y="242635"/>
            <a:ext cx="11448278" cy="307777"/>
          </a:xfrm>
          <a:prstGeom prst="rect">
            <a:avLst/>
          </a:prstGeom>
          <a:noFill/>
        </p:spPr>
        <p:txBody>
          <a:bodyPr wrap="square" lIns="0" tIns="0" rIns="0" bIns="0">
            <a:spAutoFit/>
          </a:bodyPr>
          <a:lstStyle/>
          <a:p>
            <a:r>
              <a:rPr lang="en-GB" sz="2000" dirty="0">
                <a:solidFill>
                  <a:srgbClr val="103A71"/>
                </a:solidFill>
                <a:latin typeface="Arial" panose="020B0604020202020204" pitchFamily="34" charset="0"/>
                <a:cs typeface="Arial" panose="020B0604020202020204" pitchFamily="34" charset="0"/>
              </a:rPr>
              <a:t>Theory of Action: </a:t>
            </a:r>
            <a:r>
              <a:rPr lang="en-GB" sz="2000" b="1" dirty="0">
                <a:solidFill>
                  <a:srgbClr val="103A71"/>
                </a:solidFill>
                <a:latin typeface="Arial" panose="020B0604020202020204" pitchFamily="34" charset="0"/>
                <a:cs typeface="Arial" panose="020B0604020202020204" pitchFamily="34" charset="0"/>
              </a:rPr>
              <a:t>Land release through non-technical survey (NTS)</a:t>
            </a:r>
          </a:p>
        </p:txBody>
      </p:sp>
      <p:sp>
        <p:nvSpPr>
          <p:cNvPr id="5" name="Slide Number Placeholder 5">
            <a:extLst>
              <a:ext uri="{FF2B5EF4-FFF2-40B4-BE49-F238E27FC236}">
                <a16:creationId xmlns:a16="http://schemas.microsoft.com/office/drawing/2014/main" id="{41A6EAEC-838A-7F40-EE7A-6F229CB28BB1}"/>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42</a:t>
            </a:fld>
            <a:endParaRPr lang="en-GB" dirty="0"/>
          </a:p>
        </p:txBody>
      </p:sp>
    </p:spTree>
    <p:extLst>
      <p:ext uri="{BB962C8B-B14F-4D97-AF65-F5344CB8AC3E}">
        <p14:creationId xmlns:p14="http://schemas.microsoft.com/office/powerpoint/2010/main" val="23760983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Arial" panose="020B0604020202020204" pitchFamily="34" charset="0"/>
            </a:endParaRPr>
          </a:p>
        </p:txBody>
      </p:sp>
      <p:sp>
        <p:nvSpPr>
          <p:cNvPr id="29" name="Rectangle 28">
            <a:extLst>
              <a:ext uri="{FF2B5EF4-FFF2-40B4-BE49-F238E27FC236}">
                <a16:creationId xmlns:a16="http://schemas.microsoft.com/office/drawing/2014/main" id="{B10EBB55-25C6-2B42-9B1E-5A6F2C040490}"/>
              </a:ext>
            </a:extLst>
          </p:cNvPr>
          <p:cNvSpPr/>
          <p:nvPr/>
        </p:nvSpPr>
        <p:spPr>
          <a:xfrm>
            <a:off x="0" y="0"/>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0" name="TextBox 19">
            <a:extLst>
              <a:ext uri="{FF2B5EF4-FFF2-40B4-BE49-F238E27FC236}">
                <a16:creationId xmlns:a16="http://schemas.microsoft.com/office/drawing/2014/main" id="{F38327D3-5C66-414E-AADF-D164D344055E}"/>
              </a:ext>
            </a:extLst>
          </p:cNvPr>
          <p:cNvSpPr txBox="1"/>
          <p:nvPr/>
        </p:nvSpPr>
        <p:spPr>
          <a:xfrm>
            <a:off x="1944444" y="1397982"/>
            <a:ext cx="790541" cy="201120"/>
          </a:xfrm>
          <a:prstGeom prst="rect">
            <a:avLst/>
          </a:prstGeom>
          <a:noFill/>
          <a:ln>
            <a:noFill/>
          </a:ln>
        </p:spPr>
        <p:txBody>
          <a:bodyPr wrap="square" lIns="54000" tIns="36000" rIns="54000" bIns="36000" rtlCol="0" anchor="ctr" anchorCtr="0">
            <a:noAutofit/>
          </a:bodyPr>
          <a:lstStyle/>
          <a:p>
            <a:r>
              <a:rPr lang="en-GB" sz="900" dirty="0">
                <a:latin typeface="Arial" panose="020B0604020202020204" pitchFamily="34" charset="0"/>
                <a:ea typeface="Arial" charset="0"/>
                <a:cs typeface="Arial" charset="0"/>
              </a:rPr>
              <a:t>lead to…</a:t>
            </a:r>
          </a:p>
        </p:txBody>
      </p:sp>
      <p:sp>
        <p:nvSpPr>
          <p:cNvPr id="4" name="Rectangle 3">
            <a:extLst>
              <a:ext uri="{FF2B5EF4-FFF2-40B4-BE49-F238E27FC236}">
                <a16:creationId xmlns:a16="http://schemas.microsoft.com/office/drawing/2014/main" id="{A6C12D0C-5835-8345-9605-5BFF7AF15B07}"/>
              </a:ext>
            </a:extLst>
          </p:cNvPr>
          <p:cNvSpPr/>
          <p:nvPr/>
        </p:nvSpPr>
        <p:spPr>
          <a:xfrm>
            <a:off x="346600" y="254959"/>
            <a:ext cx="11448278" cy="307777"/>
          </a:xfrm>
          <a:prstGeom prst="rect">
            <a:avLst/>
          </a:prstGeom>
          <a:noFill/>
        </p:spPr>
        <p:txBody>
          <a:bodyPr wrap="square" lIns="0" tIns="0" rIns="0" bIns="0">
            <a:spAutoFit/>
          </a:bodyPr>
          <a:lstStyle/>
          <a:p>
            <a:r>
              <a:rPr lang="en-GB" sz="2000" dirty="0">
                <a:solidFill>
                  <a:srgbClr val="103A71"/>
                </a:solidFill>
                <a:latin typeface="Arial" panose="020B0604020202020204" pitchFamily="34" charset="0"/>
                <a:cs typeface="Arial" panose="020B0604020202020204" pitchFamily="34" charset="0"/>
              </a:rPr>
              <a:t>Theory of Action: </a:t>
            </a:r>
            <a:r>
              <a:rPr lang="en-GB" sz="2000" b="1" dirty="0">
                <a:solidFill>
                  <a:srgbClr val="103A71"/>
                </a:solidFill>
                <a:latin typeface="Arial" panose="020B0604020202020204" pitchFamily="34" charset="0"/>
                <a:ea typeface="+mj-ea"/>
                <a:cs typeface="Arial" panose="020B0604020202020204" pitchFamily="34" charset="0"/>
              </a:rPr>
              <a:t>Explosive Ordnance Disposal (EOD) spot tasks</a:t>
            </a:r>
          </a:p>
        </p:txBody>
      </p:sp>
      <p:sp>
        <p:nvSpPr>
          <p:cNvPr id="16" name="TextBox 15">
            <a:extLst>
              <a:ext uri="{FF2B5EF4-FFF2-40B4-BE49-F238E27FC236}">
                <a16:creationId xmlns:a16="http://schemas.microsoft.com/office/drawing/2014/main" id="{5255273F-9814-4110-9FDB-5B985586258D}"/>
              </a:ext>
            </a:extLst>
          </p:cNvPr>
          <p:cNvSpPr txBox="1"/>
          <p:nvPr/>
        </p:nvSpPr>
        <p:spPr>
          <a:xfrm>
            <a:off x="947713" y="1452792"/>
            <a:ext cx="924116" cy="233671"/>
          </a:xfrm>
          <a:prstGeom prst="roundRect">
            <a:avLst/>
          </a:prstGeom>
          <a:solidFill>
            <a:srgbClr val="F0F0F0"/>
          </a:solidFill>
          <a:ln w="19050">
            <a:solidFill>
              <a:srgbClr val="808080"/>
            </a:solidFill>
          </a:ln>
        </p:spPr>
        <p:txBody>
          <a:bodyPr wrap="square" lIns="36000" tIns="36000" rIns="36000" bIns="36000" rtlCol="0" anchor="ctr" anchorCtr="0">
            <a:spAutoFit/>
          </a:bodyPr>
          <a:lstStyle>
            <a:defPPr>
              <a:defRPr lang="en-US"/>
            </a:defPPr>
            <a:lvl1pPr algn="ctr">
              <a:defRPr sz="900">
                <a:ea typeface="Arial" charset="0"/>
                <a:cs typeface="Arial" charset="0"/>
              </a:defRPr>
            </a:lvl1pPr>
          </a:lstStyle>
          <a:p>
            <a:r>
              <a:rPr lang="en-GB" dirty="0">
                <a:latin typeface="Arial" panose="020B0604020202020204" pitchFamily="34" charset="0"/>
              </a:rPr>
              <a:t>EOD spot tasks</a:t>
            </a:r>
          </a:p>
        </p:txBody>
      </p:sp>
      <p:sp>
        <p:nvSpPr>
          <p:cNvPr id="40" name="TextBox 39">
            <a:extLst>
              <a:ext uri="{FF2B5EF4-FFF2-40B4-BE49-F238E27FC236}">
                <a16:creationId xmlns:a16="http://schemas.microsoft.com/office/drawing/2014/main" id="{D555FB24-3979-40B0-A6A4-876E72CC88EC}"/>
              </a:ext>
            </a:extLst>
          </p:cNvPr>
          <p:cNvSpPr txBox="1"/>
          <p:nvPr/>
        </p:nvSpPr>
        <p:spPr>
          <a:xfrm>
            <a:off x="401725" y="2469330"/>
            <a:ext cx="11388550" cy="575534"/>
          </a:xfrm>
          <a:prstGeom prst="rect">
            <a:avLst/>
          </a:prstGeom>
          <a:noFill/>
        </p:spPr>
        <p:txBody>
          <a:bodyPr wrap="square" lIns="0" numCol="1" spcCol="144000" rtlCol="0">
            <a:noAutofit/>
          </a:bodyPr>
          <a:lstStyle/>
          <a:p>
            <a:r>
              <a:rPr lang="en-GB" sz="1000" dirty="0">
                <a:latin typeface="Arial" panose="020B0604020202020204" pitchFamily="34" charset="0"/>
              </a:rPr>
              <a:t>Assumptions: For example, </a:t>
            </a:r>
            <a:r>
              <a:rPr lang="en-US" sz="1000" dirty="0">
                <a:latin typeface="Arial" panose="020B0604020202020204" pitchFamily="34" charset="0"/>
              </a:rPr>
              <a:t>information coming from activities is recorded and retained and </a:t>
            </a:r>
            <a:r>
              <a:rPr lang="en-US" sz="1000" dirty="0" err="1">
                <a:latin typeface="Arial" panose="020B0604020202020204" pitchFamily="34" charset="0"/>
              </a:rPr>
              <a:t>utilised</a:t>
            </a:r>
            <a:r>
              <a:rPr lang="en-US" sz="1000" dirty="0">
                <a:latin typeface="Arial" panose="020B0604020202020204" pitchFamily="34" charset="0"/>
              </a:rPr>
              <a:t> to maintain minimum information management standards for NMAA records</a:t>
            </a:r>
            <a:r>
              <a:rPr lang="en-GB" sz="1000" dirty="0">
                <a:latin typeface="Arial" panose="020B0604020202020204" pitchFamily="34" charset="0"/>
              </a:rPr>
              <a:t>; </a:t>
            </a:r>
            <a:r>
              <a:rPr lang="en-US" sz="1000" dirty="0">
                <a:latin typeface="Arial" panose="020B0604020202020204" pitchFamily="34" charset="0"/>
              </a:rPr>
              <a:t>information stored by national authorities and/or contractors is used to </a:t>
            </a:r>
            <a:r>
              <a:rPr lang="en-US" sz="1000" dirty="0" err="1">
                <a:latin typeface="Arial" panose="020B0604020202020204" pitchFamily="34" charset="0"/>
              </a:rPr>
              <a:t>prioritise</a:t>
            </a:r>
            <a:r>
              <a:rPr lang="en-US" sz="1000" dirty="0">
                <a:latin typeface="Arial" panose="020B0604020202020204" pitchFamily="34" charset="0"/>
              </a:rPr>
              <a:t> land for clearance based on clear and transparent criteria; authorities ensure released land is handed over to potential beneficiaries without delay; where land is already in use, clearance will lead to real and perceived safety benefits; </a:t>
            </a:r>
            <a:r>
              <a:rPr lang="en-GB" sz="1000" dirty="0">
                <a:latin typeface="Arial" panose="020B0604020202020204" pitchFamily="34" charset="0"/>
              </a:rPr>
              <a:t>also see annexed assumptions 1, 2, 4, 7, 13, 15, 16, 17, 19, 21, 22, 27, 28, 31.</a:t>
            </a:r>
          </a:p>
        </p:txBody>
      </p:sp>
      <p:sp>
        <p:nvSpPr>
          <p:cNvPr id="35" name="Rectangle 34">
            <a:extLst>
              <a:ext uri="{FF2B5EF4-FFF2-40B4-BE49-F238E27FC236}">
                <a16:creationId xmlns:a16="http://schemas.microsoft.com/office/drawing/2014/main" id="{906B121F-250B-4BBE-9199-ADB61E196CE5}"/>
              </a:ext>
            </a:extLst>
          </p:cNvPr>
          <p:cNvSpPr/>
          <p:nvPr/>
        </p:nvSpPr>
        <p:spPr>
          <a:xfrm>
            <a:off x="335729" y="643078"/>
            <a:ext cx="1740861" cy="184666"/>
          </a:xfrm>
          <a:prstGeom prst="rect">
            <a:avLst/>
          </a:prstGeom>
        </p:spPr>
        <p:txBody>
          <a:bodyPr wrap="none" lIns="0" tIns="0" rIns="0" bIns="0">
            <a:spAutoFit/>
          </a:bodyPr>
          <a:lstStyle/>
          <a:p>
            <a:r>
              <a:rPr lang="en-GB" sz="1200" dirty="0">
                <a:latin typeface="Arial" panose="020B0604020202020204" pitchFamily="34" charset="0"/>
              </a:rPr>
              <a:t>Theory of action diagram </a:t>
            </a:r>
            <a:endParaRPr lang="en-US" sz="1200" dirty="0">
              <a:latin typeface="Arial" panose="020B0604020202020204" pitchFamily="34" charset="0"/>
            </a:endParaRPr>
          </a:p>
        </p:txBody>
      </p:sp>
      <p:graphicFrame>
        <p:nvGraphicFramePr>
          <p:cNvPr id="2" name="Table 1">
            <a:extLst>
              <a:ext uri="{FF2B5EF4-FFF2-40B4-BE49-F238E27FC236}">
                <a16:creationId xmlns:a16="http://schemas.microsoft.com/office/drawing/2014/main" id="{55686F19-FFC9-AEAF-5BB4-047AEC1595BF}"/>
              </a:ext>
            </a:extLst>
          </p:cNvPr>
          <p:cNvGraphicFramePr>
            <a:graphicFrameLocks noGrp="1"/>
          </p:cNvGraphicFramePr>
          <p:nvPr>
            <p:extLst>
              <p:ext uri="{D42A27DB-BD31-4B8C-83A1-F6EECF244321}">
                <p14:modId xmlns:p14="http://schemas.microsoft.com/office/powerpoint/2010/main" val="495775773"/>
              </p:ext>
            </p:extLst>
          </p:nvPr>
        </p:nvGraphicFramePr>
        <p:xfrm>
          <a:off x="335729" y="3106389"/>
          <a:ext cx="11460046" cy="3451860"/>
        </p:xfrm>
        <a:graphic>
          <a:graphicData uri="http://schemas.openxmlformats.org/drawingml/2006/table">
            <a:tbl>
              <a:tblPr bandRow="1">
                <a:tableStyleId>{5C22544A-7EE6-4342-B048-85BDC9FD1C3A}</a:tableStyleId>
              </a:tblPr>
              <a:tblGrid>
                <a:gridCol w="8167828">
                  <a:extLst>
                    <a:ext uri="{9D8B030D-6E8A-4147-A177-3AD203B41FA5}">
                      <a16:colId xmlns:a16="http://schemas.microsoft.com/office/drawing/2014/main" val="136957955"/>
                    </a:ext>
                  </a:extLst>
                </a:gridCol>
                <a:gridCol w="1402769">
                  <a:extLst>
                    <a:ext uri="{9D8B030D-6E8A-4147-A177-3AD203B41FA5}">
                      <a16:colId xmlns:a16="http://schemas.microsoft.com/office/drawing/2014/main" val="2081821"/>
                    </a:ext>
                  </a:extLst>
                </a:gridCol>
                <a:gridCol w="1889449">
                  <a:extLst>
                    <a:ext uri="{9D8B030D-6E8A-4147-A177-3AD203B41FA5}">
                      <a16:colId xmlns:a16="http://schemas.microsoft.com/office/drawing/2014/main" val="23281405"/>
                    </a:ext>
                  </a:extLst>
                </a:gridCol>
              </a:tblGrid>
              <a:tr h="25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i="0" dirty="0">
                          <a:solidFill>
                            <a:schemeClr val="bg1"/>
                          </a:solidFill>
                          <a:latin typeface="Arial" panose="020B0604020202020204" pitchFamily="34" charset="0"/>
                        </a:rPr>
                        <a:t>Output indicators</a:t>
                      </a:r>
                    </a:p>
                  </a:txBody>
                  <a:tcP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kern="1200" dirty="0">
                          <a:solidFill>
                            <a:schemeClr val="bg1"/>
                          </a:solidFill>
                          <a:latin typeface="Arial" panose="020B0604020202020204" pitchFamily="34" charset="0"/>
                          <a:ea typeface="+mn-ea"/>
                          <a:cs typeface="+mn-cs"/>
                        </a:rPr>
                        <a:t>Owner</a:t>
                      </a:r>
                    </a:p>
                  </a:txBody>
                  <a:tcPr>
                    <a:solidFill>
                      <a:schemeClr val="accent5"/>
                    </a:solidFill>
                  </a:tcPr>
                </a:tc>
                <a:tc>
                  <a:txBody>
                    <a:bodyPr/>
                    <a:lstStyle/>
                    <a:p>
                      <a:r>
                        <a:rPr lang="en-GB" sz="1600" b="0" i="0" kern="1200" dirty="0">
                          <a:solidFill>
                            <a:schemeClr val="bg1"/>
                          </a:solidFill>
                          <a:latin typeface="Arial" panose="020B0604020202020204" pitchFamily="34" charset="0"/>
                          <a:ea typeface="+mn-ea"/>
                          <a:cs typeface="+mn-cs"/>
                        </a:rPr>
                        <a:t>Frequency</a:t>
                      </a:r>
                    </a:p>
                  </a:txBody>
                  <a:tcPr>
                    <a:solidFill>
                      <a:schemeClr val="accent5"/>
                    </a:solidFill>
                  </a:tcPr>
                </a:tc>
                <a:extLst>
                  <a:ext uri="{0D108BD9-81ED-4DB2-BD59-A6C34878D82A}">
                    <a16:rowId xmlns:a16="http://schemas.microsoft.com/office/drawing/2014/main" val="1990183457"/>
                  </a:ext>
                </a:extLst>
              </a:tr>
              <a:tr h="182880">
                <a:tc>
                  <a:txBody>
                    <a:bodyPr/>
                    <a:lstStyle/>
                    <a:p>
                      <a:pPr marL="93663" marR="0" lvl="0" indent="0" algn="l" defTabSz="914400" rtl="0" eaLnBrk="1" fontAlgn="ctr" latinLnBrk="0" hangingPunct="1">
                        <a:lnSpc>
                          <a:spcPct val="100000"/>
                        </a:lnSpc>
                        <a:spcBef>
                          <a:spcPts val="0"/>
                        </a:spcBef>
                        <a:spcAft>
                          <a:spcPts val="0"/>
                        </a:spcAft>
                        <a:buClrTx/>
                        <a:buSzTx/>
                        <a:buFontTx/>
                        <a:buNone/>
                        <a:tabLst/>
                        <a:defRPr/>
                      </a:pPr>
                      <a:r>
                        <a:rPr lang="en-GB" sz="1000" b="0" i="0" u="none" strike="noStrike" dirty="0">
                          <a:effectLst/>
                          <a:latin typeface="Arial" panose="020B0604020202020204" pitchFamily="34" charset="0"/>
                        </a:rPr>
                        <a:t>OP-6.1 Number of items of EO destroyed, rendered safe, or moved to a safe location</a:t>
                      </a:r>
                      <a:endParaRPr lang="en-GB" sz="1000" b="0" i="0" u="none" strike="noStrike" dirty="0">
                        <a:solidFill>
                          <a:srgbClr val="000000"/>
                        </a:solidFill>
                        <a:effectLst/>
                        <a:latin typeface="Arial" panose="020B0604020202020204" pitchFamily="34" charset="0"/>
                      </a:endParaRPr>
                    </a:p>
                  </a:txBody>
                  <a:tcPr marL="7620" marR="7620" marT="7620" marB="0" anchor="ctr">
                    <a:solidFill>
                      <a:srgbClr val="F0F0F0"/>
                    </a:solidFill>
                  </a:tcPr>
                </a:tc>
                <a:tc>
                  <a:txBody>
                    <a:bodyPr/>
                    <a:lstStyle/>
                    <a:p>
                      <a:pPr marL="0" indent="90488" algn="l" rtl="0" fontAlgn="ctr"/>
                      <a:r>
                        <a:rPr lang="en-GB" sz="1000" b="0" i="0" u="none" strike="noStrike" dirty="0">
                          <a:solidFill>
                            <a:srgbClr val="000000"/>
                          </a:solidFill>
                          <a:effectLst/>
                          <a:latin typeface="Arial" panose="020B0604020202020204" pitchFamily="34" charset="0"/>
                        </a:rPr>
                        <a:t>IP</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r>
                        <a:rPr lang="en-GB" sz="1000" b="0" i="0" dirty="0">
                          <a:solidFill>
                            <a:schemeClr val="dk1"/>
                          </a:solidFill>
                          <a:latin typeface="Arial" panose="020B0604020202020204" pitchFamily="34" charset="0"/>
                        </a:rPr>
                        <a:t>Quarterly</a:t>
                      </a:r>
                    </a:p>
                  </a:txBody>
                  <a:tcPr>
                    <a:solidFill>
                      <a:srgbClr val="F0F0F0"/>
                    </a:solidFill>
                  </a:tcPr>
                </a:tc>
                <a:extLst>
                  <a:ext uri="{0D108BD9-81ED-4DB2-BD59-A6C34878D82A}">
                    <a16:rowId xmlns:a16="http://schemas.microsoft.com/office/drawing/2014/main" val="1778402477"/>
                  </a:ext>
                </a:extLst>
              </a:tr>
              <a:tr h="182880">
                <a:tc>
                  <a:txBody>
                    <a:bodyPr/>
                    <a:lstStyle/>
                    <a:p>
                      <a:pPr marL="93663" indent="0" algn="l" rtl="0" fontAlgn="ctr"/>
                      <a:r>
                        <a:rPr lang="en-GB" sz="1000" b="0" i="0" u="none" strike="noStrike" dirty="0">
                          <a:effectLst/>
                          <a:latin typeface="Arial" panose="020B0604020202020204" pitchFamily="34" charset="0"/>
                        </a:rPr>
                        <a:t>OP-6.6 Number of open spot tasks (EO reported but not yet cleared)</a:t>
                      </a:r>
                    </a:p>
                  </a:txBody>
                  <a:tcPr marL="7620" marR="7620" marT="7620" marB="0" anchor="ctr">
                    <a:solidFill>
                      <a:srgbClr val="F0F0F0"/>
                    </a:solidFill>
                  </a:tcPr>
                </a:tc>
                <a:tc>
                  <a:txBody>
                    <a:bodyPr/>
                    <a:lstStyle/>
                    <a:p>
                      <a:pPr marL="0" indent="90488" algn="l" rtl="0" fontAlgn="ctr"/>
                      <a:r>
                        <a:rPr lang="en-GB" sz="1000" b="0" i="0" u="none" strike="noStrike" dirty="0">
                          <a:solidFill>
                            <a:srgbClr val="000000"/>
                          </a:solidFill>
                          <a:effectLst/>
                          <a:latin typeface="Arial" panose="020B0604020202020204" pitchFamily="34" charset="0"/>
                        </a:rPr>
                        <a:t>IP</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r>
                        <a:rPr lang="en-GB" sz="1000" b="0" i="0" dirty="0">
                          <a:solidFill>
                            <a:schemeClr val="dk1"/>
                          </a:solidFill>
                          <a:latin typeface="Arial" panose="020B0604020202020204" pitchFamily="34" charset="0"/>
                        </a:rPr>
                        <a:t>Quarterly</a:t>
                      </a:r>
                    </a:p>
                  </a:txBody>
                  <a:tcPr>
                    <a:solidFill>
                      <a:srgbClr val="F0F0F0"/>
                    </a:solidFill>
                  </a:tcPr>
                </a:tc>
                <a:extLst>
                  <a:ext uri="{0D108BD9-81ED-4DB2-BD59-A6C34878D82A}">
                    <a16:rowId xmlns:a16="http://schemas.microsoft.com/office/drawing/2014/main" val="1415293855"/>
                  </a:ext>
                </a:extLst>
              </a:tr>
              <a:tr h="182880">
                <a:tc>
                  <a:txBody>
                    <a:bodyPr/>
                    <a:lstStyle/>
                    <a:p>
                      <a:pPr marL="93663" marR="0" lvl="0" indent="0" algn="l" defTabSz="914400" rtl="0" eaLnBrk="1" fontAlgn="ctr" latinLnBrk="0" hangingPunct="1">
                        <a:lnSpc>
                          <a:spcPct val="100000"/>
                        </a:lnSpc>
                        <a:spcBef>
                          <a:spcPts val="0"/>
                        </a:spcBef>
                        <a:spcAft>
                          <a:spcPts val="0"/>
                        </a:spcAft>
                        <a:buClrTx/>
                        <a:buSzTx/>
                        <a:buFontTx/>
                        <a:buNone/>
                        <a:tabLst/>
                        <a:defRPr/>
                      </a:pPr>
                      <a:r>
                        <a:rPr lang="en-GB" sz="1000" b="0" i="0" u="none" strike="noStrike" dirty="0">
                          <a:effectLst/>
                          <a:latin typeface="Arial" panose="020B0604020202020204" pitchFamily="34" charset="0"/>
                        </a:rPr>
                        <a:t>OP-6.7 Number of EOD spot tasks conducted</a:t>
                      </a:r>
                    </a:p>
                  </a:txBody>
                  <a:tcPr marL="7620" marR="7620" marT="7620" marB="0" anchor="ctr">
                    <a:solidFill>
                      <a:srgbClr val="F0F0F0"/>
                    </a:solidFill>
                  </a:tcPr>
                </a:tc>
                <a:tc>
                  <a:txBody>
                    <a:bodyPr/>
                    <a:lstStyle/>
                    <a:p>
                      <a:pPr marL="0" indent="90488" algn="l" rtl="0" fontAlgn="ctr"/>
                      <a:r>
                        <a:rPr lang="en-GB" sz="1000" b="0" i="0" u="none" strike="noStrike" dirty="0">
                          <a:solidFill>
                            <a:srgbClr val="000000"/>
                          </a:solidFill>
                          <a:effectLst/>
                          <a:latin typeface="Arial" panose="020B0604020202020204" pitchFamily="34" charset="0"/>
                        </a:rPr>
                        <a:t>IP</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r>
                        <a:rPr lang="en-GB" sz="1000" b="0" i="0" dirty="0">
                          <a:solidFill>
                            <a:schemeClr val="dk1"/>
                          </a:solidFill>
                          <a:latin typeface="Arial" panose="020B0604020202020204" pitchFamily="34" charset="0"/>
                        </a:rPr>
                        <a:t>Quarterly</a:t>
                      </a:r>
                    </a:p>
                  </a:txBody>
                  <a:tcPr>
                    <a:solidFill>
                      <a:srgbClr val="F0F0F0"/>
                    </a:solidFill>
                  </a:tcPr>
                </a:tc>
                <a:extLst>
                  <a:ext uri="{0D108BD9-81ED-4DB2-BD59-A6C34878D82A}">
                    <a16:rowId xmlns:a16="http://schemas.microsoft.com/office/drawing/2014/main" val="138512463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dirty="0">
                          <a:solidFill>
                            <a:schemeClr val="dk1"/>
                          </a:solidFill>
                          <a:latin typeface="Arial" panose="020B0604020202020204" pitchFamily="34" charset="0"/>
                        </a:rPr>
                        <a:t>Please choose additional output level indicators for EOD from the indicator bank</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000" b="0" i="0" dirty="0">
                        <a:solidFill>
                          <a:schemeClr val="dk1"/>
                        </a:solidFill>
                        <a:latin typeface="Arial" panose="020B0604020202020204" pitchFamily="34" charset="0"/>
                      </a:endParaRPr>
                    </a:p>
                  </a:txBody>
                  <a:tcPr>
                    <a:solidFill>
                      <a:srgbClr val="F0F0F0"/>
                    </a:solidFill>
                  </a:tcPr>
                </a:tc>
                <a:tc>
                  <a:txBody>
                    <a:bodyPr/>
                    <a:lstStyle/>
                    <a:p>
                      <a:endParaRPr lang="en-GB" sz="1000" b="0" i="0" dirty="0">
                        <a:latin typeface="Arial" panose="020B0604020202020204" pitchFamily="34" charset="0"/>
                      </a:endParaRPr>
                    </a:p>
                  </a:txBody>
                  <a:tcPr>
                    <a:solidFill>
                      <a:srgbClr val="F0F0F0"/>
                    </a:solidFill>
                  </a:tcPr>
                </a:tc>
                <a:extLst>
                  <a:ext uri="{0D108BD9-81ED-4DB2-BD59-A6C34878D82A}">
                    <a16:rowId xmlns:a16="http://schemas.microsoft.com/office/drawing/2014/main" val="3746717"/>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i="0" kern="1200" dirty="0">
                          <a:solidFill>
                            <a:schemeClr val="bg1"/>
                          </a:solidFill>
                          <a:latin typeface="Arial" panose="020B0604020202020204" pitchFamily="34" charset="0"/>
                          <a:ea typeface="+mn-ea"/>
                          <a:cs typeface="+mn-cs"/>
                        </a:rPr>
                        <a:t>Outcome indicators</a:t>
                      </a:r>
                    </a:p>
                  </a:txBody>
                  <a:tcPr>
                    <a:solidFill>
                      <a:srgbClr val="92D05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900" b="0" i="0" dirty="0">
                        <a:solidFill>
                          <a:schemeClr val="dk1"/>
                        </a:solidFill>
                        <a:latin typeface="Arial" panose="020B0604020202020204" pitchFamily="34" charset="0"/>
                      </a:endParaRPr>
                    </a:p>
                  </a:txBody>
                  <a:tcPr>
                    <a:solidFill>
                      <a:srgbClr val="92D050"/>
                    </a:solidFill>
                  </a:tcPr>
                </a:tc>
                <a:tc>
                  <a:txBody>
                    <a:bodyPr/>
                    <a:lstStyle/>
                    <a:p>
                      <a:endParaRPr lang="en-GB" b="0" i="0" dirty="0">
                        <a:latin typeface="Arial" panose="020B0604020202020204" pitchFamily="34" charset="0"/>
                      </a:endParaRPr>
                    </a:p>
                  </a:txBody>
                  <a:tcPr>
                    <a:solidFill>
                      <a:srgbClr val="92D050"/>
                    </a:solidFill>
                  </a:tcPr>
                </a:tc>
                <a:extLst>
                  <a:ext uri="{0D108BD9-81ED-4DB2-BD59-A6C34878D82A}">
                    <a16:rowId xmlns:a16="http://schemas.microsoft.com/office/drawing/2014/main" val="1503558827"/>
                  </a:ext>
                </a:extLst>
              </a:tr>
              <a:tr h="0">
                <a:tc>
                  <a:txBody>
                    <a:bodyPr/>
                    <a:lstStyle/>
                    <a:p>
                      <a:pPr marL="93663" indent="0" algn="l" rtl="0" fontAlgn="ctr"/>
                      <a:r>
                        <a:rPr lang="en-GB" sz="1000" b="0" i="0" u="none" strike="noStrike" dirty="0">
                          <a:solidFill>
                            <a:srgbClr val="000000"/>
                          </a:solidFill>
                          <a:effectLst/>
                          <a:latin typeface="Arial" panose="020B0604020202020204" pitchFamily="34" charset="0"/>
                        </a:rPr>
                        <a:t>O-2.1 Progress of APMBC Treaty obligations </a:t>
                      </a:r>
                    </a:p>
                  </a:txBody>
                  <a:tcPr marL="7620" marR="7620" marT="7620" marB="0" anchor="ctr">
                    <a:solidFill>
                      <a:srgbClr val="F0F0F0"/>
                    </a:solidFill>
                  </a:tcPr>
                </a:tc>
                <a:tc>
                  <a:txBody>
                    <a:bodyPr/>
                    <a:lstStyle/>
                    <a:p>
                      <a:pPr marL="0" indent="90488" algn="l" rtl="0" fontAlgn="ctr"/>
                      <a:r>
                        <a:rPr lang="en-GB" sz="1000" b="0" i="0" u="none" strike="noStrike" dirty="0">
                          <a:solidFill>
                            <a:srgbClr val="000000"/>
                          </a:solidFill>
                          <a:effectLst/>
                          <a:latin typeface="Arial" panose="020B0604020202020204" pitchFamily="34" charset="0"/>
                        </a:rPr>
                        <a:t>NA IP Donor</a:t>
                      </a:r>
                    </a:p>
                  </a:txBody>
                  <a:tcPr marL="7620" marR="7620" marT="7620" marB="0" anchor="ct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Annually</a:t>
                      </a:r>
                    </a:p>
                  </a:txBody>
                  <a:tcPr>
                    <a:solidFill>
                      <a:srgbClr val="F0F0F0"/>
                    </a:solidFill>
                  </a:tcPr>
                </a:tc>
                <a:extLst>
                  <a:ext uri="{0D108BD9-81ED-4DB2-BD59-A6C34878D82A}">
                    <a16:rowId xmlns:a16="http://schemas.microsoft.com/office/drawing/2014/main" val="3824907496"/>
                  </a:ext>
                </a:extLst>
              </a:tr>
              <a:tr h="0">
                <a:tc>
                  <a:txBody>
                    <a:bodyPr/>
                    <a:lstStyle/>
                    <a:p>
                      <a:pPr marL="93663" marR="0" lvl="0" indent="0" algn="l" defTabSz="914400" rtl="0" eaLnBrk="1" fontAlgn="ctr" latinLnBrk="0" hangingPunct="1">
                        <a:lnSpc>
                          <a:spcPct val="100000"/>
                        </a:lnSpc>
                        <a:spcBef>
                          <a:spcPts val="0"/>
                        </a:spcBef>
                        <a:spcAft>
                          <a:spcPts val="0"/>
                        </a:spcAft>
                        <a:buClrTx/>
                        <a:buSzTx/>
                        <a:buFontTx/>
                        <a:buNone/>
                        <a:tabLst/>
                        <a:defRPr/>
                      </a:pPr>
                      <a:r>
                        <a:rPr lang="en-GB" sz="1000" b="0" i="0" u="none" strike="noStrike" dirty="0">
                          <a:solidFill>
                            <a:srgbClr val="000000"/>
                          </a:solidFill>
                          <a:effectLst/>
                          <a:latin typeface="Arial" panose="020B0604020202020204" pitchFamily="34" charset="0"/>
                        </a:rPr>
                        <a:t>O-2.2 Progress of CCM Treaty obligations </a:t>
                      </a:r>
                    </a:p>
                  </a:txBody>
                  <a:tcPr marL="7620" marR="7620" marT="7620" marB="0" anchor="ctr">
                    <a:solidFill>
                      <a:srgbClr val="F0F0F0"/>
                    </a:solidFill>
                  </a:tcPr>
                </a:tc>
                <a:tc>
                  <a:txBody>
                    <a:bodyPr/>
                    <a:lstStyle/>
                    <a:p>
                      <a:pPr marL="0" marR="0" lvl="0" indent="90488" algn="l" defTabSz="914400" rtl="0" eaLnBrk="1" fontAlgn="ctr" latinLnBrk="0" hangingPunct="1">
                        <a:lnSpc>
                          <a:spcPct val="100000"/>
                        </a:lnSpc>
                        <a:spcBef>
                          <a:spcPts val="0"/>
                        </a:spcBef>
                        <a:spcAft>
                          <a:spcPts val="0"/>
                        </a:spcAft>
                        <a:buClrTx/>
                        <a:buSzTx/>
                        <a:buFontTx/>
                        <a:buNone/>
                        <a:tabLst/>
                        <a:defRPr/>
                      </a:pPr>
                      <a:r>
                        <a:rPr lang="en-GB" sz="1000" b="0" i="0" u="none" strike="noStrike" dirty="0">
                          <a:solidFill>
                            <a:srgbClr val="000000"/>
                          </a:solidFill>
                          <a:effectLst/>
                          <a:latin typeface="Arial" panose="020B0604020202020204" pitchFamily="34" charset="0"/>
                        </a:rPr>
                        <a:t>NA IP Donor</a:t>
                      </a:r>
                    </a:p>
                  </a:txBody>
                  <a:tcPr marL="7620" marR="7620" marT="7620" marB="0" anchor="ct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Annually</a:t>
                      </a:r>
                    </a:p>
                  </a:txBody>
                  <a:tcPr>
                    <a:solidFill>
                      <a:srgbClr val="F0F0F0"/>
                    </a:solidFill>
                  </a:tcPr>
                </a:tc>
                <a:extLst>
                  <a:ext uri="{0D108BD9-81ED-4DB2-BD59-A6C34878D82A}">
                    <a16:rowId xmlns:a16="http://schemas.microsoft.com/office/drawing/2014/main" val="3893217041"/>
                  </a:ext>
                </a:extLst>
              </a:tr>
              <a:tr h="0">
                <a:tc>
                  <a:txBody>
                    <a:bodyPr/>
                    <a:lstStyle/>
                    <a:p>
                      <a:pPr marL="93663" marR="0" lvl="0" indent="0" algn="l" defTabSz="914400" rtl="0" eaLnBrk="1" fontAlgn="ctr" latinLnBrk="0" hangingPunct="1">
                        <a:lnSpc>
                          <a:spcPct val="100000"/>
                        </a:lnSpc>
                        <a:spcBef>
                          <a:spcPts val="0"/>
                        </a:spcBef>
                        <a:spcAft>
                          <a:spcPts val="0"/>
                        </a:spcAft>
                        <a:buClrTx/>
                        <a:buSzTx/>
                        <a:buFontTx/>
                        <a:buNone/>
                        <a:tabLst/>
                        <a:defRPr/>
                      </a:pPr>
                      <a:r>
                        <a:rPr lang="en-GB" sz="1000" b="0" i="0" u="none" strike="noStrike" kern="1200" dirty="0">
                          <a:solidFill>
                            <a:srgbClr val="000000"/>
                          </a:solidFill>
                          <a:effectLst/>
                          <a:latin typeface="Arial" panose="020B0604020202020204" pitchFamily="34" charset="0"/>
                          <a:ea typeface="+mn-ea"/>
                          <a:cs typeface="+mn-cs"/>
                        </a:rPr>
                        <a:t>O-5.2 </a:t>
                      </a:r>
                      <a:r>
                        <a:rPr lang="en-US" sz="1000" b="0" i="0" u="none" strike="noStrike" kern="1200" dirty="0">
                          <a:solidFill>
                            <a:srgbClr val="000000"/>
                          </a:solidFill>
                          <a:effectLst/>
                          <a:latin typeface="Arial" panose="020B0604020202020204" pitchFamily="34" charset="0"/>
                          <a:ea typeface="+mn-ea"/>
                          <a:cs typeface="+mn-cs"/>
                        </a:rPr>
                        <a:t>Perceptions of access and delivery of basic services (SADDD) - can be disaggregated by service area (education, health, energy and access routes)</a:t>
                      </a:r>
                    </a:p>
                  </a:txBody>
                  <a:tcPr marL="7620" marR="7620" marT="7620" marB="0" anchor="ctr">
                    <a:solidFill>
                      <a:srgbClr val="F0F0F0"/>
                    </a:solidFill>
                  </a:tcPr>
                </a:tc>
                <a:tc>
                  <a:txBody>
                    <a:bodyPr/>
                    <a:lstStyle/>
                    <a:p>
                      <a:pPr marL="0" indent="93663" algn="l" fontAlgn="ctr"/>
                      <a:r>
                        <a:rPr lang="en-GB" sz="1000" b="0" i="0" u="none" strike="noStrike" dirty="0">
                          <a:solidFill>
                            <a:srgbClr val="000000"/>
                          </a:solidFill>
                          <a:effectLst/>
                          <a:latin typeface="Arial" panose="020B0604020202020204" pitchFamily="34" charset="0"/>
                        </a:rPr>
                        <a:t>IP</a:t>
                      </a:r>
                    </a:p>
                  </a:txBody>
                  <a:tcPr marL="7620" marR="7620" marT="7620" marB="0" anchor="ct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Six-monthly</a:t>
                      </a:r>
                    </a:p>
                  </a:txBody>
                  <a:tcPr>
                    <a:solidFill>
                      <a:srgbClr val="F0F0F0"/>
                    </a:solidFill>
                  </a:tcPr>
                </a:tc>
                <a:extLst>
                  <a:ext uri="{0D108BD9-81ED-4DB2-BD59-A6C34878D82A}">
                    <a16:rowId xmlns:a16="http://schemas.microsoft.com/office/drawing/2014/main" val="731485275"/>
                  </a:ext>
                </a:extLst>
              </a:tr>
              <a:tr h="0">
                <a:tc>
                  <a:txBody>
                    <a:bodyPr/>
                    <a:lstStyle/>
                    <a:p>
                      <a:pPr marL="93663" marR="0" lvl="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Arial" panose="020B0604020202020204" pitchFamily="34" charset="0"/>
                          <a:ea typeface="+mn-ea"/>
                          <a:cs typeface="+mn-cs"/>
                        </a:rPr>
                        <a:t>O-6.1 and O-6.2 Number of direct and indirect beneficiaries of land release and EOD (disaggregated) </a:t>
                      </a:r>
                    </a:p>
                  </a:txBody>
                  <a:tcPr marL="7620" marR="7620" marT="7620" marB="0" anchor="ctr">
                    <a:solidFill>
                      <a:srgbClr val="F0F0F0"/>
                    </a:solidFill>
                  </a:tcPr>
                </a:tc>
                <a:tc>
                  <a:txBody>
                    <a:bodyPr/>
                    <a:lstStyle/>
                    <a:p>
                      <a:pPr marL="0" indent="93663" algn="l" fontAlgn="ctr"/>
                      <a:r>
                        <a:rPr lang="en-GB" sz="1000" b="0" i="0" u="none" strike="noStrike" dirty="0">
                          <a:solidFill>
                            <a:srgbClr val="000000"/>
                          </a:solidFill>
                          <a:effectLst/>
                          <a:latin typeface="Arial" panose="020B0604020202020204" pitchFamily="34" charset="0"/>
                        </a:rPr>
                        <a:t>IP</a:t>
                      </a:r>
                    </a:p>
                  </a:txBody>
                  <a:tcPr marL="7620" marR="7620" marT="7620" marB="0" anchor="ct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Six-monthly</a:t>
                      </a:r>
                    </a:p>
                  </a:txBody>
                  <a:tcPr>
                    <a:solidFill>
                      <a:srgbClr val="F0F0F0"/>
                    </a:solidFill>
                  </a:tcPr>
                </a:tc>
                <a:extLst>
                  <a:ext uri="{0D108BD9-81ED-4DB2-BD59-A6C34878D82A}">
                    <a16:rowId xmlns:a16="http://schemas.microsoft.com/office/drawing/2014/main" val="706148474"/>
                  </a:ext>
                </a:extLst>
              </a:tr>
              <a:tr h="0">
                <a:tc>
                  <a:txBody>
                    <a:bodyPr/>
                    <a:lstStyle/>
                    <a:p>
                      <a:pPr marL="93663" indent="0" algn="l" rtl="0" fontAlgn="ctr"/>
                      <a:r>
                        <a:rPr lang="en-GB" sz="1000" b="0" i="0" u="none" strike="noStrike" kern="1200" dirty="0">
                          <a:solidFill>
                            <a:srgbClr val="000000"/>
                          </a:solidFill>
                          <a:effectLst/>
                          <a:latin typeface="Arial" panose="020B0604020202020204" pitchFamily="34" charset="0"/>
                          <a:ea typeface="+mn-ea"/>
                          <a:cs typeface="+mn-cs"/>
                        </a:rPr>
                        <a:t>O-6.4 % of people surveyed reporting increased freedom of movement and/or an increased sense of normalisation (SADDD)</a:t>
                      </a:r>
                    </a:p>
                  </a:txBody>
                  <a:tcPr marL="7620" marR="7620" marT="7620" marB="0" anchor="ctr">
                    <a:solidFill>
                      <a:srgbClr val="F0F0F0"/>
                    </a:solidFill>
                  </a:tcPr>
                </a:tc>
                <a:tc>
                  <a:txBody>
                    <a:bodyPr/>
                    <a:lstStyle/>
                    <a:p>
                      <a:pPr marL="0" indent="93663" algn="l" fontAlgn="ctr"/>
                      <a:r>
                        <a:rPr lang="en-GB" sz="1000" b="0" i="0" u="none" strike="noStrike" dirty="0">
                          <a:solidFill>
                            <a:srgbClr val="000000"/>
                          </a:solidFill>
                          <a:effectLst/>
                          <a:latin typeface="Arial" panose="020B0604020202020204" pitchFamily="34" charset="0"/>
                        </a:rPr>
                        <a:t>IP</a:t>
                      </a:r>
                    </a:p>
                  </a:txBody>
                  <a:tcPr marL="7620" marR="7620" marT="7620" marB="0" anchor="ct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Six-monthly</a:t>
                      </a:r>
                    </a:p>
                  </a:txBody>
                  <a:tcPr>
                    <a:solidFill>
                      <a:srgbClr val="F0F0F0"/>
                    </a:solidFill>
                  </a:tcPr>
                </a:tc>
                <a:extLst>
                  <a:ext uri="{0D108BD9-81ED-4DB2-BD59-A6C34878D82A}">
                    <a16:rowId xmlns:a16="http://schemas.microsoft.com/office/drawing/2014/main" val="1904229001"/>
                  </a:ext>
                </a:extLst>
              </a:tr>
              <a:tr h="0">
                <a:tc>
                  <a:txBody>
                    <a:bodyPr/>
                    <a:lstStyle/>
                    <a:p>
                      <a:pPr marL="0" indent="93663" algn="l" rtl="0" fontAlgn="ctr"/>
                      <a:r>
                        <a:rPr lang="en-GB" sz="1000" b="0" i="0" u="none" strike="noStrike" dirty="0">
                          <a:solidFill>
                            <a:srgbClr val="000000"/>
                          </a:solidFill>
                          <a:effectLst/>
                          <a:latin typeface="Arial" panose="020B0604020202020204" pitchFamily="34" charset="0"/>
                        </a:rPr>
                        <a:t>O-6.5 % of people surveyed who report that mine action helped enable their safe return home</a:t>
                      </a:r>
                    </a:p>
                  </a:txBody>
                  <a:tcPr marL="7620" marR="7620" marT="7620" marB="0" anchor="ctr">
                    <a:solidFill>
                      <a:srgbClr val="F0F0F0"/>
                    </a:solidFill>
                  </a:tcPr>
                </a:tc>
                <a:tc>
                  <a:txBody>
                    <a:bodyPr/>
                    <a:lstStyle/>
                    <a:p>
                      <a:pPr marL="0" indent="93663" algn="l" fontAlgn="ctr"/>
                      <a:r>
                        <a:rPr lang="en-GB" sz="1000" b="0" i="0" u="none" strike="noStrike" dirty="0">
                          <a:solidFill>
                            <a:srgbClr val="000000"/>
                          </a:solidFill>
                          <a:effectLst/>
                          <a:latin typeface="Arial" panose="020B0604020202020204" pitchFamily="34" charset="0"/>
                        </a:rPr>
                        <a:t>IP</a:t>
                      </a:r>
                    </a:p>
                  </a:txBody>
                  <a:tcPr marL="7620" marR="7620" marT="7620" marB="0" anchor="ct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Six-monthly</a:t>
                      </a:r>
                    </a:p>
                  </a:txBody>
                  <a:tcPr>
                    <a:solidFill>
                      <a:srgbClr val="F0F0F0"/>
                    </a:solidFill>
                  </a:tcPr>
                </a:tc>
                <a:extLst>
                  <a:ext uri="{0D108BD9-81ED-4DB2-BD59-A6C34878D82A}">
                    <a16:rowId xmlns:a16="http://schemas.microsoft.com/office/drawing/2014/main" val="1123592790"/>
                  </a:ext>
                </a:extLst>
              </a:tr>
              <a:tr h="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dirty="0">
                          <a:solidFill>
                            <a:schemeClr val="dk1"/>
                          </a:solidFill>
                          <a:latin typeface="Arial" panose="020B0604020202020204" pitchFamily="34" charset="0"/>
                        </a:rPr>
                        <a:t>Please choose additional outcome level indicators for the relevant outcomes impact level indicators to be collected by IPs from the indicator bank </a:t>
                      </a:r>
                    </a:p>
                  </a:txBody>
                  <a:tcPr>
                    <a:solidFill>
                      <a:srgbClr val="F0F0F0"/>
                    </a:solidFill>
                  </a:tcPr>
                </a:tc>
                <a:tc hMerge="1">
                  <a:txBody>
                    <a:bodyPr/>
                    <a:lstStyle/>
                    <a:p>
                      <a:pPr marL="0" marR="0" lvl="0" indent="0" algn="l" rtl="0" eaLnBrk="1" fontAlgn="auto" latinLnBrk="0" hangingPunct="1">
                        <a:lnSpc>
                          <a:spcPct val="100000"/>
                        </a:lnSpc>
                        <a:spcBef>
                          <a:spcPts val="0"/>
                        </a:spcBef>
                        <a:spcAft>
                          <a:spcPts val="0"/>
                        </a:spcAft>
                        <a:buFontTx/>
                        <a:buNone/>
                      </a:pPr>
                      <a:endParaRPr lang="en-GB" sz="1000" b="0" i="0" dirty="0">
                        <a:solidFill>
                          <a:schemeClr val="dk1"/>
                        </a:solidFill>
                        <a:latin typeface="Arial" panose="020B0604020202020204" pitchFamily="34" charset="0"/>
                      </a:endParaRPr>
                    </a:p>
                  </a:txBody>
                  <a:tcPr>
                    <a:solidFill>
                      <a:srgbClr val="F0F0F0"/>
                    </a:solidFill>
                  </a:tcPr>
                </a:tc>
                <a:tc hMerge="1">
                  <a:txBody>
                    <a:bodyPr/>
                    <a:lstStyle/>
                    <a:p>
                      <a:endParaRPr lang="en-GB" sz="1000" b="0" i="0" dirty="0">
                        <a:latin typeface="Arial" panose="020B0604020202020204" pitchFamily="34" charset="0"/>
                      </a:endParaRPr>
                    </a:p>
                  </a:txBody>
                  <a:tcPr>
                    <a:solidFill>
                      <a:srgbClr val="F0F0F0"/>
                    </a:solidFill>
                  </a:tcPr>
                </a:tc>
                <a:extLst>
                  <a:ext uri="{0D108BD9-81ED-4DB2-BD59-A6C34878D82A}">
                    <a16:rowId xmlns:a16="http://schemas.microsoft.com/office/drawing/2014/main" val="504039411"/>
                  </a:ext>
                </a:extLst>
              </a:tr>
            </a:tbl>
          </a:graphicData>
        </a:graphic>
      </p:graphicFrame>
      <p:cxnSp>
        <p:nvCxnSpPr>
          <p:cNvPr id="11" name="Straight Arrow Connector 10">
            <a:extLst>
              <a:ext uri="{FF2B5EF4-FFF2-40B4-BE49-F238E27FC236}">
                <a16:creationId xmlns:a16="http://schemas.microsoft.com/office/drawing/2014/main" id="{89D32477-9D93-9EE6-75EF-926BE3ADAB41}"/>
              </a:ext>
            </a:extLst>
          </p:cNvPr>
          <p:cNvCxnSpPr>
            <a:cxnSpLocks/>
          </p:cNvCxnSpPr>
          <p:nvPr/>
        </p:nvCxnSpPr>
        <p:spPr>
          <a:xfrm>
            <a:off x="1871829" y="1579552"/>
            <a:ext cx="70422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0708153-8CFD-E691-33F7-2D592EA7D2CD}"/>
              </a:ext>
            </a:extLst>
          </p:cNvPr>
          <p:cNvSpPr txBox="1"/>
          <p:nvPr/>
        </p:nvSpPr>
        <p:spPr>
          <a:xfrm>
            <a:off x="4538382" y="1358390"/>
            <a:ext cx="790541" cy="201120"/>
          </a:xfrm>
          <a:prstGeom prst="rect">
            <a:avLst/>
          </a:prstGeom>
          <a:noFill/>
          <a:ln>
            <a:noFill/>
          </a:ln>
        </p:spPr>
        <p:txBody>
          <a:bodyPr wrap="square" lIns="54000" tIns="36000" rIns="54000" bIns="36000" rtlCol="0" anchor="ctr" anchorCtr="0">
            <a:noAutofit/>
          </a:bodyPr>
          <a:lstStyle/>
          <a:p>
            <a:r>
              <a:rPr lang="en-GB" sz="900" dirty="0">
                <a:latin typeface="Arial" panose="020B0604020202020204" pitchFamily="34" charset="0"/>
                <a:ea typeface="Arial" charset="0"/>
                <a:cs typeface="Arial" charset="0"/>
              </a:rPr>
              <a:t>resulting in…</a:t>
            </a:r>
          </a:p>
        </p:txBody>
      </p:sp>
      <p:sp>
        <p:nvSpPr>
          <p:cNvPr id="31" name="TextBox 30">
            <a:extLst>
              <a:ext uri="{FF2B5EF4-FFF2-40B4-BE49-F238E27FC236}">
                <a16:creationId xmlns:a16="http://schemas.microsoft.com/office/drawing/2014/main" id="{89EA72C9-3D6E-1F01-68B7-93D2BEBD17C6}"/>
              </a:ext>
            </a:extLst>
          </p:cNvPr>
          <p:cNvSpPr txBox="1"/>
          <p:nvPr/>
        </p:nvSpPr>
        <p:spPr>
          <a:xfrm>
            <a:off x="5349059" y="919418"/>
            <a:ext cx="2790000" cy="360000"/>
          </a:xfrm>
          <a:prstGeom prst="roundRect">
            <a:avLst/>
          </a:prstGeom>
          <a:solidFill>
            <a:srgbClr val="F0F0F0"/>
          </a:solidFill>
          <a:ln w="19050">
            <a:solidFill>
              <a:srgbClr val="7DB414"/>
            </a:solidFill>
          </a:ln>
        </p:spPr>
        <p:txBody>
          <a:bodyPr wrap="square" lIns="36000" tIns="36000" rIns="36000" bIns="36000" rtlCol="0" anchor="ctr" anchorCtr="0">
            <a:noAutofit/>
          </a:bodyPr>
          <a:lstStyle>
            <a:defPPr>
              <a:defRPr lang="en-US"/>
            </a:defPPr>
            <a:lvl1pPr algn="ctr">
              <a:defRPr sz="900">
                <a:ea typeface="Arial" charset="0"/>
                <a:cs typeface="Arial" charset="0"/>
              </a:defRPr>
            </a:lvl1pPr>
          </a:lstStyle>
          <a:p>
            <a:r>
              <a:rPr lang="en-GB" dirty="0">
                <a:latin typeface="Arial" panose="020B0604020202020204" pitchFamily="34" charset="0"/>
              </a:rPr>
              <a:t>Risk of harm reduced increases returns and freedom of movement</a:t>
            </a:r>
            <a:endParaRPr lang="en-US" dirty="0">
              <a:latin typeface="Arial" panose="020B0604020202020204" pitchFamily="34" charset="0"/>
            </a:endParaRPr>
          </a:p>
        </p:txBody>
      </p:sp>
      <p:sp>
        <p:nvSpPr>
          <p:cNvPr id="33" name="Rounded Rectangle 294">
            <a:extLst>
              <a:ext uri="{FF2B5EF4-FFF2-40B4-BE49-F238E27FC236}">
                <a16:creationId xmlns:a16="http://schemas.microsoft.com/office/drawing/2014/main" id="{26E5AD8F-5F96-8634-60BA-08734F93FC54}"/>
              </a:ext>
            </a:extLst>
          </p:cNvPr>
          <p:cNvSpPr/>
          <p:nvPr/>
        </p:nvSpPr>
        <p:spPr>
          <a:xfrm>
            <a:off x="9246137" y="1088433"/>
            <a:ext cx="2592000" cy="324000"/>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latin typeface="Arial" panose="020B0604020202020204" pitchFamily="34" charset="0"/>
              </a:rPr>
              <a:t>Economic development and more resilient communities contributes to SDGs</a:t>
            </a:r>
          </a:p>
        </p:txBody>
      </p:sp>
      <p:sp>
        <p:nvSpPr>
          <p:cNvPr id="34" name="TextBox 33">
            <a:extLst>
              <a:ext uri="{FF2B5EF4-FFF2-40B4-BE49-F238E27FC236}">
                <a16:creationId xmlns:a16="http://schemas.microsoft.com/office/drawing/2014/main" id="{7A99C2BA-0B91-9178-D8FA-AD1A60BB71B8}"/>
              </a:ext>
            </a:extLst>
          </p:cNvPr>
          <p:cNvSpPr txBox="1"/>
          <p:nvPr/>
        </p:nvSpPr>
        <p:spPr>
          <a:xfrm>
            <a:off x="8277507" y="1359712"/>
            <a:ext cx="989054" cy="332526"/>
          </a:xfrm>
          <a:prstGeom prst="rect">
            <a:avLst/>
          </a:prstGeom>
          <a:noFill/>
          <a:ln>
            <a:noFill/>
          </a:ln>
        </p:spPr>
        <p:txBody>
          <a:bodyPr wrap="square" lIns="54000" tIns="36000" rIns="54000" bIns="36000" rtlCol="0" anchor="ctr" anchorCtr="0">
            <a:noAutofit/>
          </a:bodyPr>
          <a:lstStyle/>
          <a:p>
            <a:r>
              <a:rPr lang="en-GB" sz="900" dirty="0">
                <a:latin typeface="Arial" panose="020B0604020202020204" pitchFamily="34" charset="0"/>
                <a:ea typeface="Arial" charset="0"/>
                <a:cs typeface="Arial" charset="0"/>
              </a:rPr>
              <a:t>contributing to…</a:t>
            </a:r>
          </a:p>
        </p:txBody>
      </p:sp>
      <p:sp>
        <p:nvSpPr>
          <p:cNvPr id="39" name="Rounded Rectangle 294">
            <a:extLst>
              <a:ext uri="{FF2B5EF4-FFF2-40B4-BE49-F238E27FC236}">
                <a16:creationId xmlns:a16="http://schemas.microsoft.com/office/drawing/2014/main" id="{31C3D909-4015-754E-D05F-9BB72AB8405C}"/>
              </a:ext>
            </a:extLst>
          </p:cNvPr>
          <p:cNvSpPr/>
          <p:nvPr/>
        </p:nvSpPr>
        <p:spPr>
          <a:xfrm>
            <a:off x="9246138" y="1518306"/>
            <a:ext cx="2592000" cy="372976"/>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latin typeface="Arial" panose="020B0604020202020204" pitchFamily="34" charset="0"/>
              </a:rPr>
              <a:t>Increased community resilience to conflict drivers contributes to stability &amp; peacebuilding</a:t>
            </a:r>
          </a:p>
        </p:txBody>
      </p:sp>
      <p:sp>
        <p:nvSpPr>
          <p:cNvPr id="41" name="TextBox 40">
            <a:extLst>
              <a:ext uri="{FF2B5EF4-FFF2-40B4-BE49-F238E27FC236}">
                <a16:creationId xmlns:a16="http://schemas.microsoft.com/office/drawing/2014/main" id="{B18CE3D6-38F0-2F3D-A4B5-B6D174527DDD}"/>
              </a:ext>
            </a:extLst>
          </p:cNvPr>
          <p:cNvSpPr txBox="1"/>
          <p:nvPr/>
        </p:nvSpPr>
        <p:spPr>
          <a:xfrm>
            <a:off x="5349059" y="1909512"/>
            <a:ext cx="2790000" cy="360000"/>
          </a:xfrm>
          <a:prstGeom prst="roundRect">
            <a:avLst/>
          </a:prstGeom>
          <a:solidFill>
            <a:srgbClr val="F0F0F0"/>
          </a:solidFill>
          <a:ln w="19050">
            <a:solidFill>
              <a:srgbClr val="7DB414"/>
            </a:solidFill>
          </a:ln>
        </p:spPr>
        <p:txBody>
          <a:bodyPr wrap="square" lIns="36000" tIns="36000" rIns="36000" bIns="36000" rtlCol="0" anchor="ctr" anchorCtr="0">
            <a:noAutofit/>
          </a:bodyPr>
          <a:lstStyle>
            <a:defPPr>
              <a:defRPr lang="en-US"/>
            </a:defPPr>
            <a:lvl1pPr algn="ctr">
              <a:defRPr sz="900">
                <a:ea typeface="Arial" charset="0"/>
                <a:cs typeface="Arial" charset="0"/>
              </a:defRPr>
            </a:lvl1pPr>
          </a:lstStyle>
          <a:p>
            <a:pPr algn="ctr"/>
            <a:r>
              <a:rPr lang="en-GB" sz="900" dirty="0">
                <a:solidFill>
                  <a:schemeClr val="tx1"/>
                </a:solidFill>
                <a:latin typeface="Arial" panose="020B0604020202020204" pitchFamily="34" charset="0"/>
              </a:rPr>
              <a:t>Measurable progress towards APMBC, CCM and, CCW treaty compliance and universalisation</a:t>
            </a:r>
          </a:p>
        </p:txBody>
      </p:sp>
      <p:sp>
        <p:nvSpPr>
          <p:cNvPr id="43" name="Rounded Rectangle 294">
            <a:extLst>
              <a:ext uri="{FF2B5EF4-FFF2-40B4-BE49-F238E27FC236}">
                <a16:creationId xmlns:a16="http://schemas.microsoft.com/office/drawing/2014/main" id="{8C6ED18B-B3FF-F371-A6CA-AD94F94103EB}"/>
              </a:ext>
            </a:extLst>
          </p:cNvPr>
          <p:cNvSpPr/>
          <p:nvPr/>
        </p:nvSpPr>
        <p:spPr>
          <a:xfrm>
            <a:off x="9246138" y="1997154"/>
            <a:ext cx="2592000" cy="360000"/>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latin typeface="Arial" panose="020B0604020202020204" pitchFamily="34" charset="0"/>
              </a:rPr>
              <a:t>States’ strategic objectives supported and relevant treaty obligations met</a:t>
            </a:r>
          </a:p>
        </p:txBody>
      </p:sp>
      <p:grpSp>
        <p:nvGrpSpPr>
          <p:cNvPr id="44" name="Group 43">
            <a:extLst>
              <a:ext uri="{FF2B5EF4-FFF2-40B4-BE49-F238E27FC236}">
                <a16:creationId xmlns:a16="http://schemas.microsoft.com/office/drawing/2014/main" id="{5AE78E63-A11C-96C1-7D30-A5AFD40E6C2C}"/>
              </a:ext>
            </a:extLst>
          </p:cNvPr>
          <p:cNvGrpSpPr/>
          <p:nvPr/>
        </p:nvGrpSpPr>
        <p:grpSpPr>
          <a:xfrm>
            <a:off x="4058296" y="1055190"/>
            <a:ext cx="1216262" cy="977627"/>
            <a:chOff x="4393572" y="1091568"/>
            <a:chExt cx="841399" cy="1241217"/>
          </a:xfrm>
        </p:grpSpPr>
        <p:cxnSp>
          <p:nvCxnSpPr>
            <p:cNvPr id="45" name="Straight Arrow Connector 44">
              <a:extLst>
                <a:ext uri="{FF2B5EF4-FFF2-40B4-BE49-F238E27FC236}">
                  <a16:creationId xmlns:a16="http://schemas.microsoft.com/office/drawing/2014/main" id="{08D7C1EE-7F21-EE62-88CB-0D294972E6B0}"/>
                </a:ext>
              </a:extLst>
            </p:cNvPr>
            <p:cNvCxnSpPr>
              <a:cxnSpLocks/>
            </p:cNvCxnSpPr>
            <p:nvPr/>
          </p:nvCxnSpPr>
          <p:spPr>
            <a:xfrm>
              <a:off x="4393574" y="1731864"/>
              <a:ext cx="838228" cy="3832"/>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55BBAFE6-2B3F-229B-857D-EEB4196188D9}"/>
                </a:ext>
              </a:extLst>
            </p:cNvPr>
            <p:cNvCxnSpPr>
              <a:cxnSpLocks/>
            </p:cNvCxnSpPr>
            <p:nvPr/>
          </p:nvCxnSpPr>
          <p:spPr>
            <a:xfrm>
              <a:off x="4620250" y="1091568"/>
              <a:ext cx="614721" cy="0"/>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53EE1075-C667-0777-8949-7F71CB3AAA4E}"/>
                </a:ext>
              </a:extLst>
            </p:cNvPr>
            <p:cNvCxnSpPr>
              <a:cxnSpLocks/>
            </p:cNvCxnSpPr>
            <p:nvPr/>
          </p:nvCxnSpPr>
          <p:spPr>
            <a:xfrm>
              <a:off x="4617075" y="2329610"/>
              <a:ext cx="614721" cy="0"/>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27E4AA72-8107-86CF-3F1B-3CE489203460}"/>
                </a:ext>
              </a:extLst>
            </p:cNvPr>
            <p:cNvCxnSpPr>
              <a:cxnSpLocks/>
            </p:cNvCxnSpPr>
            <p:nvPr/>
          </p:nvCxnSpPr>
          <p:spPr>
            <a:xfrm>
              <a:off x="4620250" y="1091568"/>
              <a:ext cx="0" cy="124121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a16="http://schemas.microsoft.com/office/drawing/2014/main" id="{5FD9441E-D24B-1B23-B60B-714945D5628B}"/>
              </a:ext>
            </a:extLst>
          </p:cNvPr>
          <p:cNvSpPr txBox="1"/>
          <p:nvPr/>
        </p:nvSpPr>
        <p:spPr>
          <a:xfrm>
            <a:off x="5349059" y="1364086"/>
            <a:ext cx="2790000" cy="460455"/>
          </a:xfrm>
          <a:prstGeom prst="roundRect">
            <a:avLst/>
          </a:prstGeom>
          <a:solidFill>
            <a:srgbClr val="F0F0F0"/>
          </a:solidFill>
          <a:ln w="19050">
            <a:solidFill>
              <a:srgbClr val="7DB414"/>
            </a:solidFill>
          </a:ln>
        </p:spPr>
        <p:txBody>
          <a:bodyPr wrap="square" lIns="36000" tIns="36000" rIns="36000" bIns="36000" rtlCol="0" anchor="ctr" anchorCtr="0">
            <a:noAutofit/>
          </a:bodyPr>
          <a:lstStyle>
            <a:defPPr>
              <a:defRPr lang="en-US"/>
            </a:defPPr>
            <a:lvl1pPr algn="ctr">
              <a:defRPr sz="900">
                <a:ea typeface="Arial" charset="0"/>
                <a:cs typeface="Arial" charset="0"/>
              </a:defRPr>
            </a:lvl1pPr>
          </a:lstStyle>
          <a:p>
            <a:pPr algn="ctr"/>
            <a:r>
              <a:rPr lang="en-US" sz="900" dirty="0">
                <a:latin typeface="Arial" panose="020B0604020202020204" pitchFamily="34" charset="0"/>
              </a:rPr>
              <a:t>Safe and productive land use improves livelihoods and basic services, improving quality of life </a:t>
            </a:r>
            <a:br>
              <a:rPr lang="en-US" sz="900" dirty="0">
                <a:latin typeface="Arial" panose="020B0604020202020204" pitchFamily="34" charset="0"/>
              </a:rPr>
            </a:br>
            <a:r>
              <a:rPr lang="en-US" sz="900" dirty="0">
                <a:latin typeface="Arial" panose="020B0604020202020204" pitchFamily="34" charset="0"/>
              </a:rPr>
              <a:t>and the environment</a:t>
            </a:r>
          </a:p>
        </p:txBody>
      </p:sp>
      <p:sp>
        <p:nvSpPr>
          <p:cNvPr id="53" name="Rounded Rectangle 295">
            <a:extLst>
              <a:ext uri="{FF2B5EF4-FFF2-40B4-BE49-F238E27FC236}">
                <a16:creationId xmlns:a16="http://schemas.microsoft.com/office/drawing/2014/main" id="{33D3D615-30E7-EE2A-472D-6C9739E779F8}"/>
              </a:ext>
            </a:extLst>
          </p:cNvPr>
          <p:cNvSpPr/>
          <p:nvPr/>
        </p:nvSpPr>
        <p:spPr>
          <a:xfrm>
            <a:off x="9246137" y="664751"/>
            <a:ext cx="2592000" cy="317809"/>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latin typeface="Arial" panose="020B0604020202020204" pitchFamily="34" charset="0"/>
              </a:rPr>
              <a:t>Safer communities and reduced deaths </a:t>
            </a:r>
            <a:br>
              <a:rPr lang="en-GB" sz="900" dirty="0">
                <a:solidFill>
                  <a:schemeClr val="tx1"/>
                </a:solidFill>
                <a:latin typeface="Arial" panose="020B0604020202020204" pitchFamily="34" charset="0"/>
              </a:rPr>
            </a:br>
            <a:r>
              <a:rPr lang="en-GB" sz="900" dirty="0">
                <a:solidFill>
                  <a:schemeClr val="tx1"/>
                </a:solidFill>
                <a:latin typeface="Arial" panose="020B0604020202020204" pitchFamily="34" charset="0"/>
              </a:rPr>
              <a:t>and injuries from EO</a:t>
            </a:r>
          </a:p>
        </p:txBody>
      </p:sp>
      <p:grpSp>
        <p:nvGrpSpPr>
          <p:cNvPr id="54" name="Group 53">
            <a:extLst>
              <a:ext uri="{FF2B5EF4-FFF2-40B4-BE49-F238E27FC236}">
                <a16:creationId xmlns:a16="http://schemas.microsoft.com/office/drawing/2014/main" id="{3D3E0987-8EA4-9722-85A1-C1F0029E897E}"/>
              </a:ext>
            </a:extLst>
          </p:cNvPr>
          <p:cNvGrpSpPr/>
          <p:nvPr/>
        </p:nvGrpSpPr>
        <p:grpSpPr>
          <a:xfrm>
            <a:off x="8264807" y="801364"/>
            <a:ext cx="812789" cy="1387434"/>
            <a:chOff x="7968082" y="1043590"/>
            <a:chExt cx="754344" cy="1387434"/>
          </a:xfrm>
        </p:grpSpPr>
        <p:grpSp>
          <p:nvGrpSpPr>
            <p:cNvPr id="55" name="Group 54">
              <a:extLst>
                <a:ext uri="{FF2B5EF4-FFF2-40B4-BE49-F238E27FC236}">
                  <a16:creationId xmlns:a16="http://schemas.microsoft.com/office/drawing/2014/main" id="{20F735DD-F7F1-3CDE-1AC5-15F7710810E8}"/>
                </a:ext>
              </a:extLst>
            </p:cNvPr>
            <p:cNvGrpSpPr/>
            <p:nvPr/>
          </p:nvGrpSpPr>
          <p:grpSpPr>
            <a:xfrm>
              <a:off x="7968082" y="1043590"/>
              <a:ext cx="754344" cy="1387434"/>
              <a:chOff x="8127050" y="1043590"/>
              <a:chExt cx="595376" cy="1387434"/>
            </a:xfrm>
          </p:grpSpPr>
          <p:cxnSp>
            <p:nvCxnSpPr>
              <p:cNvPr id="57" name="Straight Arrow Connector 56">
                <a:extLst>
                  <a:ext uri="{FF2B5EF4-FFF2-40B4-BE49-F238E27FC236}">
                    <a16:creationId xmlns:a16="http://schemas.microsoft.com/office/drawing/2014/main" id="{FC6EA745-4D01-E142-7FA6-A1C56BA3AE0E}"/>
                  </a:ext>
                </a:extLst>
              </p:cNvPr>
              <p:cNvCxnSpPr>
                <a:cxnSpLocks/>
              </p:cNvCxnSpPr>
              <p:nvPr/>
            </p:nvCxnSpPr>
            <p:spPr>
              <a:xfrm>
                <a:off x="8127050" y="1043590"/>
                <a:ext cx="595376"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3ACCD145-54D6-0E78-F1AB-4BC3ABE93D6D}"/>
                  </a:ext>
                </a:extLst>
              </p:cNvPr>
              <p:cNvCxnSpPr>
                <a:cxnSpLocks/>
              </p:cNvCxnSpPr>
              <p:nvPr/>
            </p:nvCxnSpPr>
            <p:spPr>
              <a:xfrm>
                <a:off x="8127050" y="1478839"/>
                <a:ext cx="595376"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80E572EC-64AA-C432-C40C-8538FB8C1B64}"/>
                  </a:ext>
                </a:extLst>
              </p:cNvPr>
              <p:cNvCxnSpPr>
                <a:cxnSpLocks/>
              </p:cNvCxnSpPr>
              <p:nvPr/>
            </p:nvCxnSpPr>
            <p:spPr>
              <a:xfrm>
                <a:off x="8127050" y="1956011"/>
                <a:ext cx="595376"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31EB28CF-C2DC-6D91-342C-16B356780ABA}"/>
                  </a:ext>
                </a:extLst>
              </p:cNvPr>
              <p:cNvCxnSpPr>
                <a:cxnSpLocks/>
              </p:cNvCxnSpPr>
              <p:nvPr/>
            </p:nvCxnSpPr>
            <p:spPr>
              <a:xfrm>
                <a:off x="8127050" y="2431024"/>
                <a:ext cx="595376"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6" name="Straight Connector 55">
              <a:extLst>
                <a:ext uri="{FF2B5EF4-FFF2-40B4-BE49-F238E27FC236}">
                  <a16:creationId xmlns:a16="http://schemas.microsoft.com/office/drawing/2014/main" id="{6F8D7992-F754-9FB4-B3BC-4119060EECF6}"/>
                </a:ext>
              </a:extLst>
            </p:cNvPr>
            <p:cNvCxnSpPr>
              <a:cxnSpLocks/>
            </p:cNvCxnSpPr>
            <p:nvPr/>
          </p:nvCxnSpPr>
          <p:spPr>
            <a:xfrm>
              <a:off x="7968343" y="1043590"/>
              <a:ext cx="0" cy="138743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TextBox 41">
            <a:extLst>
              <a:ext uri="{FF2B5EF4-FFF2-40B4-BE49-F238E27FC236}">
                <a16:creationId xmlns:a16="http://schemas.microsoft.com/office/drawing/2014/main" id="{A9A965AD-5E89-D240-BC39-240C03E5A5B0}"/>
              </a:ext>
            </a:extLst>
          </p:cNvPr>
          <p:cNvSpPr txBox="1"/>
          <p:nvPr/>
        </p:nvSpPr>
        <p:spPr>
          <a:xfrm>
            <a:off x="2701800" y="1328003"/>
            <a:ext cx="1511715" cy="432000"/>
          </a:xfrm>
          <a:prstGeom prst="roundRect">
            <a:avLst/>
          </a:prstGeom>
          <a:solidFill>
            <a:srgbClr val="F0F0F0"/>
          </a:solidFill>
          <a:ln w="19050">
            <a:solidFill>
              <a:srgbClr val="009FE3"/>
            </a:solidFill>
          </a:ln>
        </p:spPr>
        <p:txBody>
          <a:bodyPr wrap="square" lIns="36000" tIns="36000" rIns="36000" bIns="36000" rtlCol="0" anchor="ctr" anchorCtr="0">
            <a:noAutofit/>
          </a:bodyPr>
          <a:lstStyle>
            <a:defPPr>
              <a:defRPr lang="en-US"/>
            </a:defPPr>
            <a:lvl1pPr algn="ctr">
              <a:defRPr sz="900">
                <a:ea typeface="Arial" charset="0"/>
                <a:cs typeface="Arial" charset="0"/>
              </a:defRPr>
            </a:lvl1pPr>
          </a:lstStyle>
          <a:p>
            <a:pPr algn="ctr"/>
            <a:r>
              <a:rPr lang="en-GB" dirty="0">
                <a:latin typeface="Arial" panose="020B0604020202020204" pitchFamily="34" charset="0"/>
              </a:rPr>
              <a:t>Risk from explosive hazards removed</a:t>
            </a:r>
          </a:p>
        </p:txBody>
      </p:sp>
      <p:sp>
        <p:nvSpPr>
          <p:cNvPr id="5" name="Slide Number Placeholder 5">
            <a:extLst>
              <a:ext uri="{FF2B5EF4-FFF2-40B4-BE49-F238E27FC236}">
                <a16:creationId xmlns:a16="http://schemas.microsoft.com/office/drawing/2014/main" id="{D77841E2-52D4-0EA5-19E5-77165B9AE5D0}"/>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43</a:t>
            </a:fld>
            <a:endParaRPr lang="en-GB" dirty="0"/>
          </a:p>
        </p:txBody>
      </p:sp>
    </p:spTree>
    <p:extLst>
      <p:ext uri="{BB962C8B-B14F-4D97-AF65-F5344CB8AC3E}">
        <p14:creationId xmlns:p14="http://schemas.microsoft.com/office/powerpoint/2010/main" val="31844498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B5320727-A652-9295-F535-D79885B34938}"/>
              </a:ext>
            </a:extLst>
          </p:cNvPr>
          <p:cNvSpPr/>
          <p:nvPr/>
        </p:nvSpPr>
        <p:spPr>
          <a:xfrm>
            <a:off x="834860" y="1469973"/>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0" rIns="108000" bIns="36000" rtlCol="0" anchor="ctr" anchorCtr="0"/>
          <a:lstStyle/>
          <a:p>
            <a:r>
              <a:rPr lang="en-GB" sz="1400" b="1" i="0" dirty="0">
                <a:solidFill>
                  <a:srgbClr val="002060"/>
                </a:solidFill>
                <a:latin typeface="Arial" panose="020B0604020202020204" pitchFamily="34" charset="0"/>
                <a:cs typeface="Arial" panose="020B0604020202020204" pitchFamily="34" charset="0"/>
              </a:rPr>
              <a:t>Land Release</a:t>
            </a:r>
          </a:p>
          <a:p>
            <a:pPr algn="l"/>
            <a:r>
              <a:rPr lang="en-GB" sz="1200" dirty="0">
                <a:solidFill>
                  <a:srgbClr val="002060"/>
                </a:solidFill>
                <a:latin typeface="Arial" panose="020B0604020202020204" pitchFamily="34" charset="0"/>
                <a:cs typeface="Arial" panose="020B0604020202020204" pitchFamily="34" charset="0"/>
              </a:rPr>
              <a:t>EOD spot tasks alone will not remove all the EO hazards and the removal of other EO hazards should be conducted through TS and clearance (as a part of the land release process). Recording where EOD has taken place in IMSMA is important for subsequent survey and clearance activities.</a:t>
            </a:r>
          </a:p>
        </p:txBody>
      </p:sp>
      <p:sp>
        <p:nvSpPr>
          <p:cNvPr id="3" name="Rounded Rectangle 2">
            <a:extLst>
              <a:ext uri="{FF2B5EF4-FFF2-40B4-BE49-F238E27FC236}">
                <a16:creationId xmlns:a16="http://schemas.microsoft.com/office/drawing/2014/main" id="{19A3DC35-BA96-7940-784A-86C24FF37674}"/>
              </a:ext>
            </a:extLst>
          </p:cNvPr>
          <p:cNvSpPr/>
          <p:nvPr/>
        </p:nvSpPr>
        <p:spPr>
          <a:xfrm>
            <a:off x="6807711" y="1475127"/>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r>
              <a:rPr lang="en-GB" sz="1400" b="1" dirty="0">
                <a:solidFill>
                  <a:srgbClr val="002060"/>
                </a:solidFill>
                <a:latin typeface="Arial" panose="020B0604020202020204" pitchFamily="34" charset="0"/>
                <a:cs typeface="Arial" panose="020B0604020202020204" pitchFamily="34" charset="0"/>
              </a:rPr>
              <a:t>EORE</a:t>
            </a:r>
          </a:p>
          <a:p>
            <a:pPr marL="0" marR="0" lvl="0" indent="0" algn="l" rtl="0" eaLnBrk="1" fontAlgn="auto" latinLnBrk="0" hangingPunct="1">
              <a:lnSpc>
                <a:spcPct val="100000"/>
              </a:lnSpc>
              <a:spcBef>
                <a:spcPts val="0"/>
              </a:spcBef>
              <a:spcAft>
                <a:spcPts val="0"/>
              </a:spcAft>
              <a:buClrTx/>
              <a:buSzTx/>
              <a:buFontTx/>
              <a:buNone/>
            </a:pPr>
            <a:r>
              <a:rPr lang="en-GB" sz="1200" b="0" i="0" dirty="0">
                <a:solidFill>
                  <a:srgbClr val="002060"/>
                </a:solidFill>
                <a:latin typeface="Arial" panose="020B0604020202020204" pitchFamily="34" charset="0"/>
                <a:cs typeface="Arial" panose="020B0604020202020204" pitchFamily="34" charset="0"/>
              </a:rPr>
              <a:t>EORE reduces pressure on clearance resources and creates awareness of the risk, to enable communities to report any known or suspected EO hazards for subsequent clearance.</a:t>
            </a:r>
          </a:p>
          <a:p>
            <a:pPr marL="0" marR="0" lvl="0" indent="0" algn="l" rtl="0" eaLnBrk="1" fontAlgn="auto" latinLnBrk="0" hangingPunct="1">
              <a:lnSpc>
                <a:spcPct val="100000"/>
              </a:lnSpc>
              <a:spcBef>
                <a:spcPts val="0"/>
              </a:spcBef>
              <a:spcAft>
                <a:spcPts val="0"/>
              </a:spcAft>
              <a:buClrTx/>
              <a:buSzTx/>
              <a:buFontTx/>
              <a:buNone/>
            </a:pPr>
            <a:endParaRPr lang="en-GB" sz="1200" b="0" i="0" dirty="0">
              <a:solidFill>
                <a:srgbClr val="002060"/>
              </a:solidFill>
              <a:latin typeface="Arial" panose="020B0604020202020204" pitchFamily="34" charset="0"/>
              <a:cs typeface="Arial" panose="020B0604020202020204" pitchFamily="34" charset="0"/>
            </a:endParaRPr>
          </a:p>
        </p:txBody>
      </p:sp>
      <p:sp>
        <p:nvSpPr>
          <p:cNvPr id="4" name="Rounded Rectangle 3">
            <a:extLst>
              <a:ext uri="{FF2B5EF4-FFF2-40B4-BE49-F238E27FC236}">
                <a16:creationId xmlns:a16="http://schemas.microsoft.com/office/drawing/2014/main" id="{A098E64B-683E-0617-0D9F-FE9FD6C29FBE}"/>
              </a:ext>
            </a:extLst>
          </p:cNvPr>
          <p:cNvSpPr/>
          <p:nvPr/>
        </p:nvSpPr>
        <p:spPr>
          <a:xfrm>
            <a:off x="307485" y="3257064"/>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r>
              <a:rPr lang="en-GB" sz="1400" b="1" i="0" dirty="0">
                <a:solidFill>
                  <a:srgbClr val="002060"/>
                </a:solidFill>
                <a:latin typeface="Arial" panose="020B0604020202020204" pitchFamily="34" charset="0"/>
                <a:cs typeface="Arial" panose="020B0604020202020204" pitchFamily="34" charset="0"/>
              </a:rPr>
              <a:t>Capacity Development of NMAA </a:t>
            </a:r>
          </a:p>
          <a:p>
            <a:r>
              <a:rPr lang="en-GB" sz="1200" b="0" i="0" dirty="0">
                <a:solidFill>
                  <a:srgbClr val="002060"/>
                </a:solidFill>
                <a:latin typeface="Arial" panose="020B0604020202020204" pitchFamily="34" charset="0"/>
                <a:cs typeface="Arial" panose="020B0604020202020204" pitchFamily="34" charset="0"/>
              </a:rPr>
              <a:t>Strong NMAAs can manage and coordinate EOD reporting mechanisms and tasking.</a:t>
            </a:r>
          </a:p>
          <a:p>
            <a:endParaRPr lang="en-GB" sz="1200" b="0" i="0" dirty="0">
              <a:solidFill>
                <a:srgbClr val="002060"/>
              </a:solidFill>
              <a:latin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8F24EDA3-539A-FED2-8B34-25249403FC3F}"/>
              </a:ext>
            </a:extLst>
          </p:cNvPr>
          <p:cNvSpPr/>
          <p:nvPr/>
        </p:nvSpPr>
        <p:spPr>
          <a:xfrm>
            <a:off x="7375834" y="3259641"/>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r>
              <a:rPr lang="en-GB" sz="1400" b="1" i="0" dirty="0">
                <a:solidFill>
                  <a:srgbClr val="002060"/>
                </a:solidFill>
                <a:latin typeface="Arial" panose="020B0604020202020204" pitchFamily="34" charset="0"/>
                <a:cs typeface="Arial" panose="020B0604020202020204" pitchFamily="34" charset="0"/>
              </a:rPr>
              <a:t>Capacity Development of Local IPs </a:t>
            </a:r>
          </a:p>
          <a:p>
            <a:r>
              <a:rPr lang="en-GB" sz="1200" b="0" i="0" dirty="0">
                <a:solidFill>
                  <a:srgbClr val="002060"/>
                </a:solidFill>
                <a:latin typeface="Arial" panose="020B0604020202020204" pitchFamily="34" charset="0"/>
                <a:cs typeface="Arial" panose="020B0604020202020204" pitchFamily="34" charset="0"/>
              </a:rPr>
              <a:t>Capable local implementers who can conduct EOD are essential to the national transition and the sustainable national management of EO contamination. </a:t>
            </a:r>
          </a:p>
          <a:p>
            <a:endParaRPr lang="en-GB" sz="1200" b="0" i="0" dirty="0">
              <a:solidFill>
                <a:srgbClr val="002060"/>
              </a:solidFill>
              <a:latin typeface="Arial" panose="020B0604020202020204" pitchFamily="34" charset="0"/>
              <a:cs typeface="Arial" panose="020B0604020202020204" pitchFamily="34" charset="0"/>
            </a:endParaRPr>
          </a:p>
        </p:txBody>
      </p:sp>
      <p:sp>
        <p:nvSpPr>
          <p:cNvPr id="6" name="Rounded Rectangle 5">
            <a:extLst>
              <a:ext uri="{FF2B5EF4-FFF2-40B4-BE49-F238E27FC236}">
                <a16:creationId xmlns:a16="http://schemas.microsoft.com/office/drawing/2014/main" id="{ACF02A97-85C3-779D-D174-F09CBC10B19E}"/>
              </a:ext>
            </a:extLst>
          </p:cNvPr>
          <p:cNvSpPr/>
          <p:nvPr/>
        </p:nvSpPr>
        <p:spPr>
          <a:xfrm>
            <a:off x="834860" y="5044155"/>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r>
              <a:rPr lang="en-GB" sz="1400" b="1" i="0" dirty="0">
                <a:solidFill>
                  <a:srgbClr val="002060"/>
                </a:solidFill>
                <a:latin typeface="Arial" panose="020B0604020202020204" pitchFamily="34" charset="0"/>
                <a:cs typeface="Arial" panose="020B0604020202020204" pitchFamily="34" charset="0"/>
              </a:rPr>
              <a:t>Collaboration &amp; Coordination </a:t>
            </a:r>
          </a:p>
          <a:p>
            <a:r>
              <a:rPr lang="en-GB" sz="1200" b="0" i="0" dirty="0">
                <a:solidFill>
                  <a:srgbClr val="002060"/>
                </a:solidFill>
                <a:latin typeface="Arial" panose="020B0604020202020204" pitchFamily="34" charset="0"/>
                <a:cs typeface="Arial" panose="020B0604020202020204" pitchFamily="34" charset="0"/>
              </a:rPr>
              <a:t>Collaboration and coordination with communities, local and national actors, and other sectors ensures other humanitarian actors and at-risk populations know how to recognise EO (through EORE) and how to request an EOD callout.</a:t>
            </a:r>
          </a:p>
        </p:txBody>
      </p:sp>
      <p:cxnSp>
        <p:nvCxnSpPr>
          <p:cNvPr id="7" name="Straight Connector 6">
            <a:extLst>
              <a:ext uri="{FF2B5EF4-FFF2-40B4-BE49-F238E27FC236}">
                <a16:creationId xmlns:a16="http://schemas.microsoft.com/office/drawing/2014/main" id="{7A0EC827-AA45-DB03-CA40-B68D556EE2D5}"/>
              </a:ext>
            </a:extLst>
          </p:cNvPr>
          <p:cNvCxnSpPr>
            <a:cxnSpLocks/>
          </p:cNvCxnSpPr>
          <p:nvPr/>
        </p:nvCxnSpPr>
        <p:spPr>
          <a:xfrm>
            <a:off x="5483073" y="3061457"/>
            <a:ext cx="304541" cy="313242"/>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4EBE0E8-AC40-FEA5-6E63-A062A577E309}"/>
              </a:ext>
            </a:extLst>
          </p:cNvPr>
          <p:cNvCxnSpPr>
            <a:cxnSpLocks/>
          </p:cNvCxnSpPr>
          <p:nvPr/>
        </p:nvCxnSpPr>
        <p:spPr>
          <a:xfrm>
            <a:off x="4861315" y="4036903"/>
            <a:ext cx="473545" cy="0"/>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39740A3-A603-A14E-8C9C-42C57DEA3557}"/>
              </a:ext>
            </a:extLst>
          </p:cNvPr>
          <p:cNvCxnSpPr>
            <a:cxnSpLocks/>
          </p:cNvCxnSpPr>
          <p:nvPr/>
        </p:nvCxnSpPr>
        <p:spPr>
          <a:xfrm>
            <a:off x="6857141" y="4036903"/>
            <a:ext cx="473545" cy="0"/>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C719CDC-B70E-B71F-D2D5-9BD31743FFF5}"/>
              </a:ext>
            </a:extLst>
          </p:cNvPr>
          <p:cNvCxnSpPr>
            <a:cxnSpLocks/>
          </p:cNvCxnSpPr>
          <p:nvPr/>
        </p:nvCxnSpPr>
        <p:spPr>
          <a:xfrm flipH="1">
            <a:off x="6551432" y="3061457"/>
            <a:ext cx="264461" cy="346619"/>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892986D-3584-0A4C-F1D2-38ADA28BA561}"/>
              </a:ext>
            </a:extLst>
          </p:cNvPr>
          <p:cNvCxnSpPr>
            <a:cxnSpLocks/>
          </p:cNvCxnSpPr>
          <p:nvPr/>
        </p:nvCxnSpPr>
        <p:spPr>
          <a:xfrm flipH="1">
            <a:off x="5369074" y="4659322"/>
            <a:ext cx="264461" cy="346619"/>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4A6758C-8000-92FC-1378-A9A097C87675}"/>
              </a:ext>
            </a:extLst>
          </p:cNvPr>
          <p:cNvSpPr/>
          <p:nvPr/>
        </p:nvSpPr>
        <p:spPr>
          <a:xfrm>
            <a:off x="5609" y="-5889"/>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Arial" panose="020B0604020202020204" pitchFamily="34" charset="0"/>
            </a:endParaRPr>
          </a:p>
        </p:txBody>
      </p:sp>
      <p:sp>
        <p:nvSpPr>
          <p:cNvPr id="13" name="TextBox 12">
            <a:extLst>
              <a:ext uri="{FF2B5EF4-FFF2-40B4-BE49-F238E27FC236}">
                <a16:creationId xmlns:a16="http://schemas.microsoft.com/office/drawing/2014/main" id="{26CB82D9-96B4-8D5D-C057-CBD8B87F9B87}"/>
              </a:ext>
            </a:extLst>
          </p:cNvPr>
          <p:cNvSpPr txBox="1"/>
          <p:nvPr/>
        </p:nvSpPr>
        <p:spPr>
          <a:xfrm>
            <a:off x="307485" y="627829"/>
            <a:ext cx="11448277" cy="461665"/>
          </a:xfrm>
          <a:prstGeom prst="rect">
            <a:avLst/>
          </a:prstGeom>
          <a:noFill/>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2060"/>
                </a:solidFill>
                <a:latin typeface="Arial" panose="020B0604020202020204" pitchFamily="34" charset="0"/>
                <a:cs typeface="Arial" panose="020B0604020202020204" pitchFamily="34" charset="0"/>
              </a:rPr>
              <a:t>Strategic Connections </a:t>
            </a:r>
            <a:r>
              <a:rPr lang="en-GB" sz="1200" dirty="0">
                <a:solidFill>
                  <a:srgbClr val="002060"/>
                </a:solidFill>
                <a:latin typeface="Arial" panose="020B0604020202020204" pitchFamily="34" charset="0"/>
                <a:cs typeface="Arial" panose="020B0604020202020204" pitchFamily="34" charset="0"/>
              </a:rPr>
              <a:t>with other aspects of mine action can enhance outcome level change, as illustrated in this column. These strategic connections should be considered by implementers to maximise the added value of the sector</a:t>
            </a:r>
            <a:endParaRPr lang="en-GB" sz="1200" b="1" dirty="0">
              <a:solidFill>
                <a:srgbClr val="002060"/>
              </a:solidFill>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F6FF7CDA-C7C7-7773-1AD3-E0C04E854692}"/>
              </a:ext>
            </a:extLst>
          </p:cNvPr>
          <p:cNvCxnSpPr>
            <a:cxnSpLocks/>
          </p:cNvCxnSpPr>
          <p:nvPr/>
        </p:nvCxnSpPr>
        <p:spPr>
          <a:xfrm>
            <a:off x="6594822" y="4665438"/>
            <a:ext cx="304541" cy="313242"/>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15" name="Flowchart: Connector 9">
            <a:extLst>
              <a:ext uri="{FF2B5EF4-FFF2-40B4-BE49-F238E27FC236}">
                <a16:creationId xmlns:a16="http://schemas.microsoft.com/office/drawing/2014/main" id="{5A13487F-BD94-821A-5B71-2D50AF53B12A}"/>
              </a:ext>
            </a:extLst>
          </p:cNvPr>
          <p:cNvSpPr/>
          <p:nvPr/>
        </p:nvSpPr>
        <p:spPr>
          <a:xfrm>
            <a:off x="5388690" y="3379852"/>
            <a:ext cx="1428264" cy="1393200"/>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GB" sz="1400" b="1" dirty="0">
                <a:solidFill>
                  <a:srgbClr val="002060"/>
                </a:solidFill>
                <a:latin typeface="Arial" panose="020B0604020202020204" pitchFamily="34" charset="0"/>
              </a:rPr>
              <a:t>EOD </a:t>
            </a:r>
            <a:br>
              <a:rPr lang="en-GB" sz="1400" b="1" dirty="0">
                <a:solidFill>
                  <a:srgbClr val="002060"/>
                </a:solidFill>
                <a:latin typeface="Arial" panose="020B0604020202020204" pitchFamily="34" charset="0"/>
              </a:rPr>
            </a:br>
            <a:r>
              <a:rPr lang="en-GB" sz="1400" b="1" dirty="0">
                <a:solidFill>
                  <a:srgbClr val="002060"/>
                </a:solidFill>
                <a:latin typeface="Arial" panose="020B0604020202020204" pitchFamily="34" charset="0"/>
              </a:rPr>
              <a:t>spot tasks</a:t>
            </a:r>
          </a:p>
        </p:txBody>
      </p:sp>
      <p:sp>
        <p:nvSpPr>
          <p:cNvPr id="16" name="Rectangle 15">
            <a:extLst>
              <a:ext uri="{FF2B5EF4-FFF2-40B4-BE49-F238E27FC236}">
                <a16:creationId xmlns:a16="http://schemas.microsoft.com/office/drawing/2014/main" id="{7E44740C-99EF-9FE5-5CF3-9CDE39E2BD8A}"/>
              </a:ext>
            </a:extLst>
          </p:cNvPr>
          <p:cNvSpPr/>
          <p:nvPr/>
        </p:nvSpPr>
        <p:spPr>
          <a:xfrm>
            <a:off x="263545" y="242635"/>
            <a:ext cx="11448278" cy="307777"/>
          </a:xfrm>
          <a:prstGeom prst="rect">
            <a:avLst/>
          </a:prstGeom>
          <a:noFill/>
        </p:spPr>
        <p:txBody>
          <a:bodyPr wrap="square" lIns="0" tIns="0" rIns="0" bIns="0">
            <a:spAutoFit/>
          </a:bodyPr>
          <a:lstStyle/>
          <a:p>
            <a:r>
              <a:rPr lang="en-GB" sz="2000" dirty="0">
                <a:solidFill>
                  <a:srgbClr val="103A71"/>
                </a:solidFill>
                <a:latin typeface="Arial" panose="020B0604020202020204" pitchFamily="34" charset="0"/>
                <a:cs typeface="Arial" panose="020B0604020202020204" pitchFamily="34" charset="0"/>
              </a:rPr>
              <a:t>Theory of Action: </a:t>
            </a:r>
            <a:r>
              <a:rPr lang="en-GB" sz="2000" b="1" dirty="0">
                <a:solidFill>
                  <a:srgbClr val="103A71"/>
                </a:solidFill>
                <a:latin typeface="Arial" panose="020B0604020202020204" pitchFamily="34" charset="0"/>
                <a:ea typeface="+mj-ea"/>
                <a:cs typeface="Arial" panose="020B0604020202020204" pitchFamily="34" charset="0"/>
              </a:rPr>
              <a:t>Explosive Ordnance Disposal (EOD) spot tasks</a:t>
            </a:r>
          </a:p>
        </p:txBody>
      </p:sp>
      <p:sp>
        <p:nvSpPr>
          <p:cNvPr id="19" name="Rounded Rectangle 18">
            <a:extLst>
              <a:ext uri="{FF2B5EF4-FFF2-40B4-BE49-F238E27FC236}">
                <a16:creationId xmlns:a16="http://schemas.microsoft.com/office/drawing/2014/main" id="{77F19744-CB26-DBC3-24EB-130F958E72B9}"/>
              </a:ext>
            </a:extLst>
          </p:cNvPr>
          <p:cNvSpPr/>
          <p:nvPr/>
        </p:nvSpPr>
        <p:spPr>
          <a:xfrm>
            <a:off x="6857141" y="5044155"/>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r>
              <a:rPr lang="en-GB" sz="1400" b="1" dirty="0">
                <a:solidFill>
                  <a:srgbClr val="002060"/>
                </a:solidFill>
                <a:latin typeface="Arial" panose="020B0604020202020204" pitchFamily="34" charset="0"/>
                <a:cs typeface="Arial" panose="020B0604020202020204" pitchFamily="34" charset="0"/>
              </a:rPr>
              <a:t>Advocacy &amp; Inclusion</a:t>
            </a:r>
          </a:p>
          <a:p>
            <a:pPr>
              <a:spcAft>
                <a:spcPts val="300"/>
              </a:spcAft>
            </a:pPr>
            <a:r>
              <a:rPr lang="en-GB" sz="1200" b="0" i="0" dirty="0">
                <a:solidFill>
                  <a:srgbClr val="002060"/>
                </a:solidFill>
                <a:latin typeface="Arial" panose="020B0604020202020204" pitchFamily="34" charset="0"/>
                <a:cs typeface="Arial" panose="020B0604020202020204" pitchFamily="34" charset="0"/>
              </a:rPr>
              <a:t>The mechanism for requesting an EOD callout should be inclusive and equally accessible to everyone in contaminated areas (including women, people with disabilities and vulnerable and marginalised groups). Where there is no EOD callout mechanism or EOD capacity, all stakeholders should advocate for and support the development of these.</a:t>
            </a:r>
          </a:p>
        </p:txBody>
      </p:sp>
      <p:sp>
        <p:nvSpPr>
          <p:cNvPr id="17" name="Slide Number Placeholder 5">
            <a:extLst>
              <a:ext uri="{FF2B5EF4-FFF2-40B4-BE49-F238E27FC236}">
                <a16:creationId xmlns:a16="http://schemas.microsoft.com/office/drawing/2014/main" id="{0AC0361D-8720-EEAF-B1A7-189FCFBDC6C0}"/>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44</a:t>
            </a:fld>
            <a:endParaRPr lang="en-GB" dirty="0"/>
          </a:p>
        </p:txBody>
      </p:sp>
    </p:spTree>
    <p:extLst>
      <p:ext uri="{BB962C8B-B14F-4D97-AF65-F5344CB8AC3E}">
        <p14:creationId xmlns:p14="http://schemas.microsoft.com/office/powerpoint/2010/main" val="15044530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C043752-42F8-6303-1F5D-160DD2DF1C1D}"/>
              </a:ext>
            </a:extLst>
          </p:cNvPr>
          <p:cNvGraphicFramePr>
            <a:graphicFrameLocks noGrp="1"/>
          </p:cNvGraphicFramePr>
          <p:nvPr/>
        </p:nvGraphicFramePr>
        <p:xfrm>
          <a:off x="945371" y="1304144"/>
          <a:ext cx="9962906" cy="4604404"/>
        </p:xfrm>
        <a:graphic>
          <a:graphicData uri="http://schemas.openxmlformats.org/drawingml/2006/table">
            <a:tbl>
              <a:tblPr firstRow="1" bandRow="1">
                <a:tableStyleId>{7DF18680-E054-41AD-8BC1-D1AEF772440D}</a:tableStyleId>
              </a:tblPr>
              <a:tblGrid>
                <a:gridCol w="4981453">
                  <a:extLst>
                    <a:ext uri="{9D8B030D-6E8A-4147-A177-3AD203B41FA5}">
                      <a16:colId xmlns:a16="http://schemas.microsoft.com/office/drawing/2014/main" val="918319957"/>
                    </a:ext>
                  </a:extLst>
                </a:gridCol>
                <a:gridCol w="4981453">
                  <a:extLst>
                    <a:ext uri="{9D8B030D-6E8A-4147-A177-3AD203B41FA5}">
                      <a16:colId xmlns:a16="http://schemas.microsoft.com/office/drawing/2014/main" val="1093851191"/>
                    </a:ext>
                  </a:extLst>
                </a:gridCol>
              </a:tblGrid>
              <a:tr h="378780">
                <a:tc gridSpan="2">
                  <a:txBody>
                    <a:bodyPr/>
                    <a:lstStyle/>
                    <a:p>
                      <a:r>
                        <a:rPr lang="en-GB" sz="1400" b="1" i="0" dirty="0">
                          <a:latin typeface="Arial" panose="020B0604020202020204" pitchFamily="34" charset="0"/>
                        </a:rPr>
                        <a:t>Reflection Questions for use by the </a:t>
                      </a:r>
                      <a:r>
                        <a:rPr lang="en-GB" sz="1400" b="0" i="0" dirty="0">
                          <a:latin typeface="Arial" panose="020B0604020202020204" pitchFamily="34" charset="0"/>
                        </a:rPr>
                        <a:t>team to assess performance in relation to delivery in a conflict sensitive and inclusive manner, coordinating both within and outside of the sector to maximise the strategic value of EOD.</a:t>
                      </a:r>
                    </a:p>
                  </a:txBody>
                  <a:tcPr marL="251999" marT="108000" marB="108000">
                    <a:solidFill>
                      <a:schemeClr val="accent6"/>
                    </a:solidFill>
                  </a:tcPr>
                </a:tc>
                <a:tc hMerge="1">
                  <a:txBody>
                    <a:bodyPr/>
                    <a:lstStyle/>
                    <a:p>
                      <a:endParaRPr lang="en-US"/>
                    </a:p>
                  </a:txBody>
                  <a:tcPr/>
                </a:tc>
                <a:extLst>
                  <a:ext uri="{0D108BD9-81ED-4DB2-BD59-A6C34878D82A}">
                    <a16:rowId xmlns:a16="http://schemas.microsoft.com/office/drawing/2014/main" val="3356215133"/>
                  </a:ext>
                </a:extLst>
              </a:tr>
              <a:tr h="3961684">
                <a:tc>
                  <a:txBody>
                    <a:bodyPr/>
                    <a:lstStyle/>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Has the NMAA got a means for people in affected communities to request an EOD callout and does it have the capacity to manage the response to EOD callout requests?</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Is the EOD response capacity fully integrated and coordinated by an NMAA (or equivalent)? Are EOD spot tasks recorded in a national information management system and generating information for subsequent survey and clearance?</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Do people in EO-contaminated communities know EO risks, how to recognise an item of EO and how to request an EOD callout? Is this information equally accessible to everyone in contaminated areas (including women, and marginalised groups?)</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Is the EOD callout contact information (e.g. hotline number) included in EORE messaging? </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GB" sz="1200" b="0" i="0" dirty="0">
                        <a:solidFill>
                          <a:srgbClr val="002060"/>
                        </a:solidFill>
                        <a:latin typeface="Arial" panose="020B0604020202020204" pitchFamily="34" charset="0"/>
                      </a:endParaRP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GB" sz="1200" b="0" i="0" dirty="0">
                        <a:solidFill>
                          <a:srgbClr val="002060"/>
                        </a:solidFill>
                        <a:latin typeface="Arial" panose="020B0604020202020204" pitchFamily="34" charset="0"/>
                      </a:endParaRPr>
                    </a:p>
                  </a:txBody>
                  <a:tcPr marL="180000" marT="180000"/>
                </a:tc>
                <a:tc>
                  <a:txBody>
                    <a:bodyPr/>
                    <a:lstStyle/>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Do national and international actors outside the mine action sector know EO risks, how to recognise an item of EO and how to request an EOD call out?</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Do local implementers have the capability, resources, and opportunity to provide leadership and delivery of EOD?</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Is the mechanism for requesting an EOD callout inclusive and are communities reporting that EOD is responsive to local needs?</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Is the available evidence used to inform policy and programming? Are lessons learned and reflected upon to continuously improve the effectiveness of mine action?</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GB" sz="1200" b="0" i="0" dirty="0">
                        <a:solidFill>
                          <a:srgbClr val="002060"/>
                        </a:solidFill>
                        <a:latin typeface="Arial" panose="020B0604020202020204" pitchFamily="34" charset="0"/>
                      </a:endParaRP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GB" sz="1200" b="0" i="0" dirty="0">
                        <a:solidFill>
                          <a:srgbClr val="002060"/>
                        </a:solidFill>
                        <a:latin typeface="Arial" panose="020B0604020202020204" pitchFamily="34" charset="0"/>
                      </a:endParaRP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GB" sz="1200" b="0" i="0" dirty="0">
                        <a:solidFill>
                          <a:srgbClr val="002060"/>
                        </a:solidFill>
                        <a:latin typeface="Arial" panose="020B0604020202020204" pitchFamily="34" charset="0"/>
                      </a:endParaRPr>
                    </a:p>
                  </a:txBody>
                  <a:tcPr marL="180000" marT="180000"/>
                </a:tc>
                <a:extLst>
                  <a:ext uri="{0D108BD9-81ED-4DB2-BD59-A6C34878D82A}">
                    <a16:rowId xmlns:a16="http://schemas.microsoft.com/office/drawing/2014/main" val="3203546465"/>
                  </a:ext>
                </a:extLst>
              </a:tr>
            </a:tbl>
          </a:graphicData>
        </a:graphic>
      </p:graphicFrame>
      <p:sp>
        <p:nvSpPr>
          <p:cNvPr id="3" name="Rectangle 2">
            <a:extLst>
              <a:ext uri="{FF2B5EF4-FFF2-40B4-BE49-F238E27FC236}">
                <a16:creationId xmlns:a16="http://schemas.microsoft.com/office/drawing/2014/main" id="{91679660-3959-CFBD-4779-8578C0C3A792}"/>
              </a:ext>
            </a:extLst>
          </p:cNvPr>
          <p:cNvSpPr/>
          <p:nvPr/>
        </p:nvSpPr>
        <p:spPr>
          <a:xfrm>
            <a:off x="5609" y="-5889"/>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Arial" panose="020B0604020202020204" pitchFamily="34" charset="0"/>
            </a:endParaRPr>
          </a:p>
        </p:txBody>
      </p:sp>
      <p:sp>
        <p:nvSpPr>
          <p:cNvPr id="4" name="Rectangle 3">
            <a:extLst>
              <a:ext uri="{FF2B5EF4-FFF2-40B4-BE49-F238E27FC236}">
                <a16:creationId xmlns:a16="http://schemas.microsoft.com/office/drawing/2014/main" id="{6B02CD5B-F08A-27F5-8671-30AA4C0DF5B2}"/>
              </a:ext>
            </a:extLst>
          </p:cNvPr>
          <p:cNvSpPr/>
          <p:nvPr/>
        </p:nvSpPr>
        <p:spPr>
          <a:xfrm>
            <a:off x="263545" y="242635"/>
            <a:ext cx="11448278" cy="307777"/>
          </a:xfrm>
          <a:prstGeom prst="rect">
            <a:avLst/>
          </a:prstGeom>
          <a:noFill/>
        </p:spPr>
        <p:txBody>
          <a:bodyPr wrap="square" lIns="0" tIns="0" rIns="0" bIns="0">
            <a:spAutoFit/>
          </a:bodyPr>
          <a:lstStyle/>
          <a:p>
            <a:r>
              <a:rPr lang="en-GB" sz="2000" dirty="0">
                <a:solidFill>
                  <a:srgbClr val="103A71"/>
                </a:solidFill>
                <a:latin typeface="Arial" panose="020B0604020202020204" pitchFamily="34" charset="0"/>
                <a:cs typeface="Arial" panose="020B0604020202020204" pitchFamily="34" charset="0"/>
              </a:rPr>
              <a:t>Theory of Action: </a:t>
            </a:r>
            <a:r>
              <a:rPr lang="en-GB" sz="2000" b="1" dirty="0">
                <a:solidFill>
                  <a:srgbClr val="103A71"/>
                </a:solidFill>
                <a:latin typeface="Arial" panose="020B0604020202020204" pitchFamily="34" charset="0"/>
                <a:ea typeface="+mj-ea"/>
                <a:cs typeface="Arial" panose="020B0604020202020204" pitchFamily="34" charset="0"/>
              </a:rPr>
              <a:t>Explosive Ordnance Disposal (EOD) spot tasks</a:t>
            </a:r>
          </a:p>
        </p:txBody>
      </p:sp>
      <p:sp>
        <p:nvSpPr>
          <p:cNvPr id="5" name="Slide Number Placeholder 5">
            <a:extLst>
              <a:ext uri="{FF2B5EF4-FFF2-40B4-BE49-F238E27FC236}">
                <a16:creationId xmlns:a16="http://schemas.microsoft.com/office/drawing/2014/main" id="{DC2E3B0C-0B39-D830-9550-31FC67D353B9}"/>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45</a:t>
            </a:fld>
            <a:endParaRPr lang="en-GB" dirty="0"/>
          </a:p>
        </p:txBody>
      </p:sp>
    </p:spTree>
    <p:extLst>
      <p:ext uri="{BB962C8B-B14F-4D97-AF65-F5344CB8AC3E}">
        <p14:creationId xmlns:p14="http://schemas.microsoft.com/office/powerpoint/2010/main" val="21650698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C12D0C-5835-8345-9605-5BFF7AF15B07}"/>
              </a:ext>
            </a:extLst>
          </p:cNvPr>
          <p:cNvSpPr/>
          <p:nvPr/>
        </p:nvSpPr>
        <p:spPr>
          <a:xfrm>
            <a:off x="334716" y="244104"/>
            <a:ext cx="11448278" cy="307777"/>
          </a:xfrm>
          <a:prstGeom prst="rect">
            <a:avLst/>
          </a:prstGeom>
          <a:noFill/>
        </p:spPr>
        <p:txBody>
          <a:bodyPr wrap="square" lIns="0" tIns="0" rIns="0" bIns="0">
            <a:spAutoFit/>
          </a:bodyPr>
          <a:lstStyle/>
          <a:p>
            <a:r>
              <a:rPr lang="en-GB" sz="2000" dirty="0">
                <a:solidFill>
                  <a:srgbClr val="103A71"/>
                </a:solidFill>
                <a:latin typeface="Arial" panose="020B0604020202020204" pitchFamily="34" charset="0"/>
                <a:cs typeface="Arial" panose="020B0604020202020204" pitchFamily="34" charset="0"/>
              </a:rPr>
              <a:t>Theory of Action: </a:t>
            </a:r>
            <a:r>
              <a:rPr lang="en-GB" sz="2000" b="1" dirty="0">
                <a:solidFill>
                  <a:srgbClr val="103A71"/>
                </a:solidFill>
                <a:latin typeface="Arial" panose="020B0604020202020204" pitchFamily="34" charset="0"/>
                <a:cs typeface="Arial" panose="020B0604020202020204" pitchFamily="34" charset="0"/>
              </a:rPr>
              <a:t>E</a:t>
            </a:r>
            <a:r>
              <a:rPr lang="en-GB" sz="2000" b="1" dirty="0">
                <a:solidFill>
                  <a:srgbClr val="103A71"/>
                </a:solidFill>
                <a:latin typeface="Arial" panose="020B0604020202020204" pitchFamily="34" charset="0"/>
                <a:ea typeface="+mj-ea"/>
                <a:cs typeface="Arial" panose="020B0604020202020204" pitchFamily="34" charset="0"/>
              </a:rPr>
              <a:t>xplosive Ordnance Risk Education (EORE)</a:t>
            </a:r>
            <a:endParaRPr lang="en-GB" sz="1400" dirty="0">
              <a:solidFill>
                <a:schemeClr val="accent1"/>
              </a:solidFill>
              <a:latin typeface="Arial" panose="020B0604020202020204" pitchFamily="34" charset="0"/>
            </a:endParaRPr>
          </a:p>
        </p:txBody>
      </p:sp>
      <p:sp>
        <p:nvSpPr>
          <p:cNvPr id="24" name="Rectangle 23">
            <a:extLst>
              <a:ext uri="{FF2B5EF4-FFF2-40B4-BE49-F238E27FC236}">
                <a16:creationId xmlns:a16="http://schemas.microsoft.com/office/drawing/2014/main" id="{0F9AECB5-A030-9046-AA22-C05A408EC23B}"/>
              </a:ext>
            </a:extLst>
          </p:cNvPr>
          <p:cNvSpPr/>
          <p:nvPr/>
        </p:nvSpPr>
        <p:spPr>
          <a:xfrm>
            <a:off x="0" y="0"/>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16" name="TextBox 15">
            <a:extLst>
              <a:ext uri="{FF2B5EF4-FFF2-40B4-BE49-F238E27FC236}">
                <a16:creationId xmlns:a16="http://schemas.microsoft.com/office/drawing/2014/main" id="{5255273F-9814-4110-9FDB-5B985586258D}"/>
              </a:ext>
            </a:extLst>
          </p:cNvPr>
          <p:cNvSpPr txBox="1"/>
          <p:nvPr/>
        </p:nvSpPr>
        <p:spPr>
          <a:xfrm>
            <a:off x="421991" y="1344510"/>
            <a:ext cx="868032" cy="281691"/>
          </a:xfrm>
          <a:prstGeom prst="roundRect">
            <a:avLst/>
          </a:prstGeom>
          <a:solidFill>
            <a:srgbClr val="F0F0F0"/>
          </a:solidFill>
          <a:ln w="19050">
            <a:solidFill>
              <a:srgbClr val="808080"/>
            </a:solidFill>
          </a:ln>
        </p:spPr>
        <p:txBody>
          <a:bodyPr wrap="square" lIns="36000" tIns="36000" rIns="36000" bIns="36000" rtlCol="0" anchor="ctr" anchorCtr="0">
            <a:noAutofit/>
          </a:bodyPr>
          <a:lstStyle>
            <a:defPPr>
              <a:defRPr lang="en-US"/>
            </a:defPPr>
            <a:lvl1pPr algn="ctr">
              <a:defRPr sz="900">
                <a:ea typeface="Arial" charset="0"/>
                <a:cs typeface="Arial" charset="0"/>
              </a:defRPr>
            </a:lvl1pPr>
          </a:lstStyle>
          <a:p>
            <a:r>
              <a:rPr lang="en-GB" dirty="0">
                <a:latin typeface="Arial" panose="020B0604020202020204" pitchFamily="34" charset="0"/>
              </a:rPr>
              <a:t>EORE</a:t>
            </a:r>
          </a:p>
        </p:txBody>
      </p:sp>
      <p:sp>
        <p:nvSpPr>
          <p:cNvPr id="20" name="TextBox 19">
            <a:extLst>
              <a:ext uri="{FF2B5EF4-FFF2-40B4-BE49-F238E27FC236}">
                <a16:creationId xmlns:a16="http://schemas.microsoft.com/office/drawing/2014/main" id="{F38327D3-5C66-414E-AADF-D164D344055E}"/>
              </a:ext>
            </a:extLst>
          </p:cNvPr>
          <p:cNvSpPr txBox="1"/>
          <p:nvPr/>
        </p:nvSpPr>
        <p:spPr>
          <a:xfrm>
            <a:off x="1335765" y="1243309"/>
            <a:ext cx="790541" cy="201120"/>
          </a:xfrm>
          <a:prstGeom prst="rect">
            <a:avLst/>
          </a:prstGeom>
          <a:noFill/>
          <a:ln>
            <a:noFill/>
          </a:ln>
        </p:spPr>
        <p:txBody>
          <a:bodyPr wrap="square" lIns="54000" tIns="36000" rIns="54000" bIns="36000" rtlCol="0" anchor="ctr" anchorCtr="0">
            <a:noAutofit/>
          </a:bodyPr>
          <a:lstStyle/>
          <a:p>
            <a:r>
              <a:rPr lang="en-GB" sz="900" dirty="0">
                <a:latin typeface="Arial" panose="020B0604020202020204" pitchFamily="34" charset="0"/>
                <a:ea typeface="Arial" charset="0"/>
                <a:cs typeface="Arial" charset="0"/>
              </a:rPr>
              <a:t>leads to</a:t>
            </a:r>
          </a:p>
        </p:txBody>
      </p:sp>
      <p:sp>
        <p:nvSpPr>
          <p:cNvPr id="21" name="TextBox 20">
            <a:extLst>
              <a:ext uri="{FF2B5EF4-FFF2-40B4-BE49-F238E27FC236}">
                <a16:creationId xmlns:a16="http://schemas.microsoft.com/office/drawing/2014/main" id="{80269A15-1004-4178-9574-C3FC82CBC628}"/>
              </a:ext>
            </a:extLst>
          </p:cNvPr>
          <p:cNvSpPr txBox="1"/>
          <p:nvPr/>
        </p:nvSpPr>
        <p:spPr>
          <a:xfrm>
            <a:off x="4551019" y="1329484"/>
            <a:ext cx="1003956" cy="205123"/>
          </a:xfrm>
          <a:prstGeom prst="rect">
            <a:avLst/>
          </a:prstGeom>
          <a:noFill/>
          <a:ln>
            <a:noFill/>
          </a:ln>
        </p:spPr>
        <p:txBody>
          <a:bodyPr wrap="square" lIns="54000" tIns="36000" rIns="54000" bIns="36000" rtlCol="0" anchor="ctr" anchorCtr="0">
            <a:noAutofit/>
          </a:bodyPr>
          <a:lstStyle/>
          <a:p>
            <a:r>
              <a:rPr lang="en-GB" sz="900" dirty="0">
                <a:latin typeface="Arial" panose="020B0604020202020204" pitchFamily="34" charset="0"/>
                <a:ea typeface="Arial" charset="0"/>
                <a:cs typeface="Arial" charset="0"/>
              </a:rPr>
              <a:t>resulting in…</a:t>
            </a:r>
          </a:p>
        </p:txBody>
      </p:sp>
      <p:sp>
        <p:nvSpPr>
          <p:cNvPr id="26" name="TextBox 25">
            <a:extLst>
              <a:ext uri="{FF2B5EF4-FFF2-40B4-BE49-F238E27FC236}">
                <a16:creationId xmlns:a16="http://schemas.microsoft.com/office/drawing/2014/main" id="{54489470-8083-4F0F-989A-4A8A991C1662}"/>
              </a:ext>
            </a:extLst>
          </p:cNvPr>
          <p:cNvSpPr txBox="1"/>
          <p:nvPr/>
        </p:nvSpPr>
        <p:spPr>
          <a:xfrm>
            <a:off x="8479628" y="1299509"/>
            <a:ext cx="982319" cy="215445"/>
          </a:xfrm>
          <a:prstGeom prst="rect">
            <a:avLst/>
          </a:prstGeom>
          <a:noFill/>
          <a:ln>
            <a:noFill/>
          </a:ln>
        </p:spPr>
        <p:txBody>
          <a:bodyPr wrap="square" lIns="54000" tIns="36000" rIns="54000" bIns="36000" rtlCol="0" anchor="ctr" anchorCtr="0">
            <a:noAutofit/>
          </a:bodyPr>
          <a:lstStyle/>
          <a:p>
            <a:r>
              <a:rPr lang="en-GB" sz="900" dirty="0">
                <a:latin typeface="Arial" panose="020B0604020202020204" pitchFamily="34" charset="0"/>
                <a:ea typeface="Arial" charset="0"/>
                <a:cs typeface="Arial" charset="0"/>
              </a:rPr>
              <a:t>contributing to…</a:t>
            </a:r>
          </a:p>
        </p:txBody>
      </p:sp>
      <p:sp>
        <p:nvSpPr>
          <p:cNvPr id="45" name="Rounded Rectangle 295">
            <a:extLst>
              <a:ext uri="{FF2B5EF4-FFF2-40B4-BE49-F238E27FC236}">
                <a16:creationId xmlns:a16="http://schemas.microsoft.com/office/drawing/2014/main" id="{029F67E5-DE39-40C6-9F11-CA1D0B4A8E4A}"/>
              </a:ext>
            </a:extLst>
          </p:cNvPr>
          <p:cNvSpPr/>
          <p:nvPr/>
        </p:nvSpPr>
        <p:spPr>
          <a:xfrm>
            <a:off x="9445214" y="941109"/>
            <a:ext cx="2309422" cy="432000"/>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latin typeface="Arial" panose="020B0604020202020204" pitchFamily="34" charset="0"/>
              </a:rPr>
              <a:t>Safer communities and reduced deaths and injuries from EO</a:t>
            </a:r>
          </a:p>
        </p:txBody>
      </p:sp>
      <p:sp>
        <p:nvSpPr>
          <p:cNvPr id="48" name="TextBox 47">
            <a:extLst>
              <a:ext uri="{FF2B5EF4-FFF2-40B4-BE49-F238E27FC236}">
                <a16:creationId xmlns:a16="http://schemas.microsoft.com/office/drawing/2014/main" id="{DFBCE1FC-5F81-4A1C-B2C4-7F6A018C7D51}"/>
              </a:ext>
            </a:extLst>
          </p:cNvPr>
          <p:cNvSpPr txBox="1"/>
          <p:nvPr/>
        </p:nvSpPr>
        <p:spPr>
          <a:xfrm>
            <a:off x="334716" y="2190804"/>
            <a:ext cx="11388550" cy="803716"/>
          </a:xfrm>
          <a:prstGeom prst="rect">
            <a:avLst/>
          </a:prstGeom>
          <a:noFill/>
        </p:spPr>
        <p:txBody>
          <a:bodyPr wrap="square" numCol="1" spcCol="144000" rtlCol="0">
            <a:noAutofit/>
          </a:bodyPr>
          <a:lstStyle/>
          <a:p>
            <a:r>
              <a:rPr lang="en-GB" sz="1000" dirty="0">
                <a:latin typeface="Arial" panose="020B0604020202020204" pitchFamily="34" charset="0"/>
              </a:rPr>
              <a:t>Assumptions: </a:t>
            </a:r>
            <a:r>
              <a:rPr lang="en-US" sz="1000" dirty="0">
                <a:latin typeface="Arial" panose="020B0604020202020204" pitchFamily="34" charset="0"/>
              </a:rPr>
              <a:t>For example, a risk analysis is conducted of different at-risk demographic groups informed by credible evidence; EORE approaches are tailored to different at-risk groups informed by evidence-based analysis of risky </a:t>
            </a:r>
            <a:r>
              <a:rPr lang="en-US" sz="1000" dirty="0" err="1">
                <a:latin typeface="Arial" panose="020B0604020202020204" pitchFamily="34" charset="0"/>
              </a:rPr>
              <a:t>behaviours</a:t>
            </a:r>
            <a:r>
              <a:rPr lang="en-US" sz="1000" dirty="0">
                <a:latin typeface="Arial" panose="020B0604020202020204" pitchFamily="34" charset="0"/>
              </a:rPr>
              <a:t>; other socioeconomic factors </a:t>
            </a:r>
            <a:r>
              <a:rPr lang="en-US" sz="1000" dirty="0" err="1">
                <a:latin typeface="Arial" panose="020B0604020202020204" pitchFamily="34" charset="0"/>
              </a:rPr>
              <a:t>incentivising</a:t>
            </a:r>
            <a:r>
              <a:rPr lang="en-US" sz="1000" dirty="0">
                <a:latin typeface="Arial" panose="020B0604020202020204" pitchFamily="34" charset="0"/>
              </a:rPr>
              <a:t> risky </a:t>
            </a:r>
            <a:r>
              <a:rPr lang="en-US" sz="1000" dirty="0" err="1">
                <a:latin typeface="Arial" panose="020B0604020202020204" pitchFamily="34" charset="0"/>
              </a:rPr>
              <a:t>behaviour</a:t>
            </a:r>
            <a:r>
              <a:rPr lang="en-US" sz="1000" dirty="0">
                <a:latin typeface="Arial" panose="020B0604020202020204" pitchFamily="34" charset="0"/>
              </a:rPr>
              <a:t> are mitigated; following TS, clearance and/or EORE people feel sufficiently confident that the released land is safe to use; </a:t>
            </a:r>
            <a:r>
              <a:rPr lang="en-GB" sz="1000" dirty="0">
                <a:latin typeface="Arial" panose="020B0604020202020204" pitchFamily="34" charset="0"/>
              </a:rPr>
              <a:t>also see annexed assumptions 1, 2, 4, 7, 13, 16, 21, 22, 27, 28, 31. </a:t>
            </a:r>
          </a:p>
        </p:txBody>
      </p:sp>
      <p:sp>
        <p:nvSpPr>
          <p:cNvPr id="41" name="Rectangle 40">
            <a:extLst>
              <a:ext uri="{FF2B5EF4-FFF2-40B4-BE49-F238E27FC236}">
                <a16:creationId xmlns:a16="http://schemas.microsoft.com/office/drawing/2014/main" id="{2CF51D90-7757-4DEB-8F2E-53293560EB1D}"/>
              </a:ext>
            </a:extLst>
          </p:cNvPr>
          <p:cNvSpPr/>
          <p:nvPr/>
        </p:nvSpPr>
        <p:spPr>
          <a:xfrm>
            <a:off x="362332" y="792982"/>
            <a:ext cx="1740861" cy="184666"/>
          </a:xfrm>
          <a:prstGeom prst="rect">
            <a:avLst/>
          </a:prstGeom>
        </p:spPr>
        <p:txBody>
          <a:bodyPr wrap="none" lIns="0" tIns="0" rIns="0" bIns="0">
            <a:spAutoFit/>
          </a:bodyPr>
          <a:lstStyle/>
          <a:p>
            <a:r>
              <a:rPr lang="en-GB" sz="1200" dirty="0">
                <a:latin typeface="Arial" panose="020B0604020202020204" pitchFamily="34" charset="0"/>
              </a:rPr>
              <a:t>Theory of action diagram </a:t>
            </a:r>
            <a:endParaRPr lang="en-US" sz="1200" dirty="0">
              <a:latin typeface="Arial" panose="020B0604020202020204" pitchFamily="34" charset="0"/>
            </a:endParaRPr>
          </a:p>
        </p:txBody>
      </p:sp>
      <p:sp>
        <p:nvSpPr>
          <p:cNvPr id="40" name="TextBox 39">
            <a:extLst>
              <a:ext uri="{FF2B5EF4-FFF2-40B4-BE49-F238E27FC236}">
                <a16:creationId xmlns:a16="http://schemas.microsoft.com/office/drawing/2014/main" id="{5BCDDF5F-07A7-569F-0A6C-9266EEC15359}"/>
              </a:ext>
            </a:extLst>
          </p:cNvPr>
          <p:cNvSpPr txBox="1"/>
          <p:nvPr/>
        </p:nvSpPr>
        <p:spPr>
          <a:xfrm>
            <a:off x="5500200" y="967287"/>
            <a:ext cx="2726865" cy="396000"/>
          </a:xfrm>
          <a:prstGeom prst="roundRect">
            <a:avLst/>
          </a:prstGeom>
          <a:solidFill>
            <a:srgbClr val="F0F0F0"/>
          </a:solidFill>
          <a:ln w="19050">
            <a:solidFill>
              <a:srgbClr val="7DB414"/>
            </a:solidFill>
          </a:ln>
        </p:spPr>
        <p:txBody>
          <a:bodyPr wrap="square" lIns="36000" tIns="36000" rIns="36000" bIns="36000" rtlCol="0" anchor="ctr" anchorCtr="0">
            <a:noAutofit/>
          </a:bodyPr>
          <a:lstStyle>
            <a:defPPr>
              <a:defRPr lang="en-US"/>
            </a:defPPr>
            <a:lvl1pPr algn="ctr">
              <a:defRPr sz="900">
                <a:ea typeface="Arial" charset="0"/>
                <a:cs typeface="Arial" charset="0"/>
              </a:defRPr>
            </a:lvl1pPr>
          </a:lstStyle>
          <a:p>
            <a:r>
              <a:rPr lang="en-GB" dirty="0">
                <a:latin typeface="Arial" panose="020B0604020202020204" pitchFamily="34" charset="0"/>
              </a:rPr>
              <a:t>R</a:t>
            </a:r>
            <a:r>
              <a:rPr lang="en-GB" dirty="0">
                <a:solidFill>
                  <a:schemeClr val="tx1"/>
                </a:solidFill>
                <a:latin typeface="Arial" panose="020B0604020202020204" pitchFamily="34" charset="0"/>
              </a:rPr>
              <a:t>isk of harm reduced increases returns and freedom of movement</a:t>
            </a:r>
            <a:endParaRPr lang="en-GB" dirty="0">
              <a:latin typeface="Arial" panose="020B0604020202020204" pitchFamily="34" charset="0"/>
            </a:endParaRPr>
          </a:p>
        </p:txBody>
      </p:sp>
      <p:sp>
        <p:nvSpPr>
          <p:cNvPr id="43" name="TextBox 42">
            <a:extLst>
              <a:ext uri="{FF2B5EF4-FFF2-40B4-BE49-F238E27FC236}">
                <a16:creationId xmlns:a16="http://schemas.microsoft.com/office/drawing/2014/main" id="{BD9754A8-CDE6-D27A-1412-1577DDBCB91B}"/>
              </a:ext>
            </a:extLst>
          </p:cNvPr>
          <p:cNvSpPr txBox="1"/>
          <p:nvPr/>
        </p:nvSpPr>
        <p:spPr>
          <a:xfrm>
            <a:off x="5500201" y="1486491"/>
            <a:ext cx="2726866" cy="432000"/>
          </a:xfrm>
          <a:prstGeom prst="roundRect">
            <a:avLst/>
          </a:prstGeom>
          <a:solidFill>
            <a:srgbClr val="F0F0F0"/>
          </a:solidFill>
          <a:ln w="19050">
            <a:solidFill>
              <a:srgbClr val="7DB414"/>
            </a:solidFill>
          </a:ln>
        </p:spPr>
        <p:txBody>
          <a:bodyPr wrap="square" lIns="36000" tIns="36000" rIns="36000" bIns="36000" rtlCol="0" anchor="ctr" anchorCtr="0">
            <a:noAutofit/>
          </a:bodyPr>
          <a:lstStyle>
            <a:defPPr>
              <a:defRPr lang="en-US"/>
            </a:defPPr>
            <a:lvl1pPr algn="ctr">
              <a:defRPr sz="900">
                <a:ea typeface="Arial" charset="0"/>
                <a:cs typeface="Arial" charset="0"/>
              </a:defRPr>
            </a:lvl1pPr>
          </a:lstStyle>
          <a:p>
            <a:pPr algn="ctr"/>
            <a:r>
              <a:rPr lang="en-GB" sz="900" dirty="0">
                <a:solidFill>
                  <a:schemeClr val="tx1"/>
                </a:solidFill>
                <a:latin typeface="Arial" panose="020B0604020202020204" pitchFamily="34" charset="0"/>
              </a:rPr>
              <a:t>Measurable progress towards APMBC, CCM and, CCW treaty compliance and universalisation</a:t>
            </a:r>
          </a:p>
        </p:txBody>
      </p:sp>
      <p:sp>
        <p:nvSpPr>
          <p:cNvPr id="49" name="Rounded Rectangle 294">
            <a:extLst>
              <a:ext uri="{FF2B5EF4-FFF2-40B4-BE49-F238E27FC236}">
                <a16:creationId xmlns:a16="http://schemas.microsoft.com/office/drawing/2014/main" id="{24D8C9F8-1A98-647B-F861-A971B7596EB5}"/>
              </a:ext>
            </a:extLst>
          </p:cNvPr>
          <p:cNvSpPr/>
          <p:nvPr/>
        </p:nvSpPr>
        <p:spPr>
          <a:xfrm>
            <a:off x="9445214" y="1485356"/>
            <a:ext cx="2313990" cy="432000"/>
          </a:xfrm>
          <a:prstGeom prst="roundRect">
            <a:avLst/>
          </a:prstGeom>
          <a:solidFill>
            <a:schemeClr val="bg2"/>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latin typeface="Arial" panose="020B0604020202020204" pitchFamily="34" charset="0"/>
              </a:rPr>
              <a:t>States’ strategic objectives supported and relevant treaty obligations met</a:t>
            </a:r>
          </a:p>
        </p:txBody>
      </p:sp>
      <p:graphicFrame>
        <p:nvGraphicFramePr>
          <p:cNvPr id="2" name="Table 1">
            <a:extLst>
              <a:ext uri="{FF2B5EF4-FFF2-40B4-BE49-F238E27FC236}">
                <a16:creationId xmlns:a16="http://schemas.microsoft.com/office/drawing/2014/main" id="{4844C41F-8928-D14E-3512-004758066DDE}"/>
              </a:ext>
            </a:extLst>
          </p:cNvPr>
          <p:cNvGraphicFramePr>
            <a:graphicFrameLocks noGrp="1"/>
          </p:cNvGraphicFramePr>
          <p:nvPr>
            <p:extLst>
              <p:ext uri="{D42A27DB-BD31-4B8C-83A1-F6EECF244321}">
                <p14:modId xmlns:p14="http://schemas.microsoft.com/office/powerpoint/2010/main" val="3365508694"/>
              </p:ext>
            </p:extLst>
          </p:nvPr>
        </p:nvGraphicFramePr>
        <p:xfrm>
          <a:off x="379929" y="2772235"/>
          <a:ext cx="11460046" cy="3749040"/>
        </p:xfrm>
        <a:graphic>
          <a:graphicData uri="http://schemas.openxmlformats.org/drawingml/2006/table">
            <a:tbl>
              <a:tblPr bandRow="1">
                <a:tableStyleId>{5C22544A-7EE6-4342-B048-85BDC9FD1C3A}</a:tableStyleId>
              </a:tblPr>
              <a:tblGrid>
                <a:gridCol w="8167828">
                  <a:extLst>
                    <a:ext uri="{9D8B030D-6E8A-4147-A177-3AD203B41FA5}">
                      <a16:colId xmlns:a16="http://schemas.microsoft.com/office/drawing/2014/main" val="136957955"/>
                    </a:ext>
                  </a:extLst>
                </a:gridCol>
                <a:gridCol w="1402769">
                  <a:extLst>
                    <a:ext uri="{9D8B030D-6E8A-4147-A177-3AD203B41FA5}">
                      <a16:colId xmlns:a16="http://schemas.microsoft.com/office/drawing/2014/main" val="2081821"/>
                    </a:ext>
                  </a:extLst>
                </a:gridCol>
                <a:gridCol w="1889449">
                  <a:extLst>
                    <a:ext uri="{9D8B030D-6E8A-4147-A177-3AD203B41FA5}">
                      <a16:colId xmlns:a16="http://schemas.microsoft.com/office/drawing/2014/main" val="23281405"/>
                    </a:ext>
                  </a:extLst>
                </a:gridCol>
              </a:tblGrid>
              <a:tr h="25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i="0" dirty="0">
                          <a:solidFill>
                            <a:schemeClr val="bg1"/>
                          </a:solidFill>
                          <a:latin typeface="Arial" panose="020B0604020202020204" pitchFamily="34" charset="0"/>
                        </a:rPr>
                        <a:t>Output indicators</a:t>
                      </a:r>
                    </a:p>
                  </a:txBody>
                  <a:tcP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kern="1200" dirty="0">
                          <a:solidFill>
                            <a:schemeClr val="bg1"/>
                          </a:solidFill>
                          <a:latin typeface="Arial" panose="020B0604020202020204" pitchFamily="34" charset="0"/>
                          <a:ea typeface="+mn-ea"/>
                          <a:cs typeface="+mn-cs"/>
                        </a:rPr>
                        <a:t>Owner</a:t>
                      </a:r>
                    </a:p>
                  </a:txBody>
                  <a:tcPr>
                    <a:solidFill>
                      <a:schemeClr val="accent5"/>
                    </a:solidFill>
                  </a:tcPr>
                </a:tc>
                <a:tc>
                  <a:txBody>
                    <a:bodyPr/>
                    <a:lstStyle/>
                    <a:p>
                      <a:r>
                        <a:rPr lang="en-GB" sz="1600" b="0" i="0" kern="1200" dirty="0">
                          <a:solidFill>
                            <a:schemeClr val="bg1"/>
                          </a:solidFill>
                          <a:latin typeface="Arial" panose="020B0604020202020204" pitchFamily="34" charset="0"/>
                          <a:ea typeface="+mn-ea"/>
                          <a:cs typeface="+mn-cs"/>
                        </a:rPr>
                        <a:t>Frequency</a:t>
                      </a:r>
                    </a:p>
                  </a:txBody>
                  <a:tcPr>
                    <a:solidFill>
                      <a:schemeClr val="accent5"/>
                    </a:solidFill>
                  </a:tcPr>
                </a:tc>
                <a:extLst>
                  <a:ext uri="{0D108BD9-81ED-4DB2-BD59-A6C34878D82A}">
                    <a16:rowId xmlns:a16="http://schemas.microsoft.com/office/drawing/2014/main" val="1990183457"/>
                  </a:ext>
                </a:extLst>
              </a:tr>
              <a:tr h="182880">
                <a:tc>
                  <a:txBody>
                    <a:bodyPr/>
                    <a:lstStyle/>
                    <a:p>
                      <a:pPr marL="93663" indent="0" algn="l" rtl="0" fontAlgn="ctr"/>
                      <a:r>
                        <a:rPr lang="en-GB" sz="1000" b="0" i="0" u="none" strike="noStrike" dirty="0">
                          <a:effectLst/>
                          <a:latin typeface="Arial" panose="020B0604020202020204" pitchFamily="34" charset="0"/>
                        </a:rPr>
                        <a:t>OP-7.1 Number of EORE sessions delivered</a:t>
                      </a:r>
                    </a:p>
                  </a:txBody>
                  <a:tcPr marL="7620" marR="7620" marT="7620" marB="0" anchor="ctr">
                    <a:solidFill>
                      <a:srgbClr val="F0F0F0"/>
                    </a:solidFill>
                  </a:tcPr>
                </a:tc>
                <a:tc>
                  <a:txBody>
                    <a:bodyPr/>
                    <a:lstStyle/>
                    <a:p>
                      <a:pPr marL="0" indent="90488" algn="l" rtl="0" fontAlgn="ctr"/>
                      <a:r>
                        <a:rPr lang="en-GB" sz="1000" b="0" i="0" u="none" strike="noStrike" dirty="0">
                          <a:solidFill>
                            <a:srgbClr val="000000"/>
                          </a:solidFill>
                          <a:effectLst/>
                          <a:latin typeface="Arial" panose="020B0604020202020204" pitchFamily="34" charset="0"/>
                        </a:rPr>
                        <a:t>IP NA</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r>
                        <a:rPr lang="en-GB" sz="1000" b="0" i="0" dirty="0">
                          <a:solidFill>
                            <a:schemeClr val="dk1"/>
                          </a:solidFill>
                          <a:latin typeface="Arial" panose="020B0604020202020204" pitchFamily="34" charset="0"/>
                        </a:rPr>
                        <a:t>Quarterly</a:t>
                      </a:r>
                    </a:p>
                  </a:txBody>
                  <a:tcPr>
                    <a:solidFill>
                      <a:srgbClr val="F0F0F0"/>
                    </a:solidFill>
                  </a:tcPr>
                </a:tc>
                <a:extLst>
                  <a:ext uri="{0D108BD9-81ED-4DB2-BD59-A6C34878D82A}">
                    <a16:rowId xmlns:a16="http://schemas.microsoft.com/office/drawing/2014/main" val="1385124631"/>
                  </a:ext>
                </a:extLst>
              </a:tr>
              <a:tr h="182880">
                <a:tc>
                  <a:txBody>
                    <a:bodyPr/>
                    <a:lstStyle/>
                    <a:p>
                      <a:pPr marL="93663" indent="0" algn="l" rtl="0" fontAlgn="ctr"/>
                      <a:r>
                        <a:rPr lang="en-GB" sz="1000" b="0" i="0" u="none" strike="noStrike" dirty="0">
                          <a:effectLst/>
                          <a:latin typeface="Arial" panose="020B0604020202020204" pitchFamily="34" charset="0"/>
                        </a:rPr>
                        <a:t>OP-7.2 Number of direct beneficiaries of EORE sessions (SADDD) </a:t>
                      </a:r>
                    </a:p>
                  </a:txBody>
                  <a:tcPr marL="7620" marR="7620" marT="7620" marB="0" anchor="ctr">
                    <a:solidFill>
                      <a:srgbClr val="F0F0F0"/>
                    </a:solidFill>
                  </a:tcPr>
                </a:tc>
                <a:tc>
                  <a:txBody>
                    <a:bodyPr/>
                    <a:lstStyle/>
                    <a:p>
                      <a:pPr marL="0" indent="90488" algn="l" rtl="0" fontAlgn="ctr"/>
                      <a:r>
                        <a:rPr lang="en-GB" sz="1000" b="0" i="0" u="none" strike="noStrike" dirty="0">
                          <a:solidFill>
                            <a:srgbClr val="000000"/>
                          </a:solidFill>
                          <a:effectLst/>
                          <a:latin typeface="Arial" panose="020B0604020202020204" pitchFamily="34" charset="0"/>
                        </a:rPr>
                        <a:t>IP NA</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r>
                        <a:rPr lang="en-GB" sz="1000" b="0" i="0" dirty="0">
                          <a:solidFill>
                            <a:schemeClr val="dk1"/>
                          </a:solidFill>
                          <a:latin typeface="Arial" panose="020B0604020202020204" pitchFamily="34" charset="0"/>
                        </a:rPr>
                        <a:t>Quarterly</a:t>
                      </a:r>
                    </a:p>
                  </a:txBody>
                  <a:tcPr>
                    <a:solidFill>
                      <a:srgbClr val="F0F0F0"/>
                    </a:solidFill>
                  </a:tcPr>
                </a:tc>
                <a:extLst>
                  <a:ext uri="{0D108BD9-81ED-4DB2-BD59-A6C34878D82A}">
                    <a16:rowId xmlns:a16="http://schemas.microsoft.com/office/drawing/2014/main" val="2232269903"/>
                  </a:ext>
                </a:extLst>
              </a:tr>
              <a:tr h="182880">
                <a:tc>
                  <a:txBody>
                    <a:bodyPr/>
                    <a:lstStyle/>
                    <a:p>
                      <a:pPr marL="93663" marR="0" lvl="0" indent="0" algn="l" defTabSz="914400" rtl="0" eaLnBrk="1" fontAlgn="ctr" latinLnBrk="0" hangingPunct="1">
                        <a:lnSpc>
                          <a:spcPct val="100000"/>
                        </a:lnSpc>
                        <a:spcBef>
                          <a:spcPts val="0"/>
                        </a:spcBef>
                        <a:spcAft>
                          <a:spcPts val="0"/>
                        </a:spcAft>
                        <a:buClrTx/>
                        <a:buSzTx/>
                        <a:buFontTx/>
                        <a:buNone/>
                        <a:tabLst/>
                        <a:defRPr/>
                      </a:pPr>
                      <a:r>
                        <a:rPr lang="en-GB" sz="1000" b="0" i="0" u="none" strike="noStrike" dirty="0">
                          <a:effectLst/>
                          <a:latin typeface="Arial" panose="020B0604020202020204" pitchFamily="34" charset="0"/>
                        </a:rPr>
                        <a:t>OP-7.3 Number of indirect beneficiaries of EORE (through other EORE programmes)</a:t>
                      </a:r>
                      <a:endParaRPr lang="en-GB" sz="1000" b="0" i="0" u="none" strike="noStrike" dirty="0">
                        <a:solidFill>
                          <a:srgbClr val="000000"/>
                        </a:solidFill>
                        <a:effectLst/>
                        <a:latin typeface="Arial" panose="020B0604020202020204" pitchFamily="34" charset="0"/>
                      </a:endParaRPr>
                    </a:p>
                  </a:txBody>
                  <a:tcPr marL="7620" marR="7620" marT="7620" marB="0" anchor="ctr">
                    <a:solidFill>
                      <a:srgbClr val="F0F0F0"/>
                    </a:solidFill>
                  </a:tcPr>
                </a:tc>
                <a:tc>
                  <a:txBody>
                    <a:bodyPr/>
                    <a:lstStyle/>
                    <a:p>
                      <a:pPr marL="0" indent="90488" algn="l" rtl="0" fontAlgn="ctr"/>
                      <a:r>
                        <a:rPr lang="en-GB" sz="1000" b="0" i="0" u="none" strike="noStrike" dirty="0">
                          <a:solidFill>
                            <a:srgbClr val="000000"/>
                          </a:solidFill>
                          <a:effectLst/>
                          <a:latin typeface="Arial" panose="020B0604020202020204" pitchFamily="34" charset="0"/>
                        </a:rPr>
                        <a:t>IP NA</a:t>
                      </a:r>
                    </a:p>
                  </a:txBody>
                  <a:tcPr marL="7620" marR="7620" marT="7620" marB="0" anchor="ct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r>
                        <a:rPr lang="en-GB" sz="1000" b="0" i="0" dirty="0">
                          <a:solidFill>
                            <a:schemeClr val="dk1"/>
                          </a:solidFill>
                          <a:latin typeface="Arial" panose="020B0604020202020204" pitchFamily="34" charset="0"/>
                        </a:rPr>
                        <a:t>Quarterly</a:t>
                      </a:r>
                    </a:p>
                  </a:txBody>
                  <a:tcPr>
                    <a:solidFill>
                      <a:srgbClr val="F0F0F0"/>
                    </a:solidFill>
                  </a:tcPr>
                </a:tc>
                <a:extLst>
                  <a:ext uri="{0D108BD9-81ED-4DB2-BD59-A6C34878D82A}">
                    <a16:rowId xmlns:a16="http://schemas.microsoft.com/office/drawing/2014/main" val="235548788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dirty="0">
                          <a:solidFill>
                            <a:schemeClr val="dk1"/>
                          </a:solidFill>
                          <a:latin typeface="Arial" panose="020B0604020202020204" pitchFamily="34" charset="0"/>
                        </a:rPr>
                        <a:t>Please choose additional output level indicators for EORE from the indicator bank</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000" b="0" i="0" dirty="0">
                        <a:solidFill>
                          <a:schemeClr val="dk1"/>
                        </a:solidFill>
                        <a:latin typeface="Arial" panose="020B0604020202020204" pitchFamily="34" charset="0"/>
                      </a:endParaRPr>
                    </a:p>
                  </a:txBody>
                  <a:tcPr>
                    <a:solidFill>
                      <a:srgbClr val="F0F0F0"/>
                    </a:solidFill>
                  </a:tcPr>
                </a:tc>
                <a:tc>
                  <a:txBody>
                    <a:bodyPr/>
                    <a:lstStyle/>
                    <a:p>
                      <a:endParaRPr lang="en-GB" sz="1000" b="0" i="0" dirty="0">
                        <a:latin typeface="Arial" panose="020B0604020202020204" pitchFamily="34" charset="0"/>
                      </a:endParaRPr>
                    </a:p>
                  </a:txBody>
                  <a:tcPr>
                    <a:solidFill>
                      <a:srgbClr val="F0F0F0"/>
                    </a:solidFill>
                  </a:tcPr>
                </a:tc>
                <a:extLst>
                  <a:ext uri="{0D108BD9-81ED-4DB2-BD59-A6C34878D82A}">
                    <a16:rowId xmlns:a16="http://schemas.microsoft.com/office/drawing/2014/main" val="3746717"/>
                  </a:ext>
                </a:extLst>
              </a:tr>
              <a:tr h="1205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i="0" kern="1200" dirty="0">
                          <a:solidFill>
                            <a:schemeClr val="bg1"/>
                          </a:solidFill>
                          <a:latin typeface="Arial" panose="020B0604020202020204" pitchFamily="34" charset="0"/>
                          <a:ea typeface="+mn-ea"/>
                          <a:cs typeface="+mn-cs"/>
                        </a:rPr>
                        <a:t>Outcome indicators</a:t>
                      </a:r>
                    </a:p>
                  </a:txBody>
                  <a:tcPr>
                    <a:solidFill>
                      <a:srgbClr val="92D05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900" b="0" i="0" dirty="0">
                        <a:solidFill>
                          <a:schemeClr val="dk1"/>
                        </a:solidFill>
                        <a:latin typeface="Arial" panose="020B0604020202020204" pitchFamily="34" charset="0"/>
                      </a:endParaRPr>
                    </a:p>
                  </a:txBody>
                  <a:tcPr>
                    <a:solidFill>
                      <a:srgbClr val="92D050"/>
                    </a:solidFill>
                  </a:tcPr>
                </a:tc>
                <a:tc>
                  <a:txBody>
                    <a:bodyPr/>
                    <a:lstStyle/>
                    <a:p>
                      <a:endParaRPr lang="en-GB" b="0" i="0" dirty="0">
                        <a:latin typeface="Arial" panose="020B0604020202020204" pitchFamily="34" charset="0"/>
                      </a:endParaRPr>
                    </a:p>
                  </a:txBody>
                  <a:tcPr>
                    <a:solidFill>
                      <a:srgbClr val="92D050"/>
                    </a:solidFill>
                  </a:tcPr>
                </a:tc>
                <a:extLst>
                  <a:ext uri="{0D108BD9-81ED-4DB2-BD59-A6C34878D82A}">
                    <a16:rowId xmlns:a16="http://schemas.microsoft.com/office/drawing/2014/main" val="1503558827"/>
                  </a:ext>
                </a:extLst>
              </a:tr>
              <a:tr h="0">
                <a:tc>
                  <a:txBody>
                    <a:bodyPr/>
                    <a:lstStyle/>
                    <a:p>
                      <a:pPr marL="93663" indent="0" algn="l" rtl="0" fontAlgn="ctr"/>
                      <a:r>
                        <a:rPr lang="en-GB" sz="1000" b="0" i="0" u="none" strike="noStrike" dirty="0">
                          <a:solidFill>
                            <a:srgbClr val="000000"/>
                          </a:solidFill>
                          <a:effectLst/>
                          <a:latin typeface="Arial" panose="020B0604020202020204" pitchFamily="34" charset="0"/>
                        </a:rPr>
                        <a:t>O-2.1 Progress of APMBC Treaty obligations </a:t>
                      </a:r>
                    </a:p>
                  </a:txBody>
                  <a:tcPr marL="7620" marR="7620" marT="7620" marB="0" anchor="ctr">
                    <a:solidFill>
                      <a:srgbClr val="F0F0F0"/>
                    </a:solidFill>
                  </a:tcPr>
                </a:tc>
                <a:tc>
                  <a:txBody>
                    <a:bodyPr/>
                    <a:lstStyle/>
                    <a:p>
                      <a:pPr marL="0" indent="90488" algn="l" rtl="0" fontAlgn="ctr"/>
                      <a:r>
                        <a:rPr lang="en-GB" sz="1000" b="0" i="0" u="none" strike="noStrike" dirty="0">
                          <a:solidFill>
                            <a:srgbClr val="000000"/>
                          </a:solidFill>
                          <a:effectLst/>
                          <a:latin typeface="Arial" panose="020B0604020202020204" pitchFamily="34" charset="0"/>
                        </a:rPr>
                        <a:t>NA IP Donor</a:t>
                      </a:r>
                    </a:p>
                  </a:txBody>
                  <a:tcPr marL="7620" marR="7620" marT="7620" marB="0" anchor="ct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Annually</a:t>
                      </a:r>
                    </a:p>
                  </a:txBody>
                  <a:tcPr>
                    <a:solidFill>
                      <a:srgbClr val="F0F0F0"/>
                    </a:solidFill>
                  </a:tcPr>
                </a:tc>
                <a:extLst>
                  <a:ext uri="{0D108BD9-81ED-4DB2-BD59-A6C34878D82A}">
                    <a16:rowId xmlns:a16="http://schemas.microsoft.com/office/drawing/2014/main" val="3824907496"/>
                  </a:ext>
                </a:extLst>
              </a:tr>
              <a:tr h="0">
                <a:tc>
                  <a:txBody>
                    <a:bodyPr/>
                    <a:lstStyle/>
                    <a:p>
                      <a:pPr marL="93663" marR="0" lvl="0" indent="0" algn="l" defTabSz="914400" rtl="0" eaLnBrk="1" fontAlgn="ctr" latinLnBrk="0" hangingPunct="1">
                        <a:lnSpc>
                          <a:spcPct val="100000"/>
                        </a:lnSpc>
                        <a:spcBef>
                          <a:spcPts val="0"/>
                        </a:spcBef>
                        <a:spcAft>
                          <a:spcPts val="0"/>
                        </a:spcAft>
                        <a:buClrTx/>
                        <a:buSzTx/>
                        <a:buFontTx/>
                        <a:buNone/>
                        <a:tabLst/>
                        <a:defRPr/>
                      </a:pPr>
                      <a:r>
                        <a:rPr lang="en-GB" sz="1000" b="0" i="0" u="none" strike="noStrike" dirty="0">
                          <a:solidFill>
                            <a:srgbClr val="000000"/>
                          </a:solidFill>
                          <a:effectLst/>
                          <a:latin typeface="Arial" panose="020B0604020202020204" pitchFamily="34" charset="0"/>
                        </a:rPr>
                        <a:t>O-2.2 Progress of CCM Treaty obligations </a:t>
                      </a:r>
                    </a:p>
                  </a:txBody>
                  <a:tcPr marL="7620" marR="7620" marT="7620" marB="0" anchor="ctr">
                    <a:solidFill>
                      <a:srgbClr val="F0F0F0"/>
                    </a:solidFill>
                  </a:tcPr>
                </a:tc>
                <a:tc>
                  <a:txBody>
                    <a:bodyPr/>
                    <a:lstStyle/>
                    <a:p>
                      <a:pPr marL="0" marR="0" lvl="0" indent="90488" algn="l" defTabSz="914400" rtl="0" eaLnBrk="1" fontAlgn="ctr" latinLnBrk="0" hangingPunct="1">
                        <a:lnSpc>
                          <a:spcPct val="100000"/>
                        </a:lnSpc>
                        <a:spcBef>
                          <a:spcPts val="0"/>
                        </a:spcBef>
                        <a:spcAft>
                          <a:spcPts val="0"/>
                        </a:spcAft>
                        <a:buClrTx/>
                        <a:buSzTx/>
                        <a:buFontTx/>
                        <a:buNone/>
                        <a:tabLst/>
                        <a:defRPr/>
                      </a:pPr>
                      <a:r>
                        <a:rPr lang="en-GB" sz="1000" b="0" i="0" u="none" strike="noStrike" dirty="0">
                          <a:solidFill>
                            <a:srgbClr val="000000"/>
                          </a:solidFill>
                          <a:effectLst/>
                          <a:latin typeface="Arial" panose="020B0604020202020204" pitchFamily="34" charset="0"/>
                        </a:rPr>
                        <a:t>NA IP Donor</a:t>
                      </a:r>
                    </a:p>
                  </a:txBody>
                  <a:tcPr marL="7620" marR="7620" marT="7620" marB="0" anchor="ct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Annually</a:t>
                      </a:r>
                    </a:p>
                  </a:txBody>
                  <a:tcPr>
                    <a:solidFill>
                      <a:srgbClr val="F0F0F0"/>
                    </a:solidFill>
                  </a:tcPr>
                </a:tc>
                <a:extLst>
                  <a:ext uri="{0D108BD9-81ED-4DB2-BD59-A6C34878D82A}">
                    <a16:rowId xmlns:a16="http://schemas.microsoft.com/office/drawing/2014/main" val="3893217041"/>
                  </a:ext>
                </a:extLst>
              </a:tr>
              <a:tr h="0">
                <a:tc>
                  <a:txBody>
                    <a:bodyPr/>
                    <a:lstStyle/>
                    <a:p>
                      <a:pPr marL="93663" indent="0" algn="l" rtl="0" fontAlgn="ctr">
                        <a:tabLst>
                          <a:tab pos="93663" algn="l"/>
                        </a:tabLst>
                      </a:pPr>
                      <a:r>
                        <a:rPr lang="en-GB" sz="1000" b="0" i="0" u="none" strike="noStrike" dirty="0">
                          <a:solidFill>
                            <a:srgbClr val="000000"/>
                          </a:solidFill>
                          <a:effectLst/>
                          <a:latin typeface="Arial" panose="020B0604020202020204" pitchFamily="34" charset="0"/>
                        </a:rPr>
                        <a:t>O-6.3 % of people from impacted communities surveyed reporting an increase in people who behave in a safer manner</a:t>
                      </a:r>
                    </a:p>
                  </a:txBody>
                  <a:tcPr marL="7620" marR="7620" marT="7620" marB="0" anchor="ctr">
                    <a:solidFill>
                      <a:srgbClr val="F0F0F0"/>
                    </a:solidFill>
                  </a:tcPr>
                </a:tc>
                <a:tc>
                  <a:txBody>
                    <a:bodyPr/>
                    <a:lstStyle/>
                    <a:p>
                      <a:pPr marL="0" indent="93663" algn="l" fontAlgn="ctr"/>
                      <a:r>
                        <a:rPr lang="en-GB" sz="1000" b="0" i="0" u="none" strike="noStrike" dirty="0">
                          <a:solidFill>
                            <a:srgbClr val="000000"/>
                          </a:solidFill>
                          <a:effectLst/>
                          <a:latin typeface="Arial" panose="020B0604020202020204" pitchFamily="34" charset="0"/>
                        </a:rPr>
                        <a:t>IP</a:t>
                      </a:r>
                    </a:p>
                  </a:txBody>
                  <a:tcPr marL="7620" marR="7620" marT="7620" marB="0" anchor="ct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Six-monthly</a:t>
                      </a:r>
                    </a:p>
                  </a:txBody>
                  <a:tcPr>
                    <a:solidFill>
                      <a:srgbClr val="F0F0F0"/>
                    </a:solidFill>
                  </a:tcPr>
                </a:tc>
                <a:extLst>
                  <a:ext uri="{0D108BD9-81ED-4DB2-BD59-A6C34878D82A}">
                    <a16:rowId xmlns:a16="http://schemas.microsoft.com/office/drawing/2014/main" val="2684353076"/>
                  </a:ext>
                </a:extLst>
              </a:tr>
              <a:tr h="0">
                <a:tc>
                  <a:txBody>
                    <a:bodyPr/>
                    <a:lstStyle/>
                    <a:p>
                      <a:pPr marL="93663" indent="0" algn="l" rtl="0" fontAlgn="ctr"/>
                      <a:r>
                        <a:rPr lang="en-GB" sz="1000" b="0" i="0" u="none" strike="noStrike" dirty="0">
                          <a:solidFill>
                            <a:srgbClr val="000000"/>
                          </a:solidFill>
                          <a:effectLst/>
                          <a:latin typeface="Arial" panose="020B0604020202020204" pitchFamily="34" charset="0"/>
                        </a:rPr>
                        <a:t>O-6.4 % of people surveyed reporting increased freedom of movement and/ or an increased sense of normalisation  (SADDD)</a:t>
                      </a:r>
                    </a:p>
                  </a:txBody>
                  <a:tcPr marL="7620" marR="7620" marT="7620" marB="0" anchor="ctr">
                    <a:solidFill>
                      <a:srgbClr val="F0F0F0"/>
                    </a:solidFill>
                  </a:tcPr>
                </a:tc>
                <a:tc>
                  <a:txBody>
                    <a:bodyPr/>
                    <a:lstStyle/>
                    <a:p>
                      <a:pPr marL="0" indent="93663" algn="l" fontAlgn="ctr"/>
                      <a:r>
                        <a:rPr lang="en-GB" sz="1000" b="0" i="0" u="none" strike="noStrike" dirty="0">
                          <a:solidFill>
                            <a:srgbClr val="000000"/>
                          </a:solidFill>
                          <a:effectLst/>
                          <a:latin typeface="Arial" panose="020B0604020202020204" pitchFamily="34" charset="0"/>
                        </a:rPr>
                        <a:t>IP</a:t>
                      </a:r>
                    </a:p>
                  </a:txBody>
                  <a:tcPr marL="7620" marR="7620" marT="7620" marB="0" anchor="ct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Six-monthly</a:t>
                      </a:r>
                    </a:p>
                  </a:txBody>
                  <a:tcPr>
                    <a:solidFill>
                      <a:srgbClr val="F0F0F0"/>
                    </a:solidFill>
                  </a:tcPr>
                </a:tc>
                <a:extLst>
                  <a:ext uri="{0D108BD9-81ED-4DB2-BD59-A6C34878D82A}">
                    <a16:rowId xmlns:a16="http://schemas.microsoft.com/office/drawing/2014/main" val="1904229001"/>
                  </a:ext>
                </a:extLst>
              </a:tr>
              <a:tr h="0">
                <a:tc>
                  <a:txBody>
                    <a:bodyPr/>
                    <a:lstStyle/>
                    <a:p>
                      <a:pPr marL="0" indent="93663" algn="l" rtl="0" fontAlgn="ctr"/>
                      <a:r>
                        <a:rPr lang="en-GB" sz="1000" b="0" i="0" u="none" strike="noStrike">
                          <a:solidFill>
                            <a:srgbClr val="000000"/>
                          </a:solidFill>
                          <a:effectLst/>
                          <a:latin typeface="Arial" panose="020B0604020202020204" pitchFamily="34" charset="0"/>
                        </a:rPr>
                        <a:t>O-6.5 % </a:t>
                      </a:r>
                      <a:r>
                        <a:rPr lang="en-GB" sz="1000" b="0" i="0" u="none" strike="noStrike" dirty="0">
                          <a:solidFill>
                            <a:srgbClr val="000000"/>
                          </a:solidFill>
                          <a:effectLst/>
                          <a:latin typeface="Arial" panose="020B0604020202020204" pitchFamily="34" charset="0"/>
                        </a:rPr>
                        <a:t>of people surveyed who report that mine action helped enable their safe return home</a:t>
                      </a:r>
                    </a:p>
                  </a:txBody>
                  <a:tcPr marL="7620" marR="7620" marT="7620" marB="0" anchor="ctr">
                    <a:solidFill>
                      <a:srgbClr val="F0F0F0"/>
                    </a:solidFill>
                  </a:tcPr>
                </a:tc>
                <a:tc>
                  <a:txBody>
                    <a:bodyPr/>
                    <a:lstStyle/>
                    <a:p>
                      <a:pPr marL="0" indent="93663" algn="l" fontAlgn="ctr"/>
                      <a:r>
                        <a:rPr lang="en-GB" sz="1000" b="0" i="0" u="none" strike="noStrike" dirty="0">
                          <a:solidFill>
                            <a:srgbClr val="000000"/>
                          </a:solidFill>
                          <a:effectLst/>
                          <a:latin typeface="Arial" panose="020B0604020202020204" pitchFamily="34" charset="0"/>
                        </a:rPr>
                        <a:t>IP</a:t>
                      </a:r>
                    </a:p>
                  </a:txBody>
                  <a:tcPr marL="7620" marR="7620" marT="7620" marB="0" anchor="ct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Six-monthly</a:t>
                      </a:r>
                    </a:p>
                  </a:txBody>
                  <a:tcPr>
                    <a:solidFill>
                      <a:srgbClr val="F0F0F0"/>
                    </a:solidFill>
                  </a:tcPr>
                </a:tc>
                <a:extLst>
                  <a:ext uri="{0D108BD9-81ED-4DB2-BD59-A6C34878D82A}">
                    <a16:rowId xmlns:a16="http://schemas.microsoft.com/office/drawing/2014/main" val="112359279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dirty="0">
                          <a:solidFill>
                            <a:schemeClr val="dk1"/>
                          </a:solidFill>
                          <a:latin typeface="Arial" panose="020B0604020202020204" pitchFamily="34" charset="0"/>
                        </a:rPr>
                        <a:t>Please choose additional outcome level indicators for the relevant outcomes from the indicator bank</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000" b="0" i="0" dirty="0">
                        <a:solidFill>
                          <a:schemeClr val="dk1"/>
                        </a:solidFill>
                        <a:latin typeface="Arial" panose="020B0604020202020204" pitchFamily="34" charset="0"/>
                      </a:endParaRPr>
                    </a:p>
                  </a:txBody>
                  <a:tcPr>
                    <a:solidFill>
                      <a:srgbClr val="F0F0F0"/>
                    </a:solidFill>
                  </a:tcPr>
                </a:tc>
                <a:tc>
                  <a:txBody>
                    <a:bodyPr/>
                    <a:lstStyle/>
                    <a:p>
                      <a:endParaRPr lang="en-GB" sz="1000" b="0" i="0" dirty="0">
                        <a:latin typeface="Arial" panose="020B0604020202020204" pitchFamily="34" charset="0"/>
                      </a:endParaRPr>
                    </a:p>
                  </a:txBody>
                  <a:tcPr>
                    <a:solidFill>
                      <a:srgbClr val="F0F0F0"/>
                    </a:solidFill>
                  </a:tcPr>
                </a:tc>
                <a:extLst>
                  <a:ext uri="{0D108BD9-81ED-4DB2-BD59-A6C34878D82A}">
                    <a16:rowId xmlns:a16="http://schemas.microsoft.com/office/drawing/2014/main" val="504039411"/>
                  </a:ext>
                </a:extLst>
              </a:tr>
              <a:tr h="0">
                <a:tc>
                  <a:txBody>
                    <a:bodyPr/>
                    <a:lstStyle/>
                    <a:p>
                      <a:pPr marL="0" marR="0" lvl="0" indent="0" algn="ctr" rtl="0" eaLnBrk="1" fontAlgn="auto" latinLnBrk="0" hangingPunct="1">
                        <a:lnSpc>
                          <a:spcPct val="100000"/>
                        </a:lnSpc>
                        <a:spcBef>
                          <a:spcPts val="0"/>
                        </a:spcBef>
                        <a:spcAft>
                          <a:spcPts val="0"/>
                        </a:spcAft>
                        <a:buFontTx/>
                        <a:buNone/>
                      </a:pPr>
                      <a:r>
                        <a:rPr lang="en-GB" sz="1600" b="0" i="0" kern="1200" dirty="0">
                          <a:solidFill>
                            <a:schemeClr val="bg1"/>
                          </a:solidFill>
                          <a:latin typeface="Arial" panose="020B0604020202020204" pitchFamily="34" charset="0"/>
                          <a:ea typeface="+mn-ea"/>
                          <a:cs typeface="+mn-cs"/>
                        </a:rPr>
                        <a:t>Impact indicators</a:t>
                      </a:r>
                    </a:p>
                  </a:txBody>
                  <a:tcPr>
                    <a:solidFill>
                      <a:srgbClr val="7030A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200" b="0" i="0" dirty="0">
                        <a:solidFill>
                          <a:schemeClr val="dk1"/>
                        </a:solidFill>
                        <a:latin typeface="Arial" panose="020B0604020202020204" pitchFamily="34" charset="0"/>
                      </a:endParaRPr>
                    </a:p>
                  </a:txBody>
                  <a:tcPr>
                    <a:solidFill>
                      <a:srgbClr val="7030A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200" b="0" i="0" dirty="0">
                        <a:solidFill>
                          <a:schemeClr val="dk1"/>
                        </a:solidFill>
                        <a:latin typeface="Arial" panose="020B0604020202020204" pitchFamily="34" charset="0"/>
                      </a:endParaRPr>
                    </a:p>
                  </a:txBody>
                  <a:tcPr>
                    <a:solidFill>
                      <a:srgbClr val="7030A0"/>
                    </a:solidFill>
                  </a:tcPr>
                </a:tc>
                <a:extLst>
                  <a:ext uri="{0D108BD9-81ED-4DB2-BD59-A6C34878D82A}">
                    <a16:rowId xmlns:a16="http://schemas.microsoft.com/office/drawing/2014/main" val="1805291827"/>
                  </a:ext>
                </a:extLst>
              </a:tr>
              <a:tr h="0">
                <a:tc>
                  <a:txBody>
                    <a:bodyPr/>
                    <a:lstStyle/>
                    <a:p>
                      <a:pPr marL="0" marR="0" lvl="0" indent="0" algn="l" rtl="0" eaLnBrk="1" fontAlgn="auto" latinLnBrk="0" hangingPunct="1">
                        <a:lnSpc>
                          <a:spcPct val="100000"/>
                        </a:lnSpc>
                        <a:spcBef>
                          <a:spcPts val="0"/>
                        </a:spcBef>
                        <a:spcAft>
                          <a:spcPts val="0"/>
                        </a:spcAft>
                        <a:buFontTx/>
                        <a:buNone/>
                      </a:pPr>
                      <a:r>
                        <a:rPr lang="en-GB" sz="1000" b="0" i="0" dirty="0">
                          <a:solidFill>
                            <a:schemeClr val="dk1"/>
                          </a:solidFill>
                          <a:latin typeface="Arial" panose="020B0604020202020204" pitchFamily="34" charset="0"/>
                        </a:rPr>
                        <a:t>Please choose impact level indicators to be collected by IPs as identified in the indicator bank </a:t>
                      </a: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200" b="0" i="0" dirty="0">
                        <a:solidFill>
                          <a:schemeClr val="dk1"/>
                        </a:solidFill>
                        <a:latin typeface="Arial" panose="020B0604020202020204" pitchFamily="34" charset="0"/>
                      </a:endParaRPr>
                    </a:p>
                  </a:txBody>
                  <a:tcPr>
                    <a:solidFill>
                      <a:srgbClr val="F0F0F0"/>
                    </a:solidFill>
                  </a:tcPr>
                </a:tc>
                <a:tc>
                  <a:txBody>
                    <a:bodyPr/>
                    <a:lstStyle/>
                    <a:p>
                      <a:pPr marL="0" marR="0" lvl="0" indent="0" algn="l" rtl="0" eaLnBrk="1" fontAlgn="auto" latinLnBrk="0" hangingPunct="1">
                        <a:lnSpc>
                          <a:spcPct val="100000"/>
                        </a:lnSpc>
                        <a:spcBef>
                          <a:spcPts val="0"/>
                        </a:spcBef>
                        <a:spcAft>
                          <a:spcPts val="0"/>
                        </a:spcAft>
                        <a:buFontTx/>
                        <a:buNone/>
                      </a:pPr>
                      <a:endParaRPr lang="en-GB" sz="1200" b="0" i="0" dirty="0">
                        <a:solidFill>
                          <a:schemeClr val="dk1"/>
                        </a:solidFill>
                        <a:latin typeface="Arial" panose="020B0604020202020204" pitchFamily="34" charset="0"/>
                      </a:endParaRPr>
                    </a:p>
                  </a:txBody>
                  <a:tcPr>
                    <a:solidFill>
                      <a:srgbClr val="F0F0F0"/>
                    </a:solidFill>
                  </a:tcPr>
                </a:tc>
                <a:extLst>
                  <a:ext uri="{0D108BD9-81ED-4DB2-BD59-A6C34878D82A}">
                    <a16:rowId xmlns:a16="http://schemas.microsoft.com/office/drawing/2014/main" val="4132710970"/>
                  </a:ext>
                </a:extLst>
              </a:tr>
            </a:tbl>
          </a:graphicData>
        </a:graphic>
      </p:graphicFrame>
      <p:cxnSp>
        <p:nvCxnSpPr>
          <p:cNvPr id="11" name="Straight Arrow Connector 10">
            <a:extLst>
              <a:ext uri="{FF2B5EF4-FFF2-40B4-BE49-F238E27FC236}">
                <a16:creationId xmlns:a16="http://schemas.microsoft.com/office/drawing/2014/main" id="{B8B71F61-1538-51F4-7D79-845911A9E196}"/>
              </a:ext>
            </a:extLst>
          </p:cNvPr>
          <p:cNvCxnSpPr>
            <a:cxnSpLocks/>
          </p:cNvCxnSpPr>
          <p:nvPr/>
        </p:nvCxnSpPr>
        <p:spPr>
          <a:xfrm>
            <a:off x="1290023" y="1471501"/>
            <a:ext cx="70422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64D7A1F1-77C5-C1E3-0EFC-D973D11DACEF}"/>
              </a:ext>
            </a:extLst>
          </p:cNvPr>
          <p:cNvGrpSpPr/>
          <p:nvPr/>
        </p:nvGrpSpPr>
        <p:grpSpPr>
          <a:xfrm>
            <a:off x="4522663" y="1138378"/>
            <a:ext cx="819973" cy="612102"/>
            <a:chOff x="8344816" y="951300"/>
            <a:chExt cx="577692" cy="612102"/>
          </a:xfrm>
        </p:grpSpPr>
        <p:cxnSp>
          <p:nvCxnSpPr>
            <p:cNvPr id="13" name="Connector: Elbow 33">
              <a:extLst>
                <a:ext uri="{FF2B5EF4-FFF2-40B4-BE49-F238E27FC236}">
                  <a16:creationId xmlns:a16="http://schemas.microsoft.com/office/drawing/2014/main" id="{315F56F4-01F1-0B26-5237-A58AF95FC02D}"/>
                </a:ext>
              </a:extLst>
            </p:cNvPr>
            <p:cNvCxnSpPr>
              <a:cxnSpLocks/>
            </p:cNvCxnSpPr>
            <p:nvPr/>
          </p:nvCxnSpPr>
          <p:spPr>
            <a:xfrm rot="16200000" flipH="1">
              <a:off x="8359712" y="1000606"/>
              <a:ext cx="547900" cy="577692"/>
            </a:xfrm>
            <a:prstGeom prst="bentConnector2">
              <a:avLst/>
            </a:prstGeom>
            <a:ln w="9525">
              <a:tailEnd type="triangle"/>
            </a:ln>
          </p:spPr>
          <p:style>
            <a:lnRef idx="1">
              <a:schemeClr val="dk1"/>
            </a:lnRef>
            <a:fillRef idx="0">
              <a:schemeClr val="dk1"/>
            </a:fillRef>
            <a:effectRef idx="0">
              <a:schemeClr val="dk1"/>
            </a:effectRef>
            <a:fontRef idx="minor">
              <a:schemeClr val="tx1"/>
            </a:fontRef>
          </p:style>
        </p:cxnSp>
        <p:cxnSp>
          <p:nvCxnSpPr>
            <p:cNvPr id="14" name="Connector: Elbow 51">
              <a:extLst>
                <a:ext uri="{FF2B5EF4-FFF2-40B4-BE49-F238E27FC236}">
                  <a16:creationId xmlns:a16="http://schemas.microsoft.com/office/drawing/2014/main" id="{A06D5142-EAE7-D7E3-568C-F4376E90CDA6}"/>
                </a:ext>
              </a:extLst>
            </p:cNvPr>
            <p:cNvCxnSpPr>
              <a:cxnSpLocks/>
            </p:cNvCxnSpPr>
            <p:nvPr/>
          </p:nvCxnSpPr>
          <p:spPr>
            <a:xfrm rot="5400000" flipH="1" flipV="1">
              <a:off x="8367759" y="928357"/>
              <a:ext cx="531806" cy="577692"/>
            </a:xfrm>
            <a:prstGeom prst="bentConnector2">
              <a:avLst/>
            </a:prstGeom>
            <a:ln w="9525">
              <a:tailEnd type="triangle"/>
            </a:ln>
          </p:spPr>
          <p:style>
            <a:lnRef idx="1">
              <a:schemeClr val="dk1"/>
            </a:lnRef>
            <a:fillRef idx="0">
              <a:schemeClr val="dk1"/>
            </a:fillRef>
            <a:effectRef idx="0">
              <a:schemeClr val="dk1"/>
            </a:effectRef>
            <a:fontRef idx="minor">
              <a:schemeClr val="tx1"/>
            </a:fontRef>
          </p:style>
        </p:cxnSp>
      </p:grpSp>
      <p:cxnSp>
        <p:nvCxnSpPr>
          <p:cNvPr id="15" name="Straight Connector 14">
            <a:extLst>
              <a:ext uri="{FF2B5EF4-FFF2-40B4-BE49-F238E27FC236}">
                <a16:creationId xmlns:a16="http://schemas.microsoft.com/office/drawing/2014/main" id="{5DB542FB-7549-6AAD-B8E9-5B1AFC687E1F}"/>
              </a:ext>
            </a:extLst>
          </p:cNvPr>
          <p:cNvCxnSpPr/>
          <p:nvPr/>
        </p:nvCxnSpPr>
        <p:spPr>
          <a:xfrm flipV="1">
            <a:off x="4285835" y="1197154"/>
            <a:ext cx="242244" cy="69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A9A965AD-5E89-D240-BC39-240C03E5A5B0}"/>
              </a:ext>
            </a:extLst>
          </p:cNvPr>
          <p:cNvSpPr txBox="1"/>
          <p:nvPr/>
        </p:nvSpPr>
        <p:spPr>
          <a:xfrm>
            <a:off x="2159985" y="1254189"/>
            <a:ext cx="2142165" cy="432000"/>
          </a:xfrm>
          <a:prstGeom prst="roundRect">
            <a:avLst/>
          </a:prstGeom>
          <a:solidFill>
            <a:srgbClr val="F0F0F0"/>
          </a:solidFill>
          <a:ln w="19050">
            <a:solidFill>
              <a:srgbClr val="009FE3"/>
            </a:solidFill>
          </a:ln>
        </p:spPr>
        <p:txBody>
          <a:bodyPr wrap="square" lIns="36000" tIns="36000" rIns="36000" bIns="36000" rtlCol="0" anchor="ctr" anchorCtr="0">
            <a:noAutofit/>
          </a:bodyPr>
          <a:lstStyle>
            <a:defPPr>
              <a:defRPr lang="en-US"/>
            </a:defPPr>
            <a:lvl1pPr algn="ctr">
              <a:defRPr sz="900">
                <a:ea typeface="Arial" charset="0"/>
                <a:cs typeface="Arial" charset="0"/>
              </a:defRPr>
            </a:lvl1pPr>
          </a:lstStyle>
          <a:p>
            <a:pPr algn="ctr"/>
            <a:r>
              <a:rPr lang="en-GB" dirty="0">
                <a:latin typeface="Arial" panose="020B0604020202020204" pitchFamily="34" charset="0"/>
              </a:rPr>
              <a:t>Increased awareness of the risk from explosive ordnance</a:t>
            </a:r>
          </a:p>
        </p:txBody>
      </p:sp>
      <p:grpSp>
        <p:nvGrpSpPr>
          <p:cNvPr id="17" name="Group 16">
            <a:extLst>
              <a:ext uri="{FF2B5EF4-FFF2-40B4-BE49-F238E27FC236}">
                <a16:creationId xmlns:a16="http://schemas.microsoft.com/office/drawing/2014/main" id="{85541B10-E28D-2C82-11E7-0BA6944149EA}"/>
              </a:ext>
            </a:extLst>
          </p:cNvPr>
          <p:cNvGrpSpPr/>
          <p:nvPr/>
        </p:nvGrpSpPr>
        <p:grpSpPr>
          <a:xfrm>
            <a:off x="8458966" y="1188941"/>
            <a:ext cx="907981" cy="469684"/>
            <a:chOff x="7025755" y="914550"/>
            <a:chExt cx="704223" cy="469684"/>
          </a:xfrm>
        </p:grpSpPr>
        <p:cxnSp>
          <p:nvCxnSpPr>
            <p:cNvPr id="18" name="Straight Arrow Connector 17">
              <a:extLst>
                <a:ext uri="{FF2B5EF4-FFF2-40B4-BE49-F238E27FC236}">
                  <a16:creationId xmlns:a16="http://schemas.microsoft.com/office/drawing/2014/main" id="{211748CF-FCDE-5AD4-53FD-EA51823DBE4E}"/>
                </a:ext>
              </a:extLst>
            </p:cNvPr>
            <p:cNvCxnSpPr>
              <a:cxnSpLocks/>
            </p:cNvCxnSpPr>
            <p:nvPr/>
          </p:nvCxnSpPr>
          <p:spPr>
            <a:xfrm>
              <a:off x="7025755" y="914550"/>
              <a:ext cx="70422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97EF8FA-3A25-CC4A-B12C-F74DDD49E270}"/>
                </a:ext>
              </a:extLst>
            </p:cNvPr>
            <p:cNvCxnSpPr>
              <a:cxnSpLocks/>
            </p:cNvCxnSpPr>
            <p:nvPr/>
          </p:nvCxnSpPr>
          <p:spPr>
            <a:xfrm>
              <a:off x="7025755" y="1384234"/>
              <a:ext cx="70422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6B3E79E5-F6C3-9B20-4225-3840EF9677F9}"/>
              </a:ext>
            </a:extLst>
          </p:cNvPr>
          <p:cNvGrpSpPr/>
          <p:nvPr/>
        </p:nvGrpSpPr>
        <p:grpSpPr>
          <a:xfrm rot="10800000">
            <a:off x="8240686" y="1117453"/>
            <a:ext cx="218280" cy="612102"/>
            <a:chOff x="8344816" y="951300"/>
            <a:chExt cx="577692" cy="612102"/>
          </a:xfrm>
        </p:grpSpPr>
        <p:cxnSp>
          <p:nvCxnSpPr>
            <p:cNvPr id="5" name="Connector: Elbow 33">
              <a:extLst>
                <a:ext uri="{FF2B5EF4-FFF2-40B4-BE49-F238E27FC236}">
                  <a16:creationId xmlns:a16="http://schemas.microsoft.com/office/drawing/2014/main" id="{C4396C4E-E18B-94D5-1692-7E373C5F2086}"/>
                </a:ext>
              </a:extLst>
            </p:cNvPr>
            <p:cNvCxnSpPr>
              <a:cxnSpLocks/>
            </p:cNvCxnSpPr>
            <p:nvPr/>
          </p:nvCxnSpPr>
          <p:spPr>
            <a:xfrm rot="16200000" flipH="1">
              <a:off x="8359712" y="1000606"/>
              <a:ext cx="547900" cy="577692"/>
            </a:xfrm>
            <a:prstGeom prst="bentConnector2">
              <a:avLst/>
            </a:prstGeom>
            <a:ln w="9525">
              <a:tailEnd type="none"/>
            </a:ln>
          </p:spPr>
          <p:style>
            <a:lnRef idx="1">
              <a:schemeClr val="dk1"/>
            </a:lnRef>
            <a:fillRef idx="0">
              <a:schemeClr val="dk1"/>
            </a:fillRef>
            <a:effectRef idx="0">
              <a:schemeClr val="dk1"/>
            </a:effectRef>
            <a:fontRef idx="minor">
              <a:schemeClr val="tx1"/>
            </a:fontRef>
          </p:style>
        </p:cxnSp>
        <p:cxnSp>
          <p:nvCxnSpPr>
            <p:cNvPr id="6" name="Connector: Elbow 51">
              <a:extLst>
                <a:ext uri="{FF2B5EF4-FFF2-40B4-BE49-F238E27FC236}">
                  <a16:creationId xmlns:a16="http://schemas.microsoft.com/office/drawing/2014/main" id="{794CCDD4-5827-41CB-7F3D-1CCD0AC18F3E}"/>
                </a:ext>
              </a:extLst>
            </p:cNvPr>
            <p:cNvCxnSpPr>
              <a:cxnSpLocks/>
            </p:cNvCxnSpPr>
            <p:nvPr/>
          </p:nvCxnSpPr>
          <p:spPr>
            <a:xfrm rot="5400000" flipH="1" flipV="1">
              <a:off x="8367759" y="928357"/>
              <a:ext cx="531806" cy="577692"/>
            </a:xfrm>
            <a:prstGeom prst="bentConnector2">
              <a:avLst/>
            </a:prstGeom>
            <a:ln w="9525">
              <a:tailEnd type="none"/>
            </a:ln>
          </p:spPr>
          <p:style>
            <a:lnRef idx="1">
              <a:schemeClr val="dk1"/>
            </a:lnRef>
            <a:fillRef idx="0">
              <a:schemeClr val="dk1"/>
            </a:fillRef>
            <a:effectRef idx="0">
              <a:schemeClr val="dk1"/>
            </a:effectRef>
            <a:fontRef idx="minor">
              <a:schemeClr val="tx1"/>
            </a:fontRef>
          </p:style>
        </p:cxnSp>
      </p:grpSp>
      <p:sp>
        <p:nvSpPr>
          <p:cNvPr id="7" name="Slide Number Placeholder 5">
            <a:extLst>
              <a:ext uri="{FF2B5EF4-FFF2-40B4-BE49-F238E27FC236}">
                <a16:creationId xmlns:a16="http://schemas.microsoft.com/office/drawing/2014/main" id="{9C7ABF57-1B95-14C8-3C34-A20A557EB2BD}"/>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46</a:t>
            </a:fld>
            <a:endParaRPr lang="en-GB" dirty="0"/>
          </a:p>
        </p:txBody>
      </p:sp>
    </p:spTree>
    <p:extLst>
      <p:ext uri="{BB962C8B-B14F-4D97-AF65-F5344CB8AC3E}">
        <p14:creationId xmlns:p14="http://schemas.microsoft.com/office/powerpoint/2010/main" val="28812726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C0C4089B-C5E3-AA28-237A-9743E1AEE2BB}"/>
              </a:ext>
            </a:extLst>
          </p:cNvPr>
          <p:cNvSpPr/>
          <p:nvPr/>
        </p:nvSpPr>
        <p:spPr>
          <a:xfrm>
            <a:off x="322841" y="1469973"/>
            <a:ext cx="5012019"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0" rIns="108000" bIns="36000" rtlCol="0" anchor="ctr" anchorCtr="0"/>
          <a:lstStyle/>
          <a:p>
            <a:r>
              <a:rPr lang="en-GB" sz="1400" b="1" i="0" dirty="0">
                <a:solidFill>
                  <a:srgbClr val="002060"/>
                </a:solidFill>
                <a:latin typeface="Arial" panose="020B0604020202020204" pitchFamily="34" charset="0"/>
                <a:cs typeface="Arial" panose="020B0604020202020204" pitchFamily="34" charset="0"/>
              </a:rPr>
              <a:t>Land Release</a:t>
            </a:r>
          </a:p>
          <a:p>
            <a:pPr algn="l">
              <a:spcAft>
                <a:spcPts val="300"/>
              </a:spcAft>
            </a:pPr>
            <a:r>
              <a:rPr lang="en-GB" sz="1200" dirty="0">
                <a:solidFill>
                  <a:srgbClr val="002060"/>
                </a:solidFill>
                <a:latin typeface="Arial" panose="020B0604020202020204" pitchFamily="34" charset="0"/>
                <a:cs typeface="Arial" panose="020B0604020202020204" pitchFamily="34" charset="0"/>
              </a:rPr>
              <a:t>Residual contamination can continue to pose a physical and psychological threat to individuals and communities. Land release reduces the risk of harm and helps to provide clarity on where the residual contamination remains to inform EORE messaging.</a:t>
            </a:r>
          </a:p>
          <a:p>
            <a:pPr algn="l"/>
            <a:r>
              <a:rPr lang="en-GB" sz="1200" dirty="0">
                <a:solidFill>
                  <a:srgbClr val="002060"/>
                </a:solidFill>
                <a:latin typeface="Arial" panose="020B0604020202020204" pitchFamily="34" charset="0"/>
                <a:cs typeface="Arial" panose="020B0604020202020204" pitchFamily="34" charset="0"/>
              </a:rPr>
              <a:t>EORE can also generate information on hazardous areas for survey and clearance.</a:t>
            </a:r>
          </a:p>
        </p:txBody>
      </p:sp>
      <p:sp>
        <p:nvSpPr>
          <p:cNvPr id="3" name="Rounded Rectangle 2">
            <a:extLst>
              <a:ext uri="{FF2B5EF4-FFF2-40B4-BE49-F238E27FC236}">
                <a16:creationId xmlns:a16="http://schemas.microsoft.com/office/drawing/2014/main" id="{D0AF516E-ED8F-0713-1B46-4F17717DB93E}"/>
              </a:ext>
            </a:extLst>
          </p:cNvPr>
          <p:cNvSpPr/>
          <p:nvPr/>
        </p:nvSpPr>
        <p:spPr>
          <a:xfrm>
            <a:off x="6807710" y="1475127"/>
            <a:ext cx="5012019"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r>
              <a:rPr lang="en-GB" sz="1400" b="1" dirty="0">
                <a:solidFill>
                  <a:srgbClr val="002060"/>
                </a:solidFill>
                <a:latin typeface="Arial" panose="020B0604020202020204" pitchFamily="34" charset="0"/>
                <a:cs typeface="Arial" panose="020B0604020202020204" pitchFamily="34" charset="0"/>
              </a:rPr>
              <a:t>Victim Assistance</a:t>
            </a:r>
          </a:p>
          <a:p>
            <a:pPr marL="0" marR="0" lvl="0" indent="0" algn="l" rtl="0" eaLnBrk="1" fontAlgn="auto" latinLnBrk="0" hangingPunct="1">
              <a:lnSpc>
                <a:spcPct val="100000"/>
              </a:lnSpc>
              <a:spcBef>
                <a:spcPts val="0"/>
              </a:spcBef>
              <a:spcAft>
                <a:spcPts val="0"/>
              </a:spcAft>
              <a:buClrTx/>
              <a:buSzTx/>
              <a:buFontTx/>
              <a:buNone/>
            </a:pPr>
            <a:r>
              <a:rPr lang="en-GB" sz="1200" b="0" i="0" dirty="0">
                <a:solidFill>
                  <a:srgbClr val="002060"/>
                </a:solidFill>
                <a:latin typeface="Arial" panose="020B0604020202020204" pitchFamily="34" charset="0"/>
                <a:cs typeface="Arial" panose="020B0604020202020204" pitchFamily="34" charset="0"/>
              </a:rPr>
              <a:t>EORE provides access to the community to assess survivors’ needs and trigger referrals for victim assistance. Similarly, victim assistance can alert the need for EORE, and involving survivors in EORE delivery can enhance the credibility of EORE messaging and provide livelihood support to EO survivors</a:t>
            </a:r>
          </a:p>
        </p:txBody>
      </p:sp>
      <p:sp>
        <p:nvSpPr>
          <p:cNvPr id="4" name="Rounded Rectangle 3">
            <a:extLst>
              <a:ext uri="{FF2B5EF4-FFF2-40B4-BE49-F238E27FC236}">
                <a16:creationId xmlns:a16="http://schemas.microsoft.com/office/drawing/2014/main" id="{ED1E2A2B-1891-A9E0-636F-4EB9A88F1F86}"/>
              </a:ext>
            </a:extLst>
          </p:cNvPr>
          <p:cNvSpPr/>
          <p:nvPr/>
        </p:nvSpPr>
        <p:spPr>
          <a:xfrm>
            <a:off x="307485" y="3257064"/>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r>
              <a:rPr lang="en-GB" sz="1400" b="1" i="0" dirty="0">
                <a:solidFill>
                  <a:srgbClr val="002060"/>
                </a:solidFill>
                <a:latin typeface="Arial" panose="020B0604020202020204" pitchFamily="34" charset="0"/>
                <a:cs typeface="Arial" panose="020B0604020202020204" pitchFamily="34" charset="0"/>
              </a:rPr>
              <a:t>Capacity Development of NMAA </a:t>
            </a:r>
          </a:p>
          <a:p>
            <a:r>
              <a:rPr lang="en-GB" sz="1200" b="0" i="0" dirty="0">
                <a:solidFill>
                  <a:srgbClr val="002060"/>
                </a:solidFill>
                <a:latin typeface="Arial" panose="020B0604020202020204" pitchFamily="34" charset="0"/>
                <a:cs typeface="Arial" panose="020B0604020202020204" pitchFamily="34" charset="0"/>
              </a:rPr>
              <a:t>Productive land use and associated economic benefits de-incentivise risky behaviour. A strong NMAA that can advocate for mine action to be integrated into national development plans can increase assistance to use cleared areas more productively and/or find alternative livelihoods to reduce risk-taking behaviour.</a:t>
            </a:r>
          </a:p>
        </p:txBody>
      </p:sp>
      <p:sp>
        <p:nvSpPr>
          <p:cNvPr id="5" name="Rounded Rectangle 4">
            <a:extLst>
              <a:ext uri="{FF2B5EF4-FFF2-40B4-BE49-F238E27FC236}">
                <a16:creationId xmlns:a16="http://schemas.microsoft.com/office/drawing/2014/main" id="{48B59569-4B3C-17E5-117E-9551901B0B99}"/>
              </a:ext>
            </a:extLst>
          </p:cNvPr>
          <p:cNvSpPr/>
          <p:nvPr/>
        </p:nvSpPr>
        <p:spPr>
          <a:xfrm>
            <a:off x="7375834" y="3259641"/>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r>
              <a:rPr lang="en-GB" sz="1400" b="1" i="0" dirty="0">
                <a:solidFill>
                  <a:srgbClr val="002060"/>
                </a:solidFill>
                <a:latin typeface="Arial" panose="020B0604020202020204" pitchFamily="34" charset="0"/>
                <a:cs typeface="Arial" panose="020B0604020202020204" pitchFamily="34" charset="0"/>
              </a:rPr>
              <a:t>Capacity Development of Local IPs </a:t>
            </a:r>
          </a:p>
          <a:p>
            <a:r>
              <a:rPr lang="en-GB" sz="1200" b="0" i="0" dirty="0">
                <a:solidFill>
                  <a:srgbClr val="002060"/>
                </a:solidFill>
                <a:latin typeface="Arial" panose="020B0604020202020204" pitchFamily="34" charset="0"/>
                <a:cs typeface="Arial" panose="020B0604020202020204" pitchFamily="34" charset="0"/>
              </a:rPr>
              <a:t>Capable local implementers provide a credible and sustainable way to deliver EORE, including to remote and/or vulnerable at-risk communities. Residual threats can remain for decades after conflict so it is important to build local capacity to conduct EORE to reduce the risk of harm from residual threats in the longer term.</a:t>
            </a:r>
          </a:p>
        </p:txBody>
      </p:sp>
      <p:sp>
        <p:nvSpPr>
          <p:cNvPr id="6" name="Rounded Rectangle 5">
            <a:extLst>
              <a:ext uri="{FF2B5EF4-FFF2-40B4-BE49-F238E27FC236}">
                <a16:creationId xmlns:a16="http://schemas.microsoft.com/office/drawing/2014/main" id="{1CA78935-B619-2504-D33B-0D60F80338DC}"/>
              </a:ext>
            </a:extLst>
          </p:cNvPr>
          <p:cNvSpPr/>
          <p:nvPr/>
        </p:nvSpPr>
        <p:spPr>
          <a:xfrm>
            <a:off x="834860" y="5044155"/>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r>
              <a:rPr lang="en-GB" sz="1400" b="1" i="0" dirty="0">
                <a:solidFill>
                  <a:srgbClr val="002060"/>
                </a:solidFill>
                <a:latin typeface="Arial" panose="020B0604020202020204" pitchFamily="34" charset="0"/>
                <a:cs typeface="Arial" panose="020B0604020202020204" pitchFamily="34" charset="0"/>
              </a:rPr>
              <a:t>Collaboration &amp; Coordination </a:t>
            </a:r>
          </a:p>
          <a:p>
            <a:r>
              <a:rPr lang="en-GB" sz="1200" b="0" i="0" dirty="0">
                <a:solidFill>
                  <a:srgbClr val="002060"/>
                </a:solidFill>
                <a:latin typeface="Arial" panose="020B0604020202020204" pitchFamily="34" charset="0"/>
                <a:cs typeface="Arial" panose="020B0604020202020204" pitchFamily="34" charset="0"/>
              </a:rPr>
              <a:t>Collaboration and coordination with government, NGO, UN, and other partners ensures EORE is embedded in national education curricula, part of UN/NGO safety training and that joint or sequenced humanitarian and development support from other actors can improve livelihoods to reduce risk-taking behaviour.</a:t>
            </a:r>
          </a:p>
        </p:txBody>
      </p:sp>
      <p:cxnSp>
        <p:nvCxnSpPr>
          <p:cNvPr id="7" name="Straight Connector 6">
            <a:extLst>
              <a:ext uri="{FF2B5EF4-FFF2-40B4-BE49-F238E27FC236}">
                <a16:creationId xmlns:a16="http://schemas.microsoft.com/office/drawing/2014/main" id="{E7300952-B888-0BE8-BF77-68E0AAC21F0B}"/>
              </a:ext>
            </a:extLst>
          </p:cNvPr>
          <p:cNvCxnSpPr>
            <a:cxnSpLocks/>
          </p:cNvCxnSpPr>
          <p:nvPr/>
        </p:nvCxnSpPr>
        <p:spPr>
          <a:xfrm>
            <a:off x="5483073" y="3061457"/>
            <a:ext cx="304541" cy="313242"/>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F4BBB44-A985-B286-C9D4-D8C267BF82EF}"/>
              </a:ext>
            </a:extLst>
          </p:cNvPr>
          <p:cNvCxnSpPr>
            <a:cxnSpLocks/>
          </p:cNvCxnSpPr>
          <p:nvPr/>
        </p:nvCxnSpPr>
        <p:spPr>
          <a:xfrm>
            <a:off x="4861315" y="4036903"/>
            <a:ext cx="473545" cy="0"/>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CB51128-7891-8EAF-631D-1A46B8CA700A}"/>
              </a:ext>
            </a:extLst>
          </p:cNvPr>
          <p:cNvCxnSpPr>
            <a:cxnSpLocks/>
          </p:cNvCxnSpPr>
          <p:nvPr/>
        </p:nvCxnSpPr>
        <p:spPr>
          <a:xfrm>
            <a:off x="6857141" y="4036903"/>
            <a:ext cx="473545" cy="0"/>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614B415-5CE7-48E6-4865-2215B82CD858}"/>
              </a:ext>
            </a:extLst>
          </p:cNvPr>
          <p:cNvCxnSpPr>
            <a:cxnSpLocks/>
          </p:cNvCxnSpPr>
          <p:nvPr/>
        </p:nvCxnSpPr>
        <p:spPr>
          <a:xfrm flipH="1">
            <a:off x="6551432" y="3061457"/>
            <a:ext cx="264461" cy="346619"/>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91B244B-8135-88FC-91DE-F4F876525407}"/>
              </a:ext>
            </a:extLst>
          </p:cNvPr>
          <p:cNvCxnSpPr>
            <a:cxnSpLocks/>
          </p:cNvCxnSpPr>
          <p:nvPr/>
        </p:nvCxnSpPr>
        <p:spPr>
          <a:xfrm flipH="1">
            <a:off x="5369074" y="4659322"/>
            <a:ext cx="264461" cy="346619"/>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7B2AB09-79E3-5A69-F001-C89B0167168C}"/>
              </a:ext>
            </a:extLst>
          </p:cNvPr>
          <p:cNvSpPr/>
          <p:nvPr/>
        </p:nvSpPr>
        <p:spPr>
          <a:xfrm>
            <a:off x="5609" y="-5889"/>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Arial" panose="020B0604020202020204" pitchFamily="34" charset="0"/>
            </a:endParaRPr>
          </a:p>
        </p:txBody>
      </p:sp>
      <p:sp>
        <p:nvSpPr>
          <p:cNvPr id="13" name="TextBox 12">
            <a:extLst>
              <a:ext uri="{FF2B5EF4-FFF2-40B4-BE49-F238E27FC236}">
                <a16:creationId xmlns:a16="http://schemas.microsoft.com/office/drawing/2014/main" id="{CDF0A6B8-22E0-57E0-B88E-46D5BD2E8B18}"/>
              </a:ext>
            </a:extLst>
          </p:cNvPr>
          <p:cNvSpPr txBox="1"/>
          <p:nvPr/>
        </p:nvSpPr>
        <p:spPr>
          <a:xfrm>
            <a:off x="307485" y="627829"/>
            <a:ext cx="11448277" cy="646331"/>
          </a:xfrm>
          <a:prstGeom prst="rect">
            <a:avLst/>
          </a:prstGeom>
          <a:noFill/>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2060"/>
                </a:solidFill>
                <a:latin typeface="Arial" panose="020B0604020202020204" pitchFamily="34" charset="0"/>
                <a:cs typeface="Arial" panose="020B0604020202020204" pitchFamily="34" charset="0"/>
              </a:rPr>
              <a:t>Strategic Connections </a:t>
            </a:r>
            <a:r>
              <a:rPr lang="en-GB" sz="1200" dirty="0">
                <a:solidFill>
                  <a:srgbClr val="002060"/>
                </a:solidFill>
                <a:latin typeface="Arial" panose="020B0604020202020204" pitchFamily="34" charset="0"/>
                <a:cs typeface="Arial" panose="020B0604020202020204" pitchFamily="34" charset="0"/>
              </a:rPr>
              <a:t>with other aspects of mine action can enhance outcome level change, as illustrated in this column. These strategic connections should be considered by implementers to maximise the added value of the sector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002060"/>
              </a:solidFill>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987DD8E5-FF70-64D2-A313-6BE8D7DF7BA0}"/>
              </a:ext>
            </a:extLst>
          </p:cNvPr>
          <p:cNvCxnSpPr>
            <a:cxnSpLocks/>
          </p:cNvCxnSpPr>
          <p:nvPr/>
        </p:nvCxnSpPr>
        <p:spPr>
          <a:xfrm>
            <a:off x="6594822" y="4665438"/>
            <a:ext cx="304541" cy="313242"/>
          </a:xfrm>
          <a:prstGeom prst="line">
            <a:avLst/>
          </a:prstGeom>
          <a:ln w="15875">
            <a:solidFill>
              <a:srgbClr val="002060"/>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15" name="Flowchart: Connector 9">
            <a:extLst>
              <a:ext uri="{FF2B5EF4-FFF2-40B4-BE49-F238E27FC236}">
                <a16:creationId xmlns:a16="http://schemas.microsoft.com/office/drawing/2014/main" id="{F1047250-6707-1674-8679-04FE59DA15ED}"/>
              </a:ext>
            </a:extLst>
          </p:cNvPr>
          <p:cNvSpPr/>
          <p:nvPr/>
        </p:nvSpPr>
        <p:spPr>
          <a:xfrm>
            <a:off x="5388690" y="3379852"/>
            <a:ext cx="1428264" cy="1393200"/>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GB" sz="1400" b="1" dirty="0">
                <a:solidFill>
                  <a:srgbClr val="002060"/>
                </a:solidFill>
                <a:latin typeface="Arial" panose="020B0604020202020204" pitchFamily="34" charset="0"/>
              </a:rPr>
              <a:t>EORE</a:t>
            </a:r>
          </a:p>
        </p:txBody>
      </p:sp>
      <p:sp>
        <p:nvSpPr>
          <p:cNvPr id="16" name="Rounded Rectangle 15">
            <a:extLst>
              <a:ext uri="{FF2B5EF4-FFF2-40B4-BE49-F238E27FC236}">
                <a16:creationId xmlns:a16="http://schemas.microsoft.com/office/drawing/2014/main" id="{0D6E4336-A8A3-5913-EA22-1CC8FA522279}"/>
              </a:ext>
            </a:extLst>
          </p:cNvPr>
          <p:cNvSpPr/>
          <p:nvPr/>
        </p:nvSpPr>
        <p:spPr>
          <a:xfrm>
            <a:off x="6857141" y="5044155"/>
            <a:ext cx="4500000" cy="1620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36000" rtlCol="0" anchor="ctr"/>
          <a:lstStyle/>
          <a:p>
            <a:r>
              <a:rPr lang="en-GB" sz="1400" b="1" dirty="0">
                <a:solidFill>
                  <a:srgbClr val="002060"/>
                </a:solidFill>
                <a:latin typeface="Arial" panose="020B0604020202020204" pitchFamily="34" charset="0"/>
                <a:cs typeface="Arial" panose="020B0604020202020204" pitchFamily="34" charset="0"/>
              </a:rPr>
              <a:t>Advocacy &amp; Inclusion</a:t>
            </a:r>
          </a:p>
          <a:p>
            <a:pPr>
              <a:spcAft>
                <a:spcPts val="300"/>
              </a:spcAft>
            </a:pPr>
            <a:r>
              <a:rPr lang="en-GB" sz="1200" b="0" i="0" dirty="0">
                <a:solidFill>
                  <a:srgbClr val="002060"/>
                </a:solidFill>
                <a:latin typeface="Arial" panose="020B0604020202020204" pitchFamily="34" charset="0"/>
                <a:cs typeface="Arial" panose="020B0604020202020204" pitchFamily="34" charset="0"/>
              </a:rPr>
              <a:t>EORE messaging and delivery should be conducted with the target communities. IPs cannot only inform, but also consult, involve, collaborate and empower people in affected communities to manage the EO risk. </a:t>
            </a:r>
          </a:p>
        </p:txBody>
      </p:sp>
      <p:sp>
        <p:nvSpPr>
          <p:cNvPr id="17" name="Rectangle 16">
            <a:extLst>
              <a:ext uri="{FF2B5EF4-FFF2-40B4-BE49-F238E27FC236}">
                <a16:creationId xmlns:a16="http://schemas.microsoft.com/office/drawing/2014/main" id="{29C2320C-7F43-CCC1-EABA-4D80C4ADB349}"/>
              </a:ext>
            </a:extLst>
          </p:cNvPr>
          <p:cNvSpPr/>
          <p:nvPr/>
        </p:nvSpPr>
        <p:spPr>
          <a:xfrm>
            <a:off x="322841" y="244104"/>
            <a:ext cx="11448278" cy="307777"/>
          </a:xfrm>
          <a:prstGeom prst="rect">
            <a:avLst/>
          </a:prstGeom>
          <a:noFill/>
        </p:spPr>
        <p:txBody>
          <a:bodyPr wrap="square" lIns="0" tIns="0" rIns="0" bIns="0">
            <a:spAutoFit/>
          </a:bodyPr>
          <a:lstStyle/>
          <a:p>
            <a:r>
              <a:rPr lang="en-GB" sz="2000" dirty="0">
                <a:solidFill>
                  <a:srgbClr val="103A71"/>
                </a:solidFill>
                <a:latin typeface="Arial" panose="020B0604020202020204" pitchFamily="34" charset="0"/>
                <a:cs typeface="Arial" panose="020B0604020202020204" pitchFamily="34" charset="0"/>
              </a:rPr>
              <a:t>Theory of Action: </a:t>
            </a:r>
            <a:r>
              <a:rPr lang="en-GB" sz="2000" b="1" dirty="0">
                <a:solidFill>
                  <a:srgbClr val="103A71"/>
                </a:solidFill>
                <a:latin typeface="Arial" panose="020B0604020202020204" pitchFamily="34" charset="0"/>
                <a:cs typeface="Arial" panose="020B0604020202020204" pitchFamily="34" charset="0"/>
              </a:rPr>
              <a:t>E</a:t>
            </a:r>
            <a:r>
              <a:rPr lang="en-GB" sz="2000" b="1" dirty="0">
                <a:solidFill>
                  <a:srgbClr val="103A71"/>
                </a:solidFill>
                <a:latin typeface="Arial" panose="020B0604020202020204" pitchFamily="34" charset="0"/>
                <a:ea typeface="+mj-ea"/>
                <a:cs typeface="Arial" panose="020B0604020202020204" pitchFamily="34" charset="0"/>
              </a:rPr>
              <a:t>xplosive Ordnance Risk Education (EORE)</a:t>
            </a:r>
            <a:endParaRPr lang="en-GB" sz="1400" dirty="0">
              <a:solidFill>
                <a:schemeClr val="accent1"/>
              </a:solidFill>
              <a:latin typeface="Arial" panose="020B0604020202020204" pitchFamily="34" charset="0"/>
            </a:endParaRPr>
          </a:p>
        </p:txBody>
      </p:sp>
      <p:sp>
        <p:nvSpPr>
          <p:cNvPr id="18" name="Slide Number Placeholder 5">
            <a:extLst>
              <a:ext uri="{FF2B5EF4-FFF2-40B4-BE49-F238E27FC236}">
                <a16:creationId xmlns:a16="http://schemas.microsoft.com/office/drawing/2014/main" id="{43252E6E-3A05-B459-388C-2F56808C62DF}"/>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47</a:t>
            </a:fld>
            <a:endParaRPr lang="en-GB" dirty="0"/>
          </a:p>
        </p:txBody>
      </p:sp>
    </p:spTree>
    <p:extLst>
      <p:ext uri="{BB962C8B-B14F-4D97-AF65-F5344CB8AC3E}">
        <p14:creationId xmlns:p14="http://schemas.microsoft.com/office/powerpoint/2010/main" val="3066545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FDEC1D4-DB89-6BF3-0053-C1D21620087B}"/>
              </a:ext>
            </a:extLst>
          </p:cNvPr>
          <p:cNvGraphicFramePr>
            <a:graphicFrameLocks noGrp="1"/>
          </p:cNvGraphicFramePr>
          <p:nvPr/>
        </p:nvGraphicFramePr>
        <p:xfrm>
          <a:off x="945371" y="1304144"/>
          <a:ext cx="9962906" cy="4604404"/>
        </p:xfrm>
        <a:graphic>
          <a:graphicData uri="http://schemas.openxmlformats.org/drawingml/2006/table">
            <a:tbl>
              <a:tblPr firstRow="1" bandRow="1">
                <a:tableStyleId>{7DF18680-E054-41AD-8BC1-D1AEF772440D}</a:tableStyleId>
              </a:tblPr>
              <a:tblGrid>
                <a:gridCol w="4981453">
                  <a:extLst>
                    <a:ext uri="{9D8B030D-6E8A-4147-A177-3AD203B41FA5}">
                      <a16:colId xmlns:a16="http://schemas.microsoft.com/office/drawing/2014/main" val="918319957"/>
                    </a:ext>
                  </a:extLst>
                </a:gridCol>
                <a:gridCol w="4981453">
                  <a:extLst>
                    <a:ext uri="{9D8B030D-6E8A-4147-A177-3AD203B41FA5}">
                      <a16:colId xmlns:a16="http://schemas.microsoft.com/office/drawing/2014/main" val="1093851191"/>
                    </a:ext>
                  </a:extLst>
                </a:gridCol>
              </a:tblGrid>
              <a:tr h="0">
                <a:tc gridSpan="2">
                  <a:txBody>
                    <a:bodyPr/>
                    <a:lstStyle/>
                    <a:p>
                      <a:r>
                        <a:rPr lang="en-GB" sz="1400" b="1" i="0" dirty="0">
                          <a:latin typeface="Arial" panose="020B0604020202020204" pitchFamily="34" charset="0"/>
                        </a:rPr>
                        <a:t>Reflection Questions for use by the team </a:t>
                      </a:r>
                      <a:r>
                        <a:rPr lang="en-GB" sz="1400" b="0" i="0" dirty="0">
                          <a:latin typeface="Arial" panose="020B0604020202020204" pitchFamily="34" charset="0"/>
                        </a:rPr>
                        <a:t>to assess performance in relation to delivery in a conflict sensitive and inclusive manner, coordinating both within and outside of the sector to maximise the strategic value of EORE</a:t>
                      </a:r>
                    </a:p>
                  </a:txBody>
                  <a:tcPr marL="251999" marT="108000" marB="108000">
                    <a:solidFill>
                      <a:schemeClr val="accent6"/>
                    </a:solidFill>
                  </a:tcPr>
                </a:tc>
                <a:tc hMerge="1">
                  <a:txBody>
                    <a:bodyPr/>
                    <a:lstStyle/>
                    <a:p>
                      <a:endParaRPr lang="en-US"/>
                    </a:p>
                  </a:txBody>
                  <a:tcPr/>
                </a:tc>
                <a:extLst>
                  <a:ext uri="{0D108BD9-81ED-4DB2-BD59-A6C34878D82A}">
                    <a16:rowId xmlns:a16="http://schemas.microsoft.com/office/drawing/2014/main" val="3356215133"/>
                  </a:ext>
                </a:extLst>
              </a:tr>
              <a:tr h="3961684">
                <a:tc>
                  <a:txBody>
                    <a:bodyPr/>
                    <a:lstStyle/>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Is there sufficient safe and productive land in the community? And is advocacy and coordination resulting in additional assistance from third parties to reduce incentives for people to engage in risky behaviour?</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Do EORE beneficiaries report that the prioritisation of clearance is responsive to local needs?</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Does EORE messaging include up-to-date information on suspected and confirmed hazardous areas and is the messaging updated in line with survey and clearance activities?</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Is EORE generating EOD callouts? And are procedures in place to ensure EORE is conducted when there are EOD callouts?</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Are procedures in place for EORE teams to conduct identification and referrals for victim assistance and promote a multisectoral response? </a:t>
                      </a:r>
                    </a:p>
                  </a:txBody>
                  <a:tcPr marL="180000" marT="180000"/>
                </a:tc>
                <a:tc>
                  <a:txBody>
                    <a:bodyPr/>
                    <a:lstStyle/>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Are EO survivors involved in EORE design and delivery?</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Do local implementers have the capability, resources and opportunity to provide leadership and delivery of EORE?</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Are EORE implementers sufficiently engaging communities and is EORE messaging and delivery conflict sensitive, inclusive and gender sensitive? </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Is EORE in the national school curriculum? </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Is EORE tailored to different at-risk groups based on a comprehensive risk analysis?</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i="0" dirty="0">
                          <a:solidFill>
                            <a:srgbClr val="002060"/>
                          </a:solidFill>
                          <a:latin typeface="Arial" panose="020B0604020202020204" pitchFamily="34" charset="0"/>
                        </a:rPr>
                        <a:t>Is the available evidence used to inform policy and programming? Are lessons learned and reflected upon to continuously improve the effectiveness of mine action?</a:t>
                      </a: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GB" sz="1200" b="0" i="0" dirty="0">
                        <a:solidFill>
                          <a:srgbClr val="002060"/>
                        </a:solidFill>
                        <a:latin typeface="Arial" panose="020B0604020202020204" pitchFamily="34" charset="0"/>
                      </a:endParaRPr>
                    </a:p>
                    <a:p>
                      <a:pPr marL="177800" marR="0" lvl="0"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GB" sz="1200" b="0" i="0" dirty="0">
                        <a:solidFill>
                          <a:srgbClr val="002060"/>
                        </a:solidFill>
                        <a:latin typeface="Arial" panose="020B0604020202020204" pitchFamily="34" charset="0"/>
                      </a:endParaRPr>
                    </a:p>
                  </a:txBody>
                  <a:tcPr marL="180000" marT="180000"/>
                </a:tc>
                <a:extLst>
                  <a:ext uri="{0D108BD9-81ED-4DB2-BD59-A6C34878D82A}">
                    <a16:rowId xmlns:a16="http://schemas.microsoft.com/office/drawing/2014/main" val="3203546465"/>
                  </a:ext>
                </a:extLst>
              </a:tr>
            </a:tbl>
          </a:graphicData>
        </a:graphic>
      </p:graphicFrame>
      <p:sp>
        <p:nvSpPr>
          <p:cNvPr id="3" name="Rectangle 2">
            <a:extLst>
              <a:ext uri="{FF2B5EF4-FFF2-40B4-BE49-F238E27FC236}">
                <a16:creationId xmlns:a16="http://schemas.microsoft.com/office/drawing/2014/main" id="{782CE347-9A4B-AC33-479F-44809ECE4E4B}"/>
              </a:ext>
            </a:extLst>
          </p:cNvPr>
          <p:cNvSpPr/>
          <p:nvPr/>
        </p:nvSpPr>
        <p:spPr>
          <a:xfrm>
            <a:off x="5609" y="-5889"/>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Arial" panose="020B0604020202020204" pitchFamily="34" charset="0"/>
            </a:endParaRPr>
          </a:p>
        </p:txBody>
      </p:sp>
      <p:sp>
        <p:nvSpPr>
          <p:cNvPr id="4" name="Rectangle 3">
            <a:extLst>
              <a:ext uri="{FF2B5EF4-FFF2-40B4-BE49-F238E27FC236}">
                <a16:creationId xmlns:a16="http://schemas.microsoft.com/office/drawing/2014/main" id="{3AD71C33-C7C5-C6E1-71DA-9FA974A05A7B}"/>
              </a:ext>
            </a:extLst>
          </p:cNvPr>
          <p:cNvSpPr/>
          <p:nvPr/>
        </p:nvSpPr>
        <p:spPr>
          <a:xfrm>
            <a:off x="322841" y="244104"/>
            <a:ext cx="11448278" cy="307777"/>
          </a:xfrm>
          <a:prstGeom prst="rect">
            <a:avLst/>
          </a:prstGeom>
          <a:noFill/>
        </p:spPr>
        <p:txBody>
          <a:bodyPr wrap="square" lIns="0" tIns="0" rIns="0" bIns="0">
            <a:spAutoFit/>
          </a:bodyPr>
          <a:lstStyle/>
          <a:p>
            <a:r>
              <a:rPr lang="en-GB" sz="2000" dirty="0">
                <a:solidFill>
                  <a:srgbClr val="103A71"/>
                </a:solidFill>
                <a:latin typeface="Arial" panose="020B0604020202020204" pitchFamily="34" charset="0"/>
                <a:cs typeface="Arial" panose="020B0604020202020204" pitchFamily="34" charset="0"/>
              </a:rPr>
              <a:t>Theory of Action: </a:t>
            </a:r>
            <a:r>
              <a:rPr lang="en-GB" sz="2000" b="1" dirty="0">
                <a:solidFill>
                  <a:srgbClr val="103A71"/>
                </a:solidFill>
                <a:latin typeface="Arial" panose="020B0604020202020204" pitchFamily="34" charset="0"/>
                <a:cs typeface="Arial" panose="020B0604020202020204" pitchFamily="34" charset="0"/>
              </a:rPr>
              <a:t>E</a:t>
            </a:r>
            <a:r>
              <a:rPr lang="en-GB" sz="2000" b="1" dirty="0">
                <a:solidFill>
                  <a:srgbClr val="103A71"/>
                </a:solidFill>
                <a:latin typeface="Arial" panose="020B0604020202020204" pitchFamily="34" charset="0"/>
                <a:ea typeface="+mj-ea"/>
                <a:cs typeface="Arial" panose="020B0604020202020204" pitchFamily="34" charset="0"/>
              </a:rPr>
              <a:t>xplosive Ordnance Risk Education (EORE)</a:t>
            </a:r>
            <a:endParaRPr lang="en-GB" sz="1400" dirty="0">
              <a:solidFill>
                <a:schemeClr val="accent1"/>
              </a:solidFill>
              <a:latin typeface="Arial" panose="020B0604020202020204" pitchFamily="34" charset="0"/>
            </a:endParaRPr>
          </a:p>
        </p:txBody>
      </p:sp>
      <p:sp>
        <p:nvSpPr>
          <p:cNvPr id="5" name="Slide Number Placeholder 5">
            <a:extLst>
              <a:ext uri="{FF2B5EF4-FFF2-40B4-BE49-F238E27FC236}">
                <a16:creationId xmlns:a16="http://schemas.microsoft.com/office/drawing/2014/main" id="{BA86D9AA-FDF3-9829-26E5-E671B9554712}"/>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48</a:t>
            </a:fld>
            <a:endParaRPr lang="en-GB" dirty="0"/>
          </a:p>
        </p:txBody>
      </p:sp>
    </p:spTree>
    <p:extLst>
      <p:ext uri="{BB962C8B-B14F-4D97-AF65-F5344CB8AC3E}">
        <p14:creationId xmlns:p14="http://schemas.microsoft.com/office/powerpoint/2010/main" val="18642193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181A8F-DB8F-6E48-8AB3-CFE218FABBF2}"/>
              </a:ext>
            </a:extLst>
          </p:cNvPr>
          <p:cNvSpPr/>
          <p:nvPr/>
        </p:nvSpPr>
        <p:spPr>
          <a:xfrm>
            <a:off x="1" y="318"/>
            <a:ext cx="12191999" cy="6857682"/>
          </a:xfrm>
          <a:prstGeom prst="rect">
            <a:avLst/>
          </a:prstGeom>
          <a:gradFill>
            <a:gsLst>
              <a:gs pos="0">
                <a:srgbClr val="BACB4E"/>
              </a:gs>
              <a:gs pos="99000">
                <a:srgbClr val="009FE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3" name="Picture 2" descr="Diagram&#10;&#10;Description automatically generated">
            <a:extLst>
              <a:ext uri="{FF2B5EF4-FFF2-40B4-BE49-F238E27FC236}">
                <a16:creationId xmlns:a16="http://schemas.microsoft.com/office/drawing/2014/main" id="{D8541F63-BC28-2345-9B8E-488D9C67EB7C}"/>
              </a:ext>
            </a:extLst>
          </p:cNvPr>
          <p:cNvPicPr>
            <a:picLocks noChangeAspect="1"/>
          </p:cNvPicPr>
          <p:nvPr/>
        </p:nvPicPr>
        <p:blipFill>
          <a:blip r:embed="rId2">
            <a:alphaModFix amt="8000"/>
            <a:extLst>
              <a:ext uri="{BEBA8EAE-BF5A-486C-A8C5-ECC9F3942E4B}">
                <a14:imgProps xmlns:a14="http://schemas.microsoft.com/office/drawing/2010/main">
                  <a14:imgLayer r:embed="rId3">
                    <a14:imgEffect>
                      <a14:saturation sat="312000"/>
                    </a14:imgEffect>
                  </a14:imgLayer>
                </a14:imgProps>
              </a:ext>
              <a:ext uri="{28A0092B-C50C-407E-A947-70E740481C1C}">
                <a14:useLocalDpi xmlns:a14="http://schemas.microsoft.com/office/drawing/2010/main" val="0"/>
              </a:ext>
            </a:extLst>
          </a:blip>
          <a:stretch>
            <a:fillRect/>
          </a:stretch>
        </p:blipFill>
        <p:spPr>
          <a:xfrm>
            <a:off x="0" y="0"/>
            <a:ext cx="12192000" cy="6811315"/>
          </a:xfrm>
          <a:prstGeom prst="rect">
            <a:avLst/>
          </a:prstGeom>
        </p:spPr>
      </p:pic>
      <p:sp>
        <p:nvSpPr>
          <p:cNvPr id="4" name="TextBox 3">
            <a:extLst>
              <a:ext uri="{FF2B5EF4-FFF2-40B4-BE49-F238E27FC236}">
                <a16:creationId xmlns:a16="http://schemas.microsoft.com/office/drawing/2014/main" id="{87D6D511-7E43-8844-B3D5-0F2CF1B852ED}"/>
              </a:ext>
            </a:extLst>
          </p:cNvPr>
          <p:cNvSpPr txBox="1"/>
          <p:nvPr/>
        </p:nvSpPr>
        <p:spPr>
          <a:xfrm>
            <a:off x="995680" y="2081463"/>
            <a:ext cx="1020064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Annex 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Indicator Bank</a:t>
            </a:r>
          </a:p>
        </p:txBody>
      </p:sp>
    </p:spTree>
    <p:extLst>
      <p:ext uri="{BB962C8B-B14F-4D97-AF65-F5344CB8AC3E}">
        <p14:creationId xmlns:p14="http://schemas.microsoft.com/office/powerpoint/2010/main" val="2832401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Arrow Connector 52">
            <a:extLst>
              <a:ext uri="{FF2B5EF4-FFF2-40B4-BE49-F238E27FC236}">
                <a16:creationId xmlns:a16="http://schemas.microsoft.com/office/drawing/2014/main" id="{ED54C9D7-336C-2C4F-8519-82ECA0D8A5AA}"/>
              </a:ext>
            </a:extLst>
          </p:cNvPr>
          <p:cNvCxnSpPr>
            <a:cxnSpLocks/>
          </p:cNvCxnSpPr>
          <p:nvPr/>
        </p:nvCxnSpPr>
        <p:spPr>
          <a:xfrm>
            <a:off x="183816" y="1766244"/>
            <a:ext cx="1262749" cy="0"/>
          </a:xfrm>
          <a:prstGeom prst="straightConnector1">
            <a:avLst/>
          </a:prstGeom>
          <a:ln w="276225">
            <a:solidFill>
              <a:schemeClr val="bg2"/>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FEE8C634-AE41-F747-97B5-85866D64618A}"/>
              </a:ext>
            </a:extLst>
          </p:cNvPr>
          <p:cNvCxnSpPr>
            <a:cxnSpLocks/>
          </p:cNvCxnSpPr>
          <p:nvPr/>
        </p:nvCxnSpPr>
        <p:spPr>
          <a:xfrm>
            <a:off x="183816" y="3056523"/>
            <a:ext cx="1262749" cy="0"/>
          </a:xfrm>
          <a:prstGeom prst="straightConnector1">
            <a:avLst/>
          </a:prstGeom>
          <a:ln w="276225">
            <a:solidFill>
              <a:schemeClr val="bg2"/>
            </a:solidFill>
            <a:tailEnd type="triangle" w="med" len="sm"/>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AD583ABF-A1B3-1F4F-B07F-8852E33F63C1}"/>
              </a:ext>
            </a:extLst>
          </p:cNvPr>
          <p:cNvSpPr/>
          <p:nvPr/>
        </p:nvSpPr>
        <p:spPr>
          <a:xfrm>
            <a:off x="8816979" y="3000210"/>
            <a:ext cx="3017392" cy="3110671"/>
          </a:xfrm>
          <a:prstGeom prst="rect">
            <a:avLst/>
          </a:prstGeom>
          <a:solidFill>
            <a:schemeClr val="accent1">
              <a:alpha val="11000"/>
            </a:schemeClr>
          </a:solidFill>
          <a:ln w="12700">
            <a:solidFill>
              <a:schemeClr val="accent1"/>
            </a:solidFill>
            <a:prstDash val="sysDash"/>
          </a:ln>
        </p:spPr>
        <p:txBody>
          <a:bodyPr wrap="square" lIns="72000" tIns="324000" rIns="72000" bIns="72000">
            <a:noAutofit/>
          </a:bodyPr>
          <a:lstStyle/>
          <a:p>
            <a:pPr marL="114300" lvl="1" indent="-114300" defTabSz="622300">
              <a:lnSpc>
                <a:spcPts val="1700"/>
              </a:lnSpc>
              <a:spcBef>
                <a:spcPct val="0"/>
              </a:spcBef>
              <a:spcAft>
                <a:spcPts val="600"/>
              </a:spcAft>
              <a:buClr>
                <a:schemeClr val="accent1"/>
              </a:buClr>
              <a:buChar char="•"/>
            </a:pPr>
            <a:r>
              <a:rPr lang="en-GB" sz="1400" dirty="0">
                <a:solidFill>
                  <a:srgbClr val="103A71"/>
                </a:solidFill>
                <a:latin typeface="Arial" panose="020B0604020202020204" pitchFamily="34" charset="0"/>
                <a:cs typeface="Arial" panose="020B0604020202020204" pitchFamily="34" charset="0"/>
              </a:rPr>
              <a:t>Understand how specific activities contribute to the sector overall</a:t>
            </a:r>
          </a:p>
          <a:p>
            <a:pPr marL="114300" lvl="1" indent="-114300" defTabSz="622300">
              <a:lnSpc>
                <a:spcPts val="1700"/>
              </a:lnSpc>
              <a:spcBef>
                <a:spcPct val="0"/>
              </a:spcBef>
              <a:spcAft>
                <a:spcPts val="600"/>
              </a:spcAft>
              <a:buClr>
                <a:schemeClr val="accent1"/>
              </a:buClr>
              <a:buChar char="•"/>
            </a:pPr>
            <a:r>
              <a:rPr lang="en-GB" sz="1400" dirty="0">
                <a:solidFill>
                  <a:srgbClr val="103A71"/>
                </a:solidFill>
                <a:latin typeface="Arial" panose="020B0604020202020204" pitchFamily="34" charset="0"/>
                <a:cs typeface="Arial" panose="020B0604020202020204" pitchFamily="34" charset="0"/>
              </a:rPr>
              <a:t>Inform the design of programmes that understand interdependencies with other stakeholders to maximise results</a:t>
            </a:r>
          </a:p>
          <a:p>
            <a:pPr marL="114300" lvl="1" indent="-114300" defTabSz="622300">
              <a:lnSpc>
                <a:spcPts val="1700"/>
              </a:lnSpc>
              <a:spcBef>
                <a:spcPct val="0"/>
              </a:spcBef>
              <a:spcAft>
                <a:spcPts val="600"/>
              </a:spcAft>
              <a:buClr>
                <a:schemeClr val="accent1"/>
              </a:buClr>
              <a:buChar char="•"/>
            </a:pPr>
            <a:r>
              <a:rPr lang="en-GB" sz="1400" dirty="0">
                <a:solidFill>
                  <a:srgbClr val="103A71"/>
                </a:solidFill>
                <a:latin typeface="Arial" panose="020B0604020202020204" pitchFamily="34" charset="0"/>
                <a:cs typeface="Arial" panose="020B0604020202020204" pitchFamily="34" charset="0"/>
              </a:rPr>
              <a:t>Distinguish between ‘implementation failure’ and ‘theory failure’ and inform adaptation and advocacy as needed</a:t>
            </a:r>
          </a:p>
        </p:txBody>
      </p:sp>
      <p:sp>
        <p:nvSpPr>
          <p:cNvPr id="50" name="Rectangle 49">
            <a:extLst>
              <a:ext uri="{FF2B5EF4-FFF2-40B4-BE49-F238E27FC236}">
                <a16:creationId xmlns:a16="http://schemas.microsoft.com/office/drawing/2014/main" id="{278AB232-BABC-9942-B15F-3EE339F9D533}"/>
              </a:ext>
            </a:extLst>
          </p:cNvPr>
          <p:cNvSpPr/>
          <p:nvPr/>
        </p:nvSpPr>
        <p:spPr>
          <a:xfrm>
            <a:off x="5197479" y="3000210"/>
            <a:ext cx="3017392" cy="3110671"/>
          </a:xfrm>
          <a:prstGeom prst="rect">
            <a:avLst/>
          </a:prstGeom>
          <a:solidFill>
            <a:schemeClr val="accent6">
              <a:lumMod val="20000"/>
              <a:lumOff val="80000"/>
              <a:alpha val="22176"/>
            </a:schemeClr>
          </a:solidFill>
          <a:ln w="12700">
            <a:solidFill>
              <a:srgbClr val="BACB4E"/>
            </a:solidFill>
            <a:prstDash val="sysDash"/>
          </a:ln>
        </p:spPr>
        <p:txBody>
          <a:bodyPr wrap="square" lIns="72000" tIns="324000" rIns="72000" bIns="72000">
            <a:noAutofit/>
          </a:bodyPr>
          <a:lstStyle/>
          <a:p>
            <a:pPr marL="114300" lvl="1" indent="-114300" defTabSz="622300">
              <a:lnSpc>
                <a:spcPts val="1700"/>
              </a:lnSpc>
              <a:spcBef>
                <a:spcPct val="0"/>
              </a:spcBef>
              <a:spcAft>
                <a:spcPts val="600"/>
              </a:spcAft>
              <a:buClr>
                <a:srgbClr val="92D050"/>
              </a:buClr>
              <a:buChar char="•"/>
            </a:pPr>
            <a:r>
              <a:rPr lang="en-GB" sz="1400" dirty="0">
                <a:solidFill>
                  <a:srgbClr val="103A71"/>
                </a:solidFill>
                <a:latin typeface="Arial" panose="020B0604020202020204" pitchFamily="34" charset="0"/>
                <a:cs typeface="Arial" panose="020B0604020202020204" pitchFamily="34" charset="0"/>
              </a:rPr>
              <a:t>Align international support with country-level objectives</a:t>
            </a:r>
          </a:p>
          <a:p>
            <a:pPr marL="114300" lvl="1" indent="-114300" defTabSz="622300">
              <a:lnSpc>
                <a:spcPts val="1700"/>
              </a:lnSpc>
              <a:spcBef>
                <a:spcPct val="0"/>
              </a:spcBef>
              <a:spcAft>
                <a:spcPts val="600"/>
              </a:spcAft>
              <a:buClr>
                <a:srgbClr val="92D050"/>
              </a:buClr>
              <a:buChar char="•"/>
            </a:pPr>
            <a:r>
              <a:rPr lang="en-GB" sz="1400" dirty="0">
                <a:solidFill>
                  <a:srgbClr val="103A71"/>
                </a:solidFill>
                <a:latin typeface="Arial" panose="020B0604020202020204" pitchFamily="34" charset="0"/>
                <a:cs typeface="Arial" panose="020B0604020202020204" pitchFamily="34" charset="0"/>
              </a:rPr>
              <a:t>Recognise where specific objectives have interdependencies with other stakeholders</a:t>
            </a:r>
          </a:p>
          <a:p>
            <a:pPr marL="114300" lvl="1" indent="-114300" defTabSz="622300">
              <a:lnSpc>
                <a:spcPts val="1700"/>
              </a:lnSpc>
              <a:spcBef>
                <a:spcPct val="0"/>
              </a:spcBef>
              <a:spcAft>
                <a:spcPts val="600"/>
              </a:spcAft>
              <a:buClr>
                <a:srgbClr val="92D050"/>
              </a:buClr>
              <a:buChar char="•"/>
            </a:pPr>
            <a:r>
              <a:rPr lang="en-GB" sz="1400" dirty="0">
                <a:solidFill>
                  <a:srgbClr val="103A71"/>
                </a:solidFill>
                <a:latin typeface="Arial" panose="020B0604020202020204" pitchFamily="34" charset="0"/>
                <a:cs typeface="Arial" panose="020B0604020202020204" pitchFamily="34" charset="0"/>
              </a:rPr>
              <a:t>Identify the most strategic use of resources and partners to achieve the objectives</a:t>
            </a:r>
          </a:p>
          <a:p>
            <a:pPr marL="114300" lvl="1" indent="-114300" defTabSz="622300">
              <a:lnSpc>
                <a:spcPts val="1700"/>
              </a:lnSpc>
              <a:spcBef>
                <a:spcPct val="0"/>
              </a:spcBef>
              <a:spcAft>
                <a:spcPts val="600"/>
              </a:spcAft>
              <a:buClr>
                <a:srgbClr val="92D050"/>
              </a:buClr>
              <a:buChar char="•"/>
            </a:pPr>
            <a:r>
              <a:rPr lang="en-GB" sz="1400" dirty="0">
                <a:solidFill>
                  <a:srgbClr val="103A71"/>
                </a:solidFill>
                <a:latin typeface="Arial" panose="020B0604020202020204" pitchFamily="34" charset="0"/>
                <a:cs typeface="Arial" panose="020B0604020202020204" pitchFamily="34" charset="0"/>
              </a:rPr>
              <a:t>Identify and leverage wider developmental and humanitarian efforts to maximise results</a:t>
            </a:r>
          </a:p>
        </p:txBody>
      </p:sp>
      <p:sp>
        <p:nvSpPr>
          <p:cNvPr id="2" name="Title 1">
            <a:extLst>
              <a:ext uri="{FF2B5EF4-FFF2-40B4-BE49-F238E27FC236}">
                <a16:creationId xmlns:a16="http://schemas.microsoft.com/office/drawing/2014/main" id="{DCFAF6A1-2360-4B10-9673-9E6951F2B696}"/>
              </a:ext>
            </a:extLst>
          </p:cNvPr>
          <p:cNvSpPr>
            <a:spLocks noGrp="1"/>
          </p:cNvSpPr>
          <p:nvPr>
            <p:ph type="ctrTitle"/>
          </p:nvPr>
        </p:nvSpPr>
        <p:spPr>
          <a:xfrm>
            <a:off x="192722" y="548879"/>
            <a:ext cx="11999278" cy="542723"/>
          </a:xfrm>
        </p:spPr>
        <p:txBody>
          <a:bodyPr numCol="1" spcCol="252000" anchor="t">
            <a:noAutofit/>
          </a:bodyPr>
          <a:lstStyle/>
          <a:p>
            <a:pPr algn="l">
              <a:spcBef>
                <a:spcPts val="600"/>
              </a:spcBef>
            </a:pPr>
            <a:r>
              <a:rPr lang="en-GB" sz="2400" b="1" dirty="0">
                <a:solidFill>
                  <a:srgbClr val="103A71"/>
                </a:solidFill>
                <a:latin typeface="Arial" panose="020B0604020202020204" pitchFamily="34" charset="0"/>
                <a:cs typeface="Arial" panose="020B0604020202020204" pitchFamily="34" charset="0"/>
              </a:rPr>
              <a:t>Who could benefit from using a sector-wide </a:t>
            </a:r>
            <a:r>
              <a:rPr lang="en-GB" sz="2400" b="1" dirty="0" err="1">
                <a:solidFill>
                  <a:srgbClr val="103A71"/>
                </a:solidFill>
                <a:latin typeface="Arial" panose="020B0604020202020204" pitchFamily="34" charset="0"/>
                <a:cs typeface="Arial" panose="020B0604020202020204" pitchFamily="34" charset="0"/>
              </a:rPr>
              <a:t>ToC</a:t>
            </a:r>
            <a:r>
              <a:rPr lang="en-GB" sz="2400" b="1" dirty="0">
                <a:solidFill>
                  <a:srgbClr val="103A71"/>
                </a:solidFill>
                <a:latin typeface="Arial" panose="020B0604020202020204" pitchFamily="34" charset="0"/>
                <a:cs typeface="Arial" panose="020B0604020202020204" pitchFamily="34" charset="0"/>
              </a:rPr>
              <a:t> and why?</a:t>
            </a:r>
            <a:br>
              <a:rPr lang="en-GB" sz="2400" b="1" u="none" strike="noStrike" baseline="0" dirty="0">
                <a:solidFill>
                  <a:srgbClr val="103A71"/>
                </a:solidFill>
                <a:latin typeface="Arial" panose="020B0604020202020204" pitchFamily="34" charset="0"/>
                <a:cs typeface="Arial" panose="020B0604020202020204" pitchFamily="34" charset="0"/>
              </a:rPr>
            </a:br>
            <a:endParaRPr lang="en-GB" sz="2400" b="1" dirty="0">
              <a:solidFill>
                <a:srgbClr val="103A7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DAB728F-D998-564C-8635-5A9560FCEA2D}"/>
              </a:ext>
            </a:extLst>
          </p:cNvPr>
          <p:cNvSpPr/>
          <p:nvPr/>
        </p:nvSpPr>
        <p:spPr>
          <a:xfrm>
            <a:off x="0" y="-1"/>
            <a:ext cx="12192000" cy="290471"/>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347C45EA-A998-43CE-98CE-D4E7B88400EE}"/>
              </a:ext>
            </a:extLst>
          </p:cNvPr>
          <p:cNvSpPr txBox="1"/>
          <p:nvPr/>
        </p:nvSpPr>
        <p:spPr>
          <a:xfrm>
            <a:off x="183815" y="1580749"/>
            <a:ext cx="930603" cy="369332"/>
          </a:xfrm>
          <a:prstGeom prst="rect">
            <a:avLst/>
          </a:prstGeom>
          <a:noFill/>
        </p:spPr>
        <p:txBody>
          <a:bodyPr wrap="square" rtlCol="0">
            <a:spAutoFit/>
          </a:bodyPr>
          <a:lstStyle/>
          <a:p>
            <a:r>
              <a:rPr lang="en-GB" b="1" dirty="0">
                <a:solidFill>
                  <a:schemeClr val="bg2">
                    <a:lumMod val="50000"/>
                  </a:schemeClr>
                </a:solidFill>
                <a:latin typeface="Arial" panose="020B0604020202020204" pitchFamily="34" charset="0"/>
                <a:cs typeface="Arial" panose="020B0604020202020204" pitchFamily="34" charset="0"/>
              </a:rPr>
              <a:t>Who?</a:t>
            </a:r>
            <a:r>
              <a:rPr lang="en-GB" dirty="0">
                <a:latin typeface="Arial" panose="020B0604020202020204" pitchFamily="34" charset="0"/>
                <a:cs typeface="Arial" panose="020B0604020202020204" pitchFamily="34" charset="0"/>
              </a:rPr>
              <a:t> </a:t>
            </a:r>
          </a:p>
        </p:txBody>
      </p:sp>
      <p:sp>
        <p:nvSpPr>
          <p:cNvPr id="8" name="TextBox 7">
            <a:extLst>
              <a:ext uri="{FF2B5EF4-FFF2-40B4-BE49-F238E27FC236}">
                <a16:creationId xmlns:a16="http://schemas.microsoft.com/office/drawing/2014/main" id="{674E0754-B129-492F-A254-C097539A80A5}"/>
              </a:ext>
            </a:extLst>
          </p:cNvPr>
          <p:cNvSpPr txBox="1"/>
          <p:nvPr/>
        </p:nvSpPr>
        <p:spPr>
          <a:xfrm>
            <a:off x="192722" y="2871857"/>
            <a:ext cx="1026478" cy="369332"/>
          </a:xfrm>
          <a:prstGeom prst="rect">
            <a:avLst/>
          </a:prstGeom>
          <a:noFill/>
        </p:spPr>
        <p:txBody>
          <a:bodyPr wrap="square" rtlCol="0">
            <a:spAutoFit/>
          </a:bodyPr>
          <a:lstStyle/>
          <a:p>
            <a:r>
              <a:rPr lang="en-GB" b="1" dirty="0">
                <a:solidFill>
                  <a:schemeClr val="bg2">
                    <a:lumMod val="50000"/>
                  </a:schemeClr>
                </a:solidFill>
                <a:latin typeface="Arial" panose="020B0604020202020204" pitchFamily="34" charset="0"/>
                <a:cs typeface="Arial" panose="020B0604020202020204" pitchFamily="34" charset="0"/>
              </a:rPr>
              <a:t>Why?</a:t>
            </a:r>
            <a:r>
              <a:rPr lang="en-GB" dirty="0">
                <a:solidFill>
                  <a:schemeClr val="bg2">
                    <a:lumMod val="50000"/>
                  </a:schemeClr>
                </a:solidFill>
                <a:latin typeface="Arial" panose="020B0604020202020204" pitchFamily="34" charset="0"/>
                <a:cs typeface="Arial" panose="020B0604020202020204" pitchFamily="34" charset="0"/>
              </a:rPr>
              <a:t> </a:t>
            </a:r>
          </a:p>
        </p:txBody>
      </p:sp>
      <p:sp>
        <p:nvSpPr>
          <p:cNvPr id="32" name="Rectangle 31">
            <a:extLst>
              <a:ext uri="{FF2B5EF4-FFF2-40B4-BE49-F238E27FC236}">
                <a16:creationId xmlns:a16="http://schemas.microsoft.com/office/drawing/2014/main" id="{DD8CE329-FA2A-8E45-96FE-4AB971900633}"/>
              </a:ext>
            </a:extLst>
          </p:cNvPr>
          <p:cNvSpPr/>
          <p:nvPr/>
        </p:nvSpPr>
        <p:spPr>
          <a:xfrm>
            <a:off x="1590679" y="3000210"/>
            <a:ext cx="3017392" cy="3110671"/>
          </a:xfrm>
          <a:prstGeom prst="rect">
            <a:avLst/>
          </a:prstGeom>
          <a:solidFill>
            <a:schemeClr val="accent5">
              <a:lumMod val="20000"/>
              <a:lumOff val="80000"/>
              <a:alpha val="30320"/>
            </a:schemeClr>
          </a:solidFill>
          <a:ln w="12700">
            <a:solidFill>
              <a:srgbClr val="009FE3"/>
            </a:solidFill>
            <a:prstDash val="sysDash"/>
          </a:ln>
        </p:spPr>
        <p:txBody>
          <a:bodyPr wrap="square" lIns="72000" tIns="324000" rIns="72000" bIns="72000">
            <a:noAutofit/>
          </a:bodyPr>
          <a:lstStyle/>
          <a:p>
            <a:pPr marL="114300" lvl="1" indent="-114300" defTabSz="622300">
              <a:lnSpc>
                <a:spcPts val="1700"/>
              </a:lnSpc>
              <a:spcBef>
                <a:spcPct val="0"/>
              </a:spcBef>
              <a:spcAft>
                <a:spcPts val="600"/>
              </a:spcAft>
              <a:buClr>
                <a:srgbClr val="009FE3"/>
              </a:buClr>
              <a:buChar char="•"/>
            </a:pPr>
            <a:r>
              <a:rPr lang="en-GB" sz="1400" dirty="0">
                <a:solidFill>
                  <a:srgbClr val="103A71"/>
                </a:solidFill>
                <a:latin typeface="Arial" panose="020B0604020202020204" pitchFamily="34" charset="0"/>
                <a:cs typeface="Arial" panose="020B0604020202020204" pitchFamily="34" charset="0"/>
              </a:rPr>
              <a:t>Understand and explain the mine action system at a country level and its interdependencies </a:t>
            </a:r>
          </a:p>
          <a:p>
            <a:pPr marL="114300" lvl="1" indent="-114300" defTabSz="622300">
              <a:lnSpc>
                <a:spcPts val="1700"/>
              </a:lnSpc>
              <a:spcBef>
                <a:spcPct val="0"/>
              </a:spcBef>
              <a:spcAft>
                <a:spcPts val="600"/>
              </a:spcAft>
              <a:buClr>
                <a:srgbClr val="009FE3"/>
              </a:buClr>
              <a:buChar char="•"/>
            </a:pPr>
            <a:r>
              <a:rPr lang="en-GB" sz="1400" dirty="0">
                <a:solidFill>
                  <a:srgbClr val="103A71"/>
                </a:solidFill>
                <a:latin typeface="Arial" panose="020B0604020202020204" pitchFamily="34" charset="0"/>
                <a:cs typeface="Arial" panose="020B0604020202020204" pitchFamily="34" charset="0"/>
              </a:rPr>
              <a:t>Inform policymaking</a:t>
            </a:r>
          </a:p>
          <a:p>
            <a:pPr marL="114300" lvl="1" indent="-114300" defTabSz="622300">
              <a:lnSpc>
                <a:spcPts val="1700"/>
              </a:lnSpc>
              <a:spcBef>
                <a:spcPct val="0"/>
              </a:spcBef>
              <a:spcAft>
                <a:spcPts val="600"/>
              </a:spcAft>
              <a:buClr>
                <a:srgbClr val="009FE3"/>
              </a:buClr>
              <a:buChar char="•"/>
            </a:pPr>
            <a:r>
              <a:rPr lang="en-GB" sz="1400" dirty="0">
                <a:solidFill>
                  <a:srgbClr val="103A71"/>
                </a:solidFill>
                <a:latin typeface="Arial" panose="020B0604020202020204" pitchFamily="34" charset="0"/>
                <a:cs typeface="Arial" panose="020B0604020202020204" pitchFamily="34" charset="0"/>
              </a:rPr>
              <a:t>Coordinate national and international support and identify gaps</a:t>
            </a:r>
          </a:p>
          <a:p>
            <a:pPr marL="114300" lvl="1" indent="-114300" defTabSz="622300">
              <a:lnSpc>
                <a:spcPts val="1700"/>
              </a:lnSpc>
              <a:spcBef>
                <a:spcPct val="0"/>
              </a:spcBef>
              <a:spcAft>
                <a:spcPts val="600"/>
              </a:spcAft>
              <a:buClr>
                <a:srgbClr val="009FE3"/>
              </a:buClr>
              <a:buFontTx/>
              <a:buChar char="•"/>
            </a:pPr>
            <a:r>
              <a:rPr lang="en-GB" sz="1400" dirty="0">
                <a:solidFill>
                  <a:srgbClr val="103A71"/>
                </a:solidFill>
                <a:latin typeface="Arial" panose="020B0604020202020204" pitchFamily="34" charset="0"/>
                <a:cs typeface="Arial" panose="020B0604020202020204" pitchFamily="34" charset="0"/>
              </a:rPr>
              <a:t>Identify and leverage wider developmental and humanitarian efforts to maximise results</a:t>
            </a:r>
          </a:p>
          <a:p>
            <a:pPr marL="114300" lvl="1" indent="-114300" defTabSz="622300">
              <a:lnSpc>
                <a:spcPts val="1700"/>
              </a:lnSpc>
              <a:spcBef>
                <a:spcPct val="0"/>
              </a:spcBef>
              <a:spcAft>
                <a:spcPts val="600"/>
              </a:spcAft>
              <a:buClr>
                <a:srgbClr val="009FE3"/>
              </a:buClr>
              <a:buChar char="•"/>
            </a:pPr>
            <a:endParaRPr lang="en-GB" sz="1400" dirty="0">
              <a:latin typeface="Arial" panose="020B0604020202020204" pitchFamily="34" charset="0"/>
              <a:cs typeface="Arial" panose="020B0604020202020204" pitchFamily="34" charset="0"/>
            </a:endParaRPr>
          </a:p>
          <a:p>
            <a:pPr marL="114300" lvl="1" indent="-114300" defTabSz="622300">
              <a:lnSpc>
                <a:spcPts val="1700"/>
              </a:lnSpc>
              <a:spcBef>
                <a:spcPct val="0"/>
              </a:spcBef>
              <a:spcAft>
                <a:spcPts val="600"/>
              </a:spcAft>
              <a:buClr>
                <a:srgbClr val="009FE3"/>
              </a:buClr>
              <a:buChar char="•"/>
            </a:pPr>
            <a:endParaRPr lang="en-GB" sz="1400" dirty="0">
              <a:latin typeface="Arial" panose="020B0604020202020204" pitchFamily="34" charset="0"/>
              <a:cs typeface="Arial" panose="020B0604020202020204" pitchFamily="34" charset="0"/>
            </a:endParaRPr>
          </a:p>
        </p:txBody>
      </p:sp>
      <p:sp>
        <p:nvSpPr>
          <p:cNvPr id="33" name="Rounded Rectangle 32">
            <a:extLst>
              <a:ext uri="{FF2B5EF4-FFF2-40B4-BE49-F238E27FC236}">
                <a16:creationId xmlns:a16="http://schemas.microsoft.com/office/drawing/2014/main" id="{D9837FB8-5F57-764F-8597-618534DA2D32}"/>
              </a:ext>
            </a:extLst>
          </p:cNvPr>
          <p:cNvSpPr/>
          <p:nvPr/>
        </p:nvSpPr>
        <p:spPr>
          <a:xfrm>
            <a:off x="1590679" y="1460885"/>
            <a:ext cx="3017393" cy="659861"/>
          </a:xfrm>
          <a:prstGeom prst="roundRect">
            <a:avLst/>
          </a:prstGeom>
          <a:solidFill>
            <a:srgbClr val="009FE3"/>
          </a:solidFill>
        </p:spPr>
        <p:txBody>
          <a:bodyPr wrap="none" anchor="ctr">
            <a:noAutofit/>
          </a:bodyPr>
          <a:lstStyle/>
          <a:p>
            <a:pPr algn="ctr" defTabSz="622300">
              <a:lnSpc>
                <a:spcPct val="90000"/>
              </a:lnSpc>
              <a:spcBef>
                <a:spcPct val="0"/>
              </a:spcBef>
              <a:spcAft>
                <a:spcPct val="35000"/>
              </a:spcAft>
            </a:pPr>
            <a:r>
              <a:rPr lang="en-GB" dirty="0">
                <a:solidFill>
                  <a:schemeClr val="bg1"/>
                </a:solidFill>
                <a:latin typeface="Arial" panose="020B0604020202020204" pitchFamily="34" charset="0"/>
                <a:cs typeface="Arial" panose="020B0604020202020204" pitchFamily="34" charset="0"/>
              </a:rPr>
              <a:t>National Authorities</a:t>
            </a:r>
          </a:p>
        </p:txBody>
      </p:sp>
      <p:sp>
        <p:nvSpPr>
          <p:cNvPr id="38" name="Rounded Rectangle 37">
            <a:extLst>
              <a:ext uri="{FF2B5EF4-FFF2-40B4-BE49-F238E27FC236}">
                <a16:creationId xmlns:a16="http://schemas.microsoft.com/office/drawing/2014/main" id="{15C097CA-E4A9-2840-A045-C463FB24F8B1}"/>
              </a:ext>
            </a:extLst>
          </p:cNvPr>
          <p:cNvSpPr/>
          <p:nvPr/>
        </p:nvSpPr>
        <p:spPr>
          <a:xfrm>
            <a:off x="5184224" y="1460885"/>
            <a:ext cx="3017391" cy="659861"/>
          </a:xfrm>
          <a:prstGeom prst="roundRect">
            <a:avLst/>
          </a:prstGeom>
          <a:solidFill>
            <a:srgbClr val="BACB4E"/>
          </a:solidFill>
        </p:spPr>
        <p:txBody>
          <a:bodyPr wrap="square" anchor="ctr">
            <a:noAutofit/>
          </a:bodyPr>
          <a:lstStyle/>
          <a:p>
            <a:pPr lvl="0" algn="ctr" defTabSz="622300">
              <a:lnSpc>
                <a:spcPct val="90000"/>
              </a:lnSpc>
              <a:spcBef>
                <a:spcPct val="0"/>
              </a:spcBef>
              <a:spcAft>
                <a:spcPct val="35000"/>
              </a:spcAft>
            </a:pPr>
            <a:r>
              <a:rPr lang="en-GB" dirty="0">
                <a:solidFill>
                  <a:schemeClr val="bg1"/>
                </a:solidFill>
                <a:latin typeface="Arial" panose="020B0604020202020204" pitchFamily="34" charset="0"/>
                <a:cs typeface="Arial" panose="020B0604020202020204" pitchFamily="34" charset="0"/>
              </a:rPr>
              <a:t>Donors</a:t>
            </a:r>
          </a:p>
        </p:txBody>
      </p:sp>
      <p:sp>
        <p:nvSpPr>
          <p:cNvPr id="39" name="Rounded Rectangle 38">
            <a:extLst>
              <a:ext uri="{FF2B5EF4-FFF2-40B4-BE49-F238E27FC236}">
                <a16:creationId xmlns:a16="http://schemas.microsoft.com/office/drawing/2014/main" id="{4B2197B6-CA30-4D43-A14A-7AF2D833FB93}"/>
              </a:ext>
            </a:extLst>
          </p:cNvPr>
          <p:cNvSpPr/>
          <p:nvPr/>
        </p:nvSpPr>
        <p:spPr>
          <a:xfrm>
            <a:off x="8816979" y="1462127"/>
            <a:ext cx="3009190" cy="657376"/>
          </a:xfrm>
          <a:prstGeom prst="roundRect">
            <a:avLst/>
          </a:prstGeom>
          <a:solidFill>
            <a:schemeClr val="accent1"/>
          </a:solidFill>
        </p:spPr>
        <p:txBody>
          <a:bodyPr wrap="square">
            <a:noAutofit/>
          </a:bodyPr>
          <a:lstStyle/>
          <a:p>
            <a:pPr algn="ctr" defTabSz="622300">
              <a:lnSpc>
                <a:spcPct val="90000"/>
              </a:lnSpc>
              <a:spcBef>
                <a:spcPct val="0"/>
              </a:spcBef>
              <a:spcAft>
                <a:spcPct val="35000"/>
              </a:spcAft>
            </a:pPr>
            <a:r>
              <a:rPr lang="en-GB" dirty="0">
                <a:solidFill>
                  <a:schemeClr val="bg1"/>
                </a:solidFill>
                <a:latin typeface="Arial" panose="020B0604020202020204" pitchFamily="34" charset="0"/>
                <a:cs typeface="Arial" panose="020B0604020202020204" pitchFamily="34" charset="0"/>
              </a:rPr>
              <a:t>Implementing</a:t>
            </a:r>
            <a:br>
              <a:rPr lang="en-GB" dirty="0">
                <a:solidFill>
                  <a:schemeClr val="bg1"/>
                </a:solidFill>
                <a:latin typeface="Arial" panose="020B0604020202020204" pitchFamily="34" charset="0"/>
                <a:cs typeface="Arial" panose="020B0604020202020204" pitchFamily="34" charset="0"/>
              </a:rPr>
            </a:br>
            <a:r>
              <a:rPr lang="en-GB" dirty="0">
                <a:solidFill>
                  <a:schemeClr val="bg1"/>
                </a:solidFill>
                <a:latin typeface="Arial" panose="020B0604020202020204" pitchFamily="34" charset="0"/>
                <a:cs typeface="Arial" panose="020B0604020202020204" pitchFamily="34" charset="0"/>
              </a:rPr>
              <a:t>Partners </a:t>
            </a:r>
          </a:p>
        </p:txBody>
      </p:sp>
      <p:sp>
        <p:nvSpPr>
          <p:cNvPr id="40" name="Rounded Rectangle 39">
            <a:extLst>
              <a:ext uri="{FF2B5EF4-FFF2-40B4-BE49-F238E27FC236}">
                <a16:creationId xmlns:a16="http://schemas.microsoft.com/office/drawing/2014/main" id="{B0C6E760-6C74-6842-AD90-9E8B304ED562}"/>
              </a:ext>
            </a:extLst>
          </p:cNvPr>
          <p:cNvSpPr/>
          <p:nvPr/>
        </p:nvSpPr>
        <p:spPr>
          <a:xfrm>
            <a:off x="1590678" y="2700326"/>
            <a:ext cx="3017394" cy="549710"/>
          </a:xfrm>
          <a:prstGeom prst="roundRect">
            <a:avLst/>
          </a:prstGeom>
          <a:solidFill>
            <a:srgbClr val="009FE3"/>
          </a:solidFill>
          <a:ln w="19050">
            <a:solidFill>
              <a:srgbClr val="009FE3"/>
            </a:solidFill>
          </a:ln>
        </p:spPr>
        <p:txBody>
          <a:bodyPr wrap="square" lIns="72000" tIns="72000" rIns="72000" bIns="36000" anchor="ctr">
            <a:spAutoFit/>
          </a:bodyPr>
          <a:lstStyle/>
          <a:p>
            <a:pPr marL="0" lvl="1" algn="ctr" defTabSz="622300">
              <a:lnSpc>
                <a:spcPct val="90000"/>
              </a:lnSpc>
              <a:spcBef>
                <a:spcPct val="0"/>
              </a:spcBef>
              <a:spcAft>
                <a:spcPct val="15000"/>
              </a:spcAft>
            </a:pPr>
            <a:r>
              <a:rPr lang="en-GB" sz="1400" b="1" dirty="0">
                <a:solidFill>
                  <a:schemeClr val="bg1"/>
                </a:solidFill>
                <a:latin typeface="Arial" panose="020B0604020202020204" pitchFamily="34" charset="0"/>
                <a:cs typeface="Arial" panose="020B0604020202020204" pitchFamily="34" charset="0"/>
              </a:rPr>
              <a:t>As a coordination and management tool to: </a:t>
            </a:r>
          </a:p>
        </p:txBody>
      </p:sp>
      <p:cxnSp>
        <p:nvCxnSpPr>
          <p:cNvPr id="44" name="Straight Arrow Connector 43">
            <a:extLst>
              <a:ext uri="{FF2B5EF4-FFF2-40B4-BE49-F238E27FC236}">
                <a16:creationId xmlns:a16="http://schemas.microsoft.com/office/drawing/2014/main" id="{5DCF5306-8D4F-1D4D-BEE5-78C6F8FC58D4}"/>
              </a:ext>
            </a:extLst>
          </p:cNvPr>
          <p:cNvCxnSpPr>
            <a:cxnSpLocks/>
          </p:cNvCxnSpPr>
          <p:nvPr/>
        </p:nvCxnSpPr>
        <p:spPr>
          <a:xfrm>
            <a:off x="4620771" y="1790815"/>
            <a:ext cx="539283" cy="0"/>
          </a:xfrm>
          <a:prstGeom prst="straightConnector1">
            <a:avLst/>
          </a:prstGeom>
          <a:ln w="88900">
            <a:solidFill>
              <a:schemeClr val="accent3">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C541E69-5416-774F-B6C0-5BA3E582E601}"/>
              </a:ext>
            </a:extLst>
          </p:cNvPr>
          <p:cNvCxnSpPr>
            <a:cxnSpLocks/>
          </p:cNvCxnSpPr>
          <p:nvPr/>
        </p:nvCxnSpPr>
        <p:spPr>
          <a:xfrm flipH="1">
            <a:off x="3090666" y="2080452"/>
            <a:ext cx="1" cy="574750"/>
          </a:xfrm>
          <a:prstGeom prst="straightConnector1">
            <a:avLst/>
          </a:prstGeom>
          <a:ln w="25400">
            <a:solidFill>
              <a:srgbClr val="009FE3"/>
            </a:solidFill>
            <a:tailEnd type="triangle" w="lg" len="lg"/>
          </a:ln>
        </p:spPr>
        <p:style>
          <a:lnRef idx="1">
            <a:schemeClr val="accent1"/>
          </a:lnRef>
          <a:fillRef idx="0">
            <a:schemeClr val="accent1"/>
          </a:fillRef>
          <a:effectRef idx="0">
            <a:schemeClr val="accent1"/>
          </a:effectRef>
          <a:fontRef idx="minor">
            <a:schemeClr val="tx1"/>
          </a:fontRef>
        </p:style>
      </p:cxnSp>
      <p:sp>
        <p:nvSpPr>
          <p:cNvPr id="45" name="Rounded Rectangle 44">
            <a:extLst>
              <a:ext uri="{FF2B5EF4-FFF2-40B4-BE49-F238E27FC236}">
                <a16:creationId xmlns:a16="http://schemas.microsoft.com/office/drawing/2014/main" id="{4E3732E4-6C55-9B40-80FA-B2E294032B1F}"/>
              </a:ext>
            </a:extLst>
          </p:cNvPr>
          <p:cNvSpPr/>
          <p:nvPr/>
        </p:nvSpPr>
        <p:spPr>
          <a:xfrm>
            <a:off x="5197479" y="2700326"/>
            <a:ext cx="3017394" cy="549710"/>
          </a:xfrm>
          <a:prstGeom prst="roundRect">
            <a:avLst/>
          </a:prstGeom>
          <a:solidFill>
            <a:srgbClr val="BACB4E"/>
          </a:solidFill>
          <a:ln w="19050">
            <a:solidFill>
              <a:srgbClr val="BACB4E"/>
            </a:solidFill>
          </a:ln>
        </p:spPr>
        <p:txBody>
          <a:bodyPr wrap="square" lIns="72000" tIns="72000" rIns="72000" bIns="36000" anchor="ctr">
            <a:spAutoFit/>
          </a:bodyPr>
          <a:lstStyle/>
          <a:p>
            <a:pPr marL="0" lvl="1" algn="ctr" defTabSz="622300">
              <a:lnSpc>
                <a:spcPct val="90000"/>
              </a:lnSpc>
              <a:spcBef>
                <a:spcPct val="0"/>
              </a:spcBef>
              <a:spcAft>
                <a:spcPct val="15000"/>
              </a:spcAft>
            </a:pPr>
            <a:r>
              <a:rPr lang="en-GB" sz="1400" b="1" dirty="0">
                <a:solidFill>
                  <a:schemeClr val="bg1"/>
                </a:solidFill>
                <a:latin typeface="Arial" panose="020B0604020202020204" pitchFamily="34" charset="0"/>
                <a:cs typeface="Arial" panose="020B0604020202020204" pitchFamily="34" charset="0"/>
              </a:rPr>
              <a:t>As a design and evaluation </a:t>
            </a:r>
            <a:br>
              <a:rPr lang="en-GB" sz="1400" b="1" dirty="0">
                <a:solidFill>
                  <a:schemeClr val="bg1"/>
                </a:solidFill>
                <a:latin typeface="Arial" panose="020B0604020202020204" pitchFamily="34" charset="0"/>
                <a:cs typeface="Arial" panose="020B0604020202020204" pitchFamily="34" charset="0"/>
              </a:rPr>
            </a:br>
            <a:r>
              <a:rPr lang="en-GB" sz="1400" b="1" dirty="0">
                <a:solidFill>
                  <a:schemeClr val="bg1"/>
                </a:solidFill>
                <a:latin typeface="Arial" panose="020B0604020202020204" pitchFamily="34" charset="0"/>
                <a:cs typeface="Arial" panose="020B0604020202020204" pitchFamily="34" charset="0"/>
              </a:rPr>
              <a:t>tool to: </a:t>
            </a:r>
          </a:p>
        </p:txBody>
      </p:sp>
      <p:sp>
        <p:nvSpPr>
          <p:cNvPr id="46" name="Rounded Rectangle 45">
            <a:extLst>
              <a:ext uri="{FF2B5EF4-FFF2-40B4-BE49-F238E27FC236}">
                <a16:creationId xmlns:a16="http://schemas.microsoft.com/office/drawing/2014/main" id="{E982A392-980D-2648-B02F-430FA683C40D}"/>
              </a:ext>
            </a:extLst>
          </p:cNvPr>
          <p:cNvSpPr/>
          <p:nvPr/>
        </p:nvSpPr>
        <p:spPr>
          <a:xfrm>
            <a:off x="8816979" y="2682449"/>
            <a:ext cx="3017394" cy="585464"/>
          </a:xfrm>
          <a:prstGeom prst="roundRect">
            <a:avLst/>
          </a:prstGeom>
          <a:solidFill>
            <a:schemeClr val="accent1"/>
          </a:solidFill>
          <a:ln w="19050">
            <a:solidFill>
              <a:schemeClr val="accent1"/>
            </a:solidFill>
          </a:ln>
        </p:spPr>
        <p:txBody>
          <a:bodyPr wrap="square" lIns="72000" tIns="72000" rIns="72000" bIns="36000" anchor="ctr">
            <a:noAutofit/>
          </a:bodyPr>
          <a:lstStyle/>
          <a:p>
            <a:pPr marL="0" lvl="1" algn="ctr" defTabSz="622300">
              <a:lnSpc>
                <a:spcPct val="90000"/>
              </a:lnSpc>
              <a:spcBef>
                <a:spcPct val="0"/>
              </a:spcBef>
              <a:spcAft>
                <a:spcPct val="15000"/>
              </a:spcAft>
            </a:pPr>
            <a:r>
              <a:rPr lang="en-GB" sz="1400" b="1" dirty="0">
                <a:solidFill>
                  <a:schemeClr val="bg1"/>
                </a:solidFill>
                <a:latin typeface="Arial" panose="020B0604020202020204" pitchFamily="34" charset="0"/>
                <a:cs typeface="Arial" panose="020B0604020202020204" pitchFamily="34" charset="0"/>
              </a:rPr>
              <a:t>As a design and MEL tool to:</a:t>
            </a:r>
          </a:p>
        </p:txBody>
      </p:sp>
      <p:cxnSp>
        <p:nvCxnSpPr>
          <p:cNvPr id="47" name="Straight Arrow Connector 46">
            <a:extLst>
              <a:ext uri="{FF2B5EF4-FFF2-40B4-BE49-F238E27FC236}">
                <a16:creationId xmlns:a16="http://schemas.microsoft.com/office/drawing/2014/main" id="{F75037E0-B4F2-C74C-9003-5F520F7FBB7E}"/>
              </a:ext>
            </a:extLst>
          </p:cNvPr>
          <p:cNvCxnSpPr>
            <a:cxnSpLocks/>
          </p:cNvCxnSpPr>
          <p:nvPr/>
        </p:nvCxnSpPr>
        <p:spPr>
          <a:xfrm>
            <a:off x="8240271" y="1790815"/>
            <a:ext cx="539283" cy="0"/>
          </a:xfrm>
          <a:prstGeom prst="straightConnector1">
            <a:avLst/>
          </a:prstGeom>
          <a:ln w="88900">
            <a:solidFill>
              <a:schemeClr val="accent3">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435A2192-A42A-FB42-AAB9-88A59A6F4F07}"/>
              </a:ext>
            </a:extLst>
          </p:cNvPr>
          <p:cNvCxnSpPr>
            <a:cxnSpLocks/>
          </p:cNvCxnSpPr>
          <p:nvPr/>
        </p:nvCxnSpPr>
        <p:spPr>
          <a:xfrm flipH="1">
            <a:off x="6716338" y="2080452"/>
            <a:ext cx="1" cy="574750"/>
          </a:xfrm>
          <a:prstGeom prst="straightConnector1">
            <a:avLst/>
          </a:prstGeom>
          <a:ln w="25400">
            <a:solidFill>
              <a:srgbClr val="BACB4E"/>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37910C9E-A7DA-5D4A-A0E2-12F2A92CC12C}"/>
              </a:ext>
            </a:extLst>
          </p:cNvPr>
          <p:cNvCxnSpPr>
            <a:cxnSpLocks/>
          </p:cNvCxnSpPr>
          <p:nvPr/>
        </p:nvCxnSpPr>
        <p:spPr>
          <a:xfrm flipH="1">
            <a:off x="10331846" y="2080452"/>
            <a:ext cx="1" cy="574750"/>
          </a:xfrm>
          <a:prstGeom prst="straightConnector1">
            <a:avLst/>
          </a:prstGeom>
          <a:ln w="254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3D5F755-D0AC-1C54-23CD-C8FA10BB8896}"/>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5</a:t>
            </a:fld>
            <a:endParaRPr lang="en-GB" dirty="0"/>
          </a:p>
        </p:txBody>
      </p:sp>
    </p:spTree>
    <p:extLst>
      <p:ext uri="{BB962C8B-B14F-4D97-AF65-F5344CB8AC3E}">
        <p14:creationId xmlns:p14="http://schemas.microsoft.com/office/powerpoint/2010/main" val="2953097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AB728F-D998-564C-8635-5A9560FCEA2D}"/>
              </a:ext>
            </a:extLst>
          </p:cNvPr>
          <p:cNvSpPr/>
          <p:nvPr/>
        </p:nvSpPr>
        <p:spPr>
          <a:xfrm>
            <a:off x="0" y="0"/>
            <a:ext cx="12192000" cy="6858000"/>
          </a:xfrm>
          <a:prstGeom prst="rect">
            <a:avLst/>
          </a:prstGeom>
          <a:solidFill>
            <a:srgbClr val="103A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Title 1">
            <a:extLst>
              <a:ext uri="{FF2B5EF4-FFF2-40B4-BE49-F238E27FC236}">
                <a16:creationId xmlns:a16="http://schemas.microsoft.com/office/drawing/2014/main" id="{8C622800-630D-7B15-2BE0-7787AB7908AE}"/>
              </a:ext>
            </a:extLst>
          </p:cNvPr>
          <p:cNvSpPr txBox="1">
            <a:spLocks/>
          </p:cNvSpPr>
          <p:nvPr/>
        </p:nvSpPr>
        <p:spPr>
          <a:xfrm>
            <a:off x="994609" y="1153361"/>
            <a:ext cx="5459979" cy="5498432"/>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300" b="0" i="0" kern="1200">
                <a:solidFill>
                  <a:schemeClr val="tx1"/>
                </a:solidFill>
                <a:latin typeface="Arial" panose="020B0604020202020204" pitchFamily="34" charset="0"/>
                <a:ea typeface="+mj-ea"/>
                <a:cs typeface="+mj-cs"/>
              </a:defRPr>
            </a:lvl1pPr>
          </a:lstStyle>
          <a:p>
            <a:pPr algn="l">
              <a:lnSpc>
                <a:spcPts val="2560"/>
              </a:lnSpc>
            </a:pPr>
            <a:r>
              <a:rPr lang="en-US" sz="2700" b="1" dirty="0">
                <a:solidFill>
                  <a:srgbClr val="BACB4E"/>
                </a:solidFill>
                <a:cs typeface="Arial" panose="020B0604020202020204" pitchFamily="34" charset="0"/>
              </a:rPr>
              <a:t>Indicators</a:t>
            </a:r>
            <a:br>
              <a:rPr lang="en-US" sz="1800" dirty="0">
                <a:solidFill>
                  <a:srgbClr val="000000"/>
                </a:solidFill>
              </a:rPr>
            </a:br>
            <a:br>
              <a:rPr lang="en-US" sz="1800" dirty="0">
                <a:solidFill>
                  <a:srgbClr val="000000"/>
                </a:solidFill>
              </a:rPr>
            </a:br>
            <a:r>
              <a:rPr lang="en-US" sz="1800" dirty="0">
                <a:solidFill>
                  <a:schemeClr val="bg1"/>
                </a:solidFill>
              </a:rPr>
              <a:t>The indicators set out below form an indicator bank to support the theory of change. Not every indicator will be suitable or relevant for each </a:t>
            </a:r>
            <a:r>
              <a:rPr lang="en-US" sz="1800" dirty="0" err="1">
                <a:solidFill>
                  <a:schemeClr val="bg1"/>
                </a:solidFill>
              </a:rPr>
              <a:t>programme</a:t>
            </a:r>
            <a:r>
              <a:rPr lang="en-US" sz="1800" dirty="0">
                <a:solidFill>
                  <a:schemeClr val="bg1"/>
                </a:solidFill>
              </a:rPr>
              <a:t>.</a:t>
            </a:r>
          </a:p>
          <a:p>
            <a:pPr algn="l">
              <a:lnSpc>
                <a:spcPts val="2560"/>
              </a:lnSpc>
            </a:pPr>
            <a:endParaRPr lang="en-US" sz="1800" dirty="0">
              <a:solidFill>
                <a:schemeClr val="bg1"/>
              </a:solidFill>
            </a:endParaRPr>
          </a:p>
          <a:p>
            <a:pPr algn="l">
              <a:lnSpc>
                <a:spcPts val="2560"/>
              </a:lnSpc>
            </a:pPr>
            <a:r>
              <a:rPr lang="en-US" sz="1800" dirty="0">
                <a:solidFill>
                  <a:schemeClr val="bg1"/>
                </a:solidFill>
              </a:rPr>
              <a:t>These indicators help the theory of change to translate into a results framework and by having a common set of indicators it can potentially streamline reporting for implementing partners whilst encouraging a shared evidence base across the sector.</a:t>
            </a:r>
            <a:endParaRPr lang="en-GB" dirty="0">
              <a:solidFill>
                <a:schemeClr val="bg1"/>
              </a:solidFill>
            </a:endParaRPr>
          </a:p>
        </p:txBody>
      </p:sp>
      <p:sp>
        <p:nvSpPr>
          <p:cNvPr id="2" name="Slide Number Placeholder 5">
            <a:extLst>
              <a:ext uri="{FF2B5EF4-FFF2-40B4-BE49-F238E27FC236}">
                <a16:creationId xmlns:a16="http://schemas.microsoft.com/office/drawing/2014/main" id="{75C0FCD8-2442-FEC1-AABA-24827B552624}"/>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50</a:t>
            </a:fld>
            <a:endParaRPr lang="en-GB" dirty="0"/>
          </a:p>
        </p:txBody>
      </p:sp>
    </p:spTree>
    <p:extLst>
      <p:ext uri="{BB962C8B-B14F-4D97-AF65-F5344CB8AC3E}">
        <p14:creationId xmlns:p14="http://schemas.microsoft.com/office/powerpoint/2010/main" val="42519435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C12D0C-5835-8345-9605-5BFF7AF15B07}"/>
              </a:ext>
            </a:extLst>
          </p:cNvPr>
          <p:cNvSpPr/>
          <p:nvPr/>
        </p:nvSpPr>
        <p:spPr>
          <a:xfrm>
            <a:off x="382568" y="414955"/>
            <a:ext cx="11448278" cy="307777"/>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Indicators – </a:t>
            </a:r>
            <a:r>
              <a:rPr kumimoji="0" lang="en-GB" sz="20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What is included in the indicator bank? </a:t>
            </a:r>
            <a:endParaRPr kumimoji="0" lang="en-GB" sz="1400" u="none" strike="noStrike" kern="1200" cap="none" spc="0" normalizeH="0" baseline="0" noProof="0" dirty="0">
              <a:ln>
                <a:noFill/>
              </a:ln>
              <a:solidFill>
                <a:srgbClr val="44546A"/>
              </a:solidFill>
              <a:effectLst/>
              <a:uLnTx/>
              <a:uFillTx/>
              <a:latin typeface="Arial" panose="020B0604020202020204" pitchFamily="34" charset="0"/>
              <a:ea typeface="+mn-ea"/>
              <a:cs typeface="+mn-cs"/>
            </a:endParaRPr>
          </a:p>
        </p:txBody>
      </p:sp>
      <p:sp>
        <p:nvSpPr>
          <p:cNvPr id="5" name="Rectangle 4">
            <a:extLst>
              <a:ext uri="{FF2B5EF4-FFF2-40B4-BE49-F238E27FC236}">
                <a16:creationId xmlns:a16="http://schemas.microsoft.com/office/drawing/2014/main" id="{230668DA-E3B1-CD45-A24B-4C8E41549CC0}"/>
              </a:ext>
            </a:extLst>
          </p:cNvPr>
          <p:cNvSpPr/>
          <p:nvPr/>
        </p:nvSpPr>
        <p:spPr>
          <a:xfrm>
            <a:off x="382568" y="1020097"/>
            <a:ext cx="5552067" cy="5345078"/>
          </a:xfrm>
          <a:prstGeom prst="rect">
            <a:avLst/>
          </a:prstGeom>
        </p:spPr>
        <p:txBody>
          <a:bodyPr wrap="square" lIns="0" tIns="45720" rIns="91440" bIns="45720" numCol="1" spcCol="288000" anchor="t">
            <a:no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200" b="0" i="0" u="none" strike="noStrike" kern="1200" cap="none" spc="0" normalizeH="0" baseline="0" noProof="0" dirty="0">
                <a:ln>
                  <a:noFill/>
                </a:ln>
                <a:solidFill>
                  <a:srgbClr val="002060"/>
                </a:solidFill>
                <a:effectLst/>
                <a:uLnTx/>
                <a:uFillTx/>
                <a:latin typeface="Arial"/>
                <a:ea typeface="+mn-ea"/>
                <a:cs typeface="Arial"/>
              </a:rPr>
              <a:t>The indicator bank has been developed to provide a consistent way of reporting against the ToC, and to track progress at the programme, country and global levels. These indicators reflect different types of mine action programming and include indicators for gender, inclusion, advocacy, conflict sensitivity and environment.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200" b="0" i="0" u="none" strike="noStrike" kern="1200" cap="none" spc="0" normalizeH="0" baseline="0" noProof="0" dirty="0">
                <a:ln>
                  <a:noFill/>
                </a:ln>
                <a:solidFill>
                  <a:srgbClr val="002060"/>
                </a:solidFill>
                <a:effectLst/>
                <a:uLnTx/>
                <a:uFillTx/>
                <a:latin typeface="Arial"/>
                <a:ea typeface="+mn-ea"/>
                <a:cs typeface="Arial"/>
              </a:rPr>
              <a:t>In total, the indicator bank has 130 indicators across all the outputs, outcomes and impacts. 54 of the 130 indicators have been identified as suggested key (or minimum) indicators which should be applicable in all contexts. To track progress effectively, the mine action stakeholders (national authorities, donors, and implementers) should only choose indicators from the bank that are relevant to their programmes.</a:t>
            </a:r>
            <a:endParaRPr kumimoji="0" lang="en-GB" sz="1200" b="1" i="1" u="none" strike="noStrike" kern="1200" cap="none" spc="0" normalizeH="0" baseline="0" noProof="0" dirty="0">
              <a:ln>
                <a:noFill/>
              </a:ln>
              <a:solidFill>
                <a:srgbClr val="00206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200" b="1" i="1" u="none" strike="noStrike" kern="1200" cap="none" spc="0" normalizeH="0" baseline="0" noProof="0" dirty="0">
                <a:ln>
                  <a:noFill/>
                </a:ln>
                <a:solidFill>
                  <a:srgbClr val="002060"/>
                </a:solidFill>
                <a:effectLst/>
                <a:uLnTx/>
                <a:uFillTx/>
                <a:latin typeface="Arial"/>
                <a:ea typeface="+mn-ea"/>
                <a:cs typeface="Arial"/>
              </a:rPr>
              <a:t>Key (or minimum) Indicators </a:t>
            </a:r>
            <a:r>
              <a:rPr kumimoji="0" lang="en-GB" sz="1200" b="0" i="0" u="none" strike="noStrike" kern="1200" cap="none" spc="0" normalizeH="0" baseline="0" noProof="0" dirty="0">
                <a:ln>
                  <a:noFill/>
                </a:ln>
                <a:solidFill>
                  <a:srgbClr val="002060"/>
                </a:solidFill>
                <a:effectLst/>
                <a:uLnTx/>
                <a:uFillTx/>
                <a:latin typeface="Arial"/>
                <a:ea typeface="+mn-ea"/>
                <a:cs typeface="Arial"/>
              </a:rPr>
              <a:t>– each impact, outcome and output has between one and seven key indicators to help respond to the outcome/output statement. At the output level, the indicators correspond with the IMAS minimum data requirements in IMAS 05.10. At the impact and outcome level, these are the key indicators that respond to the impact/outcome statement.</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200" b="1" i="1" u="none" strike="noStrike" kern="1200" cap="none" spc="0" normalizeH="0" baseline="0" noProof="0" dirty="0">
                <a:ln>
                  <a:noFill/>
                </a:ln>
                <a:solidFill>
                  <a:srgbClr val="002060"/>
                </a:solidFill>
                <a:effectLst/>
                <a:uLnTx/>
                <a:uFillTx/>
                <a:latin typeface="Arial"/>
                <a:ea typeface="+mn-ea"/>
                <a:cs typeface="Arial"/>
              </a:rPr>
              <a:t>Owners</a:t>
            </a:r>
            <a:r>
              <a:rPr kumimoji="0" lang="en-GB" sz="1200" b="0" i="0" u="none" strike="noStrike" kern="1200" cap="none" spc="0" normalizeH="0" baseline="0" noProof="0" dirty="0">
                <a:ln>
                  <a:noFill/>
                </a:ln>
                <a:solidFill>
                  <a:srgbClr val="002060"/>
                </a:solidFill>
                <a:effectLst/>
                <a:uLnTx/>
                <a:uFillTx/>
                <a:latin typeface="Arial"/>
                <a:ea typeface="+mn-ea"/>
                <a:cs typeface="Arial"/>
              </a:rPr>
              <a:t> – The indicators have been divided into different owners to share the burden of reporting. </a:t>
            </a:r>
            <a:r>
              <a:rPr kumimoji="0" lang="en-US" sz="1200" b="0" i="0" u="none" strike="noStrike" kern="1200" cap="none" spc="0" normalizeH="0" baseline="0" noProof="0" dirty="0">
                <a:ln>
                  <a:noFill/>
                </a:ln>
                <a:solidFill>
                  <a:srgbClr val="002060"/>
                </a:solidFill>
                <a:effectLst/>
                <a:uLnTx/>
                <a:uFillTx/>
                <a:latin typeface="Arial"/>
                <a:ea typeface="+mn-ea"/>
                <a:cs typeface="Arial"/>
              </a:rPr>
              <a:t>Wherever possible, these indicators have been adapted from existing indicators, such as implementing partner survey tools and new ones have been considered for ease of integration into the pre/post-clearance assessments. </a:t>
            </a:r>
            <a:endParaRPr kumimoji="0" lang="en-GB" sz="1200" b="0" i="0" u="none" strike="noStrike" kern="1200" cap="none" spc="0" normalizeH="0" baseline="0" noProof="0" dirty="0">
              <a:ln>
                <a:noFill/>
              </a:ln>
              <a:solidFill>
                <a:srgbClr val="00206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200" b="1" i="1" u="none" strike="noStrike" kern="1200" cap="none" spc="0" normalizeH="0" baseline="0" noProof="0" dirty="0">
                <a:ln>
                  <a:noFill/>
                </a:ln>
                <a:solidFill>
                  <a:srgbClr val="002060"/>
                </a:solidFill>
                <a:effectLst/>
                <a:uLnTx/>
                <a:uFillTx/>
                <a:latin typeface="Arial"/>
                <a:ea typeface="+mn-ea"/>
                <a:cs typeface="Arial"/>
              </a:rPr>
              <a:t>Sources</a:t>
            </a:r>
            <a:r>
              <a:rPr kumimoji="0" lang="en-GB" sz="1200" b="0" i="0" u="none" strike="noStrike" kern="1200" cap="none" spc="0" normalizeH="0" baseline="0" noProof="0" dirty="0">
                <a:ln>
                  <a:noFill/>
                </a:ln>
                <a:solidFill>
                  <a:srgbClr val="002060"/>
                </a:solidFill>
                <a:effectLst/>
                <a:uLnTx/>
                <a:uFillTx/>
                <a:latin typeface="Arial"/>
                <a:ea typeface="+mn-ea"/>
                <a:cs typeface="Arial"/>
              </a:rPr>
              <a:t> – Sources have been suggested for each indicator and a </a:t>
            </a:r>
            <a:r>
              <a:rPr kumimoji="0" lang="en-US" sz="1200" b="0" i="0" u="none" strike="noStrike" kern="1200" cap="none" spc="0" normalizeH="0" baseline="0" noProof="0" dirty="0">
                <a:ln>
                  <a:noFill/>
                </a:ln>
                <a:solidFill>
                  <a:srgbClr val="002060"/>
                </a:solidFill>
                <a:effectLst/>
                <a:uLnTx/>
                <a:uFillTx/>
                <a:latin typeface="Arial"/>
                <a:ea typeface="+mn-ea"/>
                <a:cs typeface="Arial"/>
              </a:rPr>
              <a:t>household survey that has been designed to directly correspond to the indicator bank is available</a:t>
            </a:r>
            <a:r>
              <a:rPr kumimoji="0" lang="en-US" sz="1200" b="0" i="0" u="none" strike="noStrike" kern="1200" cap="none" spc="0" normalizeH="0" baseline="0" noProof="0" dirty="0">
                <a:ln>
                  <a:noFill/>
                </a:ln>
                <a:solidFill>
                  <a:srgbClr val="002060"/>
                </a:solidFill>
                <a:effectLst/>
                <a:uLnTx/>
                <a:uFillTx/>
                <a:latin typeface="Segoe UI" panose="020B0502040204020203" pitchFamily="34" charset="0"/>
                <a:ea typeface="+mn-ea"/>
                <a:cs typeface="+mn-cs"/>
              </a:rPr>
              <a:t>. </a:t>
            </a:r>
            <a:endParaRPr kumimoji="0" lang="en-GB" sz="1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GB" sz="1600" b="1"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a:ea typeface="+mn-ea"/>
              <a:cs typeface="Arial"/>
            </a:endParaRPr>
          </a:p>
        </p:txBody>
      </p:sp>
      <p:sp>
        <p:nvSpPr>
          <p:cNvPr id="24" name="Rectangle 23">
            <a:extLst>
              <a:ext uri="{FF2B5EF4-FFF2-40B4-BE49-F238E27FC236}">
                <a16:creationId xmlns:a16="http://schemas.microsoft.com/office/drawing/2014/main" id="{0F9AECB5-A030-9046-AA22-C05A408EC23B}"/>
              </a:ext>
            </a:extLst>
          </p:cNvPr>
          <p:cNvSpPr/>
          <p:nvPr/>
        </p:nvSpPr>
        <p:spPr>
          <a:xfrm>
            <a:off x="0" y="0"/>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 name="Rectangle 2">
            <a:extLst>
              <a:ext uri="{FF2B5EF4-FFF2-40B4-BE49-F238E27FC236}">
                <a16:creationId xmlns:a16="http://schemas.microsoft.com/office/drawing/2014/main" id="{5856144E-4D72-56CB-63E6-10FDB4C97BB0}"/>
              </a:ext>
            </a:extLst>
          </p:cNvPr>
          <p:cNvSpPr/>
          <p:nvPr/>
        </p:nvSpPr>
        <p:spPr>
          <a:xfrm>
            <a:off x="6024282" y="1093695"/>
            <a:ext cx="5481965" cy="5271480"/>
          </a:xfrm>
          <a:prstGeom prst="rect">
            <a:avLst/>
          </a:prstGeom>
          <a:gradFill>
            <a:gsLst>
              <a:gs pos="0">
                <a:srgbClr val="BACB4E"/>
              </a:gs>
              <a:gs pos="99000">
                <a:srgbClr val="009FE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324000" rIns="144000" bIns="144000" numCol="1" spcCol="324000" rtlCol="0" anchor="t" anchorCtr="0"/>
          <a:lstStyle/>
          <a:p>
            <a:pPr marL="0" marR="0" lvl="0" indent="0" algn="l" defTabSz="914400" rtl="0" eaLnBrk="1" fontAlgn="auto" latinLnBrk="0" hangingPunct="1">
              <a:lnSpc>
                <a:spcPct val="100000"/>
              </a:lnSpc>
              <a:spcBef>
                <a:spcPts val="0"/>
              </a:spcBef>
              <a:spcAft>
                <a:spcPts val="1500"/>
              </a:spcAft>
              <a:buClrTx/>
              <a:buSzTx/>
              <a:buFontTx/>
              <a:buNone/>
              <a:tabLst/>
              <a:defRPr/>
            </a:pPr>
            <a:r>
              <a:rPr kumimoji="0" lang="en-GB" sz="1600" b="1" i="0" strike="noStrike" kern="1200" cap="none" spc="0" normalizeH="0" baseline="0" noProof="0" dirty="0">
                <a:ln>
                  <a:noFill/>
                </a:ln>
                <a:solidFill>
                  <a:prstClr val="white"/>
                </a:solidFill>
                <a:effectLst/>
                <a:uLnTx/>
                <a:uFillTx/>
                <a:latin typeface="Arial"/>
                <a:ea typeface="+mn-ea"/>
                <a:cs typeface="Arial"/>
              </a:rPr>
              <a:t>Guidance for selecting indicators</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a:ea typeface="+mn-ea"/>
                <a:cs typeface="Arial"/>
              </a:rPr>
              <a:t>Wherever possible, national authorities (NAs), implementing partners and donors should participate in the selection of indicators. Not all indicators are relevant for each programme or each context. When selecting indicators, stakeholders should consider the relevance, availability of data, conflict sensitivity, and value for money in collecting the data. </a:t>
            </a: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a:ea typeface="+mn-ea"/>
                <a:cs typeface="Arial"/>
              </a:rPr>
              <a:t>Only implementing partners and donors who are assigned as the owners should select indicators. The key (or minimum) indicators help to identify the most relevant indicators for that output/outcome/impact. However, these indicators should also be assessed for their relevance; it may be that there are additional indicators in the bank that are more relevant. NAs may wish to identify all the indicators being collected at a country level for information purposes but should distinguish these from the ones that they own. </a:t>
            </a: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Arial"/>
                <a:ea typeface="+mn-ea"/>
                <a:cs typeface="Arial"/>
              </a:rPr>
              <a:t>As with all monitoring and evaluation (M&amp;E) indicators, these are not intended to be used in isolation, and in many cases, the indicators are complementary to one another. It is important that anyone using this indicator bank understands the need for the triangulation of data and that the use of the indicators is part of a comprehensive monitoring, evaluation and learning (MEL) system that delivers robust evidence that is drawn from multiple sources.</a:t>
            </a:r>
          </a:p>
        </p:txBody>
      </p:sp>
      <p:sp>
        <p:nvSpPr>
          <p:cNvPr id="2" name="Slide Number Placeholder 5">
            <a:extLst>
              <a:ext uri="{FF2B5EF4-FFF2-40B4-BE49-F238E27FC236}">
                <a16:creationId xmlns:a16="http://schemas.microsoft.com/office/drawing/2014/main" id="{FCF4D712-643E-54C0-4F4D-1ACC037F59F1}"/>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51</a:t>
            </a:fld>
            <a:endParaRPr lang="en-GB" dirty="0"/>
          </a:p>
        </p:txBody>
      </p:sp>
    </p:spTree>
    <p:extLst>
      <p:ext uri="{BB962C8B-B14F-4D97-AF65-F5344CB8AC3E}">
        <p14:creationId xmlns:p14="http://schemas.microsoft.com/office/powerpoint/2010/main" val="35466986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C12D0C-5835-8345-9605-5BFF7AF15B07}"/>
              </a:ext>
            </a:extLst>
          </p:cNvPr>
          <p:cNvSpPr/>
          <p:nvPr/>
        </p:nvSpPr>
        <p:spPr>
          <a:xfrm>
            <a:off x="408992" y="237040"/>
            <a:ext cx="11878178" cy="1054135"/>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Proposed Impact indicators</a:t>
            </a:r>
            <a:endParaRPr kumimoji="0" lang="en-US" b="1"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791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9">
            <a:extLst>
              <a:ext uri="{FF2B5EF4-FFF2-40B4-BE49-F238E27FC236}">
                <a16:creationId xmlns:a16="http://schemas.microsoft.com/office/drawing/2014/main" id="{FB2E2F75-EB4A-AA43-BA05-D1B0D6320FA8}"/>
              </a:ext>
            </a:extLst>
          </p:cNvPr>
          <p:cNvSpPr/>
          <p:nvPr/>
        </p:nvSpPr>
        <p:spPr>
          <a:xfrm>
            <a:off x="0" y="5894"/>
            <a:ext cx="12192000" cy="117869"/>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aphicFrame>
        <p:nvGraphicFramePr>
          <p:cNvPr id="12" name="Table 11">
            <a:extLst>
              <a:ext uri="{FF2B5EF4-FFF2-40B4-BE49-F238E27FC236}">
                <a16:creationId xmlns:a16="http://schemas.microsoft.com/office/drawing/2014/main" id="{DBD0BB86-877F-EB48-F618-82D8DEAA3855}"/>
              </a:ext>
            </a:extLst>
          </p:cNvPr>
          <p:cNvGraphicFramePr>
            <a:graphicFrameLocks noGrp="1"/>
          </p:cNvGraphicFramePr>
          <p:nvPr/>
        </p:nvGraphicFramePr>
        <p:xfrm>
          <a:off x="408993" y="780712"/>
          <a:ext cx="11374016" cy="2681935"/>
        </p:xfrm>
        <a:graphic>
          <a:graphicData uri="http://schemas.openxmlformats.org/drawingml/2006/table">
            <a:tbl>
              <a:tblPr>
                <a:tableStyleId>{5C22544A-7EE6-4342-B048-85BDC9FD1C3A}</a:tableStyleId>
              </a:tblPr>
              <a:tblGrid>
                <a:gridCol w="518659">
                  <a:extLst>
                    <a:ext uri="{9D8B030D-6E8A-4147-A177-3AD203B41FA5}">
                      <a16:colId xmlns:a16="http://schemas.microsoft.com/office/drawing/2014/main" val="241963245"/>
                    </a:ext>
                  </a:extLst>
                </a:gridCol>
                <a:gridCol w="2398645">
                  <a:extLst>
                    <a:ext uri="{9D8B030D-6E8A-4147-A177-3AD203B41FA5}">
                      <a16:colId xmlns:a16="http://schemas.microsoft.com/office/drawing/2014/main" val="2213462879"/>
                    </a:ext>
                  </a:extLst>
                </a:gridCol>
                <a:gridCol w="1152939">
                  <a:extLst>
                    <a:ext uri="{9D8B030D-6E8A-4147-A177-3AD203B41FA5}">
                      <a16:colId xmlns:a16="http://schemas.microsoft.com/office/drawing/2014/main" val="3842703326"/>
                    </a:ext>
                  </a:extLst>
                </a:gridCol>
                <a:gridCol w="1020417">
                  <a:extLst>
                    <a:ext uri="{9D8B030D-6E8A-4147-A177-3AD203B41FA5}">
                      <a16:colId xmlns:a16="http://schemas.microsoft.com/office/drawing/2014/main" val="2503002545"/>
                    </a:ext>
                  </a:extLst>
                </a:gridCol>
                <a:gridCol w="1086678">
                  <a:extLst>
                    <a:ext uri="{9D8B030D-6E8A-4147-A177-3AD203B41FA5}">
                      <a16:colId xmlns:a16="http://schemas.microsoft.com/office/drawing/2014/main" val="577632861"/>
                    </a:ext>
                  </a:extLst>
                </a:gridCol>
                <a:gridCol w="5196678">
                  <a:extLst>
                    <a:ext uri="{9D8B030D-6E8A-4147-A177-3AD203B41FA5}">
                      <a16:colId xmlns:a16="http://schemas.microsoft.com/office/drawing/2014/main" val="2609134940"/>
                    </a:ext>
                  </a:extLst>
                </a:gridCol>
              </a:tblGrid>
              <a:tr h="393664">
                <a:tc>
                  <a:txBody>
                    <a:bodyPr/>
                    <a:lstStyle/>
                    <a:p>
                      <a:pPr algn="l" rtl="0" fontAlgn="ctr"/>
                      <a:r>
                        <a:rPr lang="en-GB" sz="1100" b="1" i="0" u="none" strike="noStrike" dirty="0">
                          <a:solidFill>
                            <a:schemeClr val="bg1">
                              <a:lumMod val="95000"/>
                            </a:schemeClr>
                          </a:solidFill>
                          <a:effectLst/>
                          <a:latin typeface="Arial" panose="020B0604020202020204" pitchFamily="34" charset="0"/>
                        </a:rPr>
                        <a:t>N.O </a:t>
                      </a:r>
                    </a:p>
                  </a:txBody>
                  <a:tcPr marL="72000" marR="36000" marT="36000" marB="36000" anchor="ctr">
                    <a:solidFill>
                      <a:schemeClr val="accent6"/>
                    </a:solidFill>
                  </a:tcPr>
                </a:tc>
                <a:tc>
                  <a:txBody>
                    <a:bodyPr/>
                    <a:lstStyle/>
                    <a:p>
                      <a:pPr algn="l" rtl="0" fontAlgn="ctr"/>
                      <a:r>
                        <a:rPr lang="en-GB" sz="1100" b="1" i="0" u="none" strike="noStrike" dirty="0">
                          <a:solidFill>
                            <a:schemeClr val="bg1">
                              <a:lumMod val="95000"/>
                            </a:schemeClr>
                          </a:solidFill>
                          <a:effectLst/>
                          <a:latin typeface="Arial" panose="020B0604020202020204" pitchFamily="34" charset="0"/>
                        </a:rPr>
                        <a:t>Indicator </a:t>
                      </a:r>
                    </a:p>
                  </a:txBody>
                  <a:tcPr marL="72000" marR="36000" marT="36000" marB="36000" anchor="ctr">
                    <a:solidFill>
                      <a:schemeClr val="accent6"/>
                    </a:solidFill>
                  </a:tcPr>
                </a:tc>
                <a:tc>
                  <a:txBody>
                    <a:bodyPr/>
                    <a:lstStyle/>
                    <a:p>
                      <a:pPr algn="l" rtl="0" fontAlgn="ctr"/>
                      <a:r>
                        <a:rPr lang="en-GB" sz="1100" b="1" i="0" u="none" strike="noStrike" dirty="0">
                          <a:solidFill>
                            <a:schemeClr val="bg1">
                              <a:lumMod val="95000"/>
                            </a:schemeClr>
                          </a:solidFill>
                          <a:effectLst/>
                          <a:latin typeface="Arial" panose="020B0604020202020204" pitchFamily="34" charset="0"/>
                        </a:rPr>
                        <a:t>Source</a:t>
                      </a:r>
                    </a:p>
                  </a:txBody>
                  <a:tcPr marL="72000" marR="36000" marT="36000" marB="36000" anchor="ctr">
                    <a:solidFill>
                      <a:schemeClr val="accent6"/>
                    </a:solidFill>
                  </a:tcPr>
                </a:tc>
                <a:tc>
                  <a:txBody>
                    <a:bodyPr/>
                    <a:lstStyle/>
                    <a:p>
                      <a:pPr algn="l" rtl="0" fontAlgn="ctr"/>
                      <a:r>
                        <a:rPr lang="en-GB" sz="1100" b="1" i="0" u="none" strike="noStrike" dirty="0">
                          <a:solidFill>
                            <a:schemeClr val="bg1">
                              <a:lumMod val="95000"/>
                            </a:schemeClr>
                          </a:solidFill>
                          <a:effectLst/>
                          <a:latin typeface="Arial" panose="020B0604020202020204" pitchFamily="34" charset="0"/>
                        </a:rPr>
                        <a:t>Owner</a:t>
                      </a:r>
                    </a:p>
                  </a:txBody>
                  <a:tcPr marL="72000" marR="36000" marT="36000" marB="36000" anchor="ctr">
                    <a:solidFill>
                      <a:schemeClr val="accent6"/>
                    </a:solidFill>
                  </a:tcPr>
                </a:tc>
                <a:tc>
                  <a:txBody>
                    <a:bodyPr/>
                    <a:lstStyle/>
                    <a:p>
                      <a:pPr algn="l" rtl="0" fontAlgn="ctr"/>
                      <a:r>
                        <a:rPr lang="en-GB" sz="1100" b="1" i="0" u="none" strike="noStrike" dirty="0">
                          <a:solidFill>
                            <a:schemeClr val="bg1">
                              <a:lumMod val="95000"/>
                            </a:schemeClr>
                          </a:solidFill>
                          <a:effectLst/>
                          <a:latin typeface="Arial" panose="020B0604020202020204" pitchFamily="34" charset="0"/>
                        </a:rPr>
                        <a:t>Frequency</a:t>
                      </a:r>
                    </a:p>
                  </a:txBody>
                  <a:tcPr marL="72000" marR="36000" marT="36000" marB="36000" anchor="ctr">
                    <a:solidFill>
                      <a:schemeClr val="accent6"/>
                    </a:solidFill>
                  </a:tcPr>
                </a:tc>
                <a:tc>
                  <a:txBody>
                    <a:bodyPr/>
                    <a:lstStyle/>
                    <a:p>
                      <a:pPr algn="l" rtl="0" fontAlgn="ctr"/>
                      <a:r>
                        <a:rPr lang="en-GB" sz="1200" b="1" i="0" u="none" strike="noStrike" dirty="0">
                          <a:solidFill>
                            <a:schemeClr val="bg1">
                              <a:lumMod val="95000"/>
                            </a:schemeClr>
                          </a:solidFill>
                          <a:effectLst/>
                          <a:latin typeface="Arial" panose="020B0604020202020204" pitchFamily="34" charset="0"/>
                        </a:rPr>
                        <a:t>Description </a:t>
                      </a:r>
                    </a:p>
                  </a:txBody>
                  <a:tcPr marL="72000" marR="7620" marT="7620" marB="0" anchor="ctr">
                    <a:solidFill>
                      <a:schemeClr val="accent6"/>
                    </a:solidFill>
                  </a:tcPr>
                </a:tc>
                <a:extLst>
                  <a:ext uri="{0D108BD9-81ED-4DB2-BD59-A6C34878D82A}">
                    <a16:rowId xmlns:a16="http://schemas.microsoft.com/office/drawing/2014/main" val="4054895585"/>
                  </a:ext>
                </a:extLst>
              </a:tr>
              <a:tr h="254653">
                <a:tc gridSpan="6">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1" i="0" u="none" strike="noStrike" dirty="0">
                          <a:solidFill>
                            <a:schemeClr val="bg1"/>
                          </a:solidFill>
                          <a:effectLst/>
                          <a:latin typeface="Arial" panose="020B0604020202020204" pitchFamily="34" charset="0"/>
                        </a:rPr>
                        <a:t>Impact 1: </a:t>
                      </a:r>
                      <a:r>
                        <a:rPr lang="en-US" sz="1100" b="1" i="0" u="none" strike="noStrike" dirty="0">
                          <a:solidFill>
                            <a:schemeClr val="bg1"/>
                          </a:solidFill>
                          <a:effectLst/>
                          <a:latin typeface="Arial" panose="020B0604020202020204" pitchFamily="34" charset="0"/>
                        </a:rPr>
                        <a:t>States’ strategic objectives are supported, and relevant treaty obligations are met</a:t>
                      </a:r>
                    </a:p>
                  </a:txBody>
                  <a:tcPr marL="72000" marR="36000" marT="36000" marB="36000" anchor="ctr">
                    <a:solidFill>
                      <a:srgbClr val="7030A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41413796"/>
                  </a:ext>
                </a:extLst>
              </a:tr>
              <a:tr h="348863">
                <a:tc>
                  <a:txBody>
                    <a:bodyPr/>
                    <a:lstStyle/>
                    <a:p>
                      <a:pPr algn="ctr" rtl="0" fontAlgn="ctr"/>
                      <a:r>
                        <a:rPr lang="en-GB" sz="1000" b="1" i="0" u="none" strike="noStrike" dirty="0">
                          <a:solidFill>
                            <a:srgbClr val="002060"/>
                          </a:solidFill>
                          <a:effectLst/>
                          <a:latin typeface="Arial" panose="020B0604020202020204" pitchFamily="34" charset="0"/>
                        </a:rPr>
                        <a:t>I-1.1</a:t>
                      </a:r>
                    </a:p>
                  </a:txBody>
                  <a:tcPr marL="36000" marR="9525" marT="72000" marB="0"/>
                </a:tc>
                <a:tc>
                  <a:txBody>
                    <a:bodyPr/>
                    <a:lstStyle/>
                    <a:p>
                      <a:pPr algn="l" rtl="0" fontAlgn="ctr"/>
                      <a:r>
                        <a:rPr lang="en-US" sz="1000" b="1" i="0" u="none" strike="noStrike" dirty="0">
                          <a:solidFill>
                            <a:srgbClr val="002060"/>
                          </a:solidFill>
                          <a:effectLst/>
                          <a:latin typeface="Arial" panose="020B0604020202020204" pitchFamily="34" charset="0"/>
                        </a:rPr>
                        <a:t>Relevant international treaty obligations delivered on target or met (including CCW, APMBC, CCM, CPRD, CRC, etc.)</a:t>
                      </a:r>
                    </a:p>
                  </a:txBody>
                  <a:tcPr marL="72000" marR="36000" marT="72000" marB="36000"/>
                </a:tc>
                <a:tc>
                  <a:txBody>
                    <a:bodyPr/>
                    <a:lstStyle/>
                    <a:p>
                      <a:pPr algn="l" rtl="0" fontAlgn="ctr"/>
                      <a:r>
                        <a:rPr lang="en-GB" sz="1000" b="0" i="0" u="none" strike="noStrike" dirty="0">
                          <a:solidFill>
                            <a:srgbClr val="002060"/>
                          </a:solidFill>
                          <a:effectLst/>
                          <a:latin typeface="Arial" panose="020B0604020202020204" pitchFamily="34" charset="0"/>
                        </a:rPr>
                        <a:t>Treaty Reporting </a:t>
                      </a:r>
                    </a:p>
                  </a:txBody>
                  <a:tcPr marL="72000" marR="36000" marT="72000" marB="36000"/>
                </a:tc>
                <a:tc>
                  <a:txBody>
                    <a:bodyPr/>
                    <a:lstStyle/>
                    <a:p>
                      <a:pPr algn="l" rtl="0" fontAlgn="ctr"/>
                      <a:r>
                        <a:rPr lang="en-GB" sz="1000" b="0" i="0" u="none" strike="noStrike" dirty="0">
                          <a:solidFill>
                            <a:srgbClr val="002060"/>
                          </a:solidFill>
                          <a:effectLst/>
                          <a:latin typeface="Arial" panose="020B0604020202020204" pitchFamily="34" charset="0"/>
                        </a:rPr>
                        <a:t>NA or Donor </a:t>
                      </a:r>
                    </a:p>
                  </a:txBody>
                  <a:tcPr marL="72000" marR="36000" marT="72000" marB="36000"/>
                </a:tc>
                <a:tc>
                  <a:txBody>
                    <a:bodyPr/>
                    <a:lstStyle/>
                    <a:p>
                      <a:pPr algn="l" rtl="0" fontAlgn="ctr"/>
                      <a:r>
                        <a:rPr lang="en-GB" sz="1000" b="0" i="0" u="none" strike="noStrike" dirty="0">
                          <a:solidFill>
                            <a:srgbClr val="002060"/>
                          </a:solidFill>
                          <a:effectLst/>
                          <a:latin typeface="Arial" panose="020B0604020202020204" pitchFamily="34" charset="0"/>
                        </a:rPr>
                        <a:t>Annually </a:t>
                      </a:r>
                    </a:p>
                  </a:txBody>
                  <a:tcPr marL="72000" marR="36000" marT="72000" marB="36000"/>
                </a:tc>
                <a:tc>
                  <a:txBody>
                    <a:bodyPr/>
                    <a:lstStyle/>
                    <a:p>
                      <a:pPr algn="l" rtl="0" fontAlgn="ctr"/>
                      <a:r>
                        <a:rPr lang="en-GB" sz="1000" b="0" i="0" u="none" strike="noStrike" dirty="0">
                          <a:solidFill>
                            <a:srgbClr val="002060"/>
                          </a:solidFill>
                          <a:effectLst/>
                          <a:latin typeface="Arial" panose="020B0604020202020204" pitchFamily="34" charset="0"/>
                        </a:rPr>
                        <a:t>This indicator measures if treaty reporting is being delivered on time and that overall treaty obligations are being met or on target to be met.  </a:t>
                      </a:r>
                    </a:p>
                  </a:txBody>
                  <a:tcPr marL="72000" marR="36000" marT="72000" marB="36000"/>
                </a:tc>
                <a:extLst>
                  <a:ext uri="{0D108BD9-81ED-4DB2-BD59-A6C34878D82A}">
                    <a16:rowId xmlns:a16="http://schemas.microsoft.com/office/drawing/2014/main" val="1594355268"/>
                  </a:ext>
                </a:extLst>
              </a:tr>
              <a:tr h="357809">
                <a:tc>
                  <a:txBody>
                    <a:bodyPr/>
                    <a:lstStyle/>
                    <a:p>
                      <a:pPr algn="ctr" rtl="0" fontAlgn="ctr"/>
                      <a:r>
                        <a:rPr lang="en-GB" sz="1000" b="0" i="0" u="none" strike="noStrike" dirty="0">
                          <a:solidFill>
                            <a:srgbClr val="002060"/>
                          </a:solidFill>
                          <a:effectLst/>
                          <a:latin typeface="Arial" panose="020B0604020202020204" pitchFamily="34" charset="0"/>
                        </a:rPr>
                        <a:t>I-1.2</a:t>
                      </a:r>
                    </a:p>
                  </a:txBody>
                  <a:tcPr marL="36000" marR="9525" marT="72000" marB="0"/>
                </a:tc>
                <a:tc>
                  <a:txBody>
                    <a:bodyPr/>
                    <a:lstStyle/>
                    <a:p>
                      <a:pPr algn="l" rtl="0" fontAlgn="ctr"/>
                      <a:r>
                        <a:rPr lang="en-US" sz="1000" b="0" i="0" u="none" strike="noStrike" dirty="0">
                          <a:solidFill>
                            <a:srgbClr val="002060"/>
                          </a:solidFill>
                          <a:effectLst/>
                          <a:latin typeface="Arial" panose="020B0604020202020204" pitchFamily="34" charset="0"/>
                        </a:rPr>
                        <a:t>% of national mine action plans delivered </a:t>
                      </a:r>
                    </a:p>
                  </a:txBody>
                  <a:tcPr marL="72000" marR="36000" marT="72000" marB="36000"/>
                </a:tc>
                <a:tc>
                  <a:txBody>
                    <a:bodyPr/>
                    <a:lstStyle/>
                    <a:p>
                      <a:pPr algn="l" rtl="0" fontAlgn="ctr"/>
                      <a:r>
                        <a:rPr lang="en-GB" sz="1000" b="0" i="0" u="none" strike="noStrike" dirty="0">
                          <a:solidFill>
                            <a:srgbClr val="002060"/>
                          </a:solidFill>
                          <a:effectLst/>
                          <a:latin typeface="Arial" panose="020B0604020202020204" pitchFamily="34" charset="0"/>
                        </a:rPr>
                        <a:t>National mine action plan </a:t>
                      </a:r>
                    </a:p>
                  </a:txBody>
                  <a:tcPr marL="72000" marR="36000" marT="72000" marB="36000"/>
                </a:tc>
                <a:tc>
                  <a:txBody>
                    <a:bodyPr/>
                    <a:lstStyle/>
                    <a:p>
                      <a:pPr algn="l" rtl="0" fontAlgn="ctr"/>
                      <a:r>
                        <a:rPr lang="en-GB" sz="1000" b="0" i="0" u="none" strike="noStrike" dirty="0">
                          <a:solidFill>
                            <a:srgbClr val="002060"/>
                          </a:solidFill>
                          <a:effectLst/>
                          <a:latin typeface="Arial" panose="020B0604020202020204" pitchFamily="34" charset="0"/>
                        </a:rPr>
                        <a:t>NA</a:t>
                      </a:r>
                    </a:p>
                  </a:txBody>
                  <a:tcPr marL="72000" marR="36000" marT="72000" marB="36000"/>
                </a:tc>
                <a:tc>
                  <a:txBody>
                    <a:bodyPr/>
                    <a:lstStyle/>
                    <a:p>
                      <a:pPr algn="l" rtl="0" fontAlgn="ctr"/>
                      <a:r>
                        <a:rPr lang="en-GB" sz="1000" b="0" i="0" u="none" strike="noStrike" dirty="0">
                          <a:solidFill>
                            <a:srgbClr val="002060"/>
                          </a:solidFill>
                          <a:effectLst/>
                          <a:latin typeface="Arial" panose="020B0604020202020204" pitchFamily="34" charset="0"/>
                        </a:rPr>
                        <a:t>Annually </a:t>
                      </a:r>
                    </a:p>
                  </a:txBody>
                  <a:tcPr marL="72000" marR="36000" marT="72000" marB="36000"/>
                </a:tc>
                <a:tc>
                  <a:txBody>
                    <a:bodyPr/>
                    <a:lstStyle/>
                    <a:p>
                      <a:pPr algn="l" rtl="0" fontAlgn="ctr"/>
                      <a:r>
                        <a:rPr lang="en-GB" sz="1000" b="0" i="0" u="none" strike="noStrike" dirty="0">
                          <a:solidFill>
                            <a:srgbClr val="002060"/>
                          </a:solidFill>
                          <a:effectLst/>
                          <a:latin typeface="Arial" panose="020B0604020202020204" pitchFamily="34" charset="0"/>
                        </a:rPr>
                        <a:t>This indicator measures the extent of delivery against the national mine action plan. This includes treaty obligations, but also internal organisational targets set within the implementation plans or monitoring plans for the national mine action plan or strategy. </a:t>
                      </a:r>
                    </a:p>
                  </a:txBody>
                  <a:tcPr marL="72000" marR="36000" marT="72000" marB="36000"/>
                </a:tc>
                <a:extLst>
                  <a:ext uri="{0D108BD9-81ED-4DB2-BD59-A6C34878D82A}">
                    <a16:rowId xmlns:a16="http://schemas.microsoft.com/office/drawing/2014/main" val="2930048471"/>
                  </a:ext>
                </a:extLst>
              </a:tr>
              <a:tr h="750818">
                <a:tc>
                  <a:txBody>
                    <a:bodyPr/>
                    <a:lstStyle/>
                    <a:p>
                      <a:pPr algn="ctr" rtl="0" fontAlgn="ctr"/>
                      <a:r>
                        <a:rPr lang="en-GB" sz="1000" b="0" i="0" u="none" strike="noStrike" dirty="0">
                          <a:solidFill>
                            <a:srgbClr val="002060"/>
                          </a:solidFill>
                          <a:effectLst/>
                          <a:latin typeface="Arial" panose="020B0604020202020204" pitchFamily="34" charset="0"/>
                        </a:rPr>
                        <a:t>I-1.3</a:t>
                      </a:r>
                    </a:p>
                  </a:txBody>
                  <a:tcPr marL="36000" marR="9525" marT="72000" marB="0"/>
                </a:tc>
                <a:tc>
                  <a:txBody>
                    <a:bodyPr/>
                    <a:lstStyle/>
                    <a:p>
                      <a:pPr algn="l" rtl="0" fontAlgn="ctr"/>
                      <a:r>
                        <a:rPr lang="en-US" sz="1000" b="0" i="0" u="none" strike="noStrike" dirty="0">
                          <a:solidFill>
                            <a:srgbClr val="002060"/>
                          </a:solidFill>
                          <a:effectLst/>
                          <a:latin typeface="Arial" panose="020B0604020202020204" pitchFamily="34" charset="0"/>
                        </a:rPr>
                        <a:t>Relevant national strategies and plans are on target or have been met (including national development plan, disability and inclusion plans etc.)</a:t>
                      </a:r>
                    </a:p>
                  </a:txBody>
                  <a:tcPr marL="72000" marR="36000" marT="72000" marB="36000"/>
                </a:tc>
                <a:tc>
                  <a:txBody>
                    <a:bodyPr/>
                    <a:lstStyle/>
                    <a:p>
                      <a:pPr algn="l" rtl="0" fontAlgn="ctr"/>
                      <a:r>
                        <a:rPr lang="en-GB" sz="1000" b="0" i="0" u="none" strike="noStrike" dirty="0">
                          <a:solidFill>
                            <a:srgbClr val="002060"/>
                          </a:solidFill>
                          <a:effectLst/>
                          <a:latin typeface="Arial" panose="020B0604020202020204" pitchFamily="34" charset="0"/>
                        </a:rPr>
                        <a:t>Published reports, KIIs, </a:t>
                      </a:r>
                    </a:p>
                  </a:txBody>
                  <a:tcPr marL="72000" marR="36000" marT="72000" marB="36000"/>
                </a:tc>
                <a:tc>
                  <a:txBody>
                    <a:bodyPr/>
                    <a:lstStyle/>
                    <a:p>
                      <a:pPr algn="l" rtl="0" fontAlgn="ctr"/>
                      <a:r>
                        <a:rPr lang="en-GB" sz="1000" b="0" i="0" u="none" strike="noStrike" dirty="0">
                          <a:solidFill>
                            <a:srgbClr val="002060"/>
                          </a:solidFill>
                          <a:effectLst/>
                          <a:latin typeface="Arial" panose="020B0604020202020204" pitchFamily="34" charset="0"/>
                        </a:rPr>
                        <a:t>NA or Donor</a:t>
                      </a:r>
                    </a:p>
                  </a:txBody>
                  <a:tcPr marL="72000" marR="36000" marT="72000" marB="36000"/>
                </a:tc>
                <a:tc>
                  <a:txBody>
                    <a:bodyPr/>
                    <a:lstStyle/>
                    <a:p>
                      <a:pPr algn="l" rtl="0" fontAlgn="ctr"/>
                      <a:r>
                        <a:rPr lang="en-GB" sz="1000" b="0" i="0" u="none" strike="noStrike" dirty="0">
                          <a:solidFill>
                            <a:srgbClr val="002060"/>
                          </a:solidFill>
                          <a:effectLst/>
                          <a:latin typeface="Arial" panose="020B0604020202020204" pitchFamily="34" charset="0"/>
                        </a:rPr>
                        <a:t>Annually </a:t>
                      </a:r>
                    </a:p>
                  </a:txBody>
                  <a:tcPr marL="72000" marR="36000" marT="72000" marB="36000"/>
                </a:tc>
                <a:tc>
                  <a:txBody>
                    <a:bodyPr/>
                    <a:lstStyle/>
                    <a:p>
                      <a:pPr algn="l" rtl="0" fontAlgn="ctr"/>
                      <a:endParaRPr lang="en-GB" sz="1000" b="0" i="0" u="none" strike="noStrike" dirty="0">
                        <a:solidFill>
                          <a:srgbClr val="002060"/>
                        </a:solidFill>
                        <a:effectLst/>
                        <a:latin typeface="Arial" panose="020B0604020202020204" pitchFamily="34" charset="0"/>
                      </a:endParaRPr>
                    </a:p>
                    <a:p>
                      <a:pPr algn="l" rtl="0" fontAlgn="ctr"/>
                      <a:r>
                        <a:rPr lang="en-GB" sz="1000" b="0" i="0" u="none" strike="noStrike" dirty="0">
                          <a:solidFill>
                            <a:srgbClr val="002060"/>
                          </a:solidFill>
                          <a:effectLst/>
                          <a:latin typeface="Arial" panose="020B0604020202020204" pitchFamily="34" charset="0"/>
                        </a:rPr>
                        <a:t>This indicator measures the extent to which national strategies or national plans, such as national development plans, disability and inclusion, are delivered. </a:t>
                      </a:r>
                    </a:p>
                  </a:txBody>
                  <a:tcPr marL="72000" marR="36000" marT="72000" marB="36000"/>
                </a:tc>
                <a:extLst>
                  <a:ext uri="{0D108BD9-81ED-4DB2-BD59-A6C34878D82A}">
                    <a16:rowId xmlns:a16="http://schemas.microsoft.com/office/drawing/2014/main" val="3122736916"/>
                  </a:ext>
                </a:extLst>
              </a:tr>
            </a:tbl>
          </a:graphicData>
        </a:graphic>
      </p:graphicFrame>
      <p:sp>
        <p:nvSpPr>
          <p:cNvPr id="7" name="TextBox 6">
            <a:extLst>
              <a:ext uri="{FF2B5EF4-FFF2-40B4-BE49-F238E27FC236}">
                <a16:creationId xmlns:a16="http://schemas.microsoft.com/office/drawing/2014/main" id="{A0F503FC-1825-0702-E68F-2FF96DC5E70E}"/>
              </a:ext>
            </a:extLst>
          </p:cNvPr>
          <p:cNvSpPr txBox="1"/>
          <p:nvPr/>
        </p:nvSpPr>
        <p:spPr>
          <a:xfrm>
            <a:off x="5943600" y="223977"/>
            <a:ext cx="5887617"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dirty="0">
                <a:ln>
                  <a:noFill/>
                </a:ln>
                <a:solidFill>
                  <a:srgbClr val="002060"/>
                </a:solidFill>
                <a:effectLst/>
                <a:uLnTx/>
                <a:uFillTx/>
                <a:latin typeface="Arial" panose="020B0604020202020204" pitchFamily="34" charset="0"/>
                <a:ea typeface="+mn-ea"/>
                <a:cs typeface="+mn-cs"/>
              </a:rPr>
              <a:t>The key (minimum) indicators required are shown in bold</a:t>
            </a:r>
          </a:p>
        </p:txBody>
      </p:sp>
      <p:sp>
        <p:nvSpPr>
          <p:cNvPr id="2" name="Slide Number Placeholder 5">
            <a:extLst>
              <a:ext uri="{FF2B5EF4-FFF2-40B4-BE49-F238E27FC236}">
                <a16:creationId xmlns:a16="http://schemas.microsoft.com/office/drawing/2014/main" id="{D30C50D8-DF94-2580-17AA-B9FD0CC556BD}"/>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52</a:t>
            </a:fld>
            <a:endParaRPr lang="en-GB" dirty="0"/>
          </a:p>
        </p:txBody>
      </p:sp>
    </p:spTree>
    <p:extLst>
      <p:ext uri="{BB962C8B-B14F-4D97-AF65-F5344CB8AC3E}">
        <p14:creationId xmlns:p14="http://schemas.microsoft.com/office/powerpoint/2010/main" val="15961915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791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9">
            <a:extLst>
              <a:ext uri="{FF2B5EF4-FFF2-40B4-BE49-F238E27FC236}">
                <a16:creationId xmlns:a16="http://schemas.microsoft.com/office/drawing/2014/main" id="{FB2E2F75-EB4A-AA43-BA05-D1B0D6320FA8}"/>
              </a:ext>
            </a:extLst>
          </p:cNvPr>
          <p:cNvSpPr/>
          <p:nvPr/>
        </p:nvSpPr>
        <p:spPr>
          <a:xfrm>
            <a:off x="0" y="5894"/>
            <a:ext cx="12192000" cy="117869"/>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aphicFrame>
        <p:nvGraphicFramePr>
          <p:cNvPr id="12" name="Table 11">
            <a:extLst>
              <a:ext uri="{FF2B5EF4-FFF2-40B4-BE49-F238E27FC236}">
                <a16:creationId xmlns:a16="http://schemas.microsoft.com/office/drawing/2014/main" id="{DBD0BB86-877F-EB48-F618-82D8DEAA3855}"/>
              </a:ext>
            </a:extLst>
          </p:cNvPr>
          <p:cNvGraphicFramePr>
            <a:graphicFrameLocks noGrp="1"/>
          </p:cNvGraphicFramePr>
          <p:nvPr/>
        </p:nvGraphicFramePr>
        <p:xfrm>
          <a:off x="408992" y="631521"/>
          <a:ext cx="11374016" cy="6090790"/>
        </p:xfrm>
        <a:graphic>
          <a:graphicData uri="http://schemas.openxmlformats.org/drawingml/2006/table">
            <a:tbl>
              <a:tblPr>
                <a:tableStyleId>{5C22544A-7EE6-4342-B048-85BDC9FD1C3A}</a:tableStyleId>
              </a:tblPr>
              <a:tblGrid>
                <a:gridCol w="530488">
                  <a:extLst>
                    <a:ext uri="{9D8B030D-6E8A-4147-A177-3AD203B41FA5}">
                      <a16:colId xmlns:a16="http://schemas.microsoft.com/office/drawing/2014/main" val="241963245"/>
                    </a:ext>
                  </a:extLst>
                </a:gridCol>
                <a:gridCol w="1852324">
                  <a:extLst>
                    <a:ext uri="{9D8B030D-6E8A-4147-A177-3AD203B41FA5}">
                      <a16:colId xmlns:a16="http://schemas.microsoft.com/office/drawing/2014/main" val="2213462879"/>
                    </a:ext>
                  </a:extLst>
                </a:gridCol>
                <a:gridCol w="1432726">
                  <a:extLst>
                    <a:ext uri="{9D8B030D-6E8A-4147-A177-3AD203B41FA5}">
                      <a16:colId xmlns:a16="http://schemas.microsoft.com/office/drawing/2014/main" val="1071652606"/>
                    </a:ext>
                  </a:extLst>
                </a:gridCol>
                <a:gridCol w="724660">
                  <a:extLst>
                    <a:ext uri="{9D8B030D-6E8A-4147-A177-3AD203B41FA5}">
                      <a16:colId xmlns:a16="http://schemas.microsoft.com/office/drawing/2014/main" val="2118079114"/>
                    </a:ext>
                  </a:extLst>
                </a:gridCol>
                <a:gridCol w="1040130">
                  <a:extLst>
                    <a:ext uri="{9D8B030D-6E8A-4147-A177-3AD203B41FA5}">
                      <a16:colId xmlns:a16="http://schemas.microsoft.com/office/drawing/2014/main" val="471673965"/>
                    </a:ext>
                  </a:extLst>
                </a:gridCol>
                <a:gridCol w="5793688">
                  <a:extLst>
                    <a:ext uri="{9D8B030D-6E8A-4147-A177-3AD203B41FA5}">
                      <a16:colId xmlns:a16="http://schemas.microsoft.com/office/drawing/2014/main" val="3876936346"/>
                    </a:ext>
                  </a:extLst>
                </a:gridCol>
              </a:tblGrid>
              <a:tr h="319792">
                <a:tc>
                  <a:txBody>
                    <a:bodyPr/>
                    <a:lstStyle/>
                    <a:p>
                      <a:pPr algn="l" rtl="0" fontAlgn="ctr"/>
                      <a:r>
                        <a:rPr lang="en-GB" sz="1100" b="1" i="0" u="none" strike="noStrike" dirty="0">
                          <a:solidFill>
                            <a:schemeClr val="bg1"/>
                          </a:solidFill>
                          <a:effectLst/>
                          <a:latin typeface="Arial" panose="020B0604020202020204" pitchFamily="34" charset="0"/>
                        </a:rPr>
                        <a:t>N.O </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Indicator </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Source</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Owner</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Frequency</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Description </a:t>
                      </a:r>
                    </a:p>
                  </a:txBody>
                  <a:tcPr marL="72000" marR="7620" marT="7620" marB="0" anchor="ctr">
                    <a:solidFill>
                      <a:schemeClr val="accent6"/>
                    </a:solidFill>
                  </a:tcPr>
                </a:tc>
                <a:extLst>
                  <a:ext uri="{0D108BD9-81ED-4DB2-BD59-A6C34878D82A}">
                    <a16:rowId xmlns:a16="http://schemas.microsoft.com/office/drawing/2014/main" val="4054895585"/>
                  </a:ext>
                </a:extLst>
              </a:tr>
              <a:tr h="199149">
                <a:tc gridSpan="6">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1" i="0" u="none" strike="noStrike" dirty="0">
                          <a:solidFill>
                            <a:schemeClr val="bg1"/>
                          </a:solidFill>
                          <a:effectLst/>
                          <a:latin typeface="Arial" panose="020B0604020202020204" pitchFamily="34" charset="0"/>
                        </a:rPr>
                        <a:t>Impact 2: </a:t>
                      </a:r>
                      <a:r>
                        <a:rPr lang="en-US" sz="1100" b="1" i="0" u="none" strike="noStrike" dirty="0">
                          <a:solidFill>
                            <a:schemeClr val="bg1"/>
                          </a:solidFill>
                          <a:effectLst/>
                          <a:latin typeface="Arial" panose="020B0604020202020204" pitchFamily="34" charset="0"/>
                        </a:rPr>
                        <a:t>Increased community resilience to conflict drivers contributes to stability and peacebuilding</a:t>
                      </a:r>
                    </a:p>
                  </a:txBody>
                  <a:tcPr marL="72000" marR="7620" marT="36000" marB="36000" anchor="ctr">
                    <a:solidFill>
                      <a:srgbClr val="7030A0"/>
                    </a:solidFill>
                  </a:tcPr>
                </a:tc>
                <a:tc hMerge="1">
                  <a:txBody>
                    <a:bodyPr/>
                    <a:lstStyle/>
                    <a:p>
                      <a:endParaRPr lang="en-GB"/>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41413796"/>
                  </a:ext>
                </a:extLst>
              </a:tr>
              <a:tr h="348863">
                <a:tc>
                  <a:txBody>
                    <a:bodyPr/>
                    <a:lstStyle/>
                    <a:p>
                      <a:pPr algn="ctr" rtl="0" fontAlgn="ctr"/>
                      <a:r>
                        <a:rPr lang="en-GB" sz="1000" b="1" i="0" u="none" strike="noStrike" dirty="0">
                          <a:solidFill>
                            <a:srgbClr val="002060"/>
                          </a:solidFill>
                          <a:effectLst/>
                          <a:latin typeface="Arial" panose="020B0604020202020204" pitchFamily="34" charset="0"/>
                        </a:rPr>
                        <a:t>I-2.1</a:t>
                      </a:r>
                    </a:p>
                  </a:txBody>
                  <a:tcPr marL="36000" marR="72000" marT="36000" marB="36000"/>
                </a:tc>
                <a:tc>
                  <a:txBody>
                    <a:bodyPr/>
                    <a:lstStyle/>
                    <a:p>
                      <a:pPr algn="l" rtl="0" fontAlgn="ctr"/>
                      <a:r>
                        <a:rPr lang="en-GB" sz="1000" b="1" i="0" u="none" strike="noStrike" dirty="0">
                          <a:solidFill>
                            <a:srgbClr val="002060"/>
                          </a:solidFill>
                          <a:effectLst/>
                          <a:latin typeface="Arial" panose="020B0604020202020204" pitchFamily="34" charset="0"/>
                        </a:rPr>
                        <a:t>Improved stabilisation </a:t>
                      </a:r>
                    </a:p>
                  </a:txBody>
                  <a:tcPr marL="72000" marR="72000" marT="36000" marB="36000"/>
                </a:tc>
                <a:tc>
                  <a:txBody>
                    <a:bodyPr/>
                    <a:lstStyle/>
                    <a:p>
                      <a:r>
                        <a:rPr lang="en-GB" sz="1000" b="0" i="0" u="none" strike="noStrike">
                          <a:solidFill>
                            <a:srgbClr val="002060"/>
                          </a:solidFill>
                          <a:effectLst/>
                          <a:latin typeface="Arial" panose="020B0604020202020204" pitchFamily="34" charset="0"/>
                        </a:rPr>
                        <a:t>Fragile States Index</a:t>
                      </a:r>
                      <a:endParaRPr lang="en-US">
                        <a:solidFill>
                          <a:srgbClr val="002060"/>
                        </a:solidFill>
                      </a:endParaRPr>
                    </a:p>
                  </a:txBody>
                  <a:tcPr marL="72000" marR="72000" marT="36000" marB="36000"/>
                </a:tc>
                <a:tc>
                  <a:txBody>
                    <a:bodyPr/>
                    <a:lstStyle/>
                    <a:p>
                      <a:r>
                        <a:rPr lang="en-GB" sz="1000" b="0" i="0" u="none" strike="noStrike">
                          <a:solidFill>
                            <a:srgbClr val="002060"/>
                          </a:solidFill>
                          <a:effectLst/>
                          <a:latin typeface="Arial" panose="020B0604020202020204" pitchFamily="34" charset="0"/>
                        </a:rPr>
                        <a:t>Donor </a:t>
                      </a:r>
                      <a:endParaRPr lang="en-US">
                        <a:solidFill>
                          <a:srgbClr val="002060"/>
                        </a:solidFill>
                      </a:endParaRPr>
                    </a:p>
                  </a:txBody>
                  <a:tcPr marL="72000" marR="72000" marT="36000" marB="36000"/>
                </a:tc>
                <a:tc>
                  <a:txBody>
                    <a:bodyPr/>
                    <a:lstStyle/>
                    <a:p>
                      <a:r>
                        <a:rPr lang="en-GB" sz="1000" b="0" i="0" u="none" strike="noStrike">
                          <a:solidFill>
                            <a:srgbClr val="002060"/>
                          </a:solidFill>
                          <a:effectLst/>
                          <a:latin typeface="Arial" panose="020B0604020202020204" pitchFamily="34" charset="0"/>
                        </a:rPr>
                        <a:t>Annually</a:t>
                      </a:r>
                      <a:endParaRPr lang="en-US">
                        <a:solidFill>
                          <a:srgbClr val="002060"/>
                        </a:solidFill>
                      </a:endParaRPr>
                    </a:p>
                  </a:txBody>
                  <a:tcPr marL="72000" marR="72000" marT="36000" marB="36000"/>
                </a:tc>
                <a:tc>
                  <a:txBody>
                    <a:bodyPr/>
                    <a:lstStyle/>
                    <a:p>
                      <a:r>
                        <a:rPr lang="en-GB" sz="1000" b="0" i="0" u="none" strike="noStrike">
                          <a:solidFill>
                            <a:srgbClr val="002060"/>
                          </a:solidFill>
                          <a:effectLst/>
                          <a:latin typeface="Arial" panose="020B0604020202020204" pitchFamily="34" charset="0"/>
                        </a:rPr>
                        <a:t>The Fragile States Index uses conflict analysis and qualitative and quantitative data to assess and rank countries against the pressures they face and their governments’ ability to manage those pressures.  It includes an overall ranking based on cohesion, economic, political, social and cross-cutting indicators. This indicator should only use the overall ranking.  </a:t>
                      </a:r>
                      <a:endParaRPr lang="en-US">
                        <a:solidFill>
                          <a:srgbClr val="002060"/>
                        </a:solidFill>
                      </a:endParaRPr>
                    </a:p>
                  </a:txBody>
                  <a:tcPr marL="108000" marR="72000" marT="36000" marB="36000"/>
                </a:tc>
                <a:extLst>
                  <a:ext uri="{0D108BD9-81ED-4DB2-BD59-A6C34878D82A}">
                    <a16:rowId xmlns:a16="http://schemas.microsoft.com/office/drawing/2014/main" val="1594355268"/>
                  </a:ext>
                </a:extLst>
              </a:tr>
              <a:tr h="357809">
                <a:tc>
                  <a:txBody>
                    <a:bodyPr/>
                    <a:lstStyle/>
                    <a:p>
                      <a:pPr algn="ctr" rtl="0" fontAlgn="ctr"/>
                      <a:r>
                        <a:rPr lang="en-GB" sz="1000" b="1" i="0" u="none" strike="noStrike" dirty="0">
                          <a:solidFill>
                            <a:srgbClr val="002060"/>
                          </a:solidFill>
                          <a:effectLst/>
                          <a:latin typeface="Arial" panose="020B0604020202020204" pitchFamily="34" charset="0"/>
                        </a:rPr>
                        <a:t>I-2.2</a:t>
                      </a:r>
                    </a:p>
                  </a:txBody>
                  <a:tcPr marL="36000" marR="72000" marT="36000" marB="36000"/>
                </a:tc>
                <a:tc>
                  <a:txBody>
                    <a:bodyPr/>
                    <a:lstStyle/>
                    <a:p>
                      <a:pPr algn="l" rtl="0" fontAlgn="ctr"/>
                      <a:r>
                        <a:rPr lang="en-US" sz="1000" b="1" i="0" u="none" strike="noStrike" dirty="0">
                          <a:solidFill>
                            <a:srgbClr val="002060"/>
                          </a:solidFill>
                          <a:effectLst/>
                          <a:latin typeface="Arial" panose="020B0604020202020204" pitchFamily="34" charset="0"/>
                        </a:rPr>
                        <a:t>Positive Peace Index Overall Score </a:t>
                      </a:r>
                    </a:p>
                  </a:txBody>
                  <a:tcPr marL="72000" marR="72000" marT="36000" marB="36000"/>
                </a:tc>
                <a:tc>
                  <a:txBody>
                    <a:bodyPr/>
                    <a:lstStyle/>
                    <a:p>
                      <a:r>
                        <a:rPr lang="en-GB" sz="1000" b="0" i="0" u="none" strike="noStrike">
                          <a:solidFill>
                            <a:srgbClr val="002060"/>
                          </a:solidFill>
                          <a:effectLst/>
                          <a:latin typeface="Arial" panose="020B0604020202020204" pitchFamily="34" charset="0"/>
                        </a:rPr>
                        <a:t>Positive Peace Index </a:t>
                      </a:r>
                      <a:endParaRPr lang="en-US">
                        <a:solidFill>
                          <a:srgbClr val="002060"/>
                        </a:solidFill>
                      </a:endParaRPr>
                    </a:p>
                  </a:txBody>
                  <a:tcPr marL="72000" marR="72000" marT="36000" marB="36000"/>
                </a:tc>
                <a:tc>
                  <a:txBody>
                    <a:bodyPr/>
                    <a:lstStyle/>
                    <a:p>
                      <a:r>
                        <a:rPr lang="en-GB" sz="1000" b="0" i="0" u="none" strike="noStrike" dirty="0">
                          <a:solidFill>
                            <a:srgbClr val="002060"/>
                          </a:solidFill>
                          <a:effectLst/>
                          <a:latin typeface="Arial" panose="020B0604020202020204" pitchFamily="34" charset="0"/>
                        </a:rPr>
                        <a:t>Any </a:t>
                      </a:r>
                      <a:endParaRPr lang="en-US" dirty="0">
                        <a:solidFill>
                          <a:srgbClr val="002060"/>
                        </a:solidFill>
                      </a:endParaRPr>
                    </a:p>
                  </a:txBody>
                  <a:tcPr marL="72000" marR="72000" marT="36000" marB="36000"/>
                </a:tc>
                <a:tc>
                  <a:txBody>
                    <a:bodyPr/>
                    <a:lstStyle/>
                    <a:p>
                      <a:r>
                        <a:rPr lang="en-GB" sz="1000" b="0" i="0" u="none" strike="noStrike" dirty="0">
                          <a:solidFill>
                            <a:srgbClr val="002060"/>
                          </a:solidFill>
                          <a:effectLst/>
                          <a:latin typeface="Arial" panose="020B0604020202020204" pitchFamily="34" charset="0"/>
                        </a:rPr>
                        <a:t>Annually</a:t>
                      </a:r>
                      <a:endParaRPr lang="en-US" dirty="0">
                        <a:solidFill>
                          <a:srgbClr val="002060"/>
                        </a:solidFill>
                      </a:endParaRPr>
                    </a:p>
                  </a:txBody>
                  <a:tcPr marL="72000" marR="72000" marT="36000" marB="36000"/>
                </a:tc>
                <a:tc>
                  <a:txBody>
                    <a:bodyPr/>
                    <a:lstStyle/>
                    <a:p>
                      <a:r>
                        <a:rPr lang="en-US" sz="1000" b="0" i="0" u="none" strike="noStrike" dirty="0">
                          <a:solidFill>
                            <a:srgbClr val="002060"/>
                          </a:solidFill>
                          <a:effectLst/>
                          <a:latin typeface="Arial" panose="020B0604020202020204" pitchFamily="34" charset="0"/>
                        </a:rPr>
                        <a:t>The Positive Peace Index measures the level of societal resilience of a nation or region.  </a:t>
                      </a:r>
                      <a:endParaRPr lang="en-US" dirty="0">
                        <a:solidFill>
                          <a:srgbClr val="002060"/>
                        </a:solidFill>
                      </a:endParaRPr>
                    </a:p>
                  </a:txBody>
                  <a:tcPr marL="108000" marR="72000" marT="36000" marB="36000"/>
                </a:tc>
                <a:extLst>
                  <a:ext uri="{0D108BD9-81ED-4DB2-BD59-A6C34878D82A}">
                    <a16:rowId xmlns:a16="http://schemas.microsoft.com/office/drawing/2014/main" val="2930048471"/>
                  </a:ext>
                </a:extLst>
              </a:tr>
              <a:tr h="982638">
                <a:tc>
                  <a:txBody>
                    <a:bodyPr/>
                    <a:lstStyle/>
                    <a:p>
                      <a:pPr algn="ctr" rtl="0" fontAlgn="ctr"/>
                      <a:r>
                        <a:rPr lang="en-GB" sz="1000" b="0" i="0" u="none" strike="noStrike" dirty="0">
                          <a:solidFill>
                            <a:srgbClr val="002060"/>
                          </a:solidFill>
                          <a:effectLst/>
                          <a:latin typeface="Arial" panose="020B0604020202020204" pitchFamily="34" charset="0"/>
                        </a:rPr>
                        <a:t>I-2.3</a:t>
                      </a:r>
                    </a:p>
                  </a:txBody>
                  <a:tcPr marL="36000" marR="72000" marT="36000" marB="36000"/>
                </a:tc>
                <a:tc>
                  <a:txBody>
                    <a:bodyPr/>
                    <a:lstStyle/>
                    <a:p>
                      <a:pPr algn="l" rtl="0" fontAlgn="ctr"/>
                      <a:r>
                        <a:rPr lang="en-US" sz="1000" b="0" i="0" u="none" strike="noStrike" dirty="0">
                          <a:solidFill>
                            <a:srgbClr val="002060"/>
                          </a:solidFill>
                          <a:effectLst/>
                          <a:latin typeface="Arial" panose="020B0604020202020204" pitchFamily="34" charset="0"/>
                        </a:rPr>
                        <a:t>Perceptions of a social contract between the state and communities (SADDD)</a:t>
                      </a:r>
                    </a:p>
                  </a:txBody>
                  <a:tcPr marL="72000" marR="72000" marT="36000" marB="36000"/>
                </a:tc>
                <a:tc>
                  <a:txBody>
                    <a:bodyPr/>
                    <a:lstStyle/>
                    <a:p>
                      <a:r>
                        <a:rPr lang="en-US" sz="1000" b="0" i="0" u="none" strike="noStrike" dirty="0">
                          <a:solidFill>
                            <a:srgbClr val="002060"/>
                          </a:solidFill>
                          <a:effectLst/>
                          <a:latin typeface="Arial" panose="020B0604020202020204" pitchFamily="34" charset="0"/>
                        </a:rPr>
                        <a:t>Any existing external data source and/or household (HH) survey</a:t>
                      </a:r>
                      <a:endParaRPr lang="en-US" dirty="0">
                        <a:solidFill>
                          <a:srgbClr val="002060"/>
                        </a:solidFill>
                      </a:endParaRPr>
                    </a:p>
                  </a:txBody>
                  <a:tcPr marL="72000" marR="72000" marT="36000" marB="36000"/>
                </a:tc>
                <a:tc>
                  <a:txBody>
                    <a:bodyPr/>
                    <a:lstStyle/>
                    <a:p>
                      <a:r>
                        <a:rPr lang="en-GB" sz="1000" b="0" i="0" u="none" strike="noStrike">
                          <a:solidFill>
                            <a:srgbClr val="002060"/>
                          </a:solidFill>
                          <a:effectLst/>
                          <a:latin typeface="Arial" panose="020B0604020202020204" pitchFamily="34" charset="0"/>
                        </a:rPr>
                        <a:t>Donor, IP, Evaluation  </a:t>
                      </a:r>
                      <a:endParaRPr lang="en-US">
                        <a:solidFill>
                          <a:srgbClr val="002060"/>
                        </a:solidFill>
                      </a:endParaRPr>
                    </a:p>
                  </a:txBody>
                  <a:tcPr marL="72000" marR="72000" marT="36000" marB="36000"/>
                </a:tc>
                <a:tc>
                  <a:txBody>
                    <a:bodyPr/>
                    <a:lstStyle/>
                    <a:p>
                      <a:r>
                        <a:rPr lang="en-GB" sz="1000" b="0" i="0" u="none" strike="noStrike">
                          <a:solidFill>
                            <a:srgbClr val="002060"/>
                          </a:solidFill>
                          <a:effectLst/>
                          <a:latin typeface="Arial" panose="020B0604020202020204" pitchFamily="34" charset="0"/>
                        </a:rPr>
                        <a:t>Six-monthly or annually</a:t>
                      </a:r>
                      <a:endParaRPr lang="en-US">
                        <a:solidFill>
                          <a:srgbClr val="002060"/>
                        </a:solidFill>
                      </a:endParaRPr>
                    </a:p>
                  </a:txBody>
                  <a:tcPr marL="72000" marR="72000" marT="36000" marB="36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a:solidFill>
                            <a:srgbClr val="002060"/>
                          </a:solidFill>
                          <a:effectLst/>
                          <a:latin typeface="Arial" panose="020B0604020202020204" pitchFamily="34" charset="0"/>
                        </a:rPr>
                        <a:t>% of people surveyed in project areas who have improved trust in local government.</a:t>
                      </a:r>
                      <a:r>
                        <a:rPr lang="en-GB" sz="1000" b="0" i="0" u="none" strike="noStrike">
                          <a:solidFill>
                            <a:srgbClr val="002060"/>
                          </a:solidFill>
                          <a:effectLst/>
                          <a:latin typeface="Arial" panose="020B0604020202020204" pitchFamily="34" charset="0"/>
                        </a:rPr>
                        <a:t> </a:t>
                      </a:r>
                    </a:p>
                    <a:p>
                      <a:pPr marL="0" marR="0" lvl="0" indent="0" algn="l" defTabSz="914400" rtl="0" eaLnBrk="1" fontAlgn="ctr" latinLnBrk="0" hangingPunct="1">
                        <a:lnSpc>
                          <a:spcPct val="100000"/>
                        </a:lnSpc>
                        <a:spcBef>
                          <a:spcPts val="0"/>
                        </a:spcBef>
                        <a:spcAft>
                          <a:spcPts val="600"/>
                        </a:spcAft>
                        <a:buClrTx/>
                        <a:buSzTx/>
                        <a:buFontTx/>
                        <a:buNone/>
                        <a:tabLst/>
                        <a:defRPr/>
                      </a:pPr>
                      <a:r>
                        <a:rPr lang="en-GB" sz="1000" b="0" i="0" u="none" strike="noStrike">
                          <a:solidFill>
                            <a:srgbClr val="002060"/>
                          </a:solidFill>
                          <a:effectLst/>
                          <a:latin typeface="Arial" panose="020B0604020202020204" pitchFamily="34" charset="0"/>
                        </a:rPr>
                        <a:t>HH Survey Questions: </a:t>
                      </a:r>
                      <a:r>
                        <a:rPr lang="en-US" sz="1000" b="0" i="0" u="none" strike="noStrike">
                          <a:solidFill>
                            <a:srgbClr val="002060"/>
                          </a:solidFill>
                          <a:effectLst/>
                          <a:latin typeface="Arial" panose="020B0604020202020204" pitchFamily="34" charset="0"/>
                        </a:rPr>
                        <a:t>Q8.4: Compared to before clearance, do you and your household have more or less access to information </a:t>
                      </a:r>
                      <a:r>
                        <a:rPr lang="en-US" sz="900" b="0" i="0" u="none" strike="noStrike">
                          <a:solidFill>
                            <a:srgbClr val="002060"/>
                          </a:solidFill>
                          <a:effectLst/>
                          <a:latin typeface="Arial" panose="020B0604020202020204" pitchFamily="34" charset="0"/>
                        </a:rPr>
                        <a:t>(from local authorities, traders, and others coming to the village)?</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a:solidFill>
                            <a:srgbClr val="002060"/>
                          </a:solidFill>
                          <a:effectLst/>
                          <a:latin typeface="Arial" panose="020B0604020202020204" pitchFamily="34" charset="0"/>
                        </a:rPr>
                        <a:t>Q9.3: Compared to before clearance, how much are you and your household involved in meetings and community decision making</a:t>
                      </a:r>
                      <a:endParaRPr lang="en-US">
                        <a:solidFill>
                          <a:srgbClr val="002060"/>
                        </a:solidFill>
                      </a:endParaRPr>
                    </a:p>
                  </a:txBody>
                  <a:tcPr marL="108000" marR="72000" marT="36000" marB="36000"/>
                </a:tc>
                <a:extLst>
                  <a:ext uri="{0D108BD9-81ED-4DB2-BD59-A6C34878D82A}">
                    <a16:rowId xmlns:a16="http://schemas.microsoft.com/office/drawing/2014/main" val="3122736916"/>
                  </a:ext>
                </a:extLst>
              </a:tr>
              <a:tr h="1116000">
                <a:tc>
                  <a:txBody>
                    <a:bodyPr/>
                    <a:lstStyle/>
                    <a:p>
                      <a:pPr algn="ctr" rtl="0" fontAlgn="ctr"/>
                      <a:r>
                        <a:rPr lang="en-GB" sz="1000" b="0" i="0" u="none" strike="noStrike" dirty="0">
                          <a:solidFill>
                            <a:srgbClr val="002060"/>
                          </a:solidFill>
                          <a:effectLst/>
                          <a:latin typeface="Arial" panose="020B0604020202020204" pitchFamily="34" charset="0"/>
                        </a:rPr>
                        <a:t>I-2.4</a:t>
                      </a:r>
                    </a:p>
                  </a:txBody>
                  <a:tcPr marL="36000" marR="72000" marT="36000" marB="36000"/>
                </a:tc>
                <a:tc>
                  <a:txBody>
                    <a:bodyPr/>
                    <a:lstStyle/>
                    <a:p>
                      <a:pPr algn="l" rtl="0" fontAlgn="ctr"/>
                      <a:r>
                        <a:rPr lang="en-US" sz="1000" b="0" i="0" u="none" strike="noStrike" dirty="0">
                          <a:solidFill>
                            <a:srgbClr val="002060"/>
                          </a:solidFill>
                          <a:effectLst/>
                          <a:latin typeface="Arial" panose="020B0604020202020204" pitchFamily="34" charset="0"/>
                        </a:rPr>
                        <a:t>Perceptions of social cohesion (SADDD)</a:t>
                      </a:r>
                    </a:p>
                  </a:txBody>
                  <a:tcPr marL="72000" marR="72000" marT="36000" marB="36000"/>
                </a:tc>
                <a:tc>
                  <a:txBody>
                    <a:bodyPr/>
                    <a:lstStyle/>
                    <a:p>
                      <a:r>
                        <a:rPr lang="en-US" sz="1000" b="0" i="0" u="none" strike="noStrike" dirty="0">
                          <a:solidFill>
                            <a:srgbClr val="002060"/>
                          </a:solidFill>
                          <a:effectLst/>
                          <a:latin typeface="Arial" panose="020B0604020202020204" pitchFamily="34" charset="0"/>
                        </a:rPr>
                        <a:t>Either HH survey or existing external data source</a:t>
                      </a:r>
                      <a:endParaRPr lang="en-US" dirty="0">
                        <a:solidFill>
                          <a:srgbClr val="002060"/>
                        </a:solidFill>
                      </a:endParaRPr>
                    </a:p>
                  </a:txBody>
                  <a:tcPr marL="72000" marR="72000" marT="36000" marB="36000"/>
                </a:tc>
                <a:tc>
                  <a:txBody>
                    <a:bodyPr/>
                    <a:lstStyle/>
                    <a:p>
                      <a:r>
                        <a:rPr lang="en-GB" sz="1000" b="0" i="0" u="none" strike="noStrike">
                          <a:solidFill>
                            <a:srgbClr val="002060"/>
                          </a:solidFill>
                          <a:effectLst/>
                          <a:latin typeface="Arial" panose="020B0604020202020204" pitchFamily="34" charset="0"/>
                        </a:rPr>
                        <a:t>Donor, IP, Evaluation </a:t>
                      </a:r>
                      <a:endParaRPr lang="en-US">
                        <a:solidFill>
                          <a:srgbClr val="002060"/>
                        </a:solidFill>
                      </a:endParaRPr>
                    </a:p>
                  </a:txBody>
                  <a:tcPr marL="72000" marR="72000" marT="36000" marB="36000"/>
                </a:tc>
                <a:tc>
                  <a:txBody>
                    <a:bodyPr/>
                    <a:lstStyle/>
                    <a:p>
                      <a:r>
                        <a:rPr lang="en-GB" sz="1000" b="0" i="0" u="none" strike="noStrike">
                          <a:solidFill>
                            <a:srgbClr val="002060"/>
                          </a:solidFill>
                          <a:effectLst/>
                          <a:latin typeface="Arial" panose="020B0604020202020204" pitchFamily="34" charset="0"/>
                        </a:rPr>
                        <a:t>Six-monthly or annually</a:t>
                      </a:r>
                      <a:endParaRPr lang="en-US">
                        <a:solidFill>
                          <a:srgbClr val="002060"/>
                        </a:solidFill>
                      </a:endParaRPr>
                    </a:p>
                  </a:txBody>
                  <a:tcPr marL="72000" marR="72000" marT="36000" marB="36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000" b="0" i="0" u="none" strike="noStrike" dirty="0">
                          <a:solidFill>
                            <a:srgbClr val="002060"/>
                          </a:solidFill>
                          <a:effectLst/>
                          <a:latin typeface="Arial" panose="020B0604020202020204" pitchFamily="34" charset="0"/>
                        </a:rPr>
                        <a:t>HH Survey Questions: </a:t>
                      </a:r>
                      <a:r>
                        <a:rPr lang="en-US" sz="1000" b="0" i="0" u="none" strike="noStrike" dirty="0">
                          <a:solidFill>
                            <a:srgbClr val="002060"/>
                          </a:solidFill>
                          <a:effectLst/>
                          <a:latin typeface="Arial" panose="020B0604020202020204" pitchFamily="34" charset="0"/>
                        </a:rPr>
                        <a:t>Q9.1: Compared to before clearance, has there been a change in your ability and that of your family to visit friends and family and go to ceremonies/parties?</a:t>
                      </a:r>
                      <a:endParaRPr lang="en-GB" sz="1000" b="0" i="0" dirty="0">
                        <a:solidFill>
                          <a:srgbClr val="002060"/>
                        </a:solidFill>
                        <a:latin typeface="Arial" panose="020B0604020202020204" pitchFamily="34" charset="0"/>
                      </a:endParaRPr>
                    </a:p>
                    <a:p>
                      <a:pPr marL="0" marR="0" lvl="0" indent="0" algn="l" defTabSz="914400" rtl="0" eaLnBrk="1" fontAlgn="ctr" latinLnBrk="0" hangingPunct="1">
                        <a:lnSpc>
                          <a:spcPct val="100000"/>
                        </a:lnSpc>
                        <a:spcBef>
                          <a:spcPts val="0"/>
                        </a:spcBef>
                        <a:spcAft>
                          <a:spcPts val="600"/>
                        </a:spcAft>
                        <a:buClrTx/>
                        <a:buSzTx/>
                        <a:buFontTx/>
                        <a:buNone/>
                        <a:tabLst/>
                        <a:defRPr/>
                      </a:pPr>
                      <a:r>
                        <a:rPr lang="en-US" sz="1000" b="0" i="0" u="none" strike="noStrike" dirty="0">
                          <a:solidFill>
                            <a:srgbClr val="002060"/>
                          </a:solidFill>
                          <a:effectLst/>
                          <a:latin typeface="Arial" panose="020B0604020202020204" pitchFamily="34" charset="0"/>
                        </a:rPr>
                        <a:t>Q9.2: Compared to before clearance, do you feel more or less able to help and support others in your community?</a:t>
                      </a:r>
                      <a:endParaRPr lang="en-GB" sz="1000" dirty="0">
                        <a:solidFill>
                          <a:srgbClr val="002060"/>
                        </a:solidFill>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rgbClr val="002060"/>
                          </a:solidFill>
                          <a:effectLst/>
                          <a:latin typeface="Arial" panose="020B0604020202020204" pitchFamily="34" charset="0"/>
                        </a:rPr>
                        <a:t># people in target areas who collaborate with members of different/diverse groups, including those they are in conflict with.</a:t>
                      </a:r>
                      <a:endParaRPr lang="en-US" dirty="0">
                        <a:solidFill>
                          <a:srgbClr val="002060"/>
                        </a:solidFill>
                      </a:endParaRPr>
                    </a:p>
                  </a:txBody>
                  <a:tcPr marL="108000" marR="72000" marT="36000" marB="36000"/>
                </a:tc>
                <a:extLst>
                  <a:ext uri="{0D108BD9-81ED-4DB2-BD59-A6C34878D82A}">
                    <a16:rowId xmlns:a16="http://schemas.microsoft.com/office/drawing/2014/main" val="3459420812"/>
                  </a:ext>
                </a:extLst>
              </a:tr>
              <a:tr h="601815">
                <a:tc>
                  <a:txBody>
                    <a:bodyPr/>
                    <a:lstStyle/>
                    <a:p>
                      <a:pPr algn="ctr" rtl="0" fontAlgn="ctr"/>
                      <a:r>
                        <a:rPr lang="en-GB" sz="1000" b="0" i="0" u="none" strike="noStrike" dirty="0">
                          <a:solidFill>
                            <a:srgbClr val="002060"/>
                          </a:solidFill>
                          <a:effectLst/>
                          <a:latin typeface="Arial" panose="020B0604020202020204" pitchFamily="34" charset="0"/>
                        </a:rPr>
                        <a:t>I-2.5</a:t>
                      </a:r>
                    </a:p>
                  </a:txBody>
                  <a:tcPr marL="36000" marR="72000" marT="36000" marB="36000"/>
                </a:tc>
                <a:tc>
                  <a:txBody>
                    <a:bodyPr/>
                    <a:lstStyle/>
                    <a:p>
                      <a:pPr algn="l" rtl="0" fontAlgn="ctr"/>
                      <a:r>
                        <a:rPr lang="en-GB" sz="1000" b="0" i="0" u="none" strike="noStrike" dirty="0">
                          <a:solidFill>
                            <a:srgbClr val="002060"/>
                          </a:solidFill>
                          <a:effectLst/>
                          <a:latin typeface="Arial" panose="020B0604020202020204" pitchFamily="34" charset="0"/>
                        </a:rPr>
                        <a:t>Global Peace Index Rating</a:t>
                      </a:r>
                    </a:p>
                    <a:p>
                      <a:pPr algn="l" rtl="0" fontAlgn="ctr"/>
                      <a:r>
                        <a:rPr lang="en-GB" sz="1000" b="0" i="0" u="none" strike="noStrike" dirty="0">
                          <a:solidFill>
                            <a:srgbClr val="002060"/>
                          </a:solidFill>
                          <a:effectLst/>
                          <a:latin typeface="Arial" panose="020B0604020202020204" pitchFamily="34" charset="0"/>
                        </a:rPr>
                        <a:t> </a:t>
                      </a:r>
                    </a:p>
                    <a:p>
                      <a:pPr algn="l" rtl="0" fontAlgn="ctr"/>
                      <a:r>
                        <a:rPr lang="en-GB" sz="1000" b="0" i="0" u="none" strike="noStrike" dirty="0">
                          <a:solidFill>
                            <a:srgbClr val="002060"/>
                          </a:solidFill>
                          <a:effectLst/>
                          <a:latin typeface="Arial" panose="020B0604020202020204" pitchFamily="34" charset="0"/>
                        </a:rPr>
                        <a:t> </a:t>
                      </a:r>
                    </a:p>
                  </a:txBody>
                  <a:tcPr marL="72000" marR="72000" marT="36000" marB="36000"/>
                </a:tc>
                <a:tc>
                  <a:txBody>
                    <a:bodyPr/>
                    <a:lstStyle/>
                    <a:p>
                      <a:pPr algn="l" rtl="0" fontAlgn="ctr"/>
                      <a:r>
                        <a:rPr lang="en-GB" sz="1000" b="0" i="0" u="none" strike="noStrike">
                          <a:solidFill>
                            <a:srgbClr val="002060"/>
                          </a:solidFill>
                          <a:effectLst/>
                          <a:latin typeface="Arial" panose="020B0604020202020204" pitchFamily="34" charset="0"/>
                        </a:rPr>
                        <a:t>Global Peace Index </a:t>
                      </a:r>
                    </a:p>
                    <a:p>
                      <a:pPr algn="l" rtl="0" fontAlgn="ctr"/>
                      <a:r>
                        <a:rPr lang="en-GB" sz="1000" b="0" i="0" u="none" strike="noStrike">
                          <a:solidFill>
                            <a:srgbClr val="002060"/>
                          </a:solidFill>
                          <a:effectLst/>
                          <a:latin typeface="Arial" panose="020B0604020202020204" pitchFamily="34" charset="0"/>
                        </a:rPr>
                        <a:t> </a:t>
                      </a:r>
                    </a:p>
                    <a:p>
                      <a:pPr algn="l" rtl="0" fontAlgn="ctr"/>
                      <a:r>
                        <a:rPr lang="en-GB" sz="1000" b="0" i="0" u="none" strike="noStrike">
                          <a:solidFill>
                            <a:srgbClr val="002060"/>
                          </a:solidFill>
                          <a:effectLst/>
                          <a:latin typeface="Arial" panose="020B0604020202020204" pitchFamily="34" charset="0"/>
                        </a:rPr>
                        <a:t> </a:t>
                      </a:r>
                      <a:endParaRPr lang="en-US">
                        <a:solidFill>
                          <a:srgbClr val="002060"/>
                        </a:solidFill>
                      </a:endParaRPr>
                    </a:p>
                  </a:txBody>
                  <a:tcPr marL="72000" marR="72000" marT="36000" marB="36000"/>
                </a:tc>
                <a:tc>
                  <a:txBody>
                    <a:bodyPr/>
                    <a:lstStyle/>
                    <a:p>
                      <a:pPr algn="l" rtl="0" fontAlgn="ctr"/>
                      <a:r>
                        <a:rPr lang="en-GB" sz="1000" b="0" i="0" u="none" strike="noStrike">
                          <a:solidFill>
                            <a:srgbClr val="002060"/>
                          </a:solidFill>
                          <a:effectLst/>
                          <a:latin typeface="Arial" panose="020B0604020202020204" pitchFamily="34" charset="0"/>
                        </a:rPr>
                        <a:t>Any </a:t>
                      </a:r>
                      <a:endParaRPr lang="en-US">
                        <a:solidFill>
                          <a:srgbClr val="002060"/>
                        </a:solidFill>
                      </a:endParaRPr>
                    </a:p>
                  </a:txBody>
                  <a:tcPr marL="72000" marR="72000" marT="36000" marB="36000"/>
                </a:tc>
                <a:tc>
                  <a:txBody>
                    <a:bodyPr/>
                    <a:lstStyle/>
                    <a:p>
                      <a:pPr algn="l" rtl="0" fontAlgn="ctr"/>
                      <a:r>
                        <a:rPr lang="en-GB" sz="1000" b="0" i="0" u="none" strike="noStrike">
                          <a:solidFill>
                            <a:srgbClr val="002060"/>
                          </a:solidFill>
                          <a:effectLst/>
                          <a:latin typeface="Arial" panose="020B0604020202020204" pitchFamily="34" charset="0"/>
                        </a:rPr>
                        <a:t>Annually </a:t>
                      </a:r>
                    </a:p>
                    <a:p>
                      <a:r>
                        <a:rPr lang="en-GB" sz="1000" b="0" i="0" u="none" strike="noStrike">
                          <a:solidFill>
                            <a:srgbClr val="002060"/>
                          </a:solidFill>
                          <a:effectLst/>
                          <a:latin typeface="Arial" panose="020B0604020202020204" pitchFamily="34" charset="0"/>
                        </a:rPr>
                        <a:t> </a:t>
                      </a:r>
                    </a:p>
                    <a:p>
                      <a:r>
                        <a:rPr lang="en-GB" sz="1000" b="0" i="0" u="none" strike="noStrike">
                          <a:solidFill>
                            <a:srgbClr val="002060"/>
                          </a:solidFill>
                          <a:effectLst/>
                          <a:latin typeface="Arial" panose="020B0604020202020204" pitchFamily="34" charset="0"/>
                        </a:rPr>
                        <a:t> </a:t>
                      </a:r>
                      <a:endParaRPr lang="en-US">
                        <a:solidFill>
                          <a:srgbClr val="002060"/>
                        </a:solidFill>
                      </a:endParaRPr>
                    </a:p>
                  </a:txBody>
                  <a:tcPr marL="72000" marR="72000" marT="36000" marB="36000"/>
                </a:tc>
                <a:tc>
                  <a:txBody>
                    <a:bodyPr/>
                    <a:lstStyle/>
                    <a:p>
                      <a:r>
                        <a:rPr lang="en-US" sz="1000" b="0" i="0" u="none" strike="noStrike">
                          <a:solidFill>
                            <a:srgbClr val="002060"/>
                          </a:solidFill>
                          <a:effectLst/>
                          <a:latin typeface="Arial" panose="020B0604020202020204" pitchFamily="34" charset="0"/>
                        </a:rPr>
                        <a:t>A composite index measuring the peacefulness of countries made up of 23 quantitative and qualitative indicators each weighted on a scale of 1-5. The lower the score the more peaceful the country. Peace is defined as the attitudes, institutions and structures that create and sustain peaceful societies. </a:t>
                      </a:r>
                      <a:endParaRPr lang="en-US">
                        <a:solidFill>
                          <a:srgbClr val="002060"/>
                        </a:solidFill>
                      </a:endParaRPr>
                    </a:p>
                  </a:txBody>
                  <a:tcPr marL="108000" marR="72000" marT="36000" marB="36000"/>
                </a:tc>
                <a:extLst>
                  <a:ext uri="{0D108BD9-81ED-4DB2-BD59-A6C34878D82A}">
                    <a16:rowId xmlns:a16="http://schemas.microsoft.com/office/drawing/2014/main" val="813478604"/>
                  </a:ext>
                </a:extLst>
              </a:tr>
              <a:tr h="495300">
                <a:tc>
                  <a:txBody>
                    <a:bodyPr/>
                    <a:lstStyle/>
                    <a:p>
                      <a:pPr algn="ctr" rtl="0" fontAlgn="ctr"/>
                      <a:r>
                        <a:rPr lang="en-GB" sz="1000" b="0" i="0" u="none" strike="noStrike" dirty="0">
                          <a:solidFill>
                            <a:srgbClr val="002060"/>
                          </a:solidFill>
                          <a:effectLst/>
                          <a:latin typeface="Arial" panose="020B0604020202020204" pitchFamily="34" charset="0"/>
                        </a:rPr>
                        <a:t>I-2.6</a:t>
                      </a:r>
                    </a:p>
                  </a:txBody>
                  <a:tcPr marL="36000" marR="72000" marT="36000" marB="36000"/>
                </a:tc>
                <a:tc>
                  <a:txBody>
                    <a:bodyPr/>
                    <a:lstStyle/>
                    <a:p>
                      <a:pPr algn="l" rtl="0" fontAlgn="ctr"/>
                      <a:r>
                        <a:rPr lang="en-US" sz="1000" b="0" i="0" u="none" strike="noStrike" dirty="0">
                          <a:solidFill>
                            <a:srgbClr val="002060"/>
                          </a:solidFill>
                          <a:effectLst/>
                          <a:latin typeface="Arial" panose="020B0604020202020204" pitchFamily="34" charset="0"/>
                        </a:rPr>
                        <a:t>Women Peace and Security Overall Rating </a:t>
                      </a:r>
                    </a:p>
                  </a:txBody>
                  <a:tcPr marL="72000" marR="72000" marT="36000" marB="36000"/>
                </a:tc>
                <a:tc>
                  <a:txBody>
                    <a:bodyPr/>
                    <a:lstStyle/>
                    <a:p>
                      <a:r>
                        <a:rPr lang="en-US" sz="1000" b="0" i="0" u="none" strike="noStrike">
                          <a:solidFill>
                            <a:srgbClr val="002060"/>
                          </a:solidFill>
                          <a:effectLst/>
                          <a:latin typeface="Arial" panose="020B0604020202020204" pitchFamily="34" charset="0"/>
                        </a:rPr>
                        <a:t>Women, Peace and Security Index</a:t>
                      </a:r>
                      <a:endParaRPr lang="en-US">
                        <a:solidFill>
                          <a:srgbClr val="002060"/>
                        </a:solidFill>
                      </a:endParaRPr>
                    </a:p>
                  </a:txBody>
                  <a:tcPr marL="72000" marR="72000" marT="36000" marB="36000"/>
                </a:tc>
                <a:tc>
                  <a:txBody>
                    <a:bodyPr/>
                    <a:lstStyle/>
                    <a:p>
                      <a:r>
                        <a:rPr lang="en-GB" sz="1000" b="0" i="0" u="none" strike="noStrike">
                          <a:solidFill>
                            <a:srgbClr val="002060"/>
                          </a:solidFill>
                          <a:effectLst/>
                          <a:latin typeface="Arial" panose="020B0604020202020204" pitchFamily="34" charset="0"/>
                        </a:rPr>
                        <a:t>NA, Donor</a:t>
                      </a:r>
                      <a:endParaRPr lang="en-US">
                        <a:solidFill>
                          <a:srgbClr val="002060"/>
                        </a:solidFill>
                      </a:endParaRPr>
                    </a:p>
                  </a:txBody>
                  <a:tcPr marL="72000" marR="72000" marT="36000" marB="36000"/>
                </a:tc>
                <a:tc>
                  <a:txBody>
                    <a:bodyPr/>
                    <a:lstStyle/>
                    <a:p>
                      <a:r>
                        <a:rPr lang="en-GB" sz="1000" b="0" i="0" u="none" strike="noStrike">
                          <a:solidFill>
                            <a:srgbClr val="002060"/>
                          </a:solidFill>
                          <a:effectLst/>
                          <a:latin typeface="Arial" panose="020B0604020202020204" pitchFamily="34" charset="0"/>
                        </a:rPr>
                        <a:t>Annually </a:t>
                      </a:r>
                      <a:endParaRPr lang="en-US">
                        <a:solidFill>
                          <a:srgbClr val="002060"/>
                        </a:solidFill>
                      </a:endParaRPr>
                    </a:p>
                  </a:txBody>
                  <a:tcPr marL="72000" marR="72000" marT="36000" marB="36000"/>
                </a:tc>
                <a:tc>
                  <a:txBody>
                    <a:bodyPr/>
                    <a:lstStyle/>
                    <a:p>
                      <a:r>
                        <a:rPr lang="en-US" sz="1000" b="0" i="0" u="none" strike="noStrike">
                          <a:solidFill>
                            <a:srgbClr val="002060"/>
                          </a:solidFill>
                          <a:effectLst/>
                          <a:latin typeface="Arial" panose="020B0604020202020204" pitchFamily="34" charset="0"/>
                        </a:rPr>
                        <a:t>Ratings are assessed against 11 categories (each of which contributes to resilience to conflict), these include: education; financial inclusion; employment; cell phone use; parliamentary representation; absence of legal discrimination; son bias; discrimination laws; intimate partner violence; community safety; organized violence </a:t>
                      </a:r>
                      <a:endParaRPr lang="en-US">
                        <a:solidFill>
                          <a:srgbClr val="002060"/>
                        </a:solidFill>
                      </a:endParaRPr>
                    </a:p>
                  </a:txBody>
                  <a:tcPr marL="108000" marR="72000" marT="36000" marB="36000"/>
                </a:tc>
                <a:extLst>
                  <a:ext uri="{0D108BD9-81ED-4DB2-BD59-A6C34878D82A}">
                    <a16:rowId xmlns:a16="http://schemas.microsoft.com/office/drawing/2014/main" val="1612310481"/>
                  </a:ext>
                </a:extLst>
              </a:tr>
              <a:tr h="546155">
                <a:tc>
                  <a:txBody>
                    <a:bodyPr/>
                    <a:lstStyle/>
                    <a:p>
                      <a:pPr algn="ctr" rtl="0" fontAlgn="ctr"/>
                      <a:r>
                        <a:rPr lang="en-GB" sz="1000" b="0" i="0" u="none" strike="noStrike" dirty="0">
                          <a:solidFill>
                            <a:srgbClr val="002060"/>
                          </a:solidFill>
                          <a:effectLst/>
                          <a:latin typeface="Arial" panose="020B0604020202020204" pitchFamily="34" charset="0"/>
                        </a:rPr>
                        <a:t>I-2.7</a:t>
                      </a:r>
                    </a:p>
                  </a:txBody>
                  <a:tcPr marL="36000" marR="72000" marT="36000" marB="36000"/>
                </a:tc>
                <a:tc>
                  <a:txBody>
                    <a:bodyPr/>
                    <a:lstStyle/>
                    <a:p>
                      <a:pPr algn="l" rtl="0" fontAlgn="ctr"/>
                      <a:r>
                        <a:rPr lang="en-US" sz="950" b="0" i="0" u="none" strike="noStrike" dirty="0">
                          <a:solidFill>
                            <a:srgbClr val="002060"/>
                          </a:solidFill>
                          <a:effectLst/>
                          <a:latin typeface="Arial" panose="020B0604020202020204" pitchFamily="34" charset="0"/>
                        </a:rPr>
                        <a:t>The extent to which the reintegration of ex-combatants has influenced conflict dynamics</a:t>
                      </a:r>
                    </a:p>
                  </a:txBody>
                  <a:tcPr marL="72000" marR="72000" marT="36000" marB="36000"/>
                </a:tc>
                <a:tc>
                  <a:txBody>
                    <a:bodyPr/>
                    <a:lstStyle/>
                    <a:p>
                      <a:r>
                        <a:rPr lang="en-US" sz="1000" b="0" i="0" u="none" strike="noStrike" dirty="0">
                          <a:solidFill>
                            <a:srgbClr val="002060"/>
                          </a:solidFill>
                          <a:effectLst/>
                          <a:latin typeface="Arial" panose="020B0604020202020204" pitchFamily="34" charset="0"/>
                        </a:rPr>
                        <a:t>KIIs and FGD, HH Survey </a:t>
                      </a:r>
                      <a:endParaRPr lang="en-US" dirty="0">
                        <a:solidFill>
                          <a:srgbClr val="002060"/>
                        </a:solidFill>
                      </a:endParaRPr>
                    </a:p>
                  </a:txBody>
                  <a:tcPr marL="72000" marR="72000" marT="36000" marB="36000"/>
                </a:tc>
                <a:tc>
                  <a:txBody>
                    <a:bodyPr/>
                    <a:lstStyle/>
                    <a:p>
                      <a:r>
                        <a:rPr lang="en-GB" sz="1000" b="0" i="0" u="none" strike="noStrike">
                          <a:solidFill>
                            <a:srgbClr val="002060"/>
                          </a:solidFill>
                          <a:effectLst/>
                          <a:latin typeface="Arial" panose="020B0604020202020204" pitchFamily="34" charset="0"/>
                        </a:rPr>
                        <a:t>Donor , IP </a:t>
                      </a:r>
                      <a:endParaRPr lang="en-US">
                        <a:solidFill>
                          <a:srgbClr val="002060"/>
                        </a:solidFill>
                      </a:endParaRPr>
                    </a:p>
                  </a:txBody>
                  <a:tcPr marL="72000" marR="72000" marT="36000" marB="36000"/>
                </a:tc>
                <a:tc>
                  <a:txBody>
                    <a:bodyPr/>
                    <a:lstStyle/>
                    <a:p>
                      <a:r>
                        <a:rPr lang="en-GB" sz="1000" b="0" i="0" u="none" strike="noStrike">
                          <a:solidFill>
                            <a:srgbClr val="002060"/>
                          </a:solidFill>
                          <a:effectLst/>
                          <a:latin typeface="Arial" panose="020B0604020202020204" pitchFamily="34" charset="0"/>
                        </a:rPr>
                        <a:t>Six-monthly or annually</a:t>
                      </a:r>
                      <a:endParaRPr lang="en-US">
                        <a:solidFill>
                          <a:srgbClr val="002060"/>
                        </a:solidFill>
                      </a:endParaRPr>
                    </a:p>
                  </a:txBody>
                  <a:tcPr marL="72000" marR="72000" marT="36000" marB="36000"/>
                </a:tc>
                <a:tc>
                  <a:txBody>
                    <a:bodyPr/>
                    <a:lstStyle/>
                    <a:p>
                      <a:r>
                        <a:rPr lang="en-US" sz="1000" b="0" i="0" u="none" strike="noStrike" dirty="0">
                          <a:solidFill>
                            <a:srgbClr val="002060"/>
                          </a:solidFill>
                          <a:effectLst/>
                          <a:latin typeface="Arial" panose="020B0604020202020204" pitchFamily="34" charset="0"/>
                        </a:rPr>
                        <a:t>This indicator is for mine action </a:t>
                      </a:r>
                      <a:r>
                        <a:rPr lang="en-US" sz="1000" b="0" i="0" u="none" strike="noStrike" dirty="0" err="1">
                          <a:solidFill>
                            <a:srgbClr val="002060"/>
                          </a:solidFill>
                          <a:effectLst/>
                          <a:latin typeface="Arial" panose="020B0604020202020204" pitchFamily="34" charset="0"/>
                        </a:rPr>
                        <a:t>programmes</a:t>
                      </a:r>
                      <a:r>
                        <a:rPr lang="en-US" sz="1000" b="0" i="0" u="none" strike="noStrike" dirty="0">
                          <a:solidFill>
                            <a:srgbClr val="002060"/>
                          </a:solidFill>
                          <a:effectLst/>
                          <a:latin typeface="Arial" panose="020B0604020202020204" pitchFamily="34" charset="0"/>
                        </a:rPr>
                        <a:t> seeking to reintegrate ex-combatants through mine action activities. It measures </a:t>
                      </a:r>
                      <a:r>
                        <a:rPr lang="en-US" sz="1000" b="0" i="0" u="none" strike="noStrike" dirty="0" err="1">
                          <a:solidFill>
                            <a:srgbClr val="002060"/>
                          </a:solidFill>
                          <a:effectLst/>
                          <a:latin typeface="Arial" panose="020B0604020202020204" pitchFamily="34" charset="0"/>
                        </a:rPr>
                        <a:t>stabilisation</a:t>
                      </a:r>
                      <a:r>
                        <a:rPr lang="en-US" sz="1000" b="0" i="0" u="none" strike="noStrike" dirty="0">
                          <a:solidFill>
                            <a:srgbClr val="002060"/>
                          </a:solidFill>
                          <a:effectLst/>
                          <a:latin typeface="Arial" panose="020B0604020202020204" pitchFamily="34" charset="0"/>
                        </a:rPr>
                        <a:t> contributions and helps to monitor the conflict context. </a:t>
                      </a:r>
                      <a:endParaRPr lang="en-US" dirty="0">
                        <a:solidFill>
                          <a:srgbClr val="002060"/>
                        </a:solidFill>
                      </a:endParaRPr>
                    </a:p>
                  </a:txBody>
                  <a:tcPr marL="108000" marR="72000" marT="36000" marB="36000"/>
                </a:tc>
                <a:extLst>
                  <a:ext uri="{0D108BD9-81ED-4DB2-BD59-A6C34878D82A}">
                    <a16:rowId xmlns:a16="http://schemas.microsoft.com/office/drawing/2014/main" val="2865973374"/>
                  </a:ext>
                </a:extLst>
              </a:tr>
              <a:tr h="360000">
                <a:tc>
                  <a:txBody>
                    <a:bodyPr/>
                    <a:lstStyle/>
                    <a:p>
                      <a:pPr algn="ctr" rtl="0" fontAlgn="ctr"/>
                      <a:r>
                        <a:rPr lang="en-GB" sz="1000" b="0" i="0" u="none" strike="noStrike" dirty="0">
                          <a:solidFill>
                            <a:srgbClr val="002060"/>
                          </a:solidFill>
                          <a:effectLst/>
                          <a:latin typeface="Arial" panose="020B0604020202020204" pitchFamily="34" charset="0"/>
                        </a:rPr>
                        <a:t>I-2.8</a:t>
                      </a:r>
                    </a:p>
                  </a:txBody>
                  <a:tcPr marL="36000" marR="72000" marT="36000" marB="36000"/>
                </a:tc>
                <a:tc>
                  <a:txBody>
                    <a:bodyPr/>
                    <a:lstStyle/>
                    <a:p>
                      <a:pPr algn="l" rtl="0" fontAlgn="ctr"/>
                      <a:r>
                        <a:rPr lang="en-GB" sz="1000" b="0" i="0" u="none" strike="noStrike" dirty="0">
                          <a:solidFill>
                            <a:srgbClr val="002060"/>
                          </a:solidFill>
                          <a:effectLst/>
                          <a:latin typeface="Arial" panose="020B0604020202020204" pitchFamily="34" charset="0"/>
                        </a:rPr>
                        <a:t>Number of conflict events</a:t>
                      </a:r>
                    </a:p>
                  </a:txBody>
                  <a:tcPr marL="72000" marR="72000" marT="36000" marB="0"/>
                </a:tc>
                <a:tc>
                  <a:txBody>
                    <a:bodyPr/>
                    <a:lstStyle/>
                    <a:p>
                      <a:r>
                        <a:rPr lang="en-US" sz="900" b="0" i="0" u="sng" strike="noStrike" dirty="0">
                          <a:solidFill>
                            <a:schemeClr val="accent1"/>
                          </a:solidFill>
                          <a:effectLst/>
                          <a:latin typeface="Arial" panose="020B0604020202020204" pitchFamily="34" charset="0"/>
                          <a:hlinkClick r:id="rId3">
                            <a:extLst>
                              <a:ext uri="{A12FA001-AC4F-418D-AE19-62706E023703}">
                                <ahyp:hlinkClr xmlns:ahyp="http://schemas.microsoft.com/office/drawing/2018/hyperlinkcolor" val="tx"/>
                              </a:ext>
                            </a:extLst>
                          </a:hlinkClick>
                        </a:rPr>
                        <a:t>ACLED Dashboard - ACLED (acleddata.com</a:t>
                      </a:r>
                      <a:r>
                        <a:rPr lang="en-US" sz="900" b="0" i="0" u="sng" strike="noStrike" dirty="0">
                          <a:solidFill>
                            <a:srgbClr val="009FE3"/>
                          </a:solidFill>
                          <a:effectLst/>
                          <a:latin typeface="Arial" panose="020B0604020202020204" pitchFamily="34" charset="0"/>
                          <a:hlinkClick r:id="rId3">
                            <a:extLst>
                              <a:ext uri="{A12FA001-AC4F-418D-AE19-62706E023703}">
                                <ahyp:hlinkClr xmlns:ahyp="http://schemas.microsoft.com/office/drawing/2018/hyperlinkcolor" val="tx"/>
                              </a:ext>
                            </a:extLst>
                          </a:hlinkClick>
                        </a:rPr>
                        <a:t>)</a:t>
                      </a:r>
                      <a:endParaRPr lang="en-US" sz="900" dirty="0">
                        <a:solidFill>
                          <a:srgbClr val="009FE3"/>
                        </a:solidFill>
                      </a:endParaRPr>
                    </a:p>
                  </a:txBody>
                  <a:tcPr marL="72000" marR="72000" marT="36000" marB="0"/>
                </a:tc>
                <a:tc>
                  <a:txBody>
                    <a:bodyPr/>
                    <a:lstStyle/>
                    <a:p>
                      <a:r>
                        <a:rPr lang="en-GB" sz="1000" b="0" i="0" u="none" strike="noStrike" dirty="0">
                          <a:solidFill>
                            <a:srgbClr val="002060"/>
                          </a:solidFill>
                          <a:effectLst/>
                          <a:latin typeface="Arial" panose="020B0604020202020204" pitchFamily="34" charset="0"/>
                        </a:rPr>
                        <a:t>Donor, IP</a:t>
                      </a:r>
                      <a:endParaRPr lang="en-US" dirty="0">
                        <a:solidFill>
                          <a:srgbClr val="002060"/>
                        </a:solidFill>
                      </a:endParaRPr>
                    </a:p>
                  </a:txBody>
                  <a:tcPr marL="72000" marR="72000" marT="36000" marB="0"/>
                </a:tc>
                <a:tc>
                  <a:txBody>
                    <a:bodyPr/>
                    <a:lstStyle/>
                    <a:p>
                      <a:r>
                        <a:rPr lang="en-GB" sz="1000" b="0" i="0" u="none" strike="noStrike" dirty="0">
                          <a:solidFill>
                            <a:srgbClr val="002060"/>
                          </a:solidFill>
                          <a:effectLst/>
                          <a:latin typeface="Arial" panose="020B0604020202020204" pitchFamily="34" charset="0"/>
                        </a:rPr>
                        <a:t>Annually </a:t>
                      </a:r>
                      <a:endParaRPr lang="en-US" dirty="0">
                        <a:solidFill>
                          <a:srgbClr val="002060"/>
                        </a:solidFill>
                      </a:endParaRPr>
                    </a:p>
                  </a:txBody>
                  <a:tcPr marL="72000" marR="72000" marT="36000" marB="0"/>
                </a:tc>
                <a:tc>
                  <a:txBody>
                    <a:bodyPr/>
                    <a:lstStyle/>
                    <a:p>
                      <a:r>
                        <a:rPr lang="en-US" sz="1000" b="0" i="0" u="none" strike="noStrike" dirty="0">
                          <a:solidFill>
                            <a:srgbClr val="002060"/>
                          </a:solidFill>
                          <a:effectLst/>
                          <a:latin typeface="Arial" panose="020B0604020202020204" pitchFamily="34" charset="0"/>
                        </a:rPr>
                        <a:t>Events are defined as battles, violence against civilians, explosions and remote violence, and riots.</a:t>
                      </a:r>
                      <a:endParaRPr lang="en-US" dirty="0">
                        <a:solidFill>
                          <a:srgbClr val="002060"/>
                        </a:solidFill>
                      </a:endParaRPr>
                    </a:p>
                  </a:txBody>
                  <a:tcPr marL="108000" marR="72000" marT="36000" marB="36000"/>
                </a:tc>
                <a:extLst>
                  <a:ext uri="{0D108BD9-81ED-4DB2-BD59-A6C34878D82A}">
                    <a16:rowId xmlns:a16="http://schemas.microsoft.com/office/drawing/2014/main" val="2047501026"/>
                  </a:ext>
                </a:extLst>
              </a:tr>
            </a:tbl>
          </a:graphicData>
        </a:graphic>
      </p:graphicFrame>
      <p:sp>
        <p:nvSpPr>
          <p:cNvPr id="2" name="Rectangle 1">
            <a:extLst>
              <a:ext uri="{FF2B5EF4-FFF2-40B4-BE49-F238E27FC236}">
                <a16:creationId xmlns:a16="http://schemas.microsoft.com/office/drawing/2014/main" id="{E39104D4-FD56-6449-DC1F-275E3AF6F9D4}"/>
              </a:ext>
            </a:extLst>
          </p:cNvPr>
          <p:cNvSpPr/>
          <p:nvPr/>
        </p:nvSpPr>
        <p:spPr>
          <a:xfrm>
            <a:off x="408992" y="237040"/>
            <a:ext cx="3934408" cy="348761"/>
          </a:xfrm>
          <a:prstGeom prst="rect">
            <a:avLst/>
          </a:prstGeom>
          <a:noFill/>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Proposed Impact indicators</a:t>
            </a:r>
            <a:endParaRPr kumimoji="0" lang="en-US" sz="105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617E48C4-2249-AAC1-5EA0-681A9B6F58A4}"/>
              </a:ext>
            </a:extLst>
          </p:cNvPr>
          <p:cNvSpPr txBox="1"/>
          <p:nvPr/>
        </p:nvSpPr>
        <p:spPr>
          <a:xfrm>
            <a:off x="5943600" y="223977"/>
            <a:ext cx="5887617"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dirty="0">
                <a:ln>
                  <a:noFill/>
                </a:ln>
                <a:solidFill>
                  <a:srgbClr val="002060"/>
                </a:solidFill>
                <a:effectLst/>
                <a:uLnTx/>
                <a:uFillTx/>
                <a:latin typeface="Arial" panose="020B0604020202020204" pitchFamily="34" charset="0"/>
                <a:ea typeface="+mn-ea"/>
                <a:cs typeface="+mn-cs"/>
              </a:rPr>
              <a:t>The key (minimum) indicators required are shown in bold</a:t>
            </a:r>
          </a:p>
        </p:txBody>
      </p:sp>
      <p:sp>
        <p:nvSpPr>
          <p:cNvPr id="4" name="Slide Number Placeholder 5">
            <a:extLst>
              <a:ext uri="{FF2B5EF4-FFF2-40B4-BE49-F238E27FC236}">
                <a16:creationId xmlns:a16="http://schemas.microsoft.com/office/drawing/2014/main" id="{E27C1F81-7513-D18C-624A-E97EEF9A6BB1}"/>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53</a:t>
            </a:fld>
            <a:endParaRPr lang="en-GB" dirty="0"/>
          </a:p>
        </p:txBody>
      </p:sp>
    </p:spTree>
    <p:extLst>
      <p:ext uri="{BB962C8B-B14F-4D97-AF65-F5344CB8AC3E}">
        <p14:creationId xmlns:p14="http://schemas.microsoft.com/office/powerpoint/2010/main" val="37399204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791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9">
            <a:extLst>
              <a:ext uri="{FF2B5EF4-FFF2-40B4-BE49-F238E27FC236}">
                <a16:creationId xmlns:a16="http://schemas.microsoft.com/office/drawing/2014/main" id="{FB2E2F75-EB4A-AA43-BA05-D1B0D6320FA8}"/>
              </a:ext>
            </a:extLst>
          </p:cNvPr>
          <p:cNvSpPr/>
          <p:nvPr/>
        </p:nvSpPr>
        <p:spPr>
          <a:xfrm>
            <a:off x="0" y="5894"/>
            <a:ext cx="12192000" cy="117869"/>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aphicFrame>
        <p:nvGraphicFramePr>
          <p:cNvPr id="12" name="Table 11">
            <a:extLst>
              <a:ext uri="{FF2B5EF4-FFF2-40B4-BE49-F238E27FC236}">
                <a16:creationId xmlns:a16="http://schemas.microsoft.com/office/drawing/2014/main" id="{DBD0BB86-877F-EB48-F618-82D8DEAA3855}"/>
              </a:ext>
            </a:extLst>
          </p:cNvPr>
          <p:cNvGraphicFramePr>
            <a:graphicFrameLocks noGrp="1"/>
          </p:cNvGraphicFramePr>
          <p:nvPr/>
        </p:nvGraphicFramePr>
        <p:xfrm>
          <a:off x="408992" y="640418"/>
          <a:ext cx="11374015" cy="3801856"/>
        </p:xfrm>
        <a:graphic>
          <a:graphicData uri="http://schemas.openxmlformats.org/drawingml/2006/table">
            <a:tbl>
              <a:tblPr>
                <a:tableStyleId>{5C22544A-7EE6-4342-B048-85BDC9FD1C3A}</a:tableStyleId>
              </a:tblPr>
              <a:tblGrid>
                <a:gridCol w="518659">
                  <a:extLst>
                    <a:ext uri="{9D8B030D-6E8A-4147-A177-3AD203B41FA5}">
                      <a16:colId xmlns:a16="http://schemas.microsoft.com/office/drawing/2014/main" val="241963245"/>
                    </a:ext>
                  </a:extLst>
                </a:gridCol>
                <a:gridCol w="2398645">
                  <a:extLst>
                    <a:ext uri="{9D8B030D-6E8A-4147-A177-3AD203B41FA5}">
                      <a16:colId xmlns:a16="http://schemas.microsoft.com/office/drawing/2014/main" val="2213462879"/>
                    </a:ext>
                  </a:extLst>
                </a:gridCol>
                <a:gridCol w="1391478">
                  <a:extLst>
                    <a:ext uri="{9D8B030D-6E8A-4147-A177-3AD203B41FA5}">
                      <a16:colId xmlns:a16="http://schemas.microsoft.com/office/drawing/2014/main" val="3842703326"/>
                    </a:ext>
                  </a:extLst>
                </a:gridCol>
                <a:gridCol w="781878">
                  <a:extLst>
                    <a:ext uri="{9D8B030D-6E8A-4147-A177-3AD203B41FA5}">
                      <a16:colId xmlns:a16="http://schemas.microsoft.com/office/drawing/2014/main" val="1771602943"/>
                    </a:ext>
                  </a:extLst>
                </a:gridCol>
                <a:gridCol w="1086678">
                  <a:extLst>
                    <a:ext uri="{9D8B030D-6E8A-4147-A177-3AD203B41FA5}">
                      <a16:colId xmlns:a16="http://schemas.microsoft.com/office/drawing/2014/main" val="577632861"/>
                    </a:ext>
                  </a:extLst>
                </a:gridCol>
                <a:gridCol w="5196677">
                  <a:extLst>
                    <a:ext uri="{9D8B030D-6E8A-4147-A177-3AD203B41FA5}">
                      <a16:colId xmlns:a16="http://schemas.microsoft.com/office/drawing/2014/main" val="2609134940"/>
                    </a:ext>
                  </a:extLst>
                </a:gridCol>
              </a:tblGrid>
              <a:tr h="328978">
                <a:tc>
                  <a:txBody>
                    <a:bodyPr/>
                    <a:lstStyle/>
                    <a:p>
                      <a:pPr algn="l" rtl="0" fontAlgn="ctr"/>
                      <a:r>
                        <a:rPr lang="en-GB" sz="1100" b="1" i="0" u="none" strike="noStrike" dirty="0">
                          <a:solidFill>
                            <a:schemeClr val="bg1"/>
                          </a:solidFill>
                          <a:effectLst/>
                          <a:latin typeface="Arial" panose="020B0604020202020204" pitchFamily="34" charset="0"/>
                        </a:rPr>
                        <a:t>N.O </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Indicator </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Source</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Owner</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Frequency</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Description</a:t>
                      </a:r>
                      <a:r>
                        <a:rPr lang="en-GB" sz="1100" b="0" i="0" u="none" strike="noStrike" dirty="0">
                          <a:solidFill>
                            <a:srgbClr val="000000"/>
                          </a:solidFill>
                          <a:effectLst/>
                          <a:latin typeface="Arial" panose="020B0604020202020204" pitchFamily="34" charset="0"/>
                        </a:rPr>
                        <a:t> </a:t>
                      </a:r>
                    </a:p>
                  </a:txBody>
                  <a:tcPr marL="36000" marR="7620" marT="7620" marB="0" anchor="ctr">
                    <a:solidFill>
                      <a:schemeClr val="accent6"/>
                    </a:solidFill>
                  </a:tcPr>
                </a:tc>
                <a:extLst>
                  <a:ext uri="{0D108BD9-81ED-4DB2-BD59-A6C34878D82A}">
                    <a16:rowId xmlns:a16="http://schemas.microsoft.com/office/drawing/2014/main" val="4054895585"/>
                  </a:ext>
                </a:extLst>
              </a:tr>
              <a:tr h="272711">
                <a:tc gridSpan="6">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1" i="0" u="none" strike="noStrike" dirty="0">
                          <a:solidFill>
                            <a:schemeClr val="bg1"/>
                          </a:solidFill>
                          <a:effectLst/>
                          <a:latin typeface="Arial" panose="020B0604020202020204" pitchFamily="34" charset="0"/>
                        </a:rPr>
                        <a:t>Impact 3: </a:t>
                      </a:r>
                      <a:r>
                        <a:rPr lang="en-US" sz="1100" b="1" i="0" u="none" strike="noStrike" dirty="0">
                          <a:solidFill>
                            <a:schemeClr val="bg1"/>
                          </a:solidFill>
                          <a:effectLst/>
                          <a:latin typeface="Arial" panose="020B0604020202020204" pitchFamily="34" charset="0"/>
                        </a:rPr>
                        <a:t>Economic development and more resilient communities contributes to SDGs</a:t>
                      </a:r>
                    </a:p>
                  </a:txBody>
                  <a:tcPr marL="72000" marR="7620" marT="7620" marB="0" anchor="ctr">
                    <a:solidFill>
                      <a:srgbClr val="7030A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41413796"/>
                  </a:ext>
                </a:extLst>
              </a:tr>
              <a:tr h="507367">
                <a:tc>
                  <a:txBody>
                    <a:bodyPr/>
                    <a:lstStyle/>
                    <a:p>
                      <a:pPr algn="ctr" rtl="0" fontAlgn="ctr"/>
                      <a:r>
                        <a:rPr lang="en-GB" sz="1000" b="1" i="0" u="none" strike="noStrike" dirty="0">
                          <a:solidFill>
                            <a:srgbClr val="002060"/>
                          </a:solidFill>
                          <a:effectLst/>
                          <a:latin typeface="Arial" panose="020B0604020202020204" pitchFamily="34" charset="0"/>
                        </a:rPr>
                        <a:t>I-3.1 </a:t>
                      </a:r>
                    </a:p>
                  </a:txBody>
                  <a:tcPr marL="36000" marR="9525" marT="36000" marB="0"/>
                </a:tc>
                <a:tc>
                  <a:txBody>
                    <a:bodyPr/>
                    <a:lstStyle/>
                    <a:p>
                      <a:pPr algn="l" rtl="0" fontAlgn="ctr"/>
                      <a:r>
                        <a:rPr lang="en-GB" sz="1000" b="1" i="0" u="none" strike="noStrike" dirty="0">
                          <a:solidFill>
                            <a:srgbClr val="002060"/>
                          </a:solidFill>
                          <a:effectLst/>
                          <a:latin typeface="Arial" panose="020B0604020202020204" pitchFamily="34" charset="0"/>
                        </a:rPr>
                        <a:t>SDG Index </a:t>
                      </a:r>
                    </a:p>
                  </a:txBody>
                  <a:tcPr marL="72000" marR="9525" marT="36000" marB="0"/>
                </a:tc>
                <a:tc>
                  <a:txBody>
                    <a:bodyPr/>
                    <a:lstStyle/>
                    <a:p>
                      <a:pPr algn="l" rtl="0" fontAlgn="ctr"/>
                      <a:r>
                        <a:rPr lang="en-US" sz="1000" b="0" i="0" u="none" strike="noStrike" dirty="0">
                          <a:solidFill>
                            <a:schemeClr val="accent1"/>
                          </a:solidFill>
                          <a:effectLst/>
                          <a:latin typeface="Arial" panose="020B0604020202020204" pitchFamily="34" charset="0"/>
                          <a:hlinkClick r:id="rId3">
                            <a:extLst>
                              <a:ext uri="{A12FA001-AC4F-418D-AE19-62706E023703}">
                                <ahyp:hlinkClr xmlns:ahyp="http://schemas.microsoft.com/office/drawing/2018/hyperlinkcolor" val="tx"/>
                              </a:ext>
                            </a:extLst>
                          </a:hlinkClick>
                        </a:rPr>
                        <a:t>Sustainable Development Report 2021 (sdgindex.org)</a:t>
                      </a:r>
                      <a:endParaRPr lang="en-US" sz="1000" b="0" i="0" u="none" strike="noStrike" dirty="0">
                        <a:solidFill>
                          <a:schemeClr val="accent1"/>
                        </a:solidFill>
                        <a:effectLst/>
                        <a:latin typeface="Arial" panose="020B0604020202020204" pitchFamily="34" charset="0"/>
                      </a:endParaRPr>
                    </a:p>
                  </a:txBody>
                  <a:tcPr marL="72000" marR="9525" marT="36000" marB="72000"/>
                </a:tc>
                <a:tc>
                  <a:txBody>
                    <a:bodyPr/>
                    <a:lstStyle/>
                    <a:p>
                      <a:pPr algn="l" rtl="0" fontAlgn="ctr"/>
                      <a:r>
                        <a:rPr lang="en-GB" sz="1000" b="0" i="0" u="none" strike="noStrike" dirty="0">
                          <a:solidFill>
                            <a:srgbClr val="002060"/>
                          </a:solidFill>
                          <a:effectLst/>
                          <a:latin typeface="Arial" panose="020B0604020202020204" pitchFamily="34" charset="0"/>
                        </a:rPr>
                        <a:t>Any </a:t>
                      </a:r>
                    </a:p>
                  </a:txBody>
                  <a:tcPr marL="72000" marR="9525" marT="36000" marB="72000"/>
                </a:tc>
                <a:tc>
                  <a:txBody>
                    <a:bodyPr/>
                    <a:lstStyle/>
                    <a:p>
                      <a:pPr algn="l" rtl="0" fontAlgn="ctr"/>
                      <a:r>
                        <a:rPr lang="en-GB" sz="1000" b="0" i="0" u="none" strike="noStrike" dirty="0">
                          <a:solidFill>
                            <a:srgbClr val="002060"/>
                          </a:solidFill>
                          <a:effectLst/>
                          <a:latin typeface="Arial" panose="020B0604020202020204" pitchFamily="34" charset="0"/>
                        </a:rPr>
                        <a:t>Annually </a:t>
                      </a:r>
                    </a:p>
                  </a:txBody>
                  <a:tcPr marL="72000" marR="9525" marT="36000" marB="72000"/>
                </a:tc>
                <a:tc>
                  <a:txBody>
                    <a:bodyPr/>
                    <a:lstStyle/>
                    <a:p>
                      <a:pPr algn="l" rtl="0" fontAlgn="ctr"/>
                      <a:r>
                        <a:rPr lang="en-US" sz="1000" b="0" i="0" u="none" strike="noStrike" dirty="0">
                          <a:solidFill>
                            <a:srgbClr val="002060"/>
                          </a:solidFill>
                          <a:effectLst/>
                          <a:latin typeface="Arial" panose="020B0604020202020204" pitchFamily="34" charset="0"/>
                        </a:rPr>
                        <a:t>Rankings of country progress against the Sustainable Development Goals (SDGs). </a:t>
                      </a:r>
                    </a:p>
                  </a:txBody>
                  <a:tcPr marL="72000" marR="9525" marT="36000" marB="72000"/>
                </a:tc>
                <a:extLst>
                  <a:ext uri="{0D108BD9-81ED-4DB2-BD59-A6C34878D82A}">
                    <a16:rowId xmlns:a16="http://schemas.microsoft.com/office/drawing/2014/main" val="1594355268"/>
                  </a:ext>
                </a:extLst>
              </a:tr>
              <a:tr h="936000">
                <a:tc>
                  <a:txBody>
                    <a:bodyPr/>
                    <a:lstStyle/>
                    <a:p>
                      <a:pPr algn="ctr" rtl="0" fontAlgn="ctr"/>
                      <a:r>
                        <a:rPr lang="en-GB" sz="1000" b="1" i="0" u="none" strike="noStrike" dirty="0">
                          <a:solidFill>
                            <a:srgbClr val="002060"/>
                          </a:solidFill>
                          <a:effectLst/>
                          <a:latin typeface="Arial" panose="020B0604020202020204" pitchFamily="34" charset="0"/>
                        </a:rPr>
                        <a:t>I-3.2</a:t>
                      </a:r>
                    </a:p>
                  </a:txBody>
                  <a:tcPr marL="36000" marR="9525" marT="36000" marB="0"/>
                </a:tc>
                <a:tc>
                  <a:txBody>
                    <a:bodyPr/>
                    <a:lstStyle/>
                    <a:p>
                      <a:pPr algn="l" rtl="0" fontAlgn="ctr"/>
                      <a:r>
                        <a:rPr lang="en-GB" sz="1000" b="1" i="0" u="none" strike="noStrike" dirty="0">
                          <a:solidFill>
                            <a:srgbClr val="002060"/>
                          </a:solidFill>
                          <a:effectLst/>
                          <a:latin typeface="Arial" panose="020B0604020202020204" pitchFamily="34" charset="0"/>
                        </a:rPr>
                        <a:t>Community resilience </a:t>
                      </a:r>
                    </a:p>
                  </a:txBody>
                  <a:tcPr marL="72000" marR="9525" marT="36000" marB="0"/>
                </a:tc>
                <a:tc>
                  <a:txBody>
                    <a:bodyPr/>
                    <a:lstStyle/>
                    <a:p>
                      <a:pPr algn="l" rtl="0" fontAlgn="ctr"/>
                      <a:r>
                        <a:rPr lang="en-GB" sz="1000" b="0" i="0" u="none" strike="noStrike" dirty="0">
                          <a:solidFill>
                            <a:srgbClr val="002060"/>
                          </a:solidFill>
                          <a:effectLst/>
                          <a:latin typeface="Arial" panose="020B0604020202020204" pitchFamily="34" charset="0"/>
                        </a:rPr>
                        <a:t>HH Survey and Evaluation </a:t>
                      </a:r>
                    </a:p>
                  </a:txBody>
                  <a:tcPr marL="72000" marR="9525" marT="36000" marB="0"/>
                </a:tc>
                <a:tc>
                  <a:txBody>
                    <a:bodyPr/>
                    <a:lstStyle/>
                    <a:p>
                      <a:pPr algn="l" rtl="0" fontAlgn="ctr"/>
                      <a:r>
                        <a:rPr lang="en-GB" sz="1000" b="0" i="0" u="none" strike="noStrike" dirty="0">
                          <a:solidFill>
                            <a:srgbClr val="002060"/>
                          </a:solidFill>
                          <a:effectLst/>
                          <a:latin typeface="Arial" panose="020B0604020202020204" pitchFamily="34" charset="0"/>
                        </a:rPr>
                        <a:t>IP </a:t>
                      </a:r>
                    </a:p>
                    <a:p>
                      <a:pPr algn="l" rtl="0" fontAlgn="ctr"/>
                      <a:r>
                        <a:rPr lang="en-GB" sz="1000" b="0" i="0" u="none" strike="noStrike" dirty="0">
                          <a:solidFill>
                            <a:srgbClr val="002060"/>
                          </a:solidFill>
                          <a:effectLst/>
                          <a:latin typeface="Arial" panose="020B0604020202020204" pitchFamily="34" charset="0"/>
                        </a:rPr>
                        <a:t>Donor </a:t>
                      </a:r>
                    </a:p>
                  </a:txBody>
                  <a:tcPr marL="72000" marR="9525" marT="36000" marB="0"/>
                </a:tc>
                <a:tc>
                  <a:txBody>
                    <a:bodyPr/>
                    <a:lstStyle/>
                    <a:p>
                      <a:pPr algn="l" rtl="0" fontAlgn="ctr"/>
                      <a:r>
                        <a:rPr lang="en-GB" sz="1000" b="0" i="0" u="none" strike="noStrike" dirty="0">
                          <a:solidFill>
                            <a:srgbClr val="002060"/>
                          </a:solidFill>
                          <a:effectLst/>
                          <a:latin typeface="Arial" panose="020B0604020202020204" pitchFamily="34" charset="0"/>
                        </a:rPr>
                        <a:t>Six-monthly or Annually (for HH Survey) </a:t>
                      </a:r>
                    </a:p>
                    <a:p>
                      <a:pPr marL="0" marR="0" lvl="0" indent="0" algn="l" defTabSz="914400" rtl="0" eaLnBrk="1" fontAlgn="ctr" latinLnBrk="0" hangingPunct="1">
                        <a:lnSpc>
                          <a:spcPct val="100000"/>
                        </a:lnSpc>
                        <a:spcBef>
                          <a:spcPts val="0"/>
                        </a:spcBef>
                        <a:spcAft>
                          <a:spcPts val="0"/>
                        </a:spcAft>
                        <a:buClrTx/>
                        <a:buSzTx/>
                        <a:buFontTx/>
                        <a:buNone/>
                        <a:tabLst/>
                        <a:defRPr/>
                      </a:pPr>
                      <a:r>
                        <a:rPr lang="en-GB" sz="1000" b="0" i="0" u="none" strike="noStrike" dirty="0">
                          <a:solidFill>
                            <a:srgbClr val="002060"/>
                          </a:solidFill>
                          <a:effectLst/>
                          <a:latin typeface="Arial" panose="020B0604020202020204" pitchFamily="34" charset="0"/>
                        </a:rPr>
                        <a:t>Every 2-3 years</a:t>
                      </a:r>
                    </a:p>
                    <a:p>
                      <a:pPr algn="l" rtl="0" fontAlgn="ctr"/>
                      <a:r>
                        <a:rPr lang="en-GB" sz="1000" b="0" i="0" u="none" strike="noStrike" dirty="0">
                          <a:solidFill>
                            <a:srgbClr val="002060"/>
                          </a:solidFill>
                          <a:effectLst/>
                          <a:latin typeface="Arial" panose="020B0604020202020204" pitchFamily="34" charset="0"/>
                        </a:rPr>
                        <a:t>(For Evaluation)</a:t>
                      </a:r>
                    </a:p>
                    <a:p>
                      <a:pPr algn="l" rtl="0" fontAlgn="ctr"/>
                      <a:endParaRPr lang="en-GB" sz="1000" b="0" i="0" u="none" strike="noStrike" dirty="0">
                        <a:solidFill>
                          <a:srgbClr val="002060"/>
                        </a:solidFill>
                        <a:effectLst/>
                        <a:latin typeface="Arial" panose="020B0604020202020204" pitchFamily="34" charset="0"/>
                      </a:endParaRPr>
                    </a:p>
                  </a:txBody>
                  <a:tcPr marL="72000" marR="9525" marT="36000" marB="0"/>
                </a:tc>
                <a:tc>
                  <a:txBody>
                    <a:bodyPr/>
                    <a:lstStyle/>
                    <a:p>
                      <a:pPr algn="l" rtl="0" fontAlgn="ctr"/>
                      <a:r>
                        <a:rPr lang="en-US" sz="1000" b="0" i="0" u="none" strike="noStrike" dirty="0">
                          <a:solidFill>
                            <a:srgbClr val="002060"/>
                          </a:solidFill>
                          <a:effectLst/>
                          <a:latin typeface="Arial" panose="020B0604020202020204" pitchFamily="34" charset="0"/>
                        </a:rPr>
                        <a:t># of communities with HHs showing positive progression in sustainable livelihoods (according to the five capitals)</a:t>
                      </a:r>
                    </a:p>
                    <a:p>
                      <a:pPr algn="l" rtl="0" fontAlgn="ctr"/>
                      <a:endParaRPr lang="en-US" sz="1000" b="0" i="0" u="none" strike="noStrike" dirty="0">
                        <a:solidFill>
                          <a:srgbClr val="002060"/>
                        </a:solidFill>
                        <a:effectLst/>
                        <a:latin typeface="Arial" panose="020B0604020202020204" pitchFamily="34" charset="0"/>
                      </a:endParaRPr>
                    </a:p>
                    <a:p>
                      <a:pPr algn="l" rtl="0" fontAlgn="ctr"/>
                      <a:r>
                        <a:rPr lang="en-US" sz="1000" b="0" i="0" u="none" strike="noStrike" dirty="0">
                          <a:solidFill>
                            <a:srgbClr val="002060"/>
                          </a:solidFill>
                          <a:effectLst/>
                          <a:latin typeface="Arial" panose="020B0604020202020204" pitchFamily="34" charset="0"/>
                        </a:rPr>
                        <a:t>Evaluation would use the data collected and triangulate with additional KIIs, Focus Group Discussions and document reviews. </a:t>
                      </a:r>
                    </a:p>
                  </a:txBody>
                  <a:tcPr marL="72000" marR="9525" marT="36000" marB="0"/>
                </a:tc>
                <a:extLst>
                  <a:ext uri="{0D108BD9-81ED-4DB2-BD59-A6C34878D82A}">
                    <a16:rowId xmlns:a16="http://schemas.microsoft.com/office/drawing/2014/main" val="2930048471"/>
                  </a:ext>
                </a:extLst>
              </a:tr>
              <a:tr h="507367">
                <a:tc>
                  <a:txBody>
                    <a:bodyPr/>
                    <a:lstStyle/>
                    <a:p>
                      <a:pPr algn="ctr" rtl="0" fontAlgn="ctr"/>
                      <a:r>
                        <a:rPr lang="en-GB" sz="1000" b="0" i="0" u="none" strike="noStrike" dirty="0">
                          <a:solidFill>
                            <a:srgbClr val="002060"/>
                          </a:solidFill>
                          <a:effectLst/>
                          <a:latin typeface="Arial" panose="020B0604020202020204" pitchFamily="34" charset="0"/>
                        </a:rPr>
                        <a:t>I-3.3</a:t>
                      </a:r>
                    </a:p>
                  </a:txBody>
                  <a:tcPr marL="36000" marR="9525" marT="36000" marB="72000"/>
                </a:tc>
                <a:tc>
                  <a:txBody>
                    <a:bodyPr/>
                    <a:lstStyle/>
                    <a:p>
                      <a:pPr algn="l" rtl="0" fontAlgn="ctr"/>
                      <a:r>
                        <a:rPr lang="it-IT" sz="1000" b="0" i="0" u="none" strike="noStrike" dirty="0">
                          <a:solidFill>
                            <a:srgbClr val="002060"/>
                          </a:solidFill>
                          <a:effectLst/>
                          <a:latin typeface="Arial" panose="020B0604020202020204" pitchFamily="34" charset="0"/>
                        </a:rPr>
                        <a:t>Female Gross National Income Per Capita </a:t>
                      </a:r>
                    </a:p>
                  </a:txBody>
                  <a:tcPr marL="72000" marR="9525" marT="36000" marB="72000"/>
                </a:tc>
                <a:tc>
                  <a:txBody>
                    <a:bodyPr/>
                    <a:lstStyle/>
                    <a:p>
                      <a:pPr algn="l" rtl="0" fontAlgn="ctr"/>
                      <a:r>
                        <a:rPr lang="en-GB" sz="1000" b="0" i="0" u="none" strike="noStrike" dirty="0">
                          <a:solidFill>
                            <a:srgbClr val="002060"/>
                          </a:solidFill>
                          <a:effectLst/>
                          <a:latin typeface="Arial" panose="020B0604020202020204" pitchFamily="34" charset="0"/>
                        </a:rPr>
                        <a:t>Gender Development Index</a:t>
                      </a:r>
                    </a:p>
                  </a:txBody>
                  <a:tcPr marL="72000" marR="9525" marT="36000" marB="72000"/>
                </a:tc>
                <a:tc>
                  <a:txBody>
                    <a:bodyPr/>
                    <a:lstStyle/>
                    <a:p>
                      <a:pPr algn="l" rtl="0" fontAlgn="ctr"/>
                      <a:r>
                        <a:rPr lang="en-GB" sz="1000" b="0" i="0" u="none" strike="noStrike" dirty="0">
                          <a:solidFill>
                            <a:srgbClr val="002060"/>
                          </a:solidFill>
                          <a:effectLst/>
                          <a:latin typeface="Arial" panose="020B0604020202020204" pitchFamily="34" charset="0"/>
                        </a:rPr>
                        <a:t>Donor </a:t>
                      </a:r>
                    </a:p>
                  </a:txBody>
                  <a:tcPr marL="72000" marR="9525" marT="36000" marB="72000"/>
                </a:tc>
                <a:tc>
                  <a:txBody>
                    <a:bodyPr/>
                    <a:lstStyle/>
                    <a:p>
                      <a:pPr algn="l" rtl="0" fontAlgn="ctr"/>
                      <a:r>
                        <a:rPr lang="en-GB" sz="1000" b="0" i="0" u="none" strike="noStrike" dirty="0">
                          <a:solidFill>
                            <a:srgbClr val="002060"/>
                          </a:solidFill>
                          <a:effectLst/>
                          <a:latin typeface="Arial" panose="020B0604020202020204" pitchFamily="34" charset="0"/>
                        </a:rPr>
                        <a:t>Annually </a:t>
                      </a:r>
                    </a:p>
                  </a:txBody>
                  <a:tcPr marL="72000" marR="9525" marT="36000" marB="72000"/>
                </a:tc>
                <a:tc>
                  <a:txBody>
                    <a:bodyPr/>
                    <a:lstStyle/>
                    <a:p>
                      <a:pPr algn="l" rtl="0" fontAlgn="ctr"/>
                      <a:r>
                        <a:rPr lang="en-GB" sz="1000" b="0" i="0" u="none" strike="noStrike" dirty="0">
                          <a:solidFill>
                            <a:srgbClr val="002060"/>
                          </a:solidFill>
                          <a:effectLst/>
                          <a:latin typeface="Arial" panose="020B0604020202020204" pitchFamily="34" charset="0"/>
                        </a:rPr>
                        <a:t>The Gender Development index measures the level of gender development in a country. The Gross National Income per Capita sorts countries by their estimated male-to-female income ratio according to the Gender Development Index of the United Nations.  </a:t>
                      </a:r>
                    </a:p>
                  </a:txBody>
                  <a:tcPr marL="72000" marR="9525" marT="36000" marB="72000"/>
                </a:tc>
                <a:extLst>
                  <a:ext uri="{0D108BD9-81ED-4DB2-BD59-A6C34878D82A}">
                    <a16:rowId xmlns:a16="http://schemas.microsoft.com/office/drawing/2014/main" val="3122736916"/>
                  </a:ext>
                </a:extLst>
              </a:tr>
              <a:tr h="612000">
                <a:tc>
                  <a:txBody>
                    <a:bodyPr/>
                    <a:lstStyle/>
                    <a:p>
                      <a:pPr algn="ctr" rtl="0" fontAlgn="ctr"/>
                      <a:r>
                        <a:rPr lang="en-GB" sz="1000" b="0" i="0" u="none" strike="noStrike" dirty="0">
                          <a:solidFill>
                            <a:srgbClr val="002060"/>
                          </a:solidFill>
                          <a:effectLst/>
                          <a:latin typeface="Arial" panose="020B0604020202020204" pitchFamily="34" charset="0"/>
                        </a:rPr>
                        <a:t>I-3.4</a:t>
                      </a:r>
                    </a:p>
                  </a:txBody>
                  <a:tcPr marL="36000" marR="9525" marT="36000" marB="0"/>
                </a:tc>
                <a:tc>
                  <a:txBody>
                    <a:bodyPr/>
                    <a:lstStyle/>
                    <a:p>
                      <a:pPr algn="l" rtl="0" fontAlgn="ctr"/>
                      <a:r>
                        <a:rPr lang="en-US" sz="1000" b="0" i="0" u="none" strike="noStrike" dirty="0">
                          <a:solidFill>
                            <a:srgbClr val="002060"/>
                          </a:solidFill>
                          <a:effectLst/>
                          <a:latin typeface="Arial" panose="020B0604020202020204" pitchFamily="34" charset="0"/>
                        </a:rPr>
                        <a:t>Economic participation and opportunity score </a:t>
                      </a:r>
                    </a:p>
                  </a:txBody>
                  <a:tcPr marL="72000" marR="9525" marT="36000" marB="0"/>
                </a:tc>
                <a:tc>
                  <a:txBody>
                    <a:bodyPr/>
                    <a:lstStyle/>
                    <a:p>
                      <a:pPr algn="l" rtl="0" fontAlgn="ctr"/>
                      <a:r>
                        <a:rPr lang="en-US" sz="1000" b="0" i="0" u="none" strike="noStrike" dirty="0">
                          <a:solidFill>
                            <a:srgbClr val="002060"/>
                          </a:solidFill>
                          <a:effectLst/>
                          <a:latin typeface="Arial" panose="020B0604020202020204" pitchFamily="34" charset="0"/>
                        </a:rPr>
                        <a:t>World Economic Forum Gender Gap Index</a:t>
                      </a:r>
                    </a:p>
                  </a:txBody>
                  <a:tcPr marL="72000" marR="9525" marT="36000" marB="0"/>
                </a:tc>
                <a:tc>
                  <a:txBody>
                    <a:bodyPr/>
                    <a:lstStyle/>
                    <a:p>
                      <a:pPr algn="l" rtl="0" fontAlgn="ctr"/>
                      <a:r>
                        <a:rPr lang="en-GB" sz="1000" b="0" i="0" u="none" strike="noStrike" dirty="0">
                          <a:solidFill>
                            <a:srgbClr val="002060"/>
                          </a:solidFill>
                          <a:effectLst/>
                          <a:latin typeface="Arial" panose="020B0604020202020204" pitchFamily="34" charset="0"/>
                        </a:rPr>
                        <a:t>Donor </a:t>
                      </a:r>
                    </a:p>
                  </a:txBody>
                  <a:tcPr marL="72000" marR="9525" marT="36000" marB="0"/>
                </a:tc>
                <a:tc>
                  <a:txBody>
                    <a:bodyPr/>
                    <a:lstStyle/>
                    <a:p>
                      <a:pPr algn="l" rtl="0" fontAlgn="ctr"/>
                      <a:r>
                        <a:rPr lang="en-GB" sz="1000" b="0" i="0" u="none" strike="noStrike" dirty="0">
                          <a:solidFill>
                            <a:srgbClr val="002060"/>
                          </a:solidFill>
                          <a:effectLst/>
                          <a:latin typeface="Arial" panose="020B0604020202020204" pitchFamily="34" charset="0"/>
                        </a:rPr>
                        <a:t>Annually </a:t>
                      </a:r>
                    </a:p>
                  </a:txBody>
                  <a:tcPr marL="72000" marR="9525" marT="36000" marB="0"/>
                </a:tc>
                <a:tc>
                  <a:txBody>
                    <a:bodyPr/>
                    <a:lstStyle/>
                    <a:p>
                      <a:pPr algn="l" rtl="0" fontAlgn="ctr"/>
                      <a:r>
                        <a:rPr lang="en-US" sz="1000" b="0" i="0" u="none" strike="noStrike" dirty="0">
                          <a:solidFill>
                            <a:srgbClr val="002060"/>
                          </a:solidFill>
                          <a:effectLst/>
                          <a:latin typeface="Arial" panose="020B0604020202020204" pitchFamily="34" charset="0"/>
                        </a:rPr>
                        <a:t>i.e. public spending that demonstrates good governance and accountability to populations affected by conflict and instability (e.g. spending on health, education, MHPSS, rather than defence)</a:t>
                      </a:r>
                    </a:p>
                  </a:txBody>
                  <a:tcPr marL="72000" marR="9525" marT="36000" marB="0"/>
                </a:tc>
                <a:extLst>
                  <a:ext uri="{0D108BD9-81ED-4DB2-BD59-A6C34878D82A}">
                    <a16:rowId xmlns:a16="http://schemas.microsoft.com/office/drawing/2014/main" val="3459420812"/>
                  </a:ext>
                </a:extLst>
              </a:tr>
              <a:tr h="507367">
                <a:tc>
                  <a:txBody>
                    <a:bodyPr/>
                    <a:lstStyle/>
                    <a:p>
                      <a:pPr algn="ctr" rtl="0" fontAlgn="ctr"/>
                      <a:r>
                        <a:rPr lang="en-GB" sz="1000" b="0" i="0" u="none" strike="noStrike" dirty="0">
                          <a:solidFill>
                            <a:srgbClr val="002060"/>
                          </a:solidFill>
                          <a:effectLst/>
                          <a:latin typeface="Arial" panose="020B0604020202020204" pitchFamily="34" charset="0"/>
                        </a:rPr>
                        <a:t>I-3.5</a:t>
                      </a:r>
                    </a:p>
                  </a:txBody>
                  <a:tcPr marL="36000" marR="9525" marT="36000" marB="0"/>
                </a:tc>
                <a:tc>
                  <a:txBody>
                    <a:bodyPr/>
                    <a:lstStyle/>
                    <a:p>
                      <a:pPr algn="l" rtl="0" fontAlgn="ctr"/>
                      <a:r>
                        <a:rPr lang="en-US" sz="1000" b="0" i="0" u="none" strike="noStrike" dirty="0">
                          <a:solidFill>
                            <a:srgbClr val="002060"/>
                          </a:solidFill>
                          <a:effectLst/>
                          <a:latin typeface="Arial" panose="020B0604020202020204" pitchFamily="34" charset="0"/>
                        </a:rPr>
                        <a:t>Socioeconomic development addressing the drivers of conflict and meeting community needs</a:t>
                      </a:r>
                    </a:p>
                  </a:txBody>
                  <a:tcPr marL="72000" marR="9525" marT="36000" marB="0"/>
                </a:tc>
                <a:tc>
                  <a:txBody>
                    <a:bodyPr/>
                    <a:lstStyle/>
                    <a:p>
                      <a:pPr algn="l" rtl="0" fontAlgn="ctr"/>
                      <a:r>
                        <a:rPr lang="en-GB" sz="1000" b="0" i="0" u="none" strike="noStrike" dirty="0">
                          <a:solidFill>
                            <a:srgbClr val="002060"/>
                          </a:solidFill>
                          <a:effectLst/>
                          <a:latin typeface="Arial" panose="020B0604020202020204" pitchFamily="34" charset="0"/>
                        </a:rPr>
                        <a:t>Evaluation </a:t>
                      </a:r>
                    </a:p>
                  </a:txBody>
                  <a:tcPr marL="72000" marR="9525" marT="36000" marB="0"/>
                </a:tc>
                <a:tc>
                  <a:txBody>
                    <a:bodyPr/>
                    <a:lstStyle/>
                    <a:p>
                      <a:pPr algn="l" rtl="0" fontAlgn="ctr"/>
                      <a:r>
                        <a:rPr lang="en-GB" sz="1000" b="0" i="0" u="none" strike="noStrike" dirty="0">
                          <a:solidFill>
                            <a:srgbClr val="002060"/>
                          </a:solidFill>
                          <a:effectLst/>
                          <a:latin typeface="Arial" panose="020B0604020202020204" pitchFamily="34" charset="0"/>
                        </a:rPr>
                        <a:t>Donor</a:t>
                      </a:r>
                    </a:p>
                  </a:txBody>
                  <a:tcPr marL="72000" marR="9525" marT="36000" marB="0"/>
                </a:tc>
                <a:tc>
                  <a:txBody>
                    <a:bodyPr/>
                    <a:lstStyle/>
                    <a:p>
                      <a:pPr algn="l" rtl="0" fontAlgn="ctr"/>
                      <a:r>
                        <a:rPr lang="en-GB" sz="1000" b="0" i="0" u="none" strike="noStrike" dirty="0">
                          <a:solidFill>
                            <a:srgbClr val="002060"/>
                          </a:solidFill>
                          <a:effectLst/>
                          <a:latin typeface="Arial" panose="020B0604020202020204" pitchFamily="34" charset="0"/>
                        </a:rPr>
                        <a:t>Every 2-3 years</a:t>
                      </a:r>
                    </a:p>
                  </a:txBody>
                  <a:tcPr marL="72000" marR="9525" marT="36000" marB="0"/>
                </a:tc>
                <a:tc>
                  <a:txBody>
                    <a:bodyPr/>
                    <a:lstStyle/>
                    <a:p>
                      <a:pPr algn="l" rtl="0" fontAlgn="ctr"/>
                      <a:r>
                        <a:rPr lang="en-US" sz="1000" b="0" i="0" u="none" strike="noStrike" dirty="0">
                          <a:solidFill>
                            <a:srgbClr val="002060"/>
                          </a:solidFill>
                          <a:effectLst/>
                          <a:latin typeface="Arial" panose="020B0604020202020204" pitchFamily="34" charset="0"/>
                        </a:rPr>
                        <a:t>An assessment of whether socioeconomic development is actually addressing the driver of conflict and meeting community needs.  Evaluation can draw on perception surveys and HH Surveys.  </a:t>
                      </a:r>
                    </a:p>
                  </a:txBody>
                  <a:tcPr marL="72000" marR="9525" marT="36000" marB="0"/>
                </a:tc>
                <a:extLst>
                  <a:ext uri="{0D108BD9-81ED-4DB2-BD59-A6C34878D82A}">
                    <a16:rowId xmlns:a16="http://schemas.microsoft.com/office/drawing/2014/main" val="813478604"/>
                  </a:ext>
                </a:extLst>
              </a:tr>
            </a:tbl>
          </a:graphicData>
        </a:graphic>
      </p:graphicFrame>
      <p:graphicFrame>
        <p:nvGraphicFramePr>
          <p:cNvPr id="2" name="Table 1">
            <a:extLst>
              <a:ext uri="{FF2B5EF4-FFF2-40B4-BE49-F238E27FC236}">
                <a16:creationId xmlns:a16="http://schemas.microsoft.com/office/drawing/2014/main" id="{86731B6B-96C0-8A7D-418C-64B202359255}"/>
              </a:ext>
            </a:extLst>
          </p:cNvPr>
          <p:cNvGraphicFramePr>
            <a:graphicFrameLocks noGrp="1"/>
          </p:cNvGraphicFramePr>
          <p:nvPr/>
        </p:nvGraphicFramePr>
        <p:xfrm>
          <a:off x="408992" y="4476436"/>
          <a:ext cx="11374015" cy="2221367"/>
        </p:xfrm>
        <a:graphic>
          <a:graphicData uri="http://schemas.openxmlformats.org/drawingml/2006/table">
            <a:tbl>
              <a:tblPr>
                <a:tableStyleId>{5C22544A-7EE6-4342-B048-85BDC9FD1C3A}</a:tableStyleId>
              </a:tblPr>
              <a:tblGrid>
                <a:gridCol w="518659">
                  <a:extLst>
                    <a:ext uri="{9D8B030D-6E8A-4147-A177-3AD203B41FA5}">
                      <a16:colId xmlns:a16="http://schemas.microsoft.com/office/drawing/2014/main" val="241963245"/>
                    </a:ext>
                  </a:extLst>
                </a:gridCol>
                <a:gridCol w="2398645">
                  <a:extLst>
                    <a:ext uri="{9D8B030D-6E8A-4147-A177-3AD203B41FA5}">
                      <a16:colId xmlns:a16="http://schemas.microsoft.com/office/drawing/2014/main" val="2213462879"/>
                    </a:ext>
                  </a:extLst>
                </a:gridCol>
                <a:gridCol w="1364975">
                  <a:extLst>
                    <a:ext uri="{9D8B030D-6E8A-4147-A177-3AD203B41FA5}">
                      <a16:colId xmlns:a16="http://schemas.microsoft.com/office/drawing/2014/main" val="3842703326"/>
                    </a:ext>
                  </a:extLst>
                </a:gridCol>
                <a:gridCol w="808381">
                  <a:extLst>
                    <a:ext uri="{9D8B030D-6E8A-4147-A177-3AD203B41FA5}">
                      <a16:colId xmlns:a16="http://schemas.microsoft.com/office/drawing/2014/main" val="2503002545"/>
                    </a:ext>
                  </a:extLst>
                </a:gridCol>
                <a:gridCol w="1086678">
                  <a:extLst>
                    <a:ext uri="{9D8B030D-6E8A-4147-A177-3AD203B41FA5}">
                      <a16:colId xmlns:a16="http://schemas.microsoft.com/office/drawing/2014/main" val="577632861"/>
                    </a:ext>
                  </a:extLst>
                </a:gridCol>
                <a:gridCol w="5196677">
                  <a:extLst>
                    <a:ext uri="{9D8B030D-6E8A-4147-A177-3AD203B41FA5}">
                      <a16:colId xmlns:a16="http://schemas.microsoft.com/office/drawing/2014/main" val="2609134940"/>
                    </a:ext>
                  </a:extLst>
                </a:gridCol>
              </a:tblGrid>
              <a:tr h="276969">
                <a:tc gridSpan="6">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1" i="0" u="none" strike="noStrike" dirty="0">
                          <a:solidFill>
                            <a:schemeClr val="bg1"/>
                          </a:solidFill>
                          <a:effectLst/>
                          <a:latin typeface="Arial" panose="020B0604020202020204" pitchFamily="34" charset="0"/>
                        </a:rPr>
                        <a:t>Impact 4: </a:t>
                      </a:r>
                      <a:r>
                        <a:rPr lang="en-US" sz="1100" b="1" i="0" u="none" strike="noStrike" dirty="0">
                          <a:solidFill>
                            <a:schemeClr val="bg1"/>
                          </a:solidFill>
                          <a:effectLst/>
                          <a:latin typeface="Arial" panose="020B0604020202020204" pitchFamily="34" charset="0"/>
                        </a:rPr>
                        <a:t>Safer communities and reduced deaths and injuries from explosive ordnance</a:t>
                      </a:r>
                      <a:endParaRPr lang="en-GB" sz="1100" b="1" i="0" u="none" strike="noStrike" dirty="0">
                        <a:solidFill>
                          <a:schemeClr val="bg1"/>
                        </a:solidFill>
                        <a:effectLst/>
                        <a:latin typeface="Arial" panose="020B0604020202020204" pitchFamily="34" charset="0"/>
                      </a:endParaRPr>
                    </a:p>
                  </a:txBody>
                  <a:tcPr marL="72000" marR="7620" marT="0" marB="0" anchor="ctr">
                    <a:solidFill>
                      <a:srgbClr val="7030A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41413796"/>
                  </a:ext>
                </a:extLst>
              </a:tr>
              <a:tr h="348863">
                <a:tc>
                  <a:txBody>
                    <a:bodyPr/>
                    <a:lstStyle/>
                    <a:p>
                      <a:pPr algn="ctr" rtl="0" fontAlgn="ctr"/>
                      <a:r>
                        <a:rPr lang="en-GB" sz="1000" b="0" i="0" u="none" strike="noStrike" dirty="0">
                          <a:solidFill>
                            <a:srgbClr val="002060"/>
                          </a:solidFill>
                          <a:effectLst/>
                          <a:latin typeface="Arial" panose="020B0604020202020204" pitchFamily="34" charset="0"/>
                        </a:rPr>
                        <a:t>I-4.1</a:t>
                      </a:r>
                    </a:p>
                  </a:txBody>
                  <a:tcPr marL="36000" marR="9525" marT="36000" marB="0"/>
                </a:tc>
                <a:tc>
                  <a:txBody>
                    <a:bodyPr/>
                    <a:lstStyle/>
                    <a:p>
                      <a:pPr algn="l" rtl="0" fontAlgn="ctr"/>
                      <a:r>
                        <a:rPr lang="en-US" sz="1000" b="1" i="0" u="none" strike="noStrike" dirty="0">
                          <a:solidFill>
                            <a:srgbClr val="002060"/>
                          </a:solidFill>
                          <a:effectLst/>
                          <a:latin typeface="Arial" panose="020B0604020202020204" pitchFamily="34" charset="0"/>
                        </a:rPr>
                        <a:t>Number of incidents from explosive ordnance (SADDD)</a:t>
                      </a:r>
                    </a:p>
                  </a:txBody>
                  <a:tcPr marL="72000" marR="9525" marT="36000" marB="0"/>
                </a:tc>
                <a:tc>
                  <a:txBody>
                    <a:bodyPr/>
                    <a:lstStyle/>
                    <a:p>
                      <a:pPr algn="l" rtl="0" fontAlgn="ctr"/>
                      <a:r>
                        <a:rPr lang="en-GB" sz="1000" b="0" i="0" u="none" strike="noStrike" dirty="0">
                          <a:solidFill>
                            <a:srgbClr val="002060"/>
                          </a:solidFill>
                          <a:effectLst/>
                          <a:latin typeface="Arial" panose="020B0604020202020204" pitchFamily="34" charset="0"/>
                        </a:rPr>
                        <a:t>IMSMA or other source</a:t>
                      </a:r>
                    </a:p>
                  </a:txBody>
                  <a:tcPr marL="72000" marR="9525" marT="36000" marB="0"/>
                </a:tc>
                <a:tc>
                  <a:txBody>
                    <a:bodyPr/>
                    <a:lstStyle/>
                    <a:p>
                      <a:pPr algn="l" rtl="0" fontAlgn="ctr"/>
                      <a:r>
                        <a:rPr lang="en-GB" sz="1000" b="0" i="0" u="none" strike="noStrike" dirty="0">
                          <a:solidFill>
                            <a:srgbClr val="002060"/>
                          </a:solidFill>
                          <a:effectLst/>
                          <a:latin typeface="Arial" panose="020B0604020202020204" pitchFamily="34" charset="0"/>
                        </a:rPr>
                        <a:t>NA, IP</a:t>
                      </a:r>
                    </a:p>
                  </a:txBody>
                  <a:tcPr marL="72000" marR="9525" marT="36000" marB="0"/>
                </a:tc>
                <a:tc>
                  <a:txBody>
                    <a:bodyPr/>
                    <a:lstStyle/>
                    <a:p>
                      <a:pPr algn="l" rtl="0" fontAlgn="ctr"/>
                      <a:r>
                        <a:rPr lang="en-GB" sz="1000" b="0" i="0" u="none" strike="noStrike" dirty="0">
                          <a:solidFill>
                            <a:srgbClr val="002060"/>
                          </a:solidFill>
                          <a:effectLst/>
                          <a:latin typeface="Arial" panose="020B0604020202020204" pitchFamily="34" charset="0"/>
                        </a:rPr>
                        <a:t>Annually</a:t>
                      </a:r>
                    </a:p>
                  </a:txBody>
                  <a:tcPr marL="72000" marR="9525" marT="36000" marB="0"/>
                </a:tc>
                <a:tc>
                  <a:txBody>
                    <a:bodyPr/>
                    <a:lstStyle/>
                    <a:p>
                      <a:pPr algn="l" rtl="0" fontAlgn="ctr"/>
                      <a:r>
                        <a:rPr lang="en-GB" sz="1000" b="0" i="0" u="none" strike="noStrike" dirty="0">
                          <a:solidFill>
                            <a:srgbClr val="002060"/>
                          </a:solidFill>
                          <a:effectLst/>
                          <a:latin typeface="Arial" panose="020B0604020202020204" pitchFamily="34" charset="0"/>
                        </a:rPr>
                        <a:t> This indicator should be disaggregated by Sex, Age, and Disability.</a:t>
                      </a:r>
                    </a:p>
                  </a:txBody>
                  <a:tcPr marL="72000" marR="9525" marT="36000" marB="0"/>
                </a:tc>
                <a:extLst>
                  <a:ext uri="{0D108BD9-81ED-4DB2-BD59-A6C34878D82A}">
                    <a16:rowId xmlns:a16="http://schemas.microsoft.com/office/drawing/2014/main" val="1594355268"/>
                  </a:ext>
                </a:extLst>
              </a:tr>
              <a:tr h="348863">
                <a:tc>
                  <a:txBody>
                    <a:bodyPr/>
                    <a:lstStyle/>
                    <a:p>
                      <a:pPr algn="ctr" rtl="0" fontAlgn="ctr"/>
                      <a:r>
                        <a:rPr lang="en-GB" sz="1000" b="0" i="0" u="none" strike="noStrike" dirty="0">
                          <a:solidFill>
                            <a:srgbClr val="002060"/>
                          </a:solidFill>
                          <a:effectLst/>
                          <a:latin typeface="Arial" panose="020B0604020202020204" pitchFamily="34" charset="0"/>
                        </a:rPr>
                        <a:t>I-4.2</a:t>
                      </a:r>
                    </a:p>
                  </a:txBody>
                  <a:tcPr marL="36000" marR="9525" marT="36000" marB="0"/>
                </a:tc>
                <a:tc>
                  <a:txBody>
                    <a:bodyPr/>
                    <a:lstStyle/>
                    <a:p>
                      <a:pPr algn="l" rtl="0" fontAlgn="ctr"/>
                      <a:r>
                        <a:rPr lang="en-US" sz="1000" b="1" i="0" u="none" strike="noStrike" dirty="0">
                          <a:solidFill>
                            <a:srgbClr val="002060"/>
                          </a:solidFill>
                          <a:effectLst/>
                          <a:latin typeface="Arial" panose="020B0604020202020204" pitchFamily="34" charset="0"/>
                        </a:rPr>
                        <a:t>Number of deaths from EO (SADDD)</a:t>
                      </a:r>
                    </a:p>
                  </a:txBody>
                  <a:tcPr marL="72000" marR="9525" marT="36000" marB="0"/>
                </a:tc>
                <a:tc>
                  <a:txBody>
                    <a:bodyPr/>
                    <a:lstStyle/>
                    <a:p>
                      <a:pPr algn="l" rtl="0" fontAlgn="ctr"/>
                      <a:r>
                        <a:rPr lang="en-GB" sz="1000" b="0" i="0" u="none" strike="noStrike" dirty="0">
                          <a:solidFill>
                            <a:srgbClr val="002060"/>
                          </a:solidFill>
                          <a:effectLst/>
                          <a:latin typeface="Arial" panose="020B0604020202020204" pitchFamily="34" charset="0"/>
                        </a:rPr>
                        <a:t>IMSMA or other source</a:t>
                      </a:r>
                    </a:p>
                  </a:txBody>
                  <a:tcPr marL="72000" marR="9525" marT="36000" marB="0"/>
                </a:tc>
                <a:tc>
                  <a:txBody>
                    <a:bodyPr/>
                    <a:lstStyle/>
                    <a:p>
                      <a:pPr algn="l" rtl="0" fontAlgn="ctr"/>
                      <a:r>
                        <a:rPr lang="en-GB" sz="1000" b="0" i="0" u="none" strike="noStrike" dirty="0">
                          <a:solidFill>
                            <a:srgbClr val="002060"/>
                          </a:solidFill>
                          <a:effectLst/>
                          <a:latin typeface="Arial" panose="020B0604020202020204" pitchFamily="34" charset="0"/>
                        </a:rPr>
                        <a:t>NA, IP</a:t>
                      </a:r>
                    </a:p>
                  </a:txBody>
                  <a:tcPr marL="72000" marR="9525" marT="36000" marB="0"/>
                </a:tc>
                <a:tc>
                  <a:txBody>
                    <a:bodyPr/>
                    <a:lstStyle/>
                    <a:p>
                      <a:pPr algn="l" rtl="0" fontAlgn="ctr"/>
                      <a:r>
                        <a:rPr lang="en-GB" sz="1000" b="0" i="0" u="none" strike="noStrike" dirty="0">
                          <a:solidFill>
                            <a:srgbClr val="002060"/>
                          </a:solidFill>
                          <a:effectLst/>
                          <a:latin typeface="Arial" panose="020B0604020202020204" pitchFamily="34" charset="0"/>
                        </a:rPr>
                        <a:t>Annually</a:t>
                      </a:r>
                    </a:p>
                  </a:txBody>
                  <a:tcPr marL="72000" marR="9525" marT="36000" marB="0"/>
                </a:tc>
                <a:tc>
                  <a:txBody>
                    <a:bodyPr/>
                    <a:lstStyle/>
                    <a:p>
                      <a:pPr algn="l" rtl="0" fontAlgn="ctr"/>
                      <a:r>
                        <a:rPr lang="en-GB" sz="1000" b="0" i="0" u="none" strike="noStrike" dirty="0">
                          <a:solidFill>
                            <a:srgbClr val="002060"/>
                          </a:solidFill>
                          <a:effectLst/>
                          <a:latin typeface="Arial" panose="020B0604020202020204" pitchFamily="34" charset="0"/>
                        </a:rPr>
                        <a:t> This indicator should be disaggregated by Sex, Age, and Disability.</a:t>
                      </a:r>
                    </a:p>
                  </a:txBody>
                  <a:tcPr marL="72000" marR="9525" marT="36000" marB="0"/>
                </a:tc>
                <a:extLst>
                  <a:ext uri="{0D108BD9-81ED-4DB2-BD59-A6C34878D82A}">
                    <a16:rowId xmlns:a16="http://schemas.microsoft.com/office/drawing/2014/main" val="4232173088"/>
                  </a:ext>
                </a:extLst>
              </a:tr>
              <a:tr h="348863">
                <a:tc>
                  <a:txBody>
                    <a:bodyPr/>
                    <a:lstStyle/>
                    <a:p>
                      <a:pPr algn="ctr" rtl="0" fontAlgn="ctr"/>
                      <a:r>
                        <a:rPr lang="en-GB" sz="1000" b="0" i="0" u="none" strike="noStrike" dirty="0">
                          <a:solidFill>
                            <a:srgbClr val="002060"/>
                          </a:solidFill>
                          <a:effectLst/>
                          <a:latin typeface="Arial" panose="020B0604020202020204" pitchFamily="34" charset="0"/>
                        </a:rPr>
                        <a:t>I-4.3</a:t>
                      </a:r>
                    </a:p>
                  </a:txBody>
                  <a:tcPr marL="36000" marR="9525" marT="36000" marB="0"/>
                </a:tc>
                <a:tc>
                  <a:txBody>
                    <a:bodyPr/>
                    <a:lstStyle/>
                    <a:p>
                      <a:pPr algn="l" rtl="0" fontAlgn="ctr"/>
                      <a:r>
                        <a:rPr lang="en-US" sz="1000" b="1" i="0" u="none" strike="noStrike" dirty="0">
                          <a:solidFill>
                            <a:srgbClr val="002060"/>
                          </a:solidFill>
                          <a:effectLst/>
                          <a:latin typeface="Arial" panose="020B0604020202020204" pitchFamily="34" charset="0"/>
                        </a:rPr>
                        <a:t>Number of injuries from EO (SADDD)</a:t>
                      </a:r>
                    </a:p>
                  </a:txBody>
                  <a:tcPr marL="72000" marR="9525" marT="36000" marB="0"/>
                </a:tc>
                <a:tc>
                  <a:txBody>
                    <a:bodyPr/>
                    <a:lstStyle/>
                    <a:p>
                      <a:pPr algn="l" rtl="0" fontAlgn="ctr"/>
                      <a:r>
                        <a:rPr lang="en-GB" sz="1000" b="0" i="0" u="none" strike="noStrike" dirty="0">
                          <a:solidFill>
                            <a:srgbClr val="002060"/>
                          </a:solidFill>
                          <a:effectLst/>
                          <a:latin typeface="Arial" panose="020B0604020202020204" pitchFamily="34" charset="0"/>
                        </a:rPr>
                        <a:t>IMSMA or other source</a:t>
                      </a:r>
                    </a:p>
                  </a:txBody>
                  <a:tcPr marL="72000" marR="9525" marT="36000" marB="0"/>
                </a:tc>
                <a:tc>
                  <a:txBody>
                    <a:bodyPr/>
                    <a:lstStyle/>
                    <a:p>
                      <a:pPr algn="l" rtl="0" fontAlgn="ctr"/>
                      <a:r>
                        <a:rPr lang="en-GB" sz="1000" b="0" i="0" u="none" strike="noStrike" dirty="0">
                          <a:solidFill>
                            <a:srgbClr val="002060"/>
                          </a:solidFill>
                          <a:effectLst/>
                          <a:latin typeface="Arial" panose="020B0604020202020204" pitchFamily="34" charset="0"/>
                        </a:rPr>
                        <a:t>NA, IP</a:t>
                      </a:r>
                    </a:p>
                  </a:txBody>
                  <a:tcPr marL="72000" marR="9525" marT="36000" marB="0"/>
                </a:tc>
                <a:tc>
                  <a:txBody>
                    <a:bodyPr/>
                    <a:lstStyle/>
                    <a:p>
                      <a:pPr algn="l" rtl="0" fontAlgn="ctr"/>
                      <a:r>
                        <a:rPr lang="en-GB" sz="1000" b="0" i="0" u="none" strike="noStrike" dirty="0">
                          <a:solidFill>
                            <a:srgbClr val="002060"/>
                          </a:solidFill>
                          <a:effectLst/>
                          <a:latin typeface="Arial" panose="020B0604020202020204" pitchFamily="34" charset="0"/>
                        </a:rPr>
                        <a:t>Annually</a:t>
                      </a:r>
                    </a:p>
                  </a:txBody>
                  <a:tcPr marL="72000" marR="9525" marT="36000" marB="0"/>
                </a:tc>
                <a:tc>
                  <a:txBody>
                    <a:bodyPr/>
                    <a:lstStyle/>
                    <a:p>
                      <a:pPr algn="l" rtl="0" fontAlgn="ctr"/>
                      <a:r>
                        <a:rPr lang="en-GB" sz="1000" b="0" i="0" u="none" strike="noStrike" dirty="0">
                          <a:solidFill>
                            <a:srgbClr val="002060"/>
                          </a:solidFill>
                          <a:effectLst/>
                          <a:latin typeface="Arial" panose="020B0604020202020204" pitchFamily="34" charset="0"/>
                        </a:rPr>
                        <a:t> This indicator should be disaggregated by Sex, Age, and Disability.</a:t>
                      </a:r>
                    </a:p>
                  </a:txBody>
                  <a:tcPr marL="72000" marR="9525" marT="36000" marB="0"/>
                </a:tc>
                <a:extLst>
                  <a:ext uri="{0D108BD9-81ED-4DB2-BD59-A6C34878D82A}">
                    <a16:rowId xmlns:a16="http://schemas.microsoft.com/office/drawing/2014/main" val="1572445304"/>
                  </a:ext>
                </a:extLst>
              </a:tr>
              <a:tr h="357809">
                <a:tc>
                  <a:txBody>
                    <a:bodyPr/>
                    <a:lstStyle/>
                    <a:p>
                      <a:pPr algn="ctr" rtl="0" fontAlgn="ctr"/>
                      <a:r>
                        <a:rPr lang="en-GB" sz="1000" b="0" i="0" u="none" strike="noStrike" dirty="0">
                          <a:solidFill>
                            <a:srgbClr val="002060"/>
                          </a:solidFill>
                          <a:effectLst/>
                          <a:latin typeface="Arial" panose="020B0604020202020204" pitchFamily="34" charset="0"/>
                        </a:rPr>
                        <a:t>I-4.4</a:t>
                      </a:r>
                    </a:p>
                  </a:txBody>
                  <a:tcPr marL="36000" marR="9525" marT="36000" marB="0"/>
                </a:tc>
                <a:tc>
                  <a:txBody>
                    <a:bodyPr/>
                    <a:lstStyle/>
                    <a:p>
                      <a:pPr algn="l" rtl="0" fontAlgn="ctr"/>
                      <a:r>
                        <a:rPr lang="en-US" sz="1000" b="0" i="0" u="none" strike="noStrike" dirty="0">
                          <a:solidFill>
                            <a:srgbClr val="002060"/>
                          </a:solidFill>
                          <a:effectLst/>
                          <a:latin typeface="Arial" panose="020B0604020202020204" pitchFamily="34" charset="0"/>
                        </a:rPr>
                        <a:t>Mortality rate of EO casualties</a:t>
                      </a:r>
                    </a:p>
                  </a:txBody>
                  <a:tcPr marL="72000" marR="9525" marT="36000" marB="0"/>
                </a:tc>
                <a:tc>
                  <a:txBody>
                    <a:bodyPr/>
                    <a:lstStyle/>
                    <a:p>
                      <a:pPr algn="l" rtl="0" fontAlgn="ctr"/>
                      <a:r>
                        <a:rPr lang="en-US" sz="1000" b="0" i="0" u="none" strike="noStrike" dirty="0">
                          <a:solidFill>
                            <a:srgbClr val="002060"/>
                          </a:solidFill>
                          <a:effectLst/>
                          <a:latin typeface="Arial" panose="020B0604020202020204" pitchFamily="34" charset="0"/>
                        </a:rPr>
                        <a:t>Ministry of Health data or other source</a:t>
                      </a:r>
                    </a:p>
                  </a:txBody>
                  <a:tcPr marL="72000" marR="9525" marT="36000" marB="0"/>
                </a:tc>
                <a:tc>
                  <a:txBody>
                    <a:bodyPr/>
                    <a:lstStyle/>
                    <a:p>
                      <a:pPr algn="l" rtl="0" fontAlgn="ctr"/>
                      <a:r>
                        <a:rPr lang="en-GB" sz="1000" b="0" i="0" u="none" strike="noStrike" dirty="0">
                          <a:solidFill>
                            <a:srgbClr val="002060"/>
                          </a:solidFill>
                          <a:effectLst/>
                          <a:latin typeface="Arial" panose="020B0604020202020204" pitchFamily="34" charset="0"/>
                        </a:rPr>
                        <a:t>NA, IP</a:t>
                      </a:r>
                    </a:p>
                  </a:txBody>
                  <a:tcPr marL="72000" marR="9525" marT="36000" marB="0"/>
                </a:tc>
                <a:tc>
                  <a:txBody>
                    <a:bodyPr/>
                    <a:lstStyle/>
                    <a:p>
                      <a:pPr algn="l" rtl="0" fontAlgn="ctr"/>
                      <a:r>
                        <a:rPr lang="en-GB" sz="1000" b="0" i="0" u="none" strike="noStrike" dirty="0">
                          <a:solidFill>
                            <a:srgbClr val="002060"/>
                          </a:solidFill>
                          <a:effectLst/>
                          <a:latin typeface="Arial" panose="020B0604020202020204" pitchFamily="34" charset="0"/>
                        </a:rPr>
                        <a:t>Annually</a:t>
                      </a:r>
                    </a:p>
                  </a:txBody>
                  <a:tcPr marL="72000" marR="9525" marT="36000" marB="0"/>
                </a:tc>
                <a:tc>
                  <a:txBody>
                    <a:bodyPr/>
                    <a:lstStyle/>
                    <a:p>
                      <a:pPr algn="l" rtl="0" fontAlgn="ctr"/>
                      <a:r>
                        <a:rPr lang="en-US" sz="1000" b="0" i="0" u="none" strike="noStrike" dirty="0">
                          <a:solidFill>
                            <a:srgbClr val="002060"/>
                          </a:solidFill>
                          <a:effectLst/>
                          <a:latin typeface="Arial" panose="020B0604020202020204" pitchFamily="34" charset="0"/>
                        </a:rPr>
                        <a:t>The target would be that this is reduced. It would indicate that the sector work to promote delivery of emergency medical services (as per IMAS 13.10) would have been successful</a:t>
                      </a:r>
                    </a:p>
                  </a:txBody>
                  <a:tcPr marL="72000" marR="9525" marT="36000" marB="0"/>
                </a:tc>
                <a:extLst>
                  <a:ext uri="{0D108BD9-81ED-4DB2-BD59-A6C34878D82A}">
                    <a16:rowId xmlns:a16="http://schemas.microsoft.com/office/drawing/2014/main" val="2930048471"/>
                  </a:ext>
                </a:extLst>
              </a:tr>
              <a:tr h="540000">
                <a:tc>
                  <a:txBody>
                    <a:bodyPr/>
                    <a:lstStyle/>
                    <a:p>
                      <a:pPr algn="ctr" rtl="0" fontAlgn="ctr"/>
                      <a:r>
                        <a:rPr lang="en-GB" sz="1000" b="0" i="0" u="none" strike="noStrike" dirty="0">
                          <a:solidFill>
                            <a:srgbClr val="002060"/>
                          </a:solidFill>
                          <a:effectLst/>
                          <a:latin typeface="Arial" panose="020B0604020202020204" pitchFamily="34" charset="0"/>
                        </a:rPr>
                        <a:t>I-4.5</a:t>
                      </a:r>
                    </a:p>
                  </a:txBody>
                  <a:tcPr marL="36000" marR="9525" marT="36000" marB="0"/>
                </a:tc>
                <a:tc>
                  <a:txBody>
                    <a:bodyPr/>
                    <a:lstStyle/>
                    <a:p>
                      <a:pPr algn="l" rtl="0" fontAlgn="ctr"/>
                      <a:r>
                        <a:rPr lang="en-US" sz="1000" b="0" i="0" u="none" strike="noStrike" dirty="0">
                          <a:solidFill>
                            <a:srgbClr val="002060"/>
                          </a:solidFill>
                          <a:effectLst/>
                          <a:latin typeface="Arial" panose="020B0604020202020204" pitchFamily="34" charset="0"/>
                        </a:rPr>
                        <a:t>Perceptions of safety and security (SADDD)</a:t>
                      </a:r>
                    </a:p>
                  </a:txBody>
                  <a:tcPr marL="72000" marR="9525" marT="36000" marB="0"/>
                </a:tc>
                <a:tc>
                  <a:txBody>
                    <a:bodyPr/>
                    <a:lstStyle/>
                    <a:p>
                      <a:pPr algn="l" rtl="0" fontAlgn="ctr"/>
                      <a:r>
                        <a:rPr lang="en-US" sz="1000" b="0" i="0" u="none" strike="noStrike" dirty="0">
                          <a:solidFill>
                            <a:srgbClr val="002060"/>
                          </a:solidFill>
                          <a:effectLst/>
                          <a:latin typeface="Arial" panose="020B0604020202020204" pitchFamily="34" charset="0"/>
                        </a:rPr>
                        <a:t>Either HH survey or existing external data source</a:t>
                      </a:r>
                    </a:p>
                  </a:txBody>
                  <a:tcPr marL="72000" marR="9525" marT="36000" marB="0"/>
                </a:tc>
                <a:tc>
                  <a:txBody>
                    <a:bodyPr/>
                    <a:lstStyle/>
                    <a:p>
                      <a:pPr algn="l" rtl="0" fontAlgn="ctr"/>
                      <a:r>
                        <a:rPr lang="en-GB" sz="1000" b="0" i="0" u="none" strike="noStrike" dirty="0">
                          <a:solidFill>
                            <a:srgbClr val="002060"/>
                          </a:solidFill>
                          <a:effectLst/>
                          <a:latin typeface="Arial" panose="020B0604020202020204" pitchFamily="34" charset="0"/>
                        </a:rPr>
                        <a:t>NA, IP</a:t>
                      </a:r>
                    </a:p>
                  </a:txBody>
                  <a:tcPr marL="72000" marR="9525" marT="36000" marB="0"/>
                </a:tc>
                <a:tc>
                  <a:txBody>
                    <a:bodyPr/>
                    <a:lstStyle/>
                    <a:p>
                      <a:pPr algn="l" rtl="0" fontAlgn="ctr"/>
                      <a:r>
                        <a:rPr lang="en-GB" sz="1000" b="0" i="0" u="none" strike="noStrike" dirty="0">
                          <a:solidFill>
                            <a:srgbClr val="002060"/>
                          </a:solidFill>
                          <a:effectLst/>
                          <a:latin typeface="Arial" panose="020B0604020202020204" pitchFamily="34" charset="0"/>
                        </a:rPr>
                        <a:t>Six-monthly or annually</a:t>
                      </a:r>
                    </a:p>
                  </a:txBody>
                  <a:tcPr marL="72000" marR="9525" marT="36000" marB="0"/>
                </a:tc>
                <a:tc>
                  <a:txBody>
                    <a:bodyPr/>
                    <a:lstStyle/>
                    <a:p>
                      <a:pPr algn="l" rtl="0" fontAlgn="ctr"/>
                      <a:r>
                        <a:rPr lang="en-US" sz="1000" b="0" i="0" u="none" strike="noStrike" dirty="0">
                          <a:solidFill>
                            <a:srgbClr val="002060"/>
                          </a:solidFill>
                          <a:effectLst/>
                          <a:latin typeface="Arial" panose="020B0604020202020204" pitchFamily="34" charset="0"/>
                        </a:rPr>
                        <a:t>% of people surveyed reporting that they feel safer in project areas. </a:t>
                      </a:r>
                    </a:p>
                    <a:p>
                      <a:pPr algn="l" rtl="0" fontAlgn="ctr"/>
                      <a:r>
                        <a:rPr lang="en-GB" sz="1000" b="0" i="0" u="none" strike="noStrike" dirty="0">
                          <a:solidFill>
                            <a:srgbClr val="002060"/>
                          </a:solidFill>
                          <a:effectLst/>
                          <a:latin typeface="Arial" panose="020B0604020202020204" pitchFamily="34" charset="0"/>
                        </a:rPr>
                        <a:t> </a:t>
                      </a:r>
                    </a:p>
                  </a:txBody>
                  <a:tcPr marL="72000" marR="9525" marT="36000" marB="0"/>
                </a:tc>
                <a:extLst>
                  <a:ext uri="{0D108BD9-81ED-4DB2-BD59-A6C34878D82A}">
                    <a16:rowId xmlns:a16="http://schemas.microsoft.com/office/drawing/2014/main" val="3459420812"/>
                  </a:ext>
                </a:extLst>
              </a:tr>
            </a:tbl>
          </a:graphicData>
        </a:graphic>
      </p:graphicFrame>
      <p:sp>
        <p:nvSpPr>
          <p:cNvPr id="5" name="Rectangle 4">
            <a:extLst>
              <a:ext uri="{FF2B5EF4-FFF2-40B4-BE49-F238E27FC236}">
                <a16:creationId xmlns:a16="http://schemas.microsoft.com/office/drawing/2014/main" id="{CF7EF96B-0936-CDA4-75E3-17963E8BBB27}"/>
              </a:ext>
            </a:extLst>
          </p:cNvPr>
          <p:cNvSpPr/>
          <p:nvPr/>
        </p:nvSpPr>
        <p:spPr>
          <a:xfrm>
            <a:off x="408992" y="237040"/>
            <a:ext cx="3934408" cy="348761"/>
          </a:xfrm>
          <a:prstGeom prst="rect">
            <a:avLst/>
          </a:prstGeom>
          <a:noFill/>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Proposed Impact indicators</a:t>
            </a:r>
            <a:endParaRPr kumimoji="0" lang="en-US" sz="105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D1CBBA28-1F1B-C675-E3AC-68EEACABB36E}"/>
              </a:ext>
            </a:extLst>
          </p:cNvPr>
          <p:cNvSpPr txBox="1"/>
          <p:nvPr/>
        </p:nvSpPr>
        <p:spPr>
          <a:xfrm>
            <a:off x="5943600" y="223977"/>
            <a:ext cx="5887617"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dirty="0">
                <a:ln>
                  <a:noFill/>
                </a:ln>
                <a:solidFill>
                  <a:srgbClr val="002060"/>
                </a:solidFill>
                <a:effectLst/>
                <a:uLnTx/>
                <a:uFillTx/>
                <a:latin typeface="Arial" panose="020B0604020202020204" pitchFamily="34" charset="0"/>
                <a:ea typeface="+mn-ea"/>
                <a:cs typeface="+mn-cs"/>
              </a:rPr>
              <a:t>The key (minimum) indicators required are shown in bold</a:t>
            </a:r>
          </a:p>
        </p:txBody>
      </p:sp>
      <p:sp>
        <p:nvSpPr>
          <p:cNvPr id="4" name="Slide Number Placeholder 5">
            <a:extLst>
              <a:ext uri="{FF2B5EF4-FFF2-40B4-BE49-F238E27FC236}">
                <a16:creationId xmlns:a16="http://schemas.microsoft.com/office/drawing/2014/main" id="{7D0DFA7E-6199-80FC-7AC8-28CF3D2A4960}"/>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54</a:t>
            </a:fld>
            <a:endParaRPr lang="en-GB" dirty="0"/>
          </a:p>
        </p:txBody>
      </p:sp>
    </p:spTree>
    <p:extLst>
      <p:ext uri="{BB962C8B-B14F-4D97-AF65-F5344CB8AC3E}">
        <p14:creationId xmlns:p14="http://schemas.microsoft.com/office/powerpoint/2010/main" val="7121790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791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9">
            <a:extLst>
              <a:ext uri="{FF2B5EF4-FFF2-40B4-BE49-F238E27FC236}">
                <a16:creationId xmlns:a16="http://schemas.microsoft.com/office/drawing/2014/main" id="{FB2E2F75-EB4A-AA43-BA05-D1B0D6320FA8}"/>
              </a:ext>
            </a:extLst>
          </p:cNvPr>
          <p:cNvSpPr/>
          <p:nvPr/>
        </p:nvSpPr>
        <p:spPr>
          <a:xfrm>
            <a:off x="0" y="5894"/>
            <a:ext cx="12192000" cy="117869"/>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aphicFrame>
        <p:nvGraphicFramePr>
          <p:cNvPr id="12" name="Table 11">
            <a:extLst>
              <a:ext uri="{FF2B5EF4-FFF2-40B4-BE49-F238E27FC236}">
                <a16:creationId xmlns:a16="http://schemas.microsoft.com/office/drawing/2014/main" id="{DBD0BB86-877F-EB48-F618-82D8DEAA3855}"/>
              </a:ext>
            </a:extLst>
          </p:cNvPr>
          <p:cNvGraphicFramePr>
            <a:graphicFrameLocks noGrp="1"/>
          </p:cNvGraphicFramePr>
          <p:nvPr>
            <p:extLst>
              <p:ext uri="{D42A27DB-BD31-4B8C-83A1-F6EECF244321}">
                <p14:modId xmlns:p14="http://schemas.microsoft.com/office/powerpoint/2010/main" val="3422938702"/>
              </p:ext>
            </p:extLst>
          </p:nvPr>
        </p:nvGraphicFramePr>
        <p:xfrm>
          <a:off x="408992" y="681442"/>
          <a:ext cx="11374015" cy="5956627"/>
        </p:xfrm>
        <a:graphic>
          <a:graphicData uri="http://schemas.openxmlformats.org/drawingml/2006/table">
            <a:tbl>
              <a:tblPr>
                <a:tableStyleId>{5C22544A-7EE6-4342-B048-85BDC9FD1C3A}</a:tableStyleId>
              </a:tblPr>
              <a:tblGrid>
                <a:gridCol w="518659">
                  <a:extLst>
                    <a:ext uri="{9D8B030D-6E8A-4147-A177-3AD203B41FA5}">
                      <a16:colId xmlns:a16="http://schemas.microsoft.com/office/drawing/2014/main" val="241963245"/>
                    </a:ext>
                  </a:extLst>
                </a:gridCol>
                <a:gridCol w="3697358">
                  <a:extLst>
                    <a:ext uri="{9D8B030D-6E8A-4147-A177-3AD203B41FA5}">
                      <a16:colId xmlns:a16="http://schemas.microsoft.com/office/drawing/2014/main" val="2213462879"/>
                    </a:ext>
                  </a:extLst>
                </a:gridCol>
                <a:gridCol w="1020417">
                  <a:extLst>
                    <a:ext uri="{9D8B030D-6E8A-4147-A177-3AD203B41FA5}">
                      <a16:colId xmlns:a16="http://schemas.microsoft.com/office/drawing/2014/main" val="3640212893"/>
                    </a:ext>
                  </a:extLst>
                </a:gridCol>
                <a:gridCol w="636104">
                  <a:extLst>
                    <a:ext uri="{9D8B030D-6E8A-4147-A177-3AD203B41FA5}">
                      <a16:colId xmlns:a16="http://schemas.microsoft.com/office/drawing/2014/main" val="2792804180"/>
                    </a:ext>
                  </a:extLst>
                </a:gridCol>
                <a:gridCol w="927653">
                  <a:extLst>
                    <a:ext uri="{9D8B030D-6E8A-4147-A177-3AD203B41FA5}">
                      <a16:colId xmlns:a16="http://schemas.microsoft.com/office/drawing/2014/main" val="77161033"/>
                    </a:ext>
                  </a:extLst>
                </a:gridCol>
                <a:gridCol w="4573824">
                  <a:extLst>
                    <a:ext uri="{9D8B030D-6E8A-4147-A177-3AD203B41FA5}">
                      <a16:colId xmlns:a16="http://schemas.microsoft.com/office/drawing/2014/main" val="1577532594"/>
                    </a:ext>
                  </a:extLst>
                </a:gridCol>
              </a:tblGrid>
              <a:tr h="319792">
                <a:tc>
                  <a:txBody>
                    <a:bodyPr/>
                    <a:lstStyle/>
                    <a:p>
                      <a:pPr algn="l" rtl="0" fontAlgn="ctr"/>
                      <a:r>
                        <a:rPr lang="en-GB" sz="1100" b="1" i="0" u="none" strike="noStrike" dirty="0">
                          <a:solidFill>
                            <a:schemeClr val="bg1"/>
                          </a:solidFill>
                          <a:effectLst/>
                          <a:latin typeface="Arial" panose="020B0604020202020204" pitchFamily="34" charset="0"/>
                        </a:rPr>
                        <a:t>N.O </a:t>
                      </a:r>
                    </a:p>
                  </a:txBody>
                  <a:tcPr marL="72000" marR="7620" marT="3600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Indicator </a:t>
                      </a:r>
                    </a:p>
                  </a:txBody>
                  <a:tcPr marL="72000" marR="7620" marT="3600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Source</a:t>
                      </a:r>
                    </a:p>
                  </a:txBody>
                  <a:tcPr marL="72000" marR="7620" marT="3600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Owner</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Frequency</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Description </a:t>
                      </a:r>
                    </a:p>
                  </a:txBody>
                  <a:tcPr marL="72000" marR="7620" marT="7620" marB="0" anchor="ctr">
                    <a:solidFill>
                      <a:schemeClr val="accent6"/>
                    </a:solidFill>
                  </a:tcPr>
                </a:tc>
                <a:extLst>
                  <a:ext uri="{0D108BD9-81ED-4DB2-BD59-A6C34878D82A}">
                    <a16:rowId xmlns:a16="http://schemas.microsoft.com/office/drawing/2014/main" val="4054895585"/>
                  </a:ext>
                </a:extLst>
              </a:tr>
              <a:tr h="262790">
                <a:tc gridSpan="6">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1" i="0" u="none" strike="noStrike" dirty="0">
                          <a:solidFill>
                            <a:srgbClr val="002060"/>
                          </a:solidFill>
                          <a:effectLst/>
                          <a:latin typeface="Arial" panose="020B0604020202020204" pitchFamily="34" charset="0"/>
                        </a:rPr>
                        <a:t>Outcome 1: </a:t>
                      </a:r>
                      <a:r>
                        <a:rPr lang="en-US" sz="1100" b="1" i="0" u="none" strike="noStrike" dirty="0">
                          <a:solidFill>
                            <a:srgbClr val="002060"/>
                          </a:solidFill>
                          <a:effectLst/>
                          <a:latin typeface="Arial" panose="020B0604020202020204" pitchFamily="34" charset="0"/>
                        </a:rPr>
                        <a:t>Quality of life for explosive ordnance victims improves</a:t>
                      </a:r>
                      <a:endParaRPr lang="en-GB" sz="1100" b="1" i="0" u="none" strike="noStrike" dirty="0">
                        <a:solidFill>
                          <a:srgbClr val="002060"/>
                        </a:solidFill>
                        <a:effectLst/>
                        <a:latin typeface="Arial" panose="020B0604020202020204" pitchFamily="34" charset="0"/>
                      </a:endParaRPr>
                    </a:p>
                  </a:txBody>
                  <a:tcPr marL="72000" marR="7620" marT="0" marB="0" anchor="ctr">
                    <a:solidFill>
                      <a:schemeClr val="accent6">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41413796"/>
                  </a:ext>
                </a:extLst>
              </a:tr>
              <a:tr h="468000">
                <a:tc>
                  <a:txBody>
                    <a:bodyPr/>
                    <a:lstStyle/>
                    <a:p>
                      <a:pPr algn="ctr" rtl="0" fontAlgn="ctr"/>
                      <a:r>
                        <a:rPr lang="en-GB" sz="1000" b="1" i="0" u="none" strike="noStrike" dirty="0">
                          <a:solidFill>
                            <a:srgbClr val="002060"/>
                          </a:solidFill>
                          <a:effectLst/>
                          <a:latin typeface="Arial" panose="020B0604020202020204" pitchFamily="34" charset="0"/>
                        </a:rPr>
                        <a:t>O-1.1</a:t>
                      </a:r>
                    </a:p>
                  </a:txBody>
                  <a:tcPr marL="36000" marR="9525" marT="36000" marB="36000"/>
                </a:tc>
                <a:tc>
                  <a:txBody>
                    <a:bodyPr/>
                    <a:lstStyle/>
                    <a:p>
                      <a:pPr algn="l" rtl="0" fontAlgn="ctr"/>
                      <a:r>
                        <a:rPr lang="en-US" sz="1000" b="1" i="0" u="none" strike="noStrike" dirty="0">
                          <a:solidFill>
                            <a:srgbClr val="002060"/>
                          </a:solidFill>
                          <a:effectLst/>
                          <a:latin typeface="Arial" panose="020B0604020202020204" pitchFamily="34" charset="0"/>
                        </a:rPr>
                        <a:t>% of survivors surveyed reporting improvements in quality of life (SADD)</a:t>
                      </a:r>
                      <a:endParaRPr lang="en-GB" sz="1000" b="1" i="0" u="none" strike="noStrike" dirty="0">
                        <a:solidFill>
                          <a:srgbClr val="002060"/>
                        </a:solidFill>
                        <a:effectLst/>
                        <a:latin typeface="Arial" panose="020B0604020202020204" pitchFamily="34" charset="0"/>
                      </a:endParaRPr>
                    </a:p>
                  </a:txBody>
                  <a:tcPr marL="36000" marR="9525" marT="36000" marB="36000"/>
                </a:tc>
                <a:tc>
                  <a:txBody>
                    <a:bodyPr/>
                    <a:lstStyle/>
                    <a:p>
                      <a:pPr algn="l" rtl="0" fontAlgn="ctr"/>
                      <a:r>
                        <a:rPr lang="en-GB" sz="1000" b="1" i="0" u="none" strike="noStrike" dirty="0">
                          <a:solidFill>
                            <a:srgbClr val="002060"/>
                          </a:solidFill>
                          <a:effectLst/>
                          <a:latin typeface="Arial" panose="020B0604020202020204" pitchFamily="34" charset="0"/>
                        </a:rPr>
                        <a:t>KIIs, FGDs, HH surveys</a:t>
                      </a:r>
                    </a:p>
                  </a:txBody>
                  <a:tcPr marL="36000" marR="9525" marT="36000" marB="36000"/>
                </a:tc>
                <a:tc>
                  <a:txBody>
                    <a:bodyPr/>
                    <a:lstStyle/>
                    <a:p>
                      <a:pPr algn="l" rtl="0" fontAlgn="ctr"/>
                      <a:r>
                        <a:rPr lang="en-GB" sz="1000" b="1" i="0" u="none" strike="noStrike" dirty="0">
                          <a:solidFill>
                            <a:srgbClr val="002060"/>
                          </a:solidFill>
                          <a:effectLst/>
                          <a:latin typeface="Arial" panose="020B0604020202020204" pitchFamily="34" charset="0"/>
                        </a:rPr>
                        <a:t>Donor, IP</a:t>
                      </a:r>
                    </a:p>
                  </a:txBody>
                  <a:tcPr marL="72000" marR="9525" marT="36000" marB="36000"/>
                </a:tc>
                <a:tc>
                  <a:txBody>
                    <a:bodyPr/>
                    <a:lstStyle/>
                    <a:p>
                      <a:pPr algn="l" rtl="0" fontAlgn="ctr"/>
                      <a:r>
                        <a:rPr lang="en-GB" sz="1000" b="1" i="0" u="none" strike="noStrike" dirty="0">
                          <a:solidFill>
                            <a:srgbClr val="002060"/>
                          </a:solidFill>
                          <a:effectLst/>
                          <a:latin typeface="Arial" panose="020B0604020202020204" pitchFamily="34" charset="0"/>
                        </a:rPr>
                        <a:t>Six-monthly</a:t>
                      </a:r>
                    </a:p>
                  </a:txBody>
                  <a:tcPr marL="36000" marR="9525" marT="36000" marB="36000"/>
                </a:tc>
                <a:tc>
                  <a:txBody>
                    <a:bodyPr/>
                    <a:lstStyle/>
                    <a:p>
                      <a:pPr algn="l"/>
                      <a:r>
                        <a:rPr lang="en-GB" sz="1000" b="1" i="0" u="none" strike="noStrike" dirty="0">
                          <a:solidFill>
                            <a:srgbClr val="002060"/>
                          </a:solidFill>
                          <a:effectLst/>
                          <a:latin typeface="Arial" panose="020B0604020202020204" pitchFamily="34" charset="0"/>
                        </a:rPr>
                        <a:t>Analysis of multiple data sources such as KIIs, FGDs, HH Surveys covering perceived improvements to education, health and security. </a:t>
                      </a:r>
                      <a:endParaRPr lang="en-GB" sz="1000" b="1" i="0" dirty="0">
                        <a:solidFill>
                          <a:srgbClr val="002060"/>
                        </a:solidFill>
                        <a:latin typeface="Arial" panose="020B0604020202020204" pitchFamily="34" charset="0"/>
                      </a:endParaRPr>
                    </a:p>
                  </a:txBody>
                  <a:tcPr marL="108000" marR="9525" marT="36000" marB="36000"/>
                </a:tc>
                <a:extLst>
                  <a:ext uri="{0D108BD9-81ED-4DB2-BD59-A6C34878D82A}">
                    <a16:rowId xmlns:a16="http://schemas.microsoft.com/office/drawing/2014/main" val="1594355268"/>
                  </a:ext>
                </a:extLst>
              </a:tr>
              <a:tr h="495300">
                <a:tc>
                  <a:txBody>
                    <a:bodyPr/>
                    <a:lstStyle/>
                    <a:p>
                      <a:pPr algn="ctr" rtl="0" fontAlgn="ctr"/>
                      <a:r>
                        <a:rPr lang="en-GB" sz="1000" b="1" i="0" u="none" strike="noStrike" dirty="0">
                          <a:solidFill>
                            <a:srgbClr val="002060"/>
                          </a:solidFill>
                          <a:effectLst/>
                          <a:latin typeface="Arial" panose="020B0604020202020204" pitchFamily="34" charset="0"/>
                        </a:rPr>
                        <a:t>O-1.2</a:t>
                      </a:r>
                    </a:p>
                  </a:txBody>
                  <a:tcPr marL="36000" marR="9525" marT="36000" marB="36000"/>
                </a:tc>
                <a:tc>
                  <a:txBody>
                    <a:bodyPr/>
                    <a:lstStyle/>
                    <a:p>
                      <a:pPr algn="l" rtl="0" fontAlgn="ctr"/>
                      <a:r>
                        <a:rPr lang="en-US" sz="1000" b="1" i="0" u="none" strike="noStrike" dirty="0">
                          <a:solidFill>
                            <a:srgbClr val="002060"/>
                          </a:solidFill>
                          <a:effectLst/>
                          <a:latin typeface="Arial" panose="020B0604020202020204" pitchFamily="34" charset="0"/>
                        </a:rPr>
                        <a:t>% of explosive ordnance survivors surveyed reporting increased access to  victim assistance  </a:t>
                      </a:r>
                    </a:p>
                  </a:txBody>
                  <a:tcPr marL="36000" marR="9525" marT="36000" marB="36000"/>
                </a:tc>
                <a:tc>
                  <a:txBody>
                    <a:bodyPr/>
                    <a:lstStyle/>
                    <a:p>
                      <a:pPr algn="l" rtl="0" fontAlgn="ctr"/>
                      <a:r>
                        <a:rPr lang="en-GB" sz="1000" b="1" i="0" u="none" strike="noStrike" dirty="0">
                          <a:solidFill>
                            <a:srgbClr val="002060"/>
                          </a:solidFill>
                          <a:effectLst/>
                          <a:latin typeface="Arial" panose="020B0604020202020204" pitchFamily="34" charset="0"/>
                        </a:rPr>
                        <a:t>HH survey</a:t>
                      </a:r>
                    </a:p>
                  </a:txBody>
                  <a:tcPr marL="36000" marR="9525" marT="36000" marB="36000"/>
                </a:tc>
                <a:tc>
                  <a:txBody>
                    <a:bodyPr/>
                    <a:lstStyle/>
                    <a:p>
                      <a:pPr algn="l" rtl="0" fontAlgn="ctr"/>
                      <a:r>
                        <a:rPr lang="en-GB" sz="1000" b="1" i="0" u="none" strike="noStrike" dirty="0">
                          <a:solidFill>
                            <a:srgbClr val="002060"/>
                          </a:solidFill>
                          <a:effectLst/>
                          <a:latin typeface="Arial" panose="020B0604020202020204" pitchFamily="34" charset="0"/>
                        </a:rPr>
                        <a:t>IP</a:t>
                      </a:r>
                    </a:p>
                  </a:txBody>
                  <a:tcPr marL="72000" marR="9525" marT="36000" marB="36000"/>
                </a:tc>
                <a:tc>
                  <a:txBody>
                    <a:bodyPr/>
                    <a:lstStyle/>
                    <a:p>
                      <a:pPr algn="l" rtl="0" fontAlgn="ctr"/>
                      <a:r>
                        <a:rPr lang="en-GB" sz="1000" b="1" i="0" u="none" strike="noStrike" dirty="0">
                          <a:solidFill>
                            <a:srgbClr val="002060"/>
                          </a:solidFill>
                          <a:effectLst/>
                          <a:latin typeface="Arial" panose="020B0604020202020204" pitchFamily="34" charset="0"/>
                        </a:rPr>
                        <a:t>Six-monthly</a:t>
                      </a:r>
                    </a:p>
                  </a:txBody>
                  <a:tcPr marL="36000" marR="9525" marT="36000" marB="36000"/>
                </a:tc>
                <a:tc>
                  <a:txBody>
                    <a:bodyPr/>
                    <a:lstStyle/>
                    <a:p>
                      <a:r>
                        <a:rPr lang="en-GB" sz="1000" b="1" i="0" u="none" strike="noStrike" dirty="0">
                          <a:solidFill>
                            <a:srgbClr val="002060"/>
                          </a:solidFill>
                          <a:effectLst/>
                          <a:latin typeface="Arial" panose="020B0604020202020204" pitchFamily="34" charset="0"/>
                          <a:cs typeface="Arial" panose="020B0604020202020204" pitchFamily="34" charset="0"/>
                        </a:rPr>
                        <a:t>Victim assistance can include </a:t>
                      </a:r>
                      <a:r>
                        <a:rPr lang="en-US" sz="1000" b="1" i="0" u="none" strike="noStrike" noProof="0" dirty="0">
                          <a:solidFill>
                            <a:srgbClr val="002060"/>
                          </a:solidFill>
                          <a:effectLst/>
                          <a:latin typeface="Arial" panose="020B0604020202020204" pitchFamily="34" charset="0"/>
                          <a:cs typeface="Arial" panose="020B0604020202020204" pitchFamily="34" charset="0"/>
                        </a:rPr>
                        <a:t>emergency and ongoing medical care, rehabilitation, psychological and psychosocial support and socioeconomic inclusion. </a:t>
                      </a:r>
                      <a:endParaRPr lang="en-GB" sz="1000" b="1" i="0" dirty="0">
                        <a:solidFill>
                          <a:srgbClr val="002060"/>
                        </a:solidFill>
                        <a:latin typeface="Arial" panose="020B0604020202020204" pitchFamily="34" charset="0"/>
                        <a:cs typeface="Arial" panose="020B0604020202020204" pitchFamily="34" charset="0"/>
                      </a:endParaRPr>
                    </a:p>
                  </a:txBody>
                  <a:tcPr marL="108000" marR="9525" marT="36000" marB="72000"/>
                </a:tc>
                <a:extLst>
                  <a:ext uri="{0D108BD9-81ED-4DB2-BD59-A6C34878D82A}">
                    <a16:rowId xmlns:a16="http://schemas.microsoft.com/office/drawing/2014/main" val="841535115"/>
                  </a:ext>
                </a:extLst>
              </a:tr>
              <a:tr h="495300">
                <a:tc>
                  <a:txBody>
                    <a:bodyPr/>
                    <a:lstStyle/>
                    <a:p>
                      <a:pPr algn="ctr" rtl="0" fontAlgn="ctr"/>
                      <a:r>
                        <a:rPr lang="en-GB" sz="1000" b="0" i="0" u="none" strike="noStrike" dirty="0">
                          <a:solidFill>
                            <a:srgbClr val="002060"/>
                          </a:solidFill>
                          <a:effectLst/>
                          <a:latin typeface="Arial" panose="020B0604020202020204" pitchFamily="34" charset="0"/>
                        </a:rPr>
                        <a:t>O-1.3</a:t>
                      </a:r>
                    </a:p>
                  </a:txBody>
                  <a:tcPr marL="36000" marR="9525" marT="36000" marB="36000"/>
                </a:tc>
                <a:tc>
                  <a:txBody>
                    <a:bodyPr/>
                    <a:lstStyle/>
                    <a:p>
                      <a:pPr algn="l" rtl="0" fontAlgn="ctr"/>
                      <a:r>
                        <a:rPr lang="en-US" sz="1000" b="0" i="0" u="none" strike="noStrike" dirty="0">
                          <a:solidFill>
                            <a:srgbClr val="002060"/>
                          </a:solidFill>
                          <a:effectLst/>
                          <a:latin typeface="Arial" panose="020B0604020202020204" pitchFamily="34" charset="0"/>
                        </a:rPr>
                        <a:t>Score on quality-of-life index in project area</a:t>
                      </a:r>
                      <a:endParaRPr lang="en-GB" sz="1000" b="0" i="0" u="none" strike="noStrike" dirty="0">
                        <a:solidFill>
                          <a:srgbClr val="002060"/>
                        </a:solidFill>
                        <a:effectLst/>
                        <a:latin typeface="Arial" panose="020B0604020202020204" pitchFamily="34" charset="0"/>
                      </a:endParaRPr>
                    </a:p>
                  </a:txBody>
                  <a:tcPr marL="36000" marR="9525" marT="36000" marB="36000"/>
                </a:tc>
                <a:tc>
                  <a:txBody>
                    <a:bodyPr/>
                    <a:lstStyle/>
                    <a:p>
                      <a:pPr algn="l" rtl="0" fontAlgn="ctr"/>
                      <a:r>
                        <a:rPr lang="en-US" sz="1000" b="0" i="0" u="none" strike="noStrike" dirty="0">
                          <a:solidFill>
                            <a:srgbClr val="002060"/>
                          </a:solidFill>
                          <a:effectLst/>
                          <a:latin typeface="Arial" panose="020B0604020202020204" pitchFamily="34" charset="0"/>
                        </a:rPr>
                        <a:t>Quality of Life surveys and indexes</a:t>
                      </a:r>
                      <a:endParaRPr lang="en-GB" sz="1000" b="0" i="0" u="none" strike="noStrike" dirty="0">
                        <a:solidFill>
                          <a:srgbClr val="002060"/>
                        </a:solidFill>
                        <a:effectLst/>
                        <a:latin typeface="Arial" panose="020B0604020202020204" pitchFamily="34" charset="0"/>
                      </a:endParaRPr>
                    </a:p>
                  </a:txBody>
                  <a:tcPr marL="36000" marR="9525" marT="36000" marB="36000"/>
                </a:tc>
                <a:tc>
                  <a:txBody>
                    <a:bodyPr/>
                    <a:lstStyle/>
                    <a:p>
                      <a:pPr algn="l" rtl="0" fontAlgn="ctr"/>
                      <a:r>
                        <a:rPr lang="en-GB" sz="1000" b="0" i="0" u="none" strike="noStrike" dirty="0">
                          <a:solidFill>
                            <a:srgbClr val="002060"/>
                          </a:solidFill>
                          <a:effectLst/>
                          <a:latin typeface="Arial" panose="020B0604020202020204" pitchFamily="34" charset="0"/>
                        </a:rPr>
                        <a:t>Donor</a:t>
                      </a:r>
                    </a:p>
                  </a:txBody>
                  <a:tcPr marL="72000" marR="9525" marT="36000" marB="36000"/>
                </a:tc>
                <a:tc>
                  <a:txBody>
                    <a:bodyPr/>
                    <a:lstStyle/>
                    <a:p>
                      <a:pPr algn="l" rtl="0" fontAlgn="ctr"/>
                      <a:r>
                        <a:rPr lang="en-US" sz="1000" b="0" i="0" u="none" strike="noStrike" dirty="0">
                          <a:solidFill>
                            <a:srgbClr val="002060"/>
                          </a:solidFill>
                          <a:effectLst/>
                          <a:latin typeface="Arial" panose="020B0604020202020204" pitchFamily="34" charset="0"/>
                        </a:rPr>
                        <a:t>Annually or end of programme</a:t>
                      </a:r>
                      <a:endParaRPr lang="en-GB" sz="1000" b="0" i="0" u="none" strike="noStrike" dirty="0">
                        <a:solidFill>
                          <a:srgbClr val="002060"/>
                        </a:solidFill>
                        <a:effectLst/>
                        <a:latin typeface="Arial" panose="020B0604020202020204" pitchFamily="34" charset="0"/>
                      </a:endParaRPr>
                    </a:p>
                  </a:txBody>
                  <a:tcPr marL="36000" marR="9525" marT="36000" marB="36000"/>
                </a:tc>
                <a:tc>
                  <a:txBody>
                    <a:bodyPr/>
                    <a:lstStyle/>
                    <a:p>
                      <a:r>
                        <a:rPr lang="en-US" sz="1000" b="0" i="0" u="none" strike="noStrike" dirty="0">
                          <a:solidFill>
                            <a:srgbClr val="002060"/>
                          </a:solidFill>
                          <a:effectLst/>
                          <a:latin typeface="Arial" panose="020B0604020202020204" pitchFamily="34" charset="0"/>
                        </a:rPr>
                        <a:t>To the lowest administrative unit for which the data is available (it may only be available nationally and unlikely to be disaggregated by disability but is still indicative of the general quality of life improvements in the project areas.</a:t>
                      </a:r>
                      <a:endParaRPr lang="en-GB" sz="1000" b="0" i="0" dirty="0">
                        <a:solidFill>
                          <a:srgbClr val="002060"/>
                        </a:solidFill>
                        <a:latin typeface="Arial" panose="020B0604020202020204" pitchFamily="34" charset="0"/>
                      </a:endParaRPr>
                    </a:p>
                  </a:txBody>
                  <a:tcPr marL="108000" marR="9525" marT="36000" marB="72000"/>
                </a:tc>
                <a:extLst>
                  <a:ext uri="{0D108BD9-81ED-4DB2-BD59-A6C34878D82A}">
                    <a16:rowId xmlns:a16="http://schemas.microsoft.com/office/drawing/2014/main" val="1356362601"/>
                  </a:ext>
                </a:extLst>
              </a:tr>
              <a:tr h="454391">
                <a:tc>
                  <a:txBody>
                    <a:bodyPr/>
                    <a:lstStyle/>
                    <a:p>
                      <a:pPr algn="ctr" rtl="0" fontAlgn="ctr"/>
                      <a:r>
                        <a:rPr lang="en-GB" sz="1000" b="0" i="0" u="none" strike="noStrike" dirty="0">
                          <a:solidFill>
                            <a:srgbClr val="002060"/>
                          </a:solidFill>
                          <a:effectLst/>
                          <a:latin typeface="Arial" panose="020B0604020202020204" pitchFamily="34" charset="0"/>
                        </a:rPr>
                        <a:t>O-1.4</a:t>
                      </a:r>
                    </a:p>
                  </a:txBody>
                  <a:tcPr marL="36000" marR="9525" marT="36000" marB="36000"/>
                </a:tc>
                <a:tc>
                  <a:txBody>
                    <a:bodyPr/>
                    <a:lstStyle/>
                    <a:p>
                      <a:pPr algn="l" rtl="0" fontAlgn="ctr"/>
                      <a:r>
                        <a:rPr lang="en-US" sz="1000" b="0" i="0" u="none" strike="noStrike" dirty="0">
                          <a:solidFill>
                            <a:srgbClr val="002060"/>
                          </a:solidFill>
                          <a:effectLst/>
                          <a:latin typeface="Arial" panose="020B0604020202020204" pitchFamily="34" charset="0"/>
                        </a:rPr>
                        <a:t>Progress against the six pillars of victim assistance: </a:t>
                      </a:r>
                    </a:p>
                    <a:p>
                      <a:pPr algn="l" rtl="0" fontAlgn="ctr"/>
                      <a:r>
                        <a:rPr lang="en-US" sz="1000" b="0" i="0" u="none" strike="noStrike" dirty="0">
                          <a:solidFill>
                            <a:srgbClr val="002060"/>
                          </a:solidFill>
                          <a:effectLst/>
                          <a:latin typeface="Arial" panose="020B0604020202020204" pitchFamily="34" charset="0"/>
                        </a:rPr>
                        <a:t>1) emergency and continuing healthcare</a:t>
                      </a:r>
                      <a:endParaRPr lang="en-GB" sz="1000" b="0" i="0" u="none" strike="noStrike" dirty="0">
                        <a:solidFill>
                          <a:srgbClr val="002060"/>
                        </a:solidFill>
                        <a:effectLst/>
                        <a:latin typeface="Arial" panose="020B0604020202020204" pitchFamily="34" charset="0"/>
                      </a:endParaRPr>
                    </a:p>
                  </a:txBody>
                  <a:tcPr marL="36000" marR="9525" marT="36000" marB="36000"/>
                </a:tc>
                <a:tc>
                  <a:txBody>
                    <a:bodyPr/>
                    <a:lstStyle/>
                    <a:p>
                      <a:pPr algn="l" rtl="0" fontAlgn="ctr"/>
                      <a:r>
                        <a:rPr lang="en-GB" sz="1000" b="0" i="0" u="none" strike="noStrike" dirty="0">
                          <a:solidFill>
                            <a:srgbClr val="002060"/>
                          </a:solidFill>
                          <a:effectLst/>
                          <a:latin typeface="Arial" panose="020B0604020202020204" pitchFamily="34" charset="0"/>
                        </a:rPr>
                        <a:t>Self reporting</a:t>
                      </a:r>
                    </a:p>
                  </a:txBody>
                  <a:tcPr marL="36000" marR="9525" marT="36000" marB="36000"/>
                </a:tc>
                <a:tc>
                  <a:txBody>
                    <a:bodyPr/>
                    <a:lstStyle/>
                    <a:p>
                      <a:pPr algn="l" rtl="0" fontAlgn="ctr"/>
                      <a:r>
                        <a:rPr lang="en-GB" sz="1000" b="0" i="0" u="none" strike="noStrike" dirty="0">
                          <a:solidFill>
                            <a:srgbClr val="002060"/>
                          </a:solidFill>
                          <a:effectLst/>
                          <a:latin typeface="Arial" panose="020B0604020202020204" pitchFamily="34" charset="0"/>
                        </a:rPr>
                        <a:t>NA</a:t>
                      </a:r>
                    </a:p>
                  </a:txBody>
                  <a:tcPr marL="72000" marR="9525" marT="36000" marB="36000"/>
                </a:tc>
                <a:tc>
                  <a:txBody>
                    <a:bodyPr/>
                    <a:lstStyle/>
                    <a:p>
                      <a:pPr algn="l" rtl="0" fontAlgn="ctr"/>
                      <a:r>
                        <a:rPr lang="en-GB" sz="1000" b="0" i="0" u="none" strike="noStrike" dirty="0">
                          <a:solidFill>
                            <a:srgbClr val="002060"/>
                          </a:solidFill>
                          <a:effectLst/>
                          <a:latin typeface="Arial" panose="020B0604020202020204" pitchFamily="34" charset="0"/>
                        </a:rPr>
                        <a:t>Six-monthly</a:t>
                      </a:r>
                    </a:p>
                  </a:txBody>
                  <a:tcPr marL="36000" marR="9525" marT="36000" marB="36000"/>
                </a:tc>
                <a:tc>
                  <a:txBody>
                    <a:bodyPr/>
                    <a:lstStyle/>
                    <a:p>
                      <a:r>
                        <a:rPr lang="en-US" sz="1000" b="0" i="0" u="none" strike="noStrike" dirty="0">
                          <a:solidFill>
                            <a:srgbClr val="002060"/>
                          </a:solidFill>
                          <a:effectLst/>
                          <a:latin typeface="Arial" panose="020B0604020202020204" pitchFamily="34" charset="0"/>
                        </a:rPr>
                        <a:t>The specific measure of progress for each pillar should be decided at sector level in each country: e.g. % of mortality rate of explosive ordnance casualties is reduced.</a:t>
                      </a:r>
                      <a:endParaRPr lang="en-GB" sz="1000" b="0" i="0" dirty="0">
                        <a:solidFill>
                          <a:srgbClr val="002060"/>
                        </a:solidFill>
                        <a:latin typeface="Arial" panose="020B0604020202020204" pitchFamily="34" charset="0"/>
                      </a:endParaRPr>
                    </a:p>
                  </a:txBody>
                  <a:tcPr marL="108000" marR="9525" marT="36000" marB="72000"/>
                </a:tc>
                <a:extLst>
                  <a:ext uri="{0D108BD9-81ED-4DB2-BD59-A6C34878D82A}">
                    <a16:rowId xmlns:a16="http://schemas.microsoft.com/office/drawing/2014/main" val="3459420812"/>
                  </a:ext>
                </a:extLst>
              </a:tr>
              <a:tr h="384393">
                <a:tc>
                  <a:txBody>
                    <a:bodyPr/>
                    <a:lstStyle/>
                    <a:p>
                      <a:pPr algn="ctr" rtl="0" fontAlgn="ctr"/>
                      <a:r>
                        <a:rPr lang="en-GB" sz="1000" b="0" i="0" u="none" strike="noStrike" dirty="0">
                          <a:solidFill>
                            <a:srgbClr val="002060"/>
                          </a:solidFill>
                          <a:effectLst/>
                          <a:latin typeface="Arial" panose="020B0604020202020204" pitchFamily="34" charset="0"/>
                        </a:rPr>
                        <a:t>O-1.5</a:t>
                      </a:r>
                    </a:p>
                  </a:txBody>
                  <a:tcPr marL="36000" marR="9525" marT="36000" marB="36000"/>
                </a:tc>
                <a:tc>
                  <a:txBody>
                    <a:bodyPr/>
                    <a:lstStyle/>
                    <a:p>
                      <a:pPr algn="l" rtl="0" fontAlgn="ctr"/>
                      <a:r>
                        <a:rPr lang="en-US" sz="1000" b="0" i="0" u="none" strike="noStrike" dirty="0">
                          <a:solidFill>
                            <a:srgbClr val="002060"/>
                          </a:solidFill>
                          <a:effectLst/>
                          <a:latin typeface="Arial" panose="020B0604020202020204" pitchFamily="34" charset="0"/>
                        </a:rPr>
                        <a:t>Progress against the six pillars of victim assistance: </a:t>
                      </a:r>
                    </a:p>
                    <a:p>
                      <a:pPr algn="l" rtl="0" fontAlgn="ctr"/>
                      <a:r>
                        <a:rPr lang="en-US" sz="1000" b="0" i="0" u="none" strike="noStrike" dirty="0">
                          <a:solidFill>
                            <a:srgbClr val="002060"/>
                          </a:solidFill>
                          <a:effectLst/>
                          <a:latin typeface="Arial" panose="020B0604020202020204" pitchFamily="34" charset="0"/>
                        </a:rPr>
                        <a:t>2) physical rehabilitation:</a:t>
                      </a:r>
                      <a:endParaRPr lang="en-GB" sz="1000" b="0" i="0" u="none" strike="noStrike" dirty="0">
                        <a:solidFill>
                          <a:srgbClr val="002060"/>
                        </a:solidFill>
                        <a:effectLst/>
                        <a:latin typeface="Arial" panose="020B0604020202020204" pitchFamily="34" charset="0"/>
                      </a:endParaRPr>
                    </a:p>
                  </a:txBody>
                  <a:tcPr marL="36000" marR="9525" marT="36000" marB="36000"/>
                </a:tc>
                <a:tc>
                  <a:txBody>
                    <a:bodyPr/>
                    <a:lstStyle/>
                    <a:p>
                      <a:pPr algn="l" rtl="0" fontAlgn="ctr"/>
                      <a:r>
                        <a:rPr lang="en-GB" sz="1000" b="0" i="0" u="none" strike="noStrike" dirty="0">
                          <a:solidFill>
                            <a:srgbClr val="002060"/>
                          </a:solidFill>
                          <a:effectLst/>
                          <a:latin typeface="Arial" panose="020B0604020202020204" pitchFamily="34" charset="0"/>
                        </a:rPr>
                        <a:t>Surveys, Ministries, NMAA</a:t>
                      </a:r>
                    </a:p>
                  </a:txBody>
                  <a:tcPr marL="36000" marR="9525" marT="36000" marB="36000"/>
                </a:tc>
                <a:tc>
                  <a:txBody>
                    <a:bodyPr/>
                    <a:lstStyle/>
                    <a:p>
                      <a:pPr algn="l" rtl="0" fontAlgn="ctr"/>
                      <a:r>
                        <a:rPr lang="en-GB" sz="1000" b="0" i="0" u="none" strike="noStrike" dirty="0">
                          <a:solidFill>
                            <a:srgbClr val="002060"/>
                          </a:solidFill>
                          <a:effectLst/>
                          <a:latin typeface="Arial" panose="020B0604020202020204" pitchFamily="34" charset="0"/>
                        </a:rPr>
                        <a:t>IP</a:t>
                      </a:r>
                    </a:p>
                  </a:txBody>
                  <a:tcPr marL="72000" marR="9525" marT="36000" marB="36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Six-monthly</a:t>
                      </a:r>
                      <a:endParaRPr lang="en-GB" sz="1000" b="0" i="0" u="none" strike="noStrike" dirty="0">
                        <a:solidFill>
                          <a:srgbClr val="002060"/>
                        </a:solidFill>
                        <a:effectLst/>
                        <a:latin typeface="Arial" panose="020B0604020202020204" pitchFamily="34" charset="0"/>
                      </a:endParaRPr>
                    </a:p>
                  </a:txBody>
                  <a:tcPr marL="36000" marR="9525" marT="36000" marB="36000"/>
                </a:tc>
                <a:tc>
                  <a:txBody>
                    <a:bodyPr/>
                    <a:lstStyle/>
                    <a:p>
                      <a:r>
                        <a:rPr lang="en-US" sz="1000" b="0" i="0" u="none" strike="noStrike" dirty="0">
                          <a:solidFill>
                            <a:srgbClr val="002060"/>
                          </a:solidFill>
                          <a:effectLst/>
                          <a:latin typeface="Arial" panose="020B0604020202020204" pitchFamily="34" charset="0"/>
                        </a:rPr>
                        <a:t>e.g. Number of prosthetic legs provided/Number of physiotherapy sessions provided.</a:t>
                      </a:r>
                      <a:endParaRPr lang="en-GB" sz="1000" b="0" i="0" dirty="0">
                        <a:solidFill>
                          <a:srgbClr val="002060"/>
                        </a:solidFill>
                        <a:latin typeface="Arial" panose="020B0604020202020204" pitchFamily="34" charset="0"/>
                      </a:endParaRPr>
                    </a:p>
                  </a:txBody>
                  <a:tcPr marL="108000" marR="9525" marT="36000" marB="36000"/>
                </a:tc>
                <a:extLst>
                  <a:ext uri="{0D108BD9-81ED-4DB2-BD59-A6C34878D82A}">
                    <a16:rowId xmlns:a16="http://schemas.microsoft.com/office/drawing/2014/main" val="3026746874"/>
                  </a:ext>
                </a:extLst>
              </a:tr>
              <a:tr h="463252">
                <a:tc>
                  <a:txBody>
                    <a:bodyPr/>
                    <a:lstStyle/>
                    <a:p>
                      <a:pPr algn="ctr" rtl="0" fontAlgn="ctr"/>
                      <a:r>
                        <a:rPr lang="en-GB" sz="1000" b="0" i="0" u="none" strike="noStrike" dirty="0">
                          <a:solidFill>
                            <a:srgbClr val="002060"/>
                          </a:solidFill>
                          <a:effectLst/>
                          <a:latin typeface="Arial" panose="020B0604020202020204" pitchFamily="34" charset="0"/>
                        </a:rPr>
                        <a:t>O-1.6</a:t>
                      </a:r>
                    </a:p>
                  </a:txBody>
                  <a:tcPr marL="36000" marR="9525" marT="36000" marB="36000"/>
                </a:tc>
                <a:tc>
                  <a:txBody>
                    <a:bodyPr/>
                    <a:lstStyle/>
                    <a:p>
                      <a:pPr algn="l" rtl="0" fontAlgn="ctr"/>
                      <a:r>
                        <a:rPr lang="en-US" sz="1000" b="0" i="0" u="none" strike="noStrike" dirty="0">
                          <a:solidFill>
                            <a:srgbClr val="002060"/>
                          </a:solidFill>
                          <a:effectLst/>
                          <a:latin typeface="Arial" panose="020B0604020202020204" pitchFamily="34" charset="0"/>
                        </a:rPr>
                        <a:t>Progress against the six pillars of victim assistance: </a:t>
                      </a:r>
                    </a:p>
                    <a:p>
                      <a:pPr algn="l" rtl="0" fontAlgn="ctr"/>
                      <a:r>
                        <a:rPr lang="en-US" sz="1000" b="0" i="0" u="none" strike="noStrike" dirty="0">
                          <a:solidFill>
                            <a:srgbClr val="002060"/>
                          </a:solidFill>
                          <a:effectLst/>
                          <a:latin typeface="Arial" panose="020B0604020202020204" pitchFamily="34" charset="0"/>
                        </a:rPr>
                        <a:t>3) psychological and psychosocial support</a:t>
                      </a:r>
                      <a:endParaRPr lang="en-GB" sz="1000" b="0" i="0" u="none" strike="noStrike" dirty="0">
                        <a:solidFill>
                          <a:srgbClr val="002060"/>
                        </a:solidFill>
                        <a:effectLst/>
                        <a:latin typeface="Arial" panose="020B0604020202020204" pitchFamily="34" charset="0"/>
                      </a:endParaRPr>
                    </a:p>
                  </a:txBody>
                  <a:tcPr marL="36000" marR="9525" marT="36000" marB="36000"/>
                </a:tc>
                <a:tc>
                  <a:txBody>
                    <a:bodyPr/>
                    <a:lstStyle/>
                    <a:p>
                      <a:pPr algn="l" rtl="0" fontAlgn="ctr"/>
                      <a:r>
                        <a:rPr lang="en-GB" sz="1000" b="0" i="0" u="none" strike="noStrike" dirty="0">
                          <a:solidFill>
                            <a:srgbClr val="002060"/>
                          </a:solidFill>
                          <a:effectLst/>
                          <a:latin typeface="Arial" panose="020B0604020202020204" pitchFamily="34" charset="0"/>
                        </a:rPr>
                        <a:t>Case Studies</a:t>
                      </a:r>
                    </a:p>
                  </a:txBody>
                  <a:tcPr marL="36000" marR="9525" marT="36000" marB="36000"/>
                </a:tc>
                <a:tc>
                  <a:txBody>
                    <a:bodyPr/>
                    <a:lstStyle/>
                    <a:p>
                      <a:pPr algn="l" rtl="0" fontAlgn="ctr"/>
                      <a:r>
                        <a:rPr lang="en-GB" sz="1000" b="0" i="0" u="none" strike="noStrike" dirty="0">
                          <a:solidFill>
                            <a:srgbClr val="002060"/>
                          </a:solidFill>
                          <a:effectLst/>
                          <a:latin typeface="Arial" panose="020B0604020202020204" pitchFamily="34" charset="0"/>
                        </a:rPr>
                        <a:t>IP</a:t>
                      </a:r>
                    </a:p>
                  </a:txBody>
                  <a:tcPr marL="72000" marR="9525" marT="36000" marB="36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Six-monthly</a:t>
                      </a:r>
                      <a:endParaRPr lang="en-GB" sz="1000" b="0" i="0" u="none" strike="noStrike" dirty="0">
                        <a:solidFill>
                          <a:srgbClr val="002060"/>
                        </a:solidFill>
                        <a:effectLst/>
                        <a:latin typeface="Arial" panose="020B0604020202020204" pitchFamily="34" charset="0"/>
                      </a:endParaRPr>
                    </a:p>
                  </a:txBody>
                  <a:tcPr marL="36000" marR="9525" marT="36000" marB="36000"/>
                </a:tc>
                <a:tc>
                  <a:txBody>
                    <a:bodyPr/>
                    <a:lstStyle/>
                    <a:p>
                      <a:r>
                        <a:rPr lang="en-US" sz="1000" b="0" i="0" u="none" strike="noStrike" dirty="0">
                          <a:solidFill>
                            <a:srgbClr val="002060"/>
                          </a:solidFill>
                          <a:effectLst/>
                          <a:latin typeface="Arial" panose="020B0604020202020204" pitchFamily="34" charset="0"/>
                        </a:rPr>
                        <a:t>Case studies e.g. Number of survivor networks trained in providing peer-to-peer support.</a:t>
                      </a:r>
                      <a:endParaRPr lang="en-GB" sz="1000" b="0" i="0" dirty="0">
                        <a:solidFill>
                          <a:srgbClr val="002060"/>
                        </a:solidFill>
                        <a:latin typeface="Arial" panose="020B0604020202020204" pitchFamily="34" charset="0"/>
                      </a:endParaRPr>
                    </a:p>
                  </a:txBody>
                  <a:tcPr marL="108000" marR="36000" marT="36000" marB="36000"/>
                </a:tc>
                <a:extLst>
                  <a:ext uri="{0D108BD9-81ED-4DB2-BD59-A6C34878D82A}">
                    <a16:rowId xmlns:a16="http://schemas.microsoft.com/office/drawing/2014/main" val="4250047365"/>
                  </a:ext>
                </a:extLst>
              </a:tr>
              <a:tr h="432000">
                <a:tc>
                  <a:txBody>
                    <a:bodyPr/>
                    <a:lstStyle/>
                    <a:p>
                      <a:pPr algn="ctr" rtl="0" fontAlgn="ctr"/>
                      <a:r>
                        <a:rPr lang="en-GB" sz="1000" b="0" i="0" u="none" strike="noStrike" dirty="0">
                          <a:solidFill>
                            <a:srgbClr val="002060"/>
                          </a:solidFill>
                          <a:effectLst/>
                          <a:latin typeface="Arial" panose="020B0604020202020204" pitchFamily="34" charset="0"/>
                        </a:rPr>
                        <a:t>O-1.7</a:t>
                      </a:r>
                    </a:p>
                  </a:txBody>
                  <a:tcPr marL="36000" marR="9525" marT="36000" marB="36000"/>
                </a:tc>
                <a:tc>
                  <a:txBody>
                    <a:bodyPr/>
                    <a:lstStyle/>
                    <a:p>
                      <a:pPr algn="l" rtl="0" fontAlgn="ctr"/>
                      <a:r>
                        <a:rPr lang="en-US" sz="1000" b="0" i="0" u="none" strike="noStrike" dirty="0">
                          <a:solidFill>
                            <a:srgbClr val="002060"/>
                          </a:solidFill>
                          <a:effectLst/>
                          <a:latin typeface="Arial" panose="020B0604020202020204" pitchFamily="34" charset="0"/>
                        </a:rPr>
                        <a:t>Progress against the six pillars of victim assistance: </a:t>
                      </a:r>
                    </a:p>
                    <a:p>
                      <a:pPr algn="l" rtl="0" fontAlgn="ctr"/>
                      <a:r>
                        <a:rPr lang="en-US" sz="1000" b="0" i="0" u="none" strike="noStrike" dirty="0">
                          <a:solidFill>
                            <a:srgbClr val="002060"/>
                          </a:solidFill>
                          <a:effectLst/>
                          <a:latin typeface="Arial" panose="020B0604020202020204" pitchFamily="34" charset="0"/>
                        </a:rPr>
                        <a:t>4) socioeconomic inclusion</a:t>
                      </a:r>
                      <a:endParaRPr lang="en-GB" sz="1000" b="0" i="0" u="none" strike="noStrike" dirty="0">
                        <a:solidFill>
                          <a:srgbClr val="002060"/>
                        </a:solidFill>
                        <a:effectLst/>
                        <a:latin typeface="Arial" panose="020B0604020202020204" pitchFamily="34" charset="0"/>
                      </a:endParaRPr>
                    </a:p>
                  </a:txBody>
                  <a:tcPr marL="36000" marR="9525" marT="36000" marB="36000"/>
                </a:tc>
                <a:tc>
                  <a:txBody>
                    <a:bodyPr/>
                    <a:lstStyle/>
                    <a:p>
                      <a:pPr algn="l" rtl="0" fontAlgn="ctr"/>
                      <a:r>
                        <a:rPr lang="en-GB" sz="1000" b="0" i="0" u="none" strike="noStrike" dirty="0">
                          <a:solidFill>
                            <a:srgbClr val="002060"/>
                          </a:solidFill>
                          <a:effectLst/>
                          <a:latin typeface="Arial" panose="020B0604020202020204" pitchFamily="34" charset="0"/>
                        </a:rPr>
                        <a:t>HH Survey </a:t>
                      </a:r>
                    </a:p>
                  </a:txBody>
                  <a:tcPr marL="36000" marR="9525" marT="36000" marB="36000"/>
                </a:tc>
                <a:tc>
                  <a:txBody>
                    <a:bodyPr/>
                    <a:lstStyle/>
                    <a:p>
                      <a:pPr algn="l" rtl="0" fontAlgn="ctr"/>
                      <a:r>
                        <a:rPr lang="en-GB" sz="1000" b="0" i="0" u="none" strike="noStrike" dirty="0">
                          <a:solidFill>
                            <a:srgbClr val="002060"/>
                          </a:solidFill>
                          <a:effectLst/>
                          <a:latin typeface="Arial" panose="020B0604020202020204" pitchFamily="34" charset="0"/>
                        </a:rPr>
                        <a:t>IP</a:t>
                      </a:r>
                    </a:p>
                  </a:txBody>
                  <a:tcPr marL="72000" marR="9525" marT="36000" marB="36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Six-monthly</a:t>
                      </a:r>
                      <a:endParaRPr lang="en-GB" sz="1000" b="0" i="0" u="none" strike="noStrike" dirty="0">
                        <a:solidFill>
                          <a:srgbClr val="002060"/>
                        </a:solidFill>
                        <a:effectLst/>
                        <a:latin typeface="Arial" panose="020B0604020202020204" pitchFamily="34" charset="0"/>
                      </a:endParaRPr>
                    </a:p>
                  </a:txBody>
                  <a:tcPr marL="36000" marR="9525" marT="36000" marB="36000"/>
                </a:tc>
                <a:tc>
                  <a:txBody>
                    <a:bodyPr/>
                    <a:lstStyle/>
                    <a:p>
                      <a:r>
                        <a:rPr lang="en-US" sz="1000" b="0" i="0" u="none" strike="noStrike" dirty="0">
                          <a:solidFill>
                            <a:srgbClr val="002060"/>
                          </a:solidFill>
                          <a:effectLst/>
                          <a:latin typeface="Arial" panose="020B0604020202020204" pitchFamily="34" charset="0"/>
                        </a:rPr>
                        <a:t>e.g. Number of HH supported in setting up a small business, Number of child survivors in school, etc.</a:t>
                      </a:r>
                      <a:endParaRPr lang="en-GB" sz="1000" b="0" i="0" dirty="0">
                        <a:solidFill>
                          <a:srgbClr val="002060"/>
                        </a:solidFill>
                        <a:latin typeface="Arial" panose="020B0604020202020204" pitchFamily="34" charset="0"/>
                      </a:endParaRPr>
                    </a:p>
                  </a:txBody>
                  <a:tcPr marL="108000" marR="36000" marT="36000" marB="36000"/>
                </a:tc>
                <a:extLst>
                  <a:ext uri="{0D108BD9-81ED-4DB2-BD59-A6C34878D82A}">
                    <a16:rowId xmlns:a16="http://schemas.microsoft.com/office/drawing/2014/main" val="3436045704"/>
                  </a:ext>
                </a:extLst>
              </a:tr>
              <a:tr h="355154">
                <a:tc>
                  <a:txBody>
                    <a:bodyPr/>
                    <a:lstStyle/>
                    <a:p>
                      <a:pPr algn="ctr" rtl="0" fontAlgn="ctr"/>
                      <a:r>
                        <a:rPr lang="en-GB" sz="1000" b="0" i="0" u="none" strike="noStrike" dirty="0">
                          <a:solidFill>
                            <a:srgbClr val="002060"/>
                          </a:solidFill>
                          <a:effectLst/>
                          <a:latin typeface="Arial" panose="020B0604020202020204" pitchFamily="34" charset="0"/>
                        </a:rPr>
                        <a:t>O-1.8</a:t>
                      </a:r>
                    </a:p>
                  </a:txBody>
                  <a:tcPr marL="36000" marR="9525" marT="36000" marB="36000"/>
                </a:tc>
                <a:tc>
                  <a:txBody>
                    <a:bodyPr/>
                    <a:lstStyle/>
                    <a:p>
                      <a:pPr algn="l" rtl="0" fontAlgn="ctr"/>
                      <a:r>
                        <a:rPr lang="en-US" sz="1000" b="0" i="0" u="none" strike="noStrike" dirty="0">
                          <a:solidFill>
                            <a:srgbClr val="002060"/>
                          </a:solidFill>
                          <a:effectLst/>
                          <a:latin typeface="Arial" panose="020B0604020202020204" pitchFamily="34" charset="0"/>
                        </a:rPr>
                        <a:t>Progress against the six pillars of victim assistance: </a:t>
                      </a:r>
                    </a:p>
                    <a:p>
                      <a:pPr algn="l" rtl="0" fontAlgn="ctr"/>
                      <a:r>
                        <a:rPr lang="en-US" sz="1000" b="0" i="0" u="none" strike="noStrike" dirty="0">
                          <a:solidFill>
                            <a:srgbClr val="002060"/>
                          </a:solidFill>
                          <a:effectLst/>
                          <a:latin typeface="Arial" panose="020B0604020202020204" pitchFamily="34" charset="0"/>
                        </a:rPr>
                        <a:t>5) data collection</a:t>
                      </a:r>
                      <a:endParaRPr lang="en-GB" sz="1000" b="0" i="0" u="none" strike="noStrike" dirty="0">
                        <a:solidFill>
                          <a:srgbClr val="002060"/>
                        </a:solidFill>
                        <a:effectLst/>
                        <a:latin typeface="Arial" panose="020B0604020202020204" pitchFamily="34" charset="0"/>
                      </a:endParaRPr>
                    </a:p>
                  </a:txBody>
                  <a:tcPr marL="36000" marR="9525" marT="36000" marB="36000"/>
                </a:tc>
                <a:tc>
                  <a:txBody>
                    <a:bodyPr/>
                    <a:lstStyle/>
                    <a:p>
                      <a:pPr algn="l" rtl="0" fontAlgn="ctr"/>
                      <a:r>
                        <a:rPr lang="en-GB" sz="1000" b="0" i="0" u="none" strike="noStrike" dirty="0">
                          <a:solidFill>
                            <a:srgbClr val="002060"/>
                          </a:solidFill>
                          <a:effectLst/>
                          <a:latin typeface="Arial" panose="020B0604020202020204" pitchFamily="34" charset="0"/>
                        </a:rPr>
                        <a:t>Case Study </a:t>
                      </a:r>
                    </a:p>
                  </a:txBody>
                  <a:tcPr marL="36000" marR="9525" marT="36000" marB="36000"/>
                </a:tc>
                <a:tc>
                  <a:txBody>
                    <a:bodyPr/>
                    <a:lstStyle/>
                    <a:p>
                      <a:pPr algn="l" rtl="0" fontAlgn="ctr"/>
                      <a:r>
                        <a:rPr lang="en-GB" sz="1000" b="0" i="0" u="none" strike="noStrike" dirty="0">
                          <a:solidFill>
                            <a:srgbClr val="002060"/>
                          </a:solidFill>
                          <a:effectLst/>
                          <a:latin typeface="Arial" panose="020B0604020202020204" pitchFamily="34" charset="0"/>
                        </a:rPr>
                        <a:t>NA</a:t>
                      </a:r>
                    </a:p>
                  </a:txBody>
                  <a:tcPr marL="72000" marR="9525" marT="36000" marB="36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Six-monthly</a:t>
                      </a:r>
                      <a:endParaRPr lang="en-GB" sz="1000" b="0" i="0" u="none" strike="noStrike" dirty="0">
                        <a:solidFill>
                          <a:srgbClr val="002060"/>
                        </a:solidFill>
                        <a:effectLst/>
                        <a:latin typeface="Arial" panose="020B0604020202020204" pitchFamily="34" charset="0"/>
                      </a:endParaRPr>
                    </a:p>
                  </a:txBody>
                  <a:tcPr marL="36000" marR="9525" marT="36000" marB="36000"/>
                </a:tc>
                <a:tc>
                  <a:txBody>
                    <a:bodyPr/>
                    <a:lstStyle/>
                    <a:p>
                      <a:r>
                        <a:rPr lang="en-US" sz="1000" b="0" i="0" u="none" strike="noStrike" dirty="0">
                          <a:solidFill>
                            <a:srgbClr val="002060"/>
                          </a:solidFill>
                          <a:effectLst/>
                          <a:latin typeface="Arial" panose="020B0604020202020204" pitchFamily="34" charset="0"/>
                        </a:rPr>
                        <a:t>Case study should include quantitative data such as the increase in the number of casualty data disaggregated by sex, age and disability but also qualitative data on accuracy.</a:t>
                      </a:r>
                      <a:endParaRPr lang="en-GB" sz="1000" b="0" i="0" dirty="0">
                        <a:solidFill>
                          <a:srgbClr val="002060"/>
                        </a:solidFill>
                        <a:latin typeface="Arial" panose="020B0604020202020204" pitchFamily="34" charset="0"/>
                      </a:endParaRPr>
                    </a:p>
                  </a:txBody>
                  <a:tcPr marL="108000" marR="36000" marT="36000" marB="36000"/>
                </a:tc>
                <a:extLst>
                  <a:ext uri="{0D108BD9-81ED-4DB2-BD59-A6C34878D82A}">
                    <a16:rowId xmlns:a16="http://schemas.microsoft.com/office/drawing/2014/main" val="813478604"/>
                  </a:ext>
                </a:extLst>
              </a:tr>
              <a:tr h="432000">
                <a:tc>
                  <a:txBody>
                    <a:bodyPr/>
                    <a:lstStyle/>
                    <a:p>
                      <a:pPr algn="ctr" rtl="0" fontAlgn="ctr"/>
                      <a:r>
                        <a:rPr lang="en-GB" sz="1000" b="0" i="0" u="none" strike="noStrike" dirty="0">
                          <a:solidFill>
                            <a:srgbClr val="002060"/>
                          </a:solidFill>
                          <a:effectLst/>
                          <a:latin typeface="Arial" panose="020B0604020202020204" pitchFamily="34" charset="0"/>
                        </a:rPr>
                        <a:t>O-1.9</a:t>
                      </a:r>
                    </a:p>
                  </a:txBody>
                  <a:tcPr marL="36000" marR="9525" marT="36000" marB="36000"/>
                </a:tc>
                <a:tc>
                  <a:txBody>
                    <a:bodyPr/>
                    <a:lstStyle/>
                    <a:p>
                      <a:pPr algn="l" rtl="0" fontAlgn="ctr"/>
                      <a:r>
                        <a:rPr lang="en-US" sz="1000" b="0" i="0" u="none" strike="noStrike" dirty="0">
                          <a:solidFill>
                            <a:srgbClr val="002060"/>
                          </a:solidFill>
                          <a:effectLst/>
                          <a:latin typeface="Arial" panose="020B0604020202020204" pitchFamily="34" charset="0"/>
                        </a:rPr>
                        <a:t>Progress against  the six pillars of victim assistance: </a:t>
                      </a:r>
                    </a:p>
                    <a:p>
                      <a:pPr algn="l" rtl="0" fontAlgn="ctr"/>
                      <a:r>
                        <a:rPr lang="en-US" sz="1000" b="0" i="0" u="none" strike="noStrike" dirty="0">
                          <a:solidFill>
                            <a:srgbClr val="002060"/>
                          </a:solidFill>
                          <a:effectLst/>
                          <a:latin typeface="Arial" panose="020B0604020202020204" pitchFamily="34" charset="0"/>
                        </a:rPr>
                        <a:t>6) laws, regulations, and policies</a:t>
                      </a:r>
                      <a:endParaRPr lang="en-GB" sz="1000" b="0" i="0" u="none" strike="noStrike" dirty="0">
                        <a:solidFill>
                          <a:srgbClr val="002060"/>
                        </a:solidFill>
                        <a:effectLst/>
                        <a:latin typeface="Arial" panose="020B0604020202020204" pitchFamily="34" charset="0"/>
                      </a:endParaRPr>
                    </a:p>
                  </a:txBody>
                  <a:tcPr marL="36000" marR="9525" marT="36000" marB="36000"/>
                </a:tc>
                <a:tc>
                  <a:txBody>
                    <a:bodyPr/>
                    <a:lstStyle/>
                    <a:p>
                      <a:pPr algn="l" rtl="0" fontAlgn="ctr"/>
                      <a:r>
                        <a:rPr lang="en-GB" sz="1000" b="0" i="0" u="none" strike="noStrike" dirty="0">
                          <a:solidFill>
                            <a:srgbClr val="002060"/>
                          </a:solidFill>
                          <a:effectLst/>
                          <a:latin typeface="Arial" panose="020B0604020202020204" pitchFamily="34" charset="0"/>
                        </a:rPr>
                        <a:t>Case Study, NMAA, Ministries</a:t>
                      </a:r>
                    </a:p>
                  </a:txBody>
                  <a:tcPr marL="36000" marR="9525" marT="36000" marB="36000"/>
                </a:tc>
                <a:tc>
                  <a:txBody>
                    <a:bodyPr/>
                    <a:lstStyle/>
                    <a:p>
                      <a:pPr algn="l" rtl="0" fontAlgn="ctr"/>
                      <a:r>
                        <a:rPr lang="en-GB" sz="1000" b="0" i="0" u="none" strike="noStrike" dirty="0">
                          <a:solidFill>
                            <a:srgbClr val="002060"/>
                          </a:solidFill>
                          <a:effectLst/>
                          <a:latin typeface="Arial" panose="020B0604020202020204" pitchFamily="34" charset="0"/>
                        </a:rPr>
                        <a:t>IP</a:t>
                      </a:r>
                    </a:p>
                  </a:txBody>
                  <a:tcPr marL="72000" marR="9525" marT="36000" marB="36000"/>
                </a:tc>
                <a:tc>
                  <a:txBody>
                    <a:bodyPr/>
                    <a:lstStyle/>
                    <a:p>
                      <a:pPr algn="l" rtl="0" fontAlgn="ctr"/>
                      <a:r>
                        <a:rPr lang="en-GB" sz="1000" b="0" i="0" u="none" strike="noStrike" dirty="0">
                          <a:solidFill>
                            <a:srgbClr val="002060"/>
                          </a:solidFill>
                          <a:effectLst/>
                          <a:latin typeface="Arial" panose="020B0604020202020204" pitchFamily="34" charset="0"/>
                        </a:rPr>
                        <a:t>Annually</a:t>
                      </a:r>
                    </a:p>
                  </a:txBody>
                  <a:tcPr marL="36000" marR="9525" marT="36000" marB="36000"/>
                </a:tc>
                <a:tc>
                  <a:txBody>
                    <a:bodyPr/>
                    <a:lstStyle/>
                    <a:p>
                      <a:r>
                        <a:rPr lang="en-US" sz="1000" b="0" i="0" u="none" strike="noStrike" dirty="0">
                          <a:solidFill>
                            <a:srgbClr val="002060"/>
                          </a:solidFill>
                          <a:effectLst/>
                          <a:latin typeface="Arial" panose="020B0604020202020204" pitchFamily="34" charset="0"/>
                        </a:rPr>
                        <a:t>e.g. Development of NMAS on Victim Assistance in Mine Action, Existence of National Disability Policy</a:t>
                      </a:r>
                      <a:endParaRPr lang="en-GB" sz="1000" b="0" i="0" dirty="0">
                        <a:solidFill>
                          <a:srgbClr val="002060"/>
                        </a:solidFill>
                        <a:latin typeface="Arial" panose="020B0604020202020204" pitchFamily="34" charset="0"/>
                      </a:endParaRPr>
                    </a:p>
                  </a:txBody>
                  <a:tcPr marL="108000" marR="9525" marT="36000" marB="36000"/>
                </a:tc>
                <a:extLst>
                  <a:ext uri="{0D108BD9-81ED-4DB2-BD59-A6C34878D82A}">
                    <a16:rowId xmlns:a16="http://schemas.microsoft.com/office/drawing/2014/main" val="2584494428"/>
                  </a:ext>
                </a:extLst>
              </a:tr>
              <a:tr h="495300">
                <a:tc>
                  <a:txBody>
                    <a:bodyPr/>
                    <a:lstStyle/>
                    <a:p>
                      <a:pPr algn="ctr" rtl="0" fontAlgn="ctr"/>
                      <a:r>
                        <a:rPr lang="en-GB" sz="1000" b="0" i="0" u="none" strike="noStrike" dirty="0">
                          <a:solidFill>
                            <a:srgbClr val="002060"/>
                          </a:solidFill>
                          <a:effectLst/>
                          <a:latin typeface="Arial" panose="020B0604020202020204" pitchFamily="34" charset="0"/>
                        </a:rPr>
                        <a:t>O-1.10</a:t>
                      </a:r>
                    </a:p>
                  </a:txBody>
                  <a:tcPr marL="36000" marR="9525" marT="36000" marB="36000"/>
                </a:tc>
                <a:tc>
                  <a:txBody>
                    <a:bodyPr/>
                    <a:lstStyle/>
                    <a:p>
                      <a:pPr algn="l" rtl="0" fontAlgn="ctr"/>
                      <a:r>
                        <a:rPr lang="en-US" sz="1000" b="0" i="0" u="none" strike="noStrike" dirty="0">
                          <a:solidFill>
                            <a:srgbClr val="002060"/>
                          </a:solidFill>
                          <a:effectLst/>
                          <a:latin typeface="Arial" panose="020B0604020202020204" pitchFamily="34" charset="0"/>
                        </a:rPr>
                        <a:t>% of community leaders reporting support from relevant government and non –governmental actors for explosive ordnance victims in explosive ordnance-affected communities </a:t>
                      </a:r>
                      <a:endParaRPr lang="en-GB" sz="1000" b="0" i="0" u="none" strike="noStrike" dirty="0">
                        <a:solidFill>
                          <a:srgbClr val="002060"/>
                        </a:solidFill>
                        <a:effectLst/>
                        <a:latin typeface="Arial" panose="020B0604020202020204" pitchFamily="34" charset="0"/>
                      </a:endParaRPr>
                    </a:p>
                  </a:txBody>
                  <a:tcPr marL="36000" marR="9525" marT="36000" marB="36000"/>
                </a:tc>
                <a:tc>
                  <a:txBody>
                    <a:bodyPr/>
                    <a:lstStyle/>
                    <a:p>
                      <a:pPr algn="l" rtl="0" fontAlgn="ctr"/>
                      <a:r>
                        <a:rPr lang="en-GB" sz="1000" b="0" i="0" u="none" strike="noStrike" dirty="0">
                          <a:solidFill>
                            <a:srgbClr val="002060"/>
                          </a:solidFill>
                          <a:effectLst/>
                          <a:latin typeface="Arial" panose="020B0604020202020204" pitchFamily="34" charset="0"/>
                        </a:rPr>
                        <a:t>KIIs  </a:t>
                      </a:r>
                    </a:p>
                  </a:txBody>
                  <a:tcPr marL="36000" marR="9525" marT="36000" marB="36000"/>
                </a:tc>
                <a:tc>
                  <a:txBody>
                    <a:bodyPr/>
                    <a:lstStyle/>
                    <a:p>
                      <a:pPr algn="l" rtl="0" fontAlgn="ctr"/>
                      <a:r>
                        <a:rPr lang="en-GB" sz="1000" b="0" i="0" u="none" strike="noStrike" dirty="0">
                          <a:solidFill>
                            <a:srgbClr val="002060"/>
                          </a:solidFill>
                          <a:effectLst/>
                          <a:latin typeface="Arial" panose="020B0604020202020204" pitchFamily="34" charset="0"/>
                        </a:rPr>
                        <a:t>IP, donor</a:t>
                      </a:r>
                    </a:p>
                  </a:txBody>
                  <a:tcPr marL="72000" marR="9525" marT="36000" marB="36000"/>
                </a:tc>
                <a:tc>
                  <a:txBody>
                    <a:bodyPr/>
                    <a:lstStyle/>
                    <a:p>
                      <a:pPr algn="l" rtl="0" fontAlgn="ctr"/>
                      <a:r>
                        <a:rPr lang="en-GB" sz="1000" b="0" i="0" u="none" strike="noStrike" dirty="0">
                          <a:solidFill>
                            <a:srgbClr val="002060"/>
                          </a:solidFill>
                          <a:effectLst/>
                          <a:latin typeface="Arial" panose="020B0604020202020204" pitchFamily="34" charset="0"/>
                        </a:rPr>
                        <a:t>Six-monthly/</a:t>
                      </a:r>
                    </a:p>
                    <a:p>
                      <a:pPr algn="l" rtl="0" fontAlgn="ctr"/>
                      <a:r>
                        <a:rPr lang="en-GB" sz="1000" b="0" i="0" u="none" strike="noStrike" dirty="0">
                          <a:solidFill>
                            <a:srgbClr val="002060"/>
                          </a:solidFill>
                          <a:effectLst/>
                          <a:latin typeface="Arial" panose="020B0604020202020204" pitchFamily="34" charset="0"/>
                        </a:rPr>
                        <a:t>annually</a:t>
                      </a:r>
                    </a:p>
                  </a:txBody>
                  <a:tcPr marL="36000" marR="9525" marT="36000" marB="36000"/>
                </a:tc>
                <a:tc>
                  <a:txBody>
                    <a:bodyPr/>
                    <a:lstStyle/>
                    <a:p>
                      <a:r>
                        <a:rPr lang="en-GB" sz="1000" b="0" i="0" kern="1200" dirty="0">
                          <a:solidFill>
                            <a:srgbClr val="002060"/>
                          </a:solidFill>
                          <a:effectLst/>
                          <a:latin typeface="Arial" panose="020B0604020202020204" pitchFamily="34" charset="0"/>
                          <a:ea typeface="+mn-ea"/>
                          <a:cs typeface="+mn-cs"/>
                        </a:rPr>
                        <a:t>KIIs or surveys with community leaders that indicate the % reporting that government or NGOs have provided additional support, for example, training, loans, medical support etc, for explosive ordnance victims in their affected communities. </a:t>
                      </a:r>
                      <a:endParaRPr lang="en-GB" sz="1000" dirty="0">
                        <a:solidFill>
                          <a:srgbClr val="002060"/>
                        </a:solidFill>
                        <a:latin typeface="Arial"/>
                      </a:endParaRPr>
                    </a:p>
                  </a:txBody>
                  <a:tcPr marL="108000" marR="9525" marT="36000" marB="36000"/>
                </a:tc>
                <a:extLst>
                  <a:ext uri="{0D108BD9-81ED-4DB2-BD59-A6C34878D82A}">
                    <a16:rowId xmlns:a16="http://schemas.microsoft.com/office/drawing/2014/main" val="2047219826"/>
                  </a:ext>
                </a:extLst>
              </a:tr>
              <a:tr h="288000">
                <a:tc>
                  <a:txBody>
                    <a:bodyPr/>
                    <a:lstStyle/>
                    <a:p>
                      <a:pPr algn="ctr" rtl="0" fontAlgn="ctr"/>
                      <a:r>
                        <a:rPr lang="en-GB" sz="1000" b="0" i="0" u="none" strike="noStrike" dirty="0">
                          <a:solidFill>
                            <a:srgbClr val="002060"/>
                          </a:solidFill>
                          <a:effectLst/>
                          <a:latin typeface="Arial" panose="020B0604020202020204" pitchFamily="34" charset="0"/>
                        </a:rPr>
                        <a:t>O-1.11</a:t>
                      </a:r>
                    </a:p>
                  </a:txBody>
                  <a:tcPr marL="36000" marR="9525" marT="36000" marB="36000"/>
                </a:tc>
                <a:tc>
                  <a:txBody>
                    <a:bodyPr/>
                    <a:lstStyle/>
                    <a:p>
                      <a:pPr algn="l" rtl="0" fontAlgn="ctr"/>
                      <a:r>
                        <a:rPr lang="en-US" sz="1000" b="0" i="0" u="none" strike="noStrike" dirty="0">
                          <a:solidFill>
                            <a:srgbClr val="002060"/>
                          </a:solidFill>
                          <a:effectLst/>
                          <a:latin typeface="Arial" panose="020B0604020202020204" pitchFamily="34" charset="0"/>
                        </a:rPr>
                        <a:t>Sustainability of national efforts to provide victim assistance</a:t>
                      </a:r>
                      <a:endParaRPr lang="en-GB" sz="1000" b="0" i="0" u="none" strike="noStrike" dirty="0">
                        <a:solidFill>
                          <a:srgbClr val="002060"/>
                        </a:solidFill>
                        <a:effectLst/>
                        <a:latin typeface="Arial" panose="020B0604020202020204" pitchFamily="34" charset="0"/>
                      </a:endParaRPr>
                    </a:p>
                  </a:txBody>
                  <a:tcPr marL="36000" marR="9525" marT="36000" marB="36000"/>
                </a:tc>
                <a:tc>
                  <a:txBody>
                    <a:bodyPr/>
                    <a:lstStyle/>
                    <a:p>
                      <a:pPr algn="l" rtl="0" fontAlgn="ctr"/>
                      <a:r>
                        <a:rPr lang="en-GB" sz="1000" b="0" i="0" u="none" strike="noStrike" dirty="0">
                          <a:solidFill>
                            <a:srgbClr val="002060"/>
                          </a:solidFill>
                          <a:effectLst/>
                          <a:latin typeface="Arial" panose="020B0604020202020204" pitchFamily="34" charset="0"/>
                        </a:rPr>
                        <a:t>Self Reporting </a:t>
                      </a:r>
                    </a:p>
                  </a:txBody>
                  <a:tcPr marL="36000" marR="9525" marT="36000" marB="36000"/>
                </a:tc>
                <a:tc>
                  <a:txBody>
                    <a:bodyPr/>
                    <a:lstStyle/>
                    <a:p>
                      <a:pPr algn="l" rtl="0" fontAlgn="ctr"/>
                      <a:r>
                        <a:rPr lang="en-GB" sz="1000" b="0" i="0" u="none" strike="noStrike" dirty="0">
                          <a:solidFill>
                            <a:srgbClr val="002060"/>
                          </a:solidFill>
                          <a:effectLst/>
                          <a:latin typeface="Arial" panose="020B0604020202020204" pitchFamily="34" charset="0"/>
                        </a:rPr>
                        <a:t>IP </a:t>
                      </a:r>
                    </a:p>
                  </a:txBody>
                  <a:tcPr marL="72000" marR="9525" marT="36000" marB="36000"/>
                </a:tc>
                <a:tc>
                  <a:txBody>
                    <a:bodyPr/>
                    <a:lstStyle/>
                    <a:p>
                      <a:pPr algn="l" rtl="0" fontAlgn="ctr"/>
                      <a:r>
                        <a:rPr lang="en-GB" sz="1000" b="0" i="0" u="none" strike="noStrike" dirty="0">
                          <a:solidFill>
                            <a:srgbClr val="002060"/>
                          </a:solidFill>
                          <a:effectLst/>
                          <a:latin typeface="Arial" panose="020B0604020202020204" pitchFamily="34" charset="0"/>
                        </a:rPr>
                        <a:t>Six-monthly </a:t>
                      </a:r>
                    </a:p>
                  </a:txBody>
                  <a:tcPr marL="36000" marR="9525" marT="36000" marB="36000"/>
                </a:tc>
                <a:tc>
                  <a:txBody>
                    <a:bodyPr/>
                    <a:lstStyle/>
                    <a:p>
                      <a:r>
                        <a:rPr lang="en-US" sz="1000" b="0" i="0" u="none" strike="noStrike" dirty="0">
                          <a:solidFill>
                            <a:srgbClr val="002060"/>
                          </a:solidFill>
                          <a:effectLst/>
                          <a:latin typeface="Arial" panose="020B0604020202020204" pitchFamily="34" charset="0"/>
                        </a:rPr>
                        <a:t>Case study or narrative reporting to be developed. </a:t>
                      </a:r>
                      <a:endParaRPr lang="en-GB" sz="1000" b="0" i="0" dirty="0">
                        <a:solidFill>
                          <a:srgbClr val="002060"/>
                        </a:solidFill>
                        <a:latin typeface="Arial" panose="020B0604020202020204" pitchFamily="34" charset="0"/>
                      </a:endParaRPr>
                    </a:p>
                  </a:txBody>
                  <a:tcPr marL="108000" marR="9525" marT="36000" marB="36000"/>
                </a:tc>
                <a:extLst>
                  <a:ext uri="{0D108BD9-81ED-4DB2-BD59-A6C34878D82A}">
                    <a16:rowId xmlns:a16="http://schemas.microsoft.com/office/drawing/2014/main" val="1612310481"/>
                  </a:ext>
                </a:extLst>
              </a:tr>
            </a:tbl>
          </a:graphicData>
        </a:graphic>
      </p:graphicFrame>
      <p:sp>
        <p:nvSpPr>
          <p:cNvPr id="2" name="Rectangle 1">
            <a:extLst>
              <a:ext uri="{FF2B5EF4-FFF2-40B4-BE49-F238E27FC236}">
                <a16:creationId xmlns:a16="http://schemas.microsoft.com/office/drawing/2014/main" id="{A48E3B67-C518-E2B7-2F47-39474051B2BF}"/>
              </a:ext>
            </a:extLst>
          </p:cNvPr>
          <p:cNvSpPr/>
          <p:nvPr/>
        </p:nvSpPr>
        <p:spPr>
          <a:xfrm>
            <a:off x="408992" y="237040"/>
            <a:ext cx="3934408" cy="348761"/>
          </a:xfrm>
          <a:prstGeom prst="rect">
            <a:avLst/>
          </a:prstGeom>
          <a:noFill/>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Proposed Outcome indicators</a:t>
            </a:r>
            <a:endParaRPr kumimoji="0" lang="en-US" sz="105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F331A1F5-D9B4-3FCE-5CD4-ADDC00051445}"/>
              </a:ext>
            </a:extLst>
          </p:cNvPr>
          <p:cNvSpPr txBox="1"/>
          <p:nvPr/>
        </p:nvSpPr>
        <p:spPr>
          <a:xfrm>
            <a:off x="5943600" y="223977"/>
            <a:ext cx="5887617"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dirty="0">
                <a:ln>
                  <a:noFill/>
                </a:ln>
                <a:solidFill>
                  <a:srgbClr val="002060"/>
                </a:solidFill>
                <a:effectLst/>
                <a:uLnTx/>
                <a:uFillTx/>
                <a:latin typeface="Arial" panose="020B0604020202020204" pitchFamily="34" charset="0"/>
                <a:ea typeface="+mn-ea"/>
                <a:cs typeface="+mn-cs"/>
              </a:rPr>
              <a:t>The key (minimum) indicators required are shown in bold</a:t>
            </a:r>
          </a:p>
        </p:txBody>
      </p:sp>
      <p:sp>
        <p:nvSpPr>
          <p:cNvPr id="4" name="Slide Number Placeholder 5">
            <a:extLst>
              <a:ext uri="{FF2B5EF4-FFF2-40B4-BE49-F238E27FC236}">
                <a16:creationId xmlns:a16="http://schemas.microsoft.com/office/drawing/2014/main" id="{1412E51D-D20F-8B37-BBD0-6EE5AC1FA58D}"/>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55</a:t>
            </a:fld>
            <a:endParaRPr lang="en-GB" dirty="0"/>
          </a:p>
        </p:txBody>
      </p:sp>
    </p:spTree>
    <p:extLst>
      <p:ext uri="{BB962C8B-B14F-4D97-AF65-F5344CB8AC3E}">
        <p14:creationId xmlns:p14="http://schemas.microsoft.com/office/powerpoint/2010/main" val="30878030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791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9">
            <a:extLst>
              <a:ext uri="{FF2B5EF4-FFF2-40B4-BE49-F238E27FC236}">
                <a16:creationId xmlns:a16="http://schemas.microsoft.com/office/drawing/2014/main" id="{FB2E2F75-EB4A-AA43-BA05-D1B0D6320FA8}"/>
              </a:ext>
            </a:extLst>
          </p:cNvPr>
          <p:cNvSpPr/>
          <p:nvPr/>
        </p:nvSpPr>
        <p:spPr>
          <a:xfrm>
            <a:off x="0" y="5894"/>
            <a:ext cx="12192000" cy="117869"/>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Rectangle 1">
            <a:extLst>
              <a:ext uri="{FF2B5EF4-FFF2-40B4-BE49-F238E27FC236}">
                <a16:creationId xmlns:a16="http://schemas.microsoft.com/office/drawing/2014/main" id="{CE0D4DF9-6A7F-74F4-B79A-30DB4A97C3C5}"/>
              </a:ext>
            </a:extLst>
          </p:cNvPr>
          <p:cNvSpPr/>
          <p:nvPr/>
        </p:nvSpPr>
        <p:spPr>
          <a:xfrm>
            <a:off x="408992" y="237040"/>
            <a:ext cx="3934408" cy="348761"/>
          </a:xfrm>
          <a:prstGeom prst="rect">
            <a:avLst/>
          </a:prstGeom>
          <a:noFill/>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Proposed Outcome indicators</a:t>
            </a:r>
            <a:endParaRPr kumimoji="0" lang="en-US" sz="105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173A460B-73D8-703D-4288-CC1AD074E16B}"/>
              </a:ext>
            </a:extLst>
          </p:cNvPr>
          <p:cNvSpPr txBox="1"/>
          <p:nvPr/>
        </p:nvSpPr>
        <p:spPr>
          <a:xfrm>
            <a:off x="5943600" y="223977"/>
            <a:ext cx="5887617"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dirty="0">
                <a:ln>
                  <a:noFill/>
                </a:ln>
                <a:solidFill>
                  <a:srgbClr val="002060"/>
                </a:solidFill>
                <a:effectLst/>
                <a:uLnTx/>
                <a:uFillTx/>
                <a:latin typeface="Arial" panose="020B0604020202020204" pitchFamily="34" charset="0"/>
                <a:ea typeface="+mn-ea"/>
                <a:cs typeface="+mn-cs"/>
              </a:rPr>
              <a:t>The key (minimum) indicators required are shown in bold</a:t>
            </a:r>
          </a:p>
        </p:txBody>
      </p:sp>
      <p:graphicFrame>
        <p:nvGraphicFramePr>
          <p:cNvPr id="6" name="Table 5">
            <a:extLst>
              <a:ext uri="{FF2B5EF4-FFF2-40B4-BE49-F238E27FC236}">
                <a16:creationId xmlns:a16="http://schemas.microsoft.com/office/drawing/2014/main" id="{3C0C2FE8-1CDF-6946-566E-D9AB68823836}"/>
              </a:ext>
            </a:extLst>
          </p:cNvPr>
          <p:cNvGraphicFramePr>
            <a:graphicFrameLocks noGrp="1"/>
          </p:cNvGraphicFramePr>
          <p:nvPr>
            <p:extLst>
              <p:ext uri="{D42A27DB-BD31-4B8C-83A1-F6EECF244321}">
                <p14:modId xmlns:p14="http://schemas.microsoft.com/office/powerpoint/2010/main" val="3584397567"/>
              </p:ext>
            </p:extLst>
          </p:nvPr>
        </p:nvGraphicFramePr>
        <p:xfrm>
          <a:off x="408993" y="652474"/>
          <a:ext cx="11439839" cy="3628935"/>
        </p:xfrm>
        <a:graphic>
          <a:graphicData uri="http://schemas.openxmlformats.org/drawingml/2006/table">
            <a:tbl>
              <a:tblPr>
                <a:tableStyleId>{5C22544A-7EE6-4342-B048-85BDC9FD1C3A}</a:tableStyleId>
              </a:tblPr>
              <a:tblGrid>
                <a:gridCol w="518589">
                  <a:extLst>
                    <a:ext uri="{9D8B030D-6E8A-4147-A177-3AD203B41FA5}">
                      <a16:colId xmlns:a16="http://schemas.microsoft.com/office/drawing/2014/main" val="241963245"/>
                    </a:ext>
                  </a:extLst>
                </a:gridCol>
                <a:gridCol w="4001620">
                  <a:extLst>
                    <a:ext uri="{9D8B030D-6E8A-4147-A177-3AD203B41FA5}">
                      <a16:colId xmlns:a16="http://schemas.microsoft.com/office/drawing/2014/main" val="2213462879"/>
                    </a:ext>
                  </a:extLst>
                </a:gridCol>
                <a:gridCol w="967278">
                  <a:extLst>
                    <a:ext uri="{9D8B030D-6E8A-4147-A177-3AD203B41FA5}">
                      <a16:colId xmlns:a16="http://schemas.microsoft.com/office/drawing/2014/main" val="2970103657"/>
                    </a:ext>
                  </a:extLst>
                </a:gridCol>
                <a:gridCol w="649269">
                  <a:extLst>
                    <a:ext uri="{9D8B030D-6E8A-4147-A177-3AD203B41FA5}">
                      <a16:colId xmlns:a16="http://schemas.microsoft.com/office/drawing/2014/main" val="3691407246"/>
                    </a:ext>
                  </a:extLst>
                </a:gridCol>
                <a:gridCol w="875626">
                  <a:extLst>
                    <a:ext uri="{9D8B030D-6E8A-4147-A177-3AD203B41FA5}">
                      <a16:colId xmlns:a16="http://schemas.microsoft.com/office/drawing/2014/main" val="756994610"/>
                    </a:ext>
                  </a:extLst>
                </a:gridCol>
                <a:gridCol w="4427457">
                  <a:extLst>
                    <a:ext uri="{9D8B030D-6E8A-4147-A177-3AD203B41FA5}">
                      <a16:colId xmlns:a16="http://schemas.microsoft.com/office/drawing/2014/main" val="1300016270"/>
                    </a:ext>
                  </a:extLst>
                </a:gridCol>
              </a:tblGrid>
              <a:tr h="319792">
                <a:tc>
                  <a:txBody>
                    <a:bodyPr/>
                    <a:lstStyle/>
                    <a:p>
                      <a:pPr algn="l" rtl="0" fontAlgn="ctr"/>
                      <a:r>
                        <a:rPr lang="en-GB" sz="1100" b="1" i="0" u="none" strike="noStrike" dirty="0">
                          <a:solidFill>
                            <a:schemeClr val="bg1"/>
                          </a:solidFill>
                          <a:effectLst/>
                          <a:latin typeface="Arial" panose="020B0604020202020204" pitchFamily="34" charset="0"/>
                        </a:rPr>
                        <a:t>N.O </a:t>
                      </a:r>
                    </a:p>
                  </a:txBody>
                  <a:tcPr marL="72000" marR="7620" marT="3600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Indicator </a:t>
                      </a:r>
                    </a:p>
                  </a:txBody>
                  <a:tcPr marL="72000" marR="7620" marT="3600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Source</a:t>
                      </a:r>
                    </a:p>
                  </a:txBody>
                  <a:tcPr marL="72000" marR="7620" marT="3600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Owner</a:t>
                      </a:r>
                    </a:p>
                  </a:txBody>
                  <a:tcPr marL="72000" marR="7620" marT="3600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Frequency</a:t>
                      </a:r>
                    </a:p>
                  </a:txBody>
                  <a:tcPr marL="72000" marR="7620" marT="3600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Description </a:t>
                      </a:r>
                    </a:p>
                  </a:txBody>
                  <a:tcPr marL="72000" marR="7620" marT="36000" marB="0" anchor="ctr">
                    <a:solidFill>
                      <a:schemeClr val="accent6"/>
                    </a:solidFill>
                  </a:tcPr>
                </a:tc>
                <a:extLst>
                  <a:ext uri="{0D108BD9-81ED-4DB2-BD59-A6C34878D82A}">
                    <a16:rowId xmlns:a16="http://schemas.microsoft.com/office/drawing/2014/main" val="4054895585"/>
                  </a:ext>
                </a:extLst>
              </a:tr>
              <a:tr h="303143">
                <a:tc gridSpan="6">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1" i="0" u="none" strike="noStrike" dirty="0">
                          <a:solidFill>
                            <a:srgbClr val="002060"/>
                          </a:solidFill>
                          <a:effectLst/>
                          <a:latin typeface="Arial" panose="020B0604020202020204" pitchFamily="34" charset="0"/>
                        </a:rPr>
                        <a:t>Outcome 2: </a:t>
                      </a:r>
                      <a:r>
                        <a:rPr lang="en-US" sz="1100" b="1" i="0" u="none" strike="noStrike" dirty="0">
                          <a:solidFill>
                            <a:srgbClr val="002060"/>
                          </a:solidFill>
                          <a:effectLst/>
                          <a:latin typeface="Arial" panose="020B0604020202020204" pitchFamily="34" charset="0"/>
                        </a:rPr>
                        <a:t>Measurable progress towards APMBC, CCM and CCW treaty compliance and universalisation</a:t>
                      </a:r>
                      <a:endParaRPr lang="en-GB" sz="1100" b="1" i="0" u="none" strike="noStrike" dirty="0">
                        <a:solidFill>
                          <a:srgbClr val="002060"/>
                        </a:solidFill>
                        <a:effectLst/>
                        <a:latin typeface="Arial" panose="020B0604020202020204" pitchFamily="34" charset="0"/>
                      </a:endParaRPr>
                    </a:p>
                  </a:txBody>
                  <a:tcPr marL="72000" marR="7620" marT="36000" marB="0" anchor="ctr">
                    <a:solidFill>
                      <a:schemeClr val="accent6">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41413796"/>
                  </a:ext>
                </a:extLst>
              </a:tr>
              <a:tr h="428962">
                <a:tc>
                  <a:txBody>
                    <a:bodyPr/>
                    <a:lstStyle/>
                    <a:p>
                      <a:pPr algn="ctr" rtl="0" fontAlgn="ctr"/>
                      <a:r>
                        <a:rPr lang="en-GB" sz="1000" b="1" i="0" u="none" strike="noStrike" dirty="0">
                          <a:solidFill>
                            <a:srgbClr val="002060"/>
                          </a:solidFill>
                          <a:effectLst/>
                          <a:latin typeface="Arial" panose="020B0604020202020204" pitchFamily="34" charset="0"/>
                        </a:rPr>
                        <a:t>O-2.1</a:t>
                      </a:r>
                    </a:p>
                  </a:txBody>
                  <a:tcPr marL="36000" marR="9525" marT="72000" marB="72000"/>
                </a:tc>
                <a:tc>
                  <a:txBody>
                    <a:bodyPr/>
                    <a:lstStyle/>
                    <a:p>
                      <a:pPr algn="l" rtl="0" fontAlgn="ctr"/>
                      <a:r>
                        <a:rPr lang="en-US" sz="1000" b="1" i="0" u="none" strike="noStrike" dirty="0">
                          <a:solidFill>
                            <a:srgbClr val="002060"/>
                          </a:solidFill>
                          <a:effectLst/>
                          <a:latin typeface="Arial" panose="020B0604020202020204" pitchFamily="34" charset="0"/>
                        </a:rPr>
                        <a:t>Progress of APMBC Treaty obligations </a:t>
                      </a:r>
                    </a:p>
                  </a:txBody>
                  <a:tcPr marL="36000" marR="9525" marT="72000" marB="72000"/>
                </a:tc>
                <a:tc>
                  <a:txBody>
                    <a:bodyPr/>
                    <a:lstStyle/>
                    <a:p>
                      <a:pPr algn="l" rtl="0" fontAlgn="ctr"/>
                      <a:r>
                        <a:rPr lang="en-GB" sz="1000" b="0" i="0" u="none" strike="noStrike" dirty="0">
                          <a:solidFill>
                            <a:srgbClr val="002060"/>
                          </a:solidFill>
                          <a:effectLst/>
                          <a:latin typeface="Arial" panose="020B0604020202020204" pitchFamily="34" charset="0"/>
                        </a:rPr>
                        <a:t>APMBC Reporting</a:t>
                      </a:r>
                    </a:p>
                  </a:txBody>
                  <a:tcPr marL="36000" marR="9525" marT="72000" marB="72000"/>
                </a:tc>
                <a:tc>
                  <a:txBody>
                    <a:bodyPr/>
                    <a:lstStyle/>
                    <a:p>
                      <a:pPr algn="l" rtl="0" fontAlgn="ctr"/>
                      <a:r>
                        <a:rPr lang="en-GB" sz="1000" b="0" i="0" u="none" strike="noStrike" dirty="0">
                          <a:solidFill>
                            <a:srgbClr val="002060"/>
                          </a:solidFill>
                          <a:effectLst/>
                          <a:latin typeface="Arial" panose="020B0604020202020204" pitchFamily="34" charset="0"/>
                        </a:rPr>
                        <a:t>Any </a:t>
                      </a:r>
                    </a:p>
                  </a:txBody>
                  <a:tcPr marL="36000" marR="9525" marT="72000" marB="72000"/>
                </a:tc>
                <a:tc>
                  <a:txBody>
                    <a:bodyPr/>
                    <a:lstStyle/>
                    <a:p>
                      <a:pPr algn="l" rtl="0" fontAlgn="ctr"/>
                      <a:r>
                        <a:rPr lang="en-GB" sz="1000" b="0" i="0" u="none" strike="noStrike" dirty="0">
                          <a:solidFill>
                            <a:srgbClr val="002060"/>
                          </a:solidFill>
                          <a:effectLst/>
                          <a:latin typeface="Arial" panose="020B0604020202020204" pitchFamily="34" charset="0"/>
                        </a:rPr>
                        <a:t>Annually</a:t>
                      </a:r>
                    </a:p>
                  </a:txBody>
                  <a:tcPr marL="36000" marR="9525" marT="72000" marB="72000"/>
                </a:tc>
                <a:tc>
                  <a:txBody>
                    <a:bodyPr/>
                    <a:lstStyle/>
                    <a:p>
                      <a:pPr algn="l" rtl="0" fontAlgn="ctr"/>
                      <a:r>
                        <a:rPr lang="en-GB" sz="1000" b="0" i="0" u="none" strike="noStrike" dirty="0">
                          <a:solidFill>
                            <a:srgbClr val="002060"/>
                          </a:solidFill>
                          <a:effectLst/>
                          <a:latin typeface="Arial" panose="020B0604020202020204" pitchFamily="34" charset="0"/>
                        </a:rPr>
                        <a:t>Analysis of whether article 7 reports are submitted and whether the reports  submitted suggest that treaty obligations are on track</a:t>
                      </a:r>
                    </a:p>
                  </a:txBody>
                  <a:tcPr marL="108000" marR="9525" marT="72000" marB="72000"/>
                </a:tc>
                <a:extLst>
                  <a:ext uri="{0D108BD9-81ED-4DB2-BD59-A6C34878D82A}">
                    <a16:rowId xmlns:a16="http://schemas.microsoft.com/office/drawing/2014/main" val="1594355268"/>
                  </a:ext>
                </a:extLst>
              </a:tr>
              <a:tr h="358964">
                <a:tc>
                  <a:txBody>
                    <a:bodyPr/>
                    <a:lstStyle/>
                    <a:p>
                      <a:pPr algn="ctr" rtl="0" fontAlgn="ctr"/>
                      <a:r>
                        <a:rPr lang="en-GB" sz="1000" b="1" i="0" u="none" strike="noStrike" dirty="0">
                          <a:solidFill>
                            <a:srgbClr val="002060"/>
                          </a:solidFill>
                          <a:effectLst/>
                          <a:latin typeface="Arial" panose="020B0604020202020204" pitchFamily="34" charset="0"/>
                        </a:rPr>
                        <a:t>O-2.2</a:t>
                      </a:r>
                    </a:p>
                  </a:txBody>
                  <a:tcPr marL="36000" marR="9525" marT="72000" marB="72000"/>
                </a:tc>
                <a:tc>
                  <a:txBody>
                    <a:bodyPr/>
                    <a:lstStyle/>
                    <a:p>
                      <a:pPr algn="l" rtl="0" fontAlgn="ctr"/>
                      <a:r>
                        <a:rPr lang="en-US" sz="1000" b="1" i="0" u="none" strike="noStrike" dirty="0">
                          <a:solidFill>
                            <a:srgbClr val="002060"/>
                          </a:solidFill>
                          <a:effectLst/>
                          <a:latin typeface="Arial" panose="020B0604020202020204" pitchFamily="34" charset="0"/>
                        </a:rPr>
                        <a:t>Progress of CCM Treaty obligations </a:t>
                      </a:r>
                    </a:p>
                  </a:txBody>
                  <a:tcPr marL="36000" marR="9525" marT="72000" marB="72000"/>
                </a:tc>
                <a:tc>
                  <a:txBody>
                    <a:bodyPr/>
                    <a:lstStyle/>
                    <a:p>
                      <a:pPr algn="l" rtl="0" fontAlgn="ctr"/>
                      <a:r>
                        <a:rPr lang="en-GB" sz="1000" b="0" i="0" u="none" strike="noStrike" dirty="0">
                          <a:solidFill>
                            <a:srgbClr val="002060"/>
                          </a:solidFill>
                          <a:effectLst/>
                          <a:latin typeface="Arial" panose="020B0604020202020204" pitchFamily="34" charset="0"/>
                        </a:rPr>
                        <a:t>CCM Reporting </a:t>
                      </a:r>
                    </a:p>
                  </a:txBody>
                  <a:tcPr marL="36000" marR="9525" marT="72000" marB="72000"/>
                </a:tc>
                <a:tc>
                  <a:txBody>
                    <a:bodyPr/>
                    <a:lstStyle/>
                    <a:p>
                      <a:pPr algn="l" rtl="0" fontAlgn="ctr"/>
                      <a:r>
                        <a:rPr lang="en-GB" sz="1000" b="0" i="0" u="none" strike="noStrike" dirty="0">
                          <a:solidFill>
                            <a:srgbClr val="002060"/>
                          </a:solidFill>
                          <a:effectLst/>
                          <a:latin typeface="Arial" panose="020B0604020202020204" pitchFamily="34" charset="0"/>
                        </a:rPr>
                        <a:t>Any </a:t>
                      </a:r>
                    </a:p>
                  </a:txBody>
                  <a:tcPr marL="36000" marR="9525" marT="72000" marB="72000"/>
                </a:tc>
                <a:tc>
                  <a:txBody>
                    <a:bodyPr/>
                    <a:lstStyle/>
                    <a:p>
                      <a:pPr algn="l" rtl="0" fontAlgn="ctr"/>
                      <a:r>
                        <a:rPr lang="en-GB" sz="1000" b="0" i="0" u="none" strike="noStrike" dirty="0">
                          <a:solidFill>
                            <a:srgbClr val="002060"/>
                          </a:solidFill>
                          <a:effectLst/>
                          <a:latin typeface="Arial" panose="020B0604020202020204" pitchFamily="34" charset="0"/>
                        </a:rPr>
                        <a:t>Annually</a:t>
                      </a:r>
                    </a:p>
                  </a:txBody>
                  <a:tcPr marL="36000" marR="9525" marT="72000" marB="72000"/>
                </a:tc>
                <a:tc>
                  <a:txBody>
                    <a:bodyPr/>
                    <a:lstStyle/>
                    <a:p>
                      <a:pPr algn="l" rtl="0" fontAlgn="ctr"/>
                      <a:r>
                        <a:rPr lang="en-GB" sz="1000" b="0" i="0" u="none" strike="noStrike" dirty="0">
                          <a:solidFill>
                            <a:srgbClr val="002060"/>
                          </a:solidFill>
                          <a:effectLst/>
                          <a:latin typeface="Arial" panose="020B0604020202020204" pitchFamily="34" charset="0"/>
                        </a:rPr>
                        <a:t>Analysis of whether article 7 reports are submitted and whether the reports  submitted suggest that treaty obligations are on track</a:t>
                      </a:r>
                    </a:p>
                  </a:txBody>
                  <a:tcPr marL="108000" marR="9525" marT="72000" marB="72000"/>
                </a:tc>
                <a:extLst>
                  <a:ext uri="{0D108BD9-81ED-4DB2-BD59-A6C34878D82A}">
                    <a16:rowId xmlns:a16="http://schemas.microsoft.com/office/drawing/2014/main" val="841535115"/>
                  </a:ext>
                </a:extLst>
              </a:tr>
              <a:tr h="495300">
                <a:tc>
                  <a:txBody>
                    <a:bodyPr/>
                    <a:lstStyle/>
                    <a:p>
                      <a:pPr algn="ctr" rtl="0" fontAlgn="ctr"/>
                      <a:r>
                        <a:rPr lang="en-GB" sz="1000" b="1" i="0" u="none" strike="noStrike" dirty="0">
                          <a:solidFill>
                            <a:srgbClr val="002060"/>
                          </a:solidFill>
                          <a:effectLst/>
                          <a:latin typeface="Arial" panose="020B0604020202020204" pitchFamily="34" charset="0"/>
                        </a:rPr>
                        <a:t>O-2.3</a:t>
                      </a:r>
                    </a:p>
                  </a:txBody>
                  <a:tcPr marL="36000" marR="9525" marT="72000" marB="72000"/>
                </a:tc>
                <a:tc>
                  <a:txBody>
                    <a:bodyPr/>
                    <a:lstStyle/>
                    <a:p>
                      <a:pPr algn="l" rtl="0" fontAlgn="ctr"/>
                      <a:r>
                        <a:rPr lang="en-US" sz="1000" b="1" i="0" u="none" strike="noStrike" dirty="0">
                          <a:solidFill>
                            <a:srgbClr val="002060"/>
                          </a:solidFill>
                          <a:effectLst/>
                          <a:latin typeface="Arial" panose="020B0604020202020204" pitchFamily="34" charset="0"/>
                        </a:rPr>
                        <a:t>CCW obligations complied with and reported on</a:t>
                      </a:r>
                    </a:p>
                  </a:txBody>
                  <a:tcPr marL="36000" marR="9525" marT="72000" marB="72000"/>
                </a:tc>
                <a:tc>
                  <a:txBody>
                    <a:bodyPr/>
                    <a:lstStyle/>
                    <a:p>
                      <a:pPr algn="l" rtl="0" fontAlgn="ctr"/>
                      <a:r>
                        <a:rPr lang="en-GB" sz="1000" b="0" i="0" u="none" strike="noStrike" dirty="0">
                          <a:solidFill>
                            <a:srgbClr val="002060"/>
                          </a:solidFill>
                          <a:effectLst/>
                          <a:latin typeface="Arial" panose="020B0604020202020204" pitchFamily="34" charset="0"/>
                        </a:rPr>
                        <a:t>CCW compliance reporting</a:t>
                      </a:r>
                    </a:p>
                  </a:txBody>
                  <a:tcPr marL="36000" marR="9525" marT="72000" marB="72000"/>
                </a:tc>
                <a:tc>
                  <a:txBody>
                    <a:bodyPr/>
                    <a:lstStyle/>
                    <a:p>
                      <a:pPr algn="l" rtl="0" fontAlgn="ctr"/>
                      <a:r>
                        <a:rPr lang="en-GB" sz="1000" b="0" i="0" u="none" strike="noStrike" dirty="0">
                          <a:solidFill>
                            <a:srgbClr val="002060"/>
                          </a:solidFill>
                          <a:effectLst/>
                          <a:latin typeface="Arial" panose="020B0604020202020204" pitchFamily="34" charset="0"/>
                        </a:rPr>
                        <a:t>NA, Donor</a:t>
                      </a:r>
                    </a:p>
                  </a:txBody>
                  <a:tcPr marL="36000" marR="9525" marT="72000" marB="72000"/>
                </a:tc>
                <a:tc>
                  <a:txBody>
                    <a:bodyPr/>
                    <a:lstStyle/>
                    <a:p>
                      <a:pPr algn="l" rtl="0" fontAlgn="ctr"/>
                      <a:r>
                        <a:rPr lang="en-GB" sz="1000" b="0" i="0" u="none" strike="noStrike" dirty="0">
                          <a:solidFill>
                            <a:srgbClr val="002060"/>
                          </a:solidFill>
                          <a:effectLst/>
                          <a:latin typeface="Arial" panose="020B0604020202020204" pitchFamily="34" charset="0"/>
                        </a:rPr>
                        <a:t>Annually</a:t>
                      </a:r>
                    </a:p>
                  </a:txBody>
                  <a:tcPr marL="36000" marR="9525" marT="72000" marB="72000"/>
                </a:tc>
                <a:tc>
                  <a:txBody>
                    <a:bodyPr/>
                    <a:lstStyle/>
                    <a:p>
                      <a:pPr algn="l" rtl="0" fontAlgn="ctr"/>
                      <a:r>
                        <a:rPr lang="en-GB" sz="1000" b="0" i="0" u="none" strike="noStrike" dirty="0">
                          <a:solidFill>
                            <a:srgbClr val="002060"/>
                          </a:solidFill>
                          <a:effectLst/>
                          <a:latin typeface="Arial" panose="020B0604020202020204" pitchFamily="34" charset="0"/>
                        </a:rPr>
                        <a:t> Full compliance and reporting on time. </a:t>
                      </a:r>
                    </a:p>
                  </a:txBody>
                  <a:tcPr marL="108000" marR="9525" marT="72000" marB="72000"/>
                </a:tc>
                <a:extLst>
                  <a:ext uri="{0D108BD9-81ED-4DB2-BD59-A6C34878D82A}">
                    <a16:rowId xmlns:a16="http://schemas.microsoft.com/office/drawing/2014/main" val="1356362601"/>
                  </a:ext>
                </a:extLst>
              </a:tr>
              <a:tr h="540833">
                <a:tc>
                  <a:txBody>
                    <a:bodyPr/>
                    <a:lstStyle/>
                    <a:p>
                      <a:pPr algn="ctr" rtl="0" fontAlgn="ctr"/>
                      <a:r>
                        <a:rPr lang="en-GB" sz="1000" b="1" i="0" u="none" strike="noStrike" dirty="0">
                          <a:solidFill>
                            <a:srgbClr val="002060"/>
                          </a:solidFill>
                          <a:effectLst/>
                          <a:latin typeface="Arial" panose="020B0604020202020204" pitchFamily="34" charset="0"/>
                        </a:rPr>
                        <a:t>O-2.4</a:t>
                      </a:r>
                    </a:p>
                  </a:txBody>
                  <a:tcPr marL="36000" marR="9525" marT="72000" marB="72000"/>
                </a:tc>
                <a:tc>
                  <a:txBody>
                    <a:bodyPr/>
                    <a:lstStyle/>
                    <a:p>
                      <a:pPr algn="l" rtl="0" fontAlgn="ctr"/>
                      <a:r>
                        <a:rPr lang="en-US" sz="1000" b="1" i="0" u="none" strike="noStrike" dirty="0">
                          <a:solidFill>
                            <a:srgbClr val="002060"/>
                          </a:solidFill>
                          <a:effectLst/>
                          <a:latin typeface="Arial" panose="020B0604020202020204" pitchFamily="34" charset="0"/>
                        </a:rPr>
                        <a:t>Progress towards treaty signature and/or accession (APMBC/CCM/CCW).  </a:t>
                      </a:r>
                    </a:p>
                  </a:txBody>
                  <a:tcPr marL="36000" marR="9525" marT="72000" marB="72000"/>
                </a:tc>
                <a:tc>
                  <a:txBody>
                    <a:bodyPr/>
                    <a:lstStyle/>
                    <a:p>
                      <a:pPr algn="l" rtl="0" fontAlgn="ctr"/>
                      <a:r>
                        <a:rPr lang="en-US" sz="1000" b="0" i="0" u="none" strike="noStrike" dirty="0">
                          <a:solidFill>
                            <a:srgbClr val="002060"/>
                          </a:solidFill>
                          <a:effectLst/>
                          <a:latin typeface="Arial" panose="020B0604020202020204" pitchFamily="34" charset="0"/>
                        </a:rPr>
                        <a:t>NA/ NMAA, Political Section reporting from Embassy, PAI tracking  </a:t>
                      </a:r>
                    </a:p>
                  </a:txBody>
                  <a:tcPr marL="36000" marR="9525" marT="72000" marB="72000"/>
                </a:tc>
                <a:tc>
                  <a:txBody>
                    <a:bodyPr/>
                    <a:lstStyle/>
                    <a:p>
                      <a:pPr algn="l" rtl="0" fontAlgn="ctr"/>
                      <a:r>
                        <a:rPr lang="en-GB" sz="1000" b="0" i="0" u="none" strike="noStrike" dirty="0">
                          <a:solidFill>
                            <a:srgbClr val="002060"/>
                          </a:solidFill>
                          <a:effectLst/>
                          <a:latin typeface="Arial" panose="020B0604020202020204" pitchFamily="34" charset="0"/>
                        </a:rPr>
                        <a:t>NA, Donor </a:t>
                      </a:r>
                    </a:p>
                  </a:txBody>
                  <a:tcPr marL="36000" marR="9525" marT="72000" marB="72000"/>
                </a:tc>
                <a:tc>
                  <a:txBody>
                    <a:bodyPr/>
                    <a:lstStyle/>
                    <a:p>
                      <a:pPr algn="l" rtl="0" fontAlgn="ctr"/>
                      <a:r>
                        <a:rPr lang="en-GB" sz="1000" b="0" i="0" u="none" strike="noStrike" dirty="0">
                          <a:solidFill>
                            <a:srgbClr val="002060"/>
                          </a:solidFill>
                          <a:effectLst/>
                          <a:latin typeface="Arial" panose="020B0604020202020204" pitchFamily="34" charset="0"/>
                        </a:rPr>
                        <a:t>Six-monthly </a:t>
                      </a:r>
                    </a:p>
                  </a:txBody>
                  <a:tcPr marL="36000" marR="9525" marT="72000" marB="72000"/>
                </a:tc>
                <a:tc>
                  <a:txBody>
                    <a:bodyPr/>
                    <a:lstStyle/>
                    <a:p>
                      <a:pPr algn="l" rtl="0" fontAlgn="ctr"/>
                      <a:r>
                        <a:rPr lang="en-GB" sz="1000" b="0" i="0" u="none" strike="noStrike" dirty="0">
                          <a:solidFill>
                            <a:srgbClr val="002060"/>
                          </a:solidFill>
                          <a:effectLst/>
                          <a:latin typeface="Arial" panose="020B0604020202020204" pitchFamily="34" charset="0"/>
                        </a:rPr>
                        <a:t>Case study to capture progress to </a:t>
                      </a:r>
                      <a:r>
                        <a:rPr lang="en-US" sz="1000" b="1" i="0" u="none" strike="noStrike" dirty="0">
                          <a:solidFill>
                            <a:srgbClr val="002060"/>
                          </a:solidFill>
                          <a:effectLst/>
                          <a:latin typeface="Arial" panose="020B0604020202020204" pitchFamily="34" charset="0"/>
                        </a:rPr>
                        <a:t>treaty signature and/or accession (APMBC/CCM/CCW). This can include statements of support by key government figures, voluntary reporting and advocacy efforts. </a:t>
                      </a:r>
                      <a:endParaRPr lang="en-GB" sz="1000" b="1" i="0" u="none" strike="noStrike" dirty="0">
                        <a:solidFill>
                          <a:srgbClr val="002060"/>
                        </a:solidFill>
                        <a:effectLst/>
                        <a:latin typeface="Arial" panose="020B0604020202020204" pitchFamily="34" charset="0"/>
                      </a:endParaRPr>
                    </a:p>
                  </a:txBody>
                  <a:tcPr marL="108000" marR="9525" marT="72000" marB="72000"/>
                </a:tc>
                <a:extLst>
                  <a:ext uri="{0D108BD9-81ED-4DB2-BD59-A6C34878D82A}">
                    <a16:rowId xmlns:a16="http://schemas.microsoft.com/office/drawing/2014/main" val="3459420812"/>
                  </a:ext>
                </a:extLst>
              </a:tr>
              <a:tr h="495300">
                <a:tc>
                  <a:txBody>
                    <a:bodyPr/>
                    <a:lstStyle/>
                    <a:p>
                      <a:pPr algn="ctr" rtl="0" fontAlgn="ctr"/>
                      <a:r>
                        <a:rPr lang="en-GB" sz="1000" b="0" i="0" u="none" strike="noStrike" dirty="0">
                          <a:solidFill>
                            <a:srgbClr val="002060"/>
                          </a:solidFill>
                          <a:effectLst/>
                          <a:latin typeface="Arial" panose="020B0604020202020204" pitchFamily="34" charset="0"/>
                        </a:rPr>
                        <a:t>O-2.5</a:t>
                      </a:r>
                    </a:p>
                  </a:txBody>
                  <a:tcPr marL="36000" marR="9525" marT="72000" marB="72000"/>
                </a:tc>
                <a:tc>
                  <a:txBody>
                    <a:bodyPr/>
                    <a:lstStyle/>
                    <a:p>
                      <a:pPr algn="l" rtl="0" fontAlgn="ctr"/>
                      <a:r>
                        <a:rPr lang="en-US" sz="1000" b="0" i="0" u="none" strike="noStrike" dirty="0">
                          <a:solidFill>
                            <a:srgbClr val="002060"/>
                          </a:solidFill>
                          <a:effectLst/>
                          <a:latin typeface="Arial" panose="020B0604020202020204" pitchFamily="34" charset="0"/>
                        </a:rPr>
                        <a:t>Area of land released disaggregated by land cleared, land reduced and land cancelled (m</a:t>
                      </a:r>
                      <a:r>
                        <a:rPr lang="en-US" sz="1000" b="0" i="0" u="none" strike="noStrike" baseline="30000" dirty="0">
                          <a:solidFill>
                            <a:srgbClr val="002060"/>
                          </a:solidFill>
                          <a:effectLst/>
                          <a:latin typeface="Arial" panose="020B0604020202020204" pitchFamily="34" charset="0"/>
                        </a:rPr>
                        <a:t>2</a:t>
                      </a:r>
                      <a:r>
                        <a:rPr lang="en-US" sz="1000" b="0" i="0" u="none" strike="noStrike" dirty="0">
                          <a:solidFill>
                            <a:srgbClr val="002060"/>
                          </a:solidFill>
                          <a:effectLst/>
                          <a:latin typeface="Arial" panose="020B0604020202020204" pitchFamily="34" charset="0"/>
                        </a:rPr>
                        <a:t>)</a:t>
                      </a:r>
                    </a:p>
                  </a:txBody>
                  <a:tcPr marL="36000" marR="9525" marT="72000" marB="72000"/>
                </a:tc>
                <a:tc>
                  <a:txBody>
                    <a:bodyPr/>
                    <a:lstStyle/>
                    <a:p>
                      <a:pPr algn="l" rtl="0" fontAlgn="ctr"/>
                      <a:r>
                        <a:rPr lang="en-GB" sz="1000" b="0" i="0" u="none" strike="noStrike" dirty="0">
                          <a:solidFill>
                            <a:srgbClr val="002060"/>
                          </a:solidFill>
                          <a:effectLst/>
                          <a:latin typeface="Arial" panose="020B0604020202020204" pitchFamily="34" charset="0"/>
                        </a:rPr>
                        <a:t>NA  </a:t>
                      </a:r>
                    </a:p>
                  </a:txBody>
                  <a:tcPr marL="36000" marR="9525" marT="72000" marB="72000"/>
                </a:tc>
                <a:tc>
                  <a:txBody>
                    <a:bodyPr/>
                    <a:lstStyle/>
                    <a:p>
                      <a:pPr algn="l" rtl="0" fontAlgn="ctr"/>
                      <a:r>
                        <a:rPr lang="en-GB" sz="1000" b="0" i="0" u="none" strike="noStrike" dirty="0">
                          <a:solidFill>
                            <a:srgbClr val="002060"/>
                          </a:solidFill>
                          <a:effectLst/>
                          <a:latin typeface="Arial" panose="020B0604020202020204" pitchFamily="34" charset="0"/>
                        </a:rPr>
                        <a:t>NA, Donor, IP </a:t>
                      </a:r>
                    </a:p>
                  </a:txBody>
                  <a:tcPr marL="36000" marR="9525" marT="72000" marB="72000"/>
                </a:tc>
                <a:tc>
                  <a:txBody>
                    <a:bodyPr/>
                    <a:lstStyle/>
                    <a:p>
                      <a:pPr algn="l" rtl="0" fontAlgn="ctr"/>
                      <a:r>
                        <a:rPr lang="en-GB" sz="1000" b="0" i="0" u="none" strike="noStrike" dirty="0">
                          <a:solidFill>
                            <a:srgbClr val="002060"/>
                          </a:solidFill>
                          <a:effectLst/>
                          <a:latin typeface="Arial" panose="020B0604020202020204" pitchFamily="34" charset="0"/>
                        </a:rPr>
                        <a:t>Six-monthly </a:t>
                      </a:r>
                    </a:p>
                  </a:txBody>
                  <a:tcPr marL="36000" marR="9525" marT="72000" marB="72000"/>
                </a:tc>
                <a:tc>
                  <a:txBody>
                    <a:bodyPr/>
                    <a:lstStyle/>
                    <a:p>
                      <a:pPr algn="l" rtl="0" fontAlgn="ctr"/>
                      <a:r>
                        <a:rPr lang="en-GB" sz="1000" b="0" i="0" u="none" strike="noStrike" dirty="0">
                          <a:solidFill>
                            <a:srgbClr val="002060"/>
                          </a:solidFill>
                          <a:effectLst/>
                          <a:latin typeface="Arial" panose="020B0604020202020204" pitchFamily="34" charset="0"/>
                        </a:rPr>
                        <a:t>Although this is also incorporated in outcome indicators 2.1 and 2.2, this is easy to demonstrate by IPs and NAs and is particularly relevant if no Article 7 reports have been submitted.</a:t>
                      </a:r>
                    </a:p>
                  </a:txBody>
                  <a:tcPr marL="108000" marR="9525" marT="72000" marB="72000"/>
                </a:tc>
                <a:extLst>
                  <a:ext uri="{0D108BD9-81ED-4DB2-BD59-A6C34878D82A}">
                    <a16:rowId xmlns:a16="http://schemas.microsoft.com/office/drawing/2014/main" val="3026746874"/>
                  </a:ext>
                </a:extLst>
              </a:tr>
            </a:tbl>
          </a:graphicData>
        </a:graphic>
      </p:graphicFrame>
      <p:sp>
        <p:nvSpPr>
          <p:cNvPr id="4" name="Slide Number Placeholder 5">
            <a:extLst>
              <a:ext uri="{FF2B5EF4-FFF2-40B4-BE49-F238E27FC236}">
                <a16:creationId xmlns:a16="http://schemas.microsoft.com/office/drawing/2014/main" id="{9313C52E-0D19-D393-35EF-268DB2ED3553}"/>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56</a:t>
            </a:fld>
            <a:endParaRPr lang="en-GB" dirty="0"/>
          </a:p>
        </p:txBody>
      </p:sp>
    </p:spTree>
    <p:extLst>
      <p:ext uri="{BB962C8B-B14F-4D97-AF65-F5344CB8AC3E}">
        <p14:creationId xmlns:p14="http://schemas.microsoft.com/office/powerpoint/2010/main" val="8348471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791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9">
            <a:extLst>
              <a:ext uri="{FF2B5EF4-FFF2-40B4-BE49-F238E27FC236}">
                <a16:creationId xmlns:a16="http://schemas.microsoft.com/office/drawing/2014/main" id="{FB2E2F75-EB4A-AA43-BA05-D1B0D6320FA8}"/>
              </a:ext>
            </a:extLst>
          </p:cNvPr>
          <p:cNvSpPr/>
          <p:nvPr/>
        </p:nvSpPr>
        <p:spPr>
          <a:xfrm>
            <a:off x="0" y="5894"/>
            <a:ext cx="12192000" cy="117869"/>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Rectangle 1">
            <a:extLst>
              <a:ext uri="{FF2B5EF4-FFF2-40B4-BE49-F238E27FC236}">
                <a16:creationId xmlns:a16="http://schemas.microsoft.com/office/drawing/2014/main" id="{14A3EC1A-73E9-8610-A844-1D9CCE1FFEF5}"/>
              </a:ext>
            </a:extLst>
          </p:cNvPr>
          <p:cNvSpPr/>
          <p:nvPr/>
        </p:nvSpPr>
        <p:spPr>
          <a:xfrm>
            <a:off x="408992" y="237040"/>
            <a:ext cx="3934408" cy="348761"/>
          </a:xfrm>
          <a:prstGeom prst="rect">
            <a:avLst/>
          </a:prstGeom>
          <a:noFill/>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Proposed Outcome indicators</a:t>
            </a:r>
            <a:endParaRPr kumimoji="0" lang="en-US" sz="105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F022C96E-A8AD-DA17-DC26-22F04D8E16BA}"/>
              </a:ext>
            </a:extLst>
          </p:cNvPr>
          <p:cNvSpPr txBox="1"/>
          <p:nvPr/>
        </p:nvSpPr>
        <p:spPr>
          <a:xfrm>
            <a:off x="5943600" y="223977"/>
            <a:ext cx="5887617"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dirty="0">
                <a:ln>
                  <a:noFill/>
                </a:ln>
                <a:solidFill>
                  <a:srgbClr val="002060"/>
                </a:solidFill>
                <a:effectLst/>
                <a:uLnTx/>
                <a:uFillTx/>
                <a:latin typeface="Arial" panose="020B0604020202020204" pitchFamily="34" charset="0"/>
                <a:ea typeface="+mn-ea"/>
                <a:cs typeface="+mn-cs"/>
              </a:rPr>
              <a:t>The key (minimum) indicators required are shown in bold</a:t>
            </a:r>
          </a:p>
        </p:txBody>
      </p:sp>
      <p:graphicFrame>
        <p:nvGraphicFramePr>
          <p:cNvPr id="6" name="Table 5">
            <a:extLst>
              <a:ext uri="{FF2B5EF4-FFF2-40B4-BE49-F238E27FC236}">
                <a16:creationId xmlns:a16="http://schemas.microsoft.com/office/drawing/2014/main" id="{8B486262-42FB-F338-1A27-A57EA431EE6A}"/>
              </a:ext>
            </a:extLst>
          </p:cNvPr>
          <p:cNvGraphicFramePr>
            <a:graphicFrameLocks noGrp="1"/>
          </p:cNvGraphicFramePr>
          <p:nvPr>
            <p:extLst>
              <p:ext uri="{D42A27DB-BD31-4B8C-83A1-F6EECF244321}">
                <p14:modId xmlns:p14="http://schemas.microsoft.com/office/powerpoint/2010/main" val="676376803"/>
              </p:ext>
            </p:extLst>
          </p:nvPr>
        </p:nvGraphicFramePr>
        <p:xfrm>
          <a:off x="408994" y="652474"/>
          <a:ext cx="11439838" cy="5981549"/>
        </p:xfrm>
        <a:graphic>
          <a:graphicData uri="http://schemas.openxmlformats.org/drawingml/2006/table">
            <a:tbl>
              <a:tblPr>
                <a:tableStyleId>{5C22544A-7EE6-4342-B048-85BDC9FD1C3A}</a:tableStyleId>
              </a:tblPr>
              <a:tblGrid>
                <a:gridCol w="518588">
                  <a:extLst>
                    <a:ext uri="{9D8B030D-6E8A-4147-A177-3AD203B41FA5}">
                      <a16:colId xmlns:a16="http://schemas.microsoft.com/office/drawing/2014/main" val="241963245"/>
                    </a:ext>
                  </a:extLst>
                </a:gridCol>
                <a:gridCol w="2730020">
                  <a:extLst>
                    <a:ext uri="{9D8B030D-6E8A-4147-A177-3AD203B41FA5}">
                      <a16:colId xmlns:a16="http://schemas.microsoft.com/office/drawing/2014/main" val="2213462879"/>
                    </a:ext>
                  </a:extLst>
                </a:gridCol>
                <a:gridCol w="2238878">
                  <a:extLst>
                    <a:ext uri="{9D8B030D-6E8A-4147-A177-3AD203B41FA5}">
                      <a16:colId xmlns:a16="http://schemas.microsoft.com/office/drawing/2014/main" val="1940446162"/>
                    </a:ext>
                  </a:extLst>
                </a:gridCol>
                <a:gridCol w="649269">
                  <a:extLst>
                    <a:ext uri="{9D8B030D-6E8A-4147-A177-3AD203B41FA5}">
                      <a16:colId xmlns:a16="http://schemas.microsoft.com/office/drawing/2014/main" val="3691407246"/>
                    </a:ext>
                  </a:extLst>
                </a:gridCol>
                <a:gridCol w="875626">
                  <a:extLst>
                    <a:ext uri="{9D8B030D-6E8A-4147-A177-3AD203B41FA5}">
                      <a16:colId xmlns:a16="http://schemas.microsoft.com/office/drawing/2014/main" val="756994610"/>
                    </a:ext>
                  </a:extLst>
                </a:gridCol>
                <a:gridCol w="4427457">
                  <a:extLst>
                    <a:ext uri="{9D8B030D-6E8A-4147-A177-3AD203B41FA5}">
                      <a16:colId xmlns:a16="http://schemas.microsoft.com/office/drawing/2014/main" val="1300016270"/>
                    </a:ext>
                  </a:extLst>
                </a:gridCol>
              </a:tblGrid>
              <a:tr h="319792">
                <a:tc>
                  <a:txBody>
                    <a:bodyPr/>
                    <a:lstStyle/>
                    <a:p>
                      <a:pPr algn="l" rtl="0" fontAlgn="ctr"/>
                      <a:r>
                        <a:rPr lang="en-GB" sz="1100" b="1" i="0" u="none" strike="noStrike" dirty="0">
                          <a:solidFill>
                            <a:schemeClr val="bg1"/>
                          </a:solidFill>
                          <a:effectLst/>
                          <a:latin typeface="Arial" panose="020B0604020202020204" pitchFamily="34" charset="0"/>
                        </a:rPr>
                        <a:t>N.O </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Indicator </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Source</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Owner</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Frequency</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Description </a:t>
                      </a:r>
                    </a:p>
                  </a:txBody>
                  <a:tcPr marL="72000" marR="7620" marT="7620" marB="0" anchor="ctr">
                    <a:solidFill>
                      <a:schemeClr val="accent6"/>
                    </a:solidFill>
                  </a:tcPr>
                </a:tc>
                <a:extLst>
                  <a:ext uri="{0D108BD9-81ED-4DB2-BD59-A6C34878D82A}">
                    <a16:rowId xmlns:a16="http://schemas.microsoft.com/office/drawing/2014/main" val="4054895585"/>
                  </a:ext>
                </a:extLst>
              </a:tr>
              <a:tr h="307357">
                <a:tc gridSpan="6">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1" i="0" u="none" strike="noStrike" dirty="0">
                          <a:solidFill>
                            <a:srgbClr val="002060"/>
                          </a:solidFill>
                          <a:effectLst/>
                          <a:latin typeface="Arial" panose="020B0604020202020204" pitchFamily="34" charset="0"/>
                        </a:rPr>
                        <a:t>Outcome 3: </a:t>
                      </a:r>
                      <a:r>
                        <a:rPr lang="en-US" sz="1100" b="1" i="0" u="none" strike="noStrike" dirty="0">
                          <a:solidFill>
                            <a:srgbClr val="002060"/>
                          </a:solidFill>
                          <a:effectLst/>
                          <a:latin typeface="Arial" panose="020B0604020202020204" pitchFamily="34" charset="0"/>
                        </a:rPr>
                        <a:t>Responsive and equitable nationally owned mine action through improved governance and with increased local implementation </a:t>
                      </a:r>
                      <a:endParaRPr lang="en-GB" sz="1100" b="1" i="0" u="none" strike="noStrike" dirty="0">
                        <a:solidFill>
                          <a:srgbClr val="002060"/>
                        </a:solidFill>
                        <a:effectLst/>
                        <a:latin typeface="Arial" panose="020B0604020202020204" pitchFamily="34" charset="0"/>
                      </a:endParaRPr>
                    </a:p>
                  </a:txBody>
                  <a:tcPr marL="72000" marR="7620" marT="7620" marB="0" anchor="ctr">
                    <a:solidFill>
                      <a:schemeClr val="accent6">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41413796"/>
                  </a:ext>
                </a:extLst>
              </a:tr>
              <a:tr h="495300">
                <a:tc>
                  <a:txBody>
                    <a:bodyPr/>
                    <a:lstStyle/>
                    <a:p>
                      <a:pPr algn="ctr" rtl="0" fontAlgn="ctr"/>
                      <a:r>
                        <a:rPr lang="en-GB" sz="1000" b="1" i="0" u="none" strike="noStrike" dirty="0">
                          <a:solidFill>
                            <a:srgbClr val="002060"/>
                          </a:solidFill>
                          <a:effectLst/>
                          <a:latin typeface="Arial" panose="020B0604020202020204" pitchFamily="34" charset="0"/>
                        </a:rPr>
                        <a:t>O-3.1</a:t>
                      </a:r>
                    </a:p>
                  </a:txBody>
                  <a:tcPr marL="9525" marR="9525" marT="36000" marB="36000"/>
                </a:tc>
                <a:tc>
                  <a:txBody>
                    <a:bodyPr/>
                    <a:lstStyle/>
                    <a:p>
                      <a:pPr algn="l" rtl="0" fontAlgn="ctr"/>
                      <a:r>
                        <a:rPr lang="en-US" sz="1000" b="1" i="0" u="none" strike="noStrike" dirty="0">
                          <a:solidFill>
                            <a:srgbClr val="002060"/>
                          </a:solidFill>
                          <a:effectLst/>
                          <a:latin typeface="Arial" panose="020B0604020202020204" pitchFamily="34" charset="0"/>
                        </a:rPr>
                        <a:t>Extent of delivery of a national mine action strategy or plan</a:t>
                      </a:r>
                    </a:p>
                  </a:txBody>
                  <a:tcPr marL="36000" marR="36000" marT="36000" marB="36000"/>
                </a:tc>
                <a:tc>
                  <a:txBody>
                    <a:bodyPr/>
                    <a:lstStyle/>
                    <a:p>
                      <a:pPr algn="l" rtl="0" fontAlgn="ctr"/>
                      <a:r>
                        <a:rPr lang="en-GB" sz="1000" b="0" i="0" u="none" strike="noStrike" dirty="0">
                          <a:solidFill>
                            <a:srgbClr val="002060"/>
                          </a:solidFill>
                          <a:effectLst/>
                          <a:latin typeface="Arial" panose="020B0604020202020204" pitchFamily="34" charset="0"/>
                        </a:rPr>
                        <a:t>NAs/UN</a:t>
                      </a:r>
                      <a:endParaRPr lang="en-US" sz="1000" b="0" i="0" u="none" strike="noStrike" dirty="0">
                        <a:solidFill>
                          <a:srgbClr val="002060"/>
                        </a:solidFill>
                        <a:effectLst/>
                        <a:latin typeface="Arial" panose="020B0604020202020204" pitchFamily="34" charset="0"/>
                      </a:endParaRPr>
                    </a:p>
                  </a:txBody>
                  <a:tcPr marL="36000" marR="9525" marT="36000" marB="36000"/>
                </a:tc>
                <a:tc>
                  <a:txBody>
                    <a:bodyPr/>
                    <a:lstStyle/>
                    <a:p>
                      <a:pPr algn="l" rtl="0" fontAlgn="ctr"/>
                      <a:r>
                        <a:rPr lang="en-GB" sz="1000" b="0" i="0" u="none" strike="noStrike" dirty="0">
                          <a:solidFill>
                            <a:srgbClr val="002060"/>
                          </a:solidFill>
                          <a:effectLst/>
                          <a:latin typeface="Arial" panose="020B0604020202020204" pitchFamily="34" charset="0"/>
                        </a:rPr>
                        <a:t>NA, IP</a:t>
                      </a:r>
                    </a:p>
                  </a:txBody>
                  <a:tcPr marL="36000" marR="9525" marT="36000" marB="36000"/>
                </a:tc>
                <a:tc>
                  <a:txBody>
                    <a:bodyPr/>
                    <a:lstStyle/>
                    <a:p>
                      <a:pPr algn="l" rtl="0" fontAlgn="ctr"/>
                      <a:r>
                        <a:rPr lang="en-GB" sz="1000" b="0" i="0" u="none" strike="noStrike" dirty="0">
                          <a:solidFill>
                            <a:srgbClr val="002060"/>
                          </a:solidFill>
                          <a:effectLst/>
                          <a:latin typeface="Arial" panose="020B0604020202020204" pitchFamily="34" charset="0"/>
                        </a:rPr>
                        <a:t>Six-monthly</a:t>
                      </a:r>
                    </a:p>
                  </a:txBody>
                  <a:tcPr marL="36000" marR="9525" marT="36000" marB="36000"/>
                </a:tc>
                <a:tc>
                  <a:txBody>
                    <a:bodyPr/>
                    <a:lstStyle/>
                    <a:p>
                      <a:pPr algn="l" rtl="0" fontAlgn="ctr"/>
                      <a:r>
                        <a:rPr lang="en-GB" sz="1000" b="0" i="0" u="none" strike="noStrike" kern="1200" dirty="0">
                          <a:solidFill>
                            <a:srgbClr val="002060"/>
                          </a:solidFill>
                          <a:effectLst/>
                          <a:latin typeface="Arial" panose="020B0604020202020204" pitchFamily="34" charset="0"/>
                          <a:ea typeface="+mn-ea"/>
                          <a:cs typeface="+mn-cs"/>
                        </a:rPr>
                        <a:t>The indicator should measure the extent of delivery against the entire national mine action strategy or plan. This is broader than just the requirements that might be included in Treaty reporting and may include internal organisational targets on gender, events, communication, standard operating procedures Standard Operating Procedures (SOPs) , etc. </a:t>
                      </a:r>
                    </a:p>
                  </a:txBody>
                  <a:tcPr marL="72000" marR="36000" marT="36000" marB="36000">
                    <a:solidFill>
                      <a:srgbClr val="E9EBF5"/>
                    </a:solidFill>
                  </a:tcPr>
                </a:tc>
                <a:extLst>
                  <a:ext uri="{0D108BD9-81ED-4DB2-BD59-A6C34878D82A}">
                    <a16:rowId xmlns:a16="http://schemas.microsoft.com/office/drawing/2014/main" val="1594355268"/>
                  </a:ext>
                </a:extLst>
              </a:tr>
              <a:tr h="495300">
                <a:tc>
                  <a:txBody>
                    <a:bodyPr/>
                    <a:lstStyle/>
                    <a:p>
                      <a:pPr algn="ctr" rtl="0" fontAlgn="ctr"/>
                      <a:r>
                        <a:rPr lang="en-GB" sz="1000" b="1" i="0" u="none" strike="noStrike" dirty="0">
                          <a:solidFill>
                            <a:srgbClr val="002060"/>
                          </a:solidFill>
                          <a:effectLst/>
                          <a:latin typeface="Arial" panose="020B0604020202020204" pitchFamily="34" charset="0"/>
                        </a:rPr>
                        <a:t>O-3.2</a:t>
                      </a:r>
                    </a:p>
                  </a:txBody>
                  <a:tcPr marL="9525" marR="9525" marT="36000" marB="36000"/>
                </a:tc>
                <a:tc>
                  <a:txBody>
                    <a:bodyPr/>
                    <a:lstStyle/>
                    <a:p>
                      <a:pPr algn="l" rtl="0" fontAlgn="ctr"/>
                      <a:r>
                        <a:rPr lang="en-US" sz="1000" b="1" i="0" u="none" strike="noStrike" dirty="0">
                          <a:solidFill>
                            <a:srgbClr val="002060"/>
                          </a:solidFill>
                          <a:effectLst/>
                          <a:latin typeface="Arial" panose="020B0604020202020204" pitchFamily="34" charset="0"/>
                        </a:rPr>
                        <a:t>Extent of delivery of mine action activities/outputs implemented by local organisations</a:t>
                      </a:r>
                    </a:p>
                  </a:txBody>
                  <a:tcPr marL="36000" marR="36000" marT="36000" marB="36000"/>
                </a:tc>
                <a:tc>
                  <a:txBody>
                    <a:bodyPr/>
                    <a:lstStyle/>
                    <a:p>
                      <a:pPr algn="l" rtl="0" fontAlgn="ctr"/>
                      <a:r>
                        <a:rPr lang="en-GB" sz="1000" b="0" i="0" u="none" strike="noStrike" dirty="0">
                          <a:solidFill>
                            <a:srgbClr val="002060"/>
                          </a:solidFill>
                          <a:effectLst/>
                          <a:latin typeface="Arial" panose="020B0604020202020204" pitchFamily="34" charset="0"/>
                        </a:rPr>
                        <a:t>NA</a:t>
                      </a:r>
                      <a:endParaRPr lang="en-US" sz="1000" b="0" i="0" u="none" strike="noStrike" dirty="0">
                        <a:solidFill>
                          <a:srgbClr val="002060"/>
                        </a:solidFill>
                        <a:effectLst/>
                        <a:latin typeface="Arial" panose="020B0604020202020204" pitchFamily="34" charset="0"/>
                      </a:endParaRPr>
                    </a:p>
                  </a:txBody>
                  <a:tcPr marL="36000" marR="9525" marT="36000" marB="36000"/>
                </a:tc>
                <a:tc>
                  <a:txBody>
                    <a:bodyPr/>
                    <a:lstStyle/>
                    <a:p>
                      <a:pPr algn="l" rtl="0" fontAlgn="ctr"/>
                      <a:r>
                        <a:rPr lang="en-GB" sz="1000" b="0" i="0" u="none" strike="noStrike" dirty="0">
                          <a:solidFill>
                            <a:srgbClr val="002060"/>
                          </a:solidFill>
                          <a:effectLst/>
                          <a:latin typeface="Arial" panose="020B0604020202020204" pitchFamily="34" charset="0"/>
                        </a:rPr>
                        <a:t>IP, NA</a:t>
                      </a:r>
                    </a:p>
                  </a:txBody>
                  <a:tcPr marL="36000" marR="9525" marT="36000" marB="36000"/>
                </a:tc>
                <a:tc>
                  <a:txBody>
                    <a:bodyPr/>
                    <a:lstStyle/>
                    <a:p>
                      <a:pPr algn="l" rtl="0" fontAlgn="ctr"/>
                      <a:r>
                        <a:rPr lang="en-GB" sz="1000" b="0" i="0" u="none" strike="noStrike" dirty="0">
                          <a:solidFill>
                            <a:srgbClr val="002060"/>
                          </a:solidFill>
                          <a:effectLst/>
                          <a:latin typeface="Arial" panose="020B0604020202020204" pitchFamily="34" charset="0"/>
                        </a:rPr>
                        <a:t>Six-monthly </a:t>
                      </a:r>
                    </a:p>
                  </a:txBody>
                  <a:tcPr marL="36000" marR="9525" marT="36000" marB="36000"/>
                </a:tc>
                <a:tc>
                  <a:txBody>
                    <a:bodyPr/>
                    <a:lstStyle/>
                    <a:p>
                      <a:pPr algn="l" rtl="0" fontAlgn="ctr"/>
                      <a:r>
                        <a:rPr lang="en-US" sz="1000" b="0" i="0" u="none" strike="noStrike" dirty="0">
                          <a:solidFill>
                            <a:srgbClr val="002060"/>
                          </a:solidFill>
                          <a:effectLst/>
                          <a:latin typeface="Arial" panose="020B0604020202020204" pitchFamily="34" charset="0"/>
                        </a:rPr>
                        <a:t>% of mine action outputs attributable to local organisations</a:t>
                      </a:r>
                    </a:p>
                  </a:txBody>
                  <a:tcPr marL="72000" marR="9525" marT="36000" marB="36000"/>
                </a:tc>
                <a:extLst>
                  <a:ext uri="{0D108BD9-81ED-4DB2-BD59-A6C34878D82A}">
                    <a16:rowId xmlns:a16="http://schemas.microsoft.com/office/drawing/2014/main" val="3323504572"/>
                  </a:ext>
                </a:extLst>
              </a:tr>
              <a:tr h="468000">
                <a:tc>
                  <a:txBody>
                    <a:bodyPr/>
                    <a:lstStyle/>
                    <a:p>
                      <a:pPr algn="ctr" rtl="0" fontAlgn="ctr"/>
                      <a:r>
                        <a:rPr lang="en-GB" sz="1000" b="1" i="0" u="none" strike="noStrike" dirty="0">
                          <a:solidFill>
                            <a:srgbClr val="002060"/>
                          </a:solidFill>
                          <a:effectLst/>
                          <a:latin typeface="Arial" panose="020B0604020202020204" pitchFamily="34" charset="0"/>
                        </a:rPr>
                        <a:t>O-3.3</a:t>
                      </a:r>
                    </a:p>
                  </a:txBody>
                  <a:tcPr marL="9525" marR="9525" marT="36000" marB="36000"/>
                </a:tc>
                <a:tc>
                  <a:txBody>
                    <a:bodyPr/>
                    <a:lstStyle/>
                    <a:p>
                      <a:pPr algn="l" rtl="0" fontAlgn="ctr"/>
                      <a:r>
                        <a:rPr lang="en-US" sz="1000" b="1" i="0" u="none" strike="noStrike" dirty="0">
                          <a:solidFill>
                            <a:srgbClr val="002060"/>
                          </a:solidFill>
                          <a:effectLst/>
                          <a:latin typeface="Arial" panose="020B0604020202020204" pitchFamily="34" charset="0"/>
                        </a:rPr>
                        <a:t>% of national women participating in mine action as mine action employees</a:t>
                      </a:r>
                    </a:p>
                  </a:txBody>
                  <a:tcPr marL="36000" marR="36000" marT="36000" marB="36000"/>
                </a:tc>
                <a:tc>
                  <a:txBody>
                    <a:bodyPr/>
                    <a:lstStyle/>
                    <a:p>
                      <a:pPr algn="l" rtl="0" fontAlgn="ctr"/>
                      <a:r>
                        <a:rPr lang="en-GB" sz="1000" b="0" i="0" u="none" strike="noStrike" dirty="0">
                          <a:solidFill>
                            <a:srgbClr val="002060"/>
                          </a:solidFill>
                          <a:effectLst/>
                          <a:latin typeface="Arial" panose="020B0604020202020204" pitchFamily="34" charset="0"/>
                        </a:rPr>
                        <a:t>Human Resources </a:t>
                      </a:r>
                      <a:endParaRPr lang="en-US" sz="1000" b="0" i="0" u="none" strike="noStrike" dirty="0">
                        <a:solidFill>
                          <a:srgbClr val="002060"/>
                        </a:solidFill>
                        <a:effectLst/>
                        <a:latin typeface="Arial" panose="020B0604020202020204" pitchFamily="34" charset="0"/>
                      </a:endParaRPr>
                    </a:p>
                  </a:txBody>
                  <a:tcPr marL="36000" marR="9525" marT="36000" marB="36000"/>
                </a:tc>
                <a:tc>
                  <a:txBody>
                    <a:bodyPr/>
                    <a:lstStyle/>
                    <a:p>
                      <a:pPr algn="l" rtl="0" fontAlgn="ctr"/>
                      <a:r>
                        <a:rPr lang="en-GB" sz="1000" b="0" i="0" u="none" strike="noStrike" dirty="0">
                          <a:solidFill>
                            <a:srgbClr val="002060"/>
                          </a:solidFill>
                          <a:effectLst/>
                          <a:latin typeface="Arial" panose="020B0604020202020204" pitchFamily="34" charset="0"/>
                        </a:rPr>
                        <a:t>IP </a:t>
                      </a:r>
                    </a:p>
                  </a:txBody>
                  <a:tcPr marL="36000" marR="9525" marT="36000" marB="36000"/>
                </a:tc>
                <a:tc>
                  <a:txBody>
                    <a:bodyPr/>
                    <a:lstStyle/>
                    <a:p>
                      <a:pPr algn="l" rtl="0" fontAlgn="ctr"/>
                      <a:r>
                        <a:rPr lang="en-GB" sz="1000" b="0" i="0" u="none" strike="noStrike" dirty="0">
                          <a:solidFill>
                            <a:srgbClr val="002060"/>
                          </a:solidFill>
                          <a:effectLst/>
                          <a:latin typeface="Arial" panose="020B0604020202020204" pitchFamily="34" charset="0"/>
                        </a:rPr>
                        <a:t>Six-monthly  </a:t>
                      </a:r>
                    </a:p>
                  </a:txBody>
                  <a:tcPr marL="36000" marR="9525" marT="36000" marB="36000"/>
                </a:tc>
                <a:tc>
                  <a:txBody>
                    <a:bodyPr/>
                    <a:lstStyle/>
                    <a:p>
                      <a:pPr algn="l" rtl="0" fontAlgn="ctr"/>
                      <a:r>
                        <a:rPr lang="en-US" sz="1000" b="0" i="0" u="none" strike="noStrike" dirty="0">
                          <a:solidFill>
                            <a:srgbClr val="002060"/>
                          </a:solidFill>
                          <a:effectLst/>
                          <a:latin typeface="Arial" panose="020B0604020202020204" pitchFamily="34" charset="0"/>
                        </a:rPr>
                        <a:t>i.e. of x number of employees, y number (z%) are women.</a:t>
                      </a:r>
                    </a:p>
                  </a:txBody>
                  <a:tcPr marL="72000" marR="9525" marT="36000" marB="36000"/>
                </a:tc>
                <a:extLst>
                  <a:ext uri="{0D108BD9-81ED-4DB2-BD59-A6C34878D82A}">
                    <a16:rowId xmlns:a16="http://schemas.microsoft.com/office/drawing/2014/main" val="2214334192"/>
                  </a:ext>
                </a:extLst>
              </a:tr>
              <a:tr h="432000">
                <a:tc>
                  <a:txBody>
                    <a:bodyPr/>
                    <a:lstStyle/>
                    <a:p>
                      <a:pPr algn="ctr" rtl="0" fontAlgn="ctr"/>
                      <a:r>
                        <a:rPr lang="en-GB" sz="1000" b="1" i="0" u="none" strike="noStrike" dirty="0">
                          <a:solidFill>
                            <a:srgbClr val="002060"/>
                          </a:solidFill>
                          <a:effectLst/>
                          <a:latin typeface="Arial" panose="020B0604020202020204" pitchFamily="34" charset="0"/>
                        </a:rPr>
                        <a:t>O-3.4</a:t>
                      </a:r>
                    </a:p>
                  </a:txBody>
                  <a:tcPr marL="9525" marR="9525" marT="36000" marB="36000"/>
                </a:tc>
                <a:tc>
                  <a:txBody>
                    <a:bodyPr/>
                    <a:lstStyle/>
                    <a:p>
                      <a:pPr algn="l" rtl="0" fontAlgn="ctr"/>
                      <a:r>
                        <a:rPr lang="en-US" sz="1000" b="1" i="0" u="none" strike="noStrike" dirty="0">
                          <a:solidFill>
                            <a:srgbClr val="002060"/>
                          </a:solidFill>
                          <a:effectLst/>
                          <a:latin typeface="Arial" panose="020B0604020202020204" pitchFamily="34" charset="0"/>
                        </a:rPr>
                        <a:t> % of national female mine action employees in management positions </a:t>
                      </a:r>
                    </a:p>
                  </a:txBody>
                  <a:tcPr marL="36000" marR="36000" marT="36000" marB="36000"/>
                </a:tc>
                <a:tc>
                  <a:txBody>
                    <a:bodyPr/>
                    <a:lstStyle/>
                    <a:p>
                      <a:pPr algn="l" rtl="0" fontAlgn="ctr"/>
                      <a:r>
                        <a:rPr lang="en-GB" sz="1000" b="0" i="0" u="none" strike="noStrike" dirty="0">
                          <a:solidFill>
                            <a:srgbClr val="002060"/>
                          </a:solidFill>
                          <a:effectLst/>
                          <a:latin typeface="Arial" panose="020B0604020202020204" pitchFamily="34" charset="0"/>
                        </a:rPr>
                        <a:t>Human Resources </a:t>
                      </a:r>
                      <a:endParaRPr lang="en-US" sz="1000" b="0" i="0" u="none" strike="noStrike" dirty="0">
                        <a:solidFill>
                          <a:srgbClr val="002060"/>
                        </a:solidFill>
                        <a:effectLst/>
                        <a:latin typeface="Arial" panose="020B0604020202020204" pitchFamily="34" charset="0"/>
                      </a:endParaRPr>
                    </a:p>
                  </a:txBody>
                  <a:tcPr marL="36000" marR="9525" marT="36000" marB="36000"/>
                </a:tc>
                <a:tc>
                  <a:txBody>
                    <a:bodyPr/>
                    <a:lstStyle/>
                    <a:p>
                      <a:pPr algn="l" rtl="0" fontAlgn="ctr"/>
                      <a:r>
                        <a:rPr lang="en-GB" sz="1000" b="0" i="0" u="none" strike="noStrike" dirty="0">
                          <a:solidFill>
                            <a:srgbClr val="002060"/>
                          </a:solidFill>
                          <a:effectLst/>
                          <a:latin typeface="Arial" panose="020B0604020202020204" pitchFamily="34" charset="0"/>
                        </a:rPr>
                        <a:t>IP </a:t>
                      </a:r>
                    </a:p>
                  </a:txBody>
                  <a:tcPr marL="36000" marR="9525" marT="36000" marB="36000"/>
                </a:tc>
                <a:tc>
                  <a:txBody>
                    <a:bodyPr/>
                    <a:lstStyle/>
                    <a:p>
                      <a:pPr algn="l" rtl="0" fontAlgn="ctr"/>
                      <a:r>
                        <a:rPr lang="en-GB" sz="1000" b="0" i="0" u="none" strike="noStrike" dirty="0">
                          <a:solidFill>
                            <a:srgbClr val="002060"/>
                          </a:solidFill>
                          <a:effectLst/>
                          <a:latin typeface="Arial" panose="020B0604020202020204" pitchFamily="34" charset="0"/>
                        </a:rPr>
                        <a:t>Six-monthly  </a:t>
                      </a:r>
                    </a:p>
                  </a:txBody>
                  <a:tcPr marL="36000" marR="9525" marT="36000" marB="36000"/>
                </a:tc>
                <a:tc>
                  <a:txBody>
                    <a:bodyPr/>
                    <a:lstStyle/>
                    <a:p>
                      <a:pPr algn="l" rtl="0" fontAlgn="ctr"/>
                      <a:r>
                        <a:rPr lang="en-US" sz="1000" b="0" i="0" u="none" strike="noStrike" dirty="0">
                          <a:solidFill>
                            <a:srgbClr val="002060"/>
                          </a:solidFill>
                          <a:effectLst/>
                          <a:latin typeface="Arial" panose="020B0604020202020204" pitchFamily="34" charset="0"/>
                        </a:rPr>
                        <a:t>i.e. of x number of employees, y number (z%) are women.</a:t>
                      </a:r>
                    </a:p>
                  </a:txBody>
                  <a:tcPr marL="72000" marR="9525" marT="36000" marB="36000"/>
                </a:tc>
                <a:extLst>
                  <a:ext uri="{0D108BD9-81ED-4DB2-BD59-A6C34878D82A}">
                    <a16:rowId xmlns:a16="http://schemas.microsoft.com/office/drawing/2014/main" val="3194392775"/>
                  </a:ext>
                </a:extLst>
              </a:tr>
              <a:tr h="432000">
                <a:tc>
                  <a:txBody>
                    <a:bodyPr/>
                    <a:lstStyle/>
                    <a:p>
                      <a:pPr algn="ctr" rtl="0" fontAlgn="ctr"/>
                      <a:r>
                        <a:rPr lang="en-GB" sz="1000" b="1" i="0" u="none" strike="noStrike" dirty="0">
                          <a:solidFill>
                            <a:srgbClr val="002060"/>
                          </a:solidFill>
                          <a:effectLst/>
                          <a:latin typeface="Arial" panose="020B0604020202020204" pitchFamily="34" charset="0"/>
                        </a:rPr>
                        <a:t>O-3.5</a:t>
                      </a:r>
                    </a:p>
                  </a:txBody>
                  <a:tcPr marL="9525" marR="9525" marT="36000" marB="36000"/>
                </a:tc>
                <a:tc>
                  <a:txBody>
                    <a:bodyPr/>
                    <a:lstStyle/>
                    <a:p>
                      <a:pPr algn="l" rtl="0" fontAlgn="ctr"/>
                      <a:r>
                        <a:rPr lang="en-US" sz="1000" b="1" i="0" u="none" strike="noStrike" dirty="0">
                          <a:solidFill>
                            <a:srgbClr val="002060"/>
                          </a:solidFill>
                          <a:effectLst/>
                          <a:latin typeface="Arial" panose="020B0604020202020204" pitchFamily="34" charset="0"/>
                        </a:rPr>
                        <a:t>Perceptions of equitable mine action delivery (SADD)</a:t>
                      </a:r>
                    </a:p>
                  </a:txBody>
                  <a:tcPr marL="36000" marR="36000" marT="36000" marB="36000"/>
                </a:tc>
                <a:tc>
                  <a:txBody>
                    <a:bodyPr/>
                    <a:lstStyle/>
                    <a:p>
                      <a:pPr algn="l" rtl="0" fontAlgn="ctr"/>
                      <a:r>
                        <a:rPr lang="en-GB" sz="1000" b="0" i="0" u="none" strike="noStrike" dirty="0">
                          <a:solidFill>
                            <a:srgbClr val="002060"/>
                          </a:solidFill>
                          <a:effectLst/>
                          <a:latin typeface="Arial" panose="020B0604020202020204" pitchFamily="34" charset="0"/>
                        </a:rPr>
                        <a:t>HH Survey </a:t>
                      </a:r>
                      <a:endParaRPr lang="en-US" sz="1000" b="0" i="0" u="none" strike="noStrike" dirty="0">
                        <a:solidFill>
                          <a:srgbClr val="002060"/>
                        </a:solidFill>
                        <a:effectLst/>
                        <a:latin typeface="Arial" panose="020B0604020202020204" pitchFamily="34" charset="0"/>
                      </a:endParaRPr>
                    </a:p>
                  </a:txBody>
                  <a:tcPr marL="36000" marR="9525" marT="36000" marB="36000"/>
                </a:tc>
                <a:tc>
                  <a:txBody>
                    <a:bodyPr/>
                    <a:lstStyle/>
                    <a:p>
                      <a:pPr algn="l" rtl="0" fontAlgn="ctr"/>
                      <a:r>
                        <a:rPr lang="en-GB" sz="1000" b="0" i="0" u="none" strike="noStrike" dirty="0">
                          <a:solidFill>
                            <a:srgbClr val="002060"/>
                          </a:solidFill>
                          <a:effectLst/>
                          <a:latin typeface="Arial" panose="020B0604020202020204" pitchFamily="34" charset="0"/>
                        </a:rPr>
                        <a:t>IP Donor</a:t>
                      </a:r>
                    </a:p>
                  </a:txBody>
                  <a:tcPr marL="36000" marR="9525" marT="36000" marB="36000"/>
                </a:tc>
                <a:tc>
                  <a:txBody>
                    <a:bodyPr/>
                    <a:lstStyle/>
                    <a:p>
                      <a:pPr algn="l" rtl="0" fontAlgn="ctr"/>
                      <a:r>
                        <a:rPr lang="en-GB" sz="1000" b="0" i="0" u="none" strike="noStrike" dirty="0">
                          <a:solidFill>
                            <a:srgbClr val="002060"/>
                          </a:solidFill>
                          <a:effectLst/>
                          <a:latin typeface="Arial" panose="020B0604020202020204" pitchFamily="34" charset="0"/>
                        </a:rPr>
                        <a:t>Six-monthly </a:t>
                      </a:r>
                    </a:p>
                  </a:txBody>
                  <a:tcPr marL="36000" marR="9525" marT="36000" marB="36000"/>
                </a:tc>
                <a:tc>
                  <a:txBody>
                    <a:bodyPr/>
                    <a:lstStyle/>
                    <a:p>
                      <a:pPr algn="l" rtl="0" fontAlgn="ctr"/>
                      <a:r>
                        <a:rPr lang="en-US" sz="1000" b="0" i="0" u="none" strike="noStrike" dirty="0">
                          <a:solidFill>
                            <a:srgbClr val="002060"/>
                          </a:solidFill>
                          <a:effectLst/>
                          <a:latin typeface="Arial" panose="020B0604020202020204" pitchFamily="34" charset="0"/>
                        </a:rPr>
                        <a:t>HH participation in community level decision making on clearance(disaggregated by gender and by region)</a:t>
                      </a:r>
                    </a:p>
                  </a:txBody>
                  <a:tcPr marL="72000" marR="9525" marT="36000" marB="36000"/>
                </a:tc>
                <a:extLst>
                  <a:ext uri="{0D108BD9-81ED-4DB2-BD59-A6C34878D82A}">
                    <a16:rowId xmlns:a16="http://schemas.microsoft.com/office/drawing/2014/main" val="1456701271"/>
                  </a:ext>
                </a:extLst>
              </a:tr>
              <a:tr h="432000">
                <a:tc>
                  <a:txBody>
                    <a:bodyPr/>
                    <a:lstStyle/>
                    <a:p>
                      <a:pPr algn="ctr" rtl="0" fontAlgn="ctr"/>
                      <a:r>
                        <a:rPr lang="en-GB" sz="1000" b="1" i="0" u="none" strike="noStrike" dirty="0">
                          <a:solidFill>
                            <a:srgbClr val="002060"/>
                          </a:solidFill>
                          <a:effectLst/>
                          <a:latin typeface="Arial" panose="020B0604020202020204" pitchFamily="34" charset="0"/>
                        </a:rPr>
                        <a:t>O-3.6</a:t>
                      </a:r>
                    </a:p>
                  </a:txBody>
                  <a:tcPr marL="9525" marR="9525" marT="36000" marB="36000"/>
                </a:tc>
                <a:tc>
                  <a:txBody>
                    <a:bodyPr/>
                    <a:lstStyle/>
                    <a:p>
                      <a:pPr algn="l" rtl="0" fontAlgn="ctr"/>
                      <a:r>
                        <a:rPr lang="en-US" sz="1000" b="1" i="0" u="none" strike="noStrike" kern="1200" dirty="0">
                          <a:solidFill>
                            <a:srgbClr val="002060"/>
                          </a:solidFill>
                          <a:effectLst/>
                          <a:latin typeface="Arial" panose="020B0604020202020204" pitchFamily="34" charset="0"/>
                          <a:ea typeface="+mn-ea"/>
                          <a:cs typeface="+mn-cs"/>
                        </a:rPr>
                        <a:t>NMAA satisfaction that all stakeholders working towards nationally-led objectives</a:t>
                      </a:r>
                    </a:p>
                  </a:txBody>
                  <a:tcPr marL="36000" marR="36000" marT="36000" marB="36000"/>
                </a:tc>
                <a:tc>
                  <a:txBody>
                    <a:bodyPr/>
                    <a:lstStyle/>
                    <a:p>
                      <a:pPr algn="l" rtl="0" fontAlgn="ctr"/>
                      <a:r>
                        <a:rPr lang="en-US" sz="1000" b="0" i="0" u="none" strike="noStrike" dirty="0">
                          <a:solidFill>
                            <a:srgbClr val="002060"/>
                          </a:solidFill>
                          <a:effectLst/>
                          <a:latin typeface="Arial" panose="020B0604020202020204" pitchFamily="34" charset="0"/>
                        </a:rPr>
                        <a:t>Evaluation/ KIIs/ Perception Survey </a:t>
                      </a:r>
                    </a:p>
                  </a:txBody>
                  <a:tcPr marL="36000" marR="9525" marT="36000" marB="36000"/>
                </a:tc>
                <a:tc>
                  <a:txBody>
                    <a:bodyPr/>
                    <a:lstStyle/>
                    <a:p>
                      <a:pPr algn="l" rtl="0" fontAlgn="ctr"/>
                      <a:r>
                        <a:rPr lang="en-GB" sz="1000" b="0" i="0" u="none" strike="noStrike" dirty="0">
                          <a:solidFill>
                            <a:srgbClr val="002060"/>
                          </a:solidFill>
                          <a:effectLst/>
                          <a:latin typeface="Arial" panose="020B0604020202020204" pitchFamily="34" charset="0"/>
                        </a:rPr>
                        <a:t>Donor</a:t>
                      </a:r>
                    </a:p>
                  </a:txBody>
                  <a:tcPr marL="36000" marR="9525" marT="36000" marB="36000"/>
                </a:tc>
                <a:tc>
                  <a:txBody>
                    <a:bodyPr/>
                    <a:lstStyle/>
                    <a:p>
                      <a:pPr algn="l" rtl="0" fontAlgn="ctr"/>
                      <a:r>
                        <a:rPr lang="en-GB" sz="1000" b="0" i="0" u="none" strike="noStrike" dirty="0">
                          <a:solidFill>
                            <a:srgbClr val="002060"/>
                          </a:solidFill>
                          <a:effectLst/>
                          <a:latin typeface="Arial" panose="020B0604020202020204" pitchFamily="34" charset="0"/>
                        </a:rPr>
                        <a:t>Annually </a:t>
                      </a:r>
                    </a:p>
                  </a:txBody>
                  <a:tcPr marL="36000" marR="9525" marT="36000" marB="36000"/>
                </a:tc>
                <a:tc>
                  <a:txBody>
                    <a:bodyPr/>
                    <a:lstStyle/>
                    <a:p>
                      <a:pPr algn="l" rtl="0" fontAlgn="ctr"/>
                      <a:r>
                        <a:rPr lang="en-US" sz="1000" b="0" i="0" u="none" strike="noStrike" dirty="0">
                          <a:solidFill>
                            <a:srgbClr val="002060"/>
                          </a:solidFill>
                          <a:effectLst/>
                          <a:latin typeface="Arial" panose="020B0604020202020204" pitchFamily="34" charset="0"/>
                        </a:rPr>
                        <a:t>Analysis of NA perceptions that all stakeholders are working towards and supporting national objectives.  </a:t>
                      </a:r>
                    </a:p>
                  </a:txBody>
                  <a:tcPr marL="72000" marR="9525" marT="36000" marB="36000"/>
                </a:tc>
                <a:extLst>
                  <a:ext uri="{0D108BD9-81ED-4DB2-BD59-A6C34878D82A}">
                    <a16:rowId xmlns:a16="http://schemas.microsoft.com/office/drawing/2014/main" val="1613555809"/>
                  </a:ext>
                </a:extLst>
              </a:tr>
              <a:tr h="495300">
                <a:tc>
                  <a:txBody>
                    <a:bodyPr/>
                    <a:lstStyle/>
                    <a:p>
                      <a:pPr algn="ctr" rtl="0" fontAlgn="ctr"/>
                      <a:r>
                        <a:rPr lang="en-GB" sz="1000" b="1" i="0" u="none" strike="noStrike" dirty="0">
                          <a:solidFill>
                            <a:srgbClr val="002060"/>
                          </a:solidFill>
                          <a:effectLst/>
                          <a:latin typeface="Arial" panose="020B0604020202020204" pitchFamily="34" charset="0"/>
                        </a:rPr>
                        <a:t>O-3.7</a:t>
                      </a:r>
                    </a:p>
                  </a:txBody>
                  <a:tcPr marL="9525" marR="9525" marT="36000" marB="36000"/>
                </a:tc>
                <a:tc>
                  <a:txBody>
                    <a:bodyPr/>
                    <a:lstStyle/>
                    <a:p>
                      <a:pPr algn="l" rtl="0" fontAlgn="ctr"/>
                      <a:r>
                        <a:rPr lang="en-US" sz="1000" b="1" i="0" u="none" strike="noStrike" kern="1200" dirty="0">
                          <a:solidFill>
                            <a:srgbClr val="002060"/>
                          </a:solidFill>
                          <a:effectLst/>
                          <a:latin typeface="Arial" panose="020B0604020202020204" pitchFamily="34" charset="0"/>
                          <a:ea typeface="+mn-ea"/>
                          <a:cs typeface="+mn-cs"/>
                        </a:rPr>
                        <a:t>Level of leadership of local IPs in delivery of mine action services</a:t>
                      </a:r>
                    </a:p>
                  </a:txBody>
                  <a:tcPr marL="36000" marR="36000" marT="36000" marB="36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rgbClr val="002060"/>
                          </a:solidFill>
                          <a:effectLst/>
                          <a:latin typeface="Arial" panose="020B0604020202020204" pitchFamily="34" charset="0"/>
                        </a:rPr>
                        <a:t>Interviews with local IPs, and the NMAA/NA, and other evidence from donors/local IPs/CD partners of local IPs (grants/contracts etc.).</a:t>
                      </a:r>
                    </a:p>
                  </a:txBody>
                  <a:tcPr marL="36000" marR="9525" marT="36000" marB="36000"/>
                </a:tc>
                <a:tc>
                  <a:txBody>
                    <a:bodyPr/>
                    <a:lstStyle/>
                    <a:p>
                      <a:pPr algn="l" rtl="0" fontAlgn="ctr"/>
                      <a:r>
                        <a:rPr lang="en-GB" sz="1000" b="0" i="0" u="none" strike="noStrike" dirty="0">
                          <a:solidFill>
                            <a:srgbClr val="002060"/>
                          </a:solidFill>
                          <a:effectLst/>
                          <a:latin typeface="Arial" panose="020B0604020202020204" pitchFamily="34" charset="0"/>
                        </a:rPr>
                        <a:t>IP, NA, Donor</a:t>
                      </a:r>
                    </a:p>
                  </a:txBody>
                  <a:tcPr marL="36000" marR="9525" marT="36000" marB="36000"/>
                </a:tc>
                <a:tc>
                  <a:txBody>
                    <a:bodyPr/>
                    <a:lstStyle/>
                    <a:p>
                      <a:pPr algn="l" rtl="0" fontAlgn="ctr"/>
                      <a:r>
                        <a:rPr lang="en-GB" sz="1000" b="0" i="0" u="none" strike="noStrike" dirty="0">
                          <a:solidFill>
                            <a:srgbClr val="002060"/>
                          </a:solidFill>
                          <a:effectLst/>
                          <a:latin typeface="Arial" panose="020B0604020202020204" pitchFamily="34" charset="0"/>
                        </a:rPr>
                        <a:t>Annually</a:t>
                      </a:r>
                    </a:p>
                  </a:txBody>
                  <a:tcPr marL="36000" marR="9525" marT="36000" marB="36000"/>
                </a:tc>
                <a:tc>
                  <a:txBody>
                    <a:bodyPr/>
                    <a:lstStyle/>
                    <a:p>
                      <a:pPr algn="l" rtl="0" fontAlgn="ctr"/>
                      <a:r>
                        <a:rPr lang="en-US" sz="1000" b="0" i="0" kern="1200" dirty="0">
                          <a:solidFill>
                            <a:srgbClr val="002060"/>
                          </a:solidFill>
                          <a:effectLst/>
                          <a:latin typeface="Arial" panose="020B0604020202020204" pitchFamily="34" charset="0"/>
                          <a:ea typeface="+mn-ea"/>
                          <a:cs typeface="+mn-cs"/>
                        </a:rPr>
                        <a:t>Analysis of local IP perceptions that they have a voice within the sector and are able to provide leadership; this should be considered alongside trends in funding to local IPs and the level of services delivered by them.</a:t>
                      </a:r>
                      <a:endParaRPr lang="en-US" sz="1000" b="0" i="0" u="none" strike="noStrike" dirty="0">
                        <a:solidFill>
                          <a:srgbClr val="002060"/>
                        </a:solidFill>
                        <a:effectLst/>
                        <a:latin typeface="Arial" panose="020B0604020202020204" pitchFamily="34" charset="0"/>
                      </a:endParaRPr>
                    </a:p>
                  </a:txBody>
                  <a:tcPr marL="72000" marR="9525" marT="36000" marB="36000"/>
                </a:tc>
                <a:extLst>
                  <a:ext uri="{0D108BD9-81ED-4DB2-BD59-A6C34878D82A}">
                    <a16:rowId xmlns:a16="http://schemas.microsoft.com/office/drawing/2014/main" val="1189556455"/>
                  </a:ext>
                </a:extLst>
              </a:tr>
              <a:tr h="432000">
                <a:tc>
                  <a:txBody>
                    <a:bodyPr/>
                    <a:lstStyle/>
                    <a:p>
                      <a:pPr algn="ctr" rtl="0" fontAlgn="ctr"/>
                      <a:r>
                        <a:rPr lang="en-GB" sz="1000" b="0" i="0" u="none" strike="noStrike" dirty="0">
                          <a:solidFill>
                            <a:srgbClr val="002060"/>
                          </a:solidFill>
                          <a:effectLst/>
                          <a:latin typeface="Arial" panose="020B0604020202020204" pitchFamily="34" charset="0"/>
                        </a:rPr>
                        <a:t>O-3.8</a:t>
                      </a:r>
                    </a:p>
                  </a:txBody>
                  <a:tcPr marL="9525" marR="9525" marT="36000" marB="36000"/>
                </a:tc>
                <a:tc>
                  <a:txBody>
                    <a:bodyPr/>
                    <a:lstStyle/>
                    <a:p>
                      <a:pPr algn="l" rtl="0" fontAlgn="ctr"/>
                      <a:r>
                        <a:rPr lang="en-US" sz="1000" b="0" i="0" u="none" strike="noStrike" dirty="0">
                          <a:solidFill>
                            <a:srgbClr val="002060"/>
                          </a:solidFill>
                          <a:effectLst/>
                          <a:latin typeface="Arial" panose="020B0604020202020204" pitchFamily="34" charset="0"/>
                        </a:rPr>
                        <a:t>Assessment of National Programme Performance score </a:t>
                      </a:r>
                    </a:p>
                  </a:txBody>
                  <a:tcPr marL="36000" marR="36000" marT="36000" marB="36000"/>
                </a:tc>
                <a:tc>
                  <a:txBody>
                    <a:bodyPr/>
                    <a:lstStyle/>
                    <a:p>
                      <a:pPr algn="l" rtl="0" fontAlgn="ctr"/>
                      <a:r>
                        <a:rPr lang="en-GB" sz="1000" b="0" i="0" u="none" strike="noStrike" dirty="0">
                          <a:solidFill>
                            <a:srgbClr val="002060"/>
                          </a:solidFill>
                          <a:effectLst/>
                          <a:latin typeface="Arial" panose="020B0604020202020204" pitchFamily="34" charset="0"/>
                        </a:rPr>
                        <a:t>Mineactionreview.org</a:t>
                      </a:r>
                      <a:endParaRPr lang="en-US" sz="1000" b="0" i="0" u="none" strike="noStrike" dirty="0">
                        <a:solidFill>
                          <a:srgbClr val="002060"/>
                        </a:solidFill>
                        <a:effectLst/>
                        <a:latin typeface="Arial" panose="020B0604020202020204" pitchFamily="34" charset="0"/>
                      </a:endParaRPr>
                    </a:p>
                  </a:txBody>
                  <a:tcPr marL="36000" marR="9525" marT="36000" marB="36000"/>
                </a:tc>
                <a:tc>
                  <a:txBody>
                    <a:bodyPr/>
                    <a:lstStyle/>
                    <a:p>
                      <a:pPr algn="l" rtl="0" fontAlgn="ctr"/>
                      <a:r>
                        <a:rPr lang="en-GB" sz="1000" b="0" i="0" u="none" strike="noStrike" dirty="0">
                          <a:solidFill>
                            <a:srgbClr val="002060"/>
                          </a:solidFill>
                          <a:effectLst/>
                          <a:latin typeface="Arial" panose="020B0604020202020204" pitchFamily="34" charset="0"/>
                        </a:rPr>
                        <a:t>Any </a:t>
                      </a:r>
                    </a:p>
                  </a:txBody>
                  <a:tcPr marL="36000" marR="9525" marT="36000" marB="36000"/>
                </a:tc>
                <a:tc>
                  <a:txBody>
                    <a:bodyPr/>
                    <a:lstStyle/>
                    <a:p>
                      <a:pPr algn="l" rtl="0" fontAlgn="ctr"/>
                      <a:r>
                        <a:rPr lang="en-GB" sz="1000" b="0" i="0" u="none" strike="noStrike" dirty="0">
                          <a:solidFill>
                            <a:srgbClr val="002060"/>
                          </a:solidFill>
                          <a:effectLst/>
                          <a:latin typeface="Arial" panose="020B0604020202020204" pitchFamily="34" charset="0"/>
                        </a:rPr>
                        <a:t>Annually </a:t>
                      </a:r>
                    </a:p>
                  </a:txBody>
                  <a:tcPr marL="36000" marR="9525" marT="36000" marB="36000"/>
                </a:tc>
                <a:tc>
                  <a:txBody>
                    <a:bodyPr/>
                    <a:lstStyle/>
                    <a:p>
                      <a:pPr algn="l" rtl="0" fontAlgn="ctr"/>
                      <a:r>
                        <a:rPr lang="en-US" sz="1000" b="0" i="0" u="none" strike="noStrike" dirty="0">
                          <a:solidFill>
                            <a:srgbClr val="002060"/>
                          </a:solidFill>
                          <a:effectLst/>
                          <a:latin typeface="Arial" panose="020B0604020202020204" pitchFamily="34" charset="0"/>
                        </a:rPr>
                        <a:t>Performance score from mine action review</a:t>
                      </a:r>
                    </a:p>
                  </a:txBody>
                  <a:tcPr marL="72000" marR="9525" marT="36000" marB="36000"/>
                </a:tc>
                <a:extLst>
                  <a:ext uri="{0D108BD9-81ED-4DB2-BD59-A6C34878D82A}">
                    <a16:rowId xmlns:a16="http://schemas.microsoft.com/office/drawing/2014/main" val="3668291248"/>
                  </a:ext>
                </a:extLst>
              </a:tr>
              <a:tr h="495300">
                <a:tc>
                  <a:txBody>
                    <a:bodyPr/>
                    <a:lstStyle/>
                    <a:p>
                      <a:pPr algn="ctr" rtl="0" fontAlgn="ctr"/>
                      <a:r>
                        <a:rPr lang="en-GB" sz="1000" b="0" i="0" u="none" strike="noStrike" dirty="0">
                          <a:solidFill>
                            <a:srgbClr val="002060"/>
                          </a:solidFill>
                          <a:effectLst/>
                          <a:latin typeface="Arial" panose="020B0604020202020204" pitchFamily="34" charset="0"/>
                        </a:rPr>
                        <a:t>O-3.9</a:t>
                      </a:r>
                    </a:p>
                  </a:txBody>
                  <a:tcPr marL="9525" marR="9525" marT="36000" marB="36000"/>
                </a:tc>
                <a:tc>
                  <a:txBody>
                    <a:bodyPr/>
                    <a:lstStyle/>
                    <a:p>
                      <a:pPr algn="l" fontAlgn="ctr"/>
                      <a:r>
                        <a:rPr lang="en-US" sz="1000" b="0" i="0" u="none" strike="noStrike" dirty="0">
                          <a:solidFill>
                            <a:srgbClr val="002060"/>
                          </a:solidFill>
                          <a:effectLst/>
                          <a:latin typeface="Arial" panose="020B0604020202020204" pitchFamily="34" charset="0"/>
                        </a:rPr>
                        <a:t>Capacity NMAA’s Quality Management plans, systems, procedures and practices </a:t>
                      </a:r>
                    </a:p>
                  </a:txBody>
                  <a:tcPr marL="36000" marR="36000" marT="36000" marB="36000"/>
                </a:tc>
                <a:tc>
                  <a:txBody>
                    <a:bodyPr/>
                    <a:lstStyle/>
                    <a:p>
                      <a:pPr algn="l" fontAlgn="ctr"/>
                      <a:r>
                        <a:rPr lang="en-US" sz="1000" b="0" i="0" u="none" strike="noStrike" dirty="0">
                          <a:solidFill>
                            <a:srgbClr val="002060"/>
                          </a:solidFill>
                          <a:effectLst/>
                          <a:latin typeface="Arial" panose="020B0604020202020204" pitchFamily="34" charset="0"/>
                        </a:rPr>
                        <a:t>Capacity development workshop score and other documented evidence</a:t>
                      </a:r>
                    </a:p>
                  </a:txBody>
                  <a:tcPr marL="36000" marR="9525" marT="36000" marB="36000"/>
                </a:tc>
                <a:tc>
                  <a:txBody>
                    <a:bodyPr/>
                    <a:lstStyle/>
                    <a:p>
                      <a:pPr algn="l" fontAlgn="ctr"/>
                      <a:r>
                        <a:rPr lang="en-GB" sz="1000" b="0" i="0" u="none" strike="noStrike" dirty="0">
                          <a:solidFill>
                            <a:srgbClr val="002060"/>
                          </a:solidFill>
                          <a:effectLst/>
                          <a:latin typeface="Arial" panose="020B0604020202020204" pitchFamily="34" charset="0"/>
                        </a:rPr>
                        <a:t>IP, NA</a:t>
                      </a:r>
                    </a:p>
                  </a:txBody>
                  <a:tcPr marL="36000" marR="9525" marT="36000" marB="36000"/>
                </a:tc>
                <a:tc>
                  <a:txBody>
                    <a:bodyPr/>
                    <a:lstStyle/>
                    <a:p>
                      <a:pPr algn="l" fontAlgn="ctr"/>
                      <a:r>
                        <a:rPr lang="en-GB" sz="1000" b="0" i="0" u="none" strike="noStrike" dirty="0">
                          <a:solidFill>
                            <a:srgbClr val="002060"/>
                          </a:solidFill>
                          <a:effectLst/>
                          <a:latin typeface="Arial" panose="020B0604020202020204" pitchFamily="34" charset="0"/>
                        </a:rPr>
                        <a:t>Six-monthly </a:t>
                      </a:r>
                    </a:p>
                  </a:txBody>
                  <a:tcPr marL="36000" marR="9525" marT="36000" marB="36000"/>
                </a:tc>
                <a:tc>
                  <a:txBody>
                    <a:bodyPr/>
                    <a:lstStyle/>
                    <a:p>
                      <a:pPr algn="l" fontAlgn="ctr"/>
                      <a:r>
                        <a:rPr lang="en-US" sz="1000" b="0" i="0" u="none" strike="noStrike" dirty="0">
                          <a:solidFill>
                            <a:srgbClr val="002060"/>
                          </a:solidFill>
                          <a:effectLst/>
                          <a:latin typeface="Arial" panose="020B0604020202020204" pitchFamily="34" charset="0"/>
                        </a:rPr>
                        <a:t>Joint scoring of capacity by NMAA, the IP doing the capacity development, and other relevant stakeholders (such as UNDP), using a capacity development scoring matrix (CD scoring matrix - e.g. the one developed by Norwegian Peoples Aid)</a:t>
                      </a:r>
                    </a:p>
                  </a:txBody>
                  <a:tcPr marL="72000" marR="9525" marT="36000" marB="36000"/>
                </a:tc>
                <a:extLst>
                  <a:ext uri="{0D108BD9-81ED-4DB2-BD59-A6C34878D82A}">
                    <a16:rowId xmlns:a16="http://schemas.microsoft.com/office/drawing/2014/main" val="2386874404"/>
                  </a:ext>
                </a:extLst>
              </a:tr>
              <a:tr h="432000">
                <a:tc>
                  <a:txBody>
                    <a:bodyPr/>
                    <a:lstStyle/>
                    <a:p>
                      <a:pPr algn="ctr" rtl="0" fontAlgn="ctr"/>
                      <a:r>
                        <a:rPr lang="en-GB" sz="1000" b="0" i="0" u="none" strike="noStrike" dirty="0">
                          <a:solidFill>
                            <a:srgbClr val="002060"/>
                          </a:solidFill>
                          <a:effectLst/>
                          <a:latin typeface="Arial" panose="020B0604020202020204" pitchFamily="34" charset="0"/>
                        </a:rPr>
                        <a:t>O-3.10</a:t>
                      </a:r>
                    </a:p>
                  </a:txBody>
                  <a:tcPr marL="9525" marR="9525" marT="36000" marB="36000"/>
                </a:tc>
                <a:tc>
                  <a:txBody>
                    <a:bodyPr/>
                    <a:lstStyle/>
                    <a:p>
                      <a:pPr algn="l" rtl="0" fontAlgn="ctr"/>
                      <a:r>
                        <a:rPr lang="en-US" sz="1000" b="0" i="0" u="none" strike="noStrike" dirty="0">
                          <a:solidFill>
                            <a:srgbClr val="002060"/>
                          </a:solidFill>
                          <a:effectLst/>
                          <a:latin typeface="Arial" panose="020B0604020202020204" pitchFamily="34" charset="0"/>
                        </a:rPr>
                        <a:t>Enhanced capacity of NMAA’s Operations management systems, procedures &amp; practices </a:t>
                      </a:r>
                    </a:p>
                  </a:txBody>
                  <a:tcPr marL="36000" marR="36000" marT="36000" marB="36000"/>
                </a:tc>
                <a:tc>
                  <a:txBody>
                    <a:bodyPr/>
                    <a:lstStyle/>
                    <a:p>
                      <a:pPr algn="l" rtl="0" fontAlgn="ctr"/>
                      <a:r>
                        <a:rPr lang="en-US" sz="1000" b="0" i="0" u="none" strike="noStrike" dirty="0">
                          <a:solidFill>
                            <a:srgbClr val="002060"/>
                          </a:solidFill>
                          <a:effectLst/>
                          <a:latin typeface="Arial" panose="020B0604020202020204" pitchFamily="34" charset="0"/>
                        </a:rPr>
                        <a:t>Capacity development workshop score and other documented evidence</a:t>
                      </a:r>
                    </a:p>
                  </a:txBody>
                  <a:tcPr marL="36000" marR="9525" marT="36000" marB="36000"/>
                </a:tc>
                <a:tc>
                  <a:txBody>
                    <a:bodyPr/>
                    <a:lstStyle/>
                    <a:p>
                      <a:pPr algn="l" rtl="0" fontAlgn="ctr"/>
                      <a:r>
                        <a:rPr lang="en-GB" sz="1000" b="0" i="0" u="none" strike="noStrike" dirty="0">
                          <a:solidFill>
                            <a:srgbClr val="002060"/>
                          </a:solidFill>
                          <a:effectLst/>
                          <a:latin typeface="Arial" panose="020B0604020202020204" pitchFamily="34" charset="0"/>
                        </a:rPr>
                        <a:t>IP, NA</a:t>
                      </a:r>
                    </a:p>
                  </a:txBody>
                  <a:tcPr marL="36000" marR="9525" marT="36000" marB="36000"/>
                </a:tc>
                <a:tc>
                  <a:txBody>
                    <a:bodyPr/>
                    <a:lstStyle/>
                    <a:p>
                      <a:pPr algn="l" rtl="0" fontAlgn="ctr"/>
                      <a:r>
                        <a:rPr lang="en-GB" sz="1000" b="0" i="0" u="none" strike="noStrike" dirty="0">
                          <a:solidFill>
                            <a:srgbClr val="002060"/>
                          </a:solidFill>
                          <a:effectLst/>
                          <a:latin typeface="Arial" panose="020B0604020202020204" pitchFamily="34" charset="0"/>
                        </a:rPr>
                        <a:t>Six-monthly </a:t>
                      </a:r>
                    </a:p>
                  </a:txBody>
                  <a:tcPr marL="36000" marR="9525" marT="36000" marB="36000"/>
                </a:tc>
                <a:tc>
                  <a:txBody>
                    <a:bodyPr/>
                    <a:lstStyle/>
                    <a:p>
                      <a:pPr algn="l" rtl="0" fontAlgn="ctr"/>
                      <a:r>
                        <a:rPr lang="en-US" sz="1000" b="0" i="0" u="none" strike="noStrike" dirty="0">
                          <a:solidFill>
                            <a:srgbClr val="002060"/>
                          </a:solidFill>
                          <a:effectLst/>
                          <a:latin typeface="Arial" panose="020B0604020202020204" pitchFamily="34" charset="0"/>
                        </a:rPr>
                        <a:t>Joint scoring of capacity by NMAA, the IP doing the capacity development, and other relevant stakeholders (such as UNDP), using a CD scoring matrix </a:t>
                      </a:r>
                    </a:p>
                  </a:txBody>
                  <a:tcPr marL="72000" marR="9525" marT="36000" marB="36000"/>
                </a:tc>
                <a:extLst>
                  <a:ext uri="{0D108BD9-81ED-4DB2-BD59-A6C34878D82A}">
                    <a16:rowId xmlns:a16="http://schemas.microsoft.com/office/drawing/2014/main" val="1066871866"/>
                  </a:ext>
                </a:extLst>
              </a:tr>
            </a:tbl>
          </a:graphicData>
        </a:graphic>
      </p:graphicFrame>
      <p:sp>
        <p:nvSpPr>
          <p:cNvPr id="4" name="Slide Number Placeholder 5">
            <a:extLst>
              <a:ext uri="{FF2B5EF4-FFF2-40B4-BE49-F238E27FC236}">
                <a16:creationId xmlns:a16="http://schemas.microsoft.com/office/drawing/2014/main" id="{698299C6-BCA3-2D96-E0F9-88FD2B255C5F}"/>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57</a:t>
            </a:fld>
            <a:endParaRPr lang="en-GB" dirty="0"/>
          </a:p>
        </p:txBody>
      </p:sp>
    </p:spTree>
    <p:extLst>
      <p:ext uri="{BB962C8B-B14F-4D97-AF65-F5344CB8AC3E}">
        <p14:creationId xmlns:p14="http://schemas.microsoft.com/office/powerpoint/2010/main" val="33959189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791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9">
            <a:extLst>
              <a:ext uri="{FF2B5EF4-FFF2-40B4-BE49-F238E27FC236}">
                <a16:creationId xmlns:a16="http://schemas.microsoft.com/office/drawing/2014/main" id="{FB2E2F75-EB4A-AA43-BA05-D1B0D6320FA8}"/>
              </a:ext>
            </a:extLst>
          </p:cNvPr>
          <p:cNvSpPr/>
          <p:nvPr/>
        </p:nvSpPr>
        <p:spPr>
          <a:xfrm>
            <a:off x="0" y="5894"/>
            <a:ext cx="12192000" cy="117869"/>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aphicFrame>
        <p:nvGraphicFramePr>
          <p:cNvPr id="12" name="Table 11">
            <a:extLst>
              <a:ext uri="{FF2B5EF4-FFF2-40B4-BE49-F238E27FC236}">
                <a16:creationId xmlns:a16="http://schemas.microsoft.com/office/drawing/2014/main" id="{DBD0BB86-877F-EB48-F618-82D8DEAA3855}"/>
              </a:ext>
            </a:extLst>
          </p:cNvPr>
          <p:cNvGraphicFramePr>
            <a:graphicFrameLocks noGrp="1"/>
          </p:cNvGraphicFramePr>
          <p:nvPr>
            <p:extLst>
              <p:ext uri="{D42A27DB-BD31-4B8C-83A1-F6EECF244321}">
                <p14:modId xmlns:p14="http://schemas.microsoft.com/office/powerpoint/2010/main" val="936160435"/>
              </p:ext>
            </p:extLst>
          </p:nvPr>
        </p:nvGraphicFramePr>
        <p:xfrm>
          <a:off x="408992" y="645795"/>
          <a:ext cx="11439840" cy="5168611"/>
        </p:xfrm>
        <a:graphic>
          <a:graphicData uri="http://schemas.openxmlformats.org/drawingml/2006/table">
            <a:tbl>
              <a:tblPr>
                <a:tableStyleId>{5C22544A-7EE6-4342-B048-85BDC9FD1C3A}</a:tableStyleId>
              </a:tblPr>
              <a:tblGrid>
                <a:gridCol w="518588">
                  <a:extLst>
                    <a:ext uri="{9D8B030D-6E8A-4147-A177-3AD203B41FA5}">
                      <a16:colId xmlns:a16="http://schemas.microsoft.com/office/drawing/2014/main" val="241963245"/>
                    </a:ext>
                  </a:extLst>
                </a:gridCol>
                <a:gridCol w="2730020">
                  <a:extLst>
                    <a:ext uri="{9D8B030D-6E8A-4147-A177-3AD203B41FA5}">
                      <a16:colId xmlns:a16="http://schemas.microsoft.com/office/drawing/2014/main" val="2213462879"/>
                    </a:ext>
                  </a:extLst>
                </a:gridCol>
                <a:gridCol w="2238879">
                  <a:extLst>
                    <a:ext uri="{9D8B030D-6E8A-4147-A177-3AD203B41FA5}">
                      <a16:colId xmlns:a16="http://schemas.microsoft.com/office/drawing/2014/main" val="1940446162"/>
                    </a:ext>
                  </a:extLst>
                </a:gridCol>
                <a:gridCol w="649269">
                  <a:extLst>
                    <a:ext uri="{9D8B030D-6E8A-4147-A177-3AD203B41FA5}">
                      <a16:colId xmlns:a16="http://schemas.microsoft.com/office/drawing/2014/main" val="3691407246"/>
                    </a:ext>
                  </a:extLst>
                </a:gridCol>
                <a:gridCol w="875626">
                  <a:extLst>
                    <a:ext uri="{9D8B030D-6E8A-4147-A177-3AD203B41FA5}">
                      <a16:colId xmlns:a16="http://schemas.microsoft.com/office/drawing/2014/main" val="756994610"/>
                    </a:ext>
                  </a:extLst>
                </a:gridCol>
                <a:gridCol w="4427458">
                  <a:extLst>
                    <a:ext uri="{9D8B030D-6E8A-4147-A177-3AD203B41FA5}">
                      <a16:colId xmlns:a16="http://schemas.microsoft.com/office/drawing/2014/main" val="1300016270"/>
                    </a:ext>
                  </a:extLst>
                </a:gridCol>
              </a:tblGrid>
              <a:tr h="319792">
                <a:tc>
                  <a:txBody>
                    <a:bodyPr/>
                    <a:lstStyle/>
                    <a:p>
                      <a:pPr algn="l" rtl="0" fontAlgn="ctr"/>
                      <a:r>
                        <a:rPr lang="en-GB" sz="1100" b="1" i="0" u="none" strike="noStrike" dirty="0">
                          <a:solidFill>
                            <a:schemeClr val="bg1"/>
                          </a:solidFill>
                          <a:effectLst/>
                          <a:latin typeface="Arial" panose="020B0604020202020204" pitchFamily="34" charset="0"/>
                        </a:rPr>
                        <a:t>N.O </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Indicator </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Source</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Owner</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Frequency</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Description </a:t>
                      </a:r>
                    </a:p>
                  </a:txBody>
                  <a:tcPr marL="72000" marR="7620" marT="7620" marB="0" anchor="ctr">
                    <a:solidFill>
                      <a:schemeClr val="accent6"/>
                    </a:solidFill>
                  </a:tcPr>
                </a:tc>
                <a:extLst>
                  <a:ext uri="{0D108BD9-81ED-4DB2-BD59-A6C34878D82A}">
                    <a16:rowId xmlns:a16="http://schemas.microsoft.com/office/drawing/2014/main" val="4054895585"/>
                  </a:ext>
                </a:extLst>
              </a:tr>
              <a:tr h="259719">
                <a:tc gridSpan="6">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1" i="0" u="none" strike="noStrike" dirty="0">
                          <a:solidFill>
                            <a:srgbClr val="002060"/>
                          </a:solidFill>
                          <a:effectLst/>
                          <a:latin typeface="Arial" panose="020B0604020202020204" pitchFamily="34" charset="0"/>
                        </a:rPr>
                        <a:t>Outcome 3: </a:t>
                      </a:r>
                      <a:r>
                        <a:rPr lang="en-US" sz="1100" b="1" i="0" u="none" strike="noStrike" dirty="0">
                          <a:solidFill>
                            <a:srgbClr val="002060"/>
                          </a:solidFill>
                          <a:effectLst/>
                          <a:latin typeface="Arial" panose="020B0604020202020204" pitchFamily="34" charset="0"/>
                        </a:rPr>
                        <a:t>Responsive and equitable nationally owned mine action through improved governance and with increased local implementation (continued)</a:t>
                      </a:r>
                      <a:endParaRPr lang="en-GB" sz="1100" b="1" i="0" u="none" strike="noStrike" dirty="0">
                        <a:solidFill>
                          <a:srgbClr val="002060"/>
                        </a:solidFill>
                        <a:effectLst/>
                        <a:latin typeface="Arial" panose="020B0604020202020204" pitchFamily="34" charset="0"/>
                      </a:endParaRPr>
                    </a:p>
                  </a:txBody>
                  <a:tcPr marL="72000" marR="7620" marT="7620" marB="0" anchor="ctr">
                    <a:solidFill>
                      <a:schemeClr val="accent6">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41413796"/>
                  </a:ext>
                </a:extLst>
              </a:tr>
              <a:tr h="495300">
                <a:tc>
                  <a:txBody>
                    <a:bodyPr/>
                    <a:lstStyle/>
                    <a:p>
                      <a:pPr algn="ctr" rtl="0" fontAlgn="ctr"/>
                      <a:r>
                        <a:rPr lang="en-GB" sz="1000" b="0" i="0" u="none" strike="noStrike" dirty="0">
                          <a:solidFill>
                            <a:srgbClr val="002060"/>
                          </a:solidFill>
                          <a:effectLst/>
                          <a:latin typeface="Arial" panose="020B0604020202020204" pitchFamily="34" charset="0"/>
                        </a:rPr>
                        <a:t>O-3.11</a:t>
                      </a:r>
                    </a:p>
                  </a:txBody>
                  <a:tcPr marL="0" marR="9525" marT="36000" marB="36000"/>
                </a:tc>
                <a:tc>
                  <a:txBody>
                    <a:bodyPr/>
                    <a:lstStyle/>
                    <a:p>
                      <a:pPr algn="l" rtl="0" fontAlgn="ctr"/>
                      <a:r>
                        <a:rPr lang="en-US" sz="1000" b="0" i="0" u="none" strike="noStrike" dirty="0">
                          <a:solidFill>
                            <a:srgbClr val="002060"/>
                          </a:solidFill>
                          <a:effectLst/>
                          <a:latin typeface="Arial" panose="020B0604020202020204" pitchFamily="34" charset="0"/>
                        </a:rPr>
                        <a:t>Enhanced capacity of NMAA’s programme management systems, procedures &amp; practices </a:t>
                      </a:r>
                    </a:p>
                  </a:txBody>
                  <a:tcPr marL="72000" marR="72000" marT="36000" marB="36000"/>
                </a:tc>
                <a:tc>
                  <a:txBody>
                    <a:bodyPr/>
                    <a:lstStyle/>
                    <a:p>
                      <a:pPr algn="l" rtl="0" fontAlgn="ctr"/>
                      <a:r>
                        <a:rPr lang="en-US" sz="1000" b="0" i="0" u="none" strike="noStrike" dirty="0">
                          <a:solidFill>
                            <a:srgbClr val="002060"/>
                          </a:solidFill>
                          <a:effectLst/>
                          <a:latin typeface="Arial" panose="020B0604020202020204" pitchFamily="34" charset="0"/>
                        </a:rPr>
                        <a:t>Capacity development workshop score and other documented evidence</a:t>
                      </a:r>
                    </a:p>
                  </a:txBody>
                  <a:tcPr marL="72000" marR="9525" marT="36000" marB="36000"/>
                </a:tc>
                <a:tc>
                  <a:txBody>
                    <a:bodyPr/>
                    <a:lstStyle/>
                    <a:p>
                      <a:pPr algn="l" rtl="0" fontAlgn="ctr"/>
                      <a:r>
                        <a:rPr lang="en-GB" sz="1000" b="0" i="0" u="none" strike="noStrike" dirty="0">
                          <a:solidFill>
                            <a:srgbClr val="002060"/>
                          </a:solidFill>
                          <a:effectLst/>
                          <a:latin typeface="Arial" panose="020B0604020202020204" pitchFamily="34" charset="0"/>
                        </a:rPr>
                        <a:t>IP, NA</a:t>
                      </a:r>
                    </a:p>
                  </a:txBody>
                  <a:tcPr marL="72000" marR="9525" marT="36000" marB="36000"/>
                </a:tc>
                <a:tc>
                  <a:txBody>
                    <a:bodyPr/>
                    <a:lstStyle/>
                    <a:p>
                      <a:pPr algn="l" rtl="0" fontAlgn="ctr"/>
                      <a:r>
                        <a:rPr lang="en-GB" sz="1000" b="0" i="0" u="none" strike="noStrike" dirty="0">
                          <a:solidFill>
                            <a:srgbClr val="002060"/>
                          </a:solidFill>
                          <a:effectLst/>
                          <a:latin typeface="Arial" panose="020B0604020202020204" pitchFamily="34" charset="0"/>
                        </a:rPr>
                        <a:t>Six-monthly</a:t>
                      </a:r>
                    </a:p>
                  </a:txBody>
                  <a:tcPr marL="72000" marR="9525" marT="36000" marB="36000"/>
                </a:tc>
                <a:tc>
                  <a:txBody>
                    <a:bodyPr/>
                    <a:lstStyle/>
                    <a:p>
                      <a:pPr algn="l" rtl="0" fontAlgn="ctr"/>
                      <a:r>
                        <a:rPr lang="en-US" sz="1000" b="0" i="0" u="none" strike="noStrike" dirty="0">
                          <a:solidFill>
                            <a:srgbClr val="002060"/>
                          </a:solidFill>
                          <a:effectLst/>
                          <a:latin typeface="Arial" panose="020B0604020202020204" pitchFamily="34" charset="0"/>
                        </a:rPr>
                        <a:t>Joint scoring of capacity by NMAA, the IP doing the capacity development, and other relevant stakeholders (such as UNDP), using a CD scoring matrix</a:t>
                      </a:r>
                    </a:p>
                  </a:txBody>
                  <a:tcPr marL="72000" marR="9525" marT="36000" marB="36000"/>
                </a:tc>
                <a:extLst>
                  <a:ext uri="{0D108BD9-81ED-4DB2-BD59-A6C34878D82A}">
                    <a16:rowId xmlns:a16="http://schemas.microsoft.com/office/drawing/2014/main" val="3771384154"/>
                  </a:ext>
                </a:extLst>
              </a:tr>
              <a:tr h="495300">
                <a:tc>
                  <a:txBody>
                    <a:bodyPr/>
                    <a:lstStyle/>
                    <a:p>
                      <a:pPr algn="ctr" rtl="0" fontAlgn="ctr"/>
                      <a:r>
                        <a:rPr lang="en-GB" sz="1000" b="0" i="0" u="none" strike="noStrike" dirty="0">
                          <a:solidFill>
                            <a:srgbClr val="002060"/>
                          </a:solidFill>
                          <a:effectLst/>
                          <a:latin typeface="Arial" panose="020B0604020202020204" pitchFamily="34" charset="0"/>
                        </a:rPr>
                        <a:t>O-3.12</a:t>
                      </a:r>
                    </a:p>
                  </a:txBody>
                  <a:tcPr marL="0" marR="9525" marT="36000" marB="36000"/>
                </a:tc>
                <a:tc>
                  <a:txBody>
                    <a:bodyPr/>
                    <a:lstStyle/>
                    <a:p>
                      <a:pPr algn="l" rtl="0" fontAlgn="ctr"/>
                      <a:r>
                        <a:rPr lang="en-US" sz="1000" b="0" i="0" u="none" strike="noStrike" dirty="0">
                          <a:solidFill>
                            <a:srgbClr val="002060"/>
                          </a:solidFill>
                          <a:effectLst/>
                          <a:latin typeface="Arial" panose="020B0604020202020204" pitchFamily="34" charset="0"/>
                        </a:rPr>
                        <a:t>Enhanced capacity of NMAA’s information management systems, procedures and data </a:t>
                      </a:r>
                    </a:p>
                  </a:txBody>
                  <a:tcPr marL="72000" marR="72000" marT="36000" marB="36000"/>
                </a:tc>
                <a:tc>
                  <a:txBody>
                    <a:bodyPr/>
                    <a:lstStyle/>
                    <a:p>
                      <a:pPr algn="l" rtl="0" fontAlgn="ctr"/>
                      <a:r>
                        <a:rPr lang="en-US" sz="1000" b="0" i="0" u="none" strike="noStrike" dirty="0">
                          <a:solidFill>
                            <a:srgbClr val="002060"/>
                          </a:solidFill>
                          <a:effectLst/>
                          <a:latin typeface="Arial" panose="020B0604020202020204" pitchFamily="34" charset="0"/>
                        </a:rPr>
                        <a:t>Capacity development workshop score and other documented evidence</a:t>
                      </a:r>
                    </a:p>
                  </a:txBody>
                  <a:tcPr marL="72000" marR="9525" marT="36000" marB="36000"/>
                </a:tc>
                <a:tc>
                  <a:txBody>
                    <a:bodyPr/>
                    <a:lstStyle/>
                    <a:p>
                      <a:pPr algn="l" rtl="0" fontAlgn="ctr"/>
                      <a:r>
                        <a:rPr lang="en-GB" sz="1000" b="0" i="0" u="none" strike="noStrike" dirty="0">
                          <a:solidFill>
                            <a:srgbClr val="002060"/>
                          </a:solidFill>
                          <a:effectLst/>
                          <a:latin typeface="Arial" panose="020B0604020202020204" pitchFamily="34" charset="0"/>
                        </a:rPr>
                        <a:t>IP, NA</a:t>
                      </a:r>
                    </a:p>
                  </a:txBody>
                  <a:tcPr marL="72000" marR="9525" marT="36000" marB="36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Six-monthly</a:t>
                      </a:r>
                    </a:p>
                  </a:txBody>
                  <a:tcPr marL="72000" marR="9525" marT="36000" marB="36000"/>
                </a:tc>
                <a:tc>
                  <a:txBody>
                    <a:bodyPr/>
                    <a:lstStyle/>
                    <a:p>
                      <a:pPr algn="l" rtl="0" fontAlgn="ctr"/>
                      <a:r>
                        <a:rPr lang="en-US" sz="1000" b="0" i="0" u="none" strike="noStrike" dirty="0">
                          <a:solidFill>
                            <a:srgbClr val="002060"/>
                          </a:solidFill>
                          <a:effectLst/>
                          <a:latin typeface="Arial" panose="020B0604020202020204" pitchFamily="34" charset="0"/>
                        </a:rPr>
                        <a:t>Joint scoring of capacity by NMAA, the IP doing the capacity development, and other relevant stakeholders (such as UNDP), using a CD scoring matrix</a:t>
                      </a:r>
                    </a:p>
                  </a:txBody>
                  <a:tcPr marL="72000" marR="9525" marT="36000" marB="36000"/>
                </a:tc>
                <a:extLst>
                  <a:ext uri="{0D108BD9-81ED-4DB2-BD59-A6C34878D82A}">
                    <a16:rowId xmlns:a16="http://schemas.microsoft.com/office/drawing/2014/main" val="3566519050"/>
                  </a:ext>
                </a:extLst>
              </a:tr>
              <a:tr h="495300">
                <a:tc>
                  <a:txBody>
                    <a:bodyPr/>
                    <a:lstStyle/>
                    <a:p>
                      <a:pPr algn="ctr" rtl="0" fontAlgn="ctr"/>
                      <a:r>
                        <a:rPr lang="en-GB" sz="1000" b="0" i="0" u="none" strike="noStrike" dirty="0">
                          <a:solidFill>
                            <a:srgbClr val="002060"/>
                          </a:solidFill>
                          <a:effectLst/>
                          <a:latin typeface="Arial" panose="020B0604020202020204" pitchFamily="34" charset="0"/>
                        </a:rPr>
                        <a:t>O-3.13</a:t>
                      </a:r>
                    </a:p>
                  </a:txBody>
                  <a:tcPr marL="0" marR="9525" marT="36000" marB="36000"/>
                </a:tc>
                <a:tc>
                  <a:txBody>
                    <a:bodyPr/>
                    <a:lstStyle/>
                    <a:p>
                      <a:pPr algn="l" rtl="0" fontAlgn="ctr"/>
                      <a:r>
                        <a:rPr lang="en-US" sz="1000" b="0" i="0" u="none" strike="noStrike" dirty="0">
                          <a:solidFill>
                            <a:srgbClr val="002060"/>
                          </a:solidFill>
                          <a:effectLst/>
                          <a:latin typeface="Arial" panose="020B0604020202020204" pitchFamily="34" charset="0"/>
                        </a:rPr>
                        <a:t>Local IPs have enhanced operational plans, systems, procedures and practices (CD score from matrix)</a:t>
                      </a:r>
                    </a:p>
                  </a:txBody>
                  <a:tcPr marL="72000" marR="72000" marT="36000" marB="36000"/>
                </a:tc>
                <a:tc>
                  <a:txBody>
                    <a:bodyPr/>
                    <a:lstStyle/>
                    <a:p>
                      <a:pPr algn="l" rtl="0" fontAlgn="ctr"/>
                      <a:r>
                        <a:rPr lang="en-GB" sz="1000" b="0" i="0" u="none" strike="noStrike" dirty="0">
                          <a:solidFill>
                            <a:srgbClr val="002060"/>
                          </a:solidFill>
                          <a:effectLst/>
                          <a:latin typeface="Arial" panose="020B0604020202020204" pitchFamily="34" charset="0"/>
                        </a:rPr>
                        <a:t>NA, IP</a:t>
                      </a:r>
                      <a:endParaRPr lang="en-US" sz="1000" b="0" i="0" u="none" strike="noStrike" dirty="0">
                        <a:solidFill>
                          <a:srgbClr val="002060"/>
                        </a:solidFill>
                        <a:effectLst/>
                        <a:latin typeface="Arial" panose="020B0604020202020204" pitchFamily="34" charset="0"/>
                      </a:endParaRPr>
                    </a:p>
                  </a:txBody>
                  <a:tcPr marL="72000" marR="9525" marT="36000" marB="36000"/>
                </a:tc>
                <a:tc>
                  <a:txBody>
                    <a:bodyPr/>
                    <a:lstStyle/>
                    <a:p>
                      <a:pPr algn="l" rtl="0" fontAlgn="ctr"/>
                      <a:r>
                        <a:rPr lang="en-GB" sz="1000" b="0" i="0" u="none" strike="noStrike" dirty="0">
                          <a:solidFill>
                            <a:srgbClr val="002060"/>
                          </a:solidFill>
                          <a:effectLst/>
                          <a:latin typeface="Arial" panose="020B0604020202020204" pitchFamily="34" charset="0"/>
                        </a:rPr>
                        <a:t>IP, NA</a:t>
                      </a:r>
                    </a:p>
                  </a:txBody>
                  <a:tcPr marL="72000" marR="9525" marT="36000" marB="36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Six-monthly</a:t>
                      </a:r>
                    </a:p>
                  </a:txBody>
                  <a:tcPr marL="72000" marR="9525" marT="36000" marB="36000"/>
                </a:tc>
                <a:tc>
                  <a:txBody>
                    <a:bodyPr/>
                    <a:lstStyle/>
                    <a:p>
                      <a:pPr algn="l" rtl="0" fontAlgn="ctr"/>
                      <a:r>
                        <a:rPr lang="en-US" sz="1000" b="0" i="0" u="none" strike="noStrike" dirty="0">
                          <a:solidFill>
                            <a:srgbClr val="002060"/>
                          </a:solidFill>
                          <a:effectLst/>
                          <a:latin typeface="Arial" panose="020B0604020202020204" pitchFamily="34" charset="0"/>
                        </a:rPr>
                        <a:t>Joint scoring of the local IP by the IP doing the capacity development, the local IP being developed and the NMAA/NA using a CD scoring matrix  (such as the one developed by NPA)</a:t>
                      </a:r>
                    </a:p>
                  </a:txBody>
                  <a:tcPr marL="72000" marR="9525" marT="36000" marB="36000"/>
                </a:tc>
                <a:extLst>
                  <a:ext uri="{0D108BD9-81ED-4DB2-BD59-A6C34878D82A}">
                    <a16:rowId xmlns:a16="http://schemas.microsoft.com/office/drawing/2014/main" val="3434522298"/>
                  </a:ext>
                </a:extLst>
              </a:tr>
              <a:tr h="495300">
                <a:tc>
                  <a:txBody>
                    <a:bodyPr/>
                    <a:lstStyle/>
                    <a:p>
                      <a:pPr algn="ctr" rtl="0" fontAlgn="ctr"/>
                      <a:r>
                        <a:rPr lang="en-GB" sz="1000" b="0" i="0" u="none" strike="noStrike" dirty="0">
                          <a:solidFill>
                            <a:srgbClr val="002060"/>
                          </a:solidFill>
                          <a:effectLst/>
                          <a:latin typeface="Arial" panose="020B0604020202020204" pitchFamily="34" charset="0"/>
                        </a:rPr>
                        <a:t>O-3.14</a:t>
                      </a:r>
                    </a:p>
                  </a:txBody>
                  <a:tcPr marL="0" marR="9525" marT="36000" marB="36000"/>
                </a:tc>
                <a:tc>
                  <a:txBody>
                    <a:bodyPr/>
                    <a:lstStyle/>
                    <a:p>
                      <a:pPr algn="l" rtl="0" fontAlgn="ctr"/>
                      <a:r>
                        <a:rPr lang="en-US" sz="1000" b="0" i="0" u="none" strike="noStrike" dirty="0">
                          <a:solidFill>
                            <a:srgbClr val="002060"/>
                          </a:solidFill>
                          <a:effectLst/>
                          <a:latin typeface="Arial" panose="020B0604020202020204" pitchFamily="34" charset="0"/>
                        </a:rPr>
                        <a:t>Local IPs’ have enhanced management skills and knowledge (CD score from matrix) </a:t>
                      </a:r>
                    </a:p>
                  </a:txBody>
                  <a:tcPr marL="72000" marR="72000" marT="36000" marB="36000"/>
                </a:tc>
                <a:tc>
                  <a:txBody>
                    <a:bodyPr/>
                    <a:lstStyle/>
                    <a:p>
                      <a:pPr algn="l" rtl="0" fontAlgn="ctr"/>
                      <a:r>
                        <a:rPr lang="en-GB" sz="1000" b="0" i="0" u="none" strike="noStrike" dirty="0">
                          <a:solidFill>
                            <a:srgbClr val="002060"/>
                          </a:solidFill>
                          <a:effectLst/>
                          <a:latin typeface="Arial" panose="020B0604020202020204" pitchFamily="34" charset="0"/>
                        </a:rPr>
                        <a:t>NA, IP</a:t>
                      </a:r>
                      <a:endParaRPr lang="en-US" sz="1000" b="0" i="0" u="none" strike="noStrike" dirty="0">
                        <a:solidFill>
                          <a:srgbClr val="002060"/>
                        </a:solidFill>
                        <a:effectLst/>
                        <a:latin typeface="Arial" panose="020B0604020202020204" pitchFamily="34" charset="0"/>
                      </a:endParaRPr>
                    </a:p>
                  </a:txBody>
                  <a:tcPr marL="72000" marR="9525" marT="36000" marB="36000"/>
                </a:tc>
                <a:tc>
                  <a:txBody>
                    <a:bodyPr/>
                    <a:lstStyle/>
                    <a:p>
                      <a:pPr algn="l" rtl="0" fontAlgn="ctr"/>
                      <a:r>
                        <a:rPr lang="en-GB" sz="1000" b="0" i="0" u="none" strike="noStrike" dirty="0">
                          <a:solidFill>
                            <a:srgbClr val="002060"/>
                          </a:solidFill>
                          <a:effectLst/>
                          <a:latin typeface="Arial" panose="020B0604020202020204" pitchFamily="34" charset="0"/>
                        </a:rPr>
                        <a:t>IP, NA</a:t>
                      </a:r>
                    </a:p>
                  </a:txBody>
                  <a:tcPr marL="72000" marR="9525" marT="36000" marB="36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Six-monthly</a:t>
                      </a:r>
                    </a:p>
                  </a:txBody>
                  <a:tcPr marL="72000" marR="9525" marT="36000" marB="36000"/>
                </a:tc>
                <a:tc>
                  <a:txBody>
                    <a:bodyPr/>
                    <a:lstStyle/>
                    <a:p>
                      <a:pPr algn="l" rtl="0" fontAlgn="ctr"/>
                      <a:r>
                        <a:rPr lang="en-US" sz="1000" b="0" i="0" u="none" strike="noStrike" dirty="0">
                          <a:solidFill>
                            <a:srgbClr val="002060"/>
                          </a:solidFill>
                          <a:effectLst/>
                          <a:latin typeface="Arial" panose="020B0604020202020204" pitchFamily="34" charset="0"/>
                        </a:rPr>
                        <a:t>Joint scoring of the local IP by the IP doing the capacity development, the local IP being developed and the NMAA/NA using a CD scoring matrix</a:t>
                      </a:r>
                    </a:p>
                  </a:txBody>
                  <a:tcPr marL="72000" marR="9525" marT="36000" marB="36000"/>
                </a:tc>
                <a:extLst>
                  <a:ext uri="{0D108BD9-81ED-4DB2-BD59-A6C34878D82A}">
                    <a16:rowId xmlns:a16="http://schemas.microsoft.com/office/drawing/2014/main" val="1126974535"/>
                  </a:ext>
                </a:extLst>
              </a:tr>
              <a:tr h="495300">
                <a:tc>
                  <a:txBody>
                    <a:bodyPr/>
                    <a:lstStyle/>
                    <a:p>
                      <a:pPr algn="ctr" rtl="0" fontAlgn="ctr"/>
                      <a:r>
                        <a:rPr lang="en-GB" sz="1000" b="0" i="0" u="none" strike="noStrike" dirty="0">
                          <a:solidFill>
                            <a:srgbClr val="002060"/>
                          </a:solidFill>
                          <a:effectLst/>
                          <a:latin typeface="Arial" panose="020B0604020202020204" pitchFamily="34" charset="0"/>
                        </a:rPr>
                        <a:t>O-3.15</a:t>
                      </a:r>
                    </a:p>
                  </a:txBody>
                  <a:tcPr marL="0" marR="9525" marT="36000" marB="36000"/>
                </a:tc>
                <a:tc>
                  <a:txBody>
                    <a:bodyPr/>
                    <a:lstStyle/>
                    <a:p>
                      <a:pPr algn="l" rtl="0" fontAlgn="ctr"/>
                      <a:r>
                        <a:rPr lang="en-US" sz="1000" b="0" i="0" u="none" strike="noStrike" dirty="0">
                          <a:solidFill>
                            <a:srgbClr val="002060"/>
                          </a:solidFill>
                          <a:effectLst/>
                          <a:latin typeface="Arial" panose="020B0604020202020204" pitchFamily="34" charset="0"/>
                        </a:rPr>
                        <a:t>Local IPs have enhanced Information management systems procedures and practices (CD score from matrix)</a:t>
                      </a:r>
                    </a:p>
                  </a:txBody>
                  <a:tcPr marL="72000" marR="72000" marT="36000" marB="36000"/>
                </a:tc>
                <a:tc>
                  <a:txBody>
                    <a:bodyPr/>
                    <a:lstStyle/>
                    <a:p>
                      <a:pPr algn="l" rtl="0" fontAlgn="ctr"/>
                      <a:r>
                        <a:rPr lang="en-GB" sz="1000" b="0" i="0" u="none" strike="noStrike" dirty="0">
                          <a:solidFill>
                            <a:srgbClr val="002060"/>
                          </a:solidFill>
                          <a:effectLst/>
                          <a:latin typeface="Arial" panose="020B0604020202020204" pitchFamily="34" charset="0"/>
                        </a:rPr>
                        <a:t>NA, IP</a:t>
                      </a:r>
                      <a:endParaRPr lang="en-US" sz="1000" b="0" i="0" u="none" strike="noStrike" dirty="0">
                        <a:solidFill>
                          <a:srgbClr val="002060"/>
                        </a:solidFill>
                        <a:effectLst/>
                        <a:latin typeface="Arial" panose="020B0604020202020204" pitchFamily="34" charset="0"/>
                      </a:endParaRPr>
                    </a:p>
                  </a:txBody>
                  <a:tcPr marL="72000" marR="9525" marT="36000" marB="36000"/>
                </a:tc>
                <a:tc>
                  <a:txBody>
                    <a:bodyPr/>
                    <a:lstStyle/>
                    <a:p>
                      <a:pPr algn="l" rtl="0" fontAlgn="ctr"/>
                      <a:r>
                        <a:rPr lang="en-GB" sz="1000" b="0" i="0" u="none" strike="noStrike" dirty="0">
                          <a:solidFill>
                            <a:srgbClr val="002060"/>
                          </a:solidFill>
                          <a:effectLst/>
                          <a:latin typeface="Arial" panose="020B0604020202020204" pitchFamily="34" charset="0"/>
                        </a:rPr>
                        <a:t>IP, NA</a:t>
                      </a:r>
                    </a:p>
                  </a:txBody>
                  <a:tcPr marL="72000" marR="9525" marT="36000" marB="36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Six-monthly</a:t>
                      </a:r>
                    </a:p>
                  </a:txBody>
                  <a:tcPr marL="72000" marR="9525" marT="36000" marB="36000"/>
                </a:tc>
                <a:tc>
                  <a:txBody>
                    <a:bodyPr/>
                    <a:lstStyle/>
                    <a:p>
                      <a:pPr algn="l" rtl="0" fontAlgn="ctr"/>
                      <a:r>
                        <a:rPr lang="en-US" sz="1000" b="0" i="0" u="none" strike="noStrike" dirty="0">
                          <a:solidFill>
                            <a:srgbClr val="002060"/>
                          </a:solidFill>
                          <a:effectLst/>
                          <a:latin typeface="Arial" panose="020B0604020202020204" pitchFamily="34" charset="0"/>
                        </a:rPr>
                        <a:t>Joint scoring of the local IP by the IP doing the capacity development, the local IP being developed and the NMAA/NA using a CD scoring matrix</a:t>
                      </a:r>
                    </a:p>
                  </a:txBody>
                  <a:tcPr marL="72000" marR="9525" marT="36000" marB="36000"/>
                </a:tc>
                <a:extLst>
                  <a:ext uri="{0D108BD9-81ED-4DB2-BD59-A6C34878D82A}">
                    <a16:rowId xmlns:a16="http://schemas.microsoft.com/office/drawing/2014/main" val="841535115"/>
                  </a:ext>
                </a:extLst>
              </a:tr>
              <a:tr h="495300">
                <a:tc>
                  <a:txBody>
                    <a:bodyPr/>
                    <a:lstStyle/>
                    <a:p>
                      <a:pPr algn="ctr" rtl="0" fontAlgn="ctr"/>
                      <a:r>
                        <a:rPr lang="en-GB" sz="1000" b="0" i="0" u="none" strike="noStrike" dirty="0">
                          <a:solidFill>
                            <a:srgbClr val="002060"/>
                          </a:solidFill>
                          <a:effectLst/>
                          <a:latin typeface="Arial" panose="020B0604020202020204" pitchFamily="34" charset="0"/>
                        </a:rPr>
                        <a:t>O-3.16</a:t>
                      </a:r>
                    </a:p>
                  </a:txBody>
                  <a:tcPr marL="0" marR="9525" marT="36000" marB="36000"/>
                </a:tc>
                <a:tc>
                  <a:txBody>
                    <a:bodyPr/>
                    <a:lstStyle/>
                    <a:p>
                      <a:pPr algn="l" rtl="0" fontAlgn="ctr"/>
                      <a:r>
                        <a:rPr lang="en-US" sz="1000" b="0" i="0" u="none" strike="noStrike" dirty="0">
                          <a:solidFill>
                            <a:srgbClr val="002060"/>
                          </a:solidFill>
                          <a:effectLst/>
                          <a:latin typeface="Arial" panose="020B0604020202020204" pitchFamily="34" charset="0"/>
                        </a:rPr>
                        <a:t>The prioritisation process and tasks conducted aligned with community needs </a:t>
                      </a:r>
                    </a:p>
                  </a:txBody>
                  <a:tcPr marL="72000" marR="72000" marT="36000" marB="36000"/>
                </a:tc>
                <a:tc>
                  <a:txBody>
                    <a:bodyPr/>
                    <a:lstStyle/>
                    <a:p>
                      <a:pPr algn="l" rtl="0" fontAlgn="ctr"/>
                      <a:r>
                        <a:rPr lang="en-US" sz="1000" b="0" i="0" u="none" strike="noStrike" dirty="0">
                          <a:solidFill>
                            <a:srgbClr val="002060"/>
                          </a:solidFill>
                          <a:effectLst/>
                          <a:latin typeface="Arial" panose="020B0604020202020204" pitchFamily="34" charset="0"/>
                        </a:rPr>
                        <a:t>Prioritisation framework, task lists, post-clearance surveys and post demining impact assessment (PDIAs) KII with communities and municipalities </a:t>
                      </a:r>
                    </a:p>
                  </a:txBody>
                  <a:tcPr marL="72000" marR="9525" marT="36000" marB="36000"/>
                </a:tc>
                <a:tc>
                  <a:txBody>
                    <a:bodyPr/>
                    <a:lstStyle/>
                    <a:p>
                      <a:pPr algn="l" rtl="0" fontAlgn="ctr"/>
                      <a:r>
                        <a:rPr lang="en-GB" sz="1000" b="0" i="0" u="none" strike="noStrike" dirty="0">
                          <a:solidFill>
                            <a:srgbClr val="002060"/>
                          </a:solidFill>
                          <a:effectLst/>
                          <a:latin typeface="Arial" panose="020B0604020202020204" pitchFamily="34" charset="0"/>
                        </a:rPr>
                        <a:t>Evaluation, External MEL </a:t>
                      </a:r>
                    </a:p>
                  </a:txBody>
                  <a:tcPr marL="72000" marR="9525" marT="36000" marB="36000"/>
                </a:tc>
                <a:tc>
                  <a:txBody>
                    <a:bodyPr/>
                    <a:lstStyle/>
                    <a:p>
                      <a:pPr algn="l" rtl="0" fontAlgn="ctr"/>
                      <a:r>
                        <a:rPr lang="en-GB" sz="1000" b="0" i="0" u="none" strike="noStrike" dirty="0">
                          <a:solidFill>
                            <a:srgbClr val="002060"/>
                          </a:solidFill>
                          <a:effectLst/>
                          <a:latin typeface="Arial" panose="020B0604020202020204" pitchFamily="34" charset="0"/>
                        </a:rPr>
                        <a:t>Every 2-3 Years </a:t>
                      </a:r>
                    </a:p>
                  </a:txBody>
                  <a:tcPr marL="72000" marR="9525" marT="36000" marB="36000"/>
                </a:tc>
                <a:tc>
                  <a:txBody>
                    <a:bodyPr/>
                    <a:lstStyle/>
                    <a:p>
                      <a:pPr algn="l" rtl="0" fontAlgn="ctr"/>
                      <a:r>
                        <a:rPr lang="en-US" sz="1000" b="0" i="0" u="none" strike="noStrike" dirty="0">
                          <a:solidFill>
                            <a:srgbClr val="002060"/>
                          </a:solidFill>
                          <a:effectLst/>
                          <a:latin typeface="Arial" panose="020B0604020202020204" pitchFamily="34" charset="0"/>
                        </a:rPr>
                        <a:t>External assessment to measure and assess the alignment between community needs and tasks prioritised and those conducted. </a:t>
                      </a:r>
                    </a:p>
                  </a:txBody>
                  <a:tcPr marL="72000" marR="9525" marT="36000" marB="36000"/>
                </a:tc>
                <a:extLst>
                  <a:ext uri="{0D108BD9-81ED-4DB2-BD59-A6C34878D82A}">
                    <a16:rowId xmlns:a16="http://schemas.microsoft.com/office/drawing/2014/main" val="1356362601"/>
                  </a:ext>
                </a:extLst>
              </a:tr>
              <a:tr h="495300">
                <a:tc>
                  <a:txBody>
                    <a:bodyPr/>
                    <a:lstStyle/>
                    <a:p>
                      <a:pPr algn="ctr" rtl="0" fontAlgn="ctr"/>
                      <a:r>
                        <a:rPr lang="en-GB" sz="1000" b="0" i="0" u="none" strike="noStrike" dirty="0">
                          <a:solidFill>
                            <a:srgbClr val="002060"/>
                          </a:solidFill>
                          <a:effectLst/>
                          <a:latin typeface="Arial" panose="020B0604020202020204" pitchFamily="34" charset="0"/>
                        </a:rPr>
                        <a:t>O-3.17</a:t>
                      </a:r>
                    </a:p>
                  </a:txBody>
                  <a:tcPr marL="0" marR="9525" marT="36000" marB="36000"/>
                </a:tc>
                <a:tc>
                  <a:txBody>
                    <a:bodyPr/>
                    <a:lstStyle/>
                    <a:p>
                      <a:pPr algn="l" rtl="0" fontAlgn="ctr"/>
                      <a:r>
                        <a:rPr lang="en-US" sz="1000" b="0" i="0" u="none" strike="noStrike" dirty="0">
                          <a:solidFill>
                            <a:srgbClr val="002060"/>
                          </a:solidFill>
                          <a:effectLst/>
                          <a:latin typeface="Arial" panose="020B0604020202020204" pitchFamily="34" charset="0"/>
                        </a:rPr>
                        <a:t>% of people surveyed recognising/recognition of the NA, NMAA, or local authority role in mine action activities</a:t>
                      </a:r>
                    </a:p>
                    <a:p>
                      <a:pPr algn="l" rtl="0" fontAlgn="ctr"/>
                      <a:endParaRPr lang="en-US" sz="1000" b="0" i="0" u="none" strike="noStrike" dirty="0">
                        <a:solidFill>
                          <a:srgbClr val="002060"/>
                        </a:solidFill>
                        <a:effectLst/>
                        <a:latin typeface="Arial" panose="020B0604020202020204" pitchFamily="34" charset="0"/>
                      </a:endParaRPr>
                    </a:p>
                  </a:txBody>
                  <a:tcPr marL="72000" marR="72000" marT="36000" marB="36000"/>
                </a:tc>
                <a:tc>
                  <a:txBody>
                    <a:bodyPr/>
                    <a:lstStyle/>
                    <a:p>
                      <a:pPr algn="l" rtl="0" fontAlgn="ctr"/>
                      <a:r>
                        <a:rPr lang="en-GB" sz="1000" b="0" i="0" u="none" strike="noStrike" dirty="0">
                          <a:solidFill>
                            <a:srgbClr val="002060"/>
                          </a:solidFill>
                          <a:effectLst/>
                          <a:latin typeface="Arial" panose="020B0604020202020204" pitchFamily="34" charset="0"/>
                        </a:rPr>
                        <a:t>HH Survey </a:t>
                      </a:r>
                    </a:p>
                    <a:p>
                      <a:pPr algn="l" rtl="0" fontAlgn="ctr"/>
                      <a:r>
                        <a:rPr lang="en-GB" sz="1000" b="0" i="0" u="none" strike="noStrike" dirty="0">
                          <a:solidFill>
                            <a:srgbClr val="002060"/>
                          </a:solidFill>
                          <a:effectLst/>
                          <a:latin typeface="Arial" panose="020B0604020202020204" pitchFamily="34" charset="0"/>
                        </a:rPr>
                        <a:t>Or </a:t>
                      </a:r>
                    </a:p>
                    <a:p>
                      <a:pPr algn="l" rtl="0" fontAlgn="ctr"/>
                      <a:r>
                        <a:rPr lang="en-GB" sz="1000" b="0" i="0" u="none" strike="noStrike" dirty="0">
                          <a:solidFill>
                            <a:srgbClr val="002060"/>
                          </a:solidFill>
                          <a:effectLst/>
                          <a:latin typeface="Arial" panose="020B0604020202020204" pitchFamily="34" charset="0"/>
                        </a:rPr>
                        <a:t>Evaluation </a:t>
                      </a:r>
                      <a:endParaRPr lang="en-US" sz="1000" b="0" i="0" u="none" strike="noStrike" dirty="0">
                        <a:solidFill>
                          <a:srgbClr val="002060"/>
                        </a:solidFill>
                        <a:effectLst/>
                        <a:latin typeface="Arial" panose="020B0604020202020204" pitchFamily="34" charset="0"/>
                      </a:endParaRPr>
                    </a:p>
                  </a:txBody>
                  <a:tcPr marL="72000" marR="9525" marT="36000" marB="36000"/>
                </a:tc>
                <a:tc>
                  <a:txBody>
                    <a:bodyPr/>
                    <a:lstStyle/>
                    <a:p>
                      <a:pPr algn="l" rtl="0" fontAlgn="ctr"/>
                      <a:r>
                        <a:rPr lang="en-GB" sz="1000" b="0" i="0" u="none" strike="noStrike" dirty="0">
                          <a:solidFill>
                            <a:srgbClr val="002060"/>
                          </a:solidFill>
                          <a:effectLst/>
                          <a:latin typeface="Arial" panose="020B0604020202020204" pitchFamily="34" charset="0"/>
                        </a:rPr>
                        <a:t>IP </a:t>
                      </a:r>
                    </a:p>
                    <a:p>
                      <a:pPr algn="l" rtl="0" fontAlgn="ctr"/>
                      <a:r>
                        <a:rPr lang="en-GB" sz="1000" b="0" i="0" u="none" strike="noStrike" dirty="0">
                          <a:solidFill>
                            <a:srgbClr val="002060"/>
                          </a:solidFill>
                          <a:effectLst/>
                          <a:latin typeface="Arial" panose="020B0604020202020204" pitchFamily="34" charset="0"/>
                        </a:rPr>
                        <a:t>Or </a:t>
                      </a:r>
                    </a:p>
                    <a:p>
                      <a:pPr algn="l" rtl="0" fontAlgn="ctr"/>
                      <a:r>
                        <a:rPr lang="en-GB" sz="1000" b="0" i="0" u="none" strike="noStrike" dirty="0">
                          <a:solidFill>
                            <a:srgbClr val="002060"/>
                          </a:solidFill>
                          <a:effectLst/>
                          <a:latin typeface="Arial" panose="020B0604020202020204" pitchFamily="34" charset="0"/>
                        </a:rPr>
                        <a:t>Donor</a:t>
                      </a:r>
                    </a:p>
                  </a:txBody>
                  <a:tcPr marL="72000" marR="9525" marT="36000" marB="36000"/>
                </a:tc>
                <a:tc>
                  <a:txBody>
                    <a:bodyPr/>
                    <a:lstStyle/>
                    <a:p>
                      <a:pPr algn="l" rtl="0" fontAlgn="ctr"/>
                      <a:r>
                        <a:rPr lang="en-GB" sz="1000" b="0" i="0" u="none" strike="noStrike" dirty="0">
                          <a:solidFill>
                            <a:srgbClr val="002060"/>
                          </a:solidFill>
                          <a:effectLst/>
                          <a:latin typeface="Arial" panose="020B0604020202020204" pitchFamily="34" charset="0"/>
                        </a:rPr>
                        <a:t>Six-monthly or </a:t>
                      </a:r>
                    </a:p>
                    <a:p>
                      <a:pPr algn="l" rtl="0" fontAlgn="ctr"/>
                      <a:r>
                        <a:rPr lang="en-GB" sz="1000" b="0" i="0" u="none" strike="noStrike" dirty="0">
                          <a:solidFill>
                            <a:srgbClr val="002060"/>
                          </a:solidFill>
                          <a:effectLst/>
                          <a:latin typeface="Arial" panose="020B0604020202020204" pitchFamily="34" charset="0"/>
                        </a:rPr>
                        <a:t>Every 2-3 years</a:t>
                      </a:r>
                    </a:p>
                  </a:txBody>
                  <a:tcPr marL="72000" marR="9525" marT="36000" marB="36000"/>
                </a:tc>
                <a:tc>
                  <a:txBody>
                    <a:bodyPr/>
                    <a:lstStyle/>
                    <a:p>
                      <a:pPr algn="l" rtl="0" fontAlgn="ctr"/>
                      <a:r>
                        <a:rPr lang="en-GB" sz="1000" b="0" i="0" u="none" strike="noStrike" dirty="0">
                          <a:solidFill>
                            <a:srgbClr val="002060"/>
                          </a:solidFill>
                          <a:effectLst/>
                          <a:latin typeface="Arial" panose="020B0604020202020204" pitchFamily="34" charset="0"/>
                        </a:rPr>
                        <a:t>HH Survey question would be owned by the IP and the indicator would report on the % of people surveyed recognising the NA’s role in mine action activities.  An evaluation can draw on this data further KIIs and perception surveys can be undertaken to triangulate the evidence. </a:t>
                      </a:r>
                    </a:p>
                  </a:txBody>
                  <a:tcPr marL="72000" marR="9525" marT="36000" marB="36000"/>
                </a:tc>
                <a:extLst>
                  <a:ext uri="{0D108BD9-81ED-4DB2-BD59-A6C34878D82A}">
                    <a16:rowId xmlns:a16="http://schemas.microsoft.com/office/drawing/2014/main" val="3459420812"/>
                  </a:ext>
                </a:extLst>
              </a:tr>
              <a:tr h="495300">
                <a:tc>
                  <a:txBody>
                    <a:bodyPr/>
                    <a:lstStyle/>
                    <a:p>
                      <a:pPr algn="ctr" rtl="0" fontAlgn="ctr"/>
                      <a:r>
                        <a:rPr lang="en-GB" sz="1000" b="0" i="0" u="none" strike="noStrike" dirty="0">
                          <a:solidFill>
                            <a:srgbClr val="002060"/>
                          </a:solidFill>
                          <a:effectLst/>
                          <a:latin typeface="Arial" panose="020B0604020202020204" pitchFamily="34" charset="0"/>
                        </a:rPr>
                        <a:t>O-3.18</a:t>
                      </a:r>
                    </a:p>
                  </a:txBody>
                  <a:tcPr marL="0" marR="9525" marT="36000" marB="36000"/>
                </a:tc>
                <a:tc>
                  <a:txBody>
                    <a:bodyPr/>
                    <a:lstStyle/>
                    <a:p>
                      <a:pPr algn="l" rtl="0" fontAlgn="ctr"/>
                      <a:r>
                        <a:rPr lang="en-GB" sz="1000" b="0" i="0" u="none" strike="noStrike" dirty="0">
                          <a:solidFill>
                            <a:srgbClr val="002060"/>
                          </a:solidFill>
                          <a:effectLst/>
                          <a:latin typeface="Arial" panose="020B0604020202020204" pitchFamily="34" charset="0"/>
                        </a:rPr>
                        <a:t>% of females participating in mine action community liaison activities/outputs</a:t>
                      </a:r>
                    </a:p>
                  </a:txBody>
                  <a:tcPr marL="72000" marR="72000" marT="36000" marB="36000"/>
                </a:tc>
                <a:tc>
                  <a:txBody>
                    <a:bodyPr/>
                    <a:lstStyle/>
                    <a:p>
                      <a:pPr algn="l" rtl="0" fontAlgn="ctr"/>
                      <a:r>
                        <a:rPr lang="en-GB" sz="1000" b="0" i="0" u="none" strike="noStrike" dirty="0">
                          <a:solidFill>
                            <a:srgbClr val="002060"/>
                          </a:solidFill>
                          <a:effectLst/>
                          <a:latin typeface="Arial" panose="020B0604020202020204" pitchFamily="34" charset="0"/>
                        </a:rPr>
                        <a:t>Self reporting </a:t>
                      </a:r>
                    </a:p>
                  </a:txBody>
                  <a:tcPr marL="72000" marR="9525" marT="36000" marB="36000"/>
                </a:tc>
                <a:tc>
                  <a:txBody>
                    <a:bodyPr/>
                    <a:lstStyle/>
                    <a:p>
                      <a:pPr algn="l" rtl="0" fontAlgn="ctr"/>
                      <a:r>
                        <a:rPr lang="en-GB" sz="1000" b="0" i="0" u="none" strike="noStrike" dirty="0">
                          <a:solidFill>
                            <a:srgbClr val="002060"/>
                          </a:solidFill>
                          <a:effectLst/>
                          <a:latin typeface="Arial" panose="020B0604020202020204" pitchFamily="34" charset="0"/>
                        </a:rPr>
                        <a:t>IP </a:t>
                      </a:r>
                    </a:p>
                  </a:txBody>
                  <a:tcPr marL="72000" marR="9525" marT="36000" marB="36000"/>
                </a:tc>
                <a:tc>
                  <a:txBody>
                    <a:bodyPr/>
                    <a:lstStyle/>
                    <a:p>
                      <a:pPr algn="l" rtl="0" fontAlgn="ctr"/>
                      <a:r>
                        <a:rPr lang="en-GB" sz="1000" b="0" i="0" u="none" strike="noStrike" dirty="0">
                          <a:solidFill>
                            <a:srgbClr val="002060"/>
                          </a:solidFill>
                          <a:effectLst/>
                          <a:latin typeface="Arial" panose="020B0604020202020204" pitchFamily="34" charset="0"/>
                        </a:rPr>
                        <a:t>Six-monthly</a:t>
                      </a:r>
                    </a:p>
                  </a:txBody>
                  <a:tcPr marL="72000" marR="9525" marT="36000" marB="36000"/>
                </a:tc>
                <a:tc>
                  <a:txBody>
                    <a:bodyPr/>
                    <a:lstStyle/>
                    <a:p>
                      <a:pPr algn="l" rtl="0" fontAlgn="ctr"/>
                      <a:r>
                        <a:rPr lang="en-US" sz="1000" b="0" i="0" u="none" strike="noStrike" dirty="0">
                          <a:solidFill>
                            <a:srgbClr val="002060"/>
                          </a:solidFill>
                          <a:effectLst/>
                          <a:latin typeface="Arial" panose="020B0604020202020204" pitchFamily="34" charset="0"/>
                        </a:rPr>
                        <a:t>For example, of x community members interviewed, y number (z%) are female.</a:t>
                      </a:r>
                    </a:p>
                  </a:txBody>
                  <a:tcPr marL="72000" marR="9525" marT="36000" marB="36000"/>
                </a:tc>
                <a:extLst>
                  <a:ext uri="{0D108BD9-81ED-4DB2-BD59-A6C34878D82A}">
                    <a16:rowId xmlns:a16="http://schemas.microsoft.com/office/drawing/2014/main" val="3026746874"/>
                  </a:ext>
                </a:extLst>
              </a:tr>
            </a:tbl>
          </a:graphicData>
        </a:graphic>
      </p:graphicFrame>
      <p:sp>
        <p:nvSpPr>
          <p:cNvPr id="2" name="Rectangle 1">
            <a:extLst>
              <a:ext uri="{FF2B5EF4-FFF2-40B4-BE49-F238E27FC236}">
                <a16:creationId xmlns:a16="http://schemas.microsoft.com/office/drawing/2014/main" id="{EBD1175E-5A7D-2FB4-655B-E4BBD432C5EB}"/>
              </a:ext>
            </a:extLst>
          </p:cNvPr>
          <p:cNvSpPr/>
          <p:nvPr/>
        </p:nvSpPr>
        <p:spPr>
          <a:xfrm>
            <a:off x="408992" y="237040"/>
            <a:ext cx="3934408" cy="348761"/>
          </a:xfrm>
          <a:prstGeom prst="rect">
            <a:avLst/>
          </a:prstGeom>
          <a:noFill/>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Proposed Outcome indicators</a:t>
            </a:r>
            <a:endParaRPr kumimoji="0" lang="en-US" sz="105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02E58E55-47E5-757A-3337-CA1C6865AB60}"/>
              </a:ext>
            </a:extLst>
          </p:cNvPr>
          <p:cNvSpPr txBox="1"/>
          <p:nvPr/>
        </p:nvSpPr>
        <p:spPr>
          <a:xfrm>
            <a:off x="5943600" y="223977"/>
            <a:ext cx="5887617"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dirty="0">
                <a:ln>
                  <a:noFill/>
                </a:ln>
                <a:solidFill>
                  <a:srgbClr val="002060"/>
                </a:solidFill>
                <a:effectLst/>
                <a:uLnTx/>
                <a:uFillTx/>
                <a:latin typeface="Arial" panose="020B0604020202020204" pitchFamily="34" charset="0"/>
                <a:ea typeface="+mn-ea"/>
                <a:cs typeface="+mn-cs"/>
              </a:rPr>
              <a:t>The key (minimum) indicators required are shown in bold</a:t>
            </a:r>
          </a:p>
        </p:txBody>
      </p:sp>
      <p:sp>
        <p:nvSpPr>
          <p:cNvPr id="4" name="Slide Number Placeholder 5">
            <a:extLst>
              <a:ext uri="{FF2B5EF4-FFF2-40B4-BE49-F238E27FC236}">
                <a16:creationId xmlns:a16="http://schemas.microsoft.com/office/drawing/2014/main" id="{6637391C-CAD7-BA18-A506-66F638E932BF}"/>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58</a:t>
            </a:fld>
            <a:endParaRPr lang="en-GB" dirty="0"/>
          </a:p>
        </p:txBody>
      </p:sp>
    </p:spTree>
    <p:extLst>
      <p:ext uri="{BB962C8B-B14F-4D97-AF65-F5344CB8AC3E}">
        <p14:creationId xmlns:p14="http://schemas.microsoft.com/office/powerpoint/2010/main" val="37648874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791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9">
            <a:extLst>
              <a:ext uri="{FF2B5EF4-FFF2-40B4-BE49-F238E27FC236}">
                <a16:creationId xmlns:a16="http://schemas.microsoft.com/office/drawing/2014/main" id="{FB2E2F75-EB4A-AA43-BA05-D1B0D6320FA8}"/>
              </a:ext>
            </a:extLst>
          </p:cNvPr>
          <p:cNvSpPr/>
          <p:nvPr/>
        </p:nvSpPr>
        <p:spPr>
          <a:xfrm>
            <a:off x="0" y="5894"/>
            <a:ext cx="12192000" cy="117869"/>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aphicFrame>
        <p:nvGraphicFramePr>
          <p:cNvPr id="2" name="Table 1">
            <a:extLst>
              <a:ext uri="{FF2B5EF4-FFF2-40B4-BE49-F238E27FC236}">
                <a16:creationId xmlns:a16="http://schemas.microsoft.com/office/drawing/2014/main" id="{D781AAA2-E36B-B8ED-6046-1E0866A3DA3F}"/>
              </a:ext>
            </a:extLst>
          </p:cNvPr>
          <p:cNvGraphicFramePr>
            <a:graphicFrameLocks noGrp="1"/>
          </p:cNvGraphicFramePr>
          <p:nvPr>
            <p:extLst>
              <p:ext uri="{D42A27DB-BD31-4B8C-83A1-F6EECF244321}">
                <p14:modId xmlns:p14="http://schemas.microsoft.com/office/powerpoint/2010/main" val="3649909918"/>
              </p:ext>
            </p:extLst>
          </p:nvPr>
        </p:nvGraphicFramePr>
        <p:xfrm>
          <a:off x="408994" y="645795"/>
          <a:ext cx="11511986" cy="6053202"/>
        </p:xfrm>
        <a:graphic>
          <a:graphicData uri="http://schemas.openxmlformats.org/drawingml/2006/table">
            <a:tbl>
              <a:tblPr>
                <a:tableStyleId>{5C22544A-7EE6-4342-B048-85BDC9FD1C3A}</a:tableStyleId>
              </a:tblPr>
              <a:tblGrid>
                <a:gridCol w="518579">
                  <a:extLst>
                    <a:ext uri="{9D8B030D-6E8A-4147-A177-3AD203B41FA5}">
                      <a16:colId xmlns:a16="http://schemas.microsoft.com/office/drawing/2014/main" val="241963245"/>
                    </a:ext>
                  </a:extLst>
                </a:gridCol>
                <a:gridCol w="3843121">
                  <a:extLst>
                    <a:ext uri="{9D8B030D-6E8A-4147-A177-3AD203B41FA5}">
                      <a16:colId xmlns:a16="http://schemas.microsoft.com/office/drawing/2014/main" val="2213462879"/>
                    </a:ext>
                  </a:extLst>
                </a:gridCol>
                <a:gridCol w="1125671">
                  <a:extLst>
                    <a:ext uri="{9D8B030D-6E8A-4147-A177-3AD203B41FA5}">
                      <a16:colId xmlns:a16="http://schemas.microsoft.com/office/drawing/2014/main" val="1309603510"/>
                    </a:ext>
                  </a:extLst>
                </a:gridCol>
                <a:gridCol w="649255">
                  <a:extLst>
                    <a:ext uri="{9D8B030D-6E8A-4147-A177-3AD203B41FA5}">
                      <a16:colId xmlns:a16="http://schemas.microsoft.com/office/drawing/2014/main" val="3691407246"/>
                    </a:ext>
                  </a:extLst>
                </a:gridCol>
                <a:gridCol w="875607">
                  <a:extLst>
                    <a:ext uri="{9D8B030D-6E8A-4147-A177-3AD203B41FA5}">
                      <a16:colId xmlns:a16="http://schemas.microsoft.com/office/drawing/2014/main" val="756994610"/>
                    </a:ext>
                  </a:extLst>
                </a:gridCol>
                <a:gridCol w="4499753">
                  <a:extLst>
                    <a:ext uri="{9D8B030D-6E8A-4147-A177-3AD203B41FA5}">
                      <a16:colId xmlns:a16="http://schemas.microsoft.com/office/drawing/2014/main" val="1300016270"/>
                    </a:ext>
                  </a:extLst>
                </a:gridCol>
              </a:tblGrid>
              <a:tr h="319792">
                <a:tc>
                  <a:txBody>
                    <a:bodyPr/>
                    <a:lstStyle/>
                    <a:p>
                      <a:pPr algn="l" rtl="0" fontAlgn="ctr"/>
                      <a:r>
                        <a:rPr lang="en-GB" sz="1100" b="1" i="0" u="none" strike="noStrike" dirty="0">
                          <a:solidFill>
                            <a:schemeClr val="bg1"/>
                          </a:solidFill>
                          <a:effectLst/>
                          <a:latin typeface="Arial" panose="020B0604020202020204" pitchFamily="34" charset="0"/>
                        </a:rPr>
                        <a:t>N.O </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Indicator </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Source</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Owner</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Frequency</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Description </a:t>
                      </a:r>
                    </a:p>
                  </a:txBody>
                  <a:tcPr marL="72000" marR="7620" marT="7620" marB="0" anchor="ctr">
                    <a:solidFill>
                      <a:schemeClr val="accent6"/>
                    </a:solidFill>
                  </a:tcPr>
                </a:tc>
                <a:extLst>
                  <a:ext uri="{0D108BD9-81ED-4DB2-BD59-A6C34878D82A}">
                    <a16:rowId xmlns:a16="http://schemas.microsoft.com/office/drawing/2014/main" val="4054895585"/>
                  </a:ext>
                </a:extLst>
              </a:tr>
              <a:tr h="257827">
                <a:tc gridSpan="6">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1" i="0" u="none" strike="noStrike" dirty="0">
                          <a:solidFill>
                            <a:srgbClr val="002060"/>
                          </a:solidFill>
                          <a:effectLst/>
                          <a:latin typeface="Arial" panose="020B0604020202020204" pitchFamily="34" charset="0"/>
                        </a:rPr>
                        <a:t>Outcome 4:</a:t>
                      </a:r>
                      <a:r>
                        <a:rPr lang="en-US" sz="1100" b="1" i="0" u="none" strike="noStrike" dirty="0">
                          <a:solidFill>
                            <a:srgbClr val="002060"/>
                          </a:solidFill>
                          <a:effectLst/>
                          <a:latin typeface="Arial" panose="020B0604020202020204" pitchFamily="34" charset="0"/>
                        </a:rPr>
                        <a:t> Mine Action integrated or sequenced with humanitarian, development, peacebuilding or stabilisation initiatives </a:t>
                      </a:r>
                      <a:endParaRPr lang="en-GB" sz="1100" b="1" i="0" u="none" strike="noStrike" dirty="0">
                        <a:solidFill>
                          <a:srgbClr val="002060"/>
                        </a:solidFill>
                        <a:effectLst/>
                        <a:latin typeface="Arial" panose="020B0604020202020204" pitchFamily="34" charset="0"/>
                      </a:endParaRPr>
                    </a:p>
                  </a:txBody>
                  <a:tcPr marL="72000" marR="7620" marT="7620" marB="0" anchor="ctr">
                    <a:solidFill>
                      <a:schemeClr val="accent6">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41413796"/>
                  </a:ext>
                </a:extLst>
              </a:tr>
              <a:tr h="495300">
                <a:tc rowSpan="2">
                  <a:txBody>
                    <a:bodyPr/>
                    <a:lstStyle/>
                    <a:p>
                      <a:pPr algn="ctr" rtl="0" fontAlgn="ctr"/>
                      <a:r>
                        <a:rPr lang="en-GB" sz="1000" b="1" i="0" u="none" strike="noStrike" dirty="0">
                          <a:solidFill>
                            <a:srgbClr val="002060"/>
                          </a:solidFill>
                          <a:effectLst/>
                          <a:latin typeface="Arial" panose="020B0604020202020204" pitchFamily="34" charset="0"/>
                        </a:rPr>
                        <a:t>O-4.1</a:t>
                      </a:r>
                    </a:p>
                  </a:txBody>
                  <a:tcPr marL="0" marR="9525" marT="108000" marB="72000"/>
                </a:tc>
                <a:tc rowSpan="2">
                  <a:txBody>
                    <a:bodyPr/>
                    <a:lstStyle/>
                    <a:p>
                      <a:pPr algn="l" rtl="0" fontAlgn="ctr"/>
                      <a:r>
                        <a:rPr lang="en-US" sz="1000" b="1" i="0" u="none" strike="noStrike" dirty="0">
                          <a:solidFill>
                            <a:srgbClr val="002060"/>
                          </a:solidFill>
                          <a:effectLst/>
                          <a:latin typeface="Arial" panose="020B0604020202020204" pitchFamily="34" charset="0"/>
                        </a:rPr>
                        <a:t>Number and % of mine action activities that have resulted in sequenced or integrated support from other sectors enhancing the quality of mine action  </a:t>
                      </a:r>
                    </a:p>
                  </a:txBody>
                  <a:tcPr marL="72000" marR="9525" marT="108000" marB="72000"/>
                </a:tc>
                <a:tc>
                  <a:txBody>
                    <a:bodyPr/>
                    <a:lstStyle/>
                    <a:p>
                      <a:pPr algn="l" rtl="0" fontAlgn="ctr"/>
                      <a:r>
                        <a:rPr lang="en-GB" sz="1000" b="0" i="0" u="none" strike="noStrike" dirty="0">
                          <a:solidFill>
                            <a:srgbClr val="002060"/>
                          </a:solidFill>
                          <a:effectLst/>
                          <a:latin typeface="Arial" panose="020B0604020202020204" pitchFamily="34" charset="0"/>
                        </a:rPr>
                        <a:t>Post–clearance surveys/ PDIAs</a:t>
                      </a:r>
                      <a:endParaRPr lang="en-US" sz="1000" b="0" i="0" u="none" strike="noStrike" dirty="0">
                        <a:solidFill>
                          <a:srgbClr val="002060"/>
                        </a:solidFill>
                        <a:effectLst/>
                        <a:latin typeface="Arial" panose="020B0604020202020204" pitchFamily="34" charset="0"/>
                      </a:endParaRPr>
                    </a:p>
                  </a:txBody>
                  <a:tcPr marL="72000" marR="9525" marT="108000" marB="72000"/>
                </a:tc>
                <a:tc rowSpan="2">
                  <a:txBody>
                    <a:bodyPr/>
                    <a:lstStyle/>
                    <a:p>
                      <a:pPr algn="l" rtl="0" fontAlgn="ctr"/>
                      <a:r>
                        <a:rPr lang="en-GB" sz="1000" b="0" i="0" u="none" strike="noStrike" dirty="0">
                          <a:solidFill>
                            <a:srgbClr val="002060"/>
                          </a:solidFill>
                          <a:effectLst/>
                          <a:latin typeface="Arial" panose="020B0604020202020204" pitchFamily="34" charset="0"/>
                        </a:rPr>
                        <a:t>IP </a:t>
                      </a:r>
                    </a:p>
                  </a:txBody>
                  <a:tcPr marL="72000" marR="9525" marT="108000" marB="72000"/>
                </a:tc>
                <a:tc>
                  <a:txBody>
                    <a:bodyPr/>
                    <a:lstStyle/>
                    <a:p>
                      <a:pPr algn="l" rtl="0" fontAlgn="ctr"/>
                      <a:r>
                        <a:rPr lang="en-GB" sz="1000" b="0" i="0" u="none" strike="noStrike" dirty="0">
                          <a:solidFill>
                            <a:srgbClr val="002060"/>
                          </a:solidFill>
                          <a:effectLst/>
                          <a:latin typeface="Arial" panose="020B0604020202020204" pitchFamily="34" charset="0"/>
                        </a:rPr>
                        <a:t>Six-monthly</a:t>
                      </a:r>
                    </a:p>
                  </a:txBody>
                  <a:tcPr marL="72000" marR="9525" marT="108000" marB="72000"/>
                </a:tc>
                <a:tc>
                  <a:txBody>
                    <a:bodyPr/>
                    <a:lstStyle/>
                    <a:p>
                      <a:pPr algn="l" rtl="0" fontAlgn="ctr"/>
                      <a:r>
                        <a:rPr lang="en-US" sz="1000" b="0" i="0" u="none" strike="noStrike" dirty="0">
                          <a:solidFill>
                            <a:srgbClr val="002060"/>
                          </a:solidFill>
                          <a:effectLst/>
                          <a:latin typeface="Arial" panose="020B0604020202020204" pitchFamily="34" charset="0"/>
                        </a:rPr>
                        <a:t>X number of mine action activities (task/session/intervention) that have resulted in y number (z%) of other support (through MOUs or other formal agreements or through planned informal agreements)</a:t>
                      </a:r>
                    </a:p>
                  </a:txBody>
                  <a:tcPr marL="72000" marR="9525" marT="108000" marB="72000"/>
                </a:tc>
                <a:extLst>
                  <a:ext uri="{0D108BD9-81ED-4DB2-BD59-A6C34878D82A}">
                    <a16:rowId xmlns:a16="http://schemas.microsoft.com/office/drawing/2014/main" val="3566519050"/>
                  </a:ext>
                </a:extLst>
              </a:tr>
              <a:tr h="495300">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dirty="0">
                          <a:solidFill>
                            <a:srgbClr val="002060"/>
                          </a:solidFill>
                          <a:effectLst/>
                          <a:latin typeface="Arial" panose="020B0604020202020204" pitchFamily="34" charset="0"/>
                        </a:rPr>
                        <a:t>HH Survey </a:t>
                      </a:r>
                      <a:endParaRPr lang="en-GB" sz="1000" b="0" i="0" dirty="0">
                        <a:solidFill>
                          <a:srgbClr val="002060"/>
                        </a:solidFill>
                        <a:latin typeface="Arial" panose="020B0604020202020204" pitchFamily="34" charset="0"/>
                      </a:endParaRPr>
                    </a:p>
                    <a:p>
                      <a:r>
                        <a:rPr lang="en-GB" sz="1000" b="0" i="0" u="none" strike="noStrike" dirty="0">
                          <a:solidFill>
                            <a:srgbClr val="002060"/>
                          </a:solidFill>
                          <a:effectLst/>
                          <a:latin typeface="Arial" panose="020B0604020202020204" pitchFamily="34" charset="0"/>
                        </a:rPr>
                        <a:t> </a:t>
                      </a:r>
                      <a:endParaRPr lang="en-GB" sz="1000" dirty="0">
                        <a:solidFill>
                          <a:srgbClr val="002060"/>
                        </a:solidFill>
                      </a:endParaRPr>
                    </a:p>
                  </a:txBody>
                  <a:tcPr marL="72000" marR="9525" marT="108000" marB="72000"/>
                </a:tc>
                <a:tc vMerge="1">
                  <a:txBody>
                    <a:bodyPr/>
                    <a:lstStyle/>
                    <a:p>
                      <a:endParaRPr lang="en-GB"/>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Six-monthly</a:t>
                      </a:r>
                    </a:p>
                  </a:txBody>
                  <a:tcPr marL="72000" marR="9525" marT="108000" marB="72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000" b="0" i="0" u="none" strike="noStrike" dirty="0">
                          <a:solidFill>
                            <a:srgbClr val="002060"/>
                          </a:solidFill>
                          <a:effectLst/>
                          <a:latin typeface="Arial" panose="020B0604020202020204" pitchFamily="34" charset="0"/>
                        </a:rPr>
                        <a:t>HH Survey question: </a:t>
                      </a:r>
                      <a:r>
                        <a:rPr lang="en-US" sz="1000" b="0" i="0" u="none" strike="noStrike" dirty="0">
                          <a:solidFill>
                            <a:srgbClr val="002060"/>
                          </a:solidFill>
                          <a:effectLst/>
                          <a:latin typeface="Arial" panose="020B0604020202020204" pitchFamily="34" charset="0"/>
                        </a:rPr>
                        <a:t>Households who have received additional support following mine action activities </a:t>
                      </a:r>
                    </a:p>
                  </a:txBody>
                  <a:tcPr marL="72000" marR="9525" marT="108000" marB="72000"/>
                </a:tc>
                <a:extLst>
                  <a:ext uri="{0D108BD9-81ED-4DB2-BD59-A6C34878D82A}">
                    <a16:rowId xmlns:a16="http://schemas.microsoft.com/office/drawing/2014/main" val="2664855023"/>
                  </a:ext>
                </a:extLst>
              </a:tr>
              <a:tr h="495300">
                <a:tc>
                  <a:txBody>
                    <a:bodyPr/>
                    <a:lstStyle/>
                    <a:p>
                      <a:pPr algn="ctr" rtl="0" fontAlgn="ctr"/>
                      <a:r>
                        <a:rPr lang="en-GB" sz="1000" b="1" i="0" u="none" strike="noStrike" dirty="0">
                          <a:solidFill>
                            <a:srgbClr val="002060"/>
                          </a:solidFill>
                          <a:effectLst/>
                          <a:latin typeface="Arial" panose="020B0604020202020204" pitchFamily="34" charset="0"/>
                        </a:rPr>
                        <a:t>O-4.2</a:t>
                      </a:r>
                    </a:p>
                  </a:txBody>
                  <a:tcPr marL="0" marR="9525" marT="108000" marB="72000"/>
                </a:tc>
                <a:tc>
                  <a:txBody>
                    <a:bodyPr/>
                    <a:lstStyle/>
                    <a:p>
                      <a:pPr algn="l" rtl="0" fontAlgn="ctr"/>
                      <a:r>
                        <a:rPr lang="en-US" sz="1000" b="1" i="0" u="none" strike="noStrike" dirty="0">
                          <a:solidFill>
                            <a:srgbClr val="002060"/>
                          </a:solidFill>
                          <a:effectLst/>
                          <a:latin typeface="Arial" panose="020B0604020202020204" pitchFamily="34" charset="0"/>
                        </a:rPr>
                        <a:t>Existence of an effective coordination mechanism for mine action actors and humanitarian/peacebuilding/stabilisation/ development/environment actors with an evidenced focus on gender, inclusivity and victim assistance.    </a:t>
                      </a:r>
                    </a:p>
                  </a:txBody>
                  <a:tcPr marL="72000" marR="9525" marT="108000" marB="72000"/>
                </a:tc>
                <a:tc>
                  <a:txBody>
                    <a:bodyPr/>
                    <a:lstStyle/>
                    <a:p>
                      <a:pPr algn="l" rtl="0" fontAlgn="ctr"/>
                      <a:r>
                        <a:rPr lang="en-GB" sz="1000" b="0" i="0" u="none" strike="noStrike" dirty="0">
                          <a:solidFill>
                            <a:srgbClr val="002060"/>
                          </a:solidFill>
                          <a:effectLst/>
                          <a:latin typeface="Arial" panose="020B0604020202020204" pitchFamily="34" charset="0"/>
                        </a:rPr>
                        <a:t>Self Reporting </a:t>
                      </a:r>
                      <a:endParaRPr lang="en-US" sz="1000" b="0" i="0" u="none" strike="noStrike" dirty="0">
                        <a:solidFill>
                          <a:srgbClr val="002060"/>
                        </a:solidFill>
                        <a:effectLst/>
                        <a:latin typeface="Arial" panose="020B0604020202020204" pitchFamily="34" charset="0"/>
                      </a:endParaRPr>
                    </a:p>
                  </a:txBody>
                  <a:tcPr marL="72000" marR="9525" marT="108000" marB="72000"/>
                </a:tc>
                <a:tc>
                  <a:txBody>
                    <a:bodyPr/>
                    <a:lstStyle/>
                    <a:p>
                      <a:pPr algn="l" rtl="0" fontAlgn="ctr"/>
                      <a:r>
                        <a:rPr lang="en-GB" sz="1000" b="0" i="0" u="none" strike="noStrike" dirty="0">
                          <a:solidFill>
                            <a:srgbClr val="002060"/>
                          </a:solidFill>
                          <a:effectLst/>
                          <a:latin typeface="Arial" panose="020B0604020202020204" pitchFamily="34" charset="0"/>
                        </a:rPr>
                        <a:t>NA / Donor/ IP </a:t>
                      </a:r>
                    </a:p>
                  </a:txBody>
                  <a:tcPr marL="72000" marR="9525" marT="108000" marB="72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Six-monthly</a:t>
                      </a:r>
                    </a:p>
                  </a:txBody>
                  <a:tcPr marL="72000" marR="9525" marT="108000" marB="72000"/>
                </a:tc>
                <a:tc>
                  <a:txBody>
                    <a:bodyPr/>
                    <a:lstStyle/>
                    <a:p>
                      <a:pPr algn="l" rtl="0" fontAlgn="ctr"/>
                      <a:r>
                        <a:rPr lang="en-US" sz="1000" b="0" i="0" u="none" strike="noStrike" dirty="0">
                          <a:solidFill>
                            <a:srgbClr val="002060"/>
                          </a:solidFill>
                          <a:effectLst/>
                          <a:latin typeface="Arial" panose="020B0604020202020204" pitchFamily="34" charset="0"/>
                        </a:rPr>
                        <a:t>Coordination mechanisms may vary depending on the context; however, this can include cluster meetings or cross-sector protection meetings. This indicator measures the extent to which a mechanism exists for cross-sector coordination and that this coordination mechanism also ensures that all stakeholders are considering gender, inclusivity and victim assistance in their planning and reporting. </a:t>
                      </a:r>
                    </a:p>
                  </a:txBody>
                  <a:tcPr marL="72000" marR="9525" marT="108000" marB="72000"/>
                </a:tc>
                <a:extLst>
                  <a:ext uri="{0D108BD9-81ED-4DB2-BD59-A6C34878D82A}">
                    <a16:rowId xmlns:a16="http://schemas.microsoft.com/office/drawing/2014/main" val="308622588"/>
                  </a:ext>
                </a:extLst>
              </a:tr>
              <a:tr h="495300">
                <a:tc>
                  <a:txBody>
                    <a:bodyPr/>
                    <a:lstStyle/>
                    <a:p>
                      <a:pPr algn="ctr" rtl="0" fontAlgn="ctr"/>
                      <a:r>
                        <a:rPr lang="en-GB" sz="1000" b="0" i="0" u="none" strike="noStrike" dirty="0">
                          <a:solidFill>
                            <a:srgbClr val="002060"/>
                          </a:solidFill>
                          <a:effectLst/>
                          <a:latin typeface="Arial" panose="020B0604020202020204" pitchFamily="34" charset="0"/>
                        </a:rPr>
                        <a:t>O-4.3</a:t>
                      </a:r>
                    </a:p>
                  </a:txBody>
                  <a:tcPr marL="0" marR="9525" marT="108000" marB="72000"/>
                </a:tc>
                <a:tc>
                  <a:txBody>
                    <a:bodyPr/>
                    <a:lstStyle/>
                    <a:p>
                      <a:pPr algn="l" rtl="0" fontAlgn="ctr"/>
                      <a:r>
                        <a:rPr lang="en-US" sz="1000" b="0" i="0" u="none" strike="noStrike" dirty="0">
                          <a:solidFill>
                            <a:srgbClr val="002060"/>
                          </a:solidFill>
                          <a:effectLst/>
                          <a:latin typeface="Arial" panose="020B0604020202020204" pitchFamily="34" charset="0"/>
                        </a:rPr>
                        <a:t>Evidence of mine action integrated into all relevant national planning strategies and or action plans.  </a:t>
                      </a:r>
                    </a:p>
                  </a:txBody>
                  <a:tcPr marL="72000" marR="9525" marT="108000" marB="72000"/>
                </a:tc>
                <a:tc>
                  <a:txBody>
                    <a:bodyPr/>
                    <a:lstStyle/>
                    <a:p>
                      <a:pPr algn="l" rtl="0" fontAlgn="ctr"/>
                      <a:r>
                        <a:rPr lang="en-US" sz="1000" b="0" i="0" u="none" strike="noStrike" dirty="0">
                          <a:solidFill>
                            <a:srgbClr val="002060"/>
                          </a:solidFill>
                          <a:effectLst/>
                          <a:latin typeface="Arial" panose="020B0604020202020204" pitchFamily="34" charset="0"/>
                        </a:rPr>
                        <a:t>Political section reporting in Embassies. PAI frames if used. </a:t>
                      </a:r>
                    </a:p>
                  </a:txBody>
                  <a:tcPr marL="72000" marR="9525" marT="108000" marB="72000"/>
                </a:tc>
                <a:tc>
                  <a:txBody>
                    <a:bodyPr/>
                    <a:lstStyle/>
                    <a:p>
                      <a:pPr algn="l" rtl="0" fontAlgn="ctr"/>
                      <a:r>
                        <a:rPr lang="en-GB" sz="1000" b="0" i="0" u="none" strike="noStrike" dirty="0">
                          <a:solidFill>
                            <a:srgbClr val="002060"/>
                          </a:solidFill>
                          <a:effectLst/>
                          <a:latin typeface="Arial" panose="020B0604020202020204" pitchFamily="34" charset="0"/>
                        </a:rPr>
                        <a:t>Donor </a:t>
                      </a:r>
                    </a:p>
                  </a:txBody>
                  <a:tcPr marL="72000" marR="9525" marT="108000" marB="72000"/>
                </a:tc>
                <a:tc>
                  <a:txBody>
                    <a:bodyPr/>
                    <a:lstStyle/>
                    <a:p>
                      <a:pPr algn="l" rtl="0" fontAlgn="ctr"/>
                      <a:r>
                        <a:rPr lang="en-GB" sz="1000" b="0" i="0" u="none" strike="noStrike" dirty="0">
                          <a:solidFill>
                            <a:srgbClr val="002060"/>
                          </a:solidFill>
                          <a:effectLst/>
                          <a:latin typeface="Arial" panose="020B0604020202020204" pitchFamily="34" charset="0"/>
                        </a:rPr>
                        <a:t>Six-monthly</a:t>
                      </a:r>
                    </a:p>
                  </a:txBody>
                  <a:tcPr marL="72000" marR="9525" marT="108000" marB="72000"/>
                </a:tc>
                <a:tc>
                  <a:txBody>
                    <a:bodyPr/>
                    <a:lstStyle/>
                    <a:p>
                      <a:pPr algn="l" rtl="0" fontAlgn="ctr"/>
                      <a:r>
                        <a:rPr lang="en-GB" sz="1000" b="0" i="0" u="none" strike="noStrike" dirty="0">
                          <a:solidFill>
                            <a:srgbClr val="002060"/>
                          </a:solidFill>
                          <a:effectLst/>
                          <a:latin typeface="Arial" panose="020B0604020202020204" pitchFamily="34" charset="0"/>
                        </a:rPr>
                        <a:t>This can include development plans, peacebuilding initiatives, peace agreements, or state legislature. </a:t>
                      </a:r>
                    </a:p>
                  </a:txBody>
                  <a:tcPr marL="72000" marR="9525" marT="108000" marB="72000"/>
                </a:tc>
                <a:extLst>
                  <a:ext uri="{0D108BD9-81ED-4DB2-BD59-A6C34878D82A}">
                    <a16:rowId xmlns:a16="http://schemas.microsoft.com/office/drawing/2014/main" val="3504233449"/>
                  </a:ext>
                </a:extLst>
              </a:tr>
              <a:tr h="495300">
                <a:tc>
                  <a:txBody>
                    <a:bodyPr/>
                    <a:lstStyle/>
                    <a:p>
                      <a:pPr algn="ctr" rtl="0" fontAlgn="ctr"/>
                      <a:r>
                        <a:rPr lang="en-GB" sz="1000" b="0" i="0" u="none" strike="noStrike" dirty="0">
                          <a:solidFill>
                            <a:srgbClr val="002060"/>
                          </a:solidFill>
                          <a:effectLst/>
                          <a:latin typeface="Arial" panose="020B0604020202020204" pitchFamily="34" charset="0"/>
                        </a:rPr>
                        <a:t>O-4.4</a:t>
                      </a:r>
                    </a:p>
                  </a:txBody>
                  <a:tcPr marL="0" marR="9525" marT="108000" marB="72000"/>
                </a:tc>
                <a:tc>
                  <a:txBody>
                    <a:bodyPr/>
                    <a:lstStyle/>
                    <a:p>
                      <a:pPr algn="l" rtl="0" fontAlgn="ctr"/>
                      <a:r>
                        <a:rPr lang="en-US" sz="1000" b="0" i="0" u="none" strike="noStrike" dirty="0">
                          <a:solidFill>
                            <a:srgbClr val="002060"/>
                          </a:solidFill>
                          <a:effectLst/>
                          <a:latin typeface="Arial" panose="020B0604020202020204" pitchFamily="34" charset="0"/>
                        </a:rPr>
                        <a:t>% and number of women community members (involved in peacebuilding/development/humanitarian joint activities with mine action) reporting they have an influence on the decision-making process and feel they will benefit from planned initiatives.</a:t>
                      </a:r>
                    </a:p>
                  </a:txBody>
                  <a:tcPr marL="72000" marR="9525" marT="108000" marB="72000"/>
                </a:tc>
                <a:tc>
                  <a:txBody>
                    <a:bodyPr/>
                    <a:lstStyle/>
                    <a:p>
                      <a:pPr algn="l" rtl="0" fontAlgn="ctr"/>
                      <a:r>
                        <a:rPr lang="en-US" sz="1000" b="0" i="0" u="none" strike="noStrike" dirty="0">
                          <a:solidFill>
                            <a:srgbClr val="002060"/>
                          </a:solidFill>
                          <a:effectLst/>
                          <a:latin typeface="Arial" panose="020B0604020202020204" pitchFamily="34" charset="0"/>
                        </a:rPr>
                        <a:t>Activity logs and results frameworks (RFs) for other projects </a:t>
                      </a:r>
                    </a:p>
                  </a:txBody>
                  <a:tcPr marL="72000" marR="9525" marT="108000" marB="72000"/>
                </a:tc>
                <a:tc>
                  <a:txBody>
                    <a:bodyPr/>
                    <a:lstStyle/>
                    <a:p>
                      <a:pPr algn="l" rtl="0" fontAlgn="ctr"/>
                      <a:r>
                        <a:rPr lang="en-GB" sz="1000" b="0" i="0" u="none" strike="noStrike" dirty="0">
                          <a:solidFill>
                            <a:srgbClr val="002060"/>
                          </a:solidFill>
                          <a:effectLst/>
                          <a:latin typeface="Arial" panose="020B0604020202020204" pitchFamily="34" charset="0"/>
                        </a:rPr>
                        <a:t>Donor/ External Evaluator </a:t>
                      </a:r>
                    </a:p>
                  </a:txBody>
                  <a:tcPr marL="72000" marR="9525" marT="108000" marB="72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000" b="0" i="0" u="none" strike="noStrike" dirty="0">
                          <a:solidFill>
                            <a:srgbClr val="002060"/>
                          </a:solidFill>
                          <a:effectLst/>
                          <a:latin typeface="Arial" panose="020B0604020202020204" pitchFamily="34" charset="0"/>
                        </a:rPr>
                        <a:t>Six monthly/ </a:t>
                      </a:r>
                    </a:p>
                    <a:p>
                      <a:pPr algn="l" rtl="0" fontAlgn="ctr"/>
                      <a:r>
                        <a:rPr lang="en-GB" sz="1000" b="0" i="0" u="none" strike="noStrike" baseline="0" dirty="0">
                          <a:solidFill>
                            <a:srgbClr val="002060"/>
                          </a:solidFill>
                          <a:effectLst/>
                          <a:latin typeface="Arial" panose="020B0604020202020204" pitchFamily="34" charset="0"/>
                        </a:rPr>
                        <a:t>a</a:t>
                      </a:r>
                      <a:r>
                        <a:rPr lang="en-GB" sz="1000" b="0" i="0" u="none" strike="noStrike" dirty="0">
                          <a:solidFill>
                            <a:srgbClr val="002060"/>
                          </a:solidFill>
                          <a:effectLst/>
                          <a:latin typeface="Arial" panose="020B0604020202020204" pitchFamily="34" charset="0"/>
                        </a:rPr>
                        <a:t>nnually </a:t>
                      </a:r>
                    </a:p>
                  </a:txBody>
                  <a:tcPr marL="72000" marR="9525" marT="108000" marB="72000"/>
                </a:tc>
                <a:tc>
                  <a:txBody>
                    <a:bodyPr/>
                    <a:lstStyle/>
                    <a:p>
                      <a:pPr algn="l" rtl="0" fontAlgn="ctr"/>
                      <a:r>
                        <a:rPr lang="en-GB" sz="1000" b="0" i="0" u="none" strike="noStrike" dirty="0">
                          <a:solidFill>
                            <a:srgbClr val="002060"/>
                          </a:solidFill>
                          <a:effectLst/>
                          <a:latin typeface="Arial" panose="020B0604020202020204" pitchFamily="34" charset="0"/>
                        </a:rPr>
                        <a:t>This indicator should measure the extent to which women feel they are influencing the decision-making process for cross-sector programming and that they will benefit from those cross-sector initiatives between the mine action sector and peacebuilding, development and humanitarian sectors.  The % and number will be based on feedback from women involved in these activities and can be extracted from activity logs and other programme RFs. </a:t>
                      </a:r>
                      <a:endParaRPr lang="en-US" sz="1000" b="0" i="0" u="none" strike="noStrike" dirty="0">
                        <a:solidFill>
                          <a:srgbClr val="002060"/>
                        </a:solidFill>
                        <a:effectLst/>
                        <a:latin typeface="Arial" panose="020B0604020202020204" pitchFamily="34" charset="0"/>
                      </a:endParaRPr>
                    </a:p>
                  </a:txBody>
                  <a:tcPr marL="72000" marR="36000" marT="108000" marB="72000"/>
                </a:tc>
                <a:extLst>
                  <a:ext uri="{0D108BD9-81ED-4DB2-BD59-A6C34878D82A}">
                    <a16:rowId xmlns:a16="http://schemas.microsoft.com/office/drawing/2014/main" val="1270493743"/>
                  </a:ext>
                </a:extLst>
              </a:tr>
              <a:tr h="446400">
                <a:tc>
                  <a:txBody>
                    <a:bodyPr/>
                    <a:lstStyle/>
                    <a:p>
                      <a:pPr algn="ctr" rtl="0" fontAlgn="ctr"/>
                      <a:r>
                        <a:rPr lang="en-GB" sz="1000" b="0" i="0" u="none" strike="noStrike" dirty="0">
                          <a:solidFill>
                            <a:srgbClr val="002060"/>
                          </a:solidFill>
                          <a:effectLst/>
                          <a:latin typeface="Arial" panose="020B0604020202020204" pitchFamily="34" charset="0"/>
                        </a:rPr>
                        <a:t>O-4.5</a:t>
                      </a:r>
                    </a:p>
                  </a:txBody>
                  <a:tcPr marL="0" marR="9525" marT="108000" marB="72000"/>
                </a:tc>
                <a:tc>
                  <a:txBody>
                    <a:bodyPr/>
                    <a:lstStyle/>
                    <a:p>
                      <a:pPr algn="l" rtl="0" fontAlgn="ctr"/>
                      <a:r>
                        <a:rPr lang="en-US" sz="1000" b="0" i="0" u="none" strike="noStrike" dirty="0">
                          <a:solidFill>
                            <a:srgbClr val="002060"/>
                          </a:solidFill>
                          <a:effectLst/>
                          <a:latin typeface="Arial" panose="020B0604020202020204" pitchFamily="34" charset="0"/>
                        </a:rPr>
                        <a:t>Perception of resilience to shock/disaster or conflict following mine action activities (%)</a:t>
                      </a:r>
                    </a:p>
                  </a:txBody>
                  <a:tcPr marL="72000" marR="9525" marT="108000" marB="72000"/>
                </a:tc>
                <a:tc>
                  <a:txBody>
                    <a:bodyPr/>
                    <a:lstStyle/>
                    <a:p>
                      <a:pPr algn="l" rtl="0" fontAlgn="ctr"/>
                      <a:r>
                        <a:rPr lang="en-GB" sz="1000" b="0" i="0" u="none" strike="noStrike" dirty="0">
                          <a:solidFill>
                            <a:srgbClr val="002060"/>
                          </a:solidFill>
                          <a:effectLst/>
                          <a:latin typeface="Arial" panose="020B0604020202020204" pitchFamily="34" charset="0"/>
                        </a:rPr>
                        <a:t>HH Survey</a:t>
                      </a:r>
                      <a:endParaRPr lang="en-US" sz="1000" b="0" i="0" u="none" strike="noStrike" dirty="0">
                        <a:solidFill>
                          <a:srgbClr val="002060"/>
                        </a:solidFill>
                        <a:effectLst/>
                        <a:latin typeface="Arial" panose="020B0604020202020204" pitchFamily="34" charset="0"/>
                      </a:endParaRPr>
                    </a:p>
                  </a:txBody>
                  <a:tcPr marL="72000" marR="9525" marT="108000" marB="72000"/>
                </a:tc>
                <a:tc>
                  <a:txBody>
                    <a:bodyPr/>
                    <a:lstStyle/>
                    <a:p>
                      <a:pPr algn="l" rtl="0" fontAlgn="ctr"/>
                      <a:r>
                        <a:rPr lang="en-GB" sz="1000" b="0" i="0" u="none" strike="noStrike" dirty="0">
                          <a:solidFill>
                            <a:srgbClr val="002060"/>
                          </a:solidFill>
                          <a:effectLst/>
                          <a:latin typeface="Arial" panose="020B0604020202020204" pitchFamily="34" charset="0"/>
                        </a:rPr>
                        <a:t>IP </a:t>
                      </a:r>
                    </a:p>
                  </a:txBody>
                  <a:tcPr marL="72000" marR="9525" marT="108000" marB="72000"/>
                </a:tc>
                <a:tc>
                  <a:txBody>
                    <a:bodyPr/>
                    <a:lstStyle/>
                    <a:p>
                      <a:pPr algn="l" rtl="0" fontAlgn="ctr"/>
                      <a:r>
                        <a:rPr lang="en-GB" sz="1000" b="0" i="0" u="none" strike="noStrike" dirty="0">
                          <a:solidFill>
                            <a:srgbClr val="002060"/>
                          </a:solidFill>
                          <a:effectLst/>
                          <a:latin typeface="Arial" panose="020B0604020202020204" pitchFamily="34" charset="0"/>
                        </a:rPr>
                        <a:t>Six-monthly  </a:t>
                      </a:r>
                    </a:p>
                  </a:txBody>
                  <a:tcPr marL="72000" marR="9525" marT="108000" marB="72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000" b="0" i="0" u="none" strike="noStrike" dirty="0">
                          <a:solidFill>
                            <a:srgbClr val="002060"/>
                          </a:solidFill>
                          <a:effectLst/>
                          <a:latin typeface="Arial" panose="020B0604020202020204" pitchFamily="34" charset="0"/>
                        </a:rPr>
                        <a:t>HH Survey question </a:t>
                      </a:r>
                      <a:r>
                        <a:rPr lang="en-US" sz="1000" b="0" i="0" u="none" strike="noStrike" dirty="0">
                          <a:solidFill>
                            <a:srgbClr val="002060"/>
                          </a:solidFill>
                          <a:effectLst/>
                          <a:latin typeface="Arial" panose="020B0604020202020204" pitchFamily="34" charset="0"/>
                        </a:rPr>
                        <a:t>3.6. Compared to before clearance, to what degree are you better equipped to deal with a shock/disaster/conflict? </a:t>
                      </a:r>
                    </a:p>
                  </a:txBody>
                  <a:tcPr marL="72000" marR="9525" marT="108000" marB="72000"/>
                </a:tc>
                <a:extLst>
                  <a:ext uri="{0D108BD9-81ED-4DB2-BD59-A6C34878D82A}">
                    <a16:rowId xmlns:a16="http://schemas.microsoft.com/office/drawing/2014/main" val="1934771465"/>
                  </a:ext>
                </a:extLst>
              </a:tr>
              <a:tr h="495300">
                <a:tc rowSpan="2">
                  <a:txBody>
                    <a:bodyPr/>
                    <a:lstStyle/>
                    <a:p>
                      <a:pPr algn="ctr" rtl="0" fontAlgn="ctr"/>
                      <a:r>
                        <a:rPr lang="en-GB" sz="1000" b="0" i="0" u="none" strike="noStrike" dirty="0">
                          <a:solidFill>
                            <a:srgbClr val="002060"/>
                          </a:solidFill>
                          <a:effectLst/>
                          <a:latin typeface="Arial" panose="020B0604020202020204" pitchFamily="34" charset="0"/>
                        </a:rPr>
                        <a:t>O-4.6</a:t>
                      </a:r>
                    </a:p>
                  </a:txBody>
                  <a:tcPr marL="0" marR="9525" marT="108000" marB="72000"/>
                </a:tc>
                <a:tc rowSpan="2">
                  <a:txBody>
                    <a:bodyPr/>
                    <a:lstStyle/>
                    <a:p>
                      <a:pPr algn="l" rtl="0" fontAlgn="ctr"/>
                      <a:r>
                        <a:rPr lang="en-US" sz="1000" b="0" i="0" u="none" strike="noStrike" dirty="0">
                          <a:solidFill>
                            <a:srgbClr val="002060"/>
                          </a:solidFill>
                          <a:effectLst/>
                          <a:latin typeface="Arial" panose="020B0604020202020204" pitchFamily="34" charset="0"/>
                        </a:rPr>
                        <a:t>Explosive ordnance survivors and indirect victims are beneficiaries of humanitarian and/or national programmes </a:t>
                      </a:r>
                    </a:p>
                  </a:txBody>
                  <a:tcPr marL="72000" marR="9525" marT="108000" marB="72000"/>
                </a:tc>
                <a:tc>
                  <a:txBody>
                    <a:bodyPr/>
                    <a:lstStyle/>
                    <a:p>
                      <a:pPr algn="l" rtl="0" fontAlgn="ctr"/>
                      <a:r>
                        <a:rPr lang="en-GB" sz="1000" b="0" i="0" u="none" strike="noStrike" dirty="0">
                          <a:solidFill>
                            <a:srgbClr val="002060"/>
                          </a:solidFill>
                          <a:effectLst/>
                          <a:latin typeface="Arial" panose="020B0604020202020204" pitchFamily="34" charset="0"/>
                        </a:rPr>
                        <a:t>Self reporting </a:t>
                      </a:r>
                      <a:endParaRPr lang="en-US" sz="1000" b="0" i="0" u="none" strike="noStrike" dirty="0">
                        <a:solidFill>
                          <a:srgbClr val="002060"/>
                        </a:solidFill>
                        <a:effectLst/>
                        <a:latin typeface="Arial" panose="020B0604020202020204" pitchFamily="34" charset="0"/>
                      </a:endParaRPr>
                    </a:p>
                  </a:txBody>
                  <a:tcPr marL="72000" marR="9525" marT="108000" marB="72000"/>
                </a:tc>
                <a:tc rowSpan="2">
                  <a:txBody>
                    <a:bodyPr/>
                    <a:lstStyle/>
                    <a:p>
                      <a:pPr algn="l" rtl="0" fontAlgn="ctr"/>
                      <a:r>
                        <a:rPr lang="en-GB" sz="1000" b="0" i="0" u="none" strike="noStrike" dirty="0">
                          <a:solidFill>
                            <a:srgbClr val="002060"/>
                          </a:solidFill>
                          <a:effectLst/>
                          <a:latin typeface="Arial" panose="020B0604020202020204" pitchFamily="34" charset="0"/>
                        </a:rPr>
                        <a:t>IP and NA</a:t>
                      </a:r>
                    </a:p>
                  </a:txBody>
                  <a:tcPr marL="72000" marR="9525" marT="108000" marB="72000"/>
                </a:tc>
                <a:tc rowSpan="2">
                  <a:txBody>
                    <a:bodyPr/>
                    <a:lstStyle/>
                    <a:p>
                      <a:pPr algn="l" rtl="0" fontAlgn="ctr"/>
                      <a:r>
                        <a:rPr lang="en-GB" sz="1000" b="0" i="0" u="none" strike="noStrike" dirty="0">
                          <a:solidFill>
                            <a:srgbClr val="002060"/>
                          </a:solidFill>
                          <a:effectLst/>
                          <a:latin typeface="Arial" panose="020B0604020202020204" pitchFamily="34" charset="0"/>
                        </a:rPr>
                        <a:t>Six-monthly </a:t>
                      </a:r>
                    </a:p>
                  </a:txBody>
                  <a:tcPr marL="72000" marR="9525" marT="108000" marB="72000"/>
                </a:tc>
                <a:tc rowSpan="2">
                  <a:txBody>
                    <a:bodyPr/>
                    <a:lstStyle/>
                    <a:p>
                      <a:pPr algn="l" rtl="0" fontAlgn="ctr"/>
                      <a:r>
                        <a:rPr lang="en-US" sz="1000" b="0" i="0" u="none" strike="noStrike" dirty="0">
                          <a:solidFill>
                            <a:srgbClr val="002060"/>
                          </a:solidFill>
                          <a:effectLst/>
                          <a:latin typeface="Arial" panose="020B0604020202020204" pitchFamily="34" charset="0"/>
                          <a:cs typeface="Arial" panose="020B0604020202020204" pitchFamily="34" charset="0"/>
                        </a:rPr>
                        <a:t>HH Survey Question: </a:t>
                      </a:r>
                      <a:r>
                        <a:rPr lang="en-GB" sz="1000" b="0" i="0" kern="1200" dirty="0">
                          <a:solidFill>
                            <a:srgbClr val="002060"/>
                          </a:solidFill>
                          <a:effectLst/>
                          <a:latin typeface="Arial" panose="020B0604020202020204" pitchFamily="34" charset="0"/>
                          <a:ea typeface="+mn-ea"/>
                          <a:cs typeface="Arial" panose="020B0604020202020204" pitchFamily="34" charset="0"/>
                        </a:rPr>
                        <a:t>9.10 If </a:t>
                      </a:r>
                      <a:r>
                        <a:rPr lang="en-GB" sz="1000" b="0" i="0" u="none" kern="1200" dirty="0">
                          <a:solidFill>
                            <a:srgbClr val="002060"/>
                          </a:solidFill>
                          <a:effectLst/>
                          <a:latin typeface="Arial" panose="020B0604020202020204" pitchFamily="34" charset="0"/>
                          <a:ea typeface="+mn-ea"/>
                          <a:cs typeface="Arial" panose="020B0604020202020204" pitchFamily="34" charset="0"/>
                        </a:rPr>
                        <a:t>you or a member of your family are an explosive ordnance victim or indirect victim have you/they benefitted from</a:t>
                      </a:r>
                      <a:r>
                        <a:rPr lang="en-GB" sz="1000" b="0" i="0" u="sng" kern="1200" dirty="0">
                          <a:solidFill>
                            <a:srgbClr val="002060"/>
                          </a:solidFill>
                          <a:effectLst/>
                          <a:latin typeface="Arial" panose="020B0604020202020204" pitchFamily="34" charset="0"/>
                          <a:ea typeface="+mn-ea"/>
                          <a:cs typeface="Arial" panose="020B0604020202020204" pitchFamily="34" charset="0"/>
                        </a:rPr>
                        <a:t> </a:t>
                      </a:r>
                      <a:r>
                        <a:rPr lang="en-GB" sz="1000" b="0" i="0" kern="1200" dirty="0">
                          <a:solidFill>
                            <a:srgbClr val="002060"/>
                          </a:solidFill>
                          <a:effectLst/>
                          <a:latin typeface="Arial" panose="020B0604020202020204" pitchFamily="34" charset="0"/>
                          <a:ea typeface="+mn-ea"/>
                          <a:cs typeface="Arial" panose="020B0604020202020204" pitchFamily="34" charset="0"/>
                        </a:rPr>
                        <a:t>humanitarian and/or national programmes</a:t>
                      </a:r>
                      <a:r>
                        <a:rPr lang="en-GB" sz="1000" b="0" i="0" kern="1200" dirty="0">
                          <a:solidFill>
                            <a:srgbClr val="002060"/>
                          </a:solidFill>
                          <a:effectLst/>
                          <a:latin typeface="Arial" panose="020B0604020202020204" pitchFamily="34" charset="0"/>
                          <a:ea typeface="+mn-ea"/>
                          <a:cs typeface="+mn-cs"/>
                        </a:rPr>
                        <a:t>?</a:t>
                      </a:r>
                      <a:endParaRPr lang="en-US" sz="1000" b="0" i="0" u="none" strike="noStrike" dirty="0">
                        <a:solidFill>
                          <a:srgbClr val="002060"/>
                        </a:solidFill>
                        <a:effectLst/>
                        <a:latin typeface="Arial" panose="020B0604020202020204" pitchFamily="34" charset="0"/>
                      </a:endParaRPr>
                    </a:p>
                  </a:txBody>
                  <a:tcPr marL="72000" marR="9525" marT="108000" marB="72000"/>
                </a:tc>
                <a:extLst>
                  <a:ext uri="{0D108BD9-81ED-4DB2-BD59-A6C34878D82A}">
                    <a16:rowId xmlns:a16="http://schemas.microsoft.com/office/drawing/2014/main" val="2472302705"/>
                  </a:ext>
                </a:extLst>
              </a:tr>
              <a:tr h="384583">
                <a:tc vMerge="1">
                  <a:txBody>
                    <a:bodyPr/>
                    <a:lstStyle/>
                    <a:p>
                      <a:endParaRPr lang="en-GB"/>
                    </a:p>
                  </a:txBody>
                  <a:tcPr/>
                </a:tc>
                <a:tc vMerge="1">
                  <a:txBody>
                    <a:bodyPr/>
                    <a:lstStyle/>
                    <a:p>
                      <a:endParaRPr lang="en-GB"/>
                    </a:p>
                  </a:txBody>
                  <a:tcPr/>
                </a:tc>
                <a:tc>
                  <a:txBody>
                    <a:bodyPr/>
                    <a:lstStyle/>
                    <a:p>
                      <a:r>
                        <a:rPr lang="en-GB" sz="1000" b="0" i="0" u="none" strike="noStrike" dirty="0">
                          <a:solidFill>
                            <a:srgbClr val="002060"/>
                          </a:solidFill>
                          <a:effectLst/>
                          <a:latin typeface="Arial" panose="020B0604020202020204" pitchFamily="34" charset="0"/>
                        </a:rPr>
                        <a:t>HH Surveys</a:t>
                      </a:r>
                      <a:endParaRPr lang="en-GB" sz="1000" b="0" i="0" dirty="0">
                        <a:solidFill>
                          <a:srgbClr val="002060"/>
                        </a:solidFill>
                        <a:latin typeface="Arial" panose="020B0604020202020204" pitchFamily="34" charset="0"/>
                      </a:endParaRPr>
                    </a:p>
                  </a:txBody>
                  <a:tcPr marL="72000" marR="9525" marT="108000" marB="72000"/>
                </a:tc>
                <a:tc vMerge="1">
                  <a:txBody>
                    <a:bodyPr/>
                    <a:lstStyle/>
                    <a:p>
                      <a:endParaRPr lang="en-GB"/>
                    </a:p>
                  </a:txBody>
                  <a:tcPr/>
                </a:tc>
                <a:tc vMerge="1">
                  <a:txBody>
                    <a:bodyPr/>
                    <a:lstStyle/>
                    <a:p>
                      <a:endParaRPr lang="en-GB"/>
                    </a:p>
                  </a:txBody>
                  <a:tcPr/>
                </a:tc>
                <a:tc vMerge="1">
                  <a:txBody>
                    <a:bodyPr/>
                    <a:lstStyle/>
                    <a:p>
                      <a:pPr algn="l" rtl="0" fontAlgn="ct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93075290"/>
                  </a:ext>
                </a:extLst>
              </a:tr>
            </a:tbl>
          </a:graphicData>
        </a:graphic>
      </p:graphicFrame>
      <p:sp>
        <p:nvSpPr>
          <p:cNvPr id="5" name="Rectangle 4">
            <a:extLst>
              <a:ext uri="{FF2B5EF4-FFF2-40B4-BE49-F238E27FC236}">
                <a16:creationId xmlns:a16="http://schemas.microsoft.com/office/drawing/2014/main" id="{6CCBCC13-ED36-8E8A-A2EF-1797745D52C5}"/>
              </a:ext>
            </a:extLst>
          </p:cNvPr>
          <p:cNvSpPr/>
          <p:nvPr/>
        </p:nvSpPr>
        <p:spPr>
          <a:xfrm>
            <a:off x="408992" y="237040"/>
            <a:ext cx="3934408" cy="348761"/>
          </a:xfrm>
          <a:prstGeom prst="rect">
            <a:avLst/>
          </a:prstGeom>
          <a:noFill/>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Proposed Outcome indicators</a:t>
            </a:r>
            <a:endParaRPr kumimoji="0" lang="en-US" sz="105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89991873-114F-963E-2812-235DDED2FC02}"/>
              </a:ext>
            </a:extLst>
          </p:cNvPr>
          <p:cNvSpPr txBox="1"/>
          <p:nvPr/>
        </p:nvSpPr>
        <p:spPr>
          <a:xfrm>
            <a:off x="5943600" y="223977"/>
            <a:ext cx="5887617"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dirty="0">
                <a:ln>
                  <a:noFill/>
                </a:ln>
                <a:solidFill>
                  <a:srgbClr val="002060"/>
                </a:solidFill>
                <a:effectLst/>
                <a:uLnTx/>
                <a:uFillTx/>
                <a:latin typeface="Arial" panose="020B0604020202020204" pitchFamily="34" charset="0"/>
                <a:ea typeface="+mn-ea"/>
                <a:cs typeface="+mn-cs"/>
              </a:rPr>
              <a:t>The key (minimum) indicators required are shown in bold</a:t>
            </a:r>
          </a:p>
        </p:txBody>
      </p:sp>
      <p:sp>
        <p:nvSpPr>
          <p:cNvPr id="4" name="Slide Number Placeholder 5">
            <a:extLst>
              <a:ext uri="{FF2B5EF4-FFF2-40B4-BE49-F238E27FC236}">
                <a16:creationId xmlns:a16="http://schemas.microsoft.com/office/drawing/2014/main" id="{92BB862E-9DE4-56F4-6496-4F811D9F9F77}"/>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59</a:t>
            </a:fld>
            <a:endParaRPr lang="en-GB" dirty="0"/>
          </a:p>
        </p:txBody>
      </p:sp>
    </p:spTree>
    <p:extLst>
      <p:ext uri="{BB962C8B-B14F-4D97-AF65-F5344CB8AC3E}">
        <p14:creationId xmlns:p14="http://schemas.microsoft.com/office/powerpoint/2010/main" val="399390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E3EAF9-BEF7-9643-81D2-E2962F93A998}"/>
              </a:ext>
            </a:extLst>
          </p:cNvPr>
          <p:cNvSpPr/>
          <p:nvPr/>
        </p:nvSpPr>
        <p:spPr>
          <a:xfrm>
            <a:off x="1" y="318"/>
            <a:ext cx="12191999" cy="6857682"/>
          </a:xfrm>
          <a:prstGeom prst="rect">
            <a:avLst/>
          </a:prstGeom>
          <a:gradFill>
            <a:gsLst>
              <a:gs pos="0">
                <a:srgbClr val="BACB4E"/>
              </a:gs>
              <a:gs pos="99000">
                <a:srgbClr val="009FE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A4B2D29D-B5C0-014C-B34D-BB525C3018BD}"/>
              </a:ext>
            </a:extLst>
          </p:cNvPr>
          <p:cNvPicPr>
            <a:picLocks noChangeAspect="1"/>
          </p:cNvPicPr>
          <p:nvPr/>
        </p:nvPicPr>
        <p:blipFill>
          <a:blip r:embed="rId2">
            <a:alphaModFix amt="8000"/>
            <a:extLst>
              <a:ext uri="{BEBA8EAE-BF5A-486C-A8C5-ECC9F3942E4B}">
                <a14:imgProps xmlns:a14="http://schemas.microsoft.com/office/drawing/2010/main">
                  <a14:imgLayer r:embed="rId3">
                    <a14:imgEffect>
                      <a14:saturation sat="312000"/>
                    </a14:imgEffect>
                  </a14:imgLayer>
                </a14:imgProps>
              </a:ext>
              <a:ext uri="{28A0092B-C50C-407E-A947-70E740481C1C}">
                <a14:useLocalDpi xmlns:a14="http://schemas.microsoft.com/office/drawing/2010/main" val="0"/>
              </a:ext>
            </a:extLst>
          </a:blip>
          <a:stretch>
            <a:fillRect/>
          </a:stretch>
        </p:blipFill>
        <p:spPr>
          <a:xfrm>
            <a:off x="0" y="0"/>
            <a:ext cx="12192000" cy="6811315"/>
          </a:xfrm>
          <a:prstGeom prst="rect">
            <a:avLst/>
          </a:prstGeom>
        </p:spPr>
      </p:pic>
      <p:sp>
        <p:nvSpPr>
          <p:cNvPr id="6" name="TextBox 5">
            <a:extLst>
              <a:ext uri="{FF2B5EF4-FFF2-40B4-BE49-F238E27FC236}">
                <a16:creationId xmlns:a16="http://schemas.microsoft.com/office/drawing/2014/main" id="{32AA6925-8D29-6147-9F04-626BB54D40C6}"/>
              </a:ext>
            </a:extLst>
          </p:cNvPr>
          <p:cNvSpPr txBox="1"/>
          <p:nvPr/>
        </p:nvSpPr>
        <p:spPr>
          <a:xfrm>
            <a:off x="995680" y="2081463"/>
            <a:ext cx="10200640" cy="1754326"/>
          </a:xfrm>
          <a:prstGeom prst="rect">
            <a:avLst/>
          </a:prstGeom>
          <a:noFill/>
        </p:spPr>
        <p:txBody>
          <a:bodyPr wrap="square" rtlCol="0">
            <a:spAutoFit/>
          </a:bodyPr>
          <a:lstStyle/>
          <a:p>
            <a:r>
              <a:rPr lang="en-GB" sz="3600" b="1" dirty="0">
                <a:solidFill>
                  <a:srgbClr val="103A71"/>
                </a:solidFill>
                <a:latin typeface="Arial" panose="020B0604020202020204" pitchFamily="34" charset="0"/>
                <a:cs typeface="Arial" panose="020B0604020202020204" pitchFamily="34" charset="0"/>
              </a:rPr>
              <a:t>Section One </a:t>
            </a:r>
          </a:p>
          <a:p>
            <a:r>
              <a:rPr lang="en-GB" sz="3600" b="1" dirty="0">
                <a:solidFill>
                  <a:schemeClr val="bg1"/>
                </a:solidFill>
                <a:latin typeface="Arial" panose="020B0604020202020204" pitchFamily="34" charset="0"/>
                <a:cs typeface="Arial" panose="020B0604020202020204" pitchFamily="34" charset="0"/>
              </a:rPr>
              <a:t>Theory of Change Overview</a:t>
            </a:r>
          </a:p>
          <a:p>
            <a:r>
              <a:rPr lang="en-GB" sz="3600" u="none" strike="noStrike" baseline="0" dirty="0">
                <a:solidFill>
                  <a:schemeClr val="bg1"/>
                </a:solidFill>
                <a:latin typeface="Arial" panose="020B0604020202020204" pitchFamily="34" charset="0"/>
                <a:cs typeface="Arial" panose="020B0604020202020204" pitchFamily="34" charset="0"/>
              </a:rPr>
              <a:t>The benefits of a sector-wide </a:t>
            </a:r>
            <a:r>
              <a:rPr lang="en-GB" sz="3600" u="none" strike="noStrike" baseline="0" dirty="0" err="1">
                <a:solidFill>
                  <a:schemeClr val="bg1"/>
                </a:solidFill>
                <a:latin typeface="Arial" panose="020B0604020202020204" pitchFamily="34" charset="0"/>
                <a:cs typeface="Arial" panose="020B0604020202020204" pitchFamily="34" charset="0"/>
              </a:rPr>
              <a:t>ToC</a:t>
            </a:r>
            <a:endParaRPr lang="en-GB" sz="3600" dirty="0">
              <a:solidFill>
                <a:schemeClr val="bg1"/>
              </a:solidFill>
            </a:endParaRPr>
          </a:p>
        </p:txBody>
      </p:sp>
    </p:spTree>
    <p:extLst>
      <p:ext uri="{BB962C8B-B14F-4D97-AF65-F5344CB8AC3E}">
        <p14:creationId xmlns:p14="http://schemas.microsoft.com/office/powerpoint/2010/main" val="21817814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791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9">
            <a:extLst>
              <a:ext uri="{FF2B5EF4-FFF2-40B4-BE49-F238E27FC236}">
                <a16:creationId xmlns:a16="http://schemas.microsoft.com/office/drawing/2014/main" id="{FB2E2F75-EB4A-AA43-BA05-D1B0D6320FA8}"/>
              </a:ext>
            </a:extLst>
          </p:cNvPr>
          <p:cNvSpPr/>
          <p:nvPr/>
        </p:nvSpPr>
        <p:spPr>
          <a:xfrm>
            <a:off x="0" y="5894"/>
            <a:ext cx="12192000" cy="117869"/>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aphicFrame>
        <p:nvGraphicFramePr>
          <p:cNvPr id="12" name="Table 11">
            <a:extLst>
              <a:ext uri="{FF2B5EF4-FFF2-40B4-BE49-F238E27FC236}">
                <a16:creationId xmlns:a16="http://schemas.microsoft.com/office/drawing/2014/main" id="{DBD0BB86-877F-EB48-F618-82D8DEAA3855}"/>
              </a:ext>
            </a:extLst>
          </p:cNvPr>
          <p:cNvGraphicFramePr>
            <a:graphicFrameLocks noGrp="1"/>
          </p:cNvGraphicFramePr>
          <p:nvPr>
            <p:extLst>
              <p:ext uri="{D42A27DB-BD31-4B8C-83A1-F6EECF244321}">
                <p14:modId xmlns:p14="http://schemas.microsoft.com/office/powerpoint/2010/main" val="1387756727"/>
              </p:ext>
            </p:extLst>
          </p:nvPr>
        </p:nvGraphicFramePr>
        <p:xfrm>
          <a:off x="408992" y="634365"/>
          <a:ext cx="11439838" cy="5937043"/>
        </p:xfrm>
        <a:graphic>
          <a:graphicData uri="http://schemas.openxmlformats.org/drawingml/2006/table">
            <a:tbl>
              <a:tblPr>
                <a:tableStyleId>{5C22544A-7EE6-4342-B048-85BDC9FD1C3A}</a:tableStyleId>
              </a:tblPr>
              <a:tblGrid>
                <a:gridCol w="518588">
                  <a:extLst>
                    <a:ext uri="{9D8B030D-6E8A-4147-A177-3AD203B41FA5}">
                      <a16:colId xmlns:a16="http://schemas.microsoft.com/office/drawing/2014/main" val="241963245"/>
                    </a:ext>
                  </a:extLst>
                </a:gridCol>
                <a:gridCol w="3220350">
                  <a:extLst>
                    <a:ext uri="{9D8B030D-6E8A-4147-A177-3AD203B41FA5}">
                      <a16:colId xmlns:a16="http://schemas.microsoft.com/office/drawing/2014/main" val="2213462879"/>
                    </a:ext>
                  </a:extLst>
                </a:gridCol>
                <a:gridCol w="1748548">
                  <a:extLst>
                    <a:ext uri="{9D8B030D-6E8A-4147-A177-3AD203B41FA5}">
                      <a16:colId xmlns:a16="http://schemas.microsoft.com/office/drawing/2014/main" val="1596489783"/>
                    </a:ext>
                  </a:extLst>
                </a:gridCol>
                <a:gridCol w="758322">
                  <a:extLst>
                    <a:ext uri="{9D8B030D-6E8A-4147-A177-3AD203B41FA5}">
                      <a16:colId xmlns:a16="http://schemas.microsoft.com/office/drawing/2014/main" val="3691407246"/>
                    </a:ext>
                  </a:extLst>
                </a:gridCol>
                <a:gridCol w="914400">
                  <a:extLst>
                    <a:ext uri="{9D8B030D-6E8A-4147-A177-3AD203B41FA5}">
                      <a16:colId xmlns:a16="http://schemas.microsoft.com/office/drawing/2014/main" val="292022848"/>
                    </a:ext>
                  </a:extLst>
                </a:gridCol>
                <a:gridCol w="4279630">
                  <a:extLst>
                    <a:ext uri="{9D8B030D-6E8A-4147-A177-3AD203B41FA5}">
                      <a16:colId xmlns:a16="http://schemas.microsoft.com/office/drawing/2014/main" val="3728345428"/>
                    </a:ext>
                  </a:extLst>
                </a:gridCol>
              </a:tblGrid>
              <a:tr h="325308">
                <a:tc>
                  <a:txBody>
                    <a:bodyPr/>
                    <a:lstStyle/>
                    <a:p>
                      <a:pPr algn="l" rtl="0" fontAlgn="ctr"/>
                      <a:r>
                        <a:rPr lang="en-GB" sz="1100" b="1" i="0" u="none" strike="noStrike" dirty="0">
                          <a:solidFill>
                            <a:schemeClr val="bg1"/>
                          </a:solidFill>
                          <a:effectLst/>
                          <a:latin typeface="Arial" panose="020B0604020202020204" pitchFamily="34" charset="0"/>
                        </a:rPr>
                        <a:t>N.O </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Indicator </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Source</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Owner</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Frequency</a:t>
                      </a:r>
                    </a:p>
                  </a:txBody>
                  <a:tcPr marL="72000" marR="7620" marT="7620" marB="0" anchor="ctr">
                    <a:solidFill>
                      <a:schemeClr val="accent6"/>
                    </a:solidFill>
                  </a:tcPr>
                </a:tc>
                <a:tc>
                  <a:txBody>
                    <a:bodyPr/>
                    <a:lstStyle/>
                    <a:p>
                      <a:r>
                        <a:rPr lang="en-GB" sz="1100" b="1" i="0" u="none" strike="noStrike" dirty="0">
                          <a:solidFill>
                            <a:schemeClr val="bg1"/>
                          </a:solidFill>
                          <a:effectLst/>
                          <a:latin typeface="Arial" panose="020B0604020202020204" pitchFamily="34" charset="0"/>
                        </a:rPr>
                        <a:t>Description </a:t>
                      </a:r>
                      <a:endParaRPr lang="en-US" dirty="0"/>
                    </a:p>
                  </a:txBody>
                  <a:tcPr marL="72000" marR="7620" marT="7620" marB="0" anchor="ctr">
                    <a:solidFill>
                      <a:schemeClr val="accent6"/>
                    </a:solidFill>
                  </a:tcPr>
                </a:tc>
                <a:extLst>
                  <a:ext uri="{0D108BD9-81ED-4DB2-BD59-A6C34878D82A}">
                    <a16:rowId xmlns:a16="http://schemas.microsoft.com/office/drawing/2014/main" val="4054895585"/>
                  </a:ext>
                </a:extLst>
              </a:tr>
              <a:tr h="282534">
                <a:tc gridSpan="6">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1" i="0" u="none" strike="noStrike" dirty="0">
                          <a:solidFill>
                            <a:srgbClr val="002060"/>
                          </a:solidFill>
                          <a:effectLst/>
                          <a:latin typeface="Arial" panose="020B0604020202020204" pitchFamily="34" charset="0"/>
                        </a:rPr>
                        <a:t>Outcome 4:</a:t>
                      </a:r>
                      <a:r>
                        <a:rPr lang="en-US" sz="1100" b="1" i="0" u="none" strike="noStrike" dirty="0">
                          <a:solidFill>
                            <a:srgbClr val="002060"/>
                          </a:solidFill>
                          <a:effectLst/>
                          <a:latin typeface="Arial" panose="020B0604020202020204" pitchFamily="34" charset="0"/>
                        </a:rPr>
                        <a:t> Mine Action integrated or sequenced with humanitarian, development, peacebuilding or stabilisation initiatives (continued)</a:t>
                      </a:r>
                      <a:endParaRPr lang="en-GB" sz="1100" b="1" i="0" u="none" strike="noStrike" dirty="0">
                        <a:solidFill>
                          <a:srgbClr val="002060"/>
                        </a:solidFill>
                        <a:effectLst/>
                        <a:latin typeface="Arial" panose="020B0604020202020204" pitchFamily="34" charset="0"/>
                      </a:endParaRPr>
                    </a:p>
                  </a:txBody>
                  <a:tcPr marL="72000" marR="7620" marT="7620" marB="0" anchor="ctr">
                    <a:solidFill>
                      <a:schemeClr val="accent6">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41413796"/>
                  </a:ext>
                </a:extLst>
              </a:tr>
              <a:tr h="729978">
                <a:tc>
                  <a:txBody>
                    <a:bodyPr/>
                    <a:lstStyle/>
                    <a:p>
                      <a:pPr algn="ctr" rtl="0" fontAlgn="ctr"/>
                      <a:r>
                        <a:rPr lang="en-GB" sz="1000" b="0" i="0" u="none" strike="noStrike" dirty="0">
                          <a:solidFill>
                            <a:srgbClr val="002060"/>
                          </a:solidFill>
                          <a:effectLst/>
                          <a:latin typeface="Arial" panose="020B0604020202020204" pitchFamily="34" charset="0"/>
                        </a:rPr>
                        <a:t>O-4.7</a:t>
                      </a:r>
                    </a:p>
                  </a:txBody>
                  <a:tcPr marL="9525" marR="9525" marT="72000" marB="36000"/>
                </a:tc>
                <a:tc>
                  <a:txBody>
                    <a:bodyPr/>
                    <a:lstStyle/>
                    <a:p>
                      <a:pPr algn="l" rtl="0" fontAlgn="ctr"/>
                      <a:r>
                        <a:rPr lang="en-US" sz="1000" b="0" i="0" u="none" strike="noStrike" dirty="0">
                          <a:solidFill>
                            <a:srgbClr val="002060"/>
                          </a:solidFill>
                          <a:effectLst/>
                          <a:latin typeface="Arial" panose="020B0604020202020204" pitchFamily="34" charset="0"/>
                        </a:rPr>
                        <a:t>Where appropriate mine action contributes to peace agreement delivery.</a:t>
                      </a:r>
                    </a:p>
                  </a:txBody>
                  <a:tcPr marL="72000" marR="72000" marT="72000" marB="36000"/>
                </a:tc>
                <a:tc>
                  <a:txBody>
                    <a:bodyPr/>
                    <a:lstStyle/>
                    <a:p>
                      <a:pPr algn="l" rtl="0" fontAlgn="ctr"/>
                      <a:r>
                        <a:rPr lang="en-GB" sz="1000" b="0" i="0" u="none" strike="noStrike" dirty="0">
                          <a:solidFill>
                            <a:srgbClr val="002060"/>
                          </a:solidFill>
                          <a:effectLst/>
                          <a:latin typeface="Arial" panose="020B0604020202020204" pitchFamily="34" charset="0"/>
                        </a:rPr>
                        <a:t>Self Reporting </a:t>
                      </a:r>
                      <a:endParaRPr lang="en-US" sz="1000" b="0" i="0" u="none" strike="noStrike" dirty="0">
                        <a:solidFill>
                          <a:srgbClr val="002060"/>
                        </a:solidFill>
                        <a:effectLst/>
                        <a:latin typeface="Arial" panose="020B0604020202020204" pitchFamily="34" charset="0"/>
                      </a:endParaRPr>
                    </a:p>
                  </a:txBody>
                  <a:tcPr marL="72000" marR="9525" marT="72000" marB="36000"/>
                </a:tc>
                <a:tc>
                  <a:txBody>
                    <a:bodyPr/>
                    <a:lstStyle/>
                    <a:p>
                      <a:pPr algn="l" rtl="0" fontAlgn="ctr"/>
                      <a:r>
                        <a:rPr lang="en-GB" sz="1000" b="0" i="0" u="none" strike="noStrike" dirty="0">
                          <a:solidFill>
                            <a:srgbClr val="002060"/>
                          </a:solidFill>
                          <a:effectLst/>
                          <a:latin typeface="Arial" panose="020B0604020202020204" pitchFamily="34" charset="0"/>
                        </a:rPr>
                        <a:t>NA/ IP </a:t>
                      </a:r>
                    </a:p>
                  </a:txBody>
                  <a:tcPr marL="72000" marR="9525" marT="72000" marB="36000"/>
                </a:tc>
                <a:tc>
                  <a:txBody>
                    <a:bodyPr/>
                    <a:lstStyle/>
                    <a:p>
                      <a:pPr algn="l" fontAlgn="t"/>
                      <a:r>
                        <a:rPr lang="en-GB" sz="1000" b="0" i="0" u="none" strike="noStrike">
                          <a:solidFill>
                            <a:srgbClr val="002060"/>
                          </a:solidFill>
                          <a:effectLst/>
                          <a:latin typeface="Arial" panose="020B0604020202020204" pitchFamily="34" charset="0"/>
                        </a:rPr>
                        <a:t>Six-monthly </a:t>
                      </a:r>
                      <a:endParaRPr lang="en-GB" sz="1000" b="0" i="0" u="none" strike="noStrike" dirty="0">
                        <a:solidFill>
                          <a:srgbClr val="002060"/>
                        </a:solidFill>
                        <a:effectLst/>
                        <a:latin typeface="Arial" panose="020B0604020202020204" pitchFamily="34" charset="0"/>
                      </a:endParaRPr>
                    </a:p>
                  </a:txBody>
                  <a:tcPr marL="72000" marR="9525" marT="72000" marB="36000"/>
                </a:tc>
                <a:tc>
                  <a:txBody>
                    <a:bodyPr/>
                    <a:lstStyle/>
                    <a:p>
                      <a:pPr algn="l" rtl="0" fontAlgn="ctr"/>
                      <a:r>
                        <a:rPr lang="en-US" sz="1000" b="0" i="0" u="none" strike="noStrike" dirty="0">
                          <a:solidFill>
                            <a:srgbClr val="002060"/>
                          </a:solidFill>
                          <a:effectLst/>
                          <a:latin typeface="Arial" panose="020B0604020202020204" pitchFamily="34" charset="0"/>
                          <a:cs typeface="Arial" panose="020B0604020202020204" pitchFamily="34" charset="0"/>
                        </a:rPr>
                        <a:t>This indicator is relevant only where mine action is part of the peace agreements. It measures the extent to which conflicting stakeholders demonstrate commitment to the peace agreement through the implementation of mine action activities as a trust building measure. </a:t>
                      </a:r>
                    </a:p>
                  </a:txBody>
                  <a:tcPr marL="72000" marR="36000" marT="72000" marB="36000"/>
                </a:tc>
                <a:extLst>
                  <a:ext uri="{0D108BD9-81ED-4DB2-BD59-A6C34878D82A}">
                    <a16:rowId xmlns:a16="http://schemas.microsoft.com/office/drawing/2014/main" val="1704386597"/>
                  </a:ext>
                </a:extLst>
              </a:tr>
              <a:tr h="885007">
                <a:tc>
                  <a:txBody>
                    <a:bodyPr/>
                    <a:lstStyle/>
                    <a:p>
                      <a:pPr algn="ctr" rtl="0" fontAlgn="ctr"/>
                      <a:r>
                        <a:rPr lang="en-GB" sz="1000" b="0" i="0" u="none" strike="noStrike" dirty="0">
                          <a:solidFill>
                            <a:srgbClr val="002060"/>
                          </a:solidFill>
                          <a:effectLst/>
                          <a:latin typeface="Arial" panose="020B0604020202020204" pitchFamily="34" charset="0"/>
                        </a:rPr>
                        <a:t>O-4.8</a:t>
                      </a:r>
                    </a:p>
                  </a:txBody>
                  <a:tcPr marL="9525" marR="9525" marT="72000" marB="36000"/>
                </a:tc>
                <a:tc>
                  <a:txBody>
                    <a:bodyPr/>
                    <a:lstStyle/>
                    <a:p>
                      <a:pPr algn="l" rtl="0" fontAlgn="ctr"/>
                      <a:r>
                        <a:rPr lang="en-US" sz="1000" b="0" i="0" u="none" strike="noStrike" dirty="0">
                          <a:solidFill>
                            <a:srgbClr val="002060"/>
                          </a:solidFill>
                          <a:effectLst/>
                          <a:latin typeface="Arial" panose="020B0604020202020204" pitchFamily="34" charset="0"/>
                        </a:rPr>
                        <a:t>Transformative effect of mine action on gender norms </a:t>
                      </a:r>
                    </a:p>
                  </a:txBody>
                  <a:tcPr marL="72000" marR="72000" marT="72000" marB="36000"/>
                </a:tc>
                <a:tc>
                  <a:txBody>
                    <a:bodyPr/>
                    <a:lstStyle/>
                    <a:p>
                      <a:pPr algn="l" rtl="0" fontAlgn="ctr"/>
                      <a:r>
                        <a:rPr lang="en-GB" sz="1000" b="0" i="0" u="none" strike="noStrike" dirty="0">
                          <a:solidFill>
                            <a:srgbClr val="002060"/>
                          </a:solidFill>
                          <a:effectLst/>
                          <a:latin typeface="Arial" panose="020B0604020202020204" pitchFamily="34" charset="0"/>
                        </a:rPr>
                        <a:t>Surveys, focus groups discussion (FGDs) </a:t>
                      </a:r>
                      <a:endParaRPr lang="en-US" sz="1000" b="0" i="0" u="none" strike="noStrike" dirty="0">
                        <a:solidFill>
                          <a:srgbClr val="002060"/>
                        </a:solidFill>
                        <a:effectLst/>
                        <a:latin typeface="Arial" panose="020B0604020202020204" pitchFamily="34" charset="0"/>
                      </a:endParaRPr>
                    </a:p>
                  </a:txBody>
                  <a:tcPr marL="72000" marR="9525" marT="72000" marB="36000"/>
                </a:tc>
                <a:tc>
                  <a:txBody>
                    <a:bodyPr/>
                    <a:lstStyle/>
                    <a:p>
                      <a:pPr algn="l" rtl="0" fontAlgn="ctr"/>
                      <a:r>
                        <a:rPr lang="en-GB" sz="1000" b="0" i="0" u="none" strike="noStrike" dirty="0">
                          <a:solidFill>
                            <a:srgbClr val="002060"/>
                          </a:solidFill>
                          <a:effectLst/>
                          <a:latin typeface="Arial" panose="020B0604020202020204" pitchFamily="34" charset="0"/>
                        </a:rPr>
                        <a:t>IP </a:t>
                      </a:r>
                    </a:p>
                  </a:txBody>
                  <a:tcPr marL="72000" marR="9525" marT="72000" marB="36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2060"/>
                          </a:solidFill>
                          <a:effectLst/>
                          <a:uLnTx/>
                          <a:uFillTx/>
                          <a:latin typeface="Arial" panose="020B0604020202020204" pitchFamily="34" charset="0"/>
                          <a:ea typeface="+mn-ea"/>
                          <a:cs typeface="+mn-cs"/>
                        </a:rPr>
                        <a:t>Six-monthly</a:t>
                      </a:r>
                      <a:endParaRPr kumimoji="0" lang="en-GB"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9525" marT="72000" marB="36000"/>
                </a:tc>
                <a:tc>
                  <a:txBody>
                    <a:bodyPr/>
                    <a:lstStyle/>
                    <a:p>
                      <a:pPr algn="l" rtl="0" fontAlgn="ctr"/>
                      <a:r>
                        <a:rPr lang="en-US" sz="1000" b="0" i="0" kern="1200" dirty="0">
                          <a:solidFill>
                            <a:srgbClr val="002060"/>
                          </a:solidFill>
                          <a:effectLst/>
                          <a:latin typeface="Arial" panose="020B0604020202020204" pitchFamily="34" charset="0"/>
                          <a:ea typeface="+mn-ea"/>
                          <a:cs typeface="+mn-cs"/>
                        </a:rPr>
                        <a:t>Evidence that female deminers feel that cultural changes within their agencies are occurring and that they increasingly have a voice and leadership; this should also consider whether the presence of female deminers in the community has shifted social norms and community perceptions.</a:t>
                      </a:r>
                      <a:endParaRPr lang="en-US" sz="1000" b="0" i="0" u="none" strike="noStrike" dirty="0">
                        <a:solidFill>
                          <a:srgbClr val="002060"/>
                        </a:solidFill>
                        <a:effectLst/>
                        <a:latin typeface="Arial" panose="020B0604020202020204" pitchFamily="34" charset="0"/>
                      </a:endParaRPr>
                    </a:p>
                  </a:txBody>
                  <a:tcPr marL="72000" marR="36000" marT="72000" marB="36000"/>
                </a:tc>
                <a:extLst>
                  <a:ext uri="{0D108BD9-81ED-4DB2-BD59-A6C34878D82A}">
                    <a16:rowId xmlns:a16="http://schemas.microsoft.com/office/drawing/2014/main" val="4263741709"/>
                  </a:ext>
                </a:extLst>
              </a:tr>
              <a:tr h="503844">
                <a:tc>
                  <a:txBody>
                    <a:bodyPr/>
                    <a:lstStyle/>
                    <a:p>
                      <a:pPr algn="ctr" rtl="0" fontAlgn="ctr"/>
                      <a:r>
                        <a:rPr lang="en-GB" sz="1000" b="0" i="0" u="none" strike="noStrike" dirty="0">
                          <a:solidFill>
                            <a:srgbClr val="002060"/>
                          </a:solidFill>
                          <a:effectLst/>
                          <a:latin typeface="Arial" panose="020B0604020202020204" pitchFamily="34" charset="0"/>
                        </a:rPr>
                        <a:t>O-4.9</a:t>
                      </a:r>
                    </a:p>
                  </a:txBody>
                  <a:tcPr marL="9525" marR="9525" marT="72000" marB="36000"/>
                </a:tc>
                <a:tc>
                  <a:txBody>
                    <a:bodyPr/>
                    <a:lstStyle/>
                    <a:p>
                      <a:pPr algn="l" rtl="0" fontAlgn="ctr"/>
                      <a:r>
                        <a:rPr lang="en-US" sz="1000" b="0" i="0" u="none" strike="noStrike" dirty="0">
                          <a:solidFill>
                            <a:srgbClr val="002060"/>
                          </a:solidFill>
                          <a:effectLst/>
                          <a:latin typeface="Arial" panose="020B0604020202020204" pitchFamily="34" charset="0"/>
                        </a:rPr>
                        <a:t>Transformative effect of mine action on the conflict context</a:t>
                      </a:r>
                    </a:p>
                  </a:txBody>
                  <a:tcPr marL="72000" marR="72000" marT="72000" marB="36000"/>
                </a:tc>
                <a:tc>
                  <a:txBody>
                    <a:bodyPr/>
                    <a:lstStyle/>
                    <a:p>
                      <a:pPr algn="l" rtl="0" fontAlgn="ctr"/>
                      <a:r>
                        <a:rPr lang="en-GB" sz="1000" b="0" i="0" u="none" strike="noStrike" dirty="0">
                          <a:solidFill>
                            <a:srgbClr val="002060"/>
                          </a:solidFill>
                          <a:effectLst/>
                          <a:latin typeface="Arial" panose="020B0604020202020204" pitchFamily="34" charset="0"/>
                        </a:rPr>
                        <a:t>Surveys, FGDs</a:t>
                      </a:r>
                      <a:endParaRPr lang="en-US" sz="1000" b="0" i="0" u="none" strike="noStrike" dirty="0">
                        <a:solidFill>
                          <a:srgbClr val="002060"/>
                        </a:solidFill>
                        <a:effectLst/>
                        <a:latin typeface="Arial" panose="020B0604020202020204" pitchFamily="34" charset="0"/>
                      </a:endParaRPr>
                    </a:p>
                  </a:txBody>
                  <a:tcPr marL="72000" marR="9525" marT="72000" marB="36000"/>
                </a:tc>
                <a:tc>
                  <a:txBody>
                    <a:bodyPr/>
                    <a:lstStyle/>
                    <a:p>
                      <a:pPr algn="l" rtl="0" fontAlgn="ctr"/>
                      <a:r>
                        <a:rPr lang="en-GB" sz="1000" b="0" i="0" u="none" strike="noStrike" dirty="0">
                          <a:solidFill>
                            <a:srgbClr val="002060"/>
                          </a:solidFill>
                          <a:effectLst/>
                          <a:latin typeface="Arial" panose="020B0604020202020204" pitchFamily="34" charset="0"/>
                        </a:rPr>
                        <a:t>IP </a:t>
                      </a:r>
                    </a:p>
                  </a:txBody>
                  <a:tcPr marL="72000" marR="9525" marT="72000" marB="36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2060"/>
                          </a:solidFill>
                          <a:effectLst/>
                          <a:uLnTx/>
                          <a:uFillTx/>
                          <a:latin typeface="Arial" panose="020B0604020202020204" pitchFamily="34" charset="0"/>
                          <a:ea typeface="+mn-ea"/>
                          <a:cs typeface="+mn-cs"/>
                        </a:rPr>
                        <a:t>Six-monthly</a:t>
                      </a:r>
                      <a:endParaRPr kumimoji="0" lang="en-GB"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9525" marT="72000" marB="36000"/>
                </a:tc>
                <a:tc>
                  <a:txBody>
                    <a:bodyPr/>
                    <a:lstStyle/>
                    <a:p>
                      <a:pPr algn="l" rtl="0" fontAlgn="ctr"/>
                      <a:r>
                        <a:rPr lang="en-US" sz="1000" b="0" i="0" u="none" strike="noStrike" dirty="0">
                          <a:solidFill>
                            <a:srgbClr val="002060"/>
                          </a:solidFill>
                          <a:effectLst/>
                          <a:latin typeface="Arial" panose="020B0604020202020204" pitchFamily="34" charset="0"/>
                        </a:rPr>
                        <a:t>Case studies on changes in the communities and any changes in the conflict context</a:t>
                      </a:r>
                    </a:p>
                  </a:txBody>
                  <a:tcPr marL="72000" marR="9525" marT="72000" marB="36000"/>
                </a:tc>
                <a:extLst>
                  <a:ext uri="{0D108BD9-81ED-4DB2-BD59-A6C34878D82A}">
                    <a16:rowId xmlns:a16="http://schemas.microsoft.com/office/drawing/2014/main" val="3434522298"/>
                  </a:ext>
                </a:extLst>
              </a:tr>
              <a:tr h="503844">
                <a:tc rowSpan="2">
                  <a:txBody>
                    <a:bodyPr/>
                    <a:lstStyle/>
                    <a:p>
                      <a:pPr algn="ctr" rtl="0" fontAlgn="ctr"/>
                      <a:r>
                        <a:rPr lang="en-GB" sz="1000" b="0" i="0" u="none" strike="noStrike" dirty="0">
                          <a:solidFill>
                            <a:srgbClr val="002060"/>
                          </a:solidFill>
                          <a:effectLst/>
                          <a:latin typeface="Arial" panose="020B0604020202020204" pitchFamily="34" charset="0"/>
                        </a:rPr>
                        <a:t>O-4.10</a:t>
                      </a:r>
                    </a:p>
                  </a:txBody>
                  <a:tcPr marL="9525" marR="9525" marT="72000" marB="36000"/>
                </a:tc>
                <a:tc rowSpan="2">
                  <a:txBody>
                    <a:bodyPr/>
                    <a:lstStyle/>
                    <a:p>
                      <a:pPr algn="l" rtl="0" fontAlgn="ctr"/>
                      <a:r>
                        <a:rPr lang="en-GB" sz="1000" b="0" i="0" u="none" strike="noStrike" dirty="0">
                          <a:solidFill>
                            <a:srgbClr val="002060"/>
                          </a:solidFill>
                          <a:effectLst/>
                          <a:latin typeface="Arial" panose="020B0604020202020204" pitchFamily="34" charset="0"/>
                        </a:rPr>
                        <a:t>% or number of mine action interventions demonstrating a positive environmental impact</a:t>
                      </a:r>
                    </a:p>
                  </a:txBody>
                  <a:tcPr marL="72000" marR="72000" marT="72000" marB="36000"/>
                </a:tc>
                <a:tc>
                  <a:txBody>
                    <a:bodyPr/>
                    <a:lstStyle/>
                    <a:p>
                      <a:pPr algn="l" rtl="0" fontAlgn="ctr"/>
                      <a:r>
                        <a:rPr lang="en-US" sz="1000" b="0" i="0" u="none" strike="noStrike" dirty="0">
                          <a:solidFill>
                            <a:srgbClr val="002060"/>
                          </a:solidFill>
                          <a:effectLst/>
                          <a:latin typeface="Arial" panose="020B0604020202020204" pitchFamily="34" charset="0"/>
                        </a:rPr>
                        <a:t>Environment in Mine Action Working Group</a:t>
                      </a:r>
                      <a:endParaRPr lang="en-GB" sz="1000" b="0" i="0" u="none" strike="noStrike" dirty="0">
                        <a:solidFill>
                          <a:srgbClr val="002060"/>
                        </a:solidFill>
                        <a:effectLst/>
                        <a:latin typeface="Arial" panose="020B0604020202020204" pitchFamily="34" charset="0"/>
                      </a:endParaRPr>
                    </a:p>
                  </a:txBody>
                  <a:tcPr marL="72000" marR="9525" marT="72000" marB="36000"/>
                </a:tc>
                <a:tc rowSpan="2">
                  <a:txBody>
                    <a:bodyPr/>
                    <a:lstStyle/>
                    <a:p>
                      <a:pPr algn="l" rtl="0" fontAlgn="ctr"/>
                      <a:r>
                        <a:rPr lang="en-GB" sz="1000" b="0" i="0" u="none" strike="noStrike" dirty="0">
                          <a:solidFill>
                            <a:srgbClr val="002060"/>
                          </a:solidFill>
                          <a:effectLst/>
                          <a:latin typeface="Arial" panose="020B0604020202020204" pitchFamily="34" charset="0"/>
                        </a:rPr>
                        <a:t>Any </a:t>
                      </a:r>
                    </a:p>
                  </a:txBody>
                  <a:tcPr marL="72000" marR="9525" marT="72000" marB="36000"/>
                </a:tc>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2060"/>
                          </a:solidFill>
                          <a:effectLst/>
                          <a:uLnTx/>
                          <a:uFillTx/>
                          <a:latin typeface="Arial" panose="020B0604020202020204" pitchFamily="34" charset="0"/>
                          <a:ea typeface="+mn-ea"/>
                          <a:cs typeface="+mn-cs"/>
                        </a:rPr>
                        <a:t>Six-monthly</a:t>
                      </a:r>
                      <a:endParaRPr kumimoji="0" lang="en-GB"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9525" marT="72000" marB="36000"/>
                </a:tc>
                <a:tc rowSpan="2">
                  <a:txBody>
                    <a:bodyPr/>
                    <a:lstStyle/>
                    <a:p>
                      <a:pPr algn="l" rtl="0" fontAlgn="ctr"/>
                      <a:r>
                        <a:rPr lang="en-GB" sz="1000" b="0" i="0" u="none" strike="noStrike" dirty="0">
                          <a:solidFill>
                            <a:srgbClr val="002060"/>
                          </a:solidFill>
                          <a:effectLst/>
                          <a:latin typeface="Arial" panose="020B0604020202020204" pitchFamily="34" charset="0"/>
                        </a:rPr>
                        <a:t>This indicator can be based on household survey questions such as </a:t>
                      </a:r>
                      <a:r>
                        <a:rPr lang="en-GB" sz="1000" b="0" i="0" kern="1200" dirty="0">
                          <a:solidFill>
                            <a:srgbClr val="002060"/>
                          </a:solidFill>
                          <a:effectLst/>
                          <a:latin typeface="Arial" panose="020B0604020202020204" pitchFamily="34" charset="0"/>
                          <a:ea typeface="+mn-ea"/>
                          <a:cs typeface="+mn-cs"/>
                        </a:rPr>
                        <a:t>5.2. Compared to before clearance, do you feel the environment (forest cover, soil and water quality, air quality) has changed? Please rate your answer on a rating scale of 1-5, where 1 refers to ‘It has deteriorated a lot’ and 5 to ‘It has improved a lot’. Or the indicator can be based on focused environment FDGs or surveys. </a:t>
                      </a:r>
                      <a:endParaRPr lang="en-US" sz="1000" b="0" i="0" u="none" strike="noStrike" dirty="0">
                        <a:solidFill>
                          <a:srgbClr val="002060"/>
                        </a:solidFill>
                        <a:effectLst/>
                        <a:latin typeface="Arial" panose="020B0604020202020204" pitchFamily="34" charset="0"/>
                      </a:endParaRPr>
                    </a:p>
                  </a:txBody>
                  <a:tcPr marL="72000" marR="9525" marT="72000" marB="36000"/>
                </a:tc>
                <a:extLst>
                  <a:ext uri="{0D108BD9-81ED-4DB2-BD59-A6C34878D82A}">
                    <a16:rowId xmlns:a16="http://schemas.microsoft.com/office/drawing/2014/main" val="1126974535"/>
                  </a:ext>
                </a:extLst>
              </a:tr>
              <a:tr h="574950">
                <a:tc vMerge="1">
                  <a:txBody>
                    <a:bodyPr/>
                    <a:lstStyle/>
                    <a:p>
                      <a:endParaRPr lang="en-GB"/>
                    </a:p>
                  </a:txBody>
                  <a:tcPr/>
                </a:tc>
                <a:tc vMerge="1">
                  <a:txBody>
                    <a:bodyPr/>
                    <a:lstStyle/>
                    <a:p>
                      <a:endParaRPr lang="en-GB"/>
                    </a:p>
                  </a:txBody>
                  <a:tcPr/>
                </a:tc>
                <a:tc>
                  <a:txBody>
                    <a:bodyPr/>
                    <a:lstStyle/>
                    <a:p>
                      <a:r>
                        <a:rPr lang="en-US" sz="1000" b="0" i="0" u="sng" strike="noStrike" dirty="0">
                          <a:solidFill>
                            <a:schemeClr val="accent1"/>
                          </a:solidFill>
                          <a:effectLst/>
                          <a:latin typeface="Arial" panose="020B0604020202020204" pitchFamily="34" charset="0"/>
                          <a:hlinkClick r:id="rId3">
                            <a:extLst>
                              <a:ext uri="{A12FA001-AC4F-418D-AE19-62706E023703}">
                                <ahyp:hlinkClr xmlns:ahyp="http://schemas.microsoft.com/office/drawing/2018/hyperlinkcolor" val="tx"/>
                              </a:ext>
                            </a:extLst>
                          </a:hlinkClick>
                        </a:rPr>
                        <a:t>(Survey of environmental practices in mine action - CEOBS)</a:t>
                      </a:r>
                      <a:endParaRPr lang="en-GB" sz="1000" b="0" i="0" dirty="0">
                        <a:solidFill>
                          <a:schemeClr val="accent1"/>
                        </a:solidFill>
                        <a:latin typeface="Arial" panose="020B0604020202020204" pitchFamily="34" charset="0"/>
                      </a:endParaRPr>
                    </a:p>
                  </a:txBody>
                  <a:tcPr marL="72000" marR="9525" marT="72000" marB="36000"/>
                </a:tc>
                <a:tc vMerge="1">
                  <a:txBody>
                    <a:bodyPr/>
                    <a:lstStyle/>
                    <a:p>
                      <a:endParaRPr lang="en-GB"/>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41535115"/>
                  </a:ext>
                </a:extLst>
              </a:tr>
              <a:tr h="729978">
                <a:tc>
                  <a:txBody>
                    <a:bodyPr/>
                    <a:lstStyle/>
                    <a:p>
                      <a:pPr algn="ctr" rtl="0" fontAlgn="ctr"/>
                      <a:r>
                        <a:rPr lang="en-GB" sz="1000" b="0" i="0" u="none" strike="noStrike" dirty="0">
                          <a:solidFill>
                            <a:srgbClr val="002060"/>
                          </a:solidFill>
                          <a:effectLst/>
                          <a:latin typeface="Arial" panose="020B0604020202020204" pitchFamily="34" charset="0"/>
                        </a:rPr>
                        <a:t>O-4.11</a:t>
                      </a:r>
                    </a:p>
                  </a:txBody>
                  <a:tcPr marL="9525" marR="9525" marT="72000" marB="36000"/>
                </a:tc>
                <a:tc>
                  <a:txBody>
                    <a:bodyPr/>
                    <a:lstStyle/>
                    <a:p>
                      <a:pPr algn="l" rtl="0" fontAlgn="ctr"/>
                      <a:r>
                        <a:rPr lang="en-US" sz="1000" b="0" i="0" u="none" strike="noStrike" dirty="0">
                          <a:solidFill>
                            <a:srgbClr val="002060"/>
                          </a:solidFill>
                          <a:effectLst/>
                          <a:latin typeface="Arial" panose="020B0604020202020204" pitchFamily="34" charset="0"/>
                        </a:rPr>
                        <a:t>Number of beneficiaries from joint plans between implementing partners and other development, humanitarian, peace, </a:t>
                      </a:r>
                      <a:r>
                        <a:rPr lang="en-US" sz="1000" b="0" i="0" u="none" strike="noStrike" dirty="0" err="1">
                          <a:solidFill>
                            <a:srgbClr val="002060"/>
                          </a:solidFill>
                          <a:effectLst/>
                          <a:latin typeface="Arial" panose="020B0604020202020204" pitchFamily="34" charset="0"/>
                        </a:rPr>
                        <a:t>stabilisation</a:t>
                      </a:r>
                      <a:r>
                        <a:rPr lang="en-US" sz="1000" b="0" i="0" u="none" strike="noStrike" dirty="0">
                          <a:solidFill>
                            <a:srgbClr val="002060"/>
                          </a:solidFill>
                          <a:effectLst/>
                          <a:latin typeface="Arial" panose="020B0604020202020204" pitchFamily="34" charset="0"/>
                        </a:rPr>
                        <a:t> or environment actors</a:t>
                      </a:r>
                    </a:p>
                  </a:txBody>
                  <a:tcPr marL="72000" marR="72000" marT="72000" marB="36000"/>
                </a:tc>
                <a:tc>
                  <a:txBody>
                    <a:bodyPr/>
                    <a:lstStyle/>
                    <a:p>
                      <a:pPr algn="l" rtl="0" fontAlgn="ctr"/>
                      <a:r>
                        <a:rPr lang="en-GB" sz="1000" b="0" i="0" u="none" strike="noStrike" dirty="0">
                          <a:solidFill>
                            <a:srgbClr val="002060"/>
                          </a:solidFill>
                          <a:effectLst/>
                          <a:latin typeface="Arial" panose="020B0604020202020204" pitchFamily="34" charset="0"/>
                        </a:rPr>
                        <a:t>Activity participant logs, work plans. </a:t>
                      </a:r>
                      <a:endParaRPr lang="en-US" sz="1000" b="0" i="0" u="none" strike="noStrike" dirty="0">
                        <a:solidFill>
                          <a:srgbClr val="002060"/>
                        </a:solidFill>
                        <a:effectLst/>
                        <a:latin typeface="Arial" panose="020B0604020202020204" pitchFamily="34" charset="0"/>
                      </a:endParaRPr>
                    </a:p>
                  </a:txBody>
                  <a:tcPr marL="72000" marR="9525" marT="72000" marB="36000"/>
                </a:tc>
                <a:tc>
                  <a:txBody>
                    <a:bodyPr/>
                    <a:lstStyle/>
                    <a:p>
                      <a:pPr algn="l" rtl="0" fontAlgn="ctr"/>
                      <a:r>
                        <a:rPr lang="en-GB" sz="1000" b="0" i="0" u="none" strike="noStrike" dirty="0">
                          <a:solidFill>
                            <a:srgbClr val="002060"/>
                          </a:solidFill>
                          <a:effectLst/>
                          <a:latin typeface="Arial" panose="020B0604020202020204" pitchFamily="34" charset="0"/>
                        </a:rPr>
                        <a:t>IP </a:t>
                      </a:r>
                    </a:p>
                  </a:txBody>
                  <a:tcPr marL="72000" marR="9525" marT="72000" marB="36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2060"/>
                          </a:solidFill>
                          <a:effectLst/>
                          <a:uLnTx/>
                          <a:uFillTx/>
                          <a:latin typeface="Arial" panose="020B0604020202020204" pitchFamily="34" charset="0"/>
                          <a:ea typeface="+mn-ea"/>
                          <a:cs typeface="+mn-cs"/>
                        </a:rPr>
                        <a:t>Six-monthly</a:t>
                      </a:r>
                      <a:endParaRPr kumimoji="0" lang="en-GB"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9525" marT="72000" marB="36000"/>
                </a:tc>
                <a:tc>
                  <a:txBody>
                    <a:bodyPr/>
                    <a:lstStyle/>
                    <a:p>
                      <a:pPr algn="l" rtl="0" fontAlgn="ctr"/>
                      <a:r>
                        <a:rPr lang="en-GB" sz="1000" b="0" i="0" u="none" strike="noStrike" dirty="0">
                          <a:solidFill>
                            <a:srgbClr val="002060"/>
                          </a:solidFill>
                          <a:effectLst/>
                          <a:latin typeface="Arial" panose="020B0604020202020204" pitchFamily="34" charset="0"/>
                        </a:rPr>
                        <a:t>This measures the number of beneficiaries from any joint or sequenced initiatives between mine action and development/humanitarian/peace or stabilisation programming. This joint or sequenced programming can be based on formal or informal agreements. </a:t>
                      </a:r>
                      <a:endParaRPr lang="en-US" sz="1000" b="0" i="0" u="none" strike="noStrike" dirty="0">
                        <a:solidFill>
                          <a:srgbClr val="002060"/>
                        </a:solidFill>
                        <a:effectLst/>
                        <a:latin typeface="Arial" panose="020B0604020202020204" pitchFamily="34" charset="0"/>
                      </a:endParaRPr>
                    </a:p>
                  </a:txBody>
                  <a:tcPr marL="72000" marR="9525" marT="72000" marB="36000"/>
                </a:tc>
                <a:extLst>
                  <a:ext uri="{0D108BD9-81ED-4DB2-BD59-A6C34878D82A}">
                    <a16:rowId xmlns:a16="http://schemas.microsoft.com/office/drawing/2014/main" val="1356362601"/>
                  </a:ext>
                </a:extLst>
              </a:tr>
              <a:tr h="612000">
                <a:tc>
                  <a:txBody>
                    <a:bodyPr/>
                    <a:lstStyle/>
                    <a:p>
                      <a:pPr algn="ctr" rtl="0" fontAlgn="ctr"/>
                      <a:r>
                        <a:rPr lang="en-GB" sz="1000" b="0" i="0" u="none" strike="noStrike" dirty="0">
                          <a:solidFill>
                            <a:srgbClr val="002060"/>
                          </a:solidFill>
                          <a:effectLst/>
                          <a:latin typeface="Arial" panose="020B0604020202020204" pitchFamily="34" charset="0"/>
                        </a:rPr>
                        <a:t>O-4.12</a:t>
                      </a:r>
                    </a:p>
                  </a:txBody>
                  <a:tcPr marL="9525" marR="9525" marT="72000" marB="36000"/>
                </a:tc>
                <a:tc>
                  <a:txBody>
                    <a:bodyPr/>
                    <a:lstStyle/>
                    <a:p>
                      <a:pPr algn="l" rtl="0" fontAlgn="ctr"/>
                      <a:r>
                        <a:rPr lang="en-US" sz="1000" b="0" i="0" u="none" strike="noStrike" dirty="0">
                          <a:solidFill>
                            <a:srgbClr val="002060"/>
                          </a:solidFill>
                          <a:effectLst/>
                          <a:latin typeface="Arial" panose="020B0604020202020204" pitchFamily="34" charset="0"/>
                        </a:rPr>
                        <a:t>% of community members reporting that they were consulted as part of the reintegration of ex-combatants process and that are supportive of reintegration efforts</a:t>
                      </a:r>
                    </a:p>
                  </a:txBody>
                  <a:tcPr marL="72000" marR="72000" marT="72000" marB="36000"/>
                </a:tc>
                <a:tc>
                  <a:txBody>
                    <a:bodyPr/>
                    <a:lstStyle/>
                    <a:p>
                      <a:pPr algn="l" rtl="0" fontAlgn="ctr"/>
                      <a:r>
                        <a:rPr lang="en-US" sz="1000" b="0" i="0" u="none" strike="noStrike" dirty="0">
                          <a:solidFill>
                            <a:srgbClr val="002060"/>
                          </a:solidFill>
                          <a:effectLst/>
                          <a:latin typeface="Arial" panose="020B0604020202020204" pitchFamily="34" charset="0"/>
                        </a:rPr>
                        <a:t>Surveys, FGDs</a:t>
                      </a:r>
                    </a:p>
                  </a:txBody>
                  <a:tcPr marL="72000" marR="9525" marT="72000" marB="36000"/>
                </a:tc>
                <a:tc>
                  <a:txBody>
                    <a:bodyPr/>
                    <a:lstStyle/>
                    <a:p>
                      <a:pPr algn="l" rtl="0" fontAlgn="ctr"/>
                      <a:r>
                        <a:rPr lang="en-GB" sz="1000" b="0" i="0" u="none" strike="noStrike" dirty="0">
                          <a:solidFill>
                            <a:srgbClr val="002060"/>
                          </a:solidFill>
                          <a:effectLst/>
                          <a:latin typeface="Arial" panose="020B0604020202020204" pitchFamily="34" charset="0"/>
                        </a:rPr>
                        <a:t>IP</a:t>
                      </a:r>
                    </a:p>
                  </a:txBody>
                  <a:tcPr marL="72000" marR="9525" marT="72000" marB="36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2060"/>
                          </a:solidFill>
                          <a:effectLst/>
                          <a:uLnTx/>
                          <a:uFillTx/>
                          <a:latin typeface="Arial" panose="020B0604020202020204" pitchFamily="34" charset="0"/>
                          <a:ea typeface="+mn-ea"/>
                          <a:cs typeface="+mn-cs"/>
                        </a:rPr>
                        <a:t>Six-monthly</a:t>
                      </a:r>
                      <a:endParaRPr kumimoji="0" lang="en-GB"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72000" marR="9525" marT="72000" marB="36000"/>
                </a:tc>
                <a:tc>
                  <a:txBody>
                    <a:bodyPr/>
                    <a:lstStyle/>
                    <a:p>
                      <a:pPr algn="l" rtl="0" fontAlgn="ctr"/>
                      <a:r>
                        <a:rPr lang="en-GB" sz="1000" b="0" i="0" u="none" strike="noStrike" dirty="0">
                          <a:solidFill>
                            <a:srgbClr val="002060"/>
                          </a:solidFill>
                          <a:effectLst/>
                          <a:latin typeface="Arial" panose="020B0604020202020204" pitchFamily="34" charset="0"/>
                        </a:rPr>
                        <a:t>This indicator is only for mine action programmes that use mine action for the wider demobilisation, disarmament and reintegration of ex-combatants. </a:t>
                      </a:r>
                    </a:p>
                  </a:txBody>
                  <a:tcPr marL="72000" marR="9525" marT="72000" marB="36000"/>
                </a:tc>
                <a:extLst>
                  <a:ext uri="{0D108BD9-81ED-4DB2-BD59-A6C34878D82A}">
                    <a16:rowId xmlns:a16="http://schemas.microsoft.com/office/drawing/2014/main" val="3459420812"/>
                  </a:ext>
                </a:extLst>
              </a:tr>
              <a:tr h="729978">
                <a:tc>
                  <a:txBody>
                    <a:bodyPr/>
                    <a:lstStyle/>
                    <a:p>
                      <a:pPr algn="ctr" rtl="0" fontAlgn="ctr"/>
                      <a:r>
                        <a:rPr lang="en-GB" sz="1000" b="0" i="0" u="none" strike="noStrike" dirty="0">
                          <a:solidFill>
                            <a:srgbClr val="002060"/>
                          </a:solidFill>
                          <a:effectLst/>
                          <a:latin typeface="Arial" panose="020B0604020202020204" pitchFamily="34" charset="0"/>
                        </a:rPr>
                        <a:t>O-4.13</a:t>
                      </a:r>
                    </a:p>
                  </a:txBody>
                  <a:tcPr marL="9525" marR="9525" marT="72000" marB="36000"/>
                </a:tc>
                <a:tc>
                  <a:txBody>
                    <a:bodyPr/>
                    <a:lstStyle/>
                    <a:p>
                      <a:pPr algn="l" rtl="0" fontAlgn="ctr"/>
                      <a:r>
                        <a:rPr lang="en-US" sz="1000" b="0" i="0" u="none" strike="noStrike" dirty="0">
                          <a:solidFill>
                            <a:srgbClr val="002060"/>
                          </a:solidFill>
                          <a:effectLst/>
                          <a:latin typeface="Arial" panose="020B0604020202020204" pitchFamily="34" charset="0"/>
                        </a:rPr>
                        <a:t>Reduction of incentives for accessing weapons and munitions</a:t>
                      </a:r>
                    </a:p>
                  </a:txBody>
                  <a:tcPr marL="72000" marR="72000" marT="72000" marB="36000"/>
                </a:tc>
                <a:tc>
                  <a:txBody>
                    <a:bodyPr/>
                    <a:lstStyle/>
                    <a:p>
                      <a:pPr algn="l" rtl="0" fontAlgn="ctr"/>
                      <a:r>
                        <a:rPr lang="en-GB" sz="1000" b="0" i="0" u="none" strike="noStrike" dirty="0">
                          <a:solidFill>
                            <a:srgbClr val="002060"/>
                          </a:solidFill>
                          <a:effectLst/>
                          <a:latin typeface="Arial" panose="020B0604020202020204" pitchFamily="34" charset="0"/>
                        </a:rPr>
                        <a:t>Case studies</a:t>
                      </a:r>
                      <a:endParaRPr lang="en-US" sz="1000" b="0" i="0" u="none" strike="noStrike" dirty="0">
                        <a:solidFill>
                          <a:srgbClr val="002060"/>
                        </a:solidFill>
                        <a:effectLst/>
                        <a:latin typeface="Arial" panose="020B0604020202020204" pitchFamily="34" charset="0"/>
                      </a:endParaRPr>
                    </a:p>
                  </a:txBody>
                  <a:tcPr marL="72000" marR="9525" marT="72000" marB="36000"/>
                </a:tc>
                <a:tc>
                  <a:txBody>
                    <a:bodyPr/>
                    <a:lstStyle/>
                    <a:p>
                      <a:pPr algn="l" rtl="0" fontAlgn="ctr"/>
                      <a:r>
                        <a:rPr lang="en-GB" sz="1000" b="0" i="0" u="none" strike="noStrike" dirty="0">
                          <a:solidFill>
                            <a:srgbClr val="002060"/>
                          </a:solidFill>
                          <a:effectLst/>
                          <a:latin typeface="Arial" panose="020B0604020202020204" pitchFamily="34" charset="0"/>
                        </a:rPr>
                        <a:t>IP Evaluation</a:t>
                      </a:r>
                    </a:p>
                  </a:txBody>
                  <a:tcPr marL="72000" marR="9525" marT="72000" marB="36000"/>
                </a:tc>
                <a:tc>
                  <a:txBody>
                    <a:bodyPr/>
                    <a:lstStyle/>
                    <a:p>
                      <a:pPr algn="l" fontAlgn="t"/>
                      <a:r>
                        <a:rPr lang="en-GB" sz="1000" b="0" i="0" u="none" strike="noStrike" dirty="0">
                          <a:solidFill>
                            <a:srgbClr val="002060"/>
                          </a:solidFill>
                          <a:effectLst/>
                          <a:latin typeface="Arial" panose="020B0604020202020204" pitchFamily="34" charset="0"/>
                        </a:rPr>
                        <a:t>Six-monthly/ annually </a:t>
                      </a:r>
                    </a:p>
                  </a:txBody>
                  <a:tcPr marL="72000" marR="9525" marT="72000" marB="36000"/>
                </a:tc>
                <a:tc>
                  <a:txBody>
                    <a:bodyPr/>
                    <a:lstStyle/>
                    <a:p>
                      <a:pPr algn="l" rtl="0" fontAlgn="ctr"/>
                      <a:r>
                        <a:rPr lang="en-GB" sz="1000" b="0" i="0" u="none" strike="noStrike" dirty="0">
                          <a:solidFill>
                            <a:srgbClr val="002060"/>
                          </a:solidFill>
                          <a:effectLst/>
                          <a:latin typeface="Arial" panose="020B0604020202020204" pitchFamily="34" charset="0"/>
                          <a:cs typeface="Arial" panose="020B0604020202020204" pitchFamily="34" charset="0"/>
                        </a:rPr>
                        <a:t>Case study to outline the extent to which mine action activities are reducing the incentives for accessing weapons and munitions. This indicator focuses on the links between mine action and stabilisation and peacebuilding initiatives. </a:t>
                      </a:r>
                    </a:p>
                  </a:txBody>
                  <a:tcPr marL="72000" marR="9525" marT="72000" marB="108000"/>
                </a:tc>
                <a:extLst>
                  <a:ext uri="{0D108BD9-81ED-4DB2-BD59-A6C34878D82A}">
                    <a16:rowId xmlns:a16="http://schemas.microsoft.com/office/drawing/2014/main" val="3026746874"/>
                  </a:ext>
                </a:extLst>
              </a:tr>
            </a:tbl>
          </a:graphicData>
        </a:graphic>
      </p:graphicFrame>
      <p:sp>
        <p:nvSpPr>
          <p:cNvPr id="2" name="Rectangle 1">
            <a:extLst>
              <a:ext uri="{FF2B5EF4-FFF2-40B4-BE49-F238E27FC236}">
                <a16:creationId xmlns:a16="http://schemas.microsoft.com/office/drawing/2014/main" id="{1C91BB70-3548-42FC-D4FE-97CB7A26A634}"/>
              </a:ext>
            </a:extLst>
          </p:cNvPr>
          <p:cNvSpPr/>
          <p:nvPr/>
        </p:nvSpPr>
        <p:spPr>
          <a:xfrm>
            <a:off x="408992" y="237040"/>
            <a:ext cx="3934408" cy="348761"/>
          </a:xfrm>
          <a:prstGeom prst="rect">
            <a:avLst/>
          </a:prstGeom>
          <a:noFill/>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Proposed Outcome indicators</a:t>
            </a:r>
            <a:endParaRPr kumimoji="0" lang="en-US" sz="105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50376508-30F2-AB04-0195-07AF65313107}"/>
              </a:ext>
            </a:extLst>
          </p:cNvPr>
          <p:cNvSpPr txBox="1"/>
          <p:nvPr/>
        </p:nvSpPr>
        <p:spPr>
          <a:xfrm>
            <a:off x="5943600" y="223977"/>
            <a:ext cx="5887617"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dirty="0">
                <a:ln>
                  <a:noFill/>
                </a:ln>
                <a:solidFill>
                  <a:srgbClr val="002060"/>
                </a:solidFill>
                <a:effectLst/>
                <a:uLnTx/>
                <a:uFillTx/>
                <a:latin typeface="Arial" panose="020B0604020202020204" pitchFamily="34" charset="0"/>
                <a:ea typeface="+mn-ea"/>
                <a:cs typeface="+mn-cs"/>
              </a:rPr>
              <a:t>The key (minimum) indicators required are shown in bold</a:t>
            </a:r>
          </a:p>
        </p:txBody>
      </p:sp>
      <p:sp>
        <p:nvSpPr>
          <p:cNvPr id="4" name="Slide Number Placeholder 5">
            <a:extLst>
              <a:ext uri="{FF2B5EF4-FFF2-40B4-BE49-F238E27FC236}">
                <a16:creationId xmlns:a16="http://schemas.microsoft.com/office/drawing/2014/main" id="{1A4B1619-A145-5621-9397-EF2881984527}"/>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60</a:t>
            </a:fld>
            <a:endParaRPr lang="en-GB" dirty="0"/>
          </a:p>
        </p:txBody>
      </p:sp>
    </p:spTree>
    <p:extLst>
      <p:ext uri="{BB962C8B-B14F-4D97-AF65-F5344CB8AC3E}">
        <p14:creationId xmlns:p14="http://schemas.microsoft.com/office/powerpoint/2010/main" val="30228865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791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9">
            <a:extLst>
              <a:ext uri="{FF2B5EF4-FFF2-40B4-BE49-F238E27FC236}">
                <a16:creationId xmlns:a16="http://schemas.microsoft.com/office/drawing/2014/main" id="{FB2E2F75-EB4A-AA43-BA05-D1B0D6320FA8}"/>
              </a:ext>
            </a:extLst>
          </p:cNvPr>
          <p:cNvSpPr/>
          <p:nvPr/>
        </p:nvSpPr>
        <p:spPr>
          <a:xfrm>
            <a:off x="0" y="5894"/>
            <a:ext cx="12192000" cy="117869"/>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aphicFrame>
        <p:nvGraphicFramePr>
          <p:cNvPr id="12" name="Table 11">
            <a:extLst>
              <a:ext uri="{FF2B5EF4-FFF2-40B4-BE49-F238E27FC236}">
                <a16:creationId xmlns:a16="http://schemas.microsoft.com/office/drawing/2014/main" id="{DBD0BB86-877F-EB48-F618-82D8DEAA3855}"/>
              </a:ext>
            </a:extLst>
          </p:cNvPr>
          <p:cNvGraphicFramePr>
            <a:graphicFrameLocks noGrp="1"/>
          </p:cNvGraphicFramePr>
          <p:nvPr>
            <p:extLst>
              <p:ext uri="{D42A27DB-BD31-4B8C-83A1-F6EECF244321}">
                <p14:modId xmlns:p14="http://schemas.microsoft.com/office/powerpoint/2010/main" val="2833864767"/>
              </p:ext>
            </p:extLst>
          </p:nvPr>
        </p:nvGraphicFramePr>
        <p:xfrm>
          <a:off x="408992" y="634365"/>
          <a:ext cx="11439838" cy="6014913"/>
        </p:xfrm>
        <a:graphic>
          <a:graphicData uri="http://schemas.openxmlformats.org/drawingml/2006/table">
            <a:tbl>
              <a:tblPr>
                <a:tableStyleId>{5C22544A-7EE6-4342-B048-85BDC9FD1C3A}</a:tableStyleId>
              </a:tblPr>
              <a:tblGrid>
                <a:gridCol w="518588">
                  <a:extLst>
                    <a:ext uri="{9D8B030D-6E8A-4147-A177-3AD203B41FA5}">
                      <a16:colId xmlns:a16="http://schemas.microsoft.com/office/drawing/2014/main" val="241963245"/>
                    </a:ext>
                  </a:extLst>
                </a:gridCol>
                <a:gridCol w="2793815">
                  <a:extLst>
                    <a:ext uri="{9D8B030D-6E8A-4147-A177-3AD203B41FA5}">
                      <a16:colId xmlns:a16="http://schemas.microsoft.com/office/drawing/2014/main" val="2213462879"/>
                    </a:ext>
                  </a:extLst>
                </a:gridCol>
                <a:gridCol w="1467293">
                  <a:extLst>
                    <a:ext uri="{9D8B030D-6E8A-4147-A177-3AD203B41FA5}">
                      <a16:colId xmlns:a16="http://schemas.microsoft.com/office/drawing/2014/main" val="3573652267"/>
                    </a:ext>
                  </a:extLst>
                </a:gridCol>
                <a:gridCol w="744279">
                  <a:extLst>
                    <a:ext uri="{9D8B030D-6E8A-4147-A177-3AD203B41FA5}">
                      <a16:colId xmlns:a16="http://schemas.microsoft.com/office/drawing/2014/main" val="1122454484"/>
                    </a:ext>
                  </a:extLst>
                </a:gridCol>
                <a:gridCol w="808075">
                  <a:extLst>
                    <a:ext uri="{9D8B030D-6E8A-4147-A177-3AD203B41FA5}">
                      <a16:colId xmlns:a16="http://schemas.microsoft.com/office/drawing/2014/main" val="3614006256"/>
                    </a:ext>
                  </a:extLst>
                </a:gridCol>
                <a:gridCol w="5107788">
                  <a:extLst>
                    <a:ext uri="{9D8B030D-6E8A-4147-A177-3AD203B41FA5}">
                      <a16:colId xmlns:a16="http://schemas.microsoft.com/office/drawing/2014/main" val="612197582"/>
                    </a:ext>
                  </a:extLst>
                </a:gridCol>
              </a:tblGrid>
              <a:tr h="305435">
                <a:tc>
                  <a:txBody>
                    <a:bodyPr/>
                    <a:lstStyle/>
                    <a:p>
                      <a:pPr algn="l" rtl="0" fontAlgn="ctr"/>
                      <a:r>
                        <a:rPr lang="en-GB" sz="1100" b="1" i="0" u="none" strike="noStrike" dirty="0">
                          <a:solidFill>
                            <a:schemeClr val="bg1"/>
                          </a:solidFill>
                          <a:effectLst/>
                          <a:latin typeface="Arial" panose="020B0604020202020204" pitchFamily="34" charset="0"/>
                        </a:rPr>
                        <a:t>N.O </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Indicator </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Source</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Owner</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Frequency</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Description </a:t>
                      </a:r>
                    </a:p>
                  </a:txBody>
                  <a:tcPr marL="72000" marR="7620" marT="7620" marB="0" anchor="ctr">
                    <a:solidFill>
                      <a:schemeClr val="accent6"/>
                    </a:solidFill>
                  </a:tcPr>
                </a:tc>
                <a:extLst>
                  <a:ext uri="{0D108BD9-81ED-4DB2-BD59-A6C34878D82A}">
                    <a16:rowId xmlns:a16="http://schemas.microsoft.com/office/drawing/2014/main" val="4054895585"/>
                  </a:ext>
                </a:extLst>
              </a:tr>
              <a:tr h="288076">
                <a:tc gridSpan="6">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1" i="0" u="none" strike="noStrike" dirty="0">
                          <a:solidFill>
                            <a:srgbClr val="002060"/>
                          </a:solidFill>
                          <a:effectLst/>
                          <a:latin typeface="Arial" panose="020B0604020202020204" pitchFamily="34" charset="0"/>
                        </a:rPr>
                        <a:t>Outcome 5: </a:t>
                      </a:r>
                      <a:r>
                        <a:rPr lang="en-US" sz="1100" b="1" i="0" u="none" strike="noStrike" dirty="0">
                          <a:solidFill>
                            <a:srgbClr val="002060"/>
                          </a:solidFill>
                          <a:effectLst/>
                          <a:latin typeface="Arial" panose="020B0604020202020204" pitchFamily="34" charset="0"/>
                        </a:rPr>
                        <a:t>Safe and productive land use improves livelihoods and basic services, improving quality of life </a:t>
                      </a:r>
                      <a:endParaRPr lang="en-GB" sz="1100" b="1" i="0" u="none" strike="noStrike" dirty="0">
                        <a:solidFill>
                          <a:srgbClr val="002060"/>
                        </a:solidFill>
                        <a:effectLst/>
                        <a:latin typeface="Arial" panose="020B0604020202020204" pitchFamily="34" charset="0"/>
                      </a:endParaRPr>
                    </a:p>
                  </a:txBody>
                  <a:tcPr marL="72000" marR="7620" marT="7620" marB="0" anchor="ctr">
                    <a:solidFill>
                      <a:schemeClr val="accent6">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41413796"/>
                  </a:ext>
                </a:extLst>
              </a:tr>
              <a:tr h="772933">
                <a:tc>
                  <a:txBody>
                    <a:bodyPr/>
                    <a:lstStyle/>
                    <a:p>
                      <a:pPr algn="ctr" rtl="0" fontAlgn="ctr"/>
                      <a:r>
                        <a:rPr lang="en-GB" sz="1000" b="1" i="0" u="none" strike="noStrike" dirty="0">
                          <a:solidFill>
                            <a:srgbClr val="002060"/>
                          </a:solidFill>
                          <a:effectLst/>
                          <a:latin typeface="Arial" panose="020B0604020202020204" pitchFamily="34" charset="0"/>
                        </a:rPr>
                        <a:t>O-5.1</a:t>
                      </a:r>
                    </a:p>
                  </a:txBody>
                  <a:tcPr marL="0" marR="9525" marT="108000" marB="108000"/>
                </a:tc>
                <a:tc>
                  <a:txBody>
                    <a:bodyPr/>
                    <a:lstStyle/>
                    <a:p>
                      <a:pPr algn="l" rtl="0" fontAlgn="ctr"/>
                      <a:r>
                        <a:rPr lang="en-US" sz="1000" b="1" i="0" u="none" strike="noStrike" dirty="0">
                          <a:solidFill>
                            <a:srgbClr val="002060"/>
                          </a:solidFill>
                          <a:effectLst/>
                          <a:latin typeface="Arial" panose="020B0604020202020204" pitchFamily="34" charset="0"/>
                        </a:rPr>
                        <a:t>Perceptions of improved livelihoods (SADDD) - % of direct and indirect beneficiaries surveyed reporting improved livelihoods as a result of mine action activities </a:t>
                      </a:r>
                    </a:p>
                  </a:txBody>
                  <a:tcPr marL="72000" marR="9525" marT="108000" marB="108000"/>
                </a:tc>
                <a:tc>
                  <a:txBody>
                    <a:bodyPr/>
                    <a:lstStyle/>
                    <a:p>
                      <a:pPr algn="l" rtl="0" fontAlgn="ctr"/>
                      <a:r>
                        <a:rPr lang="en-US" sz="1000" b="0" i="0" u="none" strike="noStrike" dirty="0">
                          <a:solidFill>
                            <a:srgbClr val="002060"/>
                          </a:solidFill>
                          <a:effectLst/>
                          <a:latin typeface="Arial" panose="020B0604020202020204" pitchFamily="34" charset="0"/>
                        </a:rPr>
                        <a:t>HH survey, beneficiary interviews and/or post-clearance assessments</a:t>
                      </a:r>
                    </a:p>
                  </a:txBody>
                  <a:tcPr marL="72000" marR="9525" marT="108000" marB="108000"/>
                </a:tc>
                <a:tc>
                  <a:txBody>
                    <a:bodyPr/>
                    <a:lstStyle/>
                    <a:p>
                      <a:pPr algn="l" rtl="0" fontAlgn="ctr"/>
                      <a:r>
                        <a:rPr lang="en-GB" sz="1000" b="0" i="0" u="none" strike="noStrike" dirty="0">
                          <a:solidFill>
                            <a:srgbClr val="002060"/>
                          </a:solidFill>
                          <a:effectLst/>
                          <a:latin typeface="Arial" panose="020B0604020202020204" pitchFamily="34" charset="0"/>
                        </a:rPr>
                        <a:t>IP </a:t>
                      </a:r>
                      <a:endParaRPr lang="en-US" sz="1000" b="0" i="0" u="none" strike="noStrike" dirty="0">
                        <a:solidFill>
                          <a:srgbClr val="002060"/>
                        </a:solidFill>
                        <a:effectLst/>
                        <a:latin typeface="Arial" panose="020B0604020202020204" pitchFamily="34" charset="0"/>
                      </a:endParaRPr>
                    </a:p>
                  </a:txBody>
                  <a:tcPr marL="72000" marR="9525" marT="108000" marB="108000"/>
                </a:tc>
                <a:tc>
                  <a:txBody>
                    <a:bodyPr/>
                    <a:lstStyle/>
                    <a:p>
                      <a:pPr algn="l" rtl="0" fontAlgn="ctr"/>
                      <a:r>
                        <a:rPr kumimoji="0" lang="en-GB"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Six-monthly</a:t>
                      </a:r>
                      <a:endParaRPr lang="en-US" sz="1000" b="0" i="0" u="none" strike="noStrike" dirty="0">
                        <a:solidFill>
                          <a:srgbClr val="002060"/>
                        </a:solidFill>
                        <a:effectLst/>
                        <a:latin typeface="Arial" panose="020B0604020202020204" pitchFamily="34" charset="0"/>
                      </a:endParaRPr>
                    </a:p>
                  </a:txBody>
                  <a:tcPr marL="72000" marR="9525" marT="108000" marB="108000"/>
                </a:tc>
                <a:tc>
                  <a:txBody>
                    <a:bodyPr/>
                    <a:lstStyle/>
                    <a:p>
                      <a:pPr algn="l" rtl="0" fontAlgn="ctr"/>
                      <a:r>
                        <a:rPr lang="en-US" sz="1000" b="0" i="0" u="none" strike="noStrike" dirty="0">
                          <a:solidFill>
                            <a:srgbClr val="002060"/>
                          </a:solidFill>
                          <a:effectLst/>
                          <a:latin typeface="Arial" panose="020B0604020202020204" pitchFamily="34" charset="0"/>
                        </a:rPr>
                        <a:t>% of direct and indirect beneficiaries surveyed reporting improved livelihoods as a result of mine action activities </a:t>
                      </a:r>
                    </a:p>
                  </a:txBody>
                  <a:tcPr marL="72000" marR="9525" marT="108000" marB="108000"/>
                </a:tc>
                <a:extLst>
                  <a:ext uri="{0D108BD9-81ED-4DB2-BD59-A6C34878D82A}">
                    <a16:rowId xmlns:a16="http://schemas.microsoft.com/office/drawing/2014/main" val="4263741709"/>
                  </a:ext>
                </a:extLst>
              </a:tr>
              <a:tr h="1685925">
                <a:tc rowSpan="3">
                  <a:txBody>
                    <a:bodyPr/>
                    <a:lstStyle/>
                    <a:p>
                      <a:pPr algn="ctr" rtl="0" fontAlgn="ctr"/>
                      <a:r>
                        <a:rPr lang="en-GB" sz="1000" b="1" i="0" u="none" strike="noStrike" dirty="0">
                          <a:solidFill>
                            <a:srgbClr val="002060"/>
                          </a:solidFill>
                          <a:effectLst/>
                          <a:latin typeface="Arial" panose="020B0604020202020204" pitchFamily="34" charset="0"/>
                        </a:rPr>
                        <a:t>O-5.2</a:t>
                      </a:r>
                    </a:p>
                  </a:txBody>
                  <a:tcPr marL="0" marR="9525" marT="108000" marB="108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b="1" i="0" u="none" strike="noStrike" dirty="0">
                          <a:solidFill>
                            <a:srgbClr val="002060"/>
                          </a:solidFill>
                          <a:effectLst/>
                          <a:latin typeface="Arial" panose="020B0604020202020204" pitchFamily="34" charset="0"/>
                        </a:rPr>
                        <a:t>Perceptions of access and delivery of basic services (SADDD) - can be disaggregated by service area (education, health, energy and access routes)</a:t>
                      </a:r>
                    </a:p>
                    <a:p>
                      <a:pPr algn="l" rtl="0" fontAlgn="ctr"/>
                      <a:endParaRPr lang="en-US" sz="1000" b="1" i="0" u="none" strike="noStrike" dirty="0">
                        <a:solidFill>
                          <a:srgbClr val="002060"/>
                        </a:solidFill>
                        <a:effectLst/>
                        <a:latin typeface="Arial" panose="020B0604020202020204" pitchFamily="34" charset="0"/>
                      </a:endParaRPr>
                    </a:p>
                  </a:txBody>
                  <a:tcPr marL="72000" marR="9525" marT="108000" marB="108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rgbClr val="002060"/>
                          </a:solidFill>
                          <a:effectLst/>
                          <a:latin typeface="Arial" panose="020B0604020202020204" pitchFamily="34" charset="0"/>
                        </a:rPr>
                        <a:t>Beneficiary interviews and post-clearance assessments, </a:t>
                      </a:r>
                      <a:r>
                        <a:rPr lang="en-GB" sz="1000" b="0" i="0" u="none" strike="noStrike" dirty="0">
                          <a:solidFill>
                            <a:srgbClr val="002060"/>
                          </a:solidFill>
                          <a:effectLst/>
                          <a:latin typeface="Arial" panose="020B0604020202020204" pitchFamily="34" charset="0"/>
                        </a:rPr>
                        <a:t>HH Survey </a:t>
                      </a:r>
                    </a:p>
                    <a:p>
                      <a:pPr algn="l" rtl="0" fontAlgn="ctr"/>
                      <a:endParaRPr lang="en-US" sz="1000" b="0" i="0" u="none" strike="noStrike" dirty="0">
                        <a:solidFill>
                          <a:srgbClr val="002060"/>
                        </a:solidFill>
                        <a:effectLst/>
                        <a:latin typeface="Arial" panose="020B0604020202020204" pitchFamily="34" charset="0"/>
                      </a:endParaRPr>
                    </a:p>
                  </a:txBody>
                  <a:tcPr marL="72000" marR="9525" marT="108000" marB="108000"/>
                </a:tc>
                <a:tc>
                  <a:txBody>
                    <a:bodyPr/>
                    <a:lstStyle/>
                    <a:p>
                      <a:pPr algn="l" rtl="0" fontAlgn="ctr"/>
                      <a:r>
                        <a:rPr lang="en-GB" sz="1000" b="0" i="0" u="none" strike="noStrike" dirty="0">
                          <a:solidFill>
                            <a:srgbClr val="002060"/>
                          </a:solidFill>
                          <a:effectLst/>
                          <a:latin typeface="Arial" panose="020B0604020202020204" pitchFamily="34" charset="0"/>
                        </a:rPr>
                        <a:t>IP </a:t>
                      </a:r>
                      <a:endParaRPr lang="en-US" sz="1000" b="0" i="0" u="none" strike="noStrike" dirty="0">
                        <a:solidFill>
                          <a:srgbClr val="002060"/>
                        </a:solidFill>
                        <a:effectLst/>
                        <a:latin typeface="Arial" panose="020B0604020202020204" pitchFamily="34" charset="0"/>
                      </a:endParaRPr>
                    </a:p>
                  </a:txBody>
                  <a:tcPr marL="72000" marR="9525" marT="108000" marB="108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Six-monthly</a:t>
                      </a:r>
                      <a:endParaRPr lang="en-GB" sz="1000" b="0" i="0" u="none" strike="noStrike" dirty="0">
                        <a:solidFill>
                          <a:srgbClr val="002060"/>
                        </a:solidFill>
                        <a:effectLst/>
                        <a:latin typeface="Arial" panose="020B0604020202020204" pitchFamily="34" charset="0"/>
                      </a:endParaRPr>
                    </a:p>
                  </a:txBody>
                  <a:tcPr marL="72000" marR="9525" marT="108000" marB="108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rgbClr val="002060"/>
                          </a:solidFill>
                          <a:effectLst/>
                          <a:latin typeface="Arial" panose="020B0604020202020204" pitchFamily="34" charset="0"/>
                        </a:rPr>
                        <a:t>This can be from one household survey /post clearance assessment question  on whether livelihoods have improved as a result of mine action activities or </a:t>
                      </a:r>
                    </a:p>
                    <a:p>
                      <a:pPr marL="0" marR="0" lvl="0" indent="0" algn="l" defTabSz="914400" rtl="0" eaLnBrk="1" fontAlgn="ctr" latinLnBrk="0" hangingPunct="1">
                        <a:lnSpc>
                          <a:spcPct val="100000"/>
                        </a:lnSpc>
                        <a:spcBef>
                          <a:spcPts val="0"/>
                        </a:spcBef>
                        <a:spcAft>
                          <a:spcPts val="300"/>
                        </a:spcAft>
                        <a:buClrTx/>
                        <a:buSzTx/>
                        <a:buFontTx/>
                        <a:buNone/>
                        <a:tabLst/>
                        <a:defRPr/>
                      </a:pPr>
                      <a:r>
                        <a:rPr lang="en-US" sz="1000" b="0" i="0" u="none" strike="noStrike" dirty="0">
                          <a:solidFill>
                            <a:srgbClr val="002060"/>
                          </a:solidFill>
                          <a:effectLst/>
                          <a:latin typeface="Arial" panose="020B0604020202020204" pitchFamily="34" charset="0"/>
                        </a:rPr>
                        <a:t>Can be divided into four indicators for the four service areas (from the following HH Survey questions): </a:t>
                      </a:r>
                    </a:p>
                    <a:p>
                      <a:pPr marL="0" marR="0" lvl="0" indent="0" algn="l" defTabSz="914400" rtl="0" eaLnBrk="1" fontAlgn="ctr" latinLnBrk="0" hangingPunct="1">
                        <a:lnSpc>
                          <a:spcPct val="100000"/>
                        </a:lnSpc>
                        <a:spcBef>
                          <a:spcPts val="0"/>
                        </a:spcBef>
                        <a:spcAft>
                          <a:spcPts val="300"/>
                        </a:spcAft>
                        <a:buClrTx/>
                        <a:buSzTx/>
                        <a:buFontTx/>
                        <a:buNone/>
                        <a:tabLst/>
                        <a:defRPr/>
                      </a:pPr>
                      <a:r>
                        <a:rPr lang="en-US" sz="1000" b="0" i="0" u="none" strike="noStrike" dirty="0">
                          <a:solidFill>
                            <a:srgbClr val="002060"/>
                          </a:solidFill>
                          <a:effectLst/>
                          <a:latin typeface="Arial" panose="020B0604020202020204" pitchFamily="34" charset="0"/>
                        </a:rPr>
                        <a:t>Q6.3: Comparing the time before mine clearance happened and now, have you noticed any changes in the school facilities of your children? </a:t>
                      </a:r>
                    </a:p>
                    <a:p>
                      <a:pPr marL="0" marR="0" lvl="0" indent="0" algn="l" defTabSz="914400" rtl="0" eaLnBrk="1" fontAlgn="ctr" latinLnBrk="0" hangingPunct="1">
                        <a:lnSpc>
                          <a:spcPct val="100000"/>
                        </a:lnSpc>
                        <a:spcBef>
                          <a:spcPts val="0"/>
                        </a:spcBef>
                        <a:spcAft>
                          <a:spcPts val="300"/>
                        </a:spcAft>
                        <a:buClrTx/>
                        <a:buSzTx/>
                        <a:buFontTx/>
                        <a:buNone/>
                        <a:tabLst/>
                        <a:defRPr/>
                      </a:pPr>
                      <a:r>
                        <a:rPr lang="en-US" sz="1000" b="0" i="0" u="none" strike="noStrike" dirty="0">
                          <a:solidFill>
                            <a:srgbClr val="002060"/>
                          </a:solidFill>
                          <a:effectLst/>
                          <a:latin typeface="Arial" panose="020B0604020202020204" pitchFamily="34" charset="0"/>
                        </a:rPr>
                        <a:t>Q7.1: Comparing the time before mine clearance happened and now, have you noticed any changes in the health facilities of your area?</a:t>
                      </a:r>
                    </a:p>
                    <a:p>
                      <a:pPr marL="0" marR="0" lvl="0" indent="0" algn="l" defTabSz="914400" rtl="0" eaLnBrk="1" fontAlgn="ctr" latinLnBrk="0" hangingPunct="1">
                        <a:lnSpc>
                          <a:spcPct val="100000"/>
                        </a:lnSpc>
                        <a:spcBef>
                          <a:spcPts val="0"/>
                        </a:spcBef>
                        <a:spcAft>
                          <a:spcPts val="300"/>
                        </a:spcAft>
                        <a:buClrTx/>
                        <a:buSzTx/>
                        <a:buFontTx/>
                        <a:buNone/>
                        <a:tabLst/>
                        <a:defRPr/>
                      </a:pPr>
                      <a:r>
                        <a:rPr lang="en-US" sz="1000" b="0" i="0" u="none" strike="noStrike" dirty="0">
                          <a:solidFill>
                            <a:srgbClr val="002060"/>
                          </a:solidFill>
                          <a:effectLst/>
                          <a:latin typeface="Arial" panose="020B0604020202020204" pitchFamily="34" charset="0"/>
                        </a:rPr>
                        <a:t>Q8.2: Comparing the time before mine clearance took place and now, have you noticed any change in energy provision/access of your household?</a:t>
                      </a:r>
                    </a:p>
                    <a:p>
                      <a:pPr marL="0" marR="0" lvl="0" indent="0" algn="l" defTabSz="914400" rtl="0" eaLnBrk="1" fontAlgn="ctr" latinLnBrk="0" hangingPunct="1">
                        <a:lnSpc>
                          <a:spcPct val="100000"/>
                        </a:lnSpc>
                        <a:spcBef>
                          <a:spcPts val="0"/>
                        </a:spcBef>
                        <a:spcAft>
                          <a:spcPts val="300"/>
                        </a:spcAft>
                        <a:buClrTx/>
                        <a:buSzTx/>
                        <a:buFontTx/>
                        <a:buNone/>
                        <a:tabLst/>
                        <a:defRPr/>
                      </a:pPr>
                      <a:r>
                        <a:rPr lang="en-US" sz="1000" b="0" i="0" u="none" strike="noStrike" dirty="0">
                          <a:solidFill>
                            <a:srgbClr val="002060"/>
                          </a:solidFill>
                          <a:effectLst/>
                          <a:latin typeface="Arial" panose="020B0604020202020204" pitchFamily="34" charset="0"/>
                        </a:rPr>
                        <a:t>Q8.3: After mine clearance, have roads and access routes to markets, schools and hospitals changed?</a:t>
                      </a:r>
                      <a:endParaRPr lang="en-GB" sz="1000" b="0" i="0" dirty="0">
                        <a:solidFill>
                          <a:srgbClr val="002060"/>
                        </a:solidFill>
                        <a:latin typeface="Arial" panose="020B0604020202020204" pitchFamily="34" charset="0"/>
                      </a:endParaRPr>
                    </a:p>
                  </a:txBody>
                  <a:tcPr marL="72000" marR="36000" marT="108000" marB="108000"/>
                </a:tc>
                <a:extLst>
                  <a:ext uri="{0D108BD9-81ED-4DB2-BD59-A6C34878D82A}">
                    <a16:rowId xmlns:a16="http://schemas.microsoft.com/office/drawing/2014/main" val="3995386032"/>
                  </a:ext>
                </a:extLst>
              </a:tr>
              <a:tr h="522000">
                <a:tc vMerge="1">
                  <a:txBody>
                    <a:bodyPr/>
                    <a:lstStyle/>
                    <a:p>
                      <a:endParaRPr lang="en-GB"/>
                    </a:p>
                  </a:txBody>
                  <a:tcPr/>
                </a:tc>
                <a:tc>
                  <a:txBody>
                    <a:bodyPr/>
                    <a:lstStyle/>
                    <a:p>
                      <a:pPr algn="l" rtl="0" fontAlgn="ctr"/>
                      <a:r>
                        <a:rPr lang="en-GB" sz="1000" b="0" i="0" u="none" strike="noStrike" dirty="0">
                          <a:solidFill>
                            <a:srgbClr val="002060"/>
                          </a:solidFill>
                          <a:effectLst/>
                          <a:latin typeface="Arial" panose="020B0604020202020204" pitchFamily="34" charset="0"/>
                        </a:rPr>
                        <a:t>Or</a:t>
                      </a:r>
                    </a:p>
                  </a:txBody>
                  <a:tcPr marL="72000" marR="9525" marT="108000" marB="108000" anchor="ctr"/>
                </a:tc>
                <a:tc>
                  <a:txBody>
                    <a:bodyPr/>
                    <a:lstStyle/>
                    <a:p>
                      <a:pPr algn="l" rtl="0" fontAlgn="ctr"/>
                      <a:endParaRPr lang="en-GB" sz="1000" b="0" i="0" u="none" strike="noStrike" dirty="0">
                        <a:solidFill>
                          <a:srgbClr val="002060"/>
                        </a:solidFill>
                        <a:effectLst/>
                        <a:latin typeface="Arial" panose="020B0604020202020204" pitchFamily="34" charset="0"/>
                      </a:endParaRPr>
                    </a:p>
                  </a:txBody>
                  <a:tcPr marL="72000" marR="9525" marT="108000" marB="108000"/>
                </a:tc>
                <a:tc>
                  <a:txBody>
                    <a:bodyPr/>
                    <a:lstStyle/>
                    <a:p>
                      <a:pPr algn="l" rtl="0" fontAlgn="ctr"/>
                      <a:endParaRPr lang="en-GB" sz="1000" b="0" i="0" u="none" strike="noStrike" dirty="0">
                        <a:solidFill>
                          <a:srgbClr val="002060"/>
                        </a:solidFill>
                        <a:effectLst/>
                        <a:latin typeface="Arial" panose="020B0604020202020204" pitchFamily="34" charset="0"/>
                      </a:endParaRPr>
                    </a:p>
                    <a:p>
                      <a:pPr algn="l" rtl="0" fontAlgn="ctr"/>
                      <a:r>
                        <a:rPr lang="en-GB" sz="1000" b="0" i="0" u="none" strike="noStrike" dirty="0">
                          <a:solidFill>
                            <a:srgbClr val="002060"/>
                          </a:solidFill>
                          <a:effectLst/>
                          <a:latin typeface="Arial" panose="020B0604020202020204" pitchFamily="34" charset="0"/>
                        </a:rPr>
                        <a:t> </a:t>
                      </a:r>
                    </a:p>
                  </a:txBody>
                  <a:tcPr marL="72000" marR="9525" marT="108000" marB="108000"/>
                </a:tc>
                <a:tc>
                  <a:txBody>
                    <a:bodyPr/>
                    <a:lstStyle/>
                    <a:p>
                      <a:pPr algn="l" rtl="0" fontAlgn="ctr"/>
                      <a:endParaRPr lang="en-GB" sz="1000" b="0" i="0" u="none" strike="noStrike" dirty="0">
                        <a:solidFill>
                          <a:srgbClr val="002060"/>
                        </a:solidFill>
                        <a:effectLst/>
                        <a:latin typeface="Arial" panose="020B0604020202020204" pitchFamily="34" charset="0"/>
                      </a:endParaRPr>
                    </a:p>
                  </a:txBody>
                  <a:tcPr marL="72000" marR="9525" marT="108000" marB="108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GB" sz="1000" b="0" i="0" dirty="0">
                        <a:solidFill>
                          <a:srgbClr val="002060"/>
                        </a:solidFill>
                        <a:latin typeface="Arial" panose="020B0604020202020204" pitchFamily="34" charset="0"/>
                      </a:endParaRPr>
                    </a:p>
                  </a:txBody>
                  <a:tcPr marL="72000" marR="9525" marT="108000" marB="108000"/>
                </a:tc>
                <a:extLst>
                  <a:ext uri="{0D108BD9-81ED-4DB2-BD59-A6C34878D82A}">
                    <a16:rowId xmlns:a16="http://schemas.microsoft.com/office/drawing/2014/main" val="341649537"/>
                  </a:ext>
                </a:extLst>
              </a:tr>
              <a:tr h="898602">
                <a:tc vMerge="1">
                  <a:txBody>
                    <a:bodyPr/>
                    <a:lstStyle/>
                    <a:p>
                      <a:endParaRPr lang="en-GB"/>
                    </a:p>
                  </a:txBody>
                  <a:tcPr/>
                </a:tc>
                <a:tc>
                  <a:txBody>
                    <a:bodyPr/>
                    <a:lstStyle/>
                    <a:p>
                      <a:pPr algn="l" rtl="0" fontAlgn="ctr"/>
                      <a:r>
                        <a:rPr lang="en-US" sz="1000" b="1" i="0" u="none" strike="noStrike" dirty="0">
                          <a:solidFill>
                            <a:srgbClr val="002060"/>
                          </a:solidFill>
                          <a:effectLst/>
                          <a:latin typeface="Arial" panose="020B0604020202020204" pitchFamily="34" charset="0"/>
                        </a:rPr>
                        <a:t>Case studies of the provision and access to basic services</a:t>
                      </a:r>
                    </a:p>
                    <a:p>
                      <a:pPr algn="l" fontAlgn="t"/>
                      <a:r>
                        <a:rPr lang="en-GB" sz="1000" b="1" i="0" u="none" strike="noStrike" dirty="0">
                          <a:solidFill>
                            <a:srgbClr val="002060"/>
                          </a:solidFill>
                          <a:effectLst/>
                          <a:latin typeface="Arial" panose="020B0604020202020204" pitchFamily="34" charset="0"/>
                        </a:rPr>
                        <a:t> </a:t>
                      </a:r>
                    </a:p>
                    <a:p>
                      <a:pPr algn="l" fontAlgn="t"/>
                      <a:r>
                        <a:rPr lang="en-GB" sz="1000" b="1" i="0" u="none" strike="noStrike" dirty="0">
                          <a:solidFill>
                            <a:srgbClr val="002060"/>
                          </a:solidFill>
                          <a:effectLst/>
                          <a:latin typeface="Arial" panose="020B0604020202020204" pitchFamily="34" charset="0"/>
                        </a:rPr>
                        <a:t> </a:t>
                      </a:r>
                    </a:p>
                  </a:txBody>
                  <a:tcPr marL="72000" marR="9525" marT="108000" marB="108000"/>
                </a:tc>
                <a:tc>
                  <a:txBody>
                    <a:bodyPr/>
                    <a:lstStyle/>
                    <a:p>
                      <a:pPr algn="l" fontAlgn="t"/>
                      <a:r>
                        <a:rPr lang="en-US" sz="1000" b="0" i="0" u="none" strike="noStrike" dirty="0">
                          <a:solidFill>
                            <a:srgbClr val="002060"/>
                          </a:solidFill>
                          <a:effectLst/>
                          <a:latin typeface="Arial" panose="020B0604020202020204" pitchFamily="34" charset="0"/>
                        </a:rPr>
                        <a:t>KIIs with communities and basic service providers, HH Surveys</a:t>
                      </a:r>
                    </a:p>
                    <a:p>
                      <a:pPr algn="l" fontAlgn="t"/>
                      <a:r>
                        <a:rPr lang="en-GB" sz="1000" b="0" i="0" u="none" strike="noStrike" dirty="0">
                          <a:solidFill>
                            <a:srgbClr val="002060"/>
                          </a:solidFill>
                          <a:effectLst/>
                          <a:latin typeface="Arial" panose="020B0604020202020204" pitchFamily="34" charset="0"/>
                        </a:rPr>
                        <a:t> </a:t>
                      </a:r>
                    </a:p>
                  </a:txBody>
                  <a:tcPr marL="72000" marR="9525" marT="108000" marB="108000"/>
                </a:tc>
                <a:tc>
                  <a:txBody>
                    <a:bodyPr/>
                    <a:lstStyle/>
                    <a:p>
                      <a:pPr algn="l" rtl="0" fontAlgn="ctr"/>
                      <a:r>
                        <a:rPr lang="en-GB" sz="1000" b="0" i="0" u="none" strike="noStrike" dirty="0">
                          <a:solidFill>
                            <a:srgbClr val="002060"/>
                          </a:solidFill>
                          <a:effectLst/>
                          <a:latin typeface="Arial" panose="020B0604020202020204" pitchFamily="34" charset="0"/>
                        </a:rPr>
                        <a:t>IPs’ Evaluations </a:t>
                      </a:r>
                    </a:p>
                  </a:txBody>
                  <a:tcPr marL="72000" marR="9525" marT="108000" marB="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dirty="0">
                          <a:solidFill>
                            <a:srgbClr val="002060"/>
                          </a:solidFill>
                          <a:effectLst/>
                          <a:latin typeface="Arial" panose="020B0604020202020204" pitchFamily="34" charset="0"/>
                        </a:rPr>
                        <a:t>Annually</a:t>
                      </a:r>
                    </a:p>
                  </a:txBody>
                  <a:tcPr marL="72000" marR="9525" marT="108000" marB="108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2060"/>
                          </a:solidFill>
                          <a:effectLst/>
                          <a:latin typeface="Arial" panose="020B0604020202020204" pitchFamily="34" charset="0"/>
                        </a:rPr>
                        <a:t>Stories of Change are developed, detailing changes in the ability to access services and their quality. Case studies to include women, girls, survivors and persons with disabilities. Case study to include ex-combatants if programme is aiming to reintegrate ex-combatants through mine action. </a:t>
                      </a:r>
                      <a:endParaRPr lang="en-GB" sz="1000" b="0" i="0" u="none" strike="noStrike" dirty="0">
                        <a:solidFill>
                          <a:srgbClr val="002060"/>
                        </a:solidFill>
                        <a:effectLst/>
                        <a:latin typeface="Arial" panose="020B0604020202020204" pitchFamily="34" charset="0"/>
                      </a:endParaRPr>
                    </a:p>
                  </a:txBody>
                  <a:tcPr marL="72000" marR="9525" marT="108000" marB="108000"/>
                </a:tc>
                <a:extLst>
                  <a:ext uri="{0D108BD9-81ED-4DB2-BD59-A6C34878D82A}">
                    <a16:rowId xmlns:a16="http://schemas.microsoft.com/office/drawing/2014/main" val="108069556"/>
                  </a:ext>
                </a:extLst>
              </a:tr>
              <a:tr h="495300">
                <a:tc>
                  <a:txBody>
                    <a:bodyPr/>
                    <a:lstStyle/>
                    <a:p>
                      <a:pPr algn="ctr" rtl="0" fontAlgn="ctr"/>
                      <a:r>
                        <a:rPr lang="en-GB" sz="1000" b="1" i="0" u="none" strike="noStrike" dirty="0">
                          <a:solidFill>
                            <a:srgbClr val="002060"/>
                          </a:solidFill>
                          <a:effectLst/>
                          <a:latin typeface="Arial" panose="020B0604020202020204" pitchFamily="34" charset="0"/>
                        </a:rPr>
                        <a:t>O-5.3</a:t>
                      </a:r>
                    </a:p>
                  </a:txBody>
                  <a:tcPr marL="0" marR="9525" marT="108000" marB="108000"/>
                </a:tc>
                <a:tc>
                  <a:txBody>
                    <a:bodyPr/>
                    <a:lstStyle/>
                    <a:p>
                      <a:pPr algn="l" rtl="0" fontAlgn="ctr"/>
                      <a:r>
                        <a:rPr lang="en-US" sz="1000" b="1" i="0" u="none" strike="noStrike" dirty="0">
                          <a:solidFill>
                            <a:srgbClr val="002060"/>
                          </a:solidFill>
                          <a:effectLst/>
                          <a:latin typeface="Arial" panose="020B0604020202020204" pitchFamily="34" charset="0"/>
                        </a:rPr>
                        <a:t>m</a:t>
                      </a:r>
                      <a:r>
                        <a:rPr lang="en-US" sz="1000" b="1" i="0" u="none" strike="noStrike" baseline="30000" dirty="0">
                          <a:solidFill>
                            <a:srgbClr val="002060"/>
                          </a:solidFill>
                          <a:effectLst/>
                          <a:latin typeface="Arial" panose="020B0604020202020204" pitchFamily="34" charset="0"/>
                        </a:rPr>
                        <a:t>2</a:t>
                      </a:r>
                      <a:r>
                        <a:rPr lang="en-US" sz="1000" b="1" i="0" u="none" strike="noStrike" dirty="0">
                          <a:solidFill>
                            <a:srgbClr val="002060"/>
                          </a:solidFill>
                          <a:effectLst/>
                          <a:latin typeface="Arial" panose="020B0604020202020204" pitchFamily="34" charset="0"/>
                        </a:rPr>
                        <a:t> of formerly contaminated land in use following land release activities </a:t>
                      </a:r>
                    </a:p>
                  </a:txBody>
                  <a:tcPr marL="72000" marR="9525" marT="108000" marB="108000"/>
                </a:tc>
                <a:tc>
                  <a:txBody>
                    <a:bodyPr/>
                    <a:lstStyle/>
                    <a:p>
                      <a:pPr algn="l" rtl="0" fontAlgn="ctr"/>
                      <a:r>
                        <a:rPr lang="en-GB" sz="1000" b="0" i="0" u="none" strike="noStrike" dirty="0">
                          <a:solidFill>
                            <a:srgbClr val="002060"/>
                          </a:solidFill>
                          <a:effectLst/>
                          <a:latin typeface="Arial" panose="020B0604020202020204" pitchFamily="34" charset="0"/>
                        </a:rPr>
                        <a:t>Post-clearance assessments</a:t>
                      </a:r>
                      <a:endParaRPr lang="en-US" sz="1000" b="0" i="0" u="none" strike="noStrike" dirty="0">
                        <a:solidFill>
                          <a:srgbClr val="002060"/>
                        </a:solidFill>
                        <a:effectLst/>
                        <a:latin typeface="Arial" panose="020B0604020202020204" pitchFamily="34" charset="0"/>
                      </a:endParaRPr>
                    </a:p>
                  </a:txBody>
                  <a:tcPr marL="72000" marR="9525" marT="108000" marB="108000"/>
                </a:tc>
                <a:tc>
                  <a:txBody>
                    <a:bodyPr/>
                    <a:lstStyle/>
                    <a:p>
                      <a:pPr algn="l" rtl="0" fontAlgn="ctr"/>
                      <a:r>
                        <a:rPr lang="en-GB" sz="1000" b="0" i="0" u="none" strike="noStrike" dirty="0">
                          <a:solidFill>
                            <a:srgbClr val="002060"/>
                          </a:solidFill>
                          <a:effectLst/>
                          <a:latin typeface="Arial" panose="020B0604020202020204" pitchFamily="34" charset="0"/>
                        </a:rPr>
                        <a:t>IP </a:t>
                      </a:r>
                      <a:endParaRPr lang="en-US" sz="1000" b="0" i="0" u="none" strike="noStrike" dirty="0">
                        <a:solidFill>
                          <a:srgbClr val="002060"/>
                        </a:solidFill>
                        <a:effectLst/>
                        <a:latin typeface="Arial" panose="020B0604020202020204" pitchFamily="34" charset="0"/>
                      </a:endParaRPr>
                    </a:p>
                  </a:txBody>
                  <a:tcPr marL="72000" marR="9525" marT="108000" marB="108000"/>
                </a:tc>
                <a:tc>
                  <a:txBody>
                    <a:bodyPr/>
                    <a:lstStyle/>
                    <a:p>
                      <a:pPr algn="l" rtl="0" fontAlgn="ctr"/>
                      <a:r>
                        <a:rPr lang="en-GB" sz="1000" b="0" i="0" u="none" strike="noStrike" dirty="0">
                          <a:solidFill>
                            <a:srgbClr val="002060"/>
                          </a:solidFill>
                          <a:effectLst/>
                          <a:latin typeface="Arial" panose="020B0604020202020204" pitchFamily="34" charset="0"/>
                        </a:rPr>
                        <a:t>Six-monthly</a:t>
                      </a:r>
                      <a:endParaRPr lang="en-US" sz="1000" b="0" i="0" u="none" strike="noStrike" dirty="0">
                        <a:solidFill>
                          <a:srgbClr val="002060"/>
                        </a:solidFill>
                        <a:effectLst/>
                        <a:latin typeface="Arial" panose="020B0604020202020204" pitchFamily="34" charset="0"/>
                      </a:endParaRPr>
                    </a:p>
                  </a:txBody>
                  <a:tcPr marL="72000" marR="9525" marT="108000" marB="108000"/>
                </a:tc>
                <a:tc>
                  <a:txBody>
                    <a:bodyPr/>
                    <a:lstStyle/>
                    <a:p>
                      <a:pPr algn="l" rtl="0" fontAlgn="ctr"/>
                      <a:r>
                        <a:rPr lang="en-US" sz="1000" b="0" i="0" u="none" strike="noStrike" dirty="0">
                          <a:solidFill>
                            <a:srgbClr val="002060"/>
                          </a:solidFill>
                          <a:effectLst/>
                          <a:latin typeface="Arial" panose="020B0604020202020204" pitchFamily="34" charset="0"/>
                        </a:rPr>
                        <a:t>Divided </a:t>
                      </a:r>
                      <a:r>
                        <a:rPr lang="en-GB" sz="1000" b="0" i="0" dirty="0">
                          <a:solidFill>
                            <a:srgbClr val="002060"/>
                          </a:solidFill>
                          <a:latin typeface="Arial" panose="020B0604020202020204" pitchFamily="34" charset="0"/>
                          <a:cs typeface="Arial" panose="020B0604020202020204" pitchFamily="34" charset="0"/>
                        </a:rPr>
                        <a:t>as per Standardising Beneficiary Definitions for Mine Action Second Edition, </a:t>
                      </a:r>
                      <a:r>
                        <a:rPr lang="en-US" sz="1000" b="0" i="0" u="none" strike="noStrike" dirty="0">
                          <a:solidFill>
                            <a:srgbClr val="002060"/>
                          </a:solidFill>
                          <a:effectLst/>
                          <a:latin typeface="Arial" panose="020B0604020202020204" pitchFamily="34" charset="0"/>
                        </a:rPr>
                        <a:t>i.e. i) residential purposes, ii) agricultural/pastoral purposes, iii) community development/public services, iv) natural resources, v) infrastructure, vi) roads, bridges, paths and other access routes</a:t>
                      </a:r>
                    </a:p>
                  </a:txBody>
                  <a:tcPr marL="72000" marR="72000" marT="108000" marB="108000"/>
                </a:tc>
                <a:extLst>
                  <a:ext uri="{0D108BD9-81ED-4DB2-BD59-A6C34878D82A}">
                    <a16:rowId xmlns:a16="http://schemas.microsoft.com/office/drawing/2014/main" val="1160116502"/>
                  </a:ext>
                </a:extLst>
              </a:tr>
            </a:tbl>
          </a:graphicData>
        </a:graphic>
      </p:graphicFrame>
      <p:sp>
        <p:nvSpPr>
          <p:cNvPr id="2" name="Rectangle 1">
            <a:extLst>
              <a:ext uri="{FF2B5EF4-FFF2-40B4-BE49-F238E27FC236}">
                <a16:creationId xmlns:a16="http://schemas.microsoft.com/office/drawing/2014/main" id="{D7A78A0C-84B9-AB2F-51A6-DF456842E29B}"/>
              </a:ext>
            </a:extLst>
          </p:cNvPr>
          <p:cNvSpPr/>
          <p:nvPr/>
        </p:nvSpPr>
        <p:spPr>
          <a:xfrm>
            <a:off x="408992" y="237040"/>
            <a:ext cx="3934408" cy="348761"/>
          </a:xfrm>
          <a:prstGeom prst="rect">
            <a:avLst/>
          </a:prstGeom>
          <a:noFill/>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Proposed Outcome indicators</a:t>
            </a:r>
            <a:endParaRPr kumimoji="0" lang="en-US" sz="105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E9B4E756-1F5F-9058-632F-6649E7526188}"/>
              </a:ext>
            </a:extLst>
          </p:cNvPr>
          <p:cNvSpPr txBox="1"/>
          <p:nvPr/>
        </p:nvSpPr>
        <p:spPr>
          <a:xfrm>
            <a:off x="5943600" y="223977"/>
            <a:ext cx="5887617"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dirty="0">
                <a:ln>
                  <a:noFill/>
                </a:ln>
                <a:solidFill>
                  <a:srgbClr val="002060"/>
                </a:solidFill>
                <a:effectLst/>
                <a:uLnTx/>
                <a:uFillTx/>
                <a:latin typeface="Arial" panose="020B0604020202020204" pitchFamily="34" charset="0"/>
                <a:ea typeface="+mn-ea"/>
                <a:cs typeface="+mn-cs"/>
              </a:rPr>
              <a:t>The key (minimum) indicators required are shown in bold</a:t>
            </a:r>
          </a:p>
        </p:txBody>
      </p:sp>
      <p:sp>
        <p:nvSpPr>
          <p:cNvPr id="4" name="Slide Number Placeholder 5">
            <a:extLst>
              <a:ext uri="{FF2B5EF4-FFF2-40B4-BE49-F238E27FC236}">
                <a16:creationId xmlns:a16="http://schemas.microsoft.com/office/drawing/2014/main" id="{462A6641-DB1E-B937-73D9-3F38C5F70A67}"/>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61</a:t>
            </a:fld>
            <a:endParaRPr lang="en-GB" dirty="0"/>
          </a:p>
        </p:txBody>
      </p:sp>
    </p:spTree>
    <p:extLst>
      <p:ext uri="{BB962C8B-B14F-4D97-AF65-F5344CB8AC3E}">
        <p14:creationId xmlns:p14="http://schemas.microsoft.com/office/powerpoint/2010/main" val="4045635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791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9">
            <a:extLst>
              <a:ext uri="{FF2B5EF4-FFF2-40B4-BE49-F238E27FC236}">
                <a16:creationId xmlns:a16="http://schemas.microsoft.com/office/drawing/2014/main" id="{FB2E2F75-EB4A-AA43-BA05-D1B0D6320FA8}"/>
              </a:ext>
            </a:extLst>
          </p:cNvPr>
          <p:cNvSpPr/>
          <p:nvPr/>
        </p:nvSpPr>
        <p:spPr>
          <a:xfrm>
            <a:off x="0" y="5894"/>
            <a:ext cx="12192000" cy="117869"/>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aphicFrame>
        <p:nvGraphicFramePr>
          <p:cNvPr id="12" name="Table 11">
            <a:extLst>
              <a:ext uri="{FF2B5EF4-FFF2-40B4-BE49-F238E27FC236}">
                <a16:creationId xmlns:a16="http://schemas.microsoft.com/office/drawing/2014/main" id="{DBD0BB86-877F-EB48-F618-82D8DEAA3855}"/>
              </a:ext>
            </a:extLst>
          </p:cNvPr>
          <p:cNvGraphicFramePr>
            <a:graphicFrameLocks noGrp="1"/>
          </p:cNvGraphicFramePr>
          <p:nvPr>
            <p:extLst>
              <p:ext uri="{D42A27DB-BD31-4B8C-83A1-F6EECF244321}">
                <p14:modId xmlns:p14="http://schemas.microsoft.com/office/powerpoint/2010/main" val="212400365"/>
              </p:ext>
            </p:extLst>
          </p:nvPr>
        </p:nvGraphicFramePr>
        <p:xfrm>
          <a:off x="408992" y="634365"/>
          <a:ext cx="11439838" cy="4128744"/>
        </p:xfrm>
        <a:graphic>
          <a:graphicData uri="http://schemas.openxmlformats.org/drawingml/2006/table">
            <a:tbl>
              <a:tblPr>
                <a:tableStyleId>{5C22544A-7EE6-4342-B048-85BDC9FD1C3A}</a:tableStyleId>
              </a:tblPr>
              <a:tblGrid>
                <a:gridCol w="518588">
                  <a:extLst>
                    <a:ext uri="{9D8B030D-6E8A-4147-A177-3AD203B41FA5}">
                      <a16:colId xmlns:a16="http://schemas.microsoft.com/office/drawing/2014/main" val="241963245"/>
                    </a:ext>
                  </a:extLst>
                </a:gridCol>
                <a:gridCol w="3220350">
                  <a:extLst>
                    <a:ext uri="{9D8B030D-6E8A-4147-A177-3AD203B41FA5}">
                      <a16:colId xmlns:a16="http://schemas.microsoft.com/office/drawing/2014/main" val="2213462879"/>
                    </a:ext>
                  </a:extLst>
                </a:gridCol>
                <a:gridCol w="1748548">
                  <a:extLst>
                    <a:ext uri="{9D8B030D-6E8A-4147-A177-3AD203B41FA5}">
                      <a16:colId xmlns:a16="http://schemas.microsoft.com/office/drawing/2014/main" val="1596489783"/>
                    </a:ext>
                  </a:extLst>
                </a:gridCol>
                <a:gridCol w="649269">
                  <a:extLst>
                    <a:ext uri="{9D8B030D-6E8A-4147-A177-3AD203B41FA5}">
                      <a16:colId xmlns:a16="http://schemas.microsoft.com/office/drawing/2014/main" val="3691407246"/>
                    </a:ext>
                  </a:extLst>
                </a:gridCol>
                <a:gridCol w="875626">
                  <a:extLst>
                    <a:ext uri="{9D8B030D-6E8A-4147-A177-3AD203B41FA5}">
                      <a16:colId xmlns:a16="http://schemas.microsoft.com/office/drawing/2014/main" val="756994610"/>
                    </a:ext>
                  </a:extLst>
                </a:gridCol>
                <a:gridCol w="4427457">
                  <a:extLst>
                    <a:ext uri="{9D8B030D-6E8A-4147-A177-3AD203B41FA5}">
                      <a16:colId xmlns:a16="http://schemas.microsoft.com/office/drawing/2014/main" val="1300016270"/>
                    </a:ext>
                  </a:extLst>
                </a:gridCol>
              </a:tblGrid>
              <a:tr h="319792">
                <a:tc>
                  <a:txBody>
                    <a:bodyPr/>
                    <a:lstStyle/>
                    <a:p>
                      <a:pPr algn="l" rtl="0" fontAlgn="ctr"/>
                      <a:r>
                        <a:rPr lang="en-GB" sz="1100" b="1" i="0" u="none" strike="noStrike" dirty="0">
                          <a:solidFill>
                            <a:schemeClr val="bg1"/>
                          </a:solidFill>
                          <a:effectLst/>
                          <a:latin typeface="Arial" panose="020B0604020202020204" pitchFamily="34" charset="0"/>
                        </a:rPr>
                        <a:t>N.O </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Indicator </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Source</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Owner</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Frequency</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Description </a:t>
                      </a:r>
                    </a:p>
                  </a:txBody>
                  <a:tcPr marL="72000" marR="7620" marT="7620" marB="0" anchor="ctr">
                    <a:solidFill>
                      <a:schemeClr val="accent6"/>
                    </a:solidFill>
                  </a:tcPr>
                </a:tc>
                <a:extLst>
                  <a:ext uri="{0D108BD9-81ED-4DB2-BD59-A6C34878D82A}">
                    <a16:rowId xmlns:a16="http://schemas.microsoft.com/office/drawing/2014/main" val="4054895585"/>
                  </a:ext>
                </a:extLst>
              </a:tr>
              <a:tr h="273752">
                <a:tc gridSpan="6">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1" i="0" u="none" strike="noStrike" dirty="0">
                          <a:solidFill>
                            <a:srgbClr val="002060"/>
                          </a:solidFill>
                          <a:effectLst/>
                          <a:latin typeface="Arial" panose="020B0604020202020204" pitchFamily="34" charset="0"/>
                        </a:rPr>
                        <a:t>Outcome 5: </a:t>
                      </a:r>
                      <a:r>
                        <a:rPr lang="en-US" sz="1100" b="1" i="0" u="none" strike="noStrike" dirty="0">
                          <a:solidFill>
                            <a:srgbClr val="002060"/>
                          </a:solidFill>
                          <a:effectLst/>
                          <a:latin typeface="Arial" panose="020B0604020202020204" pitchFamily="34" charset="0"/>
                        </a:rPr>
                        <a:t>Safe and productive land use improves livelihoods and basic services, improving quality of life </a:t>
                      </a:r>
                      <a:endParaRPr lang="en-GB" sz="1100" b="1" i="0" u="none" strike="noStrike" dirty="0">
                        <a:solidFill>
                          <a:srgbClr val="002060"/>
                        </a:solidFill>
                        <a:effectLst/>
                        <a:latin typeface="Arial" panose="020B0604020202020204" pitchFamily="34" charset="0"/>
                      </a:endParaRPr>
                    </a:p>
                  </a:txBody>
                  <a:tcPr marL="72000" marR="7620" marT="7620" marB="0" anchor="ctr">
                    <a:solidFill>
                      <a:schemeClr val="accent6">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41413796"/>
                  </a:ext>
                </a:extLst>
              </a:tr>
              <a:tr h="419747">
                <a:tc>
                  <a:txBody>
                    <a:bodyPr/>
                    <a:lstStyle/>
                    <a:p>
                      <a:pPr algn="ctr" rtl="0" fontAlgn="ctr"/>
                      <a:r>
                        <a:rPr lang="en-GB" sz="1000" b="0" i="0" u="none" strike="noStrike" dirty="0">
                          <a:solidFill>
                            <a:srgbClr val="002060"/>
                          </a:solidFill>
                          <a:effectLst/>
                          <a:latin typeface="Arial" panose="020B0604020202020204" pitchFamily="34" charset="0"/>
                        </a:rPr>
                        <a:t>O-5.4</a:t>
                      </a:r>
                    </a:p>
                  </a:txBody>
                  <a:tcPr marL="0" marR="9525" marT="72000" marB="72000"/>
                </a:tc>
                <a:tc>
                  <a:txBody>
                    <a:bodyPr/>
                    <a:lstStyle/>
                    <a:p>
                      <a:pPr algn="l" rtl="0" fontAlgn="ctr"/>
                      <a:r>
                        <a:rPr lang="en-GB" sz="1000" b="0" i="0" u="none" strike="noStrike" dirty="0">
                          <a:solidFill>
                            <a:srgbClr val="002060"/>
                          </a:solidFill>
                          <a:effectLst/>
                          <a:latin typeface="Arial" panose="020B0604020202020204" pitchFamily="34" charset="0"/>
                        </a:rPr>
                        <a:t>Improved financial capital </a:t>
                      </a:r>
                    </a:p>
                  </a:txBody>
                  <a:tcPr marL="72000" marR="9525" marT="72000" marB="72000"/>
                </a:tc>
                <a:tc>
                  <a:txBody>
                    <a:bodyPr/>
                    <a:lstStyle/>
                    <a:p>
                      <a:pPr algn="l" rtl="0" fontAlgn="ctr"/>
                      <a:r>
                        <a:rPr lang="en-GB" sz="1000" b="0" i="0" u="none" strike="noStrike" dirty="0">
                          <a:solidFill>
                            <a:srgbClr val="002060"/>
                          </a:solidFill>
                          <a:effectLst/>
                          <a:latin typeface="Arial" panose="020B0604020202020204" pitchFamily="34" charset="0"/>
                        </a:rPr>
                        <a:t>HH Survey </a:t>
                      </a:r>
                    </a:p>
                  </a:txBody>
                  <a:tcPr marL="72000" marR="9525" marT="72000" marB="72000"/>
                </a:tc>
                <a:tc>
                  <a:txBody>
                    <a:bodyPr/>
                    <a:lstStyle/>
                    <a:p>
                      <a:pPr algn="l" rtl="0" fontAlgn="ctr"/>
                      <a:r>
                        <a:rPr lang="en-GB" sz="1000" b="0" i="0" u="none" strike="noStrike" dirty="0">
                          <a:solidFill>
                            <a:srgbClr val="002060"/>
                          </a:solidFill>
                          <a:effectLst/>
                          <a:latin typeface="Arial" panose="020B0604020202020204" pitchFamily="34" charset="0"/>
                        </a:rPr>
                        <a:t>IP </a:t>
                      </a:r>
                    </a:p>
                  </a:txBody>
                  <a:tcPr marL="72000" marR="9525" marT="72000" marB="72000"/>
                </a:tc>
                <a:tc>
                  <a:txBody>
                    <a:bodyPr/>
                    <a:lstStyle/>
                    <a:p>
                      <a:pPr algn="l" rtl="0" fontAlgn="ctr"/>
                      <a:r>
                        <a:rPr kumimoji="0" lang="en-GB"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Six-monthly</a:t>
                      </a:r>
                      <a:endParaRPr lang="en-GB" sz="1000" b="0" i="0" u="none" strike="noStrike" dirty="0">
                        <a:solidFill>
                          <a:srgbClr val="002060"/>
                        </a:solidFill>
                        <a:effectLst/>
                        <a:latin typeface="Arial" panose="020B0604020202020204" pitchFamily="34" charset="0"/>
                      </a:endParaRPr>
                    </a:p>
                  </a:txBody>
                  <a:tcPr marL="72000" marR="9525" marT="72000" marB="72000"/>
                </a:tc>
                <a:tc>
                  <a:txBody>
                    <a:bodyPr/>
                    <a:lstStyle/>
                    <a:p>
                      <a:pPr algn="l" rtl="0" fontAlgn="ctr"/>
                      <a:r>
                        <a:rPr lang="en-US" sz="1000" b="0" i="0" u="none" strike="noStrike" dirty="0">
                          <a:solidFill>
                            <a:srgbClr val="002060"/>
                          </a:solidFill>
                          <a:effectLst/>
                          <a:latin typeface="Arial" panose="020B0604020202020204" pitchFamily="34" charset="0"/>
                        </a:rPr>
                        <a:t>Aggregated results of the Financial Capital questions in the HH Survey (Change in income, the value of land)</a:t>
                      </a:r>
                    </a:p>
                  </a:txBody>
                  <a:tcPr marL="72000" marR="9525" marT="72000" marB="72000"/>
                </a:tc>
                <a:extLst>
                  <a:ext uri="{0D108BD9-81ED-4DB2-BD59-A6C34878D82A}">
                    <a16:rowId xmlns:a16="http://schemas.microsoft.com/office/drawing/2014/main" val="529254426"/>
                  </a:ext>
                </a:extLst>
              </a:tr>
              <a:tr h="711256">
                <a:tc>
                  <a:txBody>
                    <a:bodyPr/>
                    <a:lstStyle/>
                    <a:p>
                      <a:pPr algn="ctr" rtl="0" fontAlgn="ctr"/>
                      <a:r>
                        <a:rPr lang="en-GB" sz="1000" b="0" i="0" u="none" strike="noStrike" dirty="0">
                          <a:solidFill>
                            <a:srgbClr val="002060"/>
                          </a:solidFill>
                          <a:effectLst/>
                          <a:latin typeface="Arial" panose="020B0604020202020204" pitchFamily="34" charset="0"/>
                        </a:rPr>
                        <a:t>O-5.5</a:t>
                      </a:r>
                    </a:p>
                  </a:txBody>
                  <a:tcPr marL="0" marR="9525" marT="72000" marB="72000"/>
                </a:tc>
                <a:tc>
                  <a:txBody>
                    <a:bodyPr/>
                    <a:lstStyle/>
                    <a:p>
                      <a:pPr algn="l" rtl="0" fontAlgn="ctr"/>
                      <a:r>
                        <a:rPr lang="en-US" sz="1000" b="0" i="0" u="none" strike="noStrike" dirty="0">
                          <a:solidFill>
                            <a:srgbClr val="002060"/>
                          </a:solidFill>
                          <a:effectLst/>
                          <a:latin typeface="Arial" panose="020B0604020202020204" pitchFamily="34" charset="0"/>
                        </a:rPr>
                        <a:t>Perceptions of changes to the environment - Number of households surveyed and # and % reporting improvements, deterioration and no change to the environment </a:t>
                      </a:r>
                    </a:p>
                  </a:txBody>
                  <a:tcPr marL="72000" marR="9525" marT="72000" marB="72000"/>
                </a:tc>
                <a:tc>
                  <a:txBody>
                    <a:bodyPr/>
                    <a:lstStyle/>
                    <a:p>
                      <a:pPr algn="l" rtl="0" fontAlgn="ctr"/>
                      <a:r>
                        <a:rPr lang="en-GB" sz="1000" b="0" i="0" u="none" strike="noStrike" dirty="0">
                          <a:solidFill>
                            <a:srgbClr val="002060"/>
                          </a:solidFill>
                          <a:effectLst/>
                          <a:latin typeface="Arial" panose="020B0604020202020204" pitchFamily="34" charset="0"/>
                        </a:rPr>
                        <a:t>HH Survey </a:t>
                      </a:r>
                    </a:p>
                  </a:txBody>
                  <a:tcPr marL="72000" marR="9525" marT="72000" marB="72000"/>
                </a:tc>
                <a:tc>
                  <a:txBody>
                    <a:bodyPr/>
                    <a:lstStyle/>
                    <a:p>
                      <a:pPr algn="l" rtl="0" fontAlgn="ctr"/>
                      <a:r>
                        <a:rPr lang="en-GB" sz="1000" b="0" i="0" u="none" strike="noStrike" dirty="0">
                          <a:solidFill>
                            <a:srgbClr val="002060"/>
                          </a:solidFill>
                          <a:effectLst/>
                          <a:latin typeface="Arial" panose="020B0604020202020204" pitchFamily="34" charset="0"/>
                        </a:rPr>
                        <a:t>IP </a:t>
                      </a:r>
                    </a:p>
                  </a:txBody>
                  <a:tcPr marL="72000" marR="9525" marT="72000" marB="72000"/>
                </a:tc>
                <a:tc>
                  <a:txBody>
                    <a:bodyPr/>
                    <a:lstStyle/>
                    <a:p>
                      <a:pPr algn="l" rtl="0" fontAlgn="ctr"/>
                      <a:r>
                        <a:rPr kumimoji="0" lang="en-GB"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Six-monthly</a:t>
                      </a:r>
                      <a:endParaRPr lang="en-GB" sz="1000" b="0" i="0" u="none" strike="noStrike" dirty="0">
                        <a:solidFill>
                          <a:srgbClr val="002060"/>
                        </a:solidFill>
                        <a:effectLst/>
                        <a:latin typeface="Arial" panose="020B0604020202020204" pitchFamily="34" charset="0"/>
                      </a:endParaRPr>
                    </a:p>
                  </a:txBody>
                  <a:tcPr marL="72000" marR="9525" marT="72000" marB="72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000" b="0" i="0" u="none" strike="noStrike" dirty="0">
                          <a:solidFill>
                            <a:srgbClr val="002060"/>
                          </a:solidFill>
                          <a:effectLst/>
                          <a:latin typeface="Arial" panose="020B0604020202020204" pitchFamily="34" charset="0"/>
                        </a:rPr>
                        <a:t>HH Survey Q</a:t>
                      </a:r>
                      <a:r>
                        <a:rPr lang="en-US" sz="1000" b="0" i="0" u="none" strike="noStrike" dirty="0">
                          <a:solidFill>
                            <a:srgbClr val="002060"/>
                          </a:solidFill>
                          <a:effectLst/>
                          <a:latin typeface="Arial" panose="020B0604020202020204" pitchFamily="34" charset="0"/>
                        </a:rPr>
                        <a:t>5.2: Do you feel that the environment has changed? (forest, soils, water, air quality)</a:t>
                      </a:r>
                    </a:p>
                    <a:p>
                      <a:pPr algn="l" rtl="0" fontAlgn="ctr"/>
                      <a:endParaRPr lang="en-GB" sz="1000" b="0" i="0" u="none" strike="noStrike" dirty="0">
                        <a:solidFill>
                          <a:srgbClr val="002060"/>
                        </a:solidFill>
                        <a:effectLst/>
                        <a:latin typeface="Arial" panose="020B0604020202020204" pitchFamily="34" charset="0"/>
                      </a:endParaRPr>
                    </a:p>
                  </a:txBody>
                  <a:tcPr marL="72000" marR="9525" marT="72000" marB="72000"/>
                </a:tc>
                <a:extLst>
                  <a:ext uri="{0D108BD9-81ED-4DB2-BD59-A6C34878D82A}">
                    <a16:rowId xmlns:a16="http://schemas.microsoft.com/office/drawing/2014/main" val="3434522298"/>
                  </a:ext>
                </a:extLst>
              </a:tr>
              <a:tr h="457997">
                <a:tc>
                  <a:txBody>
                    <a:bodyPr/>
                    <a:lstStyle/>
                    <a:p>
                      <a:pPr algn="ctr" rtl="0" fontAlgn="ctr"/>
                      <a:r>
                        <a:rPr lang="en-GB" sz="1000" b="0" i="0" u="none" strike="noStrike" dirty="0">
                          <a:solidFill>
                            <a:srgbClr val="002060"/>
                          </a:solidFill>
                          <a:effectLst/>
                          <a:latin typeface="Arial" panose="020B0604020202020204" pitchFamily="34" charset="0"/>
                        </a:rPr>
                        <a:t>O-5.6</a:t>
                      </a:r>
                    </a:p>
                  </a:txBody>
                  <a:tcPr marL="0" marR="9525" marT="72000" marB="72000"/>
                </a:tc>
                <a:tc>
                  <a:txBody>
                    <a:bodyPr/>
                    <a:lstStyle/>
                    <a:p>
                      <a:pPr algn="l" rtl="0" fontAlgn="ctr"/>
                      <a:r>
                        <a:rPr lang="en-US" sz="1000" b="0" i="0" u="none" strike="noStrike" dirty="0">
                          <a:solidFill>
                            <a:srgbClr val="002060"/>
                          </a:solidFill>
                          <a:effectLst/>
                          <a:latin typeface="Arial" panose="020B0604020202020204" pitchFamily="34" charset="0"/>
                        </a:rPr>
                        <a:t>% of communities (indirect beneficiaries) surveyed reporting that the impact of the conflict on themselves and their families has decreased as a result of mine action activities. </a:t>
                      </a:r>
                    </a:p>
                  </a:txBody>
                  <a:tcPr marL="72000" marR="9525" marT="72000" marB="72000"/>
                </a:tc>
                <a:tc>
                  <a:txBody>
                    <a:bodyPr/>
                    <a:lstStyle/>
                    <a:p>
                      <a:pPr algn="l" rtl="0" fontAlgn="ctr"/>
                      <a:r>
                        <a:rPr lang="en-US" sz="1000" b="0" i="0" u="none" strike="noStrike" dirty="0">
                          <a:solidFill>
                            <a:srgbClr val="002060"/>
                          </a:solidFill>
                          <a:effectLst/>
                          <a:latin typeface="Arial" panose="020B0604020202020204" pitchFamily="34" charset="0"/>
                        </a:rPr>
                        <a:t>Beneficiary interviews, Focus Group discussions and post clearance assessments</a:t>
                      </a:r>
                    </a:p>
                  </a:txBody>
                  <a:tcPr marL="72000" marR="9525" marT="72000" marB="72000"/>
                </a:tc>
                <a:tc>
                  <a:txBody>
                    <a:bodyPr/>
                    <a:lstStyle/>
                    <a:p>
                      <a:pPr algn="l" rtl="0" fontAlgn="ctr"/>
                      <a:r>
                        <a:rPr lang="en-GB" sz="1000" b="0" i="0" u="none" strike="noStrike" dirty="0">
                          <a:solidFill>
                            <a:srgbClr val="002060"/>
                          </a:solidFill>
                          <a:effectLst/>
                          <a:latin typeface="Arial" panose="020B0604020202020204" pitchFamily="34" charset="0"/>
                        </a:rPr>
                        <a:t>IP </a:t>
                      </a:r>
                    </a:p>
                  </a:txBody>
                  <a:tcPr marL="72000" marR="9525" marT="72000" marB="72000"/>
                </a:tc>
                <a:tc>
                  <a:txBody>
                    <a:bodyPr/>
                    <a:lstStyle/>
                    <a:p>
                      <a:pPr algn="l" rtl="0" fontAlgn="ctr"/>
                      <a:r>
                        <a:rPr lang="en-GB" sz="1000" b="0" i="0" u="none" strike="noStrike" dirty="0">
                          <a:solidFill>
                            <a:srgbClr val="002060"/>
                          </a:solidFill>
                          <a:effectLst/>
                          <a:latin typeface="Arial" panose="020B0604020202020204" pitchFamily="34" charset="0"/>
                        </a:rPr>
                        <a:t>Six-monthly/ Annually </a:t>
                      </a:r>
                    </a:p>
                  </a:txBody>
                  <a:tcPr marL="72000" marR="9525" marT="72000" marB="72000"/>
                </a:tc>
                <a:tc>
                  <a:txBody>
                    <a:bodyPr/>
                    <a:lstStyle/>
                    <a:p>
                      <a:pPr algn="l" rtl="0" fontAlgn="ctr"/>
                      <a:r>
                        <a:rPr lang="en-GB" sz="1000" b="0" i="0" u="none" strike="noStrike" dirty="0">
                          <a:solidFill>
                            <a:srgbClr val="002060"/>
                          </a:solidFill>
                          <a:effectLst/>
                          <a:latin typeface="Arial" panose="020B0604020202020204" pitchFamily="34" charset="0"/>
                        </a:rPr>
                        <a:t>HH Survey Q</a:t>
                      </a:r>
                      <a:r>
                        <a:rPr lang="en-GB" sz="1000" b="0" i="0" kern="1200" dirty="0">
                          <a:solidFill>
                            <a:srgbClr val="002060"/>
                          </a:solidFill>
                          <a:effectLst/>
                          <a:latin typeface="Arial" panose="020B0604020202020204" pitchFamily="34" charset="0"/>
                          <a:ea typeface="+mn-ea"/>
                          <a:cs typeface="+mn-cs"/>
                        </a:rPr>
                        <a:t>9.14: Do you think the impact of the conflict on you and your families has decreased as a result of mine action activities? </a:t>
                      </a:r>
                      <a:endParaRPr lang="en-GB" sz="1000" b="0" i="0" u="none" strike="noStrike" dirty="0">
                        <a:solidFill>
                          <a:srgbClr val="002060"/>
                        </a:solidFill>
                        <a:effectLst/>
                        <a:latin typeface="Arial" panose="020B0604020202020204" pitchFamily="34" charset="0"/>
                      </a:endParaRPr>
                    </a:p>
                  </a:txBody>
                  <a:tcPr marL="72000" marR="9525" marT="72000" marB="72000"/>
                </a:tc>
                <a:extLst>
                  <a:ext uri="{0D108BD9-81ED-4DB2-BD59-A6C34878D82A}">
                    <a16:rowId xmlns:a16="http://schemas.microsoft.com/office/drawing/2014/main" val="841535115"/>
                  </a:ext>
                </a:extLst>
              </a:tr>
              <a:tr h="495300">
                <a:tc>
                  <a:txBody>
                    <a:bodyPr/>
                    <a:lstStyle/>
                    <a:p>
                      <a:pPr algn="ctr" rtl="0" fontAlgn="ctr"/>
                      <a:r>
                        <a:rPr lang="en-GB" sz="1000" b="0" i="0" u="none" strike="noStrike" dirty="0">
                          <a:solidFill>
                            <a:srgbClr val="002060"/>
                          </a:solidFill>
                          <a:effectLst/>
                          <a:latin typeface="Arial" panose="020B0604020202020204" pitchFamily="34" charset="0"/>
                        </a:rPr>
                        <a:t>O-5.7</a:t>
                      </a:r>
                    </a:p>
                  </a:txBody>
                  <a:tcPr marL="0" marR="9525" marT="72000" marB="72000"/>
                </a:tc>
                <a:tc>
                  <a:txBody>
                    <a:bodyPr/>
                    <a:lstStyle/>
                    <a:p>
                      <a:pPr algn="l" rtl="0" fontAlgn="ctr"/>
                      <a:r>
                        <a:rPr lang="en-US" sz="1000" b="0" i="0" u="none" strike="noStrike" dirty="0">
                          <a:solidFill>
                            <a:srgbClr val="002060"/>
                          </a:solidFill>
                          <a:effectLst/>
                          <a:latin typeface="Arial" panose="020B0604020202020204" pitchFamily="34" charset="0"/>
                        </a:rPr>
                        <a:t>Number of ex-combatants considered at risk of returning to conflict or illegal activity </a:t>
                      </a:r>
                    </a:p>
                  </a:txBody>
                  <a:tcPr marL="72000" marR="9525" marT="72000" marB="72000"/>
                </a:tc>
                <a:tc>
                  <a:txBody>
                    <a:bodyPr/>
                    <a:lstStyle/>
                    <a:p>
                      <a:pPr algn="l" rtl="0" fontAlgn="ctr"/>
                      <a:r>
                        <a:rPr lang="en-US" sz="1000" b="0" i="0" u="none" strike="noStrike" dirty="0">
                          <a:solidFill>
                            <a:srgbClr val="002060"/>
                          </a:solidFill>
                          <a:effectLst/>
                          <a:latin typeface="Arial" panose="020B0604020202020204" pitchFamily="34" charset="0"/>
                        </a:rPr>
                        <a:t>Risk assessments, vetting processes, organisations working with ex-combatants </a:t>
                      </a:r>
                    </a:p>
                  </a:txBody>
                  <a:tcPr marL="72000" marR="9525" marT="72000" marB="72000"/>
                </a:tc>
                <a:tc>
                  <a:txBody>
                    <a:bodyPr/>
                    <a:lstStyle/>
                    <a:p>
                      <a:pPr algn="l" rtl="0" fontAlgn="ctr"/>
                      <a:r>
                        <a:rPr lang="en-GB" sz="1000" b="0" i="0" u="none" strike="noStrike" dirty="0">
                          <a:solidFill>
                            <a:srgbClr val="002060"/>
                          </a:solidFill>
                          <a:effectLst/>
                          <a:latin typeface="Arial" panose="020B0604020202020204" pitchFamily="34" charset="0"/>
                        </a:rPr>
                        <a:t>IP </a:t>
                      </a:r>
                    </a:p>
                  </a:txBody>
                  <a:tcPr marL="72000" marR="9525" marT="72000" marB="72000"/>
                </a:tc>
                <a:tc>
                  <a:txBody>
                    <a:bodyPr/>
                    <a:lstStyle/>
                    <a:p>
                      <a:pPr algn="l" rtl="0" fontAlgn="ctr"/>
                      <a:r>
                        <a:rPr kumimoji="0" lang="en-GB"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Six-monthly</a:t>
                      </a:r>
                      <a:endParaRPr lang="en-GB" sz="1000" b="0" i="0" u="none" strike="noStrike" dirty="0">
                        <a:solidFill>
                          <a:srgbClr val="002060"/>
                        </a:solidFill>
                        <a:effectLst/>
                        <a:latin typeface="Arial" panose="020B0604020202020204" pitchFamily="34" charset="0"/>
                      </a:endParaRPr>
                    </a:p>
                  </a:txBody>
                  <a:tcPr marL="72000" marR="9525" marT="72000" marB="72000"/>
                </a:tc>
                <a:tc>
                  <a:txBody>
                    <a:bodyPr/>
                    <a:lstStyle/>
                    <a:p>
                      <a:pPr algn="l" rtl="0" fontAlgn="ctr"/>
                      <a:r>
                        <a:rPr lang="en-US" sz="1000" b="0" i="0" u="none" strike="noStrike" dirty="0">
                          <a:solidFill>
                            <a:srgbClr val="002060"/>
                          </a:solidFill>
                          <a:effectLst/>
                          <a:latin typeface="Arial" panose="020B0604020202020204" pitchFamily="34" charset="0"/>
                        </a:rPr>
                        <a:t>This indicator is for mine action programmes seeking to reintegrate ex-combatants through mine action activities. </a:t>
                      </a:r>
                    </a:p>
                  </a:txBody>
                  <a:tcPr marL="72000" marR="9525" marT="72000" marB="72000"/>
                </a:tc>
                <a:extLst>
                  <a:ext uri="{0D108BD9-81ED-4DB2-BD59-A6C34878D82A}">
                    <a16:rowId xmlns:a16="http://schemas.microsoft.com/office/drawing/2014/main" val="1356362601"/>
                  </a:ext>
                </a:extLst>
              </a:tr>
              <a:tr h="611322">
                <a:tc>
                  <a:txBody>
                    <a:bodyPr/>
                    <a:lstStyle/>
                    <a:p>
                      <a:pPr algn="ctr" rtl="0" fontAlgn="ctr"/>
                      <a:r>
                        <a:rPr lang="en-GB" sz="1000" b="0" i="0" u="none" strike="noStrike" dirty="0">
                          <a:solidFill>
                            <a:srgbClr val="002060"/>
                          </a:solidFill>
                          <a:effectLst/>
                          <a:latin typeface="Arial" panose="020B0604020202020204" pitchFamily="34" charset="0"/>
                        </a:rPr>
                        <a:t>O-5.8</a:t>
                      </a:r>
                    </a:p>
                  </a:txBody>
                  <a:tcPr marL="0" marR="9525" marT="72000" marB="72000"/>
                </a:tc>
                <a:tc>
                  <a:txBody>
                    <a:bodyPr/>
                    <a:lstStyle/>
                    <a:p>
                      <a:pPr algn="l" rtl="0" fontAlgn="ctr"/>
                      <a:r>
                        <a:rPr lang="en-US" sz="1000" b="0" i="0" u="none" strike="noStrike" dirty="0">
                          <a:solidFill>
                            <a:srgbClr val="002060"/>
                          </a:solidFill>
                          <a:effectLst/>
                          <a:latin typeface="Arial" panose="020B0604020202020204" pitchFamily="34" charset="0"/>
                        </a:rPr>
                        <a:t>Number of service facilities (e.g. medical and educational facilities) which have been cleared and are being used by the public</a:t>
                      </a:r>
                    </a:p>
                  </a:txBody>
                  <a:tcPr marL="72000" marR="9525" marT="72000" marB="72000"/>
                </a:tc>
                <a:tc>
                  <a:txBody>
                    <a:bodyPr/>
                    <a:lstStyle/>
                    <a:p>
                      <a:pPr algn="l" rtl="0" fontAlgn="ctr"/>
                      <a:r>
                        <a:rPr lang="en-GB" sz="1000" b="0" i="0" u="none" strike="noStrike" dirty="0">
                          <a:solidFill>
                            <a:srgbClr val="002060"/>
                          </a:solidFill>
                          <a:effectLst/>
                          <a:latin typeface="Arial" panose="020B0604020202020204" pitchFamily="34" charset="0"/>
                        </a:rPr>
                        <a:t>IMSMA, Self reporting </a:t>
                      </a:r>
                    </a:p>
                  </a:txBody>
                  <a:tcPr marL="72000" marR="9525" marT="72000" marB="72000"/>
                </a:tc>
                <a:tc>
                  <a:txBody>
                    <a:bodyPr/>
                    <a:lstStyle/>
                    <a:p>
                      <a:pPr algn="l" rtl="0" fontAlgn="ctr"/>
                      <a:r>
                        <a:rPr lang="en-GB" sz="1000" b="0" i="0" u="none" strike="noStrike" dirty="0">
                          <a:solidFill>
                            <a:srgbClr val="002060"/>
                          </a:solidFill>
                          <a:effectLst/>
                          <a:latin typeface="Arial" panose="020B0604020202020204" pitchFamily="34" charset="0"/>
                        </a:rPr>
                        <a:t>IP </a:t>
                      </a:r>
                    </a:p>
                  </a:txBody>
                  <a:tcPr marL="72000" marR="9525" marT="72000" marB="72000"/>
                </a:tc>
                <a:tc>
                  <a:txBody>
                    <a:bodyPr/>
                    <a:lstStyle/>
                    <a:p>
                      <a:pPr algn="l" rtl="0" fontAlgn="ctr"/>
                      <a:r>
                        <a:rPr kumimoji="0" lang="en-GB"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Six-monthly</a:t>
                      </a:r>
                      <a:endParaRPr lang="en-GB" sz="1000" b="0" i="0" u="none" strike="noStrike" dirty="0">
                        <a:solidFill>
                          <a:srgbClr val="002060"/>
                        </a:solidFill>
                        <a:effectLst/>
                        <a:latin typeface="Arial" panose="020B0604020202020204" pitchFamily="34" charset="0"/>
                      </a:endParaRPr>
                    </a:p>
                  </a:txBody>
                  <a:tcPr marL="72000" marR="9525" marT="72000" marB="72000"/>
                </a:tc>
                <a:tc>
                  <a:txBody>
                    <a:bodyPr/>
                    <a:lstStyle/>
                    <a:p>
                      <a:pPr algn="l" rtl="0" fontAlgn="ctr"/>
                      <a:r>
                        <a:rPr lang="en-GB" sz="1000" b="0" i="0" u="none" strike="noStrike" dirty="0">
                          <a:solidFill>
                            <a:srgbClr val="002060"/>
                          </a:solidFill>
                          <a:effectLst/>
                          <a:latin typeface="Arial" panose="020B0604020202020204" pitchFamily="34" charset="0"/>
                        </a:rPr>
                        <a:t>This indicator measures the number of service facilities that have been cleared </a:t>
                      </a:r>
                      <a:r>
                        <a:rPr lang="en-GB" sz="1000" b="1" i="0" u="sng" strike="noStrike" dirty="0">
                          <a:solidFill>
                            <a:srgbClr val="002060"/>
                          </a:solidFill>
                          <a:effectLst/>
                          <a:latin typeface="Arial" panose="020B0604020202020204" pitchFamily="34" charset="0"/>
                        </a:rPr>
                        <a:t>and</a:t>
                      </a:r>
                      <a:r>
                        <a:rPr lang="en-GB" sz="1000" b="1" i="0" u="none" strike="noStrike" dirty="0">
                          <a:solidFill>
                            <a:srgbClr val="002060"/>
                          </a:solidFill>
                          <a:effectLst/>
                          <a:latin typeface="Arial" panose="020B0604020202020204" pitchFamily="34" charset="0"/>
                        </a:rPr>
                        <a:t> </a:t>
                      </a:r>
                      <a:r>
                        <a:rPr lang="en-GB" sz="1000" b="0" i="0" u="none" strike="noStrike" dirty="0">
                          <a:solidFill>
                            <a:srgbClr val="002060"/>
                          </a:solidFill>
                          <a:effectLst/>
                          <a:latin typeface="Arial" panose="020B0604020202020204" pitchFamily="34" charset="0"/>
                        </a:rPr>
                        <a:t>are in use by the public, and therefore not just those cleared. It aims to measure the extent to which mine action implementing partners have communicated and coordinated with other relevant authorities and sectors to ensure that facilities cleared are being used. </a:t>
                      </a:r>
                    </a:p>
                  </a:txBody>
                  <a:tcPr marL="72000" marR="9525" marT="72000" marB="144000"/>
                </a:tc>
                <a:extLst>
                  <a:ext uri="{0D108BD9-81ED-4DB2-BD59-A6C34878D82A}">
                    <a16:rowId xmlns:a16="http://schemas.microsoft.com/office/drawing/2014/main" val="3026746874"/>
                  </a:ext>
                </a:extLst>
              </a:tr>
            </a:tbl>
          </a:graphicData>
        </a:graphic>
      </p:graphicFrame>
      <p:sp>
        <p:nvSpPr>
          <p:cNvPr id="2" name="TextBox 1">
            <a:extLst>
              <a:ext uri="{FF2B5EF4-FFF2-40B4-BE49-F238E27FC236}">
                <a16:creationId xmlns:a16="http://schemas.microsoft.com/office/drawing/2014/main" id="{CD3AE1C8-F523-35B6-D58D-D16AD884F3D9}"/>
              </a:ext>
            </a:extLst>
          </p:cNvPr>
          <p:cNvSpPr txBox="1"/>
          <p:nvPr/>
        </p:nvSpPr>
        <p:spPr>
          <a:xfrm>
            <a:off x="5943600" y="223977"/>
            <a:ext cx="5887617"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dirty="0">
                <a:ln>
                  <a:noFill/>
                </a:ln>
                <a:solidFill>
                  <a:srgbClr val="002060"/>
                </a:solidFill>
                <a:effectLst/>
                <a:uLnTx/>
                <a:uFillTx/>
                <a:latin typeface="Arial" panose="020B0604020202020204" pitchFamily="34" charset="0"/>
                <a:ea typeface="+mn-ea"/>
                <a:cs typeface="+mn-cs"/>
              </a:rPr>
              <a:t>The key (minimum) indicators required are shown in bold</a:t>
            </a:r>
          </a:p>
        </p:txBody>
      </p:sp>
      <p:sp>
        <p:nvSpPr>
          <p:cNvPr id="5" name="Rectangle 4">
            <a:extLst>
              <a:ext uri="{FF2B5EF4-FFF2-40B4-BE49-F238E27FC236}">
                <a16:creationId xmlns:a16="http://schemas.microsoft.com/office/drawing/2014/main" id="{F3A9BA9C-2972-E70E-93D0-5153FE09EAF8}"/>
              </a:ext>
            </a:extLst>
          </p:cNvPr>
          <p:cNvSpPr/>
          <p:nvPr/>
        </p:nvSpPr>
        <p:spPr>
          <a:xfrm>
            <a:off x="408992" y="237040"/>
            <a:ext cx="3934408" cy="348761"/>
          </a:xfrm>
          <a:prstGeom prst="rect">
            <a:avLst/>
          </a:prstGeom>
          <a:noFill/>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Proposed Outcome indicators</a:t>
            </a:r>
            <a:endParaRPr kumimoji="0" lang="en-US" sz="105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4" name="Slide Number Placeholder 5">
            <a:extLst>
              <a:ext uri="{FF2B5EF4-FFF2-40B4-BE49-F238E27FC236}">
                <a16:creationId xmlns:a16="http://schemas.microsoft.com/office/drawing/2014/main" id="{A8A4F815-451B-6609-FC61-237B81A8FCF6}"/>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62</a:t>
            </a:fld>
            <a:endParaRPr lang="en-GB" dirty="0"/>
          </a:p>
        </p:txBody>
      </p:sp>
    </p:spTree>
    <p:extLst>
      <p:ext uri="{BB962C8B-B14F-4D97-AF65-F5344CB8AC3E}">
        <p14:creationId xmlns:p14="http://schemas.microsoft.com/office/powerpoint/2010/main" val="22267807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791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9">
            <a:extLst>
              <a:ext uri="{FF2B5EF4-FFF2-40B4-BE49-F238E27FC236}">
                <a16:creationId xmlns:a16="http://schemas.microsoft.com/office/drawing/2014/main" id="{FB2E2F75-EB4A-AA43-BA05-D1B0D6320FA8}"/>
              </a:ext>
            </a:extLst>
          </p:cNvPr>
          <p:cNvSpPr/>
          <p:nvPr/>
        </p:nvSpPr>
        <p:spPr>
          <a:xfrm>
            <a:off x="0" y="5894"/>
            <a:ext cx="12192000" cy="117869"/>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aphicFrame>
        <p:nvGraphicFramePr>
          <p:cNvPr id="2" name="Table 1">
            <a:extLst>
              <a:ext uri="{FF2B5EF4-FFF2-40B4-BE49-F238E27FC236}">
                <a16:creationId xmlns:a16="http://schemas.microsoft.com/office/drawing/2014/main" id="{CF291C5F-5781-9438-D761-F939ADFEE5DA}"/>
              </a:ext>
            </a:extLst>
          </p:cNvPr>
          <p:cNvGraphicFramePr>
            <a:graphicFrameLocks noGrp="1"/>
          </p:cNvGraphicFramePr>
          <p:nvPr/>
        </p:nvGraphicFramePr>
        <p:xfrm>
          <a:off x="408992" y="634365"/>
          <a:ext cx="11452149" cy="5265016"/>
        </p:xfrm>
        <a:graphic>
          <a:graphicData uri="http://schemas.openxmlformats.org/drawingml/2006/table">
            <a:tbl>
              <a:tblPr>
                <a:tableStyleId>{5C22544A-7EE6-4342-B048-85BDC9FD1C3A}</a:tableStyleId>
              </a:tblPr>
              <a:tblGrid>
                <a:gridCol w="518375">
                  <a:extLst>
                    <a:ext uri="{9D8B030D-6E8A-4147-A177-3AD203B41FA5}">
                      <a16:colId xmlns:a16="http://schemas.microsoft.com/office/drawing/2014/main" val="241963245"/>
                    </a:ext>
                  </a:extLst>
                </a:gridCol>
                <a:gridCol w="3219024">
                  <a:extLst>
                    <a:ext uri="{9D8B030D-6E8A-4147-A177-3AD203B41FA5}">
                      <a16:colId xmlns:a16="http://schemas.microsoft.com/office/drawing/2014/main" val="2213462879"/>
                    </a:ext>
                  </a:extLst>
                </a:gridCol>
                <a:gridCol w="1747827">
                  <a:extLst>
                    <a:ext uri="{9D8B030D-6E8A-4147-A177-3AD203B41FA5}">
                      <a16:colId xmlns:a16="http://schemas.microsoft.com/office/drawing/2014/main" val="1596489783"/>
                    </a:ext>
                  </a:extLst>
                </a:gridCol>
                <a:gridCol w="649001">
                  <a:extLst>
                    <a:ext uri="{9D8B030D-6E8A-4147-A177-3AD203B41FA5}">
                      <a16:colId xmlns:a16="http://schemas.microsoft.com/office/drawing/2014/main" val="3691407246"/>
                    </a:ext>
                  </a:extLst>
                </a:gridCol>
                <a:gridCol w="875265">
                  <a:extLst>
                    <a:ext uri="{9D8B030D-6E8A-4147-A177-3AD203B41FA5}">
                      <a16:colId xmlns:a16="http://schemas.microsoft.com/office/drawing/2014/main" val="756994610"/>
                    </a:ext>
                  </a:extLst>
                </a:gridCol>
                <a:gridCol w="4442657">
                  <a:extLst>
                    <a:ext uri="{9D8B030D-6E8A-4147-A177-3AD203B41FA5}">
                      <a16:colId xmlns:a16="http://schemas.microsoft.com/office/drawing/2014/main" val="1300016270"/>
                    </a:ext>
                  </a:extLst>
                </a:gridCol>
              </a:tblGrid>
              <a:tr h="319792">
                <a:tc>
                  <a:txBody>
                    <a:bodyPr/>
                    <a:lstStyle/>
                    <a:p>
                      <a:pPr algn="l" rtl="0" fontAlgn="ctr"/>
                      <a:r>
                        <a:rPr lang="en-GB" sz="1100" b="1" i="0" u="none" strike="noStrike" dirty="0">
                          <a:solidFill>
                            <a:schemeClr val="bg1"/>
                          </a:solidFill>
                          <a:effectLst/>
                          <a:latin typeface="Arial" panose="020B0604020202020204" pitchFamily="34" charset="0"/>
                        </a:rPr>
                        <a:t>N.O </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Indicator </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Source</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Owner</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Frequency</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Description </a:t>
                      </a:r>
                    </a:p>
                  </a:txBody>
                  <a:tcPr marL="72000" marR="7620" marT="7620" marB="0" anchor="ctr">
                    <a:solidFill>
                      <a:schemeClr val="accent6"/>
                    </a:solidFill>
                  </a:tcPr>
                </a:tc>
                <a:extLst>
                  <a:ext uri="{0D108BD9-81ED-4DB2-BD59-A6C34878D82A}">
                    <a16:rowId xmlns:a16="http://schemas.microsoft.com/office/drawing/2014/main" val="4054895585"/>
                  </a:ext>
                </a:extLst>
              </a:tr>
              <a:tr h="254424">
                <a:tc gridSpan="6">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1" i="0" u="none" strike="noStrike" dirty="0">
                          <a:solidFill>
                            <a:srgbClr val="002060"/>
                          </a:solidFill>
                          <a:effectLst/>
                          <a:latin typeface="Arial" panose="020B0604020202020204" pitchFamily="34" charset="0"/>
                        </a:rPr>
                        <a:t>Outcome 6: The reduced r</a:t>
                      </a:r>
                      <a:r>
                        <a:rPr lang="en-US" sz="1100" b="1" i="0" u="none" strike="noStrike" dirty="0">
                          <a:solidFill>
                            <a:srgbClr val="002060"/>
                          </a:solidFill>
                          <a:effectLst/>
                          <a:latin typeface="Arial" panose="020B0604020202020204" pitchFamily="34" charset="0"/>
                        </a:rPr>
                        <a:t>isk of harm increases returns and freedom of movement</a:t>
                      </a:r>
                      <a:endParaRPr lang="en-GB" sz="1100" b="1" i="0" u="none" strike="noStrike" dirty="0">
                        <a:solidFill>
                          <a:srgbClr val="002060"/>
                        </a:solidFill>
                        <a:effectLst/>
                        <a:latin typeface="Arial" panose="020B0604020202020204" pitchFamily="34" charset="0"/>
                      </a:endParaRPr>
                    </a:p>
                  </a:txBody>
                  <a:tcPr marL="72000" marR="7620" marT="7620" marB="0" anchor="ctr">
                    <a:solidFill>
                      <a:schemeClr val="accent6">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41413796"/>
                  </a:ext>
                </a:extLst>
              </a:tr>
              <a:tr h="495300">
                <a:tc>
                  <a:txBody>
                    <a:bodyPr/>
                    <a:lstStyle/>
                    <a:p>
                      <a:pPr algn="ctr" rtl="0" fontAlgn="ctr"/>
                      <a:r>
                        <a:rPr lang="en-GB" sz="1000" b="1" i="0" u="none" strike="noStrike" dirty="0">
                          <a:solidFill>
                            <a:srgbClr val="002060"/>
                          </a:solidFill>
                          <a:effectLst/>
                          <a:latin typeface="Arial" panose="020B0604020202020204" pitchFamily="34" charset="0"/>
                        </a:rPr>
                        <a:t>O-6.1 </a:t>
                      </a:r>
                    </a:p>
                  </a:txBody>
                  <a:tcPr marL="0" marR="9525" marT="36000" marB="36000"/>
                </a:tc>
                <a:tc>
                  <a:txBody>
                    <a:bodyPr/>
                    <a:lstStyle/>
                    <a:p>
                      <a:pPr algn="l" rtl="0" fontAlgn="ctr"/>
                      <a:r>
                        <a:rPr lang="en-US" sz="1000" b="1" i="0" u="none" strike="noStrike" dirty="0">
                          <a:solidFill>
                            <a:srgbClr val="002060"/>
                          </a:solidFill>
                          <a:effectLst/>
                          <a:latin typeface="Arial" panose="020B0604020202020204" pitchFamily="34" charset="0"/>
                        </a:rPr>
                        <a:t>Number of direct beneficiaries of land release and EOD (disaggregated)</a:t>
                      </a:r>
                    </a:p>
                  </a:txBody>
                  <a:tcPr marL="72000" marR="9525" marT="36000" marB="108000"/>
                </a:tc>
                <a:tc>
                  <a:txBody>
                    <a:bodyPr/>
                    <a:lstStyle/>
                    <a:p>
                      <a:pPr algn="l" rtl="0" fontAlgn="ctr"/>
                      <a:r>
                        <a:rPr lang="en-US" sz="1000" b="0" i="0" u="none" strike="noStrike" dirty="0">
                          <a:solidFill>
                            <a:srgbClr val="002060"/>
                          </a:solidFill>
                          <a:effectLst/>
                          <a:latin typeface="Arial" panose="020B0604020202020204" pitchFamily="34" charset="0"/>
                        </a:rPr>
                        <a:t>pre- and post-clearance assessments, </a:t>
                      </a:r>
                    </a:p>
                  </a:txBody>
                  <a:tcPr marL="72000" marR="9525" marT="36000" marB="108000"/>
                </a:tc>
                <a:tc>
                  <a:txBody>
                    <a:bodyPr/>
                    <a:lstStyle/>
                    <a:p>
                      <a:pPr algn="l" rtl="0" fontAlgn="ctr"/>
                      <a:r>
                        <a:rPr lang="en-GB" sz="1000" b="0" i="0" u="none" strike="noStrike" dirty="0">
                          <a:solidFill>
                            <a:srgbClr val="002060"/>
                          </a:solidFill>
                          <a:effectLst/>
                          <a:latin typeface="Arial" panose="020B0604020202020204" pitchFamily="34" charset="0"/>
                        </a:rPr>
                        <a:t>IP </a:t>
                      </a:r>
                    </a:p>
                  </a:txBody>
                  <a:tcPr marL="72000" marR="9525" marT="36000" marB="108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Six-monthly</a:t>
                      </a:r>
                    </a:p>
                  </a:txBody>
                  <a:tcPr marL="72000" marR="9525" marT="36000" marB="108000"/>
                </a:tc>
                <a:tc>
                  <a:txBody>
                    <a:bodyPr/>
                    <a:lstStyle/>
                    <a:p>
                      <a:pPr algn="l" rtl="0" fontAlgn="ctr"/>
                      <a:r>
                        <a:rPr lang="en-GB" sz="1000" b="0" i="0" u="none" strike="noStrike" dirty="0">
                          <a:solidFill>
                            <a:srgbClr val="002060"/>
                          </a:solidFill>
                          <a:effectLst/>
                          <a:latin typeface="Arial" panose="020B0604020202020204" pitchFamily="34" charset="0"/>
                        </a:rPr>
                        <a:t>using SBD version 2</a:t>
                      </a:r>
                    </a:p>
                  </a:txBody>
                  <a:tcPr marL="72000" marR="9525" marT="36000" marB="108000"/>
                </a:tc>
                <a:extLst>
                  <a:ext uri="{0D108BD9-81ED-4DB2-BD59-A6C34878D82A}">
                    <a16:rowId xmlns:a16="http://schemas.microsoft.com/office/drawing/2014/main" val="529254426"/>
                  </a:ext>
                </a:extLst>
              </a:tr>
              <a:tr h="495300">
                <a:tc>
                  <a:txBody>
                    <a:bodyPr/>
                    <a:lstStyle/>
                    <a:p>
                      <a:pPr algn="ctr" rtl="0" fontAlgn="ctr"/>
                      <a:r>
                        <a:rPr lang="en-GB" sz="1000" b="1" i="0" u="none" strike="noStrike" dirty="0">
                          <a:solidFill>
                            <a:srgbClr val="002060"/>
                          </a:solidFill>
                          <a:effectLst/>
                          <a:latin typeface="Arial" panose="020B0604020202020204" pitchFamily="34" charset="0"/>
                        </a:rPr>
                        <a:t>O-6.2</a:t>
                      </a:r>
                    </a:p>
                  </a:txBody>
                  <a:tcPr marL="0" marR="9525" marT="36000" marB="36000"/>
                </a:tc>
                <a:tc>
                  <a:txBody>
                    <a:bodyPr/>
                    <a:lstStyle/>
                    <a:p>
                      <a:pPr algn="l" rtl="0" fontAlgn="ctr"/>
                      <a:r>
                        <a:rPr lang="en-US" sz="1000" b="1" i="0" u="none" strike="noStrike" dirty="0">
                          <a:solidFill>
                            <a:srgbClr val="002060"/>
                          </a:solidFill>
                          <a:effectLst/>
                          <a:latin typeface="Arial" panose="020B0604020202020204" pitchFamily="34" charset="0"/>
                        </a:rPr>
                        <a:t>Number of indirect beneficiaries of land release and EOD (disaggregated)</a:t>
                      </a:r>
                    </a:p>
                  </a:txBody>
                  <a:tcPr marL="72000" marR="9525" marT="36000" marB="108000"/>
                </a:tc>
                <a:tc>
                  <a:txBody>
                    <a:bodyPr/>
                    <a:lstStyle/>
                    <a:p>
                      <a:pPr algn="l" rtl="0" fontAlgn="ctr"/>
                      <a:r>
                        <a:rPr lang="en-US" sz="1000" b="0" i="0" u="none" strike="noStrike" dirty="0">
                          <a:solidFill>
                            <a:srgbClr val="002060"/>
                          </a:solidFill>
                          <a:effectLst/>
                          <a:latin typeface="Arial" panose="020B0604020202020204" pitchFamily="34" charset="0"/>
                        </a:rPr>
                        <a:t>authority from village/ smallest admin unit</a:t>
                      </a:r>
                    </a:p>
                  </a:txBody>
                  <a:tcPr marL="72000" marR="9525" marT="36000" marB="108000"/>
                </a:tc>
                <a:tc>
                  <a:txBody>
                    <a:bodyPr/>
                    <a:lstStyle/>
                    <a:p>
                      <a:pPr algn="l" rtl="0" fontAlgn="ctr"/>
                      <a:r>
                        <a:rPr lang="en-GB" sz="1000" b="0" i="0" u="none" strike="noStrike" dirty="0">
                          <a:solidFill>
                            <a:srgbClr val="002060"/>
                          </a:solidFill>
                          <a:effectLst/>
                          <a:latin typeface="Arial" panose="020B0604020202020204" pitchFamily="34" charset="0"/>
                        </a:rPr>
                        <a:t>IP </a:t>
                      </a:r>
                    </a:p>
                  </a:txBody>
                  <a:tcPr marL="72000" marR="9525" marT="36000" marB="108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Six-monthly</a:t>
                      </a:r>
                    </a:p>
                  </a:txBody>
                  <a:tcPr marL="72000" marR="9525" marT="36000" marB="108000"/>
                </a:tc>
                <a:tc>
                  <a:txBody>
                    <a:bodyPr/>
                    <a:lstStyle/>
                    <a:p>
                      <a:pPr algn="l" rtl="0" fontAlgn="ctr"/>
                      <a:r>
                        <a:rPr lang="en-GB" sz="1000" b="0" i="0" u="none" strike="noStrike" dirty="0">
                          <a:solidFill>
                            <a:srgbClr val="002060"/>
                          </a:solidFill>
                          <a:effectLst/>
                          <a:latin typeface="Arial" panose="020B0604020202020204" pitchFamily="34" charset="0"/>
                        </a:rPr>
                        <a:t>using SBD version 2</a:t>
                      </a:r>
                    </a:p>
                  </a:txBody>
                  <a:tcPr marL="72000" marR="9525" marT="36000" marB="108000"/>
                </a:tc>
                <a:extLst>
                  <a:ext uri="{0D108BD9-81ED-4DB2-BD59-A6C34878D82A}">
                    <a16:rowId xmlns:a16="http://schemas.microsoft.com/office/drawing/2014/main" val="1951047242"/>
                  </a:ext>
                </a:extLst>
              </a:tr>
              <a:tr h="495300">
                <a:tc>
                  <a:txBody>
                    <a:bodyPr/>
                    <a:lstStyle/>
                    <a:p>
                      <a:pPr algn="ctr" rtl="0" fontAlgn="ctr"/>
                      <a:r>
                        <a:rPr lang="en-GB" sz="1000" b="1" i="0" u="none" strike="noStrike" dirty="0">
                          <a:solidFill>
                            <a:srgbClr val="002060"/>
                          </a:solidFill>
                          <a:effectLst/>
                          <a:latin typeface="Arial" panose="020B0604020202020204" pitchFamily="34" charset="0"/>
                        </a:rPr>
                        <a:t>O-6.3</a:t>
                      </a:r>
                    </a:p>
                  </a:txBody>
                  <a:tcPr marL="0" marR="9525" marT="36000" marB="36000"/>
                </a:tc>
                <a:tc>
                  <a:txBody>
                    <a:bodyPr/>
                    <a:lstStyle/>
                    <a:p>
                      <a:pPr algn="l" rtl="0" fontAlgn="ctr"/>
                      <a:r>
                        <a:rPr lang="en-US" sz="1000" b="1" i="0" u="none" strike="noStrike" dirty="0">
                          <a:solidFill>
                            <a:srgbClr val="002060"/>
                          </a:solidFill>
                          <a:effectLst/>
                          <a:latin typeface="Arial" panose="020B0604020202020204" pitchFamily="34" charset="0"/>
                        </a:rPr>
                        <a:t>% of people from impacted communities surveyed reporting an increase in people who behave in a safer manner</a:t>
                      </a:r>
                    </a:p>
                  </a:txBody>
                  <a:tcPr marL="72000" marR="9525" marT="36000" marB="108000"/>
                </a:tc>
                <a:tc>
                  <a:txBody>
                    <a:bodyPr/>
                    <a:lstStyle/>
                    <a:p>
                      <a:pPr algn="l" rtl="0" fontAlgn="ctr"/>
                      <a:r>
                        <a:rPr lang="en-GB" sz="1000" b="0" i="0" u="none" strike="noStrike" dirty="0">
                          <a:solidFill>
                            <a:srgbClr val="002060"/>
                          </a:solidFill>
                          <a:effectLst/>
                          <a:latin typeface="Arial" panose="020B0604020202020204" pitchFamily="34" charset="0"/>
                        </a:rPr>
                        <a:t>FGD, HH survey</a:t>
                      </a:r>
                    </a:p>
                  </a:txBody>
                  <a:tcPr marL="72000" marR="9525" marT="36000" marB="108000"/>
                </a:tc>
                <a:tc>
                  <a:txBody>
                    <a:bodyPr/>
                    <a:lstStyle/>
                    <a:p>
                      <a:pPr algn="l" rtl="0" fontAlgn="ctr"/>
                      <a:r>
                        <a:rPr lang="en-GB" sz="1000" b="0" i="0" u="none" strike="noStrike" dirty="0">
                          <a:solidFill>
                            <a:srgbClr val="002060"/>
                          </a:solidFill>
                          <a:effectLst/>
                          <a:latin typeface="Arial" panose="020B0604020202020204" pitchFamily="34" charset="0"/>
                        </a:rPr>
                        <a:t>IP </a:t>
                      </a:r>
                    </a:p>
                  </a:txBody>
                  <a:tcPr marL="72000" marR="9525" marT="36000" marB="108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Six-monthly</a:t>
                      </a:r>
                    </a:p>
                  </a:txBody>
                  <a:tcPr marL="72000" marR="9525" marT="36000" marB="108000"/>
                </a:tc>
                <a:tc>
                  <a:txBody>
                    <a:bodyPr/>
                    <a:lstStyle/>
                    <a:p>
                      <a:pPr algn="l" rtl="0" fontAlgn="ctr"/>
                      <a:r>
                        <a:rPr lang="en-US" sz="1000" b="0" i="0" u="none" strike="noStrike" dirty="0">
                          <a:solidFill>
                            <a:srgbClr val="002060"/>
                          </a:solidFill>
                          <a:effectLst/>
                          <a:latin typeface="Arial" panose="020B0604020202020204" pitchFamily="34" charset="0"/>
                        </a:rPr>
                        <a:t>This can be collected at individual level, at household level through HH surveys or at community level via FGDs</a:t>
                      </a:r>
                    </a:p>
                  </a:txBody>
                  <a:tcPr marL="72000" marR="9525" marT="36000" marB="108000"/>
                </a:tc>
                <a:extLst>
                  <a:ext uri="{0D108BD9-81ED-4DB2-BD59-A6C34878D82A}">
                    <a16:rowId xmlns:a16="http://schemas.microsoft.com/office/drawing/2014/main" val="3434522298"/>
                  </a:ext>
                </a:extLst>
              </a:tr>
              <a:tr h="495300">
                <a:tc>
                  <a:txBody>
                    <a:bodyPr/>
                    <a:lstStyle/>
                    <a:p>
                      <a:pPr algn="ctr" rtl="0" fontAlgn="ctr"/>
                      <a:r>
                        <a:rPr lang="en-GB" sz="1000" b="1" i="0" u="none" strike="noStrike" dirty="0">
                          <a:solidFill>
                            <a:srgbClr val="002060"/>
                          </a:solidFill>
                          <a:effectLst/>
                          <a:latin typeface="Arial" panose="020B0604020202020204" pitchFamily="34" charset="0"/>
                        </a:rPr>
                        <a:t>O-6.4</a:t>
                      </a:r>
                    </a:p>
                  </a:txBody>
                  <a:tcPr marL="0" marR="9525" marT="36000" marB="36000"/>
                </a:tc>
                <a:tc>
                  <a:txBody>
                    <a:bodyPr/>
                    <a:lstStyle/>
                    <a:p>
                      <a:pPr algn="l" rtl="0" fontAlgn="ctr"/>
                      <a:r>
                        <a:rPr lang="en-US" sz="1000" b="1" i="0" u="none" strike="noStrike" dirty="0">
                          <a:solidFill>
                            <a:srgbClr val="002060"/>
                          </a:solidFill>
                          <a:effectLst/>
                          <a:latin typeface="Arial" panose="020B0604020202020204" pitchFamily="34" charset="0"/>
                        </a:rPr>
                        <a:t>% of people surveyed reporting increased freedom of movement and/or an increased sense of normalisation  (SADDD) </a:t>
                      </a:r>
                    </a:p>
                  </a:txBody>
                  <a:tcPr marL="72000" marR="9525" marT="36000" marB="108000"/>
                </a:tc>
                <a:tc>
                  <a:txBody>
                    <a:bodyPr/>
                    <a:lstStyle/>
                    <a:p>
                      <a:pPr algn="l" rtl="0" fontAlgn="ctr"/>
                      <a:r>
                        <a:rPr lang="en-GB" sz="1000" b="0" i="0" u="none" strike="noStrike" dirty="0">
                          <a:solidFill>
                            <a:srgbClr val="002060"/>
                          </a:solidFill>
                          <a:effectLst/>
                          <a:latin typeface="Arial" panose="020B0604020202020204" pitchFamily="34" charset="0"/>
                        </a:rPr>
                        <a:t>HH survey</a:t>
                      </a:r>
                    </a:p>
                  </a:txBody>
                  <a:tcPr marL="72000" marR="9525" marT="36000" marB="108000"/>
                </a:tc>
                <a:tc>
                  <a:txBody>
                    <a:bodyPr/>
                    <a:lstStyle/>
                    <a:p>
                      <a:pPr algn="l" rtl="0" fontAlgn="ctr"/>
                      <a:r>
                        <a:rPr lang="en-GB" sz="1000" b="0" i="0" u="none" strike="noStrike" dirty="0">
                          <a:solidFill>
                            <a:srgbClr val="002060"/>
                          </a:solidFill>
                          <a:effectLst/>
                          <a:latin typeface="Arial" panose="020B0604020202020204" pitchFamily="34" charset="0"/>
                        </a:rPr>
                        <a:t>IP </a:t>
                      </a:r>
                    </a:p>
                  </a:txBody>
                  <a:tcPr marL="72000" marR="9525" marT="36000" marB="108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Six-monthly</a:t>
                      </a:r>
                    </a:p>
                  </a:txBody>
                  <a:tcPr marL="72000" marR="9525" marT="36000" marB="108000"/>
                </a:tc>
                <a:tc>
                  <a:txBody>
                    <a:bodyPr/>
                    <a:lstStyle/>
                    <a:p>
                      <a:pPr algn="l" rtl="0" fontAlgn="ctr"/>
                      <a:r>
                        <a:rPr lang="en-US" sz="1000" b="0" i="0" u="none" strike="noStrike" kern="1200" dirty="0">
                          <a:solidFill>
                            <a:srgbClr val="002060"/>
                          </a:solidFill>
                          <a:effectLst/>
                          <a:latin typeface="Arial" panose="020B0604020202020204" pitchFamily="34" charset="0"/>
                          <a:ea typeface="+mn-ea"/>
                          <a:cs typeface="+mn-cs"/>
                        </a:rPr>
                        <a:t>HH Survey Q</a:t>
                      </a:r>
                      <a:r>
                        <a:rPr lang="en-GB" sz="1000" b="0" i="0" u="none" strike="noStrike" kern="1200" dirty="0">
                          <a:solidFill>
                            <a:srgbClr val="002060"/>
                          </a:solidFill>
                          <a:effectLst/>
                          <a:latin typeface="Arial" panose="020B0604020202020204" pitchFamily="34" charset="0"/>
                          <a:ea typeface="+mn-ea"/>
                          <a:cs typeface="+mn-cs"/>
                        </a:rPr>
                        <a:t>9.11: Compared to before clearance, do you feel more freedom to move? Do you feel things are more normal now?</a:t>
                      </a:r>
                      <a:endParaRPr lang="en-US" sz="1000" b="0" i="0" u="none" strike="noStrike" kern="1200" dirty="0">
                        <a:solidFill>
                          <a:srgbClr val="002060"/>
                        </a:solidFill>
                        <a:effectLst/>
                        <a:latin typeface="Arial" panose="020B0604020202020204" pitchFamily="34" charset="0"/>
                        <a:ea typeface="+mn-ea"/>
                        <a:cs typeface="+mn-cs"/>
                      </a:endParaRPr>
                    </a:p>
                  </a:txBody>
                  <a:tcPr marL="72000" marR="9525" marT="36000" marB="108000"/>
                </a:tc>
                <a:extLst>
                  <a:ext uri="{0D108BD9-81ED-4DB2-BD59-A6C34878D82A}">
                    <a16:rowId xmlns:a16="http://schemas.microsoft.com/office/drawing/2014/main" val="1126974535"/>
                  </a:ext>
                </a:extLst>
              </a:tr>
              <a:tr h="495300">
                <a:tc>
                  <a:txBody>
                    <a:bodyPr/>
                    <a:lstStyle/>
                    <a:p>
                      <a:pPr algn="ctr" rtl="0" fontAlgn="ctr"/>
                      <a:r>
                        <a:rPr lang="en-GB" sz="1000" b="1" i="0" u="none" strike="noStrike" dirty="0">
                          <a:solidFill>
                            <a:srgbClr val="002060"/>
                          </a:solidFill>
                          <a:effectLst/>
                          <a:latin typeface="Arial" panose="020B0604020202020204" pitchFamily="34" charset="0"/>
                        </a:rPr>
                        <a:t>O-6.5</a:t>
                      </a:r>
                    </a:p>
                  </a:txBody>
                  <a:tcPr marL="0" marR="9525" marT="36000" marB="36000"/>
                </a:tc>
                <a:tc>
                  <a:txBody>
                    <a:bodyPr/>
                    <a:lstStyle/>
                    <a:p>
                      <a:pPr algn="l" rtl="0" fontAlgn="ctr"/>
                      <a:r>
                        <a:rPr lang="en-US" sz="1000" b="1" i="0" u="none" strike="noStrike" dirty="0">
                          <a:solidFill>
                            <a:srgbClr val="002060"/>
                          </a:solidFill>
                          <a:effectLst/>
                          <a:latin typeface="Arial" panose="020B0604020202020204" pitchFamily="34" charset="0"/>
                        </a:rPr>
                        <a:t> % of people surveyed who report that mine action helped enable their safe return home</a:t>
                      </a:r>
                    </a:p>
                  </a:txBody>
                  <a:tcPr marL="72000" marR="9525" marT="36000" marB="108000"/>
                </a:tc>
                <a:tc>
                  <a:txBody>
                    <a:bodyPr/>
                    <a:lstStyle/>
                    <a:p>
                      <a:pPr algn="l" rtl="0" fontAlgn="ctr"/>
                      <a:r>
                        <a:rPr lang="en-GB" sz="1000" b="0" i="0" u="none" strike="noStrike" dirty="0">
                          <a:solidFill>
                            <a:srgbClr val="002060"/>
                          </a:solidFill>
                          <a:effectLst/>
                          <a:latin typeface="Arial" panose="020B0604020202020204" pitchFamily="34" charset="0"/>
                        </a:rPr>
                        <a:t>HH survey</a:t>
                      </a:r>
                    </a:p>
                  </a:txBody>
                  <a:tcPr marL="72000" marR="9525" marT="36000" marB="108000"/>
                </a:tc>
                <a:tc>
                  <a:txBody>
                    <a:bodyPr/>
                    <a:lstStyle/>
                    <a:p>
                      <a:pPr algn="l" rtl="0" fontAlgn="ctr"/>
                      <a:r>
                        <a:rPr lang="en-GB" sz="1000" b="0" i="0" u="none" strike="noStrike" dirty="0">
                          <a:solidFill>
                            <a:srgbClr val="002060"/>
                          </a:solidFill>
                          <a:effectLst/>
                          <a:latin typeface="Arial" panose="020B0604020202020204" pitchFamily="34" charset="0"/>
                        </a:rPr>
                        <a:t>IP </a:t>
                      </a:r>
                    </a:p>
                  </a:txBody>
                  <a:tcPr marL="72000" marR="9525" marT="36000" marB="108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Six-monthly</a:t>
                      </a:r>
                    </a:p>
                  </a:txBody>
                  <a:tcPr marL="72000" marR="9525" marT="36000" marB="108000"/>
                </a:tc>
                <a:tc>
                  <a:txBody>
                    <a:bodyPr/>
                    <a:lstStyle/>
                    <a:p>
                      <a:pPr algn="l" rtl="0" fontAlgn="ctr"/>
                      <a:r>
                        <a:rPr lang="en-US" sz="1000" b="0" i="0" u="none" strike="noStrike" kern="1200" dirty="0">
                          <a:solidFill>
                            <a:srgbClr val="002060"/>
                          </a:solidFill>
                          <a:effectLst/>
                          <a:latin typeface="Arial" panose="020B0604020202020204" pitchFamily="34" charset="0"/>
                          <a:ea typeface="+mn-ea"/>
                          <a:cs typeface="+mn-cs"/>
                        </a:rPr>
                        <a:t>HH Survey Q</a:t>
                      </a:r>
                      <a:r>
                        <a:rPr lang="en-GB" sz="1000" b="0" i="0" u="none" strike="noStrike" kern="1200" dirty="0">
                          <a:solidFill>
                            <a:srgbClr val="002060"/>
                          </a:solidFill>
                          <a:effectLst/>
                          <a:latin typeface="Arial" panose="020B0604020202020204" pitchFamily="34" charset="0"/>
                          <a:ea typeface="+mn-ea"/>
                          <a:cs typeface="+mn-cs"/>
                        </a:rPr>
                        <a:t>9.12: If you are a returnee (ref. Q2.11), do you think mine action has helped your HH’s safe return home?</a:t>
                      </a:r>
                      <a:endParaRPr lang="en-US" sz="1000" b="0" i="0" u="none" strike="noStrike" kern="1200" dirty="0">
                        <a:solidFill>
                          <a:srgbClr val="002060"/>
                        </a:solidFill>
                        <a:effectLst/>
                        <a:latin typeface="Arial" panose="020B0604020202020204" pitchFamily="34" charset="0"/>
                        <a:ea typeface="+mn-ea"/>
                        <a:cs typeface="+mn-cs"/>
                      </a:endParaRPr>
                    </a:p>
                  </a:txBody>
                  <a:tcPr marL="72000" marR="9525" marT="36000" marB="108000"/>
                </a:tc>
                <a:extLst>
                  <a:ext uri="{0D108BD9-81ED-4DB2-BD59-A6C34878D82A}">
                    <a16:rowId xmlns:a16="http://schemas.microsoft.com/office/drawing/2014/main" val="841535115"/>
                  </a:ext>
                </a:extLst>
              </a:tr>
              <a:tr h="495300">
                <a:tc>
                  <a:txBody>
                    <a:bodyPr/>
                    <a:lstStyle/>
                    <a:p>
                      <a:pPr algn="ctr" rtl="0" fontAlgn="ctr"/>
                      <a:r>
                        <a:rPr lang="en-GB" sz="1000" b="0" i="0" u="none" strike="noStrike" dirty="0">
                          <a:solidFill>
                            <a:srgbClr val="002060"/>
                          </a:solidFill>
                          <a:effectLst/>
                          <a:latin typeface="Arial" panose="020B0604020202020204" pitchFamily="34" charset="0"/>
                        </a:rPr>
                        <a:t>O-6.6</a:t>
                      </a:r>
                    </a:p>
                  </a:txBody>
                  <a:tcPr marL="0" marR="9525" marT="36000" marB="36000"/>
                </a:tc>
                <a:tc>
                  <a:txBody>
                    <a:bodyPr/>
                    <a:lstStyle/>
                    <a:p>
                      <a:pPr algn="l" rtl="0" fontAlgn="ctr"/>
                      <a:r>
                        <a:rPr lang="en-US" sz="1000" b="0" i="0" u="none" strike="noStrike" dirty="0">
                          <a:solidFill>
                            <a:srgbClr val="002060"/>
                          </a:solidFill>
                          <a:effectLst/>
                          <a:latin typeface="Arial" panose="020B0604020202020204" pitchFamily="34" charset="0"/>
                        </a:rPr>
                        <a:t>% of people surveyed who report feeling safer as a result of clearance</a:t>
                      </a:r>
                    </a:p>
                  </a:txBody>
                  <a:tcPr marL="72000" marR="9525" marT="36000" marB="108000"/>
                </a:tc>
                <a:tc>
                  <a:txBody>
                    <a:bodyPr/>
                    <a:lstStyle/>
                    <a:p>
                      <a:pPr algn="l" rtl="0" fontAlgn="ctr"/>
                      <a:r>
                        <a:rPr lang="en-GB" sz="1000" b="0" i="0" u="none" strike="noStrike" dirty="0">
                          <a:solidFill>
                            <a:srgbClr val="002060"/>
                          </a:solidFill>
                          <a:effectLst/>
                          <a:latin typeface="Arial" panose="020B0604020202020204" pitchFamily="34" charset="0"/>
                        </a:rPr>
                        <a:t>Household survey</a:t>
                      </a:r>
                    </a:p>
                  </a:txBody>
                  <a:tcPr marL="72000" marR="9525" marT="36000" marB="108000"/>
                </a:tc>
                <a:tc>
                  <a:txBody>
                    <a:bodyPr/>
                    <a:lstStyle/>
                    <a:p>
                      <a:pPr algn="l" rtl="0" fontAlgn="ctr"/>
                      <a:r>
                        <a:rPr lang="en-GB" sz="1000" b="0" i="0" u="none" strike="noStrike" dirty="0">
                          <a:solidFill>
                            <a:srgbClr val="002060"/>
                          </a:solidFill>
                          <a:effectLst/>
                          <a:latin typeface="Arial" panose="020B0604020202020204" pitchFamily="34" charset="0"/>
                        </a:rPr>
                        <a:t>IP </a:t>
                      </a:r>
                    </a:p>
                  </a:txBody>
                  <a:tcPr marL="72000" marR="9525" marT="36000" marB="108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Six-monthly</a:t>
                      </a:r>
                    </a:p>
                  </a:txBody>
                  <a:tcPr marL="72000" marR="9525" marT="36000" marB="108000"/>
                </a:tc>
                <a:tc>
                  <a:txBody>
                    <a:bodyPr/>
                    <a:lstStyle/>
                    <a:p>
                      <a:pPr algn="l" rtl="0" fontAlgn="ctr"/>
                      <a:r>
                        <a:rPr lang="en-US" sz="1000" b="0" i="0" u="none" strike="noStrike" dirty="0">
                          <a:solidFill>
                            <a:srgbClr val="002060"/>
                          </a:solidFill>
                          <a:effectLst/>
                          <a:latin typeface="Arial" panose="020B0604020202020204" pitchFamily="34" charset="0"/>
                        </a:rPr>
                        <a:t>HH Survey Q</a:t>
                      </a:r>
                      <a:r>
                        <a:rPr lang="en-GB" sz="1000" b="0" i="0" u="none" strike="noStrike" kern="1200" dirty="0">
                          <a:solidFill>
                            <a:srgbClr val="002060"/>
                          </a:solidFill>
                          <a:effectLst/>
                          <a:latin typeface="Arial" panose="020B0604020202020204" pitchFamily="34" charset="0"/>
                          <a:ea typeface="+mn-ea"/>
                          <a:cs typeface="+mn-cs"/>
                        </a:rPr>
                        <a:t>5.4:</a:t>
                      </a:r>
                      <a:r>
                        <a:rPr lang="en-US" sz="1000" b="0" i="0" u="none" strike="noStrike" kern="1200" dirty="0">
                          <a:solidFill>
                            <a:srgbClr val="002060"/>
                          </a:solidFill>
                          <a:effectLst/>
                          <a:latin typeface="Arial" panose="020B0604020202020204" pitchFamily="34" charset="0"/>
                          <a:ea typeface="+mn-ea"/>
                          <a:cs typeface="+mn-cs"/>
                        </a:rPr>
                        <a:t>Compared to before clearance, how safe do you now feel to conduct your HH livelihood activities with respect to mines/explosives?</a:t>
                      </a:r>
                      <a:r>
                        <a:rPr lang="en-GB" sz="1000" b="0" i="0" u="none" strike="noStrike" kern="1200" dirty="0">
                          <a:solidFill>
                            <a:srgbClr val="002060"/>
                          </a:solidFill>
                          <a:effectLst/>
                          <a:latin typeface="Arial" panose="020B0604020202020204" pitchFamily="34" charset="0"/>
                          <a:ea typeface="+mn-ea"/>
                          <a:cs typeface="+mn-cs"/>
                        </a:rPr>
                        <a:t> Please rate your answer on a rating scale of 1-5, where 1 refers to ‘Very unsafe’ and 5 to ‘Very safe’.</a:t>
                      </a:r>
                      <a:endParaRPr lang="en-US" sz="1000" b="0" i="0" u="none" strike="noStrike" kern="1200" dirty="0">
                        <a:solidFill>
                          <a:srgbClr val="002060"/>
                        </a:solidFill>
                        <a:effectLst/>
                        <a:latin typeface="Arial" panose="020B0604020202020204" pitchFamily="34" charset="0"/>
                        <a:ea typeface="+mn-ea"/>
                        <a:cs typeface="+mn-cs"/>
                      </a:endParaRPr>
                    </a:p>
                  </a:txBody>
                  <a:tcPr marL="72000" marR="9525" marT="36000" marB="108000"/>
                </a:tc>
                <a:extLst>
                  <a:ext uri="{0D108BD9-81ED-4DB2-BD59-A6C34878D82A}">
                    <a16:rowId xmlns:a16="http://schemas.microsoft.com/office/drawing/2014/main" val="1356362601"/>
                  </a:ext>
                </a:extLst>
              </a:tr>
              <a:tr h="495300">
                <a:tc>
                  <a:txBody>
                    <a:bodyPr/>
                    <a:lstStyle/>
                    <a:p>
                      <a:pPr algn="ctr" rtl="0" fontAlgn="ctr"/>
                      <a:r>
                        <a:rPr lang="en-GB" sz="1000" b="0" i="0" u="none" strike="noStrike" dirty="0">
                          <a:solidFill>
                            <a:srgbClr val="002060"/>
                          </a:solidFill>
                          <a:effectLst/>
                          <a:latin typeface="Arial" panose="020B0604020202020204" pitchFamily="34" charset="0"/>
                        </a:rPr>
                        <a:t>O-6.7</a:t>
                      </a:r>
                    </a:p>
                  </a:txBody>
                  <a:tcPr marL="0" marR="9525" marT="36000" marB="36000"/>
                </a:tc>
                <a:tc>
                  <a:txBody>
                    <a:bodyPr/>
                    <a:lstStyle/>
                    <a:p>
                      <a:pPr algn="l" rtl="0" fontAlgn="ctr"/>
                      <a:r>
                        <a:rPr lang="en-US" sz="1000" b="0" i="0" u="none" strike="noStrike" dirty="0">
                          <a:solidFill>
                            <a:srgbClr val="002060"/>
                          </a:solidFill>
                          <a:effectLst/>
                          <a:latin typeface="Arial" panose="020B0604020202020204" pitchFamily="34" charset="0"/>
                        </a:rPr>
                        <a:t>Number of returnees/displaced persons to municipalities</a:t>
                      </a:r>
                    </a:p>
                  </a:txBody>
                  <a:tcPr marL="72000" marR="9525" marT="36000" marB="108000"/>
                </a:tc>
                <a:tc>
                  <a:txBody>
                    <a:bodyPr/>
                    <a:lstStyle/>
                    <a:p>
                      <a:pPr algn="l" rtl="0" fontAlgn="ctr"/>
                      <a:r>
                        <a:rPr lang="en-GB" sz="1000" b="0" i="0" u="none" strike="noStrike" dirty="0">
                          <a:solidFill>
                            <a:srgbClr val="002060"/>
                          </a:solidFill>
                          <a:effectLst/>
                          <a:latin typeface="Arial" panose="020B0604020202020204" pitchFamily="34" charset="0"/>
                        </a:rPr>
                        <a:t>OCHA/ IOM/Municipalities</a:t>
                      </a:r>
                    </a:p>
                  </a:txBody>
                  <a:tcPr marL="72000" marR="9525" marT="36000" marB="108000"/>
                </a:tc>
                <a:tc>
                  <a:txBody>
                    <a:bodyPr/>
                    <a:lstStyle/>
                    <a:p>
                      <a:pPr algn="l" rtl="0" fontAlgn="ctr"/>
                      <a:r>
                        <a:rPr lang="en-GB" sz="1000" b="0" i="0" u="none" strike="noStrike" dirty="0">
                          <a:solidFill>
                            <a:srgbClr val="002060"/>
                          </a:solidFill>
                          <a:effectLst/>
                          <a:latin typeface="Arial" panose="020B0604020202020204" pitchFamily="34" charset="0"/>
                        </a:rPr>
                        <a:t>Any </a:t>
                      </a:r>
                    </a:p>
                  </a:txBody>
                  <a:tcPr marL="72000" marR="9525" marT="36000" marB="108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Six-monthly</a:t>
                      </a:r>
                    </a:p>
                  </a:txBody>
                  <a:tcPr marL="72000" marR="9525" marT="36000" marB="108000"/>
                </a:tc>
                <a:tc>
                  <a:txBody>
                    <a:bodyPr/>
                    <a:lstStyle/>
                    <a:p>
                      <a:pPr algn="l" rtl="0" fontAlgn="ctr"/>
                      <a:r>
                        <a:rPr lang="en-GB" sz="1000" b="0" i="0" u="none" strike="noStrike" dirty="0">
                          <a:solidFill>
                            <a:srgbClr val="002060"/>
                          </a:solidFill>
                          <a:effectLst/>
                          <a:latin typeface="Arial" panose="020B0604020202020204" pitchFamily="34" charset="0"/>
                        </a:rPr>
                        <a:t>Only relevant for those villages or municipalities, in which the mine action activity has taken place.</a:t>
                      </a:r>
                    </a:p>
                  </a:txBody>
                  <a:tcPr marL="72000" marR="9525" marT="36000" marB="108000"/>
                </a:tc>
                <a:extLst>
                  <a:ext uri="{0D108BD9-81ED-4DB2-BD59-A6C34878D82A}">
                    <a16:rowId xmlns:a16="http://schemas.microsoft.com/office/drawing/2014/main" val="3459420812"/>
                  </a:ext>
                </a:extLst>
              </a:tr>
              <a:tr h="495300">
                <a:tc>
                  <a:txBody>
                    <a:bodyPr/>
                    <a:lstStyle/>
                    <a:p>
                      <a:pPr algn="ctr" rtl="0" fontAlgn="ctr"/>
                      <a:r>
                        <a:rPr lang="en-GB" sz="1000" b="0" i="0" u="none" strike="noStrike" dirty="0">
                          <a:solidFill>
                            <a:srgbClr val="002060"/>
                          </a:solidFill>
                          <a:effectLst/>
                          <a:latin typeface="Arial" panose="020B0604020202020204" pitchFamily="34" charset="0"/>
                        </a:rPr>
                        <a:t>O-6.8</a:t>
                      </a:r>
                    </a:p>
                  </a:txBody>
                  <a:tcPr marL="0" marR="9525" marT="36000" marB="36000"/>
                </a:tc>
                <a:tc>
                  <a:txBody>
                    <a:bodyPr/>
                    <a:lstStyle/>
                    <a:p>
                      <a:pPr algn="l" rtl="0" fontAlgn="ctr"/>
                      <a:r>
                        <a:rPr lang="en-US" sz="1000" b="0" i="0" u="none" strike="noStrike" dirty="0">
                          <a:solidFill>
                            <a:srgbClr val="002060"/>
                          </a:solidFill>
                          <a:effectLst/>
                          <a:latin typeface="Arial" panose="020B0604020202020204" pitchFamily="34" charset="0"/>
                        </a:rPr>
                        <a:t>Number of  communities with reduced risk of unplanned explosions of munitions stores/stockpiles or reduced access to poorly managed stockpiles or explosive ordnance stores</a:t>
                      </a:r>
                    </a:p>
                  </a:txBody>
                  <a:tcPr marL="72000" marR="9525" marT="36000" marB="108000"/>
                </a:tc>
                <a:tc>
                  <a:txBody>
                    <a:bodyPr/>
                    <a:lstStyle/>
                    <a:p>
                      <a:pPr algn="l" rtl="0" fontAlgn="ctr"/>
                      <a:r>
                        <a:rPr lang="en-GB" sz="1000" b="0" i="0" u="none" strike="noStrike" dirty="0">
                          <a:solidFill>
                            <a:srgbClr val="002060"/>
                          </a:solidFill>
                          <a:effectLst/>
                          <a:latin typeface="Arial" panose="020B0604020202020204" pitchFamily="34" charset="0"/>
                        </a:rPr>
                        <a:t> Self Reporting </a:t>
                      </a:r>
                    </a:p>
                  </a:txBody>
                  <a:tcPr marL="72000" marR="9525" marT="36000" marB="108000"/>
                </a:tc>
                <a:tc>
                  <a:txBody>
                    <a:bodyPr/>
                    <a:lstStyle/>
                    <a:p>
                      <a:pPr algn="l" rtl="0" fontAlgn="ctr"/>
                      <a:r>
                        <a:rPr lang="en-GB" sz="1000" b="0" i="0" u="none" strike="noStrike" dirty="0">
                          <a:solidFill>
                            <a:srgbClr val="002060"/>
                          </a:solidFill>
                          <a:effectLst/>
                          <a:latin typeface="Arial" panose="020B0604020202020204" pitchFamily="34" charset="0"/>
                        </a:rPr>
                        <a:t>IP and NMAA</a:t>
                      </a:r>
                    </a:p>
                  </a:txBody>
                  <a:tcPr marL="72000" marR="9525" marT="36000" marB="108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Six-monthly</a:t>
                      </a:r>
                    </a:p>
                  </a:txBody>
                  <a:tcPr marL="72000" marR="9525" marT="36000" marB="108000"/>
                </a:tc>
                <a:tc>
                  <a:txBody>
                    <a:bodyPr/>
                    <a:lstStyle/>
                    <a:p>
                      <a:pPr algn="l" rtl="0" fontAlgn="ctr"/>
                      <a:r>
                        <a:rPr lang="en-GB" sz="1000" b="0" i="0" u="none" strike="noStrike" dirty="0">
                          <a:solidFill>
                            <a:srgbClr val="002060"/>
                          </a:solidFill>
                          <a:effectLst/>
                          <a:latin typeface="Arial" panose="020B0604020202020204" pitchFamily="34" charset="0"/>
                        </a:rPr>
                        <a:t>This measures the number of communities where the risk of unplanned explosions or stockpiles have been removed or reduced. </a:t>
                      </a:r>
                    </a:p>
                  </a:txBody>
                  <a:tcPr marL="72000" marR="9525" marT="36000" marB="108000"/>
                </a:tc>
                <a:extLst>
                  <a:ext uri="{0D108BD9-81ED-4DB2-BD59-A6C34878D82A}">
                    <a16:rowId xmlns:a16="http://schemas.microsoft.com/office/drawing/2014/main" val="3026746874"/>
                  </a:ext>
                </a:extLst>
              </a:tr>
            </a:tbl>
          </a:graphicData>
        </a:graphic>
      </p:graphicFrame>
      <p:sp>
        <p:nvSpPr>
          <p:cNvPr id="5" name="TextBox 4">
            <a:extLst>
              <a:ext uri="{FF2B5EF4-FFF2-40B4-BE49-F238E27FC236}">
                <a16:creationId xmlns:a16="http://schemas.microsoft.com/office/drawing/2014/main" id="{0E0753EC-8480-68A5-9CDC-E1D8E1A0AD1F}"/>
              </a:ext>
            </a:extLst>
          </p:cNvPr>
          <p:cNvSpPr txBox="1"/>
          <p:nvPr/>
        </p:nvSpPr>
        <p:spPr>
          <a:xfrm>
            <a:off x="5943600" y="223977"/>
            <a:ext cx="5887617"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dirty="0">
                <a:ln>
                  <a:noFill/>
                </a:ln>
                <a:solidFill>
                  <a:srgbClr val="002060"/>
                </a:solidFill>
                <a:effectLst/>
                <a:uLnTx/>
                <a:uFillTx/>
                <a:latin typeface="Arial" panose="020B0604020202020204" pitchFamily="34" charset="0"/>
                <a:ea typeface="+mn-ea"/>
                <a:cs typeface="+mn-cs"/>
              </a:rPr>
              <a:t>The key (minimum) indicators required are shown in bold</a:t>
            </a:r>
          </a:p>
        </p:txBody>
      </p:sp>
      <p:sp>
        <p:nvSpPr>
          <p:cNvPr id="6" name="Rectangle 5">
            <a:extLst>
              <a:ext uri="{FF2B5EF4-FFF2-40B4-BE49-F238E27FC236}">
                <a16:creationId xmlns:a16="http://schemas.microsoft.com/office/drawing/2014/main" id="{A004CAEA-C7E2-B8AC-51C9-1052EB6FCD6E}"/>
              </a:ext>
            </a:extLst>
          </p:cNvPr>
          <p:cNvSpPr/>
          <p:nvPr/>
        </p:nvSpPr>
        <p:spPr>
          <a:xfrm>
            <a:off x="408992" y="237040"/>
            <a:ext cx="3934408" cy="348761"/>
          </a:xfrm>
          <a:prstGeom prst="rect">
            <a:avLst/>
          </a:prstGeom>
          <a:noFill/>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Proposed Outcome indicators</a:t>
            </a:r>
            <a:endParaRPr kumimoji="0" lang="en-US" sz="105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4" name="Slide Number Placeholder 5">
            <a:extLst>
              <a:ext uri="{FF2B5EF4-FFF2-40B4-BE49-F238E27FC236}">
                <a16:creationId xmlns:a16="http://schemas.microsoft.com/office/drawing/2014/main" id="{90E0E97D-6CE9-25E4-4286-C99CB23EF1EC}"/>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63</a:t>
            </a:fld>
            <a:endParaRPr lang="en-GB" dirty="0"/>
          </a:p>
        </p:txBody>
      </p:sp>
    </p:spTree>
    <p:extLst>
      <p:ext uri="{BB962C8B-B14F-4D97-AF65-F5344CB8AC3E}">
        <p14:creationId xmlns:p14="http://schemas.microsoft.com/office/powerpoint/2010/main" val="4154595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791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9">
            <a:extLst>
              <a:ext uri="{FF2B5EF4-FFF2-40B4-BE49-F238E27FC236}">
                <a16:creationId xmlns:a16="http://schemas.microsoft.com/office/drawing/2014/main" id="{FB2E2F75-EB4A-AA43-BA05-D1B0D6320FA8}"/>
              </a:ext>
            </a:extLst>
          </p:cNvPr>
          <p:cNvSpPr/>
          <p:nvPr/>
        </p:nvSpPr>
        <p:spPr>
          <a:xfrm>
            <a:off x="0" y="5894"/>
            <a:ext cx="12192000" cy="117869"/>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aphicFrame>
        <p:nvGraphicFramePr>
          <p:cNvPr id="2" name="Table 1">
            <a:extLst>
              <a:ext uri="{FF2B5EF4-FFF2-40B4-BE49-F238E27FC236}">
                <a16:creationId xmlns:a16="http://schemas.microsoft.com/office/drawing/2014/main" id="{913AF10D-409F-E9E5-4765-315C9D90A117}"/>
              </a:ext>
            </a:extLst>
          </p:cNvPr>
          <p:cNvGraphicFramePr>
            <a:graphicFrameLocks noGrp="1"/>
          </p:cNvGraphicFramePr>
          <p:nvPr>
            <p:extLst>
              <p:ext uri="{D42A27DB-BD31-4B8C-83A1-F6EECF244321}">
                <p14:modId xmlns:p14="http://schemas.microsoft.com/office/powerpoint/2010/main" val="4133245225"/>
              </p:ext>
            </p:extLst>
          </p:nvPr>
        </p:nvGraphicFramePr>
        <p:xfrm>
          <a:off x="408992" y="699078"/>
          <a:ext cx="11503750" cy="4310315"/>
        </p:xfrm>
        <a:graphic>
          <a:graphicData uri="http://schemas.openxmlformats.org/drawingml/2006/table">
            <a:tbl>
              <a:tblPr>
                <a:tableStyleId>{5C22544A-7EE6-4342-B048-85BDC9FD1C3A}</a:tableStyleId>
              </a:tblPr>
              <a:tblGrid>
                <a:gridCol w="614004">
                  <a:extLst>
                    <a:ext uri="{9D8B030D-6E8A-4147-A177-3AD203B41FA5}">
                      <a16:colId xmlns:a16="http://schemas.microsoft.com/office/drawing/2014/main" val="2444992060"/>
                    </a:ext>
                  </a:extLst>
                </a:gridCol>
                <a:gridCol w="3653862">
                  <a:extLst>
                    <a:ext uri="{9D8B030D-6E8A-4147-A177-3AD203B41FA5}">
                      <a16:colId xmlns:a16="http://schemas.microsoft.com/office/drawing/2014/main" val="1465436851"/>
                    </a:ext>
                  </a:extLst>
                </a:gridCol>
                <a:gridCol w="862147">
                  <a:extLst>
                    <a:ext uri="{9D8B030D-6E8A-4147-A177-3AD203B41FA5}">
                      <a16:colId xmlns:a16="http://schemas.microsoft.com/office/drawing/2014/main" val="1472049748"/>
                    </a:ext>
                  </a:extLst>
                </a:gridCol>
                <a:gridCol w="725161">
                  <a:extLst>
                    <a:ext uri="{9D8B030D-6E8A-4147-A177-3AD203B41FA5}">
                      <a16:colId xmlns:a16="http://schemas.microsoft.com/office/drawing/2014/main" val="2391943667"/>
                    </a:ext>
                  </a:extLst>
                </a:gridCol>
                <a:gridCol w="826162">
                  <a:extLst>
                    <a:ext uri="{9D8B030D-6E8A-4147-A177-3AD203B41FA5}">
                      <a16:colId xmlns:a16="http://schemas.microsoft.com/office/drawing/2014/main" val="1442092320"/>
                    </a:ext>
                  </a:extLst>
                </a:gridCol>
                <a:gridCol w="4822414">
                  <a:extLst>
                    <a:ext uri="{9D8B030D-6E8A-4147-A177-3AD203B41FA5}">
                      <a16:colId xmlns:a16="http://schemas.microsoft.com/office/drawing/2014/main" val="2693228249"/>
                    </a:ext>
                  </a:extLst>
                </a:gridCol>
              </a:tblGrid>
              <a:tr h="391904">
                <a:tc>
                  <a:txBody>
                    <a:bodyPr/>
                    <a:lstStyle/>
                    <a:p>
                      <a:pPr algn="l" rtl="0" fontAlgn="ctr"/>
                      <a:r>
                        <a:rPr lang="en-GB" sz="1100" b="1" i="0" u="none" strike="noStrike" dirty="0">
                          <a:solidFill>
                            <a:schemeClr val="bg1"/>
                          </a:solidFill>
                          <a:effectLst/>
                          <a:latin typeface="Arial" panose="020B0604020202020204" pitchFamily="34" charset="0"/>
                        </a:rPr>
                        <a:t>N.O </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Indicator </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Source</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Owner</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Frequency</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Description </a:t>
                      </a:r>
                    </a:p>
                  </a:txBody>
                  <a:tcPr marL="72000" marR="7620" marT="7620" marB="0" anchor="ctr">
                    <a:solidFill>
                      <a:schemeClr val="accent6"/>
                    </a:solidFill>
                  </a:tcPr>
                </a:tc>
                <a:extLst>
                  <a:ext uri="{0D108BD9-81ED-4DB2-BD59-A6C34878D82A}">
                    <a16:rowId xmlns:a16="http://schemas.microsoft.com/office/drawing/2014/main" val="1051011031"/>
                  </a:ext>
                </a:extLst>
              </a:tr>
              <a:tr h="302811">
                <a:tc gridSpan="6">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1" i="0" u="none" strike="noStrike" dirty="0">
                          <a:solidFill>
                            <a:schemeClr val="bg1"/>
                          </a:solidFill>
                          <a:effectLst/>
                          <a:latin typeface="Arial" panose="020B0604020202020204" pitchFamily="34" charset="0"/>
                        </a:rPr>
                        <a:t>Output 1: Increased access to and delivery of medical services, MHPSS, and socioeconomic inclusion opportunities to explosive ordnance victims</a:t>
                      </a:r>
                    </a:p>
                  </a:txBody>
                  <a:tcPr marL="72000" marR="7620" marT="7620" marB="0" anchor="ctr">
                    <a:solidFill>
                      <a:srgbClr val="0070C0"/>
                    </a:solidFill>
                  </a:tcPr>
                </a:tc>
                <a:tc hMerge="1">
                  <a:txBody>
                    <a:bodyPr/>
                    <a:lstStyle/>
                    <a:p>
                      <a:pPr algn="l" rtl="0" fontAlgn="ctr"/>
                      <a:endParaRPr lang="en-GB" sz="1400" b="1" i="0" u="none" strike="noStrike" dirty="0">
                        <a:solidFill>
                          <a:srgbClr val="000000"/>
                        </a:solidFill>
                        <a:effectLst/>
                        <a:latin typeface="Calibri" panose="020F0502020204030204" pitchFamily="34" charset="0"/>
                      </a:endParaRPr>
                    </a:p>
                  </a:txBody>
                  <a:tcPr marL="7620" marR="7620" marT="7620" marB="0" anchor="ctr"/>
                </a:tc>
                <a:tc hMerge="1">
                  <a:txBody>
                    <a:bodyPr/>
                    <a:lstStyle/>
                    <a:p>
                      <a:endParaRPr lang="en-GB"/>
                    </a:p>
                  </a:txBody>
                  <a:tcPr/>
                </a:tc>
                <a:tc hMerge="1">
                  <a:txBody>
                    <a:bodyPr/>
                    <a:lstStyle/>
                    <a:p>
                      <a:endParaRPr lang="en-GB"/>
                    </a:p>
                  </a:txBody>
                  <a:tcPr/>
                </a:tc>
                <a:tc hMerge="1">
                  <a:txBody>
                    <a:bodyPr/>
                    <a:lstStyle/>
                    <a:p>
                      <a:endParaRPr lang="en-US"/>
                    </a:p>
                  </a:txBody>
                  <a:tcPr/>
                </a:tc>
                <a:tc hMerge="1">
                  <a:txBody>
                    <a:bodyPr/>
                    <a:lstStyle/>
                    <a:p>
                      <a:pPr algn="l" rtl="0" fontAlgn="ctr"/>
                      <a:endParaRPr lang="en-GB" sz="14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507509031"/>
                  </a:ext>
                </a:extLst>
              </a:tr>
              <a:tr h="397425">
                <a:tc>
                  <a:txBody>
                    <a:bodyPr/>
                    <a:lstStyle/>
                    <a:p>
                      <a:pPr algn="ctr" rtl="0" fontAlgn="ctr"/>
                      <a:r>
                        <a:rPr lang="en-GB" sz="1000" b="1" i="0" u="none" strike="noStrike" dirty="0">
                          <a:solidFill>
                            <a:srgbClr val="002060"/>
                          </a:solidFill>
                          <a:effectLst/>
                          <a:latin typeface="Arial" panose="020B0604020202020204" pitchFamily="34" charset="0"/>
                          <a:cs typeface="Arial" panose="020B0604020202020204" pitchFamily="34" charset="0"/>
                        </a:rPr>
                        <a:t>OP-1.1</a:t>
                      </a:r>
                    </a:p>
                  </a:txBody>
                  <a:tcPr marL="0" marR="9525" marT="72000" marB="72000"/>
                </a:tc>
                <a:tc>
                  <a:txBody>
                    <a:bodyPr/>
                    <a:lstStyle/>
                    <a:p>
                      <a:pPr algn="l" rtl="0" fontAlgn="ctr"/>
                      <a:r>
                        <a:rPr lang="en-US" sz="1000" b="1" i="0" u="none" strike="noStrike" dirty="0">
                          <a:solidFill>
                            <a:srgbClr val="002060"/>
                          </a:solidFill>
                          <a:effectLst/>
                          <a:latin typeface="Arial" panose="020B0604020202020204" pitchFamily="34" charset="0"/>
                          <a:cs typeface="Arial" panose="020B0604020202020204" pitchFamily="34" charset="0"/>
                        </a:rPr>
                        <a:t>Victim and accident forms accurately filled on a monthly basis and entered onto IMSMA database</a:t>
                      </a:r>
                    </a:p>
                  </a:txBody>
                  <a:tcPr marL="72000" marR="9525" marT="72000" marB="72000"/>
                </a:tc>
                <a:tc>
                  <a:txBody>
                    <a:bodyPr/>
                    <a:lstStyle/>
                    <a:p>
                      <a:pPr algn="l" rtl="0" fontAlgn="ctr"/>
                      <a:r>
                        <a:rPr lang="en-GB" sz="1000" b="0" i="0" u="none" strike="noStrike" dirty="0">
                          <a:solidFill>
                            <a:srgbClr val="002060"/>
                          </a:solidFill>
                          <a:effectLst/>
                          <a:latin typeface="Arial" panose="020B0604020202020204" pitchFamily="34" charset="0"/>
                          <a:cs typeface="Arial" panose="020B0604020202020204" pitchFamily="34" charset="0"/>
                        </a:rPr>
                        <a:t>NA</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72000" marR="9525" marT="72000" marB="72000"/>
                </a:tc>
                <a:tc>
                  <a:txBody>
                    <a:bodyPr/>
                    <a:lstStyle/>
                    <a:p>
                      <a:pPr algn="l" rtl="0" fontAlgn="ctr"/>
                      <a:r>
                        <a:rPr lang="en-GB" sz="1000" b="0" i="0" u="none" strike="noStrike" dirty="0">
                          <a:solidFill>
                            <a:srgbClr val="002060"/>
                          </a:solidFill>
                          <a:effectLst/>
                          <a:latin typeface="Arial" panose="020B0604020202020204" pitchFamily="34" charset="0"/>
                          <a:cs typeface="Arial" panose="020B0604020202020204" pitchFamily="34" charset="0"/>
                        </a:rPr>
                        <a:t>IP, NA</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72000" marR="9525" marT="72000" marB="72000"/>
                </a:tc>
                <a:tc>
                  <a:txBody>
                    <a:bodyPr/>
                    <a:lstStyle/>
                    <a:p>
                      <a:pPr algn="l" rtl="0" fontAlgn="ctr"/>
                      <a:r>
                        <a:rPr lang="en-GB" sz="1000" b="0" i="0" u="none" strike="noStrike">
                          <a:solidFill>
                            <a:srgbClr val="002060"/>
                          </a:solidFill>
                          <a:effectLst/>
                          <a:latin typeface="Arial" panose="020B0604020202020204" pitchFamily="34" charset="0"/>
                          <a:cs typeface="Arial" panose="020B0604020202020204" pitchFamily="34" charset="0"/>
                        </a:rPr>
                        <a:t>Quarterly</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72000" marR="9525" marT="72000" marB="72000"/>
                </a:tc>
                <a:tc>
                  <a:txBody>
                    <a:bodyPr/>
                    <a:lstStyle/>
                    <a:p>
                      <a:pPr algn="l" rtl="0" fontAlgn="ctr"/>
                      <a:r>
                        <a:rPr lang="en-GB" sz="1000" b="0" i="0" u="none" strike="noStrike" dirty="0">
                          <a:solidFill>
                            <a:srgbClr val="002060"/>
                          </a:solidFill>
                          <a:effectLst/>
                          <a:latin typeface="Arial" panose="020B0604020202020204" pitchFamily="34" charset="0"/>
                          <a:cs typeface="Arial" panose="020B0604020202020204" pitchFamily="34" charset="0"/>
                        </a:rPr>
                        <a:t>According to standards. </a:t>
                      </a:r>
                    </a:p>
                  </a:txBody>
                  <a:tcPr marL="72000" marR="9525" marT="72000" marB="72000"/>
                </a:tc>
                <a:extLst>
                  <a:ext uri="{0D108BD9-81ED-4DB2-BD59-A6C34878D82A}">
                    <a16:rowId xmlns:a16="http://schemas.microsoft.com/office/drawing/2014/main" val="2055179302"/>
                  </a:ext>
                </a:extLst>
              </a:tr>
              <a:tr h="425182">
                <a:tc>
                  <a:txBody>
                    <a:bodyPr/>
                    <a:lstStyle/>
                    <a:p>
                      <a:pPr algn="ctr" rtl="0" fontAlgn="ctr"/>
                      <a:r>
                        <a:rPr lang="en-GB" sz="1000" b="1" i="0" u="none" strike="noStrike" dirty="0">
                          <a:solidFill>
                            <a:srgbClr val="002060"/>
                          </a:solidFill>
                          <a:effectLst/>
                          <a:latin typeface="Arial" panose="020B0604020202020204" pitchFamily="34" charset="0"/>
                          <a:cs typeface="Arial" panose="020B0604020202020204" pitchFamily="34" charset="0"/>
                        </a:rPr>
                        <a:t>OP-1.2</a:t>
                      </a:r>
                    </a:p>
                  </a:txBody>
                  <a:tcPr marL="0" marR="9525" marT="72000" marB="72000"/>
                </a:tc>
                <a:tc>
                  <a:txBody>
                    <a:bodyPr/>
                    <a:lstStyle/>
                    <a:p>
                      <a:pPr algn="l" rtl="0" fontAlgn="ctr"/>
                      <a:r>
                        <a:rPr lang="en-US" sz="1000" b="1" i="0" u="none" strike="noStrike" dirty="0">
                          <a:solidFill>
                            <a:srgbClr val="002060"/>
                          </a:solidFill>
                          <a:effectLst/>
                          <a:latin typeface="Arial" panose="020B0604020202020204" pitchFamily="34" charset="0"/>
                          <a:cs typeface="Arial" panose="020B0604020202020204" pitchFamily="34" charset="0"/>
                        </a:rPr>
                        <a:t>Number of direct beneficiaries of victim assistance (</a:t>
                      </a:r>
                      <a:r>
                        <a:rPr lang="en-GB" sz="1000" b="0" i="0" dirty="0">
                          <a:solidFill>
                            <a:srgbClr val="002060"/>
                          </a:solidFill>
                          <a:latin typeface="Arial" panose="020B0604020202020204" pitchFamily="34" charset="0"/>
                          <a:cs typeface="Arial" panose="020B0604020202020204" pitchFamily="34" charset="0"/>
                        </a:rPr>
                        <a:t>as per Standardising Beneficiary Definitions for Mine Action Second Edition</a:t>
                      </a:r>
                      <a:r>
                        <a:rPr lang="en-US" sz="1000" b="1" i="0" u="none" strike="noStrike" dirty="0">
                          <a:solidFill>
                            <a:srgbClr val="002060"/>
                          </a:solidFill>
                          <a:effectLst/>
                          <a:latin typeface="Arial" panose="020B0604020202020204" pitchFamily="34" charset="0"/>
                          <a:cs typeface="Arial" panose="020B0604020202020204" pitchFamily="34" charset="0"/>
                        </a:rPr>
                        <a:t>)</a:t>
                      </a:r>
                    </a:p>
                  </a:txBody>
                  <a:tcPr marL="72000" marR="9525" marT="72000" marB="72000"/>
                </a:tc>
                <a:tc>
                  <a:txBody>
                    <a:bodyPr/>
                    <a:lstStyle/>
                    <a:p>
                      <a:pPr algn="l" rtl="0" fontAlgn="ctr"/>
                      <a:r>
                        <a:rPr lang="en-GB" sz="1000" b="0" i="0" u="none" strike="noStrike" dirty="0">
                          <a:solidFill>
                            <a:srgbClr val="002060"/>
                          </a:solidFill>
                          <a:effectLst/>
                          <a:latin typeface="Arial" panose="020B0604020202020204" pitchFamily="34" charset="0"/>
                          <a:cs typeface="Arial" panose="020B0604020202020204" pitchFamily="34" charset="0"/>
                        </a:rPr>
                        <a:t>IP</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72000" marR="9525" marT="72000" marB="72000"/>
                </a:tc>
                <a:tc>
                  <a:txBody>
                    <a:bodyPr/>
                    <a:lstStyle/>
                    <a:p>
                      <a:pPr algn="l" rtl="0" fontAlgn="ctr"/>
                      <a:r>
                        <a:rPr lang="en-GB" sz="1000" b="0" i="0" u="none" strike="noStrike" dirty="0">
                          <a:solidFill>
                            <a:srgbClr val="002060"/>
                          </a:solidFill>
                          <a:effectLst/>
                          <a:latin typeface="Arial" panose="020B0604020202020204" pitchFamily="34" charset="0"/>
                          <a:cs typeface="Arial" panose="020B0604020202020204" pitchFamily="34" charset="0"/>
                        </a:rPr>
                        <a:t>IP, NA</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72000" marR="9525" marT="72000" marB="72000"/>
                </a:tc>
                <a:tc>
                  <a:txBody>
                    <a:bodyPr/>
                    <a:lstStyle/>
                    <a:p>
                      <a:pPr algn="l" rtl="0" fontAlgn="ctr"/>
                      <a:r>
                        <a:rPr lang="en-GB" sz="1000" b="0" i="0" u="none" strike="noStrike">
                          <a:solidFill>
                            <a:srgbClr val="002060"/>
                          </a:solidFill>
                          <a:effectLst/>
                          <a:latin typeface="Arial" panose="020B0604020202020204" pitchFamily="34" charset="0"/>
                          <a:cs typeface="Arial" panose="020B0604020202020204" pitchFamily="34" charset="0"/>
                        </a:rPr>
                        <a:t>Quarterly</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72000" marR="9525" marT="72000" marB="72000"/>
                </a:tc>
                <a:tc>
                  <a:txBody>
                    <a:bodyPr/>
                    <a:lstStyle/>
                    <a:p>
                      <a:pPr algn="l" rtl="0" fontAlgn="ctr"/>
                      <a:r>
                        <a:rPr lang="en-GB" sz="1000" b="0" i="0" u="sng" dirty="0">
                          <a:solidFill>
                            <a:srgbClr val="002060"/>
                          </a:solidFill>
                          <a:latin typeface="Arial" panose="020B0604020202020204" pitchFamily="34" charset="0"/>
                          <a:cs typeface="Arial" panose="020B0604020202020204" pitchFamily="34" charset="0"/>
                        </a:rPr>
                        <a:t>Direct beneficiaries </a:t>
                      </a:r>
                      <a:r>
                        <a:rPr lang="en-GB" sz="1000" b="0" i="0" dirty="0">
                          <a:solidFill>
                            <a:srgbClr val="002060"/>
                          </a:solidFill>
                          <a:latin typeface="Arial" panose="020B0604020202020204" pitchFamily="34" charset="0"/>
                          <a:cs typeface="Arial" panose="020B0604020202020204" pitchFamily="34" charset="0"/>
                        </a:rPr>
                        <a:t>of victim assistance are defined (as per Standardising Beneficiary Definitions for Mine Action Second Edition) as explosive ordnance victims who are referred to, or receive services in the sectors that victim assistance is a part of, i.e. emergency and ongoing medical care; rehabilitation, including prosthetics and orthotics; mental health and psychosocial support; and socioeconomic inclusion.</a:t>
                      </a:r>
                      <a:endParaRPr lang="en-GB" sz="1000" b="0" i="0" u="none" strike="noStrike" dirty="0">
                        <a:solidFill>
                          <a:srgbClr val="002060"/>
                        </a:solidFill>
                        <a:effectLst/>
                        <a:latin typeface="Arial" panose="020B0604020202020204" pitchFamily="34" charset="0"/>
                        <a:cs typeface="Arial" panose="020B0604020202020204" pitchFamily="34" charset="0"/>
                      </a:endParaRPr>
                    </a:p>
                  </a:txBody>
                  <a:tcPr marL="72000" marR="9525" marT="72000" marB="72000"/>
                </a:tc>
                <a:extLst>
                  <a:ext uri="{0D108BD9-81ED-4DB2-BD59-A6C34878D82A}">
                    <a16:rowId xmlns:a16="http://schemas.microsoft.com/office/drawing/2014/main" val="517437338"/>
                  </a:ext>
                </a:extLst>
              </a:tr>
              <a:tr h="355452">
                <a:tc>
                  <a:txBody>
                    <a:bodyPr/>
                    <a:lstStyle/>
                    <a:p>
                      <a:pPr algn="ctr" rtl="0" fontAlgn="ctr"/>
                      <a:r>
                        <a:rPr lang="en-GB" sz="1000" b="0" i="0" u="none" strike="noStrike" dirty="0">
                          <a:solidFill>
                            <a:srgbClr val="002060"/>
                          </a:solidFill>
                          <a:effectLst/>
                          <a:latin typeface="Arial" panose="020B0604020202020204" pitchFamily="34" charset="0"/>
                          <a:cs typeface="Arial" panose="020B0604020202020204" pitchFamily="34" charset="0"/>
                        </a:rPr>
                        <a:t>OP-1.3</a:t>
                      </a:r>
                    </a:p>
                  </a:txBody>
                  <a:tcPr marL="0" marR="9525" marT="72000" marB="72000"/>
                </a:tc>
                <a:tc>
                  <a:txBody>
                    <a:bodyPr/>
                    <a:lstStyle/>
                    <a:p>
                      <a:pPr algn="l" rtl="0" fontAlgn="ctr"/>
                      <a:r>
                        <a:rPr lang="en-US" sz="1000" b="0" i="0" u="none" strike="noStrike" dirty="0">
                          <a:solidFill>
                            <a:srgbClr val="002060"/>
                          </a:solidFill>
                          <a:effectLst/>
                          <a:latin typeface="Arial" panose="020B0604020202020204" pitchFamily="34" charset="0"/>
                          <a:cs typeface="Arial" panose="020B0604020202020204" pitchFamily="34" charset="0"/>
                        </a:rPr>
                        <a:t>Number of indirect beneficiaries of victim assistance (</a:t>
                      </a:r>
                      <a:r>
                        <a:rPr lang="en-GB" sz="1000" b="0" i="0" dirty="0">
                          <a:solidFill>
                            <a:srgbClr val="002060"/>
                          </a:solidFill>
                          <a:latin typeface="Arial" panose="020B0604020202020204" pitchFamily="34" charset="0"/>
                          <a:cs typeface="Arial" panose="020B0604020202020204" pitchFamily="34" charset="0"/>
                        </a:rPr>
                        <a:t>as per Standardising Beneficiary Definitions for Mine Action Second Edition</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72000" marR="9525" marT="72000" marB="72000"/>
                </a:tc>
                <a:tc>
                  <a:txBody>
                    <a:bodyPr/>
                    <a:lstStyle/>
                    <a:p>
                      <a:pPr algn="l" rtl="0" fontAlgn="ctr"/>
                      <a:r>
                        <a:rPr lang="en-GB" sz="1000" b="0" i="0" u="none" strike="noStrike" dirty="0">
                          <a:solidFill>
                            <a:srgbClr val="002060"/>
                          </a:solidFill>
                          <a:effectLst/>
                          <a:latin typeface="Arial" panose="020B0604020202020204" pitchFamily="34" charset="0"/>
                          <a:cs typeface="Arial" panose="020B0604020202020204" pitchFamily="34" charset="0"/>
                        </a:rPr>
                        <a:t>IP</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72000" marR="9525" marT="72000" marB="72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000" b="0" i="0" u="none" strike="noStrike" dirty="0">
                          <a:solidFill>
                            <a:srgbClr val="002060"/>
                          </a:solidFill>
                          <a:effectLst/>
                          <a:latin typeface="Arial" panose="020B0604020202020204" pitchFamily="34" charset="0"/>
                          <a:cs typeface="Arial" panose="020B0604020202020204" pitchFamily="34" charset="0"/>
                        </a:rPr>
                        <a:t> IP, NA</a:t>
                      </a:r>
                    </a:p>
                  </a:txBody>
                  <a:tcPr marL="72000" marR="9525" marT="72000" marB="72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000" b="0" i="0" u="none" strike="noStrike">
                          <a:solidFill>
                            <a:srgbClr val="002060"/>
                          </a:solidFill>
                          <a:effectLst/>
                          <a:latin typeface="Arial" panose="020B0604020202020204" pitchFamily="34" charset="0"/>
                          <a:cs typeface="Arial" panose="020B0604020202020204" pitchFamily="34" charset="0"/>
                        </a:rPr>
                        <a:t>Quarterly</a:t>
                      </a:r>
                      <a:endParaRPr lang="en-GB" sz="1000" b="0" i="0" u="none" strike="noStrike" dirty="0">
                        <a:solidFill>
                          <a:srgbClr val="002060"/>
                        </a:solidFill>
                        <a:effectLst/>
                        <a:latin typeface="Arial" panose="020B0604020202020204" pitchFamily="34" charset="0"/>
                        <a:cs typeface="Arial" panose="020B0604020202020204" pitchFamily="34" charset="0"/>
                      </a:endParaRPr>
                    </a:p>
                  </a:txBody>
                  <a:tcPr marL="72000" marR="9525" marT="72000" marB="72000"/>
                </a:tc>
                <a:tc>
                  <a:txBody>
                    <a:bodyPr/>
                    <a:lstStyle/>
                    <a:p>
                      <a:pPr algn="l" rtl="0" fontAlgn="ctr"/>
                      <a:r>
                        <a:rPr lang="en-GB" sz="1000" b="0" i="0" u="sng" dirty="0">
                          <a:solidFill>
                            <a:srgbClr val="002060"/>
                          </a:solidFill>
                          <a:latin typeface="Arial" panose="020B0604020202020204" pitchFamily="34" charset="0"/>
                          <a:cs typeface="Arial" panose="020B0604020202020204" pitchFamily="34" charset="0"/>
                        </a:rPr>
                        <a:t>Indirect beneficiaries </a:t>
                      </a:r>
                      <a:r>
                        <a:rPr lang="en-GB" sz="1000" b="0" i="0" dirty="0">
                          <a:solidFill>
                            <a:srgbClr val="002060"/>
                          </a:solidFill>
                          <a:latin typeface="Arial" panose="020B0604020202020204" pitchFamily="34" charset="0"/>
                          <a:cs typeface="Arial" panose="020B0604020202020204" pitchFamily="34" charset="0"/>
                        </a:rPr>
                        <a:t>of victim assistance comprise two groups: </a:t>
                      </a:r>
                    </a:p>
                    <a:p>
                      <a:pPr algn="l" rtl="0" fontAlgn="ctr"/>
                      <a:r>
                        <a:rPr lang="en-GB" sz="1000" b="1" i="0" dirty="0">
                          <a:solidFill>
                            <a:srgbClr val="002060"/>
                          </a:solidFill>
                          <a:latin typeface="Arial" panose="020B0604020202020204" pitchFamily="34" charset="0"/>
                          <a:cs typeface="Arial" panose="020B0604020202020204" pitchFamily="34" charset="0"/>
                        </a:rPr>
                        <a:t>1</a:t>
                      </a:r>
                      <a:r>
                        <a:rPr lang="en-GB" sz="1000" b="0" i="0" dirty="0">
                          <a:solidFill>
                            <a:srgbClr val="002060"/>
                          </a:solidFill>
                          <a:latin typeface="Arial" panose="020B0604020202020204" pitchFamily="34" charset="0"/>
                          <a:cs typeface="Arial" panose="020B0604020202020204" pitchFamily="34" charset="0"/>
                        </a:rPr>
                        <a:t> Persons who have been identified per IMAS 13.10 and had their information shared with the organisations that provide services in the sector victim assistance is part of. </a:t>
                      </a:r>
                    </a:p>
                    <a:p>
                      <a:pPr algn="l" rtl="0" fontAlgn="ctr"/>
                      <a:r>
                        <a:rPr lang="en-GB" sz="1000" b="1" i="0" dirty="0">
                          <a:solidFill>
                            <a:srgbClr val="002060"/>
                          </a:solidFill>
                          <a:latin typeface="Arial" panose="020B0604020202020204" pitchFamily="34" charset="0"/>
                          <a:cs typeface="Arial" panose="020B0604020202020204" pitchFamily="34" charset="0"/>
                        </a:rPr>
                        <a:t>2</a:t>
                      </a:r>
                      <a:r>
                        <a:rPr lang="en-GB" sz="1000" b="0" i="0" dirty="0">
                          <a:solidFill>
                            <a:srgbClr val="002060"/>
                          </a:solidFill>
                          <a:latin typeface="Arial" panose="020B0604020202020204" pitchFamily="34" charset="0"/>
                          <a:cs typeface="Arial" panose="020B0604020202020204" pitchFamily="34" charset="0"/>
                        </a:rPr>
                        <a:t> Persons who live in the same household as a direct beneficiary</a:t>
                      </a:r>
                      <a:endParaRPr lang="en-GB" sz="1000" b="0" i="0" u="none" strike="noStrike" dirty="0">
                        <a:solidFill>
                          <a:srgbClr val="002060"/>
                        </a:solidFill>
                        <a:effectLst/>
                        <a:latin typeface="Arial" panose="020B0604020202020204" pitchFamily="34" charset="0"/>
                        <a:cs typeface="Arial" panose="020B0604020202020204" pitchFamily="34" charset="0"/>
                      </a:endParaRPr>
                    </a:p>
                  </a:txBody>
                  <a:tcPr marL="72000" marR="9525" marT="72000" marB="72000"/>
                </a:tc>
                <a:extLst>
                  <a:ext uri="{0D108BD9-81ED-4DB2-BD59-A6C34878D82A}">
                    <a16:rowId xmlns:a16="http://schemas.microsoft.com/office/drawing/2014/main" val="2490205136"/>
                  </a:ext>
                </a:extLst>
              </a:tr>
              <a:tr h="439639">
                <a:tc>
                  <a:txBody>
                    <a:bodyPr/>
                    <a:lstStyle/>
                    <a:p>
                      <a:pPr algn="ctr" rtl="0" fontAlgn="ctr"/>
                      <a:r>
                        <a:rPr lang="en-GB" sz="1000" b="0" i="0" u="none" strike="noStrike" dirty="0">
                          <a:solidFill>
                            <a:srgbClr val="002060"/>
                          </a:solidFill>
                          <a:effectLst/>
                          <a:latin typeface="Arial" panose="020B0604020202020204" pitchFamily="34" charset="0"/>
                          <a:cs typeface="Arial" panose="020B0604020202020204" pitchFamily="34" charset="0"/>
                        </a:rPr>
                        <a:t>OP-1.4</a:t>
                      </a:r>
                    </a:p>
                  </a:txBody>
                  <a:tcPr marL="0" marR="9525" marT="72000" marB="72000"/>
                </a:tc>
                <a:tc>
                  <a:txBody>
                    <a:bodyPr/>
                    <a:lstStyle/>
                    <a:p>
                      <a:pPr algn="l" rtl="0" fontAlgn="ctr"/>
                      <a:r>
                        <a:rPr lang="en-US" sz="1000" b="0" i="0" u="none" strike="noStrike" dirty="0">
                          <a:solidFill>
                            <a:srgbClr val="002060"/>
                          </a:solidFill>
                          <a:effectLst/>
                          <a:latin typeface="Arial" panose="020B0604020202020204" pitchFamily="34" charset="0"/>
                          <a:cs typeface="Arial" panose="020B0604020202020204" pitchFamily="34" charset="0"/>
                        </a:rPr>
                        <a:t>Critical gaps in access to life-saving services are analysed on the basis of casualties’ mortality rate and communicated to the relevant actors</a:t>
                      </a:r>
                    </a:p>
                  </a:txBody>
                  <a:tcPr marL="72000" marR="9525" marT="72000" marB="72000"/>
                </a:tc>
                <a:tc>
                  <a:txBody>
                    <a:bodyPr/>
                    <a:lstStyle/>
                    <a:p>
                      <a:pPr algn="l" rtl="0" fontAlgn="ctr"/>
                      <a:r>
                        <a:rPr lang="en-GB" sz="1000" b="0" i="0" u="none" strike="noStrike" dirty="0">
                          <a:solidFill>
                            <a:srgbClr val="002060"/>
                          </a:solidFill>
                          <a:effectLst/>
                          <a:latin typeface="Arial" panose="020B0604020202020204" pitchFamily="34" charset="0"/>
                          <a:cs typeface="Arial" panose="020B0604020202020204" pitchFamily="34" charset="0"/>
                        </a:rPr>
                        <a:t>Self Reporting </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72000" marR="9525" marT="72000" marB="72000"/>
                </a:tc>
                <a:tc>
                  <a:txBody>
                    <a:bodyPr/>
                    <a:lstStyle/>
                    <a:p>
                      <a:pPr algn="l" rtl="0" fontAlgn="ctr"/>
                      <a:r>
                        <a:rPr lang="en-GB" sz="1000" b="0" i="0" u="none" strike="noStrike" dirty="0">
                          <a:solidFill>
                            <a:srgbClr val="002060"/>
                          </a:solidFill>
                          <a:effectLst/>
                          <a:latin typeface="Arial" panose="020B0604020202020204" pitchFamily="34" charset="0"/>
                          <a:cs typeface="Arial" panose="020B0604020202020204" pitchFamily="34" charset="0"/>
                        </a:rPr>
                        <a:t>IP, NA</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72000" marR="9525" marT="72000" marB="72000"/>
                </a:tc>
                <a:tc>
                  <a:txBody>
                    <a:bodyPr/>
                    <a:lstStyle/>
                    <a:p>
                      <a:pPr algn="l" rtl="0" fontAlgn="ctr"/>
                      <a:r>
                        <a:rPr lang="en-GB" sz="1000" b="0" i="0" u="none" strike="noStrike">
                          <a:solidFill>
                            <a:srgbClr val="002060"/>
                          </a:solidFill>
                          <a:effectLst/>
                          <a:latin typeface="Arial" panose="020B0604020202020204" pitchFamily="34" charset="0"/>
                          <a:cs typeface="Arial" panose="020B0604020202020204" pitchFamily="34" charset="0"/>
                        </a:rPr>
                        <a:t>Quarterly</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72000" marR="9525" marT="72000" marB="72000"/>
                </a:tc>
                <a:tc>
                  <a:txBody>
                    <a:bodyPr/>
                    <a:lstStyle/>
                    <a:p>
                      <a:pPr algn="l" rtl="0" fontAlgn="ctr"/>
                      <a:r>
                        <a:rPr lang="en-GB" sz="1000" b="0" i="0" u="none" strike="noStrike" dirty="0">
                          <a:solidFill>
                            <a:srgbClr val="002060"/>
                          </a:solidFill>
                          <a:effectLst/>
                          <a:latin typeface="Arial" panose="020B0604020202020204" pitchFamily="34" charset="0"/>
                          <a:cs typeface="Arial" panose="020B0604020202020204" pitchFamily="34" charset="0"/>
                        </a:rPr>
                        <a:t>Case studies or qualitative reporting. </a:t>
                      </a:r>
                    </a:p>
                  </a:txBody>
                  <a:tcPr marL="72000" marR="9525" marT="72000" marB="72000"/>
                </a:tc>
                <a:extLst>
                  <a:ext uri="{0D108BD9-81ED-4DB2-BD59-A6C34878D82A}">
                    <a16:rowId xmlns:a16="http://schemas.microsoft.com/office/drawing/2014/main" val="2607719143"/>
                  </a:ext>
                </a:extLst>
              </a:tr>
              <a:tr h="458652">
                <a:tc>
                  <a:txBody>
                    <a:bodyPr/>
                    <a:lstStyle/>
                    <a:p>
                      <a:pPr algn="ctr" rtl="0" fontAlgn="ctr"/>
                      <a:r>
                        <a:rPr lang="en-GB" sz="1000" b="0" i="0" u="none" strike="noStrike" dirty="0">
                          <a:solidFill>
                            <a:srgbClr val="002060"/>
                          </a:solidFill>
                          <a:effectLst/>
                          <a:latin typeface="Arial" panose="020B0604020202020204" pitchFamily="34" charset="0"/>
                          <a:cs typeface="Arial" panose="020B0604020202020204" pitchFamily="34" charset="0"/>
                        </a:rPr>
                        <a:t>OP-1.5</a:t>
                      </a:r>
                    </a:p>
                  </a:txBody>
                  <a:tcPr marL="0" marR="9525" marT="72000" marB="72000"/>
                </a:tc>
                <a:tc>
                  <a:txBody>
                    <a:bodyPr/>
                    <a:lstStyle/>
                    <a:p>
                      <a:pPr algn="l" rtl="0" fontAlgn="ctr"/>
                      <a:r>
                        <a:rPr lang="en-US" sz="1000" b="0" i="0" u="none" strike="noStrike" dirty="0">
                          <a:solidFill>
                            <a:srgbClr val="002060"/>
                          </a:solidFill>
                          <a:effectLst/>
                          <a:latin typeface="Arial" panose="020B0604020202020204" pitchFamily="34" charset="0"/>
                          <a:cs typeface="Arial" panose="020B0604020202020204" pitchFamily="34" charset="0"/>
                        </a:rPr>
                        <a:t>Mine Action (Protection), health and other relevant coordination forums include explosive ordnance victims and persons with disabilities</a:t>
                      </a:r>
                    </a:p>
                  </a:txBody>
                  <a:tcPr marL="72000" marR="9525" marT="72000" marB="72000"/>
                </a:tc>
                <a:tc>
                  <a:txBody>
                    <a:bodyPr/>
                    <a:lstStyle/>
                    <a:p>
                      <a:pPr algn="l" rtl="0" fontAlgn="ctr"/>
                      <a:r>
                        <a:rPr lang="en-GB" sz="1000" b="0" i="0" u="none" strike="noStrike" dirty="0">
                          <a:solidFill>
                            <a:srgbClr val="002060"/>
                          </a:solidFill>
                          <a:effectLst/>
                          <a:latin typeface="Arial" panose="020B0604020202020204" pitchFamily="34" charset="0"/>
                          <a:cs typeface="Arial" panose="020B0604020202020204" pitchFamily="34" charset="0"/>
                        </a:rPr>
                        <a:t>Self Reporting </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72000" marR="9525" marT="72000" marB="72000"/>
                </a:tc>
                <a:tc>
                  <a:txBody>
                    <a:bodyPr/>
                    <a:lstStyle/>
                    <a:p>
                      <a:pPr algn="l" rtl="0" fontAlgn="ctr"/>
                      <a:r>
                        <a:rPr lang="en-GB" sz="1000" b="0" i="0" u="none" strike="noStrike" dirty="0">
                          <a:solidFill>
                            <a:srgbClr val="002060"/>
                          </a:solidFill>
                          <a:effectLst/>
                          <a:latin typeface="Arial" panose="020B0604020202020204" pitchFamily="34" charset="0"/>
                          <a:cs typeface="Arial" panose="020B0604020202020204" pitchFamily="34" charset="0"/>
                        </a:rPr>
                        <a:t>IP, NA</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72000" marR="9525" marT="72000" marB="72000"/>
                </a:tc>
                <a:tc>
                  <a:txBody>
                    <a:bodyPr/>
                    <a:lstStyle/>
                    <a:p>
                      <a:pPr algn="l" rtl="0" fontAlgn="ctr"/>
                      <a:r>
                        <a:rPr lang="en-GB" sz="1000" b="0" i="0" u="none" strike="noStrike" dirty="0">
                          <a:solidFill>
                            <a:srgbClr val="002060"/>
                          </a:solidFill>
                          <a:effectLst/>
                          <a:latin typeface="Arial" panose="020B0604020202020204" pitchFamily="34" charset="0"/>
                          <a:cs typeface="Arial" panose="020B0604020202020204" pitchFamily="34" charset="0"/>
                        </a:rPr>
                        <a:t>Quarterly</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72000" marR="9525" marT="72000" marB="72000"/>
                </a:tc>
                <a:tc>
                  <a:txBody>
                    <a:bodyPr/>
                    <a:lstStyle/>
                    <a:p>
                      <a:pPr algn="l" rtl="0" fontAlgn="ctr"/>
                      <a:r>
                        <a:rPr lang="en-GB" sz="1000" b="0" i="0" u="none" strike="noStrike" dirty="0">
                          <a:solidFill>
                            <a:srgbClr val="002060"/>
                          </a:solidFill>
                          <a:effectLst/>
                          <a:latin typeface="Arial" panose="020B0604020202020204" pitchFamily="34" charset="0"/>
                          <a:cs typeface="Arial" panose="020B0604020202020204" pitchFamily="34" charset="0"/>
                        </a:rPr>
                        <a:t>Qualitative reporting</a:t>
                      </a:r>
                    </a:p>
                  </a:txBody>
                  <a:tcPr marL="72000" marR="9525" marT="72000" marB="72000"/>
                </a:tc>
                <a:extLst>
                  <a:ext uri="{0D108BD9-81ED-4DB2-BD59-A6C34878D82A}">
                    <a16:rowId xmlns:a16="http://schemas.microsoft.com/office/drawing/2014/main" val="2626872996"/>
                  </a:ext>
                </a:extLst>
              </a:tr>
            </a:tbl>
          </a:graphicData>
        </a:graphic>
      </p:graphicFrame>
      <p:sp>
        <p:nvSpPr>
          <p:cNvPr id="5" name="TextBox 4">
            <a:extLst>
              <a:ext uri="{FF2B5EF4-FFF2-40B4-BE49-F238E27FC236}">
                <a16:creationId xmlns:a16="http://schemas.microsoft.com/office/drawing/2014/main" id="{ADFAD330-6AC0-8572-A5A6-F1B0A8EDA882}"/>
              </a:ext>
            </a:extLst>
          </p:cNvPr>
          <p:cNvSpPr txBox="1"/>
          <p:nvPr/>
        </p:nvSpPr>
        <p:spPr>
          <a:xfrm>
            <a:off x="5943600" y="223977"/>
            <a:ext cx="5887617"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dirty="0">
                <a:ln>
                  <a:noFill/>
                </a:ln>
                <a:solidFill>
                  <a:srgbClr val="002060"/>
                </a:solidFill>
                <a:effectLst/>
                <a:uLnTx/>
                <a:uFillTx/>
                <a:latin typeface="Arial" panose="020B0604020202020204" pitchFamily="34" charset="0"/>
                <a:ea typeface="+mn-ea"/>
                <a:cs typeface="+mn-cs"/>
              </a:rPr>
              <a:t>The key (minimum) indicators required are shown in bold</a:t>
            </a:r>
          </a:p>
        </p:txBody>
      </p:sp>
      <p:sp>
        <p:nvSpPr>
          <p:cNvPr id="6" name="Rectangle 5">
            <a:extLst>
              <a:ext uri="{FF2B5EF4-FFF2-40B4-BE49-F238E27FC236}">
                <a16:creationId xmlns:a16="http://schemas.microsoft.com/office/drawing/2014/main" id="{4D6EDBE0-A4B1-9A23-0D1B-9BA9BDE1EA21}"/>
              </a:ext>
            </a:extLst>
          </p:cNvPr>
          <p:cNvSpPr/>
          <p:nvPr/>
        </p:nvSpPr>
        <p:spPr>
          <a:xfrm>
            <a:off x="408992" y="237040"/>
            <a:ext cx="3934408" cy="348761"/>
          </a:xfrm>
          <a:prstGeom prst="rect">
            <a:avLst/>
          </a:prstGeom>
          <a:noFill/>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Proposed Output indicators</a:t>
            </a:r>
            <a:endParaRPr kumimoji="0" lang="en-US" sz="105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4" name="Slide Number Placeholder 5">
            <a:extLst>
              <a:ext uri="{FF2B5EF4-FFF2-40B4-BE49-F238E27FC236}">
                <a16:creationId xmlns:a16="http://schemas.microsoft.com/office/drawing/2014/main" id="{CE17CF20-0583-0065-B80C-D0A09479520E}"/>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64</a:t>
            </a:fld>
            <a:endParaRPr lang="en-GB" dirty="0"/>
          </a:p>
        </p:txBody>
      </p:sp>
    </p:spTree>
    <p:extLst>
      <p:ext uri="{BB962C8B-B14F-4D97-AF65-F5344CB8AC3E}">
        <p14:creationId xmlns:p14="http://schemas.microsoft.com/office/powerpoint/2010/main" val="16498104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7D53033-1D53-B7E2-25CD-5DE648140AA8}"/>
              </a:ext>
            </a:extLst>
          </p:cNvPr>
          <p:cNvGraphicFramePr>
            <a:graphicFrameLocks noGrp="1"/>
          </p:cNvGraphicFramePr>
          <p:nvPr/>
        </p:nvGraphicFramePr>
        <p:xfrm>
          <a:off x="408992" y="699078"/>
          <a:ext cx="11503750" cy="3171515"/>
        </p:xfrm>
        <a:graphic>
          <a:graphicData uri="http://schemas.openxmlformats.org/drawingml/2006/table">
            <a:tbl>
              <a:tblPr>
                <a:tableStyleId>{5C22544A-7EE6-4342-B048-85BDC9FD1C3A}</a:tableStyleId>
              </a:tblPr>
              <a:tblGrid>
                <a:gridCol w="614004">
                  <a:extLst>
                    <a:ext uri="{9D8B030D-6E8A-4147-A177-3AD203B41FA5}">
                      <a16:colId xmlns:a16="http://schemas.microsoft.com/office/drawing/2014/main" val="2444992060"/>
                    </a:ext>
                  </a:extLst>
                </a:gridCol>
                <a:gridCol w="3653862">
                  <a:extLst>
                    <a:ext uri="{9D8B030D-6E8A-4147-A177-3AD203B41FA5}">
                      <a16:colId xmlns:a16="http://schemas.microsoft.com/office/drawing/2014/main" val="1465436851"/>
                    </a:ext>
                  </a:extLst>
                </a:gridCol>
                <a:gridCol w="862147">
                  <a:extLst>
                    <a:ext uri="{9D8B030D-6E8A-4147-A177-3AD203B41FA5}">
                      <a16:colId xmlns:a16="http://schemas.microsoft.com/office/drawing/2014/main" val="1472049748"/>
                    </a:ext>
                  </a:extLst>
                </a:gridCol>
                <a:gridCol w="725161">
                  <a:extLst>
                    <a:ext uri="{9D8B030D-6E8A-4147-A177-3AD203B41FA5}">
                      <a16:colId xmlns:a16="http://schemas.microsoft.com/office/drawing/2014/main" val="2391943667"/>
                    </a:ext>
                  </a:extLst>
                </a:gridCol>
                <a:gridCol w="826162">
                  <a:extLst>
                    <a:ext uri="{9D8B030D-6E8A-4147-A177-3AD203B41FA5}">
                      <a16:colId xmlns:a16="http://schemas.microsoft.com/office/drawing/2014/main" val="1442092320"/>
                    </a:ext>
                  </a:extLst>
                </a:gridCol>
                <a:gridCol w="4822414">
                  <a:extLst>
                    <a:ext uri="{9D8B030D-6E8A-4147-A177-3AD203B41FA5}">
                      <a16:colId xmlns:a16="http://schemas.microsoft.com/office/drawing/2014/main" val="2693228249"/>
                    </a:ext>
                  </a:extLst>
                </a:gridCol>
              </a:tblGrid>
              <a:tr h="391904">
                <a:tc>
                  <a:txBody>
                    <a:bodyPr/>
                    <a:lstStyle/>
                    <a:p>
                      <a:pPr algn="l" rtl="0" fontAlgn="ctr"/>
                      <a:r>
                        <a:rPr lang="en-GB" sz="1100" b="1" i="0" u="none" strike="noStrike" dirty="0">
                          <a:solidFill>
                            <a:schemeClr val="bg1"/>
                          </a:solidFill>
                          <a:effectLst/>
                          <a:latin typeface="Arial" panose="020B0604020202020204" pitchFamily="34" charset="0"/>
                        </a:rPr>
                        <a:t>N.O </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Indicator </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Source</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Owner</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Frequency</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Description </a:t>
                      </a:r>
                    </a:p>
                  </a:txBody>
                  <a:tcPr marL="72000" marR="7620" marT="7620" marB="0" anchor="ctr">
                    <a:solidFill>
                      <a:schemeClr val="accent6"/>
                    </a:solidFill>
                  </a:tcPr>
                </a:tc>
                <a:extLst>
                  <a:ext uri="{0D108BD9-81ED-4DB2-BD59-A6C34878D82A}">
                    <a16:rowId xmlns:a16="http://schemas.microsoft.com/office/drawing/2014/main" val="1051011031"/>
                  </a:ext>
                </a:extLst>
              </a:tr>
              <a:tr h="302811">
                <a:tc gridSpan="6">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1" i="0" u="none" strike="noStrike" dirty="0">
                          <a:solidFill>
                            <a:schemeClr val="bg1"/>
                          </a:solidFill>
                          <a:effectLst/>
                          <a:latin typeface="Arial" panose="020B0604020202020204" pitchFamily="34" charset="0"/>
                        </a:rPr>
                        <a:t>Output 2: Reduced stockpiles of explosive ordnance</a:t>
                      </a:r>
                    </a:p>
                  </a:txBody>
                  <a:tcPr marL="72000" marR="7620" marT="7620" marB="0" anchor="ctr">
                    <a:solidFill>
                      <a:srgbClr val="0070C0"/>
                    </a:solidFill>
                  </a:tcPr>
                </a:tc>
                <a:tc hMerge="1">
                  <a:txBody>
                    <a:bodyPr/>
                    <a:lstStyle/>
                    <a:p>
                      <a:pPr algn="l" rtl="0" fontAlgn="ctr"/>
                      <a:endParaRPr lang="en-GB" sz="1400" b="1" i="0" u="none" strike="noStrike" dirty="0">
                        <a:solidFill>
                          <a:srgbClr val="000000"/>
                        </a:solidFill>
                        <a:effectLst/>
                        <a:latin typeface="Calibri" panose="020F0502020204030204" pitchFamily="34" charset="0"/>
                      </a:endParaRPr>
                    </a:p>
                  </a:txBody>
                  <a:tcPr marL="7620" marR="7620" marT="7620" marB="0" anchor="ctr"/>
                </a:tc>
                <a:tc hMerge="1">
                  <a:txBody>
                    <a:bodyPr/>
                    <a:lstStyle/>
                    <a:p>
                      <a:endParaRPr lang="en-GB"/>
                    </a:p>
                  </a:txBody>
                  <a:tcPr/>
                </a:tc>
                <a:tc hMerge="1">
                  <a:txBody>
                    <a:bodyPr/>
                    <a:lstStyle/>
                    <a:p>
                      <a:endParaRPr lang="en-GB"/>
                    </a:p>
                  </a:txBody>
                  <a:tcPr/>
                </a:tc>
                <a:tc hMerge="1">
                  <a:txBody>
                    <a:bodyPr/>
                    <a:lstStyle/>
                    <a:p>
                      <a:endParaRPr lang="en-US"/>
                    </a:p>
                  </a:txBody>
                  <a:tcPr/>
                </a:tc>
                <a:tc hMerge="1">
                  <a:txBody>
                    <a:bodyPr/>
                    <a:lstStyle/>
                    <a:p>
                      <a:pPr algn="l" rtl="0" fontAlgn="ctr"/>
                      <a:endParaRPr lang="en-GB" sz="14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507509031"/>
                  </a:ext>
                </a:extLst>
              </a:tr>
              <a:tr h="397425">
                <a:tc>
                  <a:txBody>
                    <a:bodyPr/>
                    <a:lstStyle/>
                    <a:p>
                      <a:pPr algn="l" rtl="0" fontAlgn="ctr"/>
                      <a:r>
                        <a:rPr lang="en-GB" sz="1000" b="1" i="0" u="none" strike="noStrike" dirty="0">
                          <a:solidFill>
                            <a:srgbClr val="002060"/>
                          </a:solidFill>
                          <a:effectLst/>
                          <a:latin typeface="Arial" panose="020B0604020202020204" pitchFamily="34" charset="0"/>
                        </a:rPr>
                        <a:t>OP-2.1</a:t>
                      </a:r>
                    </a:p>
                  </a:txBody>
                  <a:tcPr marL="72000" marR="72000" marT="72000" marB="72000"/>
                </a:tc>
                <a:tc>
                  <a:txBody>
                    <a:bodyPr/>
                    <a:lstStyle/>
                    <a:p>
                      <a:pPr algn="l" rtl="0" fontAlgn="ctr"/>
                      <a:r>
                        <a:rPr lang="en-US" sz="1000" b="1" i="0" u="none" strike="noStrike" dirty="0">
                          <a:solidFill>
                            <a:srgbClr val="002060"/>
                          </a:solidFill>
                          <a:effectLst/>
                          <a:latin typeface="Arial" panose="020B0604020202020204" pitchFamily="34" charset="0"/>
                        </a:rPr>
                        <a:t>Number of items of EO destroyed through bulk demolition (stockpile reduction) (disaggregated by category of EO) </a:t>
                      </a:r>
                    </a:p>
                  </a:txBody>
                  <a:tcPr marL="72000" marR="72000" marT="72000" marB="72000"/>
                </a:tc>
                <a:tc>
                  <a:txBody>
                    <a:bodyPr/>
                    <a:lstStyle/>
                    <a:p>
                      <a:pPr algn="l" rtl="0" fontAlgn="ctr"/>
                      <a:r>
                        <a:rPr lang="en-GB" sz="1000" b="0" i="0" u="none" strike="noStrike" dirty="0">
                          <a:solidFill>
                            <a:srgbClr val="002060"/>
                          </a:solidFill>
                          <a:effectLst/>
                          <a:latin typeface="Arial" panose="020B0604020202020204" pitchFamily="34" charset="0"/>
                        </a:rPr>
                        <a:t>IMSMA, Self Reporting </a:t>
                      </a:r>
                      <a:endParaRPr lang="en-US" sz="1000" b="0" i="0" u="none" strike="noStrike" dirty="0">
                        <a:solidFill>
                          <a:srgbClr val="002060"/>
                        </a:solidFill>
                        <a:effectLst/>
                        <a:latin typeface="Arial" panose="020B0604020202020204" pitchFamily="34" charset="0"/>
                      </a:endParaRPr>
                    </a:p>
                  </a:txBody>
                  <a:tcPr marL="72000" marR="72000" marT="72000" marB="72000"/>
                </a:tc>
                <a:tc>
                  <a:txBody>
                    <a:bodyPr/>
                    <a:lstStyle/>
                    <a:p>
                      <a:pPr algn="l" rtl="0" fontAlgn="ctr"/>
                      <a:r>
                        <a:rPr lang="en-GB" sz="1000" b="0" i="0" u="none" strike="noStrike" dirty="0">
                          <a:solidFill>
                            <a:srgbClr val="002060"/>
                          </a:solidFill>
                          <a:effectLst/>
                          <a:latin typeface="Arial" panose="020B0604020202020204" pitchFamily="34" charset="0"/>
                        </a:rPr>
                        <a:t>IP, NA</a:t>
                      </a:r>
                    </a:p>
                  </a:txBody>
                  <a:tcPr marL="72000" marR="72000" marT="72000" marB="72000"/>
                </a:tc>
                <a:tc>
                  <a:txBody>
                    <a:bodyPr/>
                    <a:lstStyle/>
                    <a:p>
                      <a:pPr algn="l" rtl="0" fontAlgn="ctr"/>
                      <a:r>
                        <a:rPr lang="en-GB" sz="1000" b="0" i="0" u="none" strike="noStrike" dirty="0">
                          <a:solidFill>
                            <a:srgbClr val="002060"/>
                          </a:solidFill>
                          <a:effectLst/>
                          <a:latin typeface="Arial" panose="020B0604020202020204" pitchFamily="34" charset="0"/>
                        </a:rPr>
                        <a:t>Quarterly </a:t>
                      </a:r>
                    </a:p>
                  </a:txBody>
                  <a:tcPr marL="72000" marR="72000" marT="72000" marB="72000"/>
                </a:tc>
                <a:tc>
                  <a:txBody>
                    <a:bodyPr/>
                    <a:lstStyle/>
                    <a:p>
                      <a:pPr algn="l" rtl="0" fontAlgn="ctr"/>
                      <a:r>
                        <a:rPr lang="en-GB" sz="1000" b="0" i="0" u="none" strike="noStrike" dirty="0">
                          <a:solidFill>
                            <a:srgbClr val="002060"/>
                          </a:solidFill>
                          <a:effectLst/>
                          <a:latin typeface="Arial" panose="020B0604020202020204" pitchFamily="34" charset="0"/>
                        </a:rPr>
                        <a:t>Quantitative indicator that can be included in a results framework (if relevant)</a:t>
                      </a:r>
                    </a:p>
                  </a:txBody>
                  <a:tcPr marL="72000" marR="72000" marT="72000" marB="72000"/>
                </a:tc>
                <a:extLst>
                  <a:ext uri="{0D108BD9-81ED-4DB2-BD59-A6C34878D82A}">
                    <a16:rowId xmlns:a16="http://schemas.microsoft.com/office/drawing/2014/main" val="2055179302"/>
                  </a:ext>
                </a:extLst>
              </a:tr>
              <a:tr h="425182">
                <a:tc>
                  <a:txBody>
                    <a:bodyPr/>
                    <a:lstStyle/>
                    <a:p>
                      <a:pPr algn="l" rtl="0" fontAlgn="ctr"/>
                      <a:r>
                        <a:rPr lang="en-GB" sz="1000" b="1" i="0" u="none" strike="noStrike" dirty="0">
                          <a:solidFill>
                            <a:srgbClr val="002060"/>
                          </a:solidFill>
                          <a:effectLst/>
                          <a:latin typeface="Arial" panose="020B0604020202020204" pitchFamily="34" charset="0"/>
                        </a:rPr>
                        <a:t>OP-2.2</a:t>
                      </a:r>
                    </a:p>
                  </a:txBody>
                  <a:tcPr marL="72000" marR="72000" marT="72000" marB="72000"/>
                </a:tc>
                <a:tc>
                  <a:txBody>
                    <a:bodyPr/>
                    <a:lstStyle/>
                    <a:p>
                      <a:pPr algn="l" rtl="0" fontAlgn="ctr"/>
                      <a:r>
                        <a:rPr lang="en-US" sz="1000" b="1" i="0" u="none" strike="noStrike" dirty="0">
                          <a:solidFill>
                            <a:srgbClr val="002060"/>
                          </a:solidFill>
                          <a:effectLst/>
                          <a:latin typeface="Arial" panose="020B0604020202020204" pitchFamily="34" charset="0"/>
                        </a:rPr>
                        <a:t>Number of weapon and ammunition stores made safe through weapon ammunition and management activities (where relevant)</a:t>
                      </a:r>
                    </a:p>
                  </a:txBody>
                  <a:tcPr marL="72000" marR="72000" marT="72000" marB="72000"/>
                </a:tc>
                <a:tc>
                  <a:txBody>
                    <a:bodyPr/>
                    <a:lstStyle/>
                    <a:p>
                      <a:pPr algn="l" rtl="0" fontAlgn="ctr"/>
                      <a:r>
                        <a:rPr lang="en-GB" sz="1000" b="0" i="0" u="none" strike="noStrike" dirty="0">
                          <a:solidFill>
                            <a:srgbClr val="002060"/>
                          </a:solidFill>
                          <a:effectLst/>
                          <a:latin typeface="Arial" panose="020B0604020202020204" pitchFamily="34" charset="0"/>
                        </a:rPr>
                        <a:t>Self reporting</a:t>
                      </a:r>
                      <a:endParaRPr lang="en-US" sz="1000" b="0" i="0" u="none" strike="noStrike" dirty="0">
                        <a:solidFill>
                          <a:srgbClr val="002060"/>
                        </a:solidFill>
                        <a:effectLst/>
                        <a:latin typeface="Arial" panose="020B0604020202020204" pitchFamily="34" charset="0"/>
                      </a:endParaRPr>
                    </a:p>
                  </a:txBody>
                  <a:tcPr marL="72000" marR="72000" marT="72000" marB="72000"/>
                </a:tc>
                <a:tc>
                  <a:txBody>
                    <a:bodyPr/>
                    <a:lstStyle/>
                    <a:p>
                      <a:pPr algn="l" rtl="0" fontAlgn="ctr"/>
                      <a:r>
                        <a:rPr lang="en-GB" sz="1000" b="0" i="0" u="none" strike="noStrike" dirty="0">
                          <a:solidFill>
                            <a:srgbClr val="002060"/>
                          </a:solidFill>
                          <a:effectLst/>
                          <a:latin typeface="Arial" panose="020B0604020202020204" pitchFamily="34" charset="0"/>
                        </a:rPr>
                        <a:t>IP,  NA</a:t>
                      </a:r>
                    </a:p>
                  </a:txBody>
                  <a:tcPr marL="72000" marR="72000" marT="72000" marB="72000"/>
                </a:tc>
                <a:tc>
                  <a:txBody>
                    <a:bodyPr/>
                    <a:lstStyle/>
                    <a:p>
                      <a:pPr algn="l" rtl="0" fontAlgn="ctr"/>
                      <a:r>
                        <a:rPr lang="en-GB" sz="1000" b="0" i="0" u="none" strike="noStrike" dirty="0">
                          <a:solidFill>
                            <a:srgbClr val="002060"/>
                          </a:solidFill>
                          <a:effectLst/>
                          <a:latin typeface="Arial" panose="020B0604020202020204" pitchFamily="34" charset="0"/>
                        </a:rPr>
                        <a:t>Quarterly</a:t>
                      </a:r>
                    </a:p>
                  </a:txBody>
                  <a:tcPr marL="72000" marR="72000" marT="72000" marB="72000"/>
                </a:tc>
                <a:tc>
                  <a:txBody>
                    <a:bodyPr/>
                    <a:lstStyle/>
                    <a:p>
                      <a:pPr algn="l" rtl="0" fontAlgn="ctr"/>
                      <a:r>
                        <a:rPr lang="en-GB" sz="1000" b="0" i="0" u="none" strike="noStrike" dirty="0">
                          <a:solidFill>
                            <a:srgbClr val="002060"/>
                          </a:solidFill>
                          <a:effectLst/>
                          <a:latin typeface="Arial" panose="020B0604020202020204" pitchFamily="34" charset="0"/>
                        </a:rPr>
                        <a:t>Quantitative indicator that can be included in a results framework (if relevant)</a:t>
                      </a:r>
                    </a:p>
                  </a:txBody>
                  <a:tcPr marL="72000" marR="72000" marT="72000" marB="72000"/>
                </a:tc>
                <a:extLst>
                  <a:ext uri="{0D108BD9-81ED-4DB2-BD59-A6C34878D82A}">
                    <a16:rowId xmlns:a16="http://schemas.microsoft.com/office/drawing/2014/main" val="517437338"/>
                  </a:ext>
                </a:extLst>
              </a:tr>
              <a:tr h="355452">
                <a:tc>
                  <a:txBody>
                    <a:bodyPr/>
                    <a:lstStyle/>
                    <a:p>
                      <a:pPr algn="l" rtl="0" fontAlgn="ctr"/>
                      <a:r>
                        <a:rPr lang="en-GB" sz="1000" b="1" i="0" u="none" strike="noStrike" dirty="0">
                          <a:solidFill>
                            <a:srgbClr val="002060"/>
                          </a:solidFill>
                          <a:effectLst/>
                          <a:latin typeface="Arial" panose="020B0604020202020204" pitchFamily="34" charset="0"/>
                        </a:rPr>
                        <a:t>OP-2.3</a:t>
                      </a:r>
                    </a:p>
                  </a:txBody>
                  <a:tcPr marL="72000" marR="72000" marT="72000" marB="72000"/>
                </a:tc>
                <a:tc>
                  <a:txBody>
                    <a:bodyPr/>
                    <a:lstStyle/>
                    <a:p>
                      <a:pPr algn="l" rtl="0" fontAlgn="ctr"/>
                      <a:r>
                        <a:rPr lang="en-US" sz="1000" b="1" i="0" u="none" strike="noStrike" dirty="0">
                          <a:solidFill>
                            <a:srgbClr val="002060"/>
                          </a:solidFill>
                          <a:effectLst/>
                          <a:latin typeface="Arial" panose="020B0604020202020204" pitchFamily="34" charset="0"/>
                        </a:rPr>
                        <a:t>Number of beneficiaries (estimated number of those impacted by an u</a:t>
                      </a:r>
                      <a:r>
                        <a:rPr lang="en-GB" sz="1000" b="1" i="0" u="none" strike="noStrike" dirty="0">
                          <a:solidFill>
                            <a:srgbClr val="002060"/>
                          </a:solidFill>
                          <a:effectLst/>
                          <a:latin typeface="Arial" panose="020B0604020202020204" pitchFamily="34" charset="0"/>
                        </a:rPr>
                        <a:t>nplanned explosion of munitions stores </a:t>
                      </a:r>
                      <a:r>
                        <a:rPr lang="en-US" sz="1000" b="1" i="0" u="none" strike="noStrike" dirty="0">
                          <a:solidFill>
                            <a:srgbClr val="002060"/>
                          </a:solidFill>
                          <a:effectLst/>
                          <a:latin typeface="Arial" panose="020B0604020202020204" pitchFamily="34" charset="0"/>
                        </a:rPr>
                        <a:t>which has been prevented through stockpile reduction activities).</a:t>
                      </a:r>
                    </a:p>
                  </a:txBody>
                  <a:tcPr marL="72000" marR="72000" marT="72000" marB="72000"/>
                </a:tc>
                <a:tc>
                  <a:txBody>
                    <a:bodyPr/>
                    <a:lstStyle/>
                    <a:p>
                      <a:pPr algn="l" rtl="0" fontAlgn="ctr"/>
                      <a:r>
                        <a:rPr lang="en-GB" sz="1000" b="0" i="0" u="none" strike="noStrike" dirty="0">
                          <a:solidFill>
                            <a:srgbClr val="002060"/>
                          </a:solidFill>
                          <a:effectLst/>
                          <a:latin typeface="Arial" panose="020B0604020202020204" pitchFamily="34" charset="0"/>
                        </a:rPr>
                        <a:t>Self reporting</a:t>
                      </a:r>
                      <a:endParaRPr lang="en-US" sz="1000" b="0" i="0" u="none" strike="noStrike" dirty="0">
                        <a:solidFill>
                          <a:srgbClr val="002060"/>
                        </a:solidFill>
                        <a:effectLst/>
                        <a:latin typeface="Arial" panose="020B0604020202020204" pitchFamily="34" charset="0"/>
                      </a:endParaRPr>
                    </a:p>
                  </a:txBody>
                  <a:tcPr marL="72000" marR="72000" marT="72000" marB="72000"/>
                </a:tc>
                <a:tc>
                  <a:txBody>
                    <a:bodyPr/>
                    <a:lstStyle/>
                    <a:p>
                      <a:pPr algn="l" rtl="0" fontAlgn="ctr"/>
                      <a:r>
                        <a:rPr lang="en-GB" sz="1000" b="0" i="0" u="none" strike="noStrike" dirty="0">
                          <a:solidFill>
                            <a:srgbClr val="002060"/>
                          </a:solidFill>
                          <a:effectLst/>
                          <a:latin typeface="Arial" panose="020B0604020202020204" pitchFamily="34" charset="0"/>
                        </a:rPr>
                        <a:t>IP, NA</a:t>
                      </a:r>
                    </a:p>
                  </a:txBody>
                  <a:tcPr marL="72000" marR="72000" marT="72000" marB="72000"/>
                </a:tc>
                <a:tc>
                  <a:txBody>
                    <a:bodyPr/>
                    <a:lstStyle/>
                    <a:p>
                      <a:pPr algn="l" rtl="0" fontAlgn="ctr"/>
                      <a:r>
                        <a:rPr lang="en-GB" sz="1000" b="0" i="0" u="none" strike="noStrike" dirty="0">
                          <a:solidFill>
                            <a:srgbClr val="002060"/>
                          </a:solidFill>
                          <a:effectLst/>
                          <a:latin typeface="Arial" panose="020B0604020202020204" pitchFamily="34" charset="0"/>
                        </a:rPr>
                        <a:t>Quarterly</a:t>
                      </a:r>
                    </a:p>
                  </a:txBody>
                  <a:tcPr marL="72000" marR="72000" marT="72000" marB="72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000" b="0" i="0" u="none" strike="noStrike" dirty="0">
                          <a:solidFill>
                            <a:srgbClr val="002060"/>
                          </a:solidFill>
                          <a:effectLst/>
                          <a:latin typeface="Arial" panose="020B0604020202020204" pitchFamily="34" charset="0"/>
                        </a:rPr>
                        <a:t>Using data on the number of people living in the smallest administrative district area surrounding the munitions stores identified. </a:t>
                      </a:r>
                    </a:p>
                  </a:txBody>
                  <a:tcPr marL="72000" marR="72000" marT="72000" marB="72000"/>
                </a:tc>
                <a:extLst>
                  <a:ext uri="{0D108BD9-81ED-4DB2-BD59-A6C34878D82A}">
                    <a16:rowId xmlns:a16="http://schemas.microsoft.com/office/drawing/2014/main" val="2490205136"/>
                  </a:ext>
                </a:extLst>
              </a:tr>
              <a:tr h="439639">
                <a:tc>
                  <a:txBody>
                    <a:bodyPr/>
                    <a:lstStyle/>
                    <a:p>
                      <a:pPr algn="l" rtl="0" fontAlgn="ctr"/>
                      <a:r>
                        <a:rPr lang="en-GB" sz="1000" b="0" i="0" u="none" strike="noStrike" dirty="0">
                          <a:solidFill>
                            <a:srgbClr val="002060"/>
                          </a:solidFill>
                          <a:effectLst/>
                          <a:latin typeface="Arial" panose="020B0604020202020204" pitchFamily="34" charset="0"/>
                        </a:rPr>
                        <a:t>OP-2.4</a:t>
                      </a:r>
                    </a:p>
                  </a:txBody>
                  <a:tcPr marL="72000" marR="72000" marT="72000" marB="144000"/>
                </a:tc>
                <a:tc>
                  <a:txBody>
                    <a:bodyPr/>
                    <a:lstStyle/>
                    <a:p>
                      <a:pPr algn="l" rtl="0" fontAlgn="ctr"/>
                      <a:r>
                        <a:rPr lang="en-US" sz="1000" b="0" i="0" u="none" strike="noStrike" dirty="0">
                          <a:solidFill>
                            <a:srgbClr val="002060"/>
                          </a:solidFill>
                          <a:effectLst/>
                          <a:latin typeface="Arial" panose="020B0604020202020204" pitchFamily="34" charset="0"/>
                        </a:rPr>
                        <a:t>Demonstrated political will to support initiatives to reduce access to weapons and munitions </a:t>
                      </a:r>
                    </a:p>
                  </a:txBody>
                  <a:tcPr marL="72000" marR="72000" marT="72000" marB="144000"/>
                </a:tc>
                <a:tc>
                  <a:txBody>
                    <a:bodyPr/>
                    <a:lstStyle/>
                    <a:p>
                      <a:pPr algn="l" rtl="0" fontAlgn="ctr"/>
                      <a:r>
                        <a:rPr lang="en-GB" sz="1000" b="0" i="0" u="none" strike="noStrike" dirty="0">
                          <a:solidFill>
                            <a:srgbClr val="002060"/>
                          </a:solidFill>
                          <a:effectLst/>
                          <a:latin typeface="Arial" panose="020B0604020202020204" pitchFamily="34" charset="0"/>
                        </a:rPr>
                        <a:t>Monitoring and evaluation</a:t>
                      </a:r>
                      <a:endParaRPr lang="en-US" sz="1000" b="0" i="0" u="none" strike="noStrike" dirty="0">
                        <a:solidFill>
                          <a:srgbClr val="002060"/>
                        </a:solidFill>
                        <a:effectLst/>
                        <a:latin typeface="Arial" panose="020B0604020202020204" pitchFamily="34" charset="0"/>
                      </a:endParaRPr>
                    </a:p>
                  </a:txBody>
                  <a:tcPr marL="72000" marR="72000" marT="72000" marB="144000"/>
                </a:tc>
                <a:tc>
                  <a:txBody>
                    <a:bodyPr/>
                    <a:lstStyle/>
                    <a:p>
                      <a:pPr algn="l" rtl="0" fontAlgn="ctr"/>
                      <a:r>
                        <a:rPr lang="en-GB" sz="1000" b="0" i="0" u="none" strike="noStrike" dirty="0">
                          <a:solidFill>
                            <a:srgbClr val="002060"/>
                          </a:solidFill>
                          <a:effectLst/>
                          <a:latin typeface="Arial" panose="020B0604020202020204" pitchFamily="34" charset="0"/>
                        </a:rPr>
                        <a:t>donor</a:t>
                      </a:r>
                    </a:p>
                  </a:txBody>
                  <a:tcPr marL="72000" marR="72000" marT="72000" marB="144000"/>
                </a:tc>
                <a:tc>
                  <a:txBody>
                    <a:bodyPr/>
                    <a:lstStyle/>
                    <a:p>
                      <a:pPr algn="l" rtl="0" fontAlgn="ctr"/>
                      <a:r>
                        <a:rPr lang="en-GB" sz="1000" b="0" i="0" u="none" strike="noStrike" dirty="0">
                          <a:solidFill>
                            <a:srgbClr val="002060"/>
                          </a:solidFill>
                          <a:effectLst/>
                          <a:latin typeface="Arial" panose="020B0604020202020204" pitchFamily="34" charset="0"/>
                        </a:rPr>
                        <a:t>Annually</a:t>
                      </a:r>
                    </a:p>
                  </a:txBody>
                  <a:tcPr marL="72000" marR="72000" marT="72000" marB="144000"/>
                </a:tc>
                <a:tc>
                  <a:txBody>
                    <a:bodyPr/>
                    <a:lstStyle/>
                    <a:p>
                      <a:pPr algn="l" rtl="0" fontAlgn="ctr"/>
                      <a:r>
                        <a:rPr lang="en-GB" sz="1000" b="0" i="0" u="none" strike="noStrike" dirty="0">
                          <a:solidFill>
                            <a:srgbClr val="002060"/>
                          </a:solidFill>
                          <a:effectLst/>
                          <a:latin typeface="Arial" panose="020B0604020202020204" pitchFamily="34" charset="0"/>
                        </a:rPr>
                        <a:t>Triangulated evidence and analysis of demonstrated government’s political will to reduce access to weapons and munitions through initiatives. This can include government-led initiatives or those undertaken in partnership with the government. </a:t>
                      </a:r>
                    </a:p>
                  </a:txBody>
                  <a:tcPr marL="72000" marR="72000" marT="72000" marB="144000"/>
                </a:tc>
                <a:extLst>
                  <a:ext uri="{0D108BD9-81ED-4DB2-BD59-A6C34878D82A}">
                    <a16:rowId xmlns:a16="http://schemas.microsoft.com/office/drawing/2014/main" val="2607719143"/>
                  </a:ext>
                </a:extLst>
              </a:tr>
            </a:tbl>
          </a:graphicData>
        </a:graphic>
      </p:graphicFrame>
      <p:sp>
        <p:nvSpPr>
          <p:cNvPr id="4" name="TextBox 3">
            <a:extLst>
              <a:ext uri="{FF2B5EF4-FFF2-40B4-BE49-F238E27FC236}">
                <a16:creationId xmlns:a16="http://schemas.microsoft.com/office/drawing/2014/main" id="{6AC3BB11-F8D4-10D8-EAAD-B6EB2495A995}"/>
              </a:ext>
            </a:extLst>
          </p:cNvPr>
          <p:cNvSpPr txBox="1"/>
          <p:nvPr/>
        </p:nvSpPr>
        <p:spPr>
          <a:xfrm>
            <a:off x="5943600" y="223977"/>
            <a:ext cx="5887617"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dirty="0">
                <a:ln>
                  <a:noFill/>
                </a:ln>
                <a:solidFill>
                  <a:srgbClr val="002060"/>
                </a:solidFill>
                <a:effectLst/>
                <a:uLnTx/>
                <a:uFillTx/>
                <a:latin typeface="Arial" panose="020B0604020202020204" pitchFamily="34" charset="0"/>
                <a:ea typeface="+mn-ea"/>
                <a:cs typeface="+mn-cs"/>
              </a:rPr>
              <a:t>The key (minimum) indicators required are shown in bold</a:t>
            </a:r>
          </a:p>
        </p:txBody>
      </p:sp>
      <p:sp>
        <p:nvSpPr>
          <p:cNvPr id="5" name="Rectangle 4">
            <a:extLst>
              <a:ext uri="{FF2B5EF4-FFF2-40B4-BE49-F238E27FC236}">
                <a16:creationId xmlns:a16="http://schemas.microsoft.com/office/drawing/2014/main" id="{3C57DE87-5C5B-274F-1171-45529EDD3C58}"/>
              </a:ext>
            </a:extLst>
          </p:cNvPr>
          <p:cNvSpPr/>
          <p:nvPr/>
        </p:nvSpPr>
        <p:spPr>
          <a:xfrm>
            <a:off x="408992" y="237040"/>
            <a:ext cx="3934408" cy="348761"/>
          </a:xfrm>
          <a:prstGeom prst="rect">
            <a:avLst/>
          </a:prstGeom>
          <a:noFill/>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Proposed Output indicators</a:t>
            </a:r>
            <a:endParaRPr kumimoji="0" lang="en-US" sz="105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0C22B36B-C2BA-EED2-5933-035384A27F40}"/>
              </a:ext>
            </a:extLst>
          </p:cNvPr>
          <p:cNvSpPr/>
          <p:nvPr/>
        </p:nvSpPr>
        <p:spPr>
          <a:xfrm>
            <a:off x="0" y="5894"/>
            <a:ext cx="12192000" cy="117869"/>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Slide Number Placeholder 5">
            <a:extLst>
              <a:ext uri="{FF2B5EF4-FFF2-40B4-BE49-F238E27FC236}">
                <a16:creationId xmlns:a16="http://schemas.microsoft.com/office/drawing/2014/main" id="{04DE48C1-E173-3506-C4F6-DD8FC8C92AFB}"/>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65</a:t>
            </a:fld>
            <a:endParaRPr lang="en-GB" dirty="0"/>
          </a:p>
        </p:txBody>
      </p:sp>
    </p:spTree>
    <p:extLst>
      <p:ext uri="{BB962C8B-B14F-4D97-AF65-F5344CB8AC3E}">
        <p14:creationId xmlns:p14="http://schemas.microsoft.com/office/powerpoint/2010/main" val="39380864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791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9">
            <a:extLst>
              <a:ext uri="{FF2B5EF4-FFF2-40B4-BE49-F238E27FC236}">
                <a16:creationId xmlns:a16="http://schemas.microsoft.com/office/drawing/2014/main" id="{FB2E2F75-EB4A-AA43-BA05-D1B0D6320FA8}"/>
              </a:ext>
            </a:extLst>
          </p:cNvPr>
          <p:cNvSpPr/>
          <p:nvPr/>
        </p:nvSpPr>
        <p:spPr>
          <a:xfrm>
            <a:off x="0" y="5894"/>
            <a:ext cx="12192000" cy="117869"/>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9D6A9C22-5F1B-2D95-920A-63A91AAE0A9B}"/>
              </a:ext>
            </a:extLst>
          </p:cNvPr>
          <p:cNvSpPr txBox="1"/>
          <p:nvPr/>
        </p:nvSpPr>
        <p:spPr>
          <a:xfrm>
            <a:off x="5943600" y="223977"/>
            <a:ext cx="5887617"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dirty="0">
                <a:ln>
                  <a:noFill/>
                </a:ln>
                <a:solidFill>
                  <a:srgbClr val="002060"/>
                </a:solidFill>
                <a:effectLst/>
                <a:uLnTx/>
                <a:uFillTx/>
                <a:latin typeface="Arial" panose="020B0604020202020204" pitchFamily="34" charset="0"/>
                <a:ea typeface="+mn-ea"/>
                <a:cs typeface="+mn-cs"/>
              </a:rPr>
              <a:t>The key (minimum) indicators required are shown in bold</a:t>
            </a:r>
          </a:p>
        </p:txBody>
      </p:sp>
      <p:sp>
        <p:nvSpPr>
          <p:cNvPr id="7" name="Rectangle 6">
            <a:extLst>
              <a:ext uri="{FF2B5EF4-FFF2-40B4-BE49-F238E27FC236}">
                <a16:creationId xmlns:a16="http://schemas.microsoft.com/office/drawing/2014/main" id="{494C57D4-0310-0473-A5A8-2011AAA76947}"/>
              </a:ext>
            </a:extLst>
          </p:cNvPr>
          <p:cNvSpPr/>
          <p:nvPr/>
        </p:nvSpPr>
        <p:spPr>
          <a:xfrm>
            <a:off x="408992" y="237040"/>
            <a:ext cx="3934408" cy="348761"/>
          </a:xfrm>
          <a:prstGeom prst="rect">
            <a:avLst/>
          </a:prstGeom>
          <a:noFill/>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Proposed Output indicators</a:t>
            </a:r>
            <a:endParaRPr kumimoji="0" lang="en-US" sz="105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graphicFrame>
        <p:nvGraphicFramePr>
          <p:cNvPr id="8" name="Table 7">
            <a:extLst>
              <a:ext uri="{FF2B5EF4-FFF2-40B4-BE49-F238E27FC236}">
                <a16:creationId xmlns:a16="http://schemas.microsoft.com/office/drawing/2014/main" id="{DF628930-4C2B-3EB6-B434-6EFF4534BEBE}"/>
              </a:ext>
            </a:extLst>
          </p:cNvPr>
          <p:cNvGraphicFramePr>
            <a:graphicFrameLocks noGrp="1"/>
          </p:cNvGraphicFramePr>
          <p:nvPr/>
        </p:nvGraphicFramePr>
        <p:xfrm>
          <a:off x="408993" y="699078"/>
          <a:ext cx="11503748" cy="4917070"/>
        </p:xfrm>
        <a:graphic>
          <a:graphicData uri="http://schemas.openxmlformats.org/drawingml/2006/table">
            <a:tbl>
              <a:tblPr>
                <a:tableStyleId>{5C22544A-7EE6-4342-B048-85BDC9FD1C3A}</a:tableStyleId>
              </a:tblPr>
              <a:tblGrid>
                <a:gridCol w="614005">
                  <a:extLst>
                    <a:ext uri="{9D8B030D-6E8A-4147-A177-3AD203B41FA5}">
                      <a16:colId xmlns:a16="http://schemas.microsoft.com/office/drawing/2014/main" val="2444992060"/>
                    </a:ext>
                  </a:extLst>
                </a:gridCol>
                <a:gridCol w="4140985">
                  <a:extLst>
                    <a:ext uri="{9D8B030D-6E8A-4147-A177-3AD203B41FA5}">
                      <a16:colId xmlns:a16="http://schemas.microsoft.com/office/drawing/2014/main" val="1465436851"/>
                    </a:ext>
                  </a:extLst>
                </a:gridCol>
                <a:gridCol w="789335">
                  <a:extLst>
                    <a:ext uri="{9D8B030D-6E8A-4147-A177-3AD203B41FA5}">
                      <a16:colId xmlns:a16="http://schemas.microsoft.com/office/drawing/2014/main" val="1001470480"/>
                    </a:ext>
                  </a:extLst>
                </a:gridCol>
                <a:gridCol w="1137010">
                  <a:extLst>
                    <a:ext uri="{9D8B030D-6E8A-4147-A177-3AD203B41FA5}">
                      <a16:colId xmlns:a16="http://schemas.microsoft.com/office/drawing/2014/main" val="2393651865"/>
                    </a:ext>
                  </a:extLst>
                </a:gridCol>
                <a:gridCol w="1231812">
                  <a:extLst>
                    <a:ext uri="{9D8B030D-6E8A-4147-A177-3AD203B41FA5}">
                      <a16:colId xmlns:a16="http://schemas.microsoft.com/office/drawing/2014/main" val="2693228249"/>
                    </a:ext>
                  </a:extLst>
                </a:gridCol>
                <a:gridCol w="3590601">
                  <a:extLst>
                    <a:ext uri="{9D8B030D-6E8A-4147-A177-3AD203B41FA5}">
                      <a16:colId xmlns:a16="http://schemas.microsoft.com/office/drawing/2014/main" val="2794850262"/>
                    </a:ext>
                  </a:extLst>
                </a:gridCol>
              </a:tblGrid>
              <a:tr h="391904">
                <a:tc>
                  <a:txBody>
                    <a:bodyPr/>
                    <a:lstStyle/>
                    <a:p>
                      <a:pPr algn="l" rtl="0" fontAlgn="ctr"/>
                      <a:r>
                        <a:rPr lang="en-GB" sz="1100" b="1" i="0" u="none" strike="noStrike" dirty="0">
                          <a:solidFill>
                            <a:schemeClr val="bg1"/>
                          </a:solidFill>
                          <a:effectLst/>
                          <a:latin typeface="Arial" panose="020B0604020202020204" pitchFamily="34" charset="0"/>
                        </a:rPr>
                        <a:t>N.O </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Indicator </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Source</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Owner</a:t>
                      </a:r>
                    </a:p>
                  </a:txBody>
                  <a:tcPr marL="72000" marR="7620" marT="7620" marB="0" anchor="ctr">
                    <a:solidFill>
                      <a:schemeClr val="accent6"/>
                    </a:solidFill>
                  </a:tcPr>
                </a:tc>
                <a:tc>
                  <a:txBody>
                    <a:bodyPr/>
                    <a:lstStyle/>
                    <a:p>
                      <a:pPr algn="l" rtl="0" fontAlgn="ctr"/>
                      <a:r>
                        <a:rPr lang="en-GB" sz="1200" b="1" i="0" u="none" strike="noStrike" dirty="0">
                          <a:solidFill>
                            <a:schemeClr val="bg1"/>
                          </a:solidFill>
                          <a:effectLst/>
                          <a:latin typeface="Arial" panose="020B0604020202020204" pitchFamily="34" charset="0"/>
                        </a:rPr>
                        <a:t>Frequency</a:t>
                      </a:r>
                    </a:p>
                  </a:txBody>
                  <a:tcPr marL="72000" marR="7620" marT="7620" marB="0" anchor="ctr">
                    <a:solidFill>
                      <a:schemeClr val="accent6"/>
                    </a:solidFill>
                  </a:tcPr>
                </a:tc>
                <a:tc>
                  <a:txBody>
                    <a:bodyPr/>
                    <a:lstStyle/>
                    <a:p>
                      <a:pPr algn="l" rtl="0" fontAlgn="ctr"/>
                      <a:r>
                        <a:rPr lang="en-GB" sz="1200" b="1" i="0" u="none" strike="noStrike" dirty="0">
                          <a:solidFill>
                            <a:schemeClr val="bg1"/>
                          </a:solidFill>
                          <a:effectLst/>
                          <a:latin typeface="Arial" panose="020B0604020202020204" pitchFamily="34" charset="0"/>
                        </a:rPr>
                        <a:t>Description </a:t>
                      </a:r>
                    </a:p>
                  </a:txBody>
                  <a:tcPr marL="72000" marR="7620" marT="7620" marB="0" anchor="ctr">
                    <a:solidFill>
                      <a:schemeClr val="accent6"/>
                    </a:solidFill>
                  </a:tcPr>
                </a:tc>
                <a:extLst>
                  <a:ext uri="{0D108BD9-81ED-4DB2-BD59-A6C34878D82A}">
                    <a16:rowId xmlns:a16="http://schemas.microsoft.com/office/drawing/2014/main" val="1051011031"/>
                  </a:ext>
                </a:extLst>
              </a:tr>
              <a:tr h="333566">
                <a:tc gridSpan="6">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1" i="0" u="none" strike="noStrike" dirty="0">
                          <a:solidFill>
                            <a:schemeClr val="bg1"/>
                          </a:solidFill>
                          <a:effectLst/>
                          <a:latin typeface="Arial" panose="020B0604020202020204" pitchFamily="34" charset="0"/>
                        </a:rPr>
                        <a:t>Output 3: </a:t>
                      </a:r>
                      <a:r>
                        <a:rPr lang="en-US" sz="1100" b="1" i="0" u="none" strike="noStrike" dirty="0">
                          <a:solidFill>
                            <a:schemeClr val="bg1"/>
                          </a:solidFill>
                          <a:effectLst/>
                          <a:latin typeface="Arial" panose="020B0604020202020204" pitchFamily="34" charset="0"/>
                        </a:rPr>
                        <a:t>Enhanced capacity of local mine action implementing organisations</a:t>
                      </a:r>
                      <a:endParaRPr lang="en-GB" sz="1100" b="1" i="0" u="none" strike="noStrike" dirty="0">
                        <a:solidFill>
                          <a:schemeClr val="bg1"/>
                        </a:solidFill>
                        <a:effectLst/>
                        <a:latin typeface="Arial" panose="020B0604020202020204" pitchFamily="34" charset="0"/>
                      </a:endParaRPr>
                    </a:p>
                  </a:txBody>
                  <a:tcPr marL="72000" marR="7620" marT="7620" marB="0" anchor="ctr">
                    <a:solidFill>
                      <a:srgbClr val="0070C0"/>
                    </a:solidFill>
                  </a:tcPr>
                </a:tc>
                <a:tc hMerge="1">
                  <a:txBody>
                    <a:bodyPr/>
                    <a:lstStyle/>
                    <a:p>
                      <a:pPr algn="l" rtl="0" fontAlgn="ctr"/>
                      <a:endParaRPr lang="en-GB" sz="1400" b="1" i="0" u="none" strike="noStrike" dirty="0">
                        <a:solidFill>
                          <a:srgbClr val="000000"/>
                        </a:solidFill>
                        <a:effectLst/>
                        <a:latin typeface="Calibri" panose="020F0502020204030204" pitchFamily="34" charset="0"/>
                      </a:endParaRPr>
                    </a:p>
                  </a:txBody>
                  <a:tcPr marL="7620" marR="7620" marT="7620" marB="0" anchor="ctr"/>
                </a:tc>
                <a:tc hMerge="1">
                  <a:txBody>
                    <a:bodyPr/>
                    <a:lstStyle/>
                    <a:p>
                      <a:pPr algn="l" rtl="0" fontAlgn="ctr"/>
                      <a:endParaRPr lang="en-GB" sz="1400" b="1" i="0" u="none" strike="noStrike" dirty="0">
                        <a:solidFill>
                          <a:srgbClr val="000000"/>
                        </a:solidFill>
                        <a:effectLst/>
                        <a:latin typeface="Calibri" panose="020F0502020204030204" pitchFamily="34" charset="0"/>
                      </a:endParaRPr>
                    </a:p>
                  </a:txBody>
                  <a:tcPr marL="7620" marR="7620" marT="7620" marB="0" anchor="ctr"/>
                </a:tc>
                <a:tc hMerge="1">
                  <a:txBody>
                    <a:bodyPr/>
                    <a:lstStyle/>
                    <a:p>
                      <a:endParaRPr lang="en-GB"/>
                    </a:p>
                  </a:txBody>
                  <a:tcPr/>
                </a:tc>
                <a:tc hMerge="1">
                  <a:txBody>
                    <a:bodyPr/>
                    <a:lstStyle/>
                    <a:p>
                      <a:pPr algn="l" rtl="0" fontAlgn="ctr"/>
                      <a:endParaRPr lang="en-GB" sz="1400" b="1" i="0" u="none" strike="noStrike" dirty="0">
                        <a:solidFill>
                          <a:srgbClr val="000000"/>
                        </a:solidFill>
                        <a:effectLst/>
                        <a:latin typeface="Calibri" panose="020F0502020204030204" pitchFamily="34" charset="0"/>
                      </a:endParaRPr>
                    </a:p>
                  </a:txBody>
                  <a:tcPr marL="7620" marR="7620" marT="7620" marB="0" anchor="ctr"/>
                </a:tc>
                <a:tc hMerge="1">
                  <a:txBody>
                    <a:bodyPr/>
                    <a:lstStyle/>
                    <a:p>
                      <a:pPr algn="l" rtl="0" fontAlgn="ctr"/>
                      <a:endParaRPr lang="en-GB" sz="14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507509031"/>
                  </a:ext>
                </a:extLst>
              </a:tr>
              <a:tr h="529551">
                <a:tc>
                  <a:txBody>
                    <a:bodyPr/>
                    <a:lstStyle/>
                    <a:p>
                      <a:pPr algn="ctr" rtl="0" fontAlgn="ctr"/>
                      <a:r>
                        <a:rPr lang="en-GB" sz="1000" b="1" i="0" u="none" strike="noStrike" dirty="0">
                          <a:solidFill>
                            <a:srgbClr val="002060"/>
                          </a:solidFill>
                          <a:effectLst/>
                          <a:latin typeface="Arial" panose="020B0604020202020204" pitchFamily="34" charset="0"/>
                        </a:rPr>
                        <a:t>OP-3.1</a:t>
                      </a:r>
                    </a:p>
                  </a:txBody>
                  <a:tcPr marL="0" marR="36000" marT="108000" marB="108000"/>
                </a:tc>
                <a:tc>
                  <a:txBody>
                    <a:bodyPr/>
                    <a:lstStyle/>
                    <a:p>
                      <a:pPr algn="l" rtl="0" fontAlgn="ctr"/>
                      <a:r>
                        <a:rPr lang="en-US" sz="1000" b="1" i="0" u="none" strike="noStrike" dirty="0">
                          <a:solidFill>
                            <a:srgbClr val="002060"/>
                          </a:solidFill>
                          <a:effectLst/>
                          <a:latin typeface="Arial" panose="020B0604020202020204" pitchFamily="34" charset="0"/>
                        </a:rPr>
                        <a:t>Number of personnel from local implementing partners trained or supported by capacity development activities (disaggregated by gender and by area of training (e.g. EORE, medical, EOD etc.) </a:t>
                      </a:r>
                    </a:p>
                  </a:txBody>
                  <a:tcPr marL="72000" marR="36000" marT="108000" marB="108000"/>
                </a:tc>
                <a:tc>
                  <a:txBody>
                    <a:bodyPr/>
                    <a:lstStyle/>
                    <a:p>
                      <a:pPr algn="l" rtl="0" fontAlgn="ctr"/>
                      <a:r>
                        <a:rPr lang="en-GB" sz="1000" b="0" i="0" u="none" strike="noStrike" dirty="0">
                          <a:solidFill>
                            <a:srgbClr val="002060"/>
                          </a:solidFill>
                          <a:effectLst/>
                          <a:latin typeface="Arial" panose="020B0604020202020204" pitchFamily="34" charset="0"/>
                        </a:rPr>
                        <a:t>Self reporting, training logs </a:t>
                      </a:r>
                    </a:p>
                  </a:txBody>
                  <a:tcPr marL="72000" marR="36000" marT="108000" marB="108000"/>
                </a:tc>
                <a:tc>
                  <a:txBody>
                    <a:bodyPr/>
                    <a:lstStyle/>
                    <a:p>
                      <a:pPr algn="l" rtl="0" fontAlgn="ctr"/>
                      <a:r>
                        <a:rPr lang="en-GB" sz="1000" b="0" i="0" u="none" strike="noStrike" dirty="0">
                          <a:solidFill>
                            <a:srgbClr val="002060"/>
                          </a:solidFill>
                          <a:effectLst/>
                          <a:latin typeface="Arial" panose="020B0604020202020204" pitchFamily="34" charset="0"/>
                        </a:rPr>
                        <a:t>IP</a:t>
                      </a:r>
                    </a:p>
                  </a:txBody>
                  <a:tcPr marL="72000" marR="36000" marT="108000" marB="108000"/>
                </a:tc>
                <a:tc>
                  <a:txBody>
                    <a:bodyPr/>
                    <a:lstStyle/>
                    <a:p>
                      <a:pPr algn="l" rtl="0" fontAlgn="ctr"/>
                      <a:r>
                        <a:rPr lang="en-GB" sz="1000" b="0" i="0" u="none" strike="noStrike" dirty="0">
                          <a:solidFill>
                            <a:srgbClr val="002060"/>
                          </a:solidFill>
                          <a:effectLst/>
                          <a:latin typeface="Arial" panose="020B0604020202020204" pitchFamily="34" charset="0"/>
                        </a:rPr>
                        <a:t>Quarterly </a:t>
                      </a:r>
                    </a:p>
                  </a:txBody>
                  <a:tcPr marL="72000" marR="36000" marT="108000" marB="108000"/>
                </a:tc>
                <a:tc>
                  <a:txBody>
                    <a:bodyPr/>
                    <a:lstStyle/>
                    <a:p>
                      <a:pPr algn="l" rtl="0" fontAlgn="ctr"/>
                      <a:r>
                        <a:rPr lang="en-GB" sz="1000" b="0" i="0" u="none" strike="noStrike" dirty="0">
                          <a:solidFill>
                            <a:srgbClr val="002060"/>
                          </a:solidFill>
                          <a:effectLst/>
                          <a:latin typeface="Arial" panose="020B0604020202020204" pitchFamily="34" charset="0"/>
                        </a:rPr>
                        <a:t>Quantitative indicator that can be included in a results framework </a:t>
                      </a:r>
                    </a:p>
                  </a:txBody>
                  <a:tcPr marL="72000" marR="36000" marT="108000" marB="108000"/>
                </a:tc>
                <a:extLst>
                  <a:ext uri="{0D108BD9-81ED-4DB2-BD59-A6C34878D82A}">
                    <a16:rowId xmlns:a16="http://schemas.microsoft.com/office/drawing/2014/main" val="2055179302"/>
                  </a:ext>
                </a:extLst>
              </a:tr>
              <a:tr h="425182">
                <a:tc>
                  <a:txBody>
                    <a:bodyPr/>
                    <a:lstStyle/>
                    <a:p>
                      <a:pPr algn="ctr" rtl="0" fontAlgn="ctr"/>
                      <a:r>
                        <a:rPr lang="en-GB" sz="1000" b="1" i="0" u="none" strike="noStrike" dirty="0">
                          <a:solidFill>
                            <a:srgbClr val="002060"/>
                          </a:solidFill>
                          <a:effectLst/>
                          <a:latin typeface="Arial" panose="020B0604020202020204" pitchFamily="34" charset="0"/>
                        </a:rPr>
                        <a:t>OP-3.2</a:t>
                      </a:r>
                    </a:p>
                  </a:txBody>
                  <a:tcPr marL="0" marR="36000" marT="108000" marB="108000"/>
                </a:tc>
                <a:tc>
                  <a:txBody>
                    <a:bodyPr/>
                    <a:lstStyle/>
                    <a:p>
                      <a:pPr algn="l" rtl="0" fontAlgn="ctr"/>
                      <a:r>
                        <a:rPr lang="en-US" sz="1000" b="1" i="0" u="none" strike="noStrike" dirty="0">
                          <a:solidFill>
                            <a:srgbClr val="002060"/>
                          </a:solidFill>
                          <a:effectLst/>
                          <a:latin typeface="Arial" panose="020B0604020202020204" pitchFamily="34" charset="0"/>
                        </a:rPr>
                        <a:t>% of capacity development objectives (from the plan) achieved</a:t>
                      </a:r>
                    </a:p>
                  </a:txBody>
                  <a:tcPr marL="72000" marR="36000" marT="108000" marB="108000"/>
                </a:tc>
                <a:tc>
                  <a:txBody>
                    <a:bodyPr/>
                    <a:lstStyle/>
                    <a:p>
                      <a:pPr algn="l" rtl="0" fontAlgn="ctr"/>
                      <a:r>
                        <a:rPr lang="en-GB" sz="1000" b="0" i="0" u="none" strike="noStrike" dirty="0">
                          <a:solidFill>
                            <a:srgbClr val="002060"/>
                          </a:solidFill>
                          <a:effectLst/>
                          <a:latin typeface="Arial" panose="020B0604020202020204" pitchFamily="34" charset="0"/>
                        </a:rPr>
                        <a:t>Self Reporting</a:t>
                      </a:r>
                    </a:p>
                  </a:txBody>
                  <a:tcPr marL="72000" marR="36000" marT="108000" marB="108000"/>
                </a:tc>
                <a:tc>
                  <a:txBody>
                    <a:bodyPr/>
                    <a:lstStyle/>
                    <a:p>
                      <a:pPr algn="l" rtl="0" fontAlgn="ctr"/>
                      <a:r>
                        <a:rPr lang="en-GB" sz="1000" b="0" i="0" u="none" strike="noStrike" dirty="0">
                          <a:solidFill>
                            <a:srgbClr val="002060"/>
                          </a:solidFill>
                          <a:effectLst/>
                          <a:latin typeface="Arial" panose="020B0604020202020204" pitchFamily="34" charset="0"/>
                        </a:rPr>
                        <a:t>IP </a:t>
                      </a:r>
                    </a:p>
                  </a:txBody>
                  <a:tcPr marL="72000" marR="36000" marT="108000" marB="108000"/>
                </a:tc>
                <a:tc>
                  <a:txBody>
                    <a:bodyPr/>
                    <a:lstStyle/>
                    <a:p>
                      <a:pPr algn="l" rtl="0" fontAlgn="ctr"/>
                      <a:r>
                        <a:rPr lang="en-GB" sz="1000" b="0" i="0" u="none" strike="noStrike" dirty="0">
                          <a:solidFill>
                            <a:srgbClr val="002060"/>
                          </a:solidFill>
                          <a:effectLst/>
                          <a:latin typeface="Arial" panose="020B0604020202020204" pitchFamily="34" charset="0"/>
                        </a:rPr>
                        <a:t>Quarterly </a:t>
                      </a:r>
                    </a:p>
                  </a:txBody>
                  <a:tcPr marL="72000" marR="36000" marT="108000" marB="108000"/>
                </a:tc>
                <a:tc>
                  <a:txBody>
                    <a:bodyPr/>
                    <a:lstStyle/>
                    <a:p>
                      <a:pPr algn="l" rtl="0" fontAlgn="ctr"/>
                      <a:r>
                        <a:rPr lang="en-GB" sz="1000" b="0" i="0" u="none" strike="noStrike" kern="1200" dirty="0">
                          <a:solidFill>
                            <a:srgbClr val="002060"/>
                          </a:solidFill>
                          <a:effectLst/>
                          <a:latin typeface="Arial" panose="020B0604020202020204" pitchFamily="34" charset="0"/>
                          <a:ea typeface="+mn-ea"/>
                          <a:cs typeface="+mn-cs"/>
                        </a:rPr>
                        <a:t>This indicator measures the % of delivery against a capacity development plan developed by the implementing partners and the local implementing partners  </a:t>
                      </a:r>
                    </a:p>
                  </a:txBody>
                  <a:tcPr marL="72000" marR="36000" marT="108000" marB="108000"/>
                </a:tc>
                <a:extLst>
                  <a:ext uri="{0D108BD9-81ED-4DB2-BD59-A6C34878D82A}">
                    <a16:rowId xmlns:a16="http://schemas.microsoft.com/office/drawing/2014/main" val="517437338"/>
                  </a:ext>
                </a:extLst>
              </a:tr>
              <a:tr h="355452">
                <a:tc>
                  <a:txBody>
                    <a:bodyPr/>
                    <a:lstStyle/>
                    <a:p>
                      <a:pPr algn="ctr" rtl="0" fontAlgn="ctr"/>
                      <a:r>
                        <a:rPr lang="en-GB" sz="1000" b="0" i="0" u="none" strike="noStrike" dirty="0">
                          <a:solidFill>
                            <a:srgbClr val="002060"/>
                          </a:solidFill>
                          <a:effectLst/>
                          <a:latin typeface="Arial" panose="020B0604020202020204" pitchFamily="34" charset="0"/>
                        </a:rPr>
                        <a:t>OP-3.3</a:t>
                      </a:r>
                    </a:p>
                  </a:txBody>
                  <a:tcPr marL="0" marR="36000" marT="108000" marB="108000"/>
                </a:tc>
                <a:tc>
                  <a:txBody>
                    <a:bodyPr/>
                    <a:lstStyle/>
                    <a:p>
                      <a:pPr algn="l" rtl="0" fontAlgn="ctr"/>
                      <a:r>
                        <a:rPr lang="en-US" sz="1000" b="0" i="0" u="none" strike="noStrike" dirty="0">
                          <a:solidFill>
                            <a:srgbClr val="002060"/>
                          </a:solidFill>
                          <a:effectLst/>
                          <a:latin typeface="Arial" panose="020B0604020202020204" pitchFamily="34" charset="0"/>
                        </a:rPr>
                        <a:t>Number of policies, systems, and procedures developed and in place for local mine action implementing partners</a:t>
                      </a:r>
                    </a:p>
                  </a:txBody>
                  <a:tcPr marL="72000" marR="36000" marT="108000" marB="108000"/>
                </a:tc>
                <a:tc>
                  <a:txBody>
                    <a:bodyPr/>
                    <a:lstStyle/>
                    <a:p>
                      <a:pPr algn="l" rtl="0" fontAlgn="ctr"/>
                      <a:r>
                        <a:rPr lang="en-GB" sz="1000" b="0" i="0" u="none" strike="noStrike" dirty="0">
                          <a:solidFill>
                            <a:srgbClr val="002060"/>
                          </a:solidFill>
                          <a:effectLst/>
                          <a:latin typeface="Arial" panose="020B0604020202020204" pitchFamily="34" charset="0"/>
                        </a:rPr>
                        <a:t>Self Reporting </a:t>
                      </a:r>
                    </a:p>
                  </a:txBody>
                  <a:tcPr marL="72000" marR="36000" marT="108000" marB="108000"/>
                </a:tc>
                <a:tc>
                  <a:txBody>
                    <a:bodyPr/>
                    <a:lstStyle/>
                    <a:p>
                      <a:pPr algn="l" rtl="0" fontAlgn="ctr"/>
                      <a:r>
                        <a:rPr lang="en-GB" sz="1000" b="0" i="0" u="none" strike="noStrike" dirty="0">
                          <a:solidFill>
                            <a:srgbClr val="002060"/>
                          </a:solidFill>
                          <a:effectLst/>
                          <a:latin typeface="Arial" panose="020B0604020202020204" pitchFamily="34" charset="0"/>
                        </a:rPr>
                        <a:t>IP</a:t>
                      </a:r>
                    </a:p>
                  </a:txBody>
                  <a:tcPr marL="72000" marR="36000" marT="108000" marB="108000"/>
                </a:tc>
                <a:tc>
                  <a:txBody>
                    <a:bodyPr/>
                    <a:lstStyle/>
                    <a:p>
                      <a:pPr algn="l" rtl="0" fontAlgn="ctr"/>
                      <a:r>
                        <a:rPr lang="en-GB" sz="1000" b="0" i="0" u="none" strike="noStrike" dirty="0">
                          <a:solidFill>
                            <a:srgbClr val="002060"/>
                          </a:solidFill>
                          <a:effectLst/>
                          <a:latin typeface="Arial" panose="020B0604020202020204" pitchFamily="34" charset="0"/>
                        </a:rPr>
                        <a:t>Quarterly</a:t>
                      </a:r>
                    </a:p>
                  </a:txBody>
                  <a:tcPr marL="72000" marR="36000" marT="108000" marB="108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000" b="0" i="0" u="none" strike="noStrike" kern="1200" dirty="0">
                          <a:solidFill>
                            <a:srgbClr val="002060"/>
                          </a:solidFill>
                          <a:effectLst/>
                          <a:latin typeface="Arial" panose="020B0604020202020204" pitchFamily="34" charset="0"/>
                          <a:ea typeface="+mn-ea"/>
                          <a:cs typeface="+mn-cs"/>
                        </a:rPr>
                        <a:t>This can be a quantitative indicator with the details reported through qualitative reporting</a:t>
                      </a:r>
                      <a:endParaRPr lang="en-GB" sz="1000" b="0" i="0" u="none" strike="noStrike" dirty="0">
                        <a:solidFill>
                          <a:srgbClr val="002060"/>
                        </a:solidFill>
                        <a:effectLst/>
                        <a:latin typeface="Arial" panose="020B0604020202020204" pitchFamily="34" charset="0"/>
                      </a:endParaRPr>
                    </a:p>
                    <a:p>
                      <a:pPr algn="l" rtl="0" fontAlgn="ctr"/>
                      <a:endParaRPr lang="en-GB" sz="1000" b="0" i="0" u="none" strike="noStrike" dirty="0">
                        <a:solidFill>
                          <a:srgbClr val="002060"/>
                        </a:solidFill>
                        <a:effectLst/>
                        <a:latin typeface="Arial" panose="020B0604020202020204" pitchFamily="34" charset="0"/>
                      </a:endParaRPr>
                    </a:p>
                  </a:txBody>
                  <a:tcPr marL="72000" marR="36000" marT="108000" marB="108000"/>
                </a:tc>
                <a:extLst>
                  <a:ext uri="{0D108BD9-81ED-4DB2-BD59-A6C34878D82A}">
                    <a16:rowId xmlns:a16="http://schemas.microsoft.com/office/drawing/2014/main" val="2490205136"/>
                  </a:ext>
                </a:extLst>
              </a:tr>
              <a:tr h="388470">
                <a:tc>
                  <a:txBody>
                    <a:bodyPr/>
                    <a:lstStyle/>
                    <a:p>
                      <a:pPr algn="ctr" rtl="0" fontAlgn="ctr"/>
                      <a:r>
                        <a:rPr lang="en-GB" sz="1000" b="0" i="0" u="none" strike="noStrike" dirty="0">
                          <a:solidFill>
                            <a:srgbClr val="002060"/>
                          </a:solidFill>
                          <a:effectLst/>
                          <a:latin typeface="Arial" panose="020B0604020202020204" pitchFamily="34" charset="0"/>
                        </a:rPr>
                        <a:t>OP-3.4</a:t>
                      </a:r>
                    </a:p>
                  </a:txBody>
                  <a:tcPr marL="0" marR="36000" marT="108000" marB="108000"/>
                </a:tc>
                <a:tc>
                  <a:txBody>
                    <a:bodyPr/>
                    <a:lstStyle/>
                    <a:p>
                      <a:pPr algn="l" rtl="0" fontAlgn="ctr"/>
                      <a:r>
                        <a:rPr lang="en-US" sz="1000" b="0" i="0" u="none" strike="noStrike" dirty="0">
                          <a:solidFill>
                            <a:srgbClr val="002060"/>
                          </a:solidFill>
                          <a:effectLst/>
                          <a:latin typeface="Arial" panose="020B0604020202020204" pitchFamily="34" charset="0"/>
                        </a:rPr>
                        <a:t>Number of trained local staff conducting mine action activities</a:t>
                      </a:r>
                    </a:p>
                  </a:txBody>
                  <a:tcPr marL="72000" marR="36000" marT="108000" marB="108000"/>
                </a:tc>
                <a:tc>
                  <a:txBody>
                    <a:bodyPr/>
                    <a:lstStyle/>
                    <a:p>
                      <a:pPr algn="l" rtl="0" fontAlgn="ctr"/>
                      <a:r>
                        <a:rPr lang="en-GB" sz="1000" b="0" i="0" u="none" strike="noStrike" dirty="0">
                          <a:solidFill>
                            <a:srgbClr val="002060"/>
                          </a:solidFill>
                          <a:effectLst/>
                          <a:latin typeface="Arial" panose="020B0604020202020204" pitchFamily="34" charset="0"/>
                        </a:rPr>
                        <a:t>Reporting to NA</a:t>
                      </a:r>
                    </a:p>
                  </a:txBody>
                  <a:tcPr marL="72000" marR="36000" marT="108000" marB="108000"/>
                </a:tc>
                <a:tc>
                  <a:txBody>
                    <a:bodyPr/>
                    <a:lstStyle/>
                    <a:p>
                      <a:pPr algn="l" rtl="0" fontAlgn="ctr"/>
                      <a:r>
                        <a:rPr lang="en-GB" sz="1000" b="0" i="0" u="none" strike="noStrike" dirty="0">
                          <a:solidFill>
                            <a:srgbClr val="002060"/>
                          </a:solidFill>
                          <a:effectLst/>
                          <a:latin typeface="Arial" panose="020B0604020202020204" pitchFamily="34" charset="0"/>
                        </a:rPr>
                        <a:t>IP/ NA</a:t>
                      </a:r>
                    </a:p>
                  </a:txBody>
                  <a:tcPr marL="72000" marR="36000" marT="108000" marB="108000"/>
                </a:tc>
                <a:tc>
                  <a:txBody>
                    <a:bodyPr/>
                    <a:lstStyle/>
                    <a:p>
                      <a:pPr algn="l" rtl="0" fontAlgn="ctr"/>
                      <a:r>
                        <a:rPr lang="en-GB" sz="1000" b="0" i="0" u="none" strike="noStrike" dirty="0">
                          <a:solidFill>
                            <a:srgbClr val="002060"/>
                          </a:solidFill>
                          <a:effectLst/>
                          <a:latin typeface="Arial" panose="020B0604020202020204" pitchFamily="34" charset="0"/>
                        </a:rPr>
                        <a:t>Quarterly </a:t>
                      </a:r>
                    </a:p>
                  </a:txBody>
                  <a:tcPr marL="72000" marR="36000" marT="108000" marB="108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000" b="0" i="0" u="none" strike="noStrike" dirty="0">
                          <a:solidFill>
                            <a:srgbClr val="002060"/>
                          </a:solidFill>
                          <a:effectLst/>
                          <a:latin typeface="Arial" panose="020B0604020202020204" pitchFamily="34" charset="0"/>
                        </a:rPr>
                        <a:t>The total number of national/local staff who have been trained and are now conducting mine action activities in accordance with IMAS</a:t>
                      </a:r>
                    </a:p>
                  </a:txBody>
                  <a:tcPr marL="72000" marR="36000" marT="108000" marB="108000"/>
                </a:tc>
                <a:extLst>
                  <a:ext uri="{0D108BD9-81ED-4DB2-BD59-A6C34878D82A}">
                    <a16:rowId xmlns:a16="http://schemas.microsoft.com/office/drawing/2014/main" val="2607719143"/>
                  </a:ext>
                </a:extLst>
              </a:tr>
              <a:tr h="569384">
                <a:tc>
                  <a:txBody>
                    <a:bodyPr/>
                    <a:lstStyle/>
                    <a:p>
                      <a:pPr algn="ctr" rtl="0" fontAlgn="ctr"/>
                      <a:r>
                        <a:rPr lang="en-GB" sz="1000" b="0" i="0" u="none" strike="noStrike" dirty="0">
                          <a:solidFill>
                            <a:srgbClr val="002060"/>
                          </a:solidFill>
                          <a:effectLst/>
                          <a:latin typeface="Arial" panose="020B0604020202020204" pitchFamily="34" charset="0"/>
                        </a:rPr>
                        <a:t>OP-3.5</a:t>
                      </a:r>
                    </a:p>
                  </a:txBody>
                  <a:tcPr marL="0" marR="36000" marT="108000" marB="108000"/>
                </a:tc>
                <a:tc>
                  <a:txBody>
                    <a:bodyPr/>
                    <a:lstStyle/>
                    <a:p>
                      <a:pPr algn="l" rtl="0" fontAlgn="ctr"/>
                      <a:r>
                        <a:rPr lang="en-US" sz="1000" b="0" i="0" u="none" strike="noStrike" dirty="0">
                          <a:solidFill>
                            <a:srgbClr val="002060"/>
                          </a:solidFill>
                          <a:effectLst/>
                          <a:latin typeface="Arial" panose="020B0604020202020204" pitchFamily="34" charset="0"/>
                        </a:rPr>
                        <a:t>Number of local organisations or national actors supported by capacity development</a:t>
                      </a:r>
                    </a:p>
                  </a:txBody>
                  <a:tcPr marL="72000" marR="36000" marT="108000" marB="108000"/>
                </a:tc>
                <a:tc>
                  <a:txBody>
                    <a:bodyPr/>
                    <a:lstStyle/>
                    <a:p>
                      <a:pPr algn="l" rtl="0" fontAlgn="ctr"/>
                      <a:r>
                        <a:rPr lang="en-GB" sz="1000" b="0" i="0" u="none" strike="noStrike" dirty="0">
                          <a:solidFill>
                            <a:srgbClr val="002060"/>
                          </a:solidFill>
                          <a:effectLst/>
                          <a:latin typeface="Arial" panose="020B0604020202020204" pitchFamily="34" charset="0"/>
                        </a:rPr>
                        <a:t>Self Reporting </a:t>
                      </a:r>
                    </a:p>
                  </a:txBody>
                  <a:tcPr marL="72000" marR="36000" marT="108000" marB="108000"/>
                </a:tc>
                <a:tc>
                  <a:txBody>
                    <a:bodyPr/>
                    <a:lstStyle/>
                    <a:p>
                      <a:pPr algn="l" rtl="0" fontAlgn="ctr"/>
                      <a:r>
                        <a:rPr lang="en-GB" sz="1000" b="0" i="0" u="none" strike="noStrike" dirty="0">
                          <a:solidFill>
                            <a:srgbClr val="002060"/>
                          </a:solidFill>
                          <a:effectLst/>
                          <a:latin typeface="Arial" panose="020B0604020202020204" pitchFamily="34" charset="0"/>
                        </a:rPr>
                        <a:t>IP/NA</a:t>
                      </a:r>
                    </a:p>
                  </a:txBody>
                  <a:tcPr marL="72000" marR="36000" marT="108000" marB="108000"/>
                </a:tc>
                <a:tc>
                  <a:txBody>
                    <a:bodyPr/>
                    <a:lstStyle/>
                    <a:p>
                      <a:pPr algn="l" rtl="0" fontAlgn="ctr"/>
                      <a:r>
                        <a:rPr lang="en-GB" sz="1000" b="0" i="0" u="none" strike="noStrike" dirty="0">
                          <a:solidFill>
                            <a:srgbClr val="002060"/>
                          </a:solidFill>
                          <a:effectLst/>
                          <a:latin typeface="Arial" panose="020B0604020202020204" pitchFamily="34" charset="0"/>
                        </a:rPr>
                        <a:t>Quarterly</a:t>
                      </a:r>
                    </a:p>
                  </a:txBody>
                  <a:tcPr marL="72000" marR="36000" marT="108000" marB="108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000" b="0" i="0" u="none" strike="noStrike" dirty="0">
                          <a:solidFill>
                            <a:srgbClr val="002060"/>
                          </a:solidFill>
                          <a:effectLst/>
                          <a:latin typeface="Arial" panose="020B0604020202020204" pitchFamily="34" charset="0"/>
                        </a:rPr>
                        <a:t>This is the number of organisations which can include national actors, such a the police or civil defence or national or local non-governmental organisations or civil society organisations</a:t>
                      </a:r>
                    </a:p>
                  </a:txBody>
                  <a:tcPr marL="72000" marR="36000" marT="108000" marB="108000"/>
                </a:tc>
                <a:extLst>
                  <a:ext uri="{0D108BD9-81ED-4DB2-BD59-A6C34878D82A}">
                    <a16:rowId xmlns:a16="http://schemas.microsoft.com/office/drawing/2014/main" val="2626872996"/>
                  </a:ext>
                </a:extLst>
              </a:tr>
              <a:tr h="0">
                <a:tc>
                  <a:txBody>
                    <a:bodyPr/>
                    <a:lstStyle/>
                    <a:p>
                      <a:pPr algn="ctr" rtl="0" fontAlgn="ctr"/>
                      <a:r>
                        <a:rPr lang="en-GB" sz="1000" b="0" i="0" u="none" strike="noStrike" dirty="0">
                          <a:solidFill>
                            <a:srgbClr val="002060"/>
                          </a:solidFill>
                          <a:effectLst/>
                          <a:latin typeface="Arial" panose="020B0604020202020204" pitchFamily="34" charset="0"/>
                        </a:rPr>
                        <a:t>OP-3.6</a:t>
                      </a:r>
                    </a:p>
                  </a:txBody>
                  <a:tcPr marL="0" marR="36000" marT="108000" marB="108000"/>
                </a:tc>
                <a:tc>
                  <a:txBody>
                    <a:bodyPr/>
                    <a:lstStyle/>
                    <a:p>
                      <a:pPr algn="l" rtl="0" fontAlgn="ctr"/>
                      <a:r>
                        <a:rPr lang="en-US" sz="1000" b="0" i="0" u="none" strike="noStrike" dirty="0">
                          <a:solidFill>
                            <a:srgbClr val="002060"/>
                          </a:solidFill>
                          <a:effectLst/>
                          <a:latin typeface="Arial" panose="020B0604020202020204" pitchFamily="34" charset="0"/>
                        </a:rPr>
                        <a:t>Revision of policies, procedures, or systems to be gender sensitive, inclusive, conflict sensitive and considerate of the environment </a:t>
                      </a:r>
                    </a:p>
                  </a:txBody>
                  <a:tcPr marL="72000" marR="36000" marT="108000" marB="108000"/>
                </a:tc>
                <a:tc>
                  <a:txBody>
                    <a:bodyPr/>
                    <a:lstStyle/>
                    <a:p>
                      <a:pPr algn="l" rtl="0" fontAlgn="ctr"/>
                      <a:r>
                        <a:rPr lang="en-GB" sz="1000" b="0" i="0" u="none" strike="noStrike" dirty="0">
                          <a:solidFill>
                            <a:srgbClr val="002060"/>
                          </a:solidFill>
                          <a:effectLst/>
                          <a:latin typeface="Arial" panose="020B0604020202020204" pitchFamily="34" charset="0"/>
                        </a:rPr>
                        <a:t>SOPs</a:t>
                      </a:r>
                    </a:p>
                  </a:txBody>
                  <a:tcPr marL="72000" marR="36000" marT="108000" marB="108000"/>
                </a:tc>
                <a:tc>
                  <a:txBody>
                    <a:bodyPr/>
                    <a:lstStyle/>
                    <a:p>
                      <a:pPr algn="l" rtl="0" fontAlgn="ctr"/>
                      <a:r>
                        <a:rPr lang="en-GB" sz="1000" b="0" i="0" u="none" strike="noStrike" dirty="0">
                          <a:solidFill>
                            <a:srgbClr val="002060"/>
                          </a:solidFill>
                          <a:effectLst/>
                          <a:latin typeface="Arial" panose="020B0604020202020204" pitchFamily="34" charset="0"/>
                        </a:rPr>
                        <a:t>IP </a:t>
                      </a:r>
                    </a:p>
                  </a:txBody>
                  <a:tcPr marL="72000" marR="36000" marT="108000" marB="108000"/>
                </a:tc>
                <a:tc>
                  <a:txBody>
                    <a:bodyPr/>
                    <a:lstStyle/>
                    <a:p>
                      <a:pPr algn="l" rtl="0" fontAlgn="ctr"/>
                      <a:r>
                        <a:rPr lang="en-GB" sz="1000" b="0" i="0" u="none" strike="noStrike" dirty="0">
                          <a:solidFill>
                            <a:srgbClr val="002060"/>
                          </a:solidFill>
                          <a:effectLst/>
                          <a:latin typeface="Arial" panose="020B0604020202020204" pitchFamily="34" charset="0"/>
                        </a:rPr>
                        <a:t>Quarterly </a:t>
                      </a:r>
                    </a:p>
                  </a:txBody>
                  <a:tcPr marL="72000" marR="36000" marT="108000" marB="108000"/>
                </a:tc>
                <a:tc>
                  <a:txBody>
                    <a:bodyPr/>
                    <a:lstStyle/>
                    <a:p>
                      <a:pPr algn="l" fontAlgn="t"/>
                      <a:r>
                        <a:rPr lang="en-GB" sz="1000" b="0" i="0" u="none" strike="noStrike" dirty="0">
                          <a:solidFill>
                            <a:srgbClr val="002060"/>
                          </a:solidFill>
                          <a:effectLst/>
                          <a:latin typeface="Arial" panose="020B0604020202020204" pitchFamily="34" charset="0"/>
                          <a:cs typeface="Arial" panose="020B0604020202020204" pitchFamily="34" charset="0"/>
                        </a:rPr>
                        <a:t>This refers to the local implementer’s </a:t>
                      </a:r>
                      <a:r>
                        <a:rPr lang="en-US" sz="1000" b="0" i="0" u="none" strike="noStrike" dirty="0">
                          <a:solidFill>
                            <a:srgbClr val="002060"/>
                          </a:solidFill>
                          <a:effectLst/>
                          <a:latin typeface="Arial" panose="020B0604020202020204" pitchFamily="34" charset="0"/>
                          <a:cs typeface="Arial" panose="020B0604020202020204" pitchFamily="34" charset="0"/>
                        </a:rPr>
                        <a:t>policies, procedures or systems and can be reported in qualitative reporting by the </a:t>
                      </a:r>
                      <a:r>
                        <a:rPr lang="en-GB" sz="1000" b="0" i="0" u="none" strike="noStrike" kern="1200" dirty="0">
                          <a:solidFill>
                            <a:srgbClr val="002060"/>
                          </a:solidFill>
                          <a:effectLst/>
                          <a:latin typeface="Arial" panose="020B0604020202020204" pitchFamily="34" charset="0"/>
                          <a:ea typeface="+mn-ea"/>
                          <a:cs typeface="+mn-cs"/>
                        </a:rPr>
                        <a:t>implementing partner</a:t>
                      </a:r>
                      <a:r>
                        <a:rPr lang="en-US" sz="1000" b="0" i="0" u="none" strike="noStrike" dirty="0">
                          <a:solidFill>
                            <a:srgbClr val="002060"/>
                          </a:solidFill>
                          <a:effectLst/>
                          <a:latin typeface="Arial" panose="020B0604020202020204" pitchFamily="34" charset="0"/>
                          <a:cs typeface="Arial" panose="020B0604020202020204" pitchFamily="34" charset="0"/>
                        </a:rPr>
                        <a:t> conducting the capacity development of the national authority</a:t>
                      </a:r>
                      <a:endParaRPr lang="en-GB" sz="1000" b="0" i="0" u="none" strike="noStrike" dirty="0">
                        <a:solidFill>
                          <a:srgbClr val="002060"/>
                        </a:solidFill>
                        <a:effectLst/>
                        <a:latin typeface="Arial" panose="020B0604020202020204" pitchFamily="34" charset="0"/>
                        <a:cs typeface="Arial" panose="020B0604020202020204" pitchFamily="34" charset="0"/>
                      </a:endParaRPr>
                    </a:p>
                  </a:txBody>
                  <a:tcPr marL="72000" marR="36000" marT="108000" marB="108000"/>
                </a:tc>
                <a:extLst>
                  <a:ext uri="{0D108BD9-81ED-4DB2-BD59-A6C34878D82A}">
                    <a16:rowId xmlns:a16="http://schemas.microsoft.com/office/drawing/2014/main" val="3008405262"/>
                  </a:ext>
                </a:extLst>
              </a:tr>
            </a:tbl>
          </a:graphicData>
        </a:graphic>
      </p:graphicFrame>
      <p:sp>
        <p:nvSpPr>
          <p:cNvPr id="2" name="Slide Number Placeholder 5">
            <a:extLst>
              <a:ext uri="{FF2B5EF4-FFF2-40B4-BE49-F238E27FC236}">
                <a16:creationId xmlns:a16="http://schemas.microsoft.com/office/drawing/2014/main" id="{718DEF7B-BAB8-4780-E5AD-125ADABE752C}"/>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66</a:t>
            </a:fld>
            <a:endParaRPr lang="en-GB" dirty="0"/>
          </a:p>
        </p:txBody>
      </p:sp>
    </p:spTree>
    <p:extLst>
      <p:ext uri="{BB962C8B-B14F-4D97-AF65-F5344CB8AC3E}">
        <p14:creationId xmlns:p14="http://schemas.microsoft.com/office/powerpoint/2010/main" val="22327094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791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9">
            <a:extLst>
              <a:ext uri="{FF2B5EF4-FFF2-40B4-BE49-F238E27FC236}">
                <a16:creationId xmlns:a16="http://schemas.microsoft.com/office/drawing/2014/main" id="{FB2E2F75-EB4A-AA43-BA05-D1B0D6320FA8}"/>
              </a:ext>
            </a:extLst>
          </p:cNvPr>
          <p:cNvSpPr/>
          <p:nvPr/>
        </p:nvSpPr>
        <p:spPr>
          <a:xfrm>
            <a:off x="0" y="5894"/>
            <a:ext cx="12192000" cy="117869"/>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aphicFrame>
        <p:nvGraphicFramePr>
          <p:cNvPr id="5" name="Table 4">
            <a:extLst>
              <a:ext uri="{FF2B5EF4-FFF2-40B4-BE49-F238E27FC236}">
                <a16:creationId xmlns:a16="http://schemas.microsoft.com/office/drawing/2014/main" id="{E2626AEB-57D8-C8A4-A101-7BB500DBACA1}"/>
              </a:ext>
            </a:extLst>
          </p:cNvPr>
          <p:cNvGraphicFramePr>
            <a:graphicFrameLocks noGrp="1"/>
          </p:cNvGraphicFramePr>
          <p:nvPr/>
        </p:nvGraphicFramePr>
        <p:xfrm>
          <a:off x="408992" y="704473"/>
          <a:ext cx="11374016" cy="4771421"/>
        </p:xfrm>
        <a:graphic>
          <a:graphicData uri="http://schemas.openxmlformats.org/drawingml/2006/table">
            <a:tbl>
              <a:tblPr>
                <a:tableStyleId>{5C22544A-7EE6-4342-B048-85BDC9FD1C3A}</a:tableStyleId>
              </a:tblPr>
              <a:tblGrid>
                <a:gridCol w="640399">
                  <a:extLst>
                    <a:ext uri="{9D8B030D-6E8A-4147-A177-3AD203B41FA5}">
                      <a16:colId xmlns:a16="http://schemas.microsoft.com/office/drawing/2014/main" val="241963245"/>
                    </a:ext>
                  </a:extLst>
                </a:gridCol>
                <a:gridCol w="3578087">
                  <a:extLst>
                    <a:ext uri="{9D8B030D-6E8A-4147-A177-3AD203B41FA5}">
                      <a16:colId xmlns:a16="http://schemas.microsoft.com/office/drawing/2014/main" val="3340144529"/>
                    </a:ext>
                  </a:extLst>
                </a:gridCol>
                <a:gridCol w="1113182">
                  <a:extLst>
                    <a:ext uri="{9D8B030D-6E8A-4147-A177-3AD203B41FA5}">
                      <a16:colId xmlns:a16="http://schemas.microsoft.com/office/drawing/2014/main" val="3901162285"/>
                    </a:ext>
                  </a:extLst>
                </a:gridCol>
                <a:gridCol w="1060174">
                  <a:extLst>
                    <a:ext uri="{9D8B030D-6E8A-4147-A177-3AD203B41FA5}">
                      <a16:colId xmlns:a16="http://schemas.microsoft.com/office/drawing/2014/main" val="3473012255"/>
                    </a:ext>
                  </a:extLst>
                </a:gridCol>
                <a:gridCol w="861391">
                  <a:extLst>
                    <a:ext uri="{9D8B030D-6E8A-4147-A177-3AD203B41FA5}">
                      <a16:colId xmlns:a16="http://schemas.microsoft.com/office/drawing/2014/main" val="571261088"/>
                    </a:ext>
                  </a:extLst>
                </a:gridCol>
                <a:gridCol w="4120783">
                  <a:extLst>
                    <a:ext uri="{9D8B030D-6E8A-4147-A177-3AD203B41FA5}">
                      <a16:colId xmlns:a16="http://schemas.microsoft.com/office/drawing/2014/main" val="2499509516"/>
                    </a:ext>
                  </a:extLst>
                </a:gridCol>
              </a:tblGrid>
              <a:tr h="393998">
                <a:tc>
                  <a:txBody>
                    <a:bodyPr/>
                    <a:lstStyle/>
                    <a:p>
                      <a:pPr algn="l" rtl="0" fontAlgn="ctr"/>
                      <a:r>
                        <a:rPr lang="en-GB" sz="1100" b="1" i="0" u="none" strike="noStrike" dirty="0">
                          <a:solidFill>
                            <a:schemeClr val="bg1"/>
                          </a:solidFill>
                          <a:effectLst/>
                          <a:latin typeface="Arial" panose="020B0604020202020204" pitchFamily="34" charset="0"/>
                        </a:rPr>
                        <a:t>N.O </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Indicator </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Source</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Owner</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Frequency</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Description </a:t>
                      </a:r>
                    </a:p>
                  </a:txBody>
                  <a:tcPr marL="72000" marR="7620" marT="7620" marB="0" anchor="ctr">
                    <a:solidFill>
                      <a:schemeClr val="accent6"/>
                    </a:solidFill>
                  </a:tcPr>
                </a:tc>
                <a:extLst>
                  <a:ext uri="{0D108BD9-81ED-4DB2-BD59-A6C34878D82A}">
                    <a16:rowId xmlns:a16="http://schemas.microsoft.com/office/drawing/2014/main" val="4054895585"/>
                  </a:ext>
                </a:extLst>
              </a:tr>
              <a:tr h="334323">
                <a:tc gridSpan="6">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1" i="0" u="none" strike="noStrike" dirty="0">
                          <a:solidFill>
                            <a:schemeClr val="bg1"/>
                          </a:solidFill>
                          <a:effectLst/>
                          <a:latin typeface="Arial" panose="020B0604020202020204" pitchFamily="34" charset="0"/>
                        </a:rPr>
                        <a:t>Output 4: Enhanced capacity of National Mine Action Authority (NMAA)</a:t>
                      </a:r>
                    </a:p>
                  </a:txBody>
                  <a:tcPr marL="72000" marR="7620" marT="7620" marB="0" anchor="ctr">
                    <a:solidFill>
                      <a:schemeClr val="accent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41413796"/>
                  </a:ext>
                </a:extLst>
              </a:tr>
              <a:tr h="495300">
                <a:tc>
                  <a:txBody>
                    <a:bodyPr/>
                    <a:lstStyle/>
                    <a:p>
                      <a:pPr algn="ctr" rtl="0" fontAlgn="ctr"/>
                      <a:r>
                        <a:rPr lang="en-GB" sz="1000" b="1" i="0" u="none" strike="noStrike" dirty="0">
                          <a:solidFill>
                            <a:schemeClr val="accent5">
                              <a:lumMod val="50000"/>
                            </a:schemeClr>
                          </a:solidFill>
                          <a:effectLst/>
                          <a:latin typeface="Arial" panose="020B0604020202020204" pitchFamily="34" charset="0"/>
                        </a:rPr>
                        <a:t>OP-4.1</a:t>
                      </a:r>
                    </a:p>
                  </a:txBody>
                  <a:tcPr marL="0" marR="36000" marT="72000" marB="72000"/>
                </a:tc>
                <a:tc>
                  <a:txBody>
                    <a:bodyPr/>
                    <a:lstStyle/>
                    <a:p>
                      <a:pPr algn="l" rtl="0" fontAlgn="ctr"/>
                      <a:r>
                        <a:rPr lang="en-US" sz="1000" b="1" i="0" u="none" strike="noStrike" dirty="0">
                          <a:solidFill>
                            <a:schemeClr val="accent5">
                              <a:lumMod val="50000"/>
                            </a:schemeClr>
                          </a:solidFill>
                          <a:effectLst/>
                          <a:latin typeface="Arial" panose="020B0604020202020204" pitchFamily="34" charset="0"/>
                        </a:rPr>
                        <a:t>% of capacity development objectives (from the plan) achieved.</a:t>
                      </a:r>
                    </a:p>
                  </a:txBody>
                  <a:tcPr marL="72000" marR="36000" marT="72000" marB="72000"/>
                </a:tc>
                <a:tc>
                  <a:txBody>
                    <a:bodyPr/>
                    <a:lstStyle/>
                    <a:p>
                      <a:pPr algn="l" rtl="0" fontAlgn="ctr"/>
                      <a:r>
                        <a:rPr lang="en-GB" sz="1000" b="0" i="0" u="none" strike="noStrike" dirty="0">
                          <a:solidFill>
                            <a:schemeClr val="accent5">
                              <a:lumMod val="50000"/>
                            </a:schemeClr>
                          </a:solidFill>
                          <a:effectLst/>
                          <a:latin typeface="Arial" panose="020B0604020202020204" pitchFamily="34" charset="0"/>
                        </a:rPr>
                        <a:t>Capacity Development Plan </a:t>
                      </a:r>
                    </a:p>
                  </a:txBody>
                  <a:tcPr marL="72000" marR="36000" marT="72000" marB="72000"/>
                </a:tc>
                <a:tc>
                  <a:txBody>
                    <a:bodyPr/>
                    <a:lstStyle/>
                    <a:p>
                      <a:pPr algn="l" rtl="0" fontAlgn="ctr"/>
                      <a:r>
                        <a:rPr lang="en-GB" sz="1000" b="0" i="0" u="none" strike="noStrike" dirty="0">
                          <a:solidFill>
                            <a:schemeClr val="accent5">
                              <a:lumMod val="50000"/>
                            </a:schemeClr>
                          </a:solidFill>
                          <a:effectLst/>
                          <a:latin typeface="Arial" panose="020B0604020202020204" pitchFamily="34" charset="0"/>
                        </a:rPr>
                        <a:t>NA / IP</a:t>
                      </a:r>
                    </a:p>
                  </a:txBody>
                  <a:tcPr marL="72000" marR="36000" marT="72000" marB="72000"/>
                </a:tc>
                <a:tc>
                  <a:txBody>
                    <a:bodyPr/>
                    <a:lstStyle/>
                    <a:p>
                      <a:pPr algn="l" rtl="0" fontAlgn="ctr"/>
                      <a:r>
                        <a:rPr lang="en-GB" sz="1000" b="0" i="0" u="none" strike="noStrike" dirty="0">
                          <a:solidFill>
                            <a:schemeClr val="accent5">
                              <a:lumMod val="50000"/>
                            </a:schemeClr>
                          </a:solidFill>
                          <a:effectLst/>
                          <a:latin typeface="Arial" panose="020B0604020202020204" pitchFamily="34" charset="0"/>
                        </a:rPr>
                        <a:t>Quarterly </a:t>
                      </a:r>
                    </a:p>
                  </a:txBody>
                  <a:tcPr marL="72000" marR="36000" marT="72000" marB="72000"/>
                </a:tc>
                <a:tc>
                  <a:txBody>
                    <a:bodyPr/>
                    <a:lstStyle/>
                    <a:p>
                      <a:pPr algn="l" fontAlgn="t"/>
                      <a:r>
                        <a:rPr lang="en-GB" sz="1000" b="0" i="0" u="none" strike="noStrike" dirty="0">
                          <a:solidFill>
                            <a:schemeClr val="accent5">
                              <a:lumMod val="50000"/>
                            </a:schemeClr>
                          </a:solidFill>
                          <a:effectLst/>
                          <a:latin typeface="Arial" panose="020B0604020202020204" pitchFamily="34" charset="0"/>
                        </a:rPr>
                        <a:t>This indicator measures the % of delivery against a national authority or implementing partner’s capacity development plan  </a:t>
                      </a:r>
                    </a:p>
                  </a:txBody>
                  <a:tcPr marL="72000" marR="36000" marT="72000" marB="72000"/>
                </a:tc>
                <a:extLst>
                  <a:ext uri="{0D108BD9-81ED-4DB2-BD59-A6C34878D82A}">
                    <a16:rowId xmlns:a16="http://schemas.microsoft.com/office/drawing/2014/main" val="1594355268"/>
                  </a:ext>
                </a:extLst>
              </a:tr>
              <a:tr h="495300">
                <a:tc>
                  <a:txBody>
                    <a:bodyPr/>
                    <a:lstStyle/>
                    <a:p>
                      <a:pPr algn="ctr" rtl="0" fontAlgn="ctr"/>
                      <a:r>
                        <a:rPr lang="en-GB" sz="1000" b="1" i="0" u="none" strike="noStrike" dirty="0">
                          <a:solidFill>
                            <a:schemeClr val="accent5">
                              <a:lumMod val="50000"/>
                            </a:schemeClr>
                          </a:solidFill>
                          <a:effectLst/>
                          <a:latin typeface="Arial" panose="020B0604020202020204" pitchFamily="34" charset="0"/>
                        </a:rPr>
                        <a:t>OP-4.2</a:t>
                      </a:r>
                    </a:p>
                  </a:txBody>
                  <a:tcPr marL="0" marR="36000" marT="72000" marB="72000"/>
                </a:tc>
                <a:tc>
                  <a:txBody>
                    <a:bodyPr/>
                    <a:lstStyle/>
                    <a:p>
                      <a:pPr algn="l" rtl="0" fontAlgn="ctr"/>
                      <a:r>
                        <a:rPr lang="en-US" sz="1000" b="1" i="0" u="none" strike="noStrike" dirty="0">
                          <a:solidFill>
                            <a:schemeClr val="accent5">
                              <a:lumMod val="50000"/>
                            </a:schemeClr>
                          </a:solidFill>
                          <a:effectLst/>
                          <a:latin typeface="Arial" panose="020B0604020202020204" pitchFamily="34" charset="0"/>
                        </a:rPr>
                        <a:t>Number of personnel from the national authority trained or supported by capacity development activities (disaggregated by gender and by area of training (e.g. EORE, medical, EOD etc.)</a:t>
                      </a:r>
                    </a:p>
                  </a:txBody>
                  <a:tcPr marL="72000" marR="36000" marT="72000" marB="72000"/>
                </a:tc>
                <a:tc>
                  <a:txBody>
                    <a:bodyPr/>
                    <a:lstStyle/>
                    <a:p>
                      <a:pPr algn="l" rtl="0" fontAlgn="ctr"/>
                      <a:r>
                        <a:rPr lang="en-GB" sz="1000" b="0" i="0" u="none" strike="noStrike" dirty="0">
                          <a:solidFill>
                            <a:schemeClr val="accent5">
                              <a:lumMod val="50000"/>
                            </a:schemeClr>
                          </a:solidFill>
                          <a:effectLst/>
                          <a:latin typeface="Arial" panose="020B0604020202020204" pitchFamily="34" charset="0"/>
                        </a:rPr>
                        <a:t>Self reporting, training logs </a:t>
                      </a:r>
                    </a:p>
                  </a:txBody>
                  <a:tcPr marL="72000" marR="36000" marT="72000" marB="72000"/>
                </a:tc>
                <a:tc>
                  <a:txBody>
                    <a:bodyPr/>
                    <a:lstStyle/>
                    <a:p>
                      <a:pPr algn="l" rtl="0" fontAlgn="ctr"/>
                      <a:r>
                        <a:rPr lang="en-GB" sz="1000" b="0" i="0" u="none" strike="noStrike" dirty="0">
                          <a:solidFill>
                            <a:schemeClr val="accent5">
                              <a:lumMod val="50000"/>
                            </a:schemeClr>
                          </a:solidFill>
                          <a:effectLst/>
                          <a:latin typeface="Arial" panose="020B0604020202020204" pitchFamily="34" charset="0"/>
                        </a:rPr>
                        <a:t>IP</a:t>
                      </a:r>
                    </a:p>
                  </a:txBody>
                  <a:tcPr marL="72000" marR="36000" marT="72000" marB="72000"/>
                </a:tc>
                <a:tc>
                  <a:txBody>
                    <a:bodyPr/>
                    <a:lstStyle/>
                    <a:p>
                      <a:pPr algn="l" rtl="0" fontAlgn="ctr"/>
                      <a:r>
                        <a:rPr lang="en-GB" sz="1000" b="0" i="0" u="none" strike="noStrike" dirty="0">
                          <a:solidFill>
                            <a:schemeClr val="accent5">
                              <a:lumMod val="50000"/>
                            </a:schemeClr>
                          </a:solidFill>
                          <a:effectLst/>
                          <a:latin typeface="Arial" panose="020B0604020202020204" pitchFamily="34" charset="0"/>
                        </a:rPr>
                        <a:t>Quarterly </a:t>
                      </a:r>
                    </a:p>
                  </a:txBody>
                  <a:tcPr marL="72000" marR="36000" marT="72000" marB="72000"/>
                </a:tc>
                <a:tc>
                  <a:txBody>
                    <a:bodyPr/>
                    <a:lstStyle/>
                    <a:p>
                      <a:pPr algn="l" rtl="0" fontAlgn="ctr"/>
                      <a:r>
                        <a:rPr lang="en-GB" sz="1000" b="0" i="0" u="none" strike="noStrike" dirty="0">
                          <a:solidFill>
                            <a:schemeClr val="accent5">
                              <a:lumMod val="50000"/>
                            </a:schemeClr>
                          </a:solidFill>
                          <a:effectLst/>
                          <a:latin typeface="Arial" panose="020B0604020202020204" pitchFamily="34" charset="0"/>
                        </a:rPr>
                        <a:t>A quantitative indicator reported in a results framework</a:t>
                      </a:r>
                    </a:p>
                  </a:txBody>
                  <a:tcPr marL="72000" marR="36000" marT="72000" marB="72000"/>
                </a:tc>
                <a:extLst>
                  <a:ext uri="{0D108BD9-81ED-4DB2-BD59-A6C34878D82A}">
                    <a16:rowId xmlns:a16="http://schemas.microsoft.com/office/drawing/2014/main" val="4250047365"/>
                  </a:ext>
                </a:extLst>
              </a:tr>
              <a:tr h="495300">
                <a:tc>
                  <a:txBody>
                    <a:bodyPr/>
                    <a:lstStyle/>
                    <a:p>
                      <a:pPr algn="ctr" rtl="0" fontAlgn="ctr"/>
                      <a:r>
                        <a:rPr lang="en-GB" sz="1000" b="1" i="0" u="none" strike="noStrike" dirty="0">
                          <a:solidFill>
                            <a:schemeClr val="accent5">
                              <a:lumMod val="50000"/>
                            </a:schemeClr>
                          </a:solidFill>
                          <a:effectLst/>
                          <a:latin typeface="Arial" panose="020B0604020202020204" pitchFamily="34" charset="0"/>
                        </a:rPr>
                        <a:t>OP-4.3</a:t>
                      </a:r>
                    </a:p>
                  </a:txBody>
                  <a:tcPr marL="0" marR="36000" marT="72000" marB="72000"/>
                </a:tc>
                <a:tc>
                  <a:txBody>
                    <a:bodyPr/>
                    <a:lstStyle/>
                    <a:p>
                      <a:pPr algn="l" rtl="0" fontAlgn="ctr"/>
                      <a:r>
                        <a:rPr lang="en-US" sz="1000" b="1" i="0" u="none" strike="noStrike" dirty="0">
                          <a:solidFill>
                            <a:schemeClr val="accent5">
                              <a:lumMod val="50000"/>
                            </a:schemeClr>
                          </a:solidFill>
                          <a:effectLst/>
                          <a:latin typeface="Arial" panose="020B0604020202020204" pitchFamily="34" charset="0"/>
                        </a:rPr>
                        <a:t>Improved coordination between stakeholders in the mine action sector</a:t>
                      </a:r>
                    </a:p>
                  </a:txBody>
                  <a:tcPr marL="72000" marR="36000" marT="72000" marB="72000"/>
                </a:tc>
                <a:tc>
                  <a:txBody>
                    <a:bodyPr/>
                    <a:lstStyle/>
                    <a:p>
                      <a:pPr algn="l" rtl="0" fontAlgn="ctr"/>
                      <a:r>
                        <a:rPr lang="en-GB" sz="1000" b="0" i="0" u="none" strike="noStrike" dirty="0">
                          <a:solidFill>
                            <a:schemeClr val="accent5">
                              <a:lumMod val="50000"/>
                            </a:schemeClr>
                          </a:solidFill>
                          <a:effectLst/>
                          <a:latin typeface="Arial" panose="020B0604020202020204" pitchFamily="34" charset="0"/>
                        </a:rPr>
                        <a:t>Self reporting </a:t>
                      </a:r>
                    </a:p>
                  </a:txBody>
                  <a:tcPr marL="72000" marR="36000" marT="72000" marB="72000"/>
                </a:tc>
                <a:tc>
                  <a:txBody>
                    <a:bodyPr/>
                    <a:lstStyle/>
                    <a:p>
                      <a:pPr algn="l" rtl="0" fontAlgn="ctr"/>
                      <a:r>
                        <a:rPr lang="en-GB" sz="1000" b="0" i="0" u="none" strike="noStrike" dirty="0">
                          <a:solidFill>
                            <a:schemeClr val="accent5">
                              <a:lumMod val="50000"/>
                            </a:schemeClr>
                          </a:solidFill>
                          <a:effectLst/>
                          <a:latin typeface="Arial" panose="020B0604020202020204" pitchFamily="34" charset="0"/>
                        </a:rPr>
                        <a:t>IP, NA, Donor</a:t>
                      </a:r>
                    </a:p>
                  </a:txBody>
                  <a:tcPr marL="72000" marR="36000" marT="72000" marB="72000"/>
                </a:tc>
                <a:tc>
                  <a:txBody>
                    <a:bodyPr/>
                    <a:lstStyle/>
                    <a:p>
                      <a:pPr algn="l" rtl="0" fontAlgn="ctr"/>
                      <a:r>
                        <a:rPr lang="en-GB" sz="1000" b="0" i="0" u="none" strike="noStrike" dirty="0">
                          <a:solidFill>
                            <a:schemeClr val="accent5">
                              <a:lumMod val="50000"/>
                            </a:schemeClr>
                          </a:solidFill>
                          <a:effectLst/>
                          <a:latin typeface="Arial" panose="020B0604020202020204" pitchFamily="34" charset="0"/>
                        </a:rPr>
                        <a:t>Quarterly</a:t>
                      </a:r>
                    </a:p>
                  </a:txBody>
                  <a:tcPr marL="72000" marR="36000" marT="72000" marB="72000"/>
                </a:tc>
                <a:tc>
                  <a:txBody>
                    <a:bodyPr/>
                    <a:lstStyle/>
                    <a:p>
                      <a:pPr algn="l" rtl="0" fontAlgn="ctr"/>
                      <a:r>
                        <a:rPr lang="en-US" sz="1000" b="0" i="0" u="none" strike="noStrike" dirty="0">
                          <a:solidFill>
                            <a:schemeClr val="accent5">
                              <a:lumMod val="50000"/>
                            </a:schemeClr>
                          </a:solidFill>
                          <a:effectLst/>
                          <a:latin typeface="Arial" panose="020B0604020202020204" pitchFamily="34" charset="0"/>
                        </a:rPr>
                        <a:t>Number of coordination meetings between mine action actors, disaggregated between coordination meetings set by the national authority and those initiated by implementing partners or donors. </a:t>
                      </a:r>
                    </a:p>
                  </a:txBody>
                  <a:tcPr marL="72000" marR="36000" marT="72000" marB="72000"/>
                </a:tc>
                <a:extLst>
                  <a:ext uri="{0D108BD9-81ED-4DB2-BD59-A6C34878D82A}">
                    <a16:rowId xmlns:a16="http://schemas.microsoft.com/office/drawing/2014/main" val="3436045704"/>
                  </a:ext>
                </a:extLst>
              </a:tr>
              <a:tr h="495300">
                <a:tc>
                  <a:txBody>
                    <a:bodyPr/>
                    <a:lstStyle/>
                    <a:p>
                      <a:pPr algn="ctr" rtl="0" fontAlgn="ctr"/>
                      <a:r>
                        <a:rPr lang="en-GB" sz="1000" b="0" i="0" u="none" strike="noStrike" dirty="0">
                          <a:solidFill>
                            <a:schemeClr val="accent5">
                              <a:lumMod val="50000"/>
                            </a:schemeClr>
                          </a:solidFill>
                          <a:effectLst/>
                          <a:latin typeface="Arial" panose="020B0604020202020204" pitchFamily="34" charset="0"/>
                        </a:rPr>
                        <a:t>OP-4.4</a:t>
                      </a:r>
                    </a:p>
                  </a:txBody>
                  <a:tcPr marL="0" marR="36000" marT="72000" marB="72000"/>
                </a:tc>
                <a:tc>
                  <a:txBody>
                    <a:bodyPr/>
                    <a:lstStyle/>
                    <a:p>
                      <a:pPr algn="l" rtl="0" fontAlgn="ctr"/>
                      <a:r>
                        <a:rPr lang="en-US" sz="1000" b="0" i="0" u="none" strike="noStrike" dirty="0">
                          <a:solidFill>
                            <a:schemeClr val="accent5">
                              <a:lumMod val="50000"/>
                            </a:schemeClr>
                          </a:solidFill>
                          <a:effectLst/>
                          <a:latin typeface="Arial" panose="020B0604020202020204" pitchFamily="34" charset="0"/>
                        </a:rPr>
                        <a:t>Number of policies, systems, and procedures developed and in place in NMAA</a:t>
                      </a:r>
                    </a:p>
                  </a:txBody>
                  <a:tcPr marL="72000" marR="36000" marT="72000" marB="72000"/>
                </a:tc>
                <a:tc>
                  <a:txBody>
                    <a:bodyPr/>
                    <a:lstStyle/>
                    <a:p>
                      <a:pPr algn="l" rtl="0" fontAlgn="ctr"/>
                      <a:r>
                        <a:rPr lang="en-GB" sz="1000" b="0" i="0" u="none" strike="noStrike" dirty="0">
                          <a:solidFill>
                            <a:schemeClr val="accent5">
                              <a:lumMod val="50000"/>
                            </a:schemeClr>
                          </a:solidFill>
                          <a:effectLst/>
                          <a:latin typeface="Arial" panose="020B0604020202020204" pitchFamily="34" charset="0"/>
                        </a:rPr>
                        <a:t> NA</a:t>
                      </a:r>
                    </a:p>
                  </a:txBody>
                  <a:tcPr marL="72000" marR="36000" marT="72000" marB="72000"/>
                </a:tc>
                <a:tc>
                  <a:txBody>
                    <a:bodyPr/>
                    <a:lstStyle/>
                    <a:p>
                      <a:pPr algn="l" rtl="0" fontAlgn="ctr"/>
                      <a:r>
                        <a:rPr lang="en-GB" sz="1000" b="0" i="0" u="none" strike="noStrike" dirty="0">
                          <a:solidFill>
                            <a:schemeClr val="accent5">
                              <a:lumMod val="50000"/>
                            </a:schemeClr>
                          </a:solidFill>
                          <a:effectLst/>
                          <a:latin typeface="Arial" panose="020B0604020202020204" pitchFamily="34" charset="0"/>
                        </a:rPr>
                        <a:t>NA / IP</a:t>
                      </a:r>
                    </a:p>
                  </a:txBody>
                  <a:tcPr marL="72000" marR="36000" marT="72000" marB="72000"/>
                </a:tc>
                <a:tc>
                  <a:txBody>
                    <a:bodyPr/>
                    <a:lstStyle/>
                    <a:p>
                      <a:pPr algn="l" rtl="0" fontAlgn="ctr"/>
                      <a:r>
                        <a:rPr lang="en-GB" sz="1000" b="0" i="0" u="none" strike="noStrike" dirty="0">
                          <a:solidFill>
                            <a:schemeClr val="accent5">
                              <a:lumMod val="50000"/>
                            </a:schemeClr>
                          </a:solidFill>
                          <a:effectLst/>
                          <a:latin typeface="Arial" panose="020B0604020202020204" pitchFamily="34" charset="0"/>
                        </a:rPr>
                        <a:t>Quarterly </a:t>
                      </a:r>
                    </a:p>
                  </a:txBody>
                  <a:tcPr marL="72000" marR="36000" marT="72000" marB="72000"/>
                </a:tc>
                <a:tc>
                  <a:txBody>
                    <a:bodyPr/>
                    <a:lstStyle/>
                    <a:p>
                      <a:pPr algn="l" fontAlgn="t"/>
                      <a:r>
                        <a:rPr lang="en-GB" sz="1000" b="0" i="0" u="none" strike="noStrike" kern="1200" dirty="0">
                          <a:solidFill>
                            <a:schemeClr val="accent5">
                              <a:lumMod val="50000"/>
                            </a:schemeClr>
                          </a:solidFill>
                          <a:effectLst/>
                          <a:latin typeface="Arial" panose="020B0604020202020204" pitchFamily="34" charset="0"/>
                          <a:ea typeface="+mn-ea"/>
                          <a:cs typeface="+mn-cs"/>
                        </a:rPr>
                        <a:t>This can be a quantitative indicator with the details reported through qualitative reporting</a:t>
                      </a:r>
                      <a:endParaRPr lang="en-GB" sz="1000" b="0"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72000" marR="36000" marT="72000" marB="72000"/>
                </a:tc>
                <a:extLst>
                  <a:ext uri="{0D108BD9-81ED-4DB2-BD59-A6C34878D82A}">
                    <a16:rowId xmlns:a16="http://schemas.microsoft.com/office/drawing/2014/main" val="813478604"/>
                  </a:ext>
                </a:extLst>
              </a:tr>
              <a:tr h="495300">
                <a:tc>
                  <a:txBody>
                    <a:bodyPr/>
                    <a:lstStyle/>
                    <a:p>
                      <a:pPr algn="ctr" rtl="0" fontAlgn="ctr"/>
                      <a:r>
                        <a:rPr lang="en-GB" sz="1000" b="0" i="0" u="none" strike="noStrike" dirty="0">
                          <a:solidFill>
                            <a:schemeClr val="accent5">
                              <a:lumMod val="50000"/>
                            </a:schemeClr>
                          </a:solidFill>
                          <a:effectLst/>
                          <a:latin typeface="Arial" panose="020B0604020202020204" pitchFamily="34" charset="0"/>
                        </a:rPr>
                        <a:t>OP-4.5</a:t>
                      </a:r>
                    </a:p>
                  </a:txBody>
                  <a:tcPr marL="0" marR="36000" marT="72000" marB="72000"/>
                </a:tc>
                <a:tc>
                  <a:txBody>
                    <a:bodyPr/>
                    <a:lstStyle/>
                    <a:p>
                      <a:pPr algn="l" rtl="0" fontAlgn="ctr"/>
                      <a:r>
                        <a:rPr lang="en-US" sz="1000" b="0" i="0" u="none" strike="noStrike" dirty="0">
                          <a:solidFill>
                            <a:schemeClr val="accent5">
                              <a:lumMod val="50000"/>
                            </a:schemeClr>
                          </a:solidFill>
                          <a:effectLst/>
                          <a:latin typeface="Arial" panose="020B0604020202020204" pitchFamily="34" charset="0"/>
                        </a:rPr>
                        <a:t>Critical gaps in access to life-saving services and assistance are assessed and findings disseminated</a:t>
                      </a:r>
                    </a:p>
                  </a:txBody>
                  <a:tcPr marL="72000" marR="36000" marT="72000" marB="72000"/>
                </a:tc>
                <a:tc>
                  <a:txBody>
                    <a:bodyPr/>
                    <a:lstStyle/>
                    <a:p>
                      <a:pPr algn="l" rtl="0" fontAlgn="ctr"/>
                      <a:r>
                        <a:rPr lang="en-GB" sz="1000" b="0" i="0" u="none" strike="noStrike" dirty="0">
                          <a:solidFill>
                            <a:schemeClr val="accent5">
                              <a:lumMod val="50000"/>
                            </a:schemeClr>
                          </a:solidFill>
                          <a:effectLst/>
                          <a:latin typeface="Arial" panose="020B0604020202020204" pitchFamily="34" charset="0"/>
                        </a:rPr>
                        <a:t> Self Reporting </a:t>
                      </a:r>
                    </a:p>
                  </a:txBody>
                  <a:tcPr marL="72000" marR="36000" marT="72000" marB="72000"/>
                </a:tc>
                <a:tc>
                  <a:txBody>
                    <a:bodyPr/>
                    <a:lstStyle/>
                    <a:p>
                      <a:pPr algn="l" rtl="0" fontAlgn="ctr"/>
                      <a:r>
                        <a:rPr lang="en-GB" sz="1000" b="0" i="0" u="none" strike="noStrike" dirty="0">
                          <a:solidFill>
                            <a:schemeClr val="accent5">
                              <a:lumMod val="50000"/>
                            </a:schemeClr>
                          </a:solidFill>
                          <a:effectLst/>
                          <a:latin typeface="Arial" panose="020B0604020202020204" pitchFamily="34" charset="0"/>
                        </a:rPr>
                        <a:t> NA/ IP </a:t>
                      </a:r>
                    </a:p>
                  </a:txBody>
                  <a:tcPr marL="72000" marR="36000" marT="72000" marB="72000"/>
                </a:tc>
                <a:tc>
                  <a:txBody>
                    <a:bodyPr/>
                    <a:lstStyle/>
                    <a:p>
                      <a:pPr algn="l" rtl="0" fontAlgn="ctr"/>
                      <a:r>
                        <a:rPr lang="en-GB" sz="1000" b="0" i="0" u="none" strike="noStrike" dirty="0">
                          <a:solidFill>
                            <a:schemeClr val="accent5">
                              <a:lumMod val="50000"/>
                            </a:schemeClr>
                          </a:solidFill>
                          <a:effectLst/>
                          <a:latin typeface="Arial" panose="020B0604020202020204" pitchFamily="34" charset="0"/>
                        </a:rPr>
                        <a:t>Quarterly </a:t>
                      </a:r>
                    </a:p>
                  </a:txBody>
                  <a:tcPr marL="72000" marR="36000" marT="72000" marB="72000"/>
                </a:tc>
                <a:tc>
                  <a:txBody>
                    <a:bodyPr/>
                    <a:lstStyle/>
                    <a:p>
                      <a:pPr algn="l" rtl="0" fontAlgn="ctr"/>
                      <a:r>
                        <a:rPr lang="en-GB" sz="1000" b="0" i="0" u="none" strike="noStrike" dirty="0">
                          <a:solidFill>
                            <a:schemeClr val="accent5">
                              <a:lumMod val="50000"/>
                            </a:schemeClr>
                          </a:solidFill>
                          <a:effectLst/>
                          <a:latin typeface="Arial" panose="020B0604020202020204" pitchFamily="34" charset="0"/>
                        </a:rPr>
                        <a:t>Disseminated with relevant actors from the health sector, reported through qualitative reporting </a:t>
                      </a:r>
                    </a:p>
                  </a:txBody>
                  <a:tcPr marL="72000" marR="36000" marT="72000" marB="72000"/>
                </a:tc>
                <a:extLst>
                  <a:ext uri="{0D108BD9-81ED-4DB2-BD59-A6C34878D82A}">
                    <a16:rowId xmlns:a16="http://schemas.microsoft.com/office/drawing/2014/main" val="2584494428"/>
                  </a:ext>
                </a:extLst>
              </a:tr>
              <a:tr h="495300">
                <a:tc>
                  <a:txBody>
                    <a:bodyPr/>
                    <a:lstStyle/>
                    <a:p>
                      <a:pPr algn="ctr" rtl="0" fontAlgn="ctr"/>
                      <a:r>
                        <a:rPr lang="en-GB" sz="1000" b="0" i="0" u="none" strike="noStrike" dirty="0">
                          <a:solidFill>
                            <a:schemeClr val="accent5">
                              <a:lumMod val="50000"/>
                            </a:schemeClr>
                          </a:solidFill>
                          <a:effectLst/>
                          <a:latin typeface="Arial" panose="020B0604020202020204" pitchFamily="34" charset="0"/>
                        </a:rPr>
                        <a:t>OP-4.6</a:t>
                      </a:r>
                    </a:p>
                  </a:txBody>
                  <a:tcPr marL="0" marR="36000" marT="72000" marB="72000"/>
                </a:tc>
                <a:tc>
                  <a:txBody>
                    <a:bodyPr/>
                    <a:lstStyle/>
                    <a:p>
                      <a:pPr algn="l" rtl="0" fontAlgn="ctr"/>
                      <a:r>
                        <a:rPr lang="en-US" sz="1000" b="0" i="0" u="none" strike="noStrike" dirty="0">
                          <a:solidFill>
                            <a:schemeClr val="accent5">
                              <a:lumMod val="50000"/>
                            </a:schemeClr>
                          </a:solidFill>
                          <a:effectLst/>
                          <a:latin typeface="Arial" panose="020B0604020202020204" pitchFamily="34" charset="0"/>
                        </a:rPr>
                        <a:t> Mine action (Protection), health, and relevant psychosocial support groups include victims and persons with disabilities</a:t>
                      </a:r>
                    </a:p>
                  </a:txBody>
                  <a:tcPr marL="72000" marR="36000" marT="72000" marB="72000"/>
                </a:tc>
                <a:tc>
                  <a:txBody>
                    <a:bodyPr/>
                    <a:lstStyle/>
                    <a:p>
                      <a:pPr algn="l" rtl="0" fontAlgn="ctr"/>
                      <a:r>
                        <a:rPr lang="en-GB" sz="1000" b="0" i="0" u="none" strike="noStrike" dirty="0">
                          <a:solidFill>
                            <a:schemeClr val="accent5">
                              <a:lumMod val="50000"/>
                            </a:schemeClr>
                          </a:solidFill>
                          <a:effectLst/>
                          <a:latin typeface="Arial" panose="020B0604020202020204" pitchFamily="34" charset="0"/>
                        </a:rPr>
                        <a:t>Coordination and Cluster meetings </a:t>
                      </a:r>
                    </a:p>
                  </a:txBody>
                  <a:tcPr marL="72000" marR="36000" marT="72000" marB="72000"/>
                </a:tc>
                <a:tc>
                  <a:txBody>
                    <a:bodyPr/>
                    <a:lstStyle/>
                    <a:p>
                      <a:pPr algn="l" rtl="0" fontAlgn="ctr"/>
                      <a:r>
                        <a:rPr lang="en-GB" sz="1000" b="0" i="0" u="none" strike="noStrike" dirty="0">
                          <a:solidFill>
                            <a:schemeClr val="accent5">
                              <a:lumMod val="50000"/>
                            </a:schemeClr>
                          </a:solidFill>
                          <a:effectLst/>
                          <a:latin typeface="Arial" panose="020B0604020202020204" pitchFamily="34" charset="0"/>
                        </a:rPr>
                        <a:t> NA/ IP </a:t>
                      </a:r>
                    </a:p>
                  </a:txBody>
                  <a:tcPr marL="72000" marR="36000" marT="72000" marB="72000"/>
                </a:tc>
                <a:tc>
                  <a:txBody>
                    <a:bodyPr/>
                    <a:lstStyle/>
                    <a:p>
                      <a:pPr algn="l" rtl="0" fontAlgn="ctr"/>
                      <a:r>
                        <a:rPr lang="en-GB" sz="1000" b="0" i="0" u="none" strike="noStrike" dirty="0">
                          <a:solidFill>
                            <a:schemeClr val="accent5">
                              <a:lumMod val="50000"/>
                            </a:schemeClr>
                          </a:solidFill>
                          <a:effectLst/>
                          <a:latin typeface="Arial" panose="020B0604020202020204" pitchFamily="34" charset="0"/>
                        </a:rPr>
                        <a:t> Quarterly</a:t>
                      </a:r>
                    </a:p>
                  </a:txBody>
                  <a:tcPr marL="72000" marR="36000" marT="72000" marB="72000"/>
                </a:tc>
                <a:tc>
                  <a:txBody>
                    <a:bodyPr/>
                    <a:lstStyle/>
                    <a:p>
                      <a:pPr algn="l" rtl="0" fontAlgn="ctr"/>
                      <a:r>
                        <a:rPr lang="en-GB" sz="1000" b="0" i="0" u="none" strike="noStrike" dirty="0">
                          <a:solidFill>
                            <a:schemeClr val="accent5">
                              <a:lumMod val="50000"/>
                            </a:schemeClr>
                          </a:solidFill>
                          <a:effectLst/>
                          <a:latin typeface="Arial" panose="020B0604020202020204" pitchFamily="34" charset="0"/>
                        </a:rPr>
                        <a:t>Qualitative reporting</a:t>
                      </a:r>
                    </a:p>
                  </a:txBody>
                  <a:tcPr marL="72000" marR="36000" marT="72000" marB="72000"/>
                </a:tc>
                <a:extLst>
                  <a:ext uri="{0D108BD9-81ED-4DB2-BD59-A6C34878D82A}">
                    <a16:rowId xmlns:a16="http://schemas.microsoft.com/office/drawing/2014/main" val="2047219826"/>
                  </a:ext>
                </a:extLst>
              </a:tr>
              <a:tr h="495300">
                <a:tc>
                  <a:txBody>
                    <a:bodyPr/>
                    <a:lstStyle/>
                    <a:p>
                      <a:pPr algn="ctr" rtl="0" fontAlgn="ctr"/>
                      <a:r>
                        <a:rPr lang="en-GB" sz="1000" b="0" i="0" u="none" strike="noStrike" dirty="0">
                          <a:solidFill>
                            <a:schemeClr val="accent5">
                              <a:lumMod val="50000"/>
                            </a:schemeClr>
                          </a:solidFill>
                          <a:effectLst/>
                          <a:latin typeface="Arial" panose="020B0604020202020204" pitchFamily="34" charset="0"/>
                        </a:rPr>
                        <a:t>OP-4.7</a:t>
                      </a:r>
                    </a:p>
                  </a:txBody>
                  <a:tcPr marL="0" marR="36000" marT="72000" marB="72000"/>
                </a:tc>
                <a:tc>
                  <a:txBody>
                    <a:bodyPr/>
                    <a:lstStyle/>
                    <a:p>
                      <a:pPr algn="l" rtl="0" fontAlgn="ctr"/>
                      <a:r>
                        <a:rPr lang="en-US" sz="1000" b="0" i="0" u="none" strike="noStrike" dirty="0">
                          <a:solidFill>
                            <a:schemeClr val="accent5">
                              <a:lumMod val="50000"/>
                            </a:schemeClr>
                          </a:solidFill>
                          <a:effectLst/>
                          <a:latin typeface="Arial" panose="020B0604020202020204" pitchFamily="34" charset="0"/>
                        </a:rPr>
                        <a:t>Revision of policies, procedures or systems to be gender sensitive, inclusive , conflict sensitive and considerate of the environment</a:t>
                      </a:r>
                    </a:p>
                  </a:txBody>
                  <a:tcPr marL="72000" marR="36000" marT="72000" marB="72000"/>
                </a:tc>
                <a:tc>
                  <a:txBody>
                    <a:bodyPr/>
                    <a:lstStyle/>
                    <a:p>
                      <a:pPr algn="l" rtl="0" fontAlgn="ctr"/>
                      <a:r>
                        <a:rPr lang="en-GB" sz="1000" b="0" i="0" u="none" strike="noStrike" dirty="0">
                          <a:solidFill>
                            <a:schemeClr val="accent5">
                              <a:lumMod val="50000"/>
                            </a:schemeClr>
                          </a:solidFill>
                          <a:effectLst/>
                          <a:latin typeface="Arial" panose="020B0604020202020204" pitchFamily="34" charset="0"/>
                        </a:rPr>
                        <a:t>SOPs, policies etc.</a:t>
                      </a:r>
                    </a:p>
                  </a:txBody>
                  <a:tcPr marL="72000" marR="36000" marT="72000" marB="72000"/>
                </a:tc>
                <a:tc>
                  <a:txBody>
                    <a:bodyPr/>
                    <a:lstStyle/>
                    <a:p>
                      <a:pPr algn="l" rtl="0" fontAlgn="ctr"/>
                      <a:r>
                        <a:rPr lang="en-GB" sz="1000" b="0" i="0" u="none" strike="noStrike" dirty="0">
                          <a:solidFill>
                            <a:schemeClr val="accent5">
                              <a:lumMod val="50000"/>
                            </a:schemeClr>
                          </a:solidFill>
                          <a:effectLst/>
                          <a:latin typeface="Arial" panose="020B0604020202020204" pitchFamily="34" charset="0"/>
                        </a:rPr>
                        <a:t>NA, IP </a:t>
                      </a:r>
                    </a:p>
                  </a:txBody>
                  <a:tcPr marL="72000" marR="36000" marT="72000" marB="72000"/>
                </a:tc>
                <a:tc>
                  <a:txBody>
                    <a:bodyPr/>
                    <a:lstStyle/>
                    <a:p>
                      <a:pPr algn="l" rtl="0" fontAlgn="ctr"/>
                      <a:r>
                        <a:rPr lang="en-GB" sz="1000" b="0" i="0" u="none" strike="noStrike" dirty="0">
                          <a:solidFill>
                            <a:schemeClr val="accent5">
                              <a:lumMod val="50000"/>
                            </a:schemeClr>
                          </a:solidFill>
                          <a:effectLst/>
                          <a:latin typeface="Arial" panose="020B0604020202020204" pitchFamily="34" charset="0"/>
                        </a:rPr>
                        <a:t>Quarterly </a:t>
                      </a:r>
                    </a:p>
                  </a:txBody>
                  <a:tcPr marL="72000" marR="36000" marT="72000" marB="72000"/>
                </a:tc>
                <a:tc>
                  <a:txBody>
                    <a:bodyPr/>
                    <a:lstStyle/>
                    <a:p>
                      <a:pPr algn="l" fontAlgn="t"/>
                      <a:r>
                        <a:rPr lang="en-GB" sz="1000" b="0" i="0" u="none" strike="noStrike" kern="1200" dirty="0">
                          <a:solidFill>
                            <a:schemeClr val="accent5">
                              <a:lumMod val="50000"/>
                            </a:schemeClr>
                          </a:solidFill>
                          <a:effectLst/>
                          <a:latin typeface="Arial" panose="020B0604020202020204" pitchFamily="34" charset="0"/>
                          <a:ea typeface="+mn-ea"/>
                          <a:cs typeface="+mn-cs"/>
                        </a:rPr>
                        <a:t>This refers to the national authority’s </a:t>
                      </a:r>
                      <a:r>
                        <a:rPr lang="en-US" sz="1000" b="0" i="0" u="none" strike="noStrike" kern="1200" dirty="0">
                          <a:solidFill>
                            <a:schemeClr val="accent5">
                              <a:lumMod val="50000"/>
                            </a:schemeClr>
                          </a:solidFill>
                          <a:effectLst/>
                          <a:latin typeface="Arial" panose="020B0604020202020204" pitchFamily="34" charset="0"/>
                          <a:ea typeface="+mn-ea"/>
                          <a:cs typeface="+mn-cs"/>
                        </a:rPr>
                        <a:t>policies, procedures or systems and can be reported in qualitative reporting </a:t>
                      </a:r>
                      <a:r>
                        <a:rPr lang="en-US" sz="1000" b="0" i="0" u="none" strike="noStrike" dirty="0">
                          <a:solidFill>
                            <a:schemeClr val="accent5">
                              <a:lumMod val="50000"/>
                            </a:schemeClr>
                          </a:solidFill>
                          <a:effectLst/>
                          <a:latin typeface="Arial" panose="020B0604020202020204" pitchFamily="34" charset="0"/>
                        </a:rPr>
                        <a:t>by the NA and/or the IP conducting the capacity development of the NA</a:t>
                      </a:r>
                      <a:endParaRPr lang="en-GB" sz="1000" b="0"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72000" marR="36000" marT="72000" marB="72000"/>
                </a:tc>
                <a:extLst>
                  <a:ext uri="{0D108BD9-81ED-4DB2-BD59-A6C34878D82A}">
                    <a16:rowId xmlns:a16="http://schemas.microsoft.com/office/drawing/2014/main" val="1612310481"/>
                  </a:ext>
                </a:extLst>
              </a:tr>
            </a:tbl>
          </a:graphicData>
        </a:graphic>
      </p:graphicFrame>
      <p:sp>
        <p:nvSpPr>
          <p:cNvPr id="6" name="TextBox 5">
            <a:extLst>
              <a:ext uri="{FF2B5EF4-FFF2-40B4-BE49-F238E27FC236}">
                <a16:creationId xmlns:a16="http://schemas.microsoft.com/office/drawing/2014/main" id="{F83F0B2E-24F3-6888-6406-BDEAAB351A1C}"/>
              </a:ext>
            </a:extLst>
          </p:cNvPr>
          <p:cNvSpPr txBox="1"/>
          <p:nvPr/>
        </p:nvSpPr>
        <p:spPr>
          <a:xfrm>
            <a:off x="5943600" y="223977"/>
            <a:ext cx="5887617"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dirty="0">
                <a:ln>
                  <a:noFill/>
                </a:ln>
                <a:solidFill>
                  <a:srgbClr val="002060"/>
                </a:solidFill>
                <a:effectLst/>
                <a:uLnTx/>
                <a:uFillTx/>
                <a:latin typeface="Arial" panose="020B0604020202020204" pitchFamily="34" charset="0"/>
                <a:ea typeface="+mn-ea"/>
                <a:cs typeface="+mn-cs"/>
              </a:rPr>
              <a:t>The key (minimum) indicators required are shown in bold</a:t>
            </a:r>
          </a:p>
        </p:txBody>
      </p:sp>
      <p:sp>
        <p:nvSpPr>
          <p:cNvPr id="7" name="Rectangle 6">
            <a:extLst>
              <a:ext uri="{FF2B5EF4-FFF2-40B4-BE49-F238E27FC236}">
                <a16:creationId xmlns:a16="http://schemas.microsoft.com/office/drawing/2014/main" id="{67E3725D-FE51-5949-AF1C-1AC40CB3B089}"/>
              </a:ext>
            </a:extLst>
          </p:cNvPr>
          <p:cNvSpPr/>
          <p:nvPr/>
        </p:nvSpPr>
        <p:spPr>
          <a:xfrm>
            <a:off x="408992" y="237040"/>
            <a:ext cx="3934408" cy="348761"/>
          </a:xfrm>
          <a:prstGeom prst="rect">
            <a:avLst/>
          </a:prstGeom>
          <a:noFill/>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Proposed Output indicators</a:t>
            </a:r>
            <a:endParaRPr kumimoji="0" lang="en-US" sz="105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2" name="Slide Number Placeholder 5">
            <a:extLst>
              <a:ext uri="{FF2B5EF4-FFF2-40B4-BE49-F238E27FC236}">
                <a16:creationId xmlns:a16="http://schemas.microsoft.com/office/drawing/2014/main" id="{17080744-BCE7-77CC-9369-427283666585}"/>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67</a:t>
            </a:fld>
            <a:endParaRPr lang="en-GB" dirty="0"/>
          </a:p>
        </p:txBody>
      </p:sp>
    </p:spTree>
    <p:extLst>
      <p:ext uri="{BB962C8B-B14F-4D97-AF65-F5344CB8AC3E}">
        <p14:creationId xmlns:p14="http://schemas.microsoft.com/office/powerpoint/2010/main" val="26736423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791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9">
            <a:extLst>
              <a:ext uri="{FF2B5EF4-FFF2-40B4-BE49-F238E27FC236}">
                <a16:creationId xmlns:a16="http://schemas.microsoft.com/office/drawing/2014/main" id="{FB2E2F75-EB4A-AA43-BA05-D1B0D6320FA8}"/>
              </a:ext>
            </a:extLst>
          </p:cNvPr>
          <p:cNvSpPr/>
          <p:nvPr/>
        </p:nvSpPr>
        <p:spPr>
          <a:xfrm>
            <a:off x="0" y="5894"/>
            <a:ext cx="12192000" cy="117869"/>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5" name="TextBox 4">
            <a:extLst>
              <a:ext uri="{FF2B5EF4-FFF2-40B4-BE49-F238E27FC236}">
                <a16:creationId xmlns:a16="http://schemas.microsoft.com/office/drawing/2014/main" id="{ED4F0D84-858D-268F-274B-C7B286FF18FD}"/>
              </a:ext>
            </a:extLst>
          </p:cNvPr>
          <p:cNvSpPr txBox="1"/>
          <p:nvPr/>
        </p:nvSpPr>
        <p:spPr>
          <a:xfrm>
            <a:off x="5943600" y="223977"/>
            <a:ext cx="5887617"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dirty="0">
                <a:ln>
                  <a:noFill/>
                </a:ln>
                <a:solidFill>
                  <a:srgbClr val="002060"/>
                </a:solidFill>
                <a:effectLst/>
                <a:uLnTx/>
                <a:uFillTx/>
                <a:latin typeface="Arial" panose="020B0604020202020204" pitchFamily="34" charset="0"/>
                <a:ea typeface="+mn-ea"/>
                <a:cs typeface="+mn-cs"/>
              </a:rPr>
              <a:t>The key (minimum) indicators required are shown in bold</a:t>
            </a:r>
          </a:p>
        </p:txBody>
      </p:sp>
      <p:sp>
        <p:nvSpPr>
          <p:cNvPr id="6" name="Rectangle 5">
            <a:extLst>
              <a:ext uri="{FF2B5EF4-FFF2-40B4-BE49-F238E27FC236}">
                <a16:creationId xmlns:a16="http://schemas.microsoft.com/office/drawing/2014/main" id="{CE1C205C-0B7A-F7D8-EC3A-40E37BEB0C1A}"/>
              </a:ext>
            </a:extLst>
          </p:cNvPr>
          <p:cNvSpPr/>
          <p:nvPr/>
        </p:nvSpPr>
        <p:spPr>
          <a:xfrm>
            <a:off x="408992" y="237040"/>
            <a:ext cx="3934408" cy="348761"/>
          </a:xfrm>
          <a:prstGeom prst="rect">
            <a:avLst/>
          </a:prstGeom>
          <a:noFill/>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Proposed Output indicators</a:t>
            </a:r>
            <a:endParaRPr kumimoji="0" lang="en-US" sz="105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graphicFrame>
        <p:nvGraphicFramePr>
          <p:cNvPr id="7" name="Table 6">
            <a:extLst>
              <a:ext uri="{FF2B5EF4-FFF2-40B4-BE49-F238E27FC236}">
                <a16:creationId xmlns:a16="http://schemas.microsoft.com/office/drawing/2014/main" id="{366DD1E8-5AD5-5213-5C5C-FDF38FAEB4AB}"/>
              </a:ext>
            </a:extLst>
          </p:cNvPr>
          <p:cNvGraphicFramePr>
            <a:graphicFrameLocks noGrp="1"/>
          </p:cNvGraphicFramePr>
          <p:nvPr/>
        </p:nvGraphicFramePr>
        <p:xfrm>
          <a:off x="408992" y="699078"/>
          <a:ext cx="11374016" cy="5279239"/>
        </p:xfrm>
        <a:graphic>
          <a:graphicData uri="http://schemas.openxmlformats.org/drawingml/2006/table">
            <a:tbl>
              <a:tblPr>
                <a:tableStyleId>{5C22544A-7EE6-4342-B048-85BDC9FD1C3A}</a:tableStyleId>
              </a:tblPr>
              <a:tblGrid>
                <a:gridCol w="640399">
                  <a:extLst>
                    <a:ext uri="{9D8B030D-6E8A-4147-A177-3AD203B41FA5}">
                      <a16:colId xmlns:a16="http://schemas.microsoft.com/office/drawing/2014/main" val="241963245"/>
                    </a:ext>
                  </a:extLst>
                </a:gridCol>
                <a:gridCol w="3297322">
                  <a:extLst>
                    <a:ext uri="{9D8B030D-6E8A-4147-A177-3AD203B41FA5}">
                      <a16:colId xmlns:a16="http://schemas.microsoft.com/office/drawing/2014/main" val="3340144529"/>
                    </a:ext>
                  </a:extLst>
                </a:gridCol>
                <a:gridCol w="1393947">
                  <a:extLst>
                    <a:ext uri="{9D8B030D-6E8A-4147-A177-3AD203B41FA5}">
                      <a16:colId xmlns:a16="http://schemas.microsoft.com/office/drawing/2014/main" val="2887753776"/>
                    </a:ext>
                  </a:extLst>
                </a:gridCol>
                <a:gridCol w="1060174">
                  <a:extLst>
                    <a:ext uri="{9D8B030D-6E8A-4147-A177-3AD203B41FA5}">
                      <a16:colId xmlns:a16="http://schemas.microsoft.com/office/drawing/2014/main" val="3473012255"/>
                    </a:ext>
                  </a:extLst>
                </a:gridCol>
                <a:gridCol w="861391">
                  <a:extLst>
                    <a:ext uri="{9D8B030D-6E8A-4147-A177-3AD203B41FA5}">
                      <a16:colId xmlns:a16="http://schemas.microsoft.com/office/drawing/2014/main" val="571261088"/>
                    </a:ext>
                  </a:extLst>
                </a:gridCol>
                <a:gridCol w="4120783">
                  <a:extLst>
                    <a:ext uri="{9D8B030D-6E8A-4147-A177-3AD203B41FA5}">
                      <a16:colId xmlns:a16="http://schemas.microsoft.com/office/drawing/2014/main" val="2499509516"/>
                    </a:ext>
                  </a:extLst>
                </a:gridCol>
              </a:tblGrid>
              <a:tr h="404508">
                <a:tc>
                  <a:txBody>
                    <a:bodyPr/>
                    <a:lstStyle/>
                    <a:p>
                      <a:pPr algn="l" rtl="0" fontAlgn="ctr"/>
                      <a:r>
                        <a:rPr lang="en-GB" sz="1100" b="1" i="0" u="none" strike="noStrike" dirty="0">
                          <a:solidFill>
                            <a:schemeClr val="bg1"/>
                          </a:solidFill>
                          <a:effectLst/>
                          <a:latin typeface="Arial" panose="020B0604020202020204" pitchFamily="34" charset="0"/>
                        </a:rPr>
                        <a:t>N.O </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Indicator </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Source</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Owner</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Frequency</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Description </a:t>
                      </a:r>
                    </a:p>
                  </a:txBody>
                  <a:tcPr marL="72000" marR="7620" marT="7620" marB="0" anchor="ctr">
                    <a:solidFill>
                      <a:schemeClr val="accent6"/>
                    </a:solidFill>
                  </a:tcPr>
                </a:tc>
                <a:extLst>
                  <a:ext uri="{0D108BD9-81ED-4DB2-BD59-A6C34878D82A}">
                    <a16:rowId xmlns:a16="http://schemas.microsoft.com/office/drawing/2014/main" val="4054895585"/>
                  </a:ext>
                </a:extLst>
              </a:tr>
              <a:tr h="336331">
                <a:tc gridSpan="6">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1" i="0" u="none" strike="noStrike" dirty="0">
                          <a:solidFill>
                            <a:schemeClr val="bg1"/>
                          </a:solidFill>
                          <a:effectLst/>
                          <a:latin typeface="Arial" panose="020B0604020202020204" pitchFamily="34" charset="0"/>
                        </a:rPr>
                        <a:t>Output 5: </a:t>
                      </a:r>
                      <a:r>
                        <a:rPr lang="en-US" sz="1100" b="1" i="0" u="none" strike="noStrike" dirty="0">
                          <a:solidFill>
                            <a:schemeClr val="bg1"/>
                          </a:solidFill>
                          <a:effectLst/>
                          <a:latin typeface="Arial" panose="020B0604020202020204" pitchFamily="34" charset="0"/>
                        </a:rPr>
                        <a:t>Increased collaboration with humanitarian, peace, stabilisation, development and environment actors</a:t>
                      </a:r>
                      <a:endParaRPr lang="en-GB" sz="1100" b="1" i="0" u="none" strike="noStrike" dirty="0">
                        <a:solidFill>
                          <a:schemeClr val="bg1"/>
                        </a:solidFill>
                        <a:effectLst/>
                        <a:latin typeface="Arial" panose="020B0604020202020204" pitchFamily="34" charset="0"/>
                      </a:endParaRPr>
                    </a:p>
                  </a:txBody>
                  <a:tcPr marL="72000" marR="7620" marT="7620" marB="0" anchor="ctr">
                    <a:solidFill>
                      <a:schemeClr val="accent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41413796"/>
                  </a:ext>
                </a:extLst>
              </a:tr>
              <a:tr h="495300">
                <a:tc>
                  <a:txBody>
                    <a:bodyPr/>
                    <a:lstStyle/>
                    <a:p>
                      <a:pPr algn="ctr" rtl="0" fontAlgn="ctr"/>
                      <a:r>
                        <a:rPr lang="en-GB" sz="1000" b="1" i="0" u="none" strike="noStrike" dirty="0">
                          <a:solidFill>
                            <a:srgbClr val="002060"/>
                          </a:solidFill>
                          <a:effectLst/>
                          <a:latin typeface="Arial" panose="020B0604020202020204" pitchFamily="34" charset="0"/>
                        </a:rPr>
                        <a:t>OP-5.1</a:t>
                      </a:r>
                    </a:p>
                  </a:txBody>
                  <a:tcPr marL="0" marR="36000" marT="72000" marB="72000"/>
                </a:tc>
                <a:tc>
                  <a:txBody>
                    <a:bodyPr/>
                    <a:lstStyle/>
                    <a:p>
                      <a:pPr algn="l" rtl="0" fontAlgn="ctr"/>
                      <a:r>
                        <a:rPr lang="en-US" sz="1000" b="1" i="0" u="none" strike="noStrike" dirty="0">
                          <a:solidFill>
                            <a:srgbClr val="002060"/>
                          </a:solidFill>
                          <a:effectLst/>
                          <a:latin typeface="Arial" panose="020B0604020202020204" pitchFamily="34" charset="0"/>
                        </a:rPr>
                        <a:t>Improved coordination between the mine action sector and other sectors</a:t>
                      </a:r>
                    </a:p>
                  </a:txBody>
                  <a:tcPr marL="72000" marR="36000" marT="72000" marB="72000"/>
                </a:tc>
                <a:tc>
                  <a:txBody>
                    <a:bodyPr/>
                    <a:lstStyle/>
                    <a:p>
                      <a:pPr algn="l" rtl="0" fontAlgn="ctr"/>
                      <a:r>
                        <a:rPr lang="en-GB" sz="1000" b="0" i="0" u="none" strike="noStrike" dirty="0">
                          <a:solidFill>
                            <a:srgbClr val="002060"/>
                          </a:solidFill>
                          <a:effectLst/>
                          <a:latin typeface="Arial" panose="020B0604020202020204" pitchFamily="34" charset="0"/>
                        </a:rPr>
                        <a:t>Self reporting </a:t>
                      </a:r>
                    </a:p>
                  </a:txBody>
                  <a:tcPr marL="72000" marR="36000" marT="72000" marB="72000"/>
                </a:tc>
                <a:tc>
                  <a:txBody>
                    <a:bodyPr/>
                    <a:lstStyle/>
                    <a:p>
                      <a:pPr algn="l" rtl="0" fontAlgn="ctr"/>
                      <a:r>
                        <a:rPr lang="en-GB" sz="1000" b="0" i="0" u="none" strike="noStrike" dirty="0">
                          <a:solidFill>
                            <a:srgbClr val="002060"/>
                          </a:solidFill>
                          <a:effectLst/>
                          <a:latin typeface="Arial" panose="020B0604020202020204" pitchFamily="34" charset="0"/>
                        </a:rPr>
                        <a:t>NA, IP, Donor</a:t>
                      </a:r>
                    </a:p>
                  </a:txBody>
                  <a:tcPr marL="72000" marR="36000" marT="72000" marB="72000"/>
                </a:tc>
                <a:tc>
                  <a:txBody>
                    <a:bodyPr/>
                    <a:lstStyle/>
                    <a:p>
                      <a:pPr algn="l" rtl="0" fontAlgn="ctr"/>
                      <a:r>
                        <a:rPr lang="en-GB" sz="1000" b="0" i="0" u="none" strike="noStrike" dirty="0">
                          <a:solidFill>
                            <a:srgbClr val="002060"/>
                          </a:solidFill>
                          <a:effectLst/>
                          <a:latin typeface="Arial" panose="020B0604020202020204" pitchFamily="34" charset="0"/>
                        </a:rPr>
                        <a:t>Quarterly</a:t>
                      </a:r>
                    </a:p>
                  </a:txBody>
                  <a:tcPr marL="72000" marR="36000" marT="72000" marB="72000"/>
                </a:tc>
                <a:tc>
                  <a:txBody>
                    <a:bodyPr/>
                    <a:lstStyle/>
                    <a:p>
                      <a:pPr algn="l" rtl="0" fontAlgn="ctr"/>
                      <a:r>
                        <a:rPr lang="en-US" sz="1000" b="0" i="0" u="none" strike="noStrike" dirty="0">
                          <a:solidFill>
                            <a:srgbClr val="002060"/>
                          </a:solidFill>
                          <a:effectLst/>
                          <a:latin typeface="Arial" panose="020B0604020202020204" pitchFamily="34" charset="0"/>
                          <a:cs typeface="Arial" panose="020B0604020202020204" pitchFamily="34" charset="0"/>
                        </a:rPr>
                        <a:t>Number of coordination meetings between mine action and other sectors and other evidence of multisector engagement</a:t>
                      </a:r>
                    </a:p>
                  </a:txBody>
                  <a:tcPr marL="72000" marR="36000" marT="72000" marB="72000"/>
                </a:tc>
                <a:extLst>
                  <a:ext uri="{0D108BD9-81ED-4DB2-BD59-A6C34878D82A}">
                    <a16:rowId xmlns:a16="http://schemas.microsoft.com/office/drawing/2014/main" val="1594355268"/>
                  </a:ext>
                </a:extLst>
              </a:tr>
              <a:tr h="495300">
                <a:tc>
                  <a:txBody>
                    <a:bodyPr/>
                    <a:lstStyle/>
                    <a:p>
                      <a:pPr algn="ctr" rtl="0" fontAlgn="ctr"/>
                      <a:r>
                        <a:rPr lang="en-GB" sz="1000" b="1" i="0" u="none" strike="noStrike" dirty="0">
                          <a:solidFill>
                            <a:srgbClr val="002060"/>
                          </a:solidFill>
                          <a:effectLst/>
                          <a:latin typeface="Arial" panose="020B0604020202020204" pitchFamily="34" charset="0"/>
                        </a:rPr>
                        <a:t>OP-5.2</a:t>
                      </a:r>
                    </a:p>
                  </a:txBody>
                  <a:tcPr marL="0" marR="36000" marT="72000" marB="72000"/>
                </a:tc>
                <a:tc>
                  <a:txBody>
                    <a:bodyPr/>
                    <a:lstStyle/>
                    <a:p>
                      <a:pPr algn="l" rtl="0" fontAlgn="ctr"/>
                      <a:r>
                        <a:rPr lang="en-US" sz="1000" b="1" i="0" u="none" strike="noStrike" dirty="0">
                          <a:solidFill>
                            <a:srgbClr val="002060"/>
                          </a:solidFill>
                          <a:effectLst/>
                          <a:latin typeface="Arial" panose="020B0604020202020204" pitchFamily="34" charset="0"/>
                        </a:rPr>
                        <a:t>Number of mine action activities for which there is joint or sequenced support by other actors</a:t>
                      </a:r>
                    </a:p>
                  </a:txBody>
                  <a:tcPr marL="72000" marR="36000" marT="72000" marB="72000"/>
                </a:tc>
                <a:tc>
                  <a:txBody>
                    <a:bodyPr/>
                    <a:lstStyle/>
                    <a:p>
                      <a:pPr algn="l" rtl="0" fontAlgn="ctr"/>
                      <a:r>
                        <a:rPr lang="en-US" sz="1000" b="0" i="0" u="none" strike="noStrike" dirty="0">
                          <a:solidFill>
                            <a:srgbClr val="002060"/>
                          </a:solidFill>
                          <a:effectLst/>
                          <a:latin typeface="Arial" panose="020B0604020202020204" pitchFamily="34" charset="0"/>
                        </a:rPr>
                        <a:t>Self reporting, PDIAs, Post clearance surveys  </a:t>
                      </a:r>
                    </a:p>
                  </a:txBody>
                  <a:tcPr marL="72000" marR="36000" marT="72000" marB="72000"/>
                </a:tc>
                <a:tc>
                  <a:txBody>
                    <a:bodyPr/>
                    <a:lstStyle/>
                    <a:p>
                      <a:pPr algn="l" rtl="0" fontAlgn="ctr"/>
                      <a:r>
                        <a:rPr lang="en-GB" sz="1000" b="0" i="0" u="none" strike="noStrike" dirty="0">
                          <a:solidFill>
                            <a:srgbClr val="002060"/>
                          </a:solidFill>
                          <a:effectLst/>
                          <a:latin typeface="Arial" panose="020B0604020202020204" pitchFamily="34" charset="0"/>
                        </a:rPr>
                        <a:t>IP</a:t>
                      </a:r>
                    </a:p>
                  </a:txBody>
                  <a:tcPr marL="72000" marR="36000" marT="72000" marB="72000"/>
                </a:tc>
                <a:tc>
                  <a:txBody>
                    <a:bodyPr/>
                    <a:lstStyle/>
                    <a:p>
                      <a:pPr algn="l" rtl="0" fontAlgn="ctr"/>
                      <a:r>
                        <a:rPr lang="en-GB" sz="1000" b="0" i="0" u="none" strike="noStrike" dirty="0">
                          <a:solidFill>
                            <a:srgbClr val="002060"/>
                          </a:solidFill>
                          <a:effectLst/>
                          <a:latin typeface="Arial" panose="020B0604020202020204" pitchFamily="34" charset="0"/>
                        </a:rPr>
                        <a:t>Quarterly</a:t>
                      </a:r>
                    </a:p>
                  </a:txBody>
                  <a:tcPr marL="72000" marR="36000" marT="72000" marB="72000"/>
                </a:tc>
                <a:tc>
                  <a:txBody>
                    <a:bodyPr/>
                    <a:lstStyle/>
                    <a:p>
                      <a:pPr algn="l" rtl="0" fontAlgn="ctr"/>
                      <a:r>
                        <a:rPr lang="en-US" sz="1000" b="0" i="0" u="none" strike="noStrike" dirty="0">
                          <a:solidFill>
                            <a:srgbClr val="002060"/>
                          </a:solidFill>
                          <a:effectLst/>
                          <a:latin typeface="Arial" panose="020B0604020202020204" pitchFamily="34" charset="0"/>
                          <a:cs typeface="Arial" panose="020B0604020202020204" pitchFamily="34" charset="0"/>
                        </a:rPr>
                        <a:t>A mine action activity can be a survey, clearance, EOD or stockpile destruction task, an EORE session, or a victim assistance intervention.</a:t>
                      </a:r>
                    </a:p>
                  </a:txBody>
                  <a:tcPr marL="72000" marR="36000" marT="72000" marB="72000"/>
                </a:tc>
                <a:extLst>
                  <a:ext uri="{0D108BD9-81ED-4DB2-BD59-A6C34878D82A}">
                    <a16:rowId xmlns:a16="http://schemas.microsoft.com/office/drawing/2014/main" val="4250047365"/>
                  </a:ext>
                </a:extLst>
              </a:tr>
              <a:tr h="495300">
                <a:tc>
                  <a:txBody>
                    <a:bodyPr/>
                    <a:lstStyle/>
                    <a:p>
                      <a:pPr algn="ctr" rtl="0" fontAlgn="ctr"/>
                      <a:r>
                        <a:rPr lang="en-GB" sz="1000" b="0" i="0" u="none" strike="noStrike" dirty="0">
                          <a:solidFill>
                            <a:srgbClr val="002060"/>
                          </a:solidFill>
                          <a:effectLst/>
                          <a:latin typeface="Arial" panose="020B0604020202020204" pitchFamily="34" charset="0"/>
                        </a:rPr>
                        <a:t>OP-5.3</a:t>
                      </a:r>
                    </a:p>
                  </a:txBody>
                  <a:tcPr marL="0" marR="36000" marT="72000" marB="72000"/>
                </a:tc>
                <a:tc>
                  <a:txBody>
                    <a:bodyPr/>
                    <a:lstStyle/>
                    <a:p>
                      <a:pPr algn="l" rtl="0" fontAlgn="ctr"/>
                      <a:r>
                        <a:rPr lang="en-US" sz="1000" b="0" i="0" u="none" strike="noStrike" dirty="0">
                          <a:solidFill>
                            <a:srgbClr val="002060"/>
                          </a:solidFill>
                          <a:effectLst/>
                          <a:latin typeface="Arial" panose="020B0604020202020204" pitchFamily="34" charset="0"/>
                        </a:rPr>
                        <a:t>Number of  agreements in place with humanitarian, peacebuilding and/or development and/or environment actors to sequence activities</a:t>
                      </a:r>
                    </a:p>
                  </a:txBody>
                  <a:tcPr marL="72000" marR="36000" marT="72000" marB="72000"/>
                </a:tc>
                <a:tc>
                  <a:txBody>
                    <a:bodyPr/>
                    <a:lstStyle/>
                    <a:p>
                      <a:pPr algn="l" rtl="0" fontAlgn="ctr"/>
                      <a:r>
                        <a:rPr lang="en-GB" sz="1000" b="0" i="0" u="none" strike="noStrike" dirty="0">
                          <a:solidFill>
                            <a:srgbClr val="002060"/>
                          </a:solidFill>
                          <a:effectLst/>
                          <a:latin typeface="Arial" panose="020B0604020202020204" pitchFamily="34" charset="0"/>
                        </a:rPr>
                        <a:t>MOUs, formal agreements</a:t>
                      </a:r>
                    </a:p>
                  </a:txBody>
                  <a:tcPr marL="72000" marR="36000" marT="72000" marB="72000"/>
                </a:tc>
                <a:tc>
                  <a:txBody>
                    <a:bodyPr/>
                    <a:lstStyle/>
                    <a:p>
                      <a:pPr algn="just" rtl="0" fontAlgn="ctr"/>
                      <a:r>
                        <a:rPr lang="en-GB" sz="1000" b="0" i="0" u="none" strike="noStrike" dirty="0">
                          <a:solidFill>
                            <a:srgbClr val="002060"/>
                          </a:solidFill>
                          <a:effectLst/>
                          <a:latin typeface="Arial" panose="020B0604020202020204" pitchFamily="34" charset="0"/>
                        </a:rPr>
                        <a:t>IPs, Donors</a:t>
                      </a:r>
                    </a:p>
                  </a:txBody>
                  <a:tcPr marL="72000" marR="36000" marT="72000" marB="72000"/>
                </a:tc>
                <a:tc>
                  <a:txBody>
                    <a:bodyPr/>
                    <a:lstStyle/>
                    <a:p>
                      <a:pPr algn="just" rtl="0" fontAlgn="ctr"/>
                      <a:r>
                        <a:rPr lang="en-GB" sz="1000" b="0" i="0" u="none" strike="noStrike" dirty="0">
                          <a:solidFill>
                            <a:srgbClr val="002060"/>
                          </a:solidFill>
                          <a:effectLst/>
                          <a:latin typeface="Arial" panose="020B0604020202020204" pitchFamily="34" charset="0"/>
                        </a:rPr>
                        <a:t>Quarterly </a:t>
                      </a:r>
                    </a:p>
                  </a:txBody>
                  <a:tcPr marL="72000" marR="36000" marT="72000" marB="72000"/>
                </a:tc>
                <a:tc>
                  <a:txBody>
                    <a:bodyPr/>
                    <a:lstStyle/>
                    <a:p>
                      <a:pPr algn="just" rtl="0" fontAlgn="ctr"/>
                      <a:r>
                        <a:rPr lang="en-GB" sz="1000" b="0" i="0" u="none" strike="noStrike" dirty="0">
                          <a:solidFill>
                            <a:srgbClr val="002060"/>
                          </a:solidFill>
                          <a:effectLst/>
                          <a:latin typeface="Arial" panose="020B0604020202020204" pitchFamily="34" charset="0"/>
                          <a:cs typeface="Arial" panose="020B0604020202020204" pitchFamily="34" charset="0"/>
                        </a:rPr>
                        <a:t>This can include </a:t>
                      </a:r>
                      <a:r>
                        <a:rPr lang="en-US" sz="1000" b="0" i="0" u="none" strike="noStrike" dirty="0">
                          <a:solidFill>
                            <a:srgbClr val="002060"/>
                          </a:solidFill>
                          <a:effectLst/>
                          <a:latin typeface="Arial" panose="020B0604020202020204" pitchFamily="34" charset="0"/>
                          <a:cs typeface="Arial" panose="020B0604020202020204" pitchFamily="34" charset="0"/>
                        </a:rPr>
                        <a:t>informal or formal agreements or MOUs with actors outside the mine action sector for joint or sequenced activities to enhance the benefits of mine action.</a:t>
                      </a:r>
                      <a:r>
                        <a:rPr lang="en-GB" sz="1000" b="0" i="0" u="none" strike="noStrike" dirty="0">
                          <a:solidFill>
                            <a:srgbClr val="002060"/>
                          </a:solidFill>
                          <a:effectLst/>
                          <a:latin typeface="Arial" panose="020B0604020202020204" pitchFamily="34" charset="0"/>
                          <a:cs typeface="Arial" panose="020B0604020202020204" pitchFamily="34" charset="0"/>
                        </a:rPr>
                        <a:t> </a:t>
                      </a:r>
                    </a:p>
                  </a:txBody>
                  <a:tcPr marL="72000" marR="36000" marT="72000" marB="72000"/>
                </a:tc>
                <a:extLst>
                  <a:ext uri="{0D108BD9-81ED-4DB2-BD59-A6C34878D82A}">
                    <a16:rowId xmlns:a16="http://schemas.microsoft.com/office/drawing/2014/main" val="3436045704"/>
                  </a:ext>
                </a:extLst>
              </a:tr>
              <a:tr h="495300">
                <a:tc>
                  <a:txBody>
                    <a:bodyPr/>
                    <a:lstStyle/>
                    <a:p>
                      <a:pPr algn="ctr" rtl="0" fontAlgn="ctr"/>
                      <a:r>
                        <a:rPr lang="en-GB" sz="1000" b="0" i="0" u="none" strike="noStrike" dirty="0">
                          <a:solidFill>
                            <a:srgbClr val="002060"/>
                          </a:solidFill>
                          <a:effectLst/>
                          <a:latin typeface="Arial" panose="020B0604020202020204" pitchFamily="34" charset="0"/>
                        </a:rPr>
                        <a:t>OP-5.4</a:t>
                      </a:r>
                    </a:p>
                  </a:txBody>
                  <a:tcPr marL="0" marR="36000" marT="72000" marB="72000"/>
                </a:tc>
                <a:tc>
                  <a:txBody>
                    <a:bodyPr/>
                    <a:lstStyle/>
                    <a:p>
                      <a:pPr algn="l" rtl="0" fontAlgn="ctr"/>
                      <a:r>
                        <a:rPr lang="en-US" sz="1000" b="0" i="0" u="none" strike="noStrike" dirty="0">
                          <a:solidFill>
                            <a:srgbClr val="002060"/>
                          </a:solidFill>
                          <a:effectLst/>
                          <a:latin typeface="Arial" panose="020B0604020202020204" pitchFamily="34" charset="0"/>
                        </a:rPr>
                        <a:t>Number of partners that can provide support to help incentivise conflicting parties not to rearm </a:t>
                      </a:r>
                    </a:p>
                  </a:txBody>
                  <a:tcPr marL="72000" marR="36000" marT="72000" marB="72000"/>
                </a:tc>
                <a:tc>
                  <a:txBody>
                    <a:bodyPr/>
                    <a:lstStyle/>
                    <a:p>
                      <a:pPr algn="l" rtl="0" fontAlgn="ctr"/>
                      <a:r>
                        <a:rPr lang="en-GB" sz="1000" b="0" i="0" u="none" strike="noStrike" dirty="0">
                          <a:solidFill>
                            <a:srgbClr val="002060"/>
                          </a:solidFill>
                          <a:effectLst/>
                          <a:latin typeface="Arial" panose="020B0604020202020204" pitchFamily="34" charset="0"/>
                        </a:rPr>
                        <a:t>Self Reporting </a:t>
                      </a:r>
                    </a:p>
                  </a:txBody>
                  <a:tcPr marL="72000" marR="36000" marT="72000" marB="72000"/>
                </a:tc>
                <a:tc>
                  <a:txBody>
                    <a:bodyPr/>
                    <a:lstStyle/>
                    <a:p>
                      <a:pPr algn="l" rtl="0" fontAlgn="ctr"/>
                      <a:r>
                        <a:rPr lang="en-GB" sz="1000" b="0" i="0" u="none" strike="noStrike" dirty="0">
                          <a:solidFill>
                            <a:srgbClr val="002060"/>
                          </a:solidFill>
                          <a:effectLst/>
                          <a:latin typeface="Arial" panose="020B0604020202020204" pitchFamily="34" charset="0"/>
                        </a:rPr>
                        <a:t>IP</a:t>
                      </a:r>
                    </a:p>
                  </a:txBody>
                  <a:tcPr marL="72000" marR="36000" marT="72000" marB="72000"/>
                </a:tc>
                <a:tc>
                  <a:txBody>
                    <a:bodyPr/>
                    <a:lstStyle/>
                    <a:p>
                      <a:pPr algn="l" rtl="0" fontAlgn="ctr"/>
                      <a:r>
                        <a:rPr lang="en-GB" sz="1000" b="0" i="0" u="none" strike="noStrike" dirty="0">
                          <a:solidFill>
                            <a:srgbClr val="002060"/>
                          </a:solidFill>
                          <a:effectLst/>
                          <a:latin typeface="Arial" panose="020B0604020202020204" pitchFamily="34" charset="0"/>
                        </a:rPr>
                        <a:t>Quarterly </a:t>
                      </a:r>
                    </a:p>
                  </a:txBody>
                  <a:tcPr marL="72000" marR="36000" marT="72000" marB="72000"/>
                </a:tc>
                <a:tc>
                  <a:txBody>
                    <a:bodyPr/>
                    <a:lstStyle/>
                    <a:p>
                      <a:pPr algn="l" rtl="0" fontAlgn="ctr"/>
                      <a:r>
                        <a:rPr lang="en-US" sz="1000" b="0" i="0" u="none" strike="noStrike" dirty="0">
                          <a:solidFill>
                            <a:srgbClr val="002060"/>
                          </a:solidFill>
                          <a:effectLst/>
                          <a:latin typeface="Arial" panose="020B0604020202020204" pitchFamily="34" charset="0"/>
                          <a:cs typeface="Arial" panose="020B0604020202020204" pitchFamily="34" charset="0"/>
                        </a:rPr>
                        <a:t>This indicator is for the mine action programmes that seek to reduce access to weapons and munitions. </a:t>
                      </a:r>
                    </a:p>
                  </a:txBody>
                  <a:tcPr marL="72000" marR="36000" marT="72000" marB="72000"/>
                </a:tc>
                <a:extLst>
                  <a:ext uri="{0D108BD9-81ED-4DB2-BD59-A6C34878D82A}">
                    <a16:rowId xmlns:a16="http://schemas.microsoft.com/office/drawing/2014/main" val="813478604"/>
                  </a:ext>
                </a:extLst>
              </a:tr>
              <a:tr h="495300">
                <a:tc>
                  <a:txBody>
                    <a:bodyPr/>
                    <a:lstStyle/>
                    <a:p>
                      <a:pPr algn="ctr" rtl="0" fontAlgn="ctr"/>
                      <a:r>
                        <a:rPr lang="en-GB" sz="1000" b="0" i="0" u="none" strike="noStrike" dirty="0">
                          <a:solidFill>
                            <a:srgbClr val="002060"/>
                          </a:solidFill>
                          <a:effectLst/>
                          <a:latin typeface="Arial" panose="020B0604020202020204" pitchFamily="34" charset="0"/>
                        </a:rPr>
                        <a:t>OP-5.5</a:t>
                      </a:r>
                    </a:p>
                  </a:txBody>
                  <a:tcPr marL="0" marR="36000" marT="72000" marB="72000"/>
                </a:tc>
                <a:tc>
                  <a:txBody>
                    <a:bodyPr/>
                    <a:lstStyle/>
                    <a:p>
                      <a:pPr algn="l" rtl="0" fontAlgn="ctr"/>
                      <a:r>
                        <a:rPr lang="en-US" sz="1000" b="0" i="0" u="none" strike="noStrike" dirty="0">
                          <a:solidFill>
                            <a:srgbClr val="002060"/>
                          </a:solidFill>
                          <a:effectLst/>
                          <a:latin typeface="Arial" panose="020B0604020202020204" pitchFamily="34" charset="0"/>
                        </a:rPr>
                        <a:t>Demonstrated political will to support initiatives to reduce access to weapons and munitions </a:t>
                      </a:r>
                    </a:p>
                  </a:txBody>
                  <a:tcPr marL="72000" marR="36000" marT="72000" marB="72000"/>
                </a:tc>
                <a:tc>
                  <a:txBody>
                    <a:bodyPr/>
                    <a:lstStyle/>
                    <a:p>
                      <a:pPr algn="l" rtl="0" fontAlgn="ctr"/>
                      <a:r>
                        <a:rPr lang="en-US" sz="1000" b="0" i="0" u="none" strike="noStrike" dirty="0">
                          <a:solidFill>
                            <a:srgbClr val="002060"/>
                          </a:solidFill>
                          <a:effectLst/>
                          <a:latin typeface="Arial" panose="020B0604020202020204" pitchFamily="34" charset="0"/>
                        </a:rPr>
                        <a:t>Self Reporting, Embassy Political section reporting  </a:t>
                      </a:r>
                    </a:p>
                  </a:txBody>
                  <a:tcPr marL="72000" marR="36000" marT="72000" marB="72000"/>
                </a:tc>
                <a:tc>
                  <a:txBody>
                    <a:bodyPr/>
                    <a:lstStyle/>
                    <a:p>
                      <a:pPr algn="l" rtl="0" fontAlgn="ctr"/>
                      <a:r>
                        <a:rPr lang="en-GB" sz="1000" b="0" i="0" u="none" strike="noStrike" dirty="0">
                          <a:solidFill>
                            <a:srgbClr val="002060"/>
                          </a:solidFill>
                          <a:effectLst/>
                          <a:latin typeface="Arial" panose="020B0604020202020204" pitchFamily="34" charset="0"/>
                        </a:rPr>
                        <a:t>Donors</a:t>
                      </a:r>
                    </a:p>
                  </a:txBody>
                  <a:tcPr marL="72000" marR="36000" marT="72000" marB="72000"/>
                </a:tc>
                <a:tc>
                  <a:txBody>
                    <a:bodyPr/>
                    <a:lstStyle/>
                    <a:p>
                      <a:pPr algn="l" rtl="0" fontAlgn="ctr"/>
                      <a:r>
                        <a:rPr lang="en-GB" sz="1000" b="0" i="0" u="none" strike="noStrike" dirty="0">
                          <a:solidFill>
                            <a:srgbClr val="002060"/>
                          </a:solidFill>
                          <a:effectLst/>
                          <a:latin typeface="Arial" panose="020B0604020202020204" pitchFamily="34" charset="0"/>
                        </a:rPr>
                        <a:t>Quarterly</a:t>
                      </a:r>
                    </a:p>
                  </a:txBody>
                  <a:tcPr marL="72000" marR="36000" marT="72000" marB="72000"/>
                </a:tc>
                <a:tc>
                  <a:txBody>
                    <a:bodyPr/>
                    <a:lstStyle/>
                    <a:p>
                      <a:pPr algn="l" rtl="0" fontAlgn="ctr"/>
                      <a:r>
                        <a:rPr lang="en-US" sz="1000" b="0" i="0" u="none" strike="noStrike" dirty="0">
                          <a:solidFill>
                            <a:srgbClr val="002060"/>
                          </a:solidFill>
                          <a:effectLst/>
                          <a:latin typeface="Arial" panose="020B0604020202020204" pitchFamily="34" charset="0"/>
                          <a:cs typeface="Arial" panose="020B0604020202020204" pitchFamily="34" charset="0"/>
                        </a:rPr>
                        <a:t>This indicator is for the mine action programmes that seek to reduce access to weapons and munitions. </a:t>
                      </a:r>
                    </a:p>
                  </a:txBody>
                  <a:tcPr marL="72000" marR="36000" marT="72000" marB="72000"/>
                </a:tc>
                <a:extLst>
                  <a:ext uri="{0D108BD9-81ED-4DB2-BD59-A6C34878D82A}">
                    <a16:rowId xmlns:a16="http://schemas.microsoft.com/office/drawing/2014/main" val="2584494428"/>
                  </a:ext>
                </a:extLst>
              </a:tr>
              <a:tr h="495300">
                <a:tc>
                  <a:txBody>
                    <a:bodyPr/>
                    <a:lstStyle/>
                    <a:p>
                      <a:pPr algn="ctr" rtl="0" fontAlgn="ctr"/>
                      <a:r>
                        <a:rPr lang="en-GB" sz="1000" b="0" i="0" u="none" strike="noStrike" dirty="0">
                          <a:solidFill>
                            <a:srgbClr val="002060"/>
                          </a:solidFill>
                          <a:effectLst/>
                          <a:latin typeface="Arial" panose="020B0604020202020204" pitchFamily="34" charset="0"/>
                        </a:rPr>
                        <a:t>OP-5.6</a:t>
                      </a:r>
                    </a:p>
                  </a:txBody>
                  <a:tcPr marL="0" marR="36000" marT="72000" marB="72000"/>
                </a:tc>
                <a:tc>
                  <a:txBody>
                    <a:bodyPr/>
                    <a:lstStyle/>
                    <a:p>
                      <a:pPr algn="l" rtl="0" fontAlgn="ctr"/>
                      <a:r>
                        <a:rPr lang="en-US" sz="1000" b="0" i="0" u="none" strike="noStrike" dirty="0">
                          <a:solidFill>
                            <a:srgbClr val="002060"/>
                          </a:solidFill>
                          <a:effectLst/>
                          <a:latin typeface="Arial" panose="020B0604020202020204" pitchFamily="34" charset="0"/>
                        </a:rPr>
                        <a:t>Number of women's organisations and other organisations working on gender, inclusion, conflict sensitivity, and environmental issues included as partners</a:t>
                      </a:r>
                    </a:p>
                  </a:txBody>
                  <a:tcPr marL="72000" marR="36000" marT="72000" marB="72000"/>
                </a:tc>
                <a:tc>
                  <a:txBody>
                    <a:bodyPr/>
                    <a:lstStyle/>
                    <a:p>
                      <a:pPr algn="l" rtl="0" fontAlgn="ctr"/>
                      <a:r>
                        <a:rPr lang="en-GB" sz="1000" b="0" i="0" u="none" strike="noStrike" dirty="0">
                          <a:solidFill>
                            <a:srgbClr val="002060"/>
                          </a:solidFill>
                          <a:effectLst/>
                          <a:latin typeface="Arial" panose="020B0604020202020204" pitchFamily="34" charset="0"/>
                        </a:rPr>
                        <a:t>Self Reporting </a:t>
                      </a:r>
                    </a:p>
                  </a:txBody>
                  <a:tcPr marL="72000" marR="36000" marT="72000" marB="72000"/>
                </a:tc>
                <a:tc>
                  <a:txBody>
                    <a:bodyPr/>
                    <a:lstStyle/>
                    <a:p>
                      <a:pPr algn="l" rtl="0" fontAlgn="ctr"/>
                      <a:r>
                        <a:rPr lang="en-GB" sz="1000" b="0" i="0" u="none" strike="noStrike" dirty="0">
                          <a:solidFill>
                            <a:srgbClr val="002060"/>
                          </a:solidFill>
                          <a:effectLst/>
                          <a:latin typeface="Arial" panose="020B0604020202020204" pitchFamily="34" charset="0"/>
                        </a:rPr>
                        <a:t>NA, Donors, IP</a:t>
                      </a:r>
                    </a:p>
                  </a:txBody>
                  <a:tcPr marL="72000" marR="36000" marT="72000" marB="72000"/>
                </a:tc>
                <a:tc>
                  <a:txBody>
                    <a:bodyPr/>
                    <a:lstStyle/>
                    <a:p>
                      <a:pPr algn="l" rtl="0" fontAlgn="ctr"/>
                      <a:r>
                        <a:rPr lang="en-GB" sz="1000" b="0" i="0" u="none" strike="noStrike" kern="1200" dirty="0">
                          <a:solidFill>
                            <a:srgbClr val="002060"/>
                          </a:solidFill>
                          <a:effectLst/>
                          <a:latin typeface="Arial" panose="020B0604020202020204" pitchFamily="34" charset="0"/>
                          <a:ea typeface="+mn-ea"/>
                          <a:cs typeface="+mn-cs"/>
                        </a:rPr>
                        <a:t>Quarterly </a:t>
                      </a:r>
                    </a:p>
                  </a:txBody>
                  <a:tcPr marL="72000" marR="36000" marT="72000" marB="72000"/>
                </a:tc>
                <a:tc>
                  <a:txBody>
                    <a:bodyPr/>
                    <a:lstStyle/>
                    <a:p>
                      <a:pPr algn="l" fontAlgn="t"/>
                      <a:r>
                        <a:rPr lang="en-GB" sz="1000" b="0" i="0" u="none" strike="noStrike" kern="1200" dirty="0">
                          <a:solidFill>
                            <a:srgbClr val="002060"/>
                          </a:solidFill>
                          <a:effectLst/>
                          <a:latin typeface="Arial" panose="020B0604020202020204" pitchFamily="34" charset="0"/>
                          <a:ea typeface="+mn-ea"/>
                          <a:cs typeface="Arial" panose="020B0604020202020204" pitchFamily="34" charset="0"/>
                        </a:rPr>
                        <a:t>Partners can refer to those organisations where there is a formal or informal agreement to work together. This can include international organisations, local NGOs and community-based organisations. </a:t>
                      </a:r>
                    </a:p>
                  </a:txBody>
                  <a:tcPr marL="72000" marR="36000" marT="72000" marB="72000"/>
                </a:tc>
                <a:extLst>
                  <a:ext uri="{0D108BD9-81ED-4DB2-BD59-A6C34878D82A}">
                    <a16:rowId xmlns:a16="http://schemas.microsoft.com/office/drawing/2014/main" val="2047219826"/>
                  </a:ext>
                </a:extLst>
              </a:tr>
              <a:tr h="495300">
                <a:tc>
                  <a:txBody>
                    <a:bodyPr/>
                    <a:lstStyle/>
                    <a:p>
                      <a:pPr algn="ctr" rtl="0" fontAlgn="ctr"/>
                      <a:r>
                        <a:rPr lang="en-GB" sz="1000" b="0" i="0" u="none" strike="noStrike" dirty="0">
                          <a:solidFill>
                            <a:srgbClr val="002060"/>
                          </a:solidFill>
                          <a:effectLst/>
                          <a:latin typeface="Arial" panose="020B0604020202020204" pitchFamily="34" charset="0"/>
                        </a:rPr>
                        <a:t>OP-5.7</a:t>
                      </a:r>
                    </a:p>
                  </a:txBody>
                  <a:tcPr marL="0" marR="36000" marT="72000" marB="72000"/>
                </a:tc>
                <a:tc>
                  <a:txBody>
                    <a:bodyPr/>
                    <a:lstStyle/>
                    <a:p>
                      <a:pPr algn="l" rtl="0" fontAlgn="ctr"/>
                      <a:r>
                        <a:rPr lang="en-US" sz="1000" b="0" i="0" u="none" strike="noStrike" dirty="0">
                          <a:solidFill>
                            <a:srgbClr val="002060"/>
                          </a:solidFill>
                          <a:effectLst/>
                          <a:latin typeface="Arial" panose="020B0604020202020204" pitchFamily="34" charset="0"/>
                        </a:rPr>
                        <a:t>Number of mine action activities that bring opposing sides of the conflict together </a:t>
                      </a:r>
                    </a:p>
                  </a:txBody>
                  <a:tcPr marL="72000" marR="36000" marT="72000" marB="72000"/>
                </a:tc>
                <a:tc>
                  <a:txBody>
                    <a:bodyPr/>
                    <a:lstStyle/>
                    <a:p>
                      <a:pPr algn="l" rtl="0" fontAlgn="ctr"/>
                      <a:r>
                        <a:rPr lang="en-GB" sz="1000" b="0" i="0" u="none" strike="noStrike" dirty="0">
                          <a:solidFill>
                            <a:srgbClr val="002060"/>
                          </a:solidFill>
                          <a:effectLst/>
                          <a:latin typeface="Arial" panose="020B0604020202020204" pitchFamily="34" charset="0"/>
                        </a:rPr>
                        <a:t>Self Reporting </a:t>
                      </a:r>
                    </a:p>
                  </a:txBody>
                  <a:tcPr marL="72000" marR="36000" marT="72000" marB="72000"/>
                </a:tc>
                <a:tc>
                  <a:txBody>
                    <a:bodyPr/>
                    <a:lstStyle/>
                    <a:p>
                      <a:pPr algn="l" rtl="0" fontAlgn="ctr"/>
                      <a:r>
                        <a:rPr lang="en-GB" sz="1000" b="0" i="0" u="none" strike="noStrike" dirty="0">
                          <a:solidFill>
                            <a:srgbClr val="002060"/>
                          </a:solidFill>
                          <a:effectLst/>
                          <a:latin typeface="Arial" panose="020B0604020202020204" pitchFamily="34" charset="0"/>
                        </a:rPr>
                        <a:t>IP, NA</a:t>
                      </a:r>
                    </a:p>
                  </a:txBody>
                  <a:tcPr marL="72000" marR="36000" marT="72000" marB="72000"/>
                </a:tc>
                <a:tc>
                  <a:txBody>
                    <a:bodyPr/>
                    <a:lstStyle/>
                    <a:p>
                      <a:pPr algn="l" rtl="0" fontAlgn="ctr"/>
                      <a:r>
                        <a:rPr lang="en-GB" sz="1000" b="0" i="0" u="none" strike="noStrike" dirty="0">
                          <a:solidFill>
                            <a:srgbClr val="002060"/>
                          </a:solidFill>
                          <a:effectLst/>
                          <a:latin typeface="Arial" panose="020B0604020202020204" pitchFamily="34" charset="0"/>
                        </a:rPr>
                        <a:t>Quarterly</a:t>
                      </a:r>
                    </a:p>
                  </a:txBody>
                  <a:tcPr marL="72000" marR="36000" marT="72000" marB="72000"/>
                </a:tc>
                <a:tc>
                  <a:txBody>
                    <a:bodyPr/>
                    <a:lstStyle/>
                    <a:p>
                      <a:pPr algn="l" fontAlgn="t"/>
                      <a:r>
                        <a:rPr lang="en-GB" sz="1000" b="0" i="0" u="none" strike="noStrike" dirty="0">
                          <a:solidFill>
                            <a:srgbClr val="002060"/>
                          </a:solidFill>
                          <a:effectLst/>
                          <a:latin typeface="Arial" panose="020B0604020202020204" pitchFamily="34" charset="0"/>
                          <a:cs typeface="Arial" panose="020B0604020202020204" pitchFamily="34" charset="0"/>
                        </a:rPr>
                        <a:t>This can include decision making on prioritisation, clearance activities, EORE and so on. </a:t>
                      </a:r>
                    </a:p>
                  </a:txBody>
                  <a:tcPr marL="72000" marR="36000" marT="72000" marB="72000"/>
                </a:tc>
                <a:extLst>
                  <a:ext uri="{0D108BD9-81ED-4DB2-BD59-A6C34878D82A}">
                    <a16:rowId xmlns:a16="http://schemas.microsoft.com/office/drawing/2014/main" val="1612310481"/>
                  </a:ext>
                </a:extLst>
              </a:tr>
              <a:tr h="495300">
                <a:tc>
                  <a:txBody>
                    <a:bodyPr/>
                    <a:lstStyle/>
                    <a:p>
                      <a:pPr algn="ctr" rtl="0" fontAlgn="ctr"/>
                      <a:r>
                        <a:rPr lang="en-GB" sz="1000" b="0" i="0" u="none" strike="noStrike" dirty="0">
                          <a:solidFill>
                            <a:srgbClr val="002060"/>
                          </a:solidFill>
                          <a:effectLst/>
                          <a:latin typeface="Arial" panose="020B0604020202020204" pitchFamily="34" charset="0"/>
                        </a:rPr>
                        <a:t>OP-5.8</a:t>
                      </a:r>
                    </a:p>
                  </a:txBody>
                  <a:tcPr marL="0" marR="36000" marT="72000" marB="72000"/>
                </a:tc>
                <a:tc>
                  <a:txBody>
                    <a:bodyPr/>
                    <a:lstStyle/>
                    <a:p>
                      <a:pPr algn="l" rtl="0" fontAlgn="ctr"/>
                      <a:r>
                        <a:rPr lang="en-US" sz="1000" b="0" i="0" u="none" strike="noStrike" dirty="0">
                          <a:solidFill>
                            <a:srgbClr val="002060"/>
                          </a:solidFill>
                          <a:effectLst/>
                          <a:latin typeface="Arial" panose="020B0604020202020204" pitchFamily="34" charset="0"/>
                        </a:rPr>
                        <a:t>Number of adequate vetting processes for ex-combatants informed by needs and risk assessments</a:t>
                      </a:r>
                    </a:p>
                  </a:txBody>
                  <a:tcPr marL="72000" marR="36000" marT="72000" marB="72000"/>
                </a:tc>
                <a:tc>
                  <a:txBody>
                    <a:bodyPr/>
                    <a:lstStyle/>
                    <a:p>
                      <a:pPr algn="l" rtl="0" fontAlgn="ctr"/>
                      <a:r>
                        <a:rPr lang="en-GB" sz="1000" b="0" i="0" u="none" strike="noStrike" dirty="0">
                          <a:solidFill>
                            <a:srgbClr val="002060"/>
                          </a:solidFill>
                          <a:effectLst/>
                          <a:latin typeface="Arial" panose="020B0604020202020204" pitchFamily="34" charset="0"/>
                        </a:rPr>
                        <a:t>Self Reporting </a:t>
                      </a:r>
                    </a:p>
                  </a:txBody>
                  <a:tcPr marL="72000" marR="36000" marT="72000" marB="72000"/>
                </a:tc>
                <a:tc>
                  <a:txBody>
                    <a:bodyPr/>
                    <a:lstStyle/>
                    <a:p>
                      <a:pPr algn="l" rtl="0" fontAlgn="ctr"/>
                      <a:r>
                        <a:rPr lang="en-GB" sz="1000" b="0" i="0" u="none" strike="noStrike" dirty="0">
                          <a:solidFill>
                            <a:srgbClr val="002060"/>
                          </a:solidFill>
                          <a:effectLst/>
                          <a:latin typeface="Arial" panose="020B0604020202020204" pitchFamily="34" charset="0"/>
                        </a:rPr>
                        <a:t>IP, NA</a:t>
                      </a:r>
                    </a:p>
                  </a:txBody>
                  <a:tcPr marL="72000" marR="36000" marT="72000" marB="72000"/>
                </a:tc>
                <a:tc>
                  <a:txBody>
                    <a:bodyPr/>
                    <a:lstStyle/>
                    <a:p>
                      <a:pPr algn="l" rtl="0" fontAlgn="ctr"/>
                      <a:r>
                        <a:rPr lang="en-GB" sz="1000" b="0" i="0" u="none" strike="noStrike" dirty="0">
                          <a:solidFill>
                            <a:srgbClr val="002060"/>
                          </a:solidFill>
                          <a:effectLst/>
                          <a:latin typeface="Arial" panose="020B0604020202020204" pitchFamily="34" charset="0"/>
                        </a:rPr>
                        <a:t>Quarterly</a:t>
                      </a:r>
                    </a:p>
                  </a:txBody>
                  <a:tcPr marL="72000" marR="36000" marT="72000" marB="72000"/>
                </a:tc>
                <a:tc>
                  <a:txBody>
                    <a:bodyPr/>
                    <a:lstStyle/>
                    <a:p>
                      <a:pPr algn="l" rtl="0" fontAlgn="ctr"/>
                      <a:r>
                        <a:rPr lang="en-US" sz="1000" b="0" i="0" u="none" strike="noStrike" dirty="0">
                          <a:solidFill>
                            <a:srgbClr val="002060"/>
                          </a:solidFill>
                          <a:effectLst/>
                          <a:latin typeface="Arial" panose="020B0604020202020204" pitchFamily="34" charset="0"/>
                          <a:cs typeface="Arial" panose="020B0604020202020204" pitchFamily="34" charset="0"/>
                        </a:rPr>
                        <a:t>This indicator is for mine action programmes that seek to reintegrate ex-combatants through mine action activities. </a:t>
                      </a:r>
                    </a:p>
                  </a:txBody>
                  <a:tcPr marL="72000" marR="36000" marT="72000" marB="72000"/>
                </a:tc>
                <a:extLst>
                  <a:ext uri="{0D108BD9-81ED-4DB2-BD59-A6C34878D82A}">
                    <a16:rowId xmlns:a16="http://schemas.microsoft.com/office/drawing/2014/main" val="1201887649"/>
                  </a:ext>
                </a:extLst>
              </a:tr>
            </a:tbl>
          </a:graphicData>
        </a:graphic>
      </p:graphicFrame>
      <p:sp>
        <p:nvSpPr>
          <p:cNvPr id="2" name="Slide Number Placeholder 5">
            <a:extLst>
              <a:ext uri="{FF2B5EF4-FFF2-40B4-BE49-F238E27FC236}">
                <a16:creationId xmlns:a16="http://schemas.microsoft.com/office/drawing/2014/main" id="{6EDD238F-2576-00FD-A2FE-107C9EE64C2E}"/>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68</a:t>
            </a:fld>
            <a:endParaRPr lang="en-GB" dirty="0"/>
          </a:p>
        </p:txBody>
      </p:sp>
    </p:spTree>
    <p:extLst>
      <p:ext uri="{BB962C8B-B14F-4D97-AF65-F5344CB8AC3E}">
        <p14:creationId xmlns:p14="http://schemas.microsoft.com/office/powerpoint/2010/main" val="15060936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33A85E-9D49-FF3F-A54D-A2E679F41529}"/>
              </a:ext>
            </a:extLst>
          </p:cNvPr>
          <p:cNvGraphicFramePr>
            <a:graphicFrameLocks noGrp="1"/>
          </p:cNvGraphicFramePr>
          <p:nvPr/>
        </p:nvGraphicFramePr>
        <p:xfrm>
          <a:off x="408993" y="699078"/>
          <a:ext cx="11374015" cy="5977792"/>
        </p:xfrm>
        <a:graphic>
          <a:graphicData uri="http://schemas.openxmlformats.org/drawingml/2006/table">
            <a:tbl>
              <a:tblPr>
                <a:tableStyleId>{5C22544A-7EE6-4342-B048-85BDC9FD1C3A}</a:tableStyleId>
              </a:tblPr>
              <a:tblGrid>
                <a:gridCol w="733883">
                  <a:extLst>
                    <a:ext uri="{9D8B030D-6E8A-4147-A177-3AD203B41FA5}">
                      <a16:colId xmlns:a16="http://schemas.microsoft.com/office/drawing/2014/main" val="752772351"/>
                    </a:ext>
                  </a:extLst>
                </a:gridCol>
                <a:gridCol w="3313511">
                  <a:extLst>
                    <a:ext uri="{9D8B030D-6E8A-4147-A177-3AD203B41FA5}">
                      <a16:colId xmlns:a16="http://schemas.microsoft.com/office/drawing/2014/main" val="1690681007"/>
                    </a:ext>
                  </a:extLst>
                </a:gridCol>
                <a:gridCol w="2017986">
                  <a:extLst>
                    <a:ext uri="{9D8B030D-6E8A-4147-A177-3AD203B41FA5}">
                      <a16:colId xmlns:a16="http://schemas.microsoft.com/office/drawing/2014/main" val="2333526720"/>
                    </a:ext>
                  </a:extLst>
                </a:gridCol>
                <a:gridCol w="662152">
                  <a:extLst>
                    <a:ext uri="{9D8B030D-6E8A-4147-A177-3AD203B41FA5}">
                      <a16:colId xmlns:a16="http://schemas.microsoft.com/office/drawing/2014/main" val="1769855452"/>
                    </a:ext>
                  </a:extLst>
                </a:gridCol>
                <a:gridCol w="977462">
                  <a:extLst>
                    <a:ext uri="{9D8B030D-6E8A-4147-A177-3AD203B41FA5}">
                      <a16:colId xmlns:a16="http://schemas.microsoft.com/office/drawing/2014/main" val="91824766"/>
                    </a:ext>
                  </a:extLst>
                </a:gridCol>
                <a:gridCol w="3669021">
                  <a:extLst>
                    <a:ext uri="{9D8B030D-6E8A-4147-A177-3AD203B41FA5}">
                      <a16:colId xmlns:a16="http://schemas.microsoft.com/office/drawing/2014/main" val="618513866"/>
                    </a:ext>
                  </a:extLst>
                </a:gridCol>
              </a:tblGrid>
              <a:tr h="418772">
                <a:tc>
                  <a:txBody>
                    <a:bodyPr/>
                    <a:lstStyle/>
                    <a:p>
                      <a:pPr algn="l" rtl="0" fontAlgn="ctr"/>
                      <a:r>
                        <a:rPr lang="en-GB" sz="1100" b="1" i="0" u="none" strike="noStrike" dirty="0">
                          <a:solidFill>
                            <a:schemeClr val="bg1"/>
                          </a:solidFill>
                          <a:effectLst/>
                          <a:latin typeface="Arial" panose="020B0604020202020204" pitchFamily="34" charset="0"/>
                        </a:rPr>
                        <a:t>N.O </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Indicator </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Source</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Owner</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Frequency</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Description </a:t>
                      </a:r>
                    </a:p>
                  </a:txBody>
                  <a:tcPr marL="72000" marR="7620" marT="7620" marB="0" anchor="ctr">
                    <a:solidFill>
                      <a:schemeClr val="accent6"/>
                    </a:solidFill>
                  </a:tcPr>
                </a:tc>
                <a:extLst>
                  <a:ext uri="{0D108BD9-81ED-4DB2-BD59-A6C34878D82A}">
                    <a16:rowId xmlns:a16="http://schemas.microsoft.com/office/drawing/2014/main" val="3785671699"/>
                  </a:ext>
                </a:extLst>
              </a:tr>
              <a:tr h="325820">
                <a:tc gridSpan="6">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1" i="0" u="none" strike="noStrike" dirty="0">
                          <a:solidFill>
                            <a:schemeClr val="bg1"/>
                          </a:solidFill>
                          <a:effectLst/>
                          <a:latin typeface="Arial" panose="020B0604020202020204" pitchFamily="34" charset="0"/>
                        </a:rPr>
                        <a:t>Output 6: Land released for safe and productive use</a:t>
                      </a:r>
                    </a:p>
                  </a:txBody>
                  <a:tcPr marL="72000" marR="7620" marT="7620" marB="0" anchor="ctr">
                    <a:solidFill>
                      <a:srgbClr val="0070C0"/>
                    </a:solidFill>
                  </a:tcPr>
                </a:tc>
                <a:tc hMerge="1">
                  <a:txBody>
                    <a:bodyPr/>
                    <a:lstStyle/>
                    <a:p>
                      <a:pPr algn="l" rtl="0" fontAlgn="ctr"/>
                      <a:endParaRPr lang="en-GB" sz="1400" b="1" i="0" u="none" strike="noStrike" dirty="0">
                        <a:solidFill>
                          <a:srgbClr val="000000"/>
                        </a:solidFill>
                        <a:effectLst/>
                        <a:latin typeface="Calibri" panose="020F0502020204030204" pitchFamily="34" charset="0"/>
                      </a:endParaRPr>
                    </a:p>
                  </a:txBody>
                  <a:tcPr marL="5817" marR="5817" marT="5817"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11661212"/>
                  </a:ext>
                </a:extLst>
              </a:tr>
              <a:tr h="288000">
                <a:tc>
                  <a:txBody>
                    <a:bodyPr/>
                    <a:lstStyle/>
                    <a:p>
                      <a:pPr algn="ctr" rtl="0" fontAlgn="ctr"/>
                      <a:r>
                        <a:rPr lang="en-GB" sz="1000" b="1" i="0" u="none" strike="noStrike" dirty="0">
                          <a:solidFill>
                            <a:srgbClr val="002060"/>
                          </a:solidFill>
                          <a:effectLst/>
                          <a:latin typeface="Arial" panose="020B0604020202020204" pitchFamily="34" charset="0"/>
                        </a:rPr>
                        <a:t>OP-6.1</a:t>
                      </a:r>
                    </a:p>
                  </a:txBody>
                  <a:tcPr marL="0" marR="36000" marT="72000" marB="36000"/>
                </a:tc>
                <a:tc>
                  <a:txBody>
                    <a:bodyPr/>
                    <a:lstStyle/>
                    <a:p>
                      <a:pPr algn="l" rtl="0" fontAlgn="ctr"/>
                      <a:r>
                        <a:rPr lang="en-US" sz="1000" b="1" i="0" u="none" strike="noStrike" dirty="0">
                          <a:solidFill>
                            <a:srgbClr val="002060"/>
                          </a:solidFill>
                          <a:effectLst/>
                          <a:latin typeface="Arial" panose="020B0604020202020204" pitchFamily="34" charset="0"/>
                        </a:rPr>
                        <a:t>Number of items of explosive ordnance destroyed, rendered safe or moved to a safe location </a:t>
                      </a:r>
                    </a:p>
                  </a:txBody>
                  <a:tcPr marL="72000" marR="36000" marT="72000" marB="36000"/>
                </a:tc>
                <a:tc>
                  <a:txBody>
                    <a:bodyPr/>
                    <a:lstStyle/>
                    <a:p>
                      <a:pPr algn="l" rtl="0" fontAlgn="ctr"/>
                      <a:r>
                        <a:rPr lang="en-GB" sz="1000" b="0" i="0" u="none" strike="noStrike">
                          <a:solidFill>
                            <a:srgbClr val="002060"/>
                          </a:solidFill>
                          <a:effectLst/>
                          <a:latin typeface="Arial" panose="020B0604020202020204" pitchFamily="34" charset="0"/>
                        </a:rPr>
                        <a:t>IMSMA</a:t>
                      </a:r>
                      <a:endParaRPr lang="en-US" sz="1000" b="0" i="0" u="none" strike="noStrike" dirty="0">
                        <a:solidFill>
                          <a:srgbClr val="002060"/>
                        </a:solidFill>
                        <a:effectLst/>
                        <a:latin typeface="Arial" panose="020B0604020202020204" pitchFamily="34" charset="0"/>
                      </a:endParaRPr>
                    </a:p>
                  </a:txBody>
                  <a:tcPr marL="72000" marR="36000" marT="72000" marB="36000"/>
                </a:tc>
                <a:tc>
                  <a:txBody>
                    <a:bodyPr/>
                    <a:lstStyle/>
                    <a:p>
                      <a:pPr algn="l" rtl="0" fontAlgn="ctr"/>
                      <a:r>
                        <a:rPr lang="en-GB" sz="1000" b="0" i="0" u="none" strike="noStrike">
                          <a:solidFill>
                            <a:srgbClr val="002060"/>
                          </a:solidFill>
                          <a:effectLst/>
                          <a:latin typeface="Arial" panose="020B0604020202020204" pitchFamily="34" charset="0"/>
                        </a:rPr>
                        <a:t>IP </a:t>
                      </a:r>
                      <a:endParaRPr lang="en-US" sz="1000" b="0" i="0" u="none" strike="noStrike" dirty="0">
                        <a:solidFill>
                          <a:srgbClr val="002060"/>
                        </a:solidFill>
                        <a:effectLst/>
                        <a:latin typeface="Arial" panose="020B0604020202020204" pitchFamily="34" charset="0"/>
                      </a:endParaRPr>
                    </a:p>
                  </a:txBody>
                  <a:tcPr marL="72000" marR="36000" marT="72000" marB="36000"/>
                </a:tc>
                <a:tc>
                  <a:txBody>
                    <a:bodyPr/>
                    <a:lstStyle/>
                    <a:p>
                      <a:pPr algn="l" rtl="0" fontAlgn="ctr"/>
                      <a:r>
                        <a:rPr lang="en-GB" sz="1000" b="0" i="0" u="none" strike="noStrike">
                          <a:solidFill>
                            <a:srgbClr val="002060"/>
                          </a:solidFill>
                          <a:effectLst/>
                          <a:latin typeface="Arial" panose="020B0604020202020204" pitchFamily="34" charset="0"/>
                        </a:rPr>
                        <a:t>Quarterly </a:t>
                      </a:r>
                      <a:endParaRPr lang="en-US" sz="1000" b="0" i="0" u="none" strike="noStrike" dirty="0">
                        <a:solidFill>
                          <a:srgbClr val="002060"/>
                        </a:solidFill>
                        <a:effectLst/>
                        <a:latin typeface="Arial" panose="020B0604020202020204" pitchFamily="34" charset="0"/>
                      </a:endParaRPr>
                    </a:p>
                  </a:txBody>
                  <a:tcPr marL="72000" marR="36000" marT="72000" marB="36000"/>
                </a:tc>
                <a:tc rowSpan="7">
                  <a:txBody>
                    <a:bodyPr/>
                    <a:lstStyle/>
                    <a:p>
                      <a:pPr algn="ctr" rtl="0" fontAlgn="ctr"/>
                      <a:r>
                        <a:rPr lang="en-GB" sz="1000" b="0" i="0" u="none" strike="noStrike" dirty="0">
                          <a:solidFill>
                            <a:srgbClr val="002060"/>
                          </a:solidFill>
                          <a:effectLst/>
                          <a:latin typeface="Arial" panose="020B0604020202020204" pitchFamily="34" charset="0"/>
                        </a:rPr>
                        <a:t>See </a:t>
                      </a:r>
                      <a:r>
                        <a:rPr lang="en-GB" sz="1000" b="0" i="0" dirty="0">
                          <a:solidFill>
                            <a:srgbClr val="002060"/>
                          </a:solidFill>
                          <a:latin typeface="Arial" panose="020B0604020202020204" pitchFamily="34" charset="0"/>
                        </a:rPr>
                        <a:t>IMAS 05.10 Second Edition (Amendment 1, February 2020)  Annex B for minimum data requirements</a:t>
                      </a:r>
                    </a:p>
                    <a:p>
                      <a:pPr algn="l" rtl="0" fontAlgn="ctr"/>
                      <a:endParaRPr lang="en-GB" sz="1000" b="0" i="0" u="none" strike="noStrike" dirty="0">
                        <a:solidFill>
                          <a:srgbClr val="002060"/>
                        </a:solidFill>
                        <a:effectLst/>
                        <a:latin typeface="Arial" panose="020B0604020202020204" pitchFamily="34" charset="0"/>
                      </a:endParaRPr>
                    </a:p>
                  </a:txBody>
                  <a:tcPr marL="72000" marR="36000" marT="72000" marB="36000" anchor="ctr"/>
                </a:tc>
                <a:extLst>
                  <a:ext uri="{0D108BD9-81ED-4DB2-BD59-A6C34878D82A}">
                    <a16:rowId xmlns:a16="http://schemas.microsoft.com/office/drawing/2014/main" val="1994893150"/>
                  </a:ext>
                </a:extLst>
              </a:tr>
              <a:tr h="399915">
                <a:tc>
                  <a:txBody>
                    <a:bodyPr/>
                    <a:lstStyle/>
                    <a:p>
                      <a:pPr algn="ctr" rtl="0" fontAlgn="ctr"/>
                      <a:r>
                        <a:rPr lang="en-GB" sz="1000" b="1" i="0" u="none" strike="noStrike" dirty="0">
                          <a:solidFill>
                            <a:srgbClr val="002060"/>
                          </a:solidFill>
                          <a:effectLst/>
                          <a:latin typeface="Arial" panose="020B0604020202020204" pitchFamily="34" charset="0"/>
                        </a:rPr>
                        <a:t>OP-6.2</a:t>
                      </a:r>
                    </a:p>
                  </a:txBody>
                  <a:tcPr marL="0" marR="36000" marT="72000" marB="36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b="1" i="0" u="none" strike="noStrike" dirty="0">
                          <a:solidFill>
                            <a:srgbClr val="002060"/>
                          </a:solidFill>
                          <a:effectLst/>
                          <a:latin typeface="Arial" panose="020B0604020202020204" pitchFamily="34" charset="0"/>
                        </a:rPr>
                        <a:t>Land reduced through technical survey </a:t>
                      </a:r>
                      <a:r>
                        <a:rPr lang="en-GB" sz="1000" b="1" i="0" u="none" strike="noStrike" dirty="0">
                          <a:solidFill>
                            <a:srgbClr val="002060"/>
                          </a:solidFill>
                          <a:effectLst/>
                          <a:latin typeface="Arial" panose="020B0604020202020204" pitchFamily="34" charset="0"/>
                        </a:rPr>
                        <a:t>(</a:t>
                      </a:r>
                      <a:r>
                        <a:rPr lang="en-US" sz="1000" b="1" i="0" u="none" strike="noStrike" dirty="0">
                          <a:solidFill>
                            <a:srgbClr val="002060"/>
                          </a:solidFill>
                          <a:effectLst/>
                          <a:latin typeface="Arial" panose="020B0604020202020204" pitchFamily="34" charset="0"/>
                        </a:rPr>
                        <a:t>m</a:t>
                      </a:r>
                      <a:r>
                        <a:rPr lang="en-US" sz="1000" b="1" i="0" u="none" strike="noStrike" baseline="30000" dirty="0">
                          <a:solidFill>
                            <a:srgbClr val="002060"/>
                          </a:solidFill>
                          <a:effectLst/>
                          <a:latin typeface="Arial" panose="020B0604020202020204" pitchFamily="34" charset="0"/>
                        </a:rPr>
                        <a:t>2</a:t>
                      </a:r>
                      <a:r>
                        <a:rPr lang="en-GB" sz="1000" b="1" i="0" u="none" strike="noStrike" dirty="0">
                          <a:solidFill>
                            <a:srgbClr val="002060"/>
                          </a:solidFill>
                          <a:effectLst/>
                          <a:latin typeface="Arial" panose="020B0604020202020204" pitchFamily="34" charset="0"/>
                        </a:rPr>
                        <a:t>)</a:t>
                      </a:r>
                      <a:endParaRPr lang="en-US" sz="1000" b="1" i="0" u="none" strike="noStrike" dirty="0">
                        <a:solidFill>
                          <a:srgbClr val="002060"/>
                        </a:solidFill>
                        <a:effectLst/>
                        <a:latin typeface="Arial" panose="020B0604020202020204" pitchFamily="34" charset="0"/>
                      </a:endParaRPr>
                    </a:p>
                    <a:p>
                      <a:pPr algn="l" rtl="0" fontAlgn="ctr"/>
                      <a:endParaRPr lang="en-US" sz="1000" b="1" i="0" u="none" strike="noStrike" dirty="0">
                        <a:solidFill>
                          <a:srgbClr val="002060"/>
                        </a:solidFill>
                        <a:effectLst/>
                        <a:latin typeface="Arial" panose="020B0604020202020204" pitchFamily="34" charset="0"/>
                      </a:endParaRPr>
                    </a:p>
                  </a:txBody>
                  <a:tcPr marL="72000" marR="36000" marT="72000" marB="36000"/>
                </a:tc>
                <a:tc>
                  <a:txBody>
                    <a:bodyPr/>
                    <a:lstStyle/>
                    <a:p>
                      <a:pPr algn="l" rtl="0" fontAlgn="ctr"/>
                      <a:r>
                        <a:rPr lang="en-GB" sz="1000" b="0" i="0" u="none" strike="noStrike">
                          <a:solidFill>
                            <a:srgbClr val="002060"/>
                          </a:solidFill>
                          <a:effectLst/>
                          <a:latin typeface="Arial" panose="020B0604020202020204" pitchFamily="34" charset="0"/>
                        </a:rPr>
                        <a:t>IMSMA</a:t>
                      </a:r>
                      <a:endParaRPr lang="en-US" sz="1000" b="0" i="0" u="none" strike="noStrike" dirty="0">
                        <a:solidFill>
                          <a:srgbClr val="002060"/>
                        </a:solidFill>
                        <a:effectLst/>
                        <a:latin typeface="Arial" panose="020B0604020202020204" pitchFamily="34" charset="0"/>
                      </a:endParaRPr>
                    </a:p>
                  </a:txBody>
                  <a:tcPr marL="72000" marR="36000" marT="72000" marB="36000"/>
                </a:tc>
                <a:tc>
                  <a:txBody>
                    <a:bodyPr/>
                    <a:lstStyle/>
                    <a:p>
                      <a:pPr algn="l" rtl="0" fontAlgn="ctr"/>
                      <a:r>
                        <a:rPr lang="en-GB" sz="1000" b="0" i="0" u="none" strike="noStrike">
                          <a:solidFill>
                            <a:srgbClr val="002060"/>
                          </a:solidFill>
                          <a:effectLst/>
                          <a:latin typeface="Arial" panose="020B0604020202020204" pitchFamily="34" charset="0"/>
                        </a:rPr>
                        <a:t>IP </a:t>
                      </a:r>
                      <a:endParaRPr lang="en-US" sz="1000" b="0" i="0" u="none" strike="noStrike" dirty="0">
                        <a:solidFill>
                          <a:srgbClr val="002060"/>
                        </a:solidFill>
                        <a:effectLst/>
                        <a:latin typeface="Arial" panose="020B0604020202020204" pitchFamily="34" charset="0"/>
                      </a:endParaRPr>
                    </a:p>
                  </a:txBody>
                  <a:tcPr marL="72000" marR="36000" marT="72000" marB="36000"/>
                </a:tc>
                <a:tc>
                  <a:txBody>
                    <a:bodyPr/>
                    <a:lstStyle/>
                    <a:p>
                      <a:pPr algn="l" rtl="0" fontAlgn="ctr"/>
                      <a:r>
                        <a:rPr lang="en-GB" sz="1000" b="0" i="0" u="none" strike="noStrike">
                          <a:solidFill>
                            <a:srgbClr val="002060"/>
                          </a:solidFill>
                          <a:effectLst/>
                          <a:latin typeface="Arial" panose="020B0604020202020204" pitchFamily="34" charset="0"/>
                        </a:rPr>
                        <a:t>Quarterly </a:t>
                      </a:r>
                      <a:endParaRPr lang="en-US" sz="1000" b="0" i="0" u="none" strike="noStrike" dirty="0">
                        <a:solidFill>
                          <a:srgbClr val="002060"/>
                        </a:solidFill>
                        <a:effectLst/>
                        <a:latin typeface="Arial" panose="020B0604020202020204" pitchFamily="34" charset="0"/>
                      </a:endParaRPr>
                    </a:p>
                  </a:txBody>
                  <a:tcPr marL="72000" marR="36000" marT="72000" marB="36000"/>
                </a:tc>
                <a:tc vMerge="1">
                  <a:txBody>
                    <a:bodyPr/>
                    <a:lstStyle/>
                    <a:p>
                      <a:pPr algn="l" rtl="0" fontAlgn="ctr"/>
                      <a:endParaRPr lang="en-US" sz="1000" b="0" i="0" u="none" strike="noStrike" dirty="0">
                        <a:solidFill>
                          <a:srgbClr val="002060"/>
                        </a:solidFill>
                        <a:effectLst/>
                        <a:latin typeface="Arial" panose="020B0604020202020204" pitchFamily="34" charset="0"/>
                      </a:endParaRPr>
                    </a:p>
                  </a:txBody>
                  <a:tcPr marL="72000" marR="36000" marT="36000" marB="36000"/>
                </a:tc>
                <a:extLst>
                  <a:ext uri="{0D108BD9-81ED-4DB2-BD59-A6C34878D82A}">
                    <a16:rowId xmlns:a16="http://schemas.microsoft.com/office/drawing/2014/main" val="3645450343"/>
                  </a:ext>
                </a:extLst>
              </a:tr>
              <a:tr h="288000">
                <a:tc>
                  <a:txBody>
                    <a:bodyPr/>
                    <a:lstStyle/>
                    <a:p>
                      <a:pPr algn="ctr" rtl="0" fontAlgn="ctr"/>
                      <a:r>
                        <a:rPr lang="en-GB" sz="1000" b="1" i="0" u="none" strike="noStrike" dirty="0">
                          <a:solidFill>
                            <a:srgbClr val="002060"/>
                          </a:solidFill>
                          <a:effectLst/>
                          <a:latin typeface="Arial" panose="020B0604020202020204" pitchFamily="34" charset="0"/>
                        </a:rPr>
                        <a:t>OP-6.3</a:t>
                      </a:r>
                    </a:p>
                  </a:txBody>
                  <a:tcPr marL="0" marR="36000" marT="72000" marB="36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b="1" i="0" u="none" strike="noStrike" dirty="0">
                          <a:solidFill>
                            <a:srgbClr val="002060"/>
                          </a:solidFill>
                          <a:effectLst/>
                          <a:latin typeface="Arial" panose="020B0604020202020204" pitchFamily="34" charset="0"/>
                        </a:rPr>
                        <a:t>Land cleared in accordance with IMAS </a:t>
                      </a:r>
                      <a:r>
                        <a:rPr lang="en-GB" sz="1000" b="1" i="0" u="none" strike="noStrike" dirty="0">
                          <a:solidFill>
                            <a:srgbClr val="002060"/>
                          </a:solidFill>
                          <a:effectLst/>
                          <a:latin typeface="Arial" panose="020B0604020202020204" pitchFamily="34" charset="0"/>
                        </a:rPr>
                        <a:t>(</a:t>
                      </a:r>
                      <a:r>
                        <a:rPr lang="en-US" sz="1000" b="1" i="0" u="none" strike="noStrike" dirty="0">
                          <a:solidFill>
                            <a:srgbClr val="002060"/>
                          </a:solidFill>
                          <a:effectLst/>
                          <a:latin typeface="Arial" panose="020B0604020202020204" pitchFamily="34" charset="0"/>
                        </a:rPr>
                        <a:t>m</a:t>
                      </a:r>
                      <a:r>
                        <a:rPr lang="en-US" sz="1000" b="1" i="0" u="none" strike="noStrike" baseline="30000" dirty="0">
                          <a:solidFill>
                            <a:srgbClr val="002060"/>
                          </a:solidFill>
                          <a:effectLst/>
                          <a:latin typeface="Arial" panose="020B0604020202020204" pitchFamily="34" charset="0"/>
                        </a:rPr>
                        <a:t>2</a:t>
                      </a:r>
                      <a:r>
                        <a:rPr lang="en-GB" sz="1000" b="1" i="0" u="none" strike="noStrike" dirty="0">
                          <a:solidFill>
                            <a:srgbClr val="002060"/>
                          </a:solidFill>
                          <a:effectLst/>
                          <a:latin typeface="Arial" panose="020B0604020202020204" pitchFamily="34" charset="0"/>
                        </a:rPr>
                        <a:t>)</a:t>
                      </a:r>
                      <a:endParaRPr lang="en-US" sz="1000" b="1" i="0" u="none" strike="noStrike" dirty="0">
                        <a:solidFill>
                          <a:srgbClr val="002060"/>
                        </a:solidFill>
                        <a:effectLst/>
                        <a:latin typeface="Arial" panose="020B0604020202020204" pitchFamily="34" charset="0"/>
                      </a:endParaRPr>
                    </a:p>
                  </a:txBody>
                  <a:tcPr marL="72000" marR="36000" marT="72000" marB="36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000" b="0" i="0" u="none" strike="noStrike">
                          <a:solidFill>
                            <a:srgbClr val="002060"/>
                          </a:solidFill>
                          <a:effectLst/>
                          <a:latin typeface="Arial" panose="020B0604020202020204" pitchFamily="34" charset="0"/>
                        </a:rPr>
                        <a:t>IMSMA</a:t>
                      </a:r>
                      <a:endParaRPr lang="en-US" sz="1000" b="0" i="0" u="none" strike="noStrike" dirty="0">
                        <a:solidFill>
                          <a:srgbClr val="002060"/>
                        </a:solidFill>
                        <a:effectLst/>
                        <a:latin typeface="Arial" panose="020B0604020202020204" pitchFamily="34" charset="0"/>
                      </a:endParaRPr>
                    </a:p>
                  </a:txBody>
                  <a:tcPr marL="72000" marR="36000" marT="72000" marB="36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000" b="0" i="0" u="none" strike="noStrike">
                          <a:solidFill>
                            <a:srgbClr val="002060"/>
                          </a:solidFill>
                          <a:effectLst/>
                          <a:latin typeface="Arial" panose="020B0604020202020204" pitchFamily="34" charset="0"/>
                        </a:rPr>
                        <a:t>IP </a:t>
                      </a:r>
                      <a:endParaRPr lang="en-US" sz="1000" b="0" i="0" u="none" strike="noStrike" dirty="0">
                        <a:solidFill>
                          <a:srgbClr val="002060"/>
                        </a:solidFill>
                        <a:effectLst/>
                        <a:latin typeface="Arial" panose="020B0604020202020204" pitchFamily="34" charset="0"/>
                      </a:endParaRPr>
                    </a:p>
                  </a:txBody>
                  <a:tcPr marL="72000" marR="36000" marT="72000" marB="36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000" b="0" i="0" u="none" strike="noStrike">
                          <a:solidFill>
                            <a:srgbClr val="002060"/>
                          </a:solidFill>
                          <a:effectLst/>
                          <a:latin typeface="Arial" panose="020B0604020202020204" pitchFamily="34" charset="0"/>
                        </a:rPr>
                        <a:t>Quarterly </a:t>
                      </a:r>
                      <a:endParaRPr lang="en-US" sz="1000" b="0" i="0" u="none" strike="noStrike" dirty="0">
                        <a:solidFill>
                          <a:srgbClr val="002060"/>
                        </a:solidFill>
                        <a:effectLst/>
                        <a:latin typeface="Arial" panose="020B0604020202020204" pitchFamily="34" charset="0"/>
                      </a:endParaRPr>
                    </a:p>
                  </a:txBody>
                  <a:tcPr marL="72000" marR="36000" marT="72000" marB="36000"/>
                </a:tc>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US" sz="1000" b="0" i="0" u="none" strike="noStrike" dirty="0">
                        <a:solidFill>
                          <a:srgbClr val="002060"/>
                        </a:solidFill>
                        <a:effectLst/>
                        <a:latin typeface="Arial" panose="020B0604020202020204" pitchFamily="34" charset="0"/>
                      </a:endParaRPr>
                    </a:p>
                  </a:txBody>
                  <a:tcPr marL="72000" marR="36000" marT="36000" marB="36000"/>
                </a:tc>
                <a:extLst>
                  <a:ext uri="{0D108BD9-81ED-4DB2-BD59-A6C34878D82A}">
                    <a16:rowId xmlns:a16="http://schemas.microsoft.com/office/drawing/2014/main" val="4027406874"/>
                  </a:ext>
                </a:extLst>
              </a:tr>
              <a:tr h="288000">
                <a:tc>
                  <a:txBody>
                    <a:bodyPr/>
                    <a:lstStyle/>
                    <a:p>
                      <a:pPr algn="ctr" rtl="0" fontAlgn="ctr"/>
                      <a:r>
                        <a:rPr lang="en-GB" sz="1000" b="1" i="0" u="none" strike="noStrike" dirty="0">
                          <a:solidFill>
                            <a:srgbClr val="002060"/>
                          </a:solidFill>
                          <a:effectLst/>
                          <a:latin typeface="Arial" panose="020B0604020202020204" pitchFamily="34" charset="0"/>
                        </a:rPr>
                        <a:t>OP-6.4</a:t>
                      </a:r>
                    </a:p>
                  </a:txBody>
                  <a:tcPr marL="0" marR="36000" marT="72000" marB="36000"/>
                </a:tc>
                <a:tc>
                  <a:txBody>
                    <a:bodyPr/>
                    <a:lstStyle/>
                    <a:p>
                      <a:pPr algn="l" rtl="0" fontAlgn="ctr"/>
                      <a:r>
                        <a:rPr lang="en-US" sz="1000" b="1" i="0" u="none" strike="noStrike" dirty="0">
                          <a:solidFill>
                            <a:srgbClr val="002060"/>
                          </a:solidFill>
                          <a:effectLst/>
                          <a:latin typeface="Arial" panose="020B0604020202020204" pitchFamily="34" charset="0"/>
                        </a:rPr>
                        <a:t>Amount of suspected or confirmed hazardous area (m</a:t>
                      </a:r>
                      <a:r>
                        <a:rPr lang="en-US" sz="1000" b="1" i="0" u="none" strike="noStrike" baseline="30000" dirty="0">
                          <a:solidFill>
                            <a:srgbClr val="002060"/>
                          </a:solidFill>
                          <a:effectLst/>
                          <a:latin typeface="Arial" panose="020B0604020202020204" pitchFamily="34" charset="0"/>
                        </a:rPr>
                        <a:t>2</a:t>
                      </a:r>
                      <a:r>
                        <a:rPr lang="en-US" sz="1000" b="1" i="0" u="none" strike="noStrike" dirty="0">
                          <a:solidFill>
                            <a:srgbClr val="002060"/>
                          </a:solidFill>
                          <a:effectLst/>
                          <a:latin typeface="Arial" panose="020B0604020202020204" pitchFamily="34" charset="0"/>
                        </a:rPr>
                        <a:t>) (disaggregated by SHA and CHA)</a:t>
                      </a:r>
                    </a:p>
                  </a:txBody>
                  <a:tcPr marL="72000" marR="36000" marT="72000" marB="36000"/>
                </a:tc>
                <a:tc>
                  <a:txBody>
                    <a:bodyPr/>
                    <a:lstStyle/>
                    <a:p>
                      <a:pPr algn="l" rtl="0" fontAlgn="ctr"/>
                      <a:r>
                        <a:rPr lang="en-GB" sz="1000" b="0" i="0" u="none" strike="noStrike">
                          <a:solidFill>
                            <a:srgbClr val="002060"/>
                          </a:solidFill>
                          <a:effectLst/>
                          <a:latin typeface="Arial" panose="020B0604020202020204" pitchFamily="34" charset="0"/>
                        </a:rPr>
                        <a:t>IMSMA</a:t>
                      </a:r>
                      <a:endParaRPr lang="en-US" sz="1000" b="0" i="0" u="none" strike="noStrike" dirty="0">
                        <a:solidFill>
                          <a:srgbClr val="002060"/>
                        </a:solidFill>
                        <a:effectLst/>
                        <a:latin typeface="Arial" panose="020B0604020202020204" pitchFamily="34" charset="0"/>
                      </a:endParaRPr>
                    </a:p>
                  </a:txBody>
                  <a:tcPr marL="72000" marR="36000" marT="72000" marB="36000"/>
                </a:tc>
                <a:tc>
                  <a:txBody>
                    <a:bodyPr/>
                    <a:lstStyle/>
                    <a:p>
                      <a:pPr algn="l" rtl="0" fontAlgn="ctr"/>
                      <a:r>
                        <a:rPr lang="en-GB" sz="1000" b="0" i="0" u="none" strike="noStrike">
                          <a:solidFill>
                            <a:srgbClr val="002060"/>
                          </a:solidFill>
                          <a:effectLst/>
                          <a:latin typeface="Arial" panose="020B0604020202020204" pitchFamily="34" charset="0"/>
                        </a:rPr>
                        <a:t>IP </a:t>
                      </a:r>
                      <a:endParaRPr lang="en-US" sz="1000" b="0" i="0" u="none" strike="noStrike" dirty="0">
                        <a:solidFill>
                          <a:srgbClr val="002060"/>
                        </a:solidFill>
                        <a:effectLst/>
                        <a:latin typeface="Arial" panose="020B0604020202020204" pitchFamily="34" charset="0"/>
                      </a:endParaRPr>
                    </a:p>
                  </a:txBody>
                  <a:tcPr marL="72000" marR="36000" marT="72000" marB="36000"/>
                </a:tc>
                <a:tc>
                  <a:txBody>
                    <a:bodyPr/>
                    <a:lstStyle/>
                    <a:p>
                      <a:pPr algn="l" rtl="0" fontAlgn="ctr"/>
                      <a:r>
                        <a:rPr lang="en-GB" sz="1000" b="0" i="0" u="none" strike="noStrike">
                          <a:solidFill>
                            <a:srgbClr val="002060"/>
                          </a:solidFill>
                          <a:effectLst/>
                          <a:latin typeface="Arial" panose="020B0604020202020204" pitchFamily="34" charset="0"/>
                        </a:rPr>
                        <a:t>Quarterly </a:t>
                      </a:r>
                      <a:endParaRPr lang="en-US" sz="1000" b="0" i="0" u="none" strike="noStrike" dirty="0">
                        <a:solidFill>
                          <a:srgbClr val="002060"/>
                        </a:solidFill>
                        <a:effectLst/>
                        <a:latin typeface="Arial" panose="020B0604020202020204" pitchFamily="34" charset="0"/>
                      </a:endParaRPr>
                    </a:p>
                  </a:txBody>
                  <a:tcPr marL="72000" marR="36000" marT="72000" marB="36000"/>
                </a:tc>
                <a:tc vMerge="1">
                  <a:txBody>
                    <a:bodyPr/>
                    <a:lstStyle/>
                    <a:p>
                      <a:pPr algn="l" rtl="0" fontAlgn="ctr"/>
                      <a:endParaRPr lang="en-US" sz="1000" b="0" i="0" u="none" strike="noStrike" dirty="0">
                        <a:solidFill>
                          <a:srgbClr val="002060"/>
                        </a:solidFill>
                        <a:effectLst/>
                        <a:latin typeface="Arial" panose="020B0604020202020204" pitchFamily="34" charset="0"/>
                      </a:endParaRPr>
                    </a:p>
                  </a:txBody>
                  <a:tcPr marL="72000" marR="36000" marT="36000" marB="36000"/>
                </a:tc>
                <a:extLst>
                  <a:ext uri="{0D108BD9-81ED-4DB2-BD59-A6C34878D82A}">
                    <a16:rowId xmlns:a16="http://schemas.microsoft.com/office/drawing/2014/main" val="2708962422"/>
                  </a:ext>
                </a:extLst>
              </a:tr>
              <a:tr h="288000">
                <a:tc>
                  <a:txBody>
                    <a:bodyPr/>
                    <a:lstStyle/>
                    <a:p>
                      <a:pPr algn="ctr" rtl="0" fontAlgn="ctr"/>
                      <a:r>
                        <a:rPr lang="en-GB" sz="1000" b="1" i="0" u="none" strike="noStrike" dirty="0">
                          <a:solidFill>
                            <a:srgbClr val="002060"/>
                          </a:solidFill>
                          <a:effectLst/>
                          <a:latin typeface="Arial" panose="020B0604020202020204" pitchFamily="34" charset="0"/>
                        </a:rPr>
                        <a:t>OP-6.5</a:t>
                      </a:r>
                    </a:p>
                  </a:txBody>
                  <a:tcPr marL="0" marR="36000" marT="72000" marB="36000"/>
                </a:tc>
                <a:tc>
                  <a:txBody>
                    <a:bodyPr/>
                    <a:lstStyle/>
                    <a:p>
                      <a:pPr algn="l" rtl="0" fontAlgn="ctr"/>
                      <a:r>
                        <a:rPr lang="en-GB" sz="1000" b="1" i="0" u="none" strike="noStrike" dirty="0">
                          <a:solidFill>
                            <a:srgbClr val="002060"/>
                          </a:solidFill>
                          <a:effectLst/>
                          <a:latin typeface="Arial" panose="020B0604020202020204" pitchFamily="34" charset="0"/>
                        </a:rPr>
                        <a:t>Land cancelled through non-technical survey  (m</a:t>
                      </a:r>
                      <a:r>
                        <a:rPr lang="en-GB" sz="1000" b="1" i="0" u="none" strike="noStrike" baseline="30000" dirty="0">
                          <a:solidFill>
                            <a:srgbClr val="002060"/>
                          </a:solidFill>
                          <a:effectLst/>
                          <a:latin typeface="Arial" panose="020B0604020202020204" pitchFamily="34" charset="0"/>
                        </a:rPr>
                        <a:t>2 </a:t>
                      </a:r>
                      <a:r>
                        <a:rPr lang="en-GB" sz="1000" b="1" i="0" u="none" strike="noStrike" dirty="0">
                          <a:solidFill>
                            <a:srgbClr val="002060"/>
                          </a:solidFill>
                          <a:effectLst/>
                          <a:latin typeface="Arial" panose="020B0604020202020204" pitchFamily="34" charset="0"/>
                        </a:rPr>
                        <a:t>)</a:t>
                      </a:r>
                    </a:p>
                  </a:txBody>
                  <a:tcPr marL="72000" marR="36000" marT="72000" marB="36000"/>
                </a:tc>
                <a:tc>
                  <a:txBody>
                    <a:bodyPr/>
                    <a:lstStyle/>
                    <a:p>
                      <a:pPr algn="l" rtl="0" fontAlgn="ctr"/>
                      <a:r>
                        <a:rPr lang="en-GB" sz="1000" b="0" i="0" u="none" strike="noStrike">
                          <a:solidFill>
                            <a:srgbClr val="002060"/>
                          </a:solidFill>
                          <a:effectLst/>
                          <a:latin typeface="Arial" panose="020B0604020202020204" pitchFamily="34" charset="0"/>
                        </a:rPr>
                        <a:t>IMSMA</a:t>
                      </a:r>
                      <a:endParaRPr lang="en-GB" sz="1000" b="0" i="0" u="none" strike="noStrike" dirty="0">
                        <a:solidFill>
                          <a:srgbClr val="002060"/>
                        </a:solidFill>
                        <a:effectLst/>
                        <a:latin typeface="Arial" panose="020B0604020202020204" pitchFamily="34" charset="0"/>
                      </a:endParaRPr>
                    </a:p>
                  </a:txBody>
                  <a:tcPr marL="72000" marR="36000" marT="72000" marB="36000"/>
                </a:tc>
                <a:tc>
                  <a:txBody>
                    <a:bodyPr/>
                    <a:lstStyle/>
                    <a:p>
                      <a:pPr algn="l" rtl="0" fontAlgn="ctr"/>
                      <a:r>
                        <a:rPr lang="en-GB" sz="1000" b="0" i="0" u="none" strike="noStrike">
                          <a:solidFill>
                            <a:srgbClr val="002060"/>
                          </a:solidFill>
                          <a:effectLst/>
                          <a:latin typeface="Arial" panose="020B0604020202020204" pitchFamily="34" charset="0"/>
                        </a:rPr>
                        <a:t>IP </a:t>
                      </a:r>
                      <a:endParaRPr lang="en-GB" sz="1000" b="0" i="0" u="none" strike="noStrike" dirty="0">
                        <a:solidFill>
                          <a:srgbClr val="002060"/>
                        </a:solidFill>
                        <a:effectLst/>
                        <a:latin typeface="Arial" panose="020B0604020202020204" pitchFamily="34" charset="0"/>
                      </a:endParaRPr>
                    </a:p>
                  </a:txBody>
                  <a:tcPr marL="72000" marR="36000" marT="72000" marB="36000"/>
                </a:tc>
                <a:tc>
                  <a:txBody>
                    <a:bodyPr/>
                    <a:lstStyle/>
                    <a:p>
                      <a:pPr algn="l" rtl="0" fontAlgn="ctr"/>
                      <a:r>
                        <a:rPr lang="en-GB" sz="1000" b="0" i="0" u="none" strike="noStrike">
                          <a:solidFill>
                            <a:srgbClr val="002060"/>
                          </a:solidFill>
                          <a:effectLst/>
                          <a:latin typeface="Arial" panose="020B0604020202020204" pitchFamily="34" charset="0"/>
                        </a:rPr>
                        <a:t>Quarterly </a:t>
                      </a:r>
                      <a:endParaRPr lang="en-GB" sz="1000" b="0" i="0" u="none" strike="noStrike" dirty="0">
                        <a:solidFill>
                          <a:srgbClr val="002060"/>
                        </a:solidFill>
                        <a:effectLst/>
                        <a:latin typeface="Arial" panose="020B0604020202020204" pitchFamily="34" charset="0"/>
                      </a:endParaRPr>
                    </a:p>
                  </a:txBody>
                  <a:tcPr marL="72000" marR="36000" marT="72000" marB="36000"/>
                </a:tc>
                <a:tc vMerge="1">
                  <a:txBody>
                    <a:bodyPr/>
                    <a:lstStyle/>
                    <a:p>
                      <a:pPr algn="l" rtl="0" fontAlgn="ctr"/>
                      <a:endParaRPr lang="en-GB" sz="1000" b="0" i="0" u="none" strike="noStrike" dirty="0">
                        <a:solidFill>
                          <a:srgbClr val="002060"/>
                        </a:solidFill>
                        <a:effectLst/>
                        <a:latin typeface="Arial" panose="020B0604020202020204" pitchFamily="34" charset="0"/>
                      </a:endParaRPr>
                    </a:p>
                  </a:txBody>
                  <a:tcPr marL="72000" marR="36000" marT="36000" marB="36000"/>
                </a:tc>
                <a:extLst>
                  <a:ext uri="{0D108BD9-81ED-4DB2-BD59-A6C34878D82A}">
                    <a16:rowId xmlns:a16="http://schemas.microsoft.com/office/drawing/2014/main" val="3423947837"/>
                  </a:ext>
                </a:extLst>
              </a:tr>
              <a:tr h="213548">
                <a:tc>
                  <a:txBody>
                    <a:bodyPr/>
                    <a:lstStyle/>
                    <a:p>
                      <a:pPr algn="ctr" rtl="0" fontAlgn="ctr"/>
                      <a:r>
                        <a:rPr lang="en-GB" sz="1000" b="1" i="0" u="none" strike="noStrike" dirty="0">
                          <a:solidFill>
                            <a:srgbClr val="002060"/>
                          </a:solidFill>
                          <a:effectLst/>
                          <a:latin typeface="Arial" panose="020B0604020202020204" pitchFamily="34" charset="0"/>
                        </a:rPr>
                        <a:t>OP-6.6</a:t>
                      </a:r>
                    </a:p>
                  </a:txBody>
                  <a:tcPr marL="0" marR="36000" marT="72000" marB="36000"/>
                </a:tc>
                <a:tc>
                  <a:txBody>
                    <a:bodyPr/>
                    <a:lstStyle/>
                    <a:p>
                      <a:pPr algn="l" rtl="0" fontAlgn="ctr"/>
                      <a:r>
                        <a:rPr lang="en-US" sz="1000" b="1" i="0" u="none" strike="noStrike" dirty="0">
                          <a:solidFill>
                            <a:srgbClr val="002060"/>
                          </a:solidFill>
                          <a:effectLst/>
                          <a:latin typeface="Arial" panose="020B0604020202020204" pitchFamily="34" charset="0"/>
                        </a:rPr>
                        <a:t>Number of open Spot tasks (explosive ordnance that has been reported but not yet cleared)</a:t>
                      </a:r>
                    </a:p>
                  </a:txBody>
                  <a:tcPr marL="72000" marR="36000" marT="72000" marB="36000"/>
                </a:tc>
                <a:tc>
                  <a:txBody>
                    <a:bodyPr/>
                    <a:lstStyle/>
                    <a:p>
                      <a:pPr algn="l" rtl="0" fontAlgn="ctr"/>
                      <a:r>
                        <a:rPr lang="en-GB" sz="1000" b="0" i="0" u="none" strike="noStrike">
                          <a:solidFill>
                            <a:srgbClr val="002060"/>
                          </a:solidFill>
                          <a:effectLst/>
                          <a:latin typeface="Arial" panose="020B0604020202020204" pitchFamily="34" charset="0"/>
                        </a:rPr>
                        <a:t>IMSMA</a:t>
                      </a:r>
                      <a:endParaRPr lang="en-US" sz="1000" b="0" i="0" u="none" strike="noStrike" dirty="0">
                        <a:solidFill>
                          <a:srgbClr val="002060"/>
                        </a:solidFill>
                        <a:effectLst/>
                        <a:latin typeface="Arial" panose="020B0604020202020204" pitchFamily="34" charset="0"/>
                      </a:endParaRPr>
                    </a:p>
                  </a:txBody>
                  <a:tcPr marL="72000" marR="36000" marT="72000" marB="36000"/>
                </a:tc>
                <a:tc>
                  <a:txBody>
                    <a:bodyPr/>
                    <a:lstStyle/>
                    <a:p>
                      <a:pPr algn="l" rtl="0" fontAlgn="ctr"/>
                      <a:r>
                        <a:rPr lang="en-GB" sz="1000" b="0" i="0" u="none" strike="noStrike">
                          <a:solidFill>
                            <a:srgbClr val="002060"/>
                          </a:solidFill>
                          <a:effectLst/>
                          <a:latin typeface="Arial" panose="020B0604020202020204" pitchFamily="34" charset="0"/>
                        </a:rPr>
                        <a:t>IP</a:t>
                      </a:r>
                      <a:endParaRPr lang="en-US" sz="1000" b="0" i="0" u="none" strike="noStrike" dirty="0">
                        <a:solidFill>
                          <a:srgbClr val="002060"/>
                        </a:solidFill>
                        <a:effectLst/>
                        <a:latin typeface="Arial" panose="020B0604020202020204" pitchFamily="34" charset="0"/>
                      </a:endParaRPr>
                    </a:p>
                  </a:txBody>
                  <a:tcPr marL="72000" marR="36000" marT="72000" marB="36000"/>
                </a:tc>
                <a:tc>
                  <a:txBody>
                    <a:bodyPr/>
                    <a:lstStyle/>
                    <a:p>
                      <a:pPr algn="l" rtl="0" fontAlgn="ctr"/>
                      <a:r>
                        <a:rPr lang="en-GB" sz="1000" b="0" i="0" u="none" strike="noStrike">
                          <a:solidFill>
                            <a:srgbClr val="002060"/>
                          </a:solidFill>
                          <a:effectLst/>
                          <a:latin typeface="Arial" panose="020B0604020202020204" pitchFamily="34" charset="0"/>
                        </a:rPr>
                        <a:t>Quarterly</a:t>
                      </a:r>
                      <a:endParaRPr lang="en-US" sz="1000" b="0" i="0" u="none" strike="noStrike" dirty="0">
                        <a:solidFill>
                          <a:srgbClr val="002060"/>
                        </a:solidFill>
                        <a:effectLst/>
                        <a:latin typeface="Arial" panose="020B0604020202020204" pitchFamily="34" charset="0"/>
                      </a:endParaRPr>
                    </a:p>
                  </a:txBody>
                  <a:tcPr marL="72000" marR="36000" marT="72000" marB="36000"/>
                </a:tc>
                <a:tc vMerge="1">
                  <a:txBody>
                    <a:bodyPr/>
                    <a:lstStyle/>
                    <a:p>
                      <a:pPr algn="l" rtl="0" fontAlgn="ctr"/>
                      <a:endParaRPr lang="en-US" sz="1000" b="0" i="0" u="none" strike="noStrike" dirty="0">
                        <a:solidFill>
                          <a:srgbClr val="002060"/>
                        </a:solidFill>
                        <a:effectLst/>
                        <a:latin typeface="Arial" panose="020B0604020202020204" pitchFamily="34" charset="0"/>
                      </a:endParaRPr>
                    </a:p>
                  </a:txBody>
                  <a:tcPr marL="72000" marR="36000" marT="36000" marB="36000"/>
                </a:tc>
                <a:extLst>
                  <a:ext uri="{0D108BD9-81ED-4DB2-BD59-A6C34878D82A}">
                    <a16:rowId xmlns:a16="http://schemas.microsoft.com/office/drawing/2014/main" val="2880848047"/>
                  </a:ext>
                </a:extLst>
              </a:tr>
              <a:tr h="288000">
                <a:tc>
                  <a:txBody>
                    <a:bodyPr/>
                    <a:lstStyle/>
                    <a:p>
                      <a:pPr algn="ctr" rtl="0" fontAlgn="ctr"/>
                      <a:r>
                        <a:rPr lang="en-GB" sz="1000" b="1" i="0" u="none" strike="noStrike" dirty="0">
                          <a:solidFill>
                            <a:srgbClr val="002060"/>
                          </a:solidFill>
                          <a:effectLst/>
                          <a:latin typeface="Arial" panose="020B0604020202020204" pitchFamily="34" charset="0"/>
                        </a:rPr>
                        <a:t>OP-6.7</a:t>
                      </a:r>
                    </a:p>
                  </a:txBody>
                  <a:tcPr marL="0" marR="36000" marT="72000" marB="36000"/>
                </a:tc>
                <a:tc>
                  <a:txBody>
                    <a:bodyPr/>
                    <a:lstStyle/>
                    <a:p>
                      <a:pPr algn="l" rtl="0" fontAlgn="ctr"/>
                      <a:r>
                        <a:rPr lang="en-US" sz="1000" b="1" i="0" u="none" strike="noStrike" dirty="0">
                          <a:solidFill>
                            <a:srgbClr val="002060"/>
                          </a:solidFill>
                          <a:effectLst/>
                          <a:latin typeface="Arial" panose="020B0604020202020204" pitchFamily="34" charset="0"/>
                        </a:rPr>
                        <a:t>Number of EOD spot tasks conducted</a:t>
                      </a:r>
                    </a:p>
                  </a:txBody>
                  <a:tcPr marL="72000" marR="36000" marT="72000" marB="36000"/>
                </a:tc>
                <a:tc>
                  <a:txBody>
                    <a:bodyPr/>
                    <a:lstStyle/>
                    <a:p>
                      <a:pPr algn="l" rtl="0" fontAlgn="ctr"/>
                      <a:r>
                        <a:rPr lang="en-GB" sz="1000" b="0" i="0" u="none" strike="noStrike">
                          <a:solidFill>
                            <a:srgbClr val="002060"/>
                          </a:solidFill>
                          <a:effectLst/>
                          <a:latin typeface="Arial" panose="020B0604020202020204" pitchFamily="34" charset="0"/>
                        </a:rPr>
                        <a:t>IMSMA</a:t>
                      </a:r>
                      <a:endParaRPr lang="en-US" sz="1000" b="0" i="0" u="none" strike="noStrike" dirty="0">
                        <a:solidFill>
                          <a:srgbClr val="002060"/>
                        </a:solidFill>
                        <a:effectLst/>
                        <a:latin typeface="Arial" panose="020B0604020202020204" pitchFamily="34" charset="0"/>
                      </a:endParaRPr>
                    </a:p>
                  </a:txBody>
                  <a:tcPr marL="72000" marR="36000" marT="72000" marB="36000"/>
                </a:tc>
                <a:tc>
                  <a:txBody>
                    <a:bodyPr/>
                    <a:lstStyle/>
                    <a:p>
                      <a:pPr algn="l" rtl="0" fontAlgn="ctr"/>
                      <a:r>
                        <a:rPr lang="en-GB" sz="1000" b="0" i="0" u="none" strike="noStrike">
                          <a:solidFill>
                            <a:srgbClr val="002060"/>
                          </a:solidFill>
                          <a:effectLst/>
                          <a:latin typeface="Arial" panose="020B0604020202020204" pitchFamily="34" charset="0"/>
                        </a:rPr>
                        <a:t>IP </a:t>
                      </a:r>
                      <a:endParaRPr lang="en-US" sz="1000" b="0" i="0" u="none" strike="noStrike" dirty="0">
                        <a:solidFill>
                          <a:srgbClr val="002060"/>
                        </a:solidFill>
                        <a:effectLst/>
                        <a:latin typeface="Arial" panose="020B0604020202020204" pitchFamily="34" charset="0"/>
                      </a:endParaRPr>
                    </a:p>
                  </a:txBody>
                  <a:tcPr marL="72000" marR="36000" marT="72000" marB="36000"/>
                </a:tc>
                <a:tc>
                  <a:txBody>
                    <a:bodyPr/>
                    <a:lstStyle/>
                    <a:p>
                      <a:pPr algn="l" rtl="0" fontAlgn="ctr"/>
                      <a:r>
                        <a:rPr lang="en-GB" sz="1000" b="0" i="0" u="none" strike="noStrike">
                          <a:solidFill>
                            <a:srgbClr val="002060"/>
                          </a:solidFill>
                          <a:effectLst/>
                          <a:latin typeface="Arial" panose="020B0604020202020204" pitchFamily="34" charset="0"/>
                        </a:rPr>
                        <a:t>Quarterly </a:t>
                      </a:r>
                      <a:endParaRPr lang="en-US" sz="1000" b="0" i="0" u="none" strike="noStrike" dirty="0">
                        <a:solidFill>
                          <a:srgbClr val="002060"/>
                        </a:solidFill>
                        <a:effectLst/>
                        <a:latin typeface="Arial" panose="020B0604020202020204" pitchFamily="34" charset="0"/>
                      </a:endParaRPr>
                    </a:p>
                  </a:txBody>
                  <a:tcPr marL="72000" marR="36000" marT="72000" marB="36000"/>
                </a:tc>
                <a:tc vMerge="1">
                  <a:txBody>
                    <a:bodyPr/>
                    <a:lstStyle/>
                    <a:p>
                      <a:pPr algn="l" rtl="0" fontAlgn="ctr"/>
                      <a:endParaRPr lang="en-US" sz="1000" b="0" i="0" u="none" strike="noStrike" dirty="0">
                        <a:solidFill>
                          <a:srgbClr val="002060"/>
                        </a:solidFill>
                        <a:effectLst/>
                        <a:latin typeface="Arial" panose="020B0604020202020204" pitchFamily="34" charset="0"/>
                      </a:endParaRPr>
                    </a:p>
                  </a:txBody>
                  <a:tcPr marL="72000" marR="36000" marT="36000" marB="36000"/>
                </a:tc>
                <a:extLst>
                  <a:ext uri="{0D108BD9-81ED-4DB2-BD59-A6C34878D82A}">
                    <a16:rowId xmlns:a16="http://schemas.microsoft.com/office/drawing/2014/main" val="3268282041"/>
                  </a:ext>
                </a:extLst>
              </a:tr>
              <a:tr h="288000">
                <a:tc>
                  <a:txBody>
                    <a:bodyPr/>
                    <a:lstStyle/>
                    <a:p>
                      <a:pPr algn="ctr" rtl="0" fontAlgn="ctr"/>
                      <a:r>
                        <a:rPr lang="en-GB" sz="1000" b="0" i="0" u="none" strike="noStrike" dirty="0">
                          <a:solidFill>
                            <a:srgbClr val="002060"/>
                          </a:solidFill>
                          <a:effectLst/>
                          <a:latin typeface="Arial" panose="020B0604020202020204" pitchFamily="34" charset="0"/>
                        </a:rPr>
                        <a:t>OP-6.8</a:t>
                      </a:r>
                    </a:p>
                  </a:txBody>
                  <a:tcPr marL="0" marR="36000" marT="72000" marB="36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rgbClr val="002060"/>
                          </a:solidFill>
                          <a:effectLst/>
                          <a:latin typeface="Arial" panose="020B0604020202020204" pitchFamily="34" charset="0"/>
                        </a:rPr>
                        <a:t>Identification of land disputes within project areas</a:t>
                      </a:r>
                    </a:p>
                  </a:txBody>
                  <a:tcPr marL="72000" marR="36000" marT="72000" marB="36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a:solidFill>
                            <a:srgbClr val="002060"/>
                          </a:solidFill>
                          <a:effectLst/>
                          <a:latin typeface="Arial" panose="020B0604020202020204" pitchFamily="34" charset="0"/>
                        </a:rPr>
                        <a:t>Municipal records/ Housing, land and property assessments</a:t>
                      </a:r>
                      <a:endParaRPr lang="en-US" sz="1000" b="0" i="0" u="none" strike="noStrike" dirty="0">
                        <a:solidFill>
                          <a:srgbClr val="002060"/>
                        </a:solidFill>
                        <a:effectLst/>
                        <a:latin typeface="Arial" panose="020B0604020202020204" pitchFamily="34" charset="0"/>
                      </a:endParaRPr>
                    </a:p>
                  </a:txBody>
                  <a:tcPr marL="72000" marR="36000" marT="72000" marB="36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000" b="0" i="0" u="none" strike="noStrike">
                          <a:solidFill>
                            <a:srgbClr val="002060"/>
                          </a:solidFill>
                          <a:effectLst/>
                          <a:latin typeface="Arial" panose="020B0604020202020204" pitchFamily="34" charset="0"/>
                        </a:rPr>
                        <a:t>IP </a:t>
                      </a:r>
                      <a:endParaRPr lang="en-US" sz="1000" b="0" i="0" u="none" strike="noStrike" dirty="0">
                        <a:solidFill>
                          <a:srgbClr val="002060"/>
                        </a:solidFill>
                        <a:effectLst/>
                        <a:latin typeface="Arial" panose="020B0604020202020204" pitchFamily="34" charset="0"/>
                      </a:endParaRPr>
                    </a:p>
                  </a:txBody>
                  <a:tcPr marL="72000" marR="36000" marT="72000" marB="36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000" b="0" i="0" u="none" strike="noStrike">
                          <a:solidFill>
                            <a:srgbClr val="002060"/>
                          </a:solidFill>
                          <a:effectLst/>
                          <a:latin typeface="Arial" panose="020B0604020202020204" pitchFamily="34" charset="0"/>
                        </a:rPr>
                        <a:t>Quarterly</a:t>
                      </a:r>
                      <a:endParaRPr lang="en-US" sz="1000" b="0" i="0" u="none" strike="noStrike" dirty="0">
                        <a:solidFill>
                          <a:srgbClr val="002060"/>
                        </a:solidFill>
                        <a:effectLst/>
                        <a:latin typeface="Arial" panose="020B0604020202020204" pitchFamily="34" charset="0"/>
                      </a:endParaRPr>
                    </a:p>
                  </a:txBody>
                  <a:tcPr marL="72000" marR="36000" marT="72000" marB="36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000" b="0" i="0" u="none" strike="noStrike" kern="1200" dirty="0">
                          <a:solidFill>
                            <a:srgbClr val="002060"/>
                          </a:solidFill>
                          <a:effectLst/>
                          <a:latin typeface="Arial" panose="020B0604020202020204" pitchFamily="34" charset="0"/>
                          <a:ea typeface="+mn-ea"/>
                          <a:cs typeface="+mn-cs"/>
                        </a:rPr>
                        <a:t>For each project area, a record of whether formal and informal land disputes have been raised or are being investigated.</a:t>
                      </a:r>
                      <a:endParaRPr lang="en-US" sz="1000" b="0" i="0" u="none" strike="noStrike" dirty="0">
                        <a:solidFill>
                          <a:srgbClr val="002060"/>
                        </a:solidFill>
                        <a:effectLst/>
                        <a:latin typeface="Arial" panose="020B0604020202020204" pitchFamily="34" charset="0"/>
                      </a:endParaRPr>
                    </a:p>
                  </a:txBody>
                  <a:tcPr marL="72000" marR="36000" marT="72000" marB="36000"/>
                </a:tc>
                <a:extLst>
                  <a:ext uri="{0D108BD9-81ED-4DB2-BD59-A6C34878D82A}">
                    <a16:rowId xmlns:a16="http://schemas.microsoft.com/office/drawing/2014/main" val="4063438323"/>
                  </a:ext>
                </a:extLst>
              </a:tr>
              <a:tr h="288000">
                <a:tc>
                  <a:txBody>
                    <a:bodyPr/>
                    <a:lstStyle/>
                    <a:p>
                      <a:pPr algn="ctr" rtl="0" fontAlgn="ctr"/>
                      <a:r>
                        <a:rPr lang="en-GB" sz="1000" b="0" i="0" u="none" strike="noStrike" dirty="0">
                          <a:solidFill>
                            <a:srgbClr val="002060"/>
                          </a:solidFill>
                          <a:effectLst/>
                          <a:latin typeface="Arial" panose="020B0604020202020204" pitchFamily="34" charset="0"/>
                        </a:rPr>
                        <a:t>OP-6.9</a:t>
                      </a:r>
                    </a:p>
                  </a:txBody>
                  <a:tcPr marL="0" marR="36000" marT="72000" marB="3600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rgbClr val="002060"/>
                          </a:solidFill>
                          <a:effectLst/>
                          <a:latin typeface="Arial" panose="020B0604020202020204" pitchFamily="34" charset="0"/>
                        </a:rPr>
                        <a:t>Suspected or confirmed hazardous areas newly identified </a:t>
                      </a:r>
                      <a:r>
                        <a:rPr lang="en-GB" sz="1000" b="0" i="0" u="none" strike="noStrike" dirty="0">
                          <a:solidFill>
                            <a:srgbClr val="002060"/>
                          </a:solidFill>
                          <a:effectLst/>
                          <a:latin typeface="Arial" panose="020B0604020202020204" pitchFamily="34" charset="0"/>
                        </a:rPr>
                        <a:t>(m</a:t>
                      </a:r>
                      <a:r>
                        <a:rPr lang="en-GB" sz="1000" b="0" i="0" u="none" strike="noStrike" baseline="30000" dirty="0">
                          <a:solidFill>
                            <a:srgbClr val="002060"/>
                          </a:solidFill>
                          <a:effectLst/>
                          <a:latin typeface="Arial" panose="020B0604020202020204" pitchFamily="34" charset="0"/>
                        </a:rPr>
                        <a:t>2 </a:t>
                      </a:r>
                      <a:r>
                        <a:rPr lang="en-GB" sz="1000" b="0" i="0" u="none" strike="noStrike" dirty="0">
                          <a:solidFill>
                            <a:srgbClr val="002060"/>
                          </a:solidFill>
                          <a:effectLst/>
                          <a:latin typeface="Arial" panose="020B0604020202020204" pitchFamily="34" charset="0"/>
                        </a:rPr>
                        <a:t>)</a:t>
                      </a:r>
                      <a:r>
                        <a:rPr lang="en-US" sz="1000" b="0" i="0" u="none" strike="noStrike" dirty="0">
                          <a:solidFill>
                            <a:srgbClr val="002060"/>
                          </a:solidFill>
                          <a:effectLst/>
                          <a:latin typeface="Arial" panose="020B0604020202020204" pitchFamily="34" charset="0"/>
                        </a:rPr>
                        <a:t> (disaggregated by SHA and CHA)</a:t>
                      </a:r>
                    </a:p>
                    <a:p>
                      <a:pPr algn="l" rtl="0" fontAlgn="ctr"/>
                      <a:endParaRPr lang="en-US" sz="1000" b="0" i="0" u="none" strike="noStrike" dirty="0">
                        <a:solidFill>
                          <a:srgbClr val="002060"/>
                        </a:solidFill>
                        <a:effectLst/>
                        <a:latin typeface="Arial" panose="020B0604020202020204" pitchFamily="34" charset="0"/>
                      </a:endParaRPr>
                    </a:p>
                  </a:txBody>
                  <a:tcPr marL="72000" marR="36000" marT="72000" marB="36000"/>
                </a:tc>
                <a:tc>
                  <a:txBody>
                    <a:bodyPr/>
                    <a:lstStyle/>
                    <a:p>
                      <a:pPr algn="l" rtl="0" fontAlgn="ctr"/>
                      <a:r>
                        <a:rPr lang="en-GB" sz="1000" b="0" i="0" u="none" strike="noStrike" dirty="0">
                          <a:solidFill>
                            <a:srgbClr val="002060"/>
                          </a:solidFill>
                          <a:effectLst/>
                          <a:latin typeface="Arial" panose="020B0604020202020204" pitchFamily="34" charset="0"/>
                        </a:rPr>
                        <a:t>IMSMA</a:t>
                      </a:r>
                      <a:endParaRPr lang="en-US" sz="1000" b="0" i="0" u="none" strike="noStrike" dirty="0">
                        <a:solidFill>
                          <a:srgbClr val="002060"/>
                        </a:solidFill>
                        <a:effectLst/>
                        <a:latin typeface="Arial" panose="020B0604020202020204" pitchFamily="34" charset="0"/>
                      </a:endParaRPr>
                    </a:p>
                  </a:txBody>
                  <a:tcPr marL="72000" marR="36000" marT="72000" marB="36000"/>
                </a:tc>
                <a:tc>
                  <a:txBody>
                    <a:bodyPr/>
                    <a:lstStyle/>
                    <a:p>
                      <a:pPr algn="l" rtl="0" fontAlgn="ctr"/>
                      <a:r>
                        <a:rPr lang="en-GB" sz="1000" b="0" i="0" u="none" strike="noStrike">
                          <a:solidFill>
                            <a:srgbClr val="002060"/>
                          </a:solidFill>
                          <a:effectLst/>
                          <a:latin typeface="Arial" panose="020B0604020202020204" pitchFamily="34" charset="0"/>
                        </a:rPr>
                        <a:t>IP </a:t>
                      </a:r>
                      <a:endParaRPr lang="en-US" sz="1000" b="0" i="0" u="none" strike="noStrike" dirty="0">
                        <a:solidFill>
                          <a:srgbClr val="002060"/>
                        </a:solidFill>
                        <a:effectLst/>
                        <a:latin typeface="Arial" panose="020B0604020202020204" pitchFamily="34" charset="0"/>
                      </a:endParaRPr>
                    </a:p>
                  </a:txBody>
                  <a:tcPr marL="72000" marR="36000" marT="72000" marB="36000"/>
                </a:tc>
                <a:tc>
                  <a:txBody>
                    <a:bodyPr/>
                    <a:lstStyle/>
                    <a:p>
                      <a:pPr algn="l" rtl="0" fontAlgn="ctr"/>
                      <a:r>
                        <a:rPr lang="en-GB" sz="1000" b="0" i="0" u="none" strike="noStrike">
                          <a:solidFill>
                            <a:srgbClr val="002060"/>
                          </a:solidFill>
                          <a:effectLst/>
                          <a:latin typeface="Arial" panose="020B0604020202020204" pitchFamily="34" charset="0"/>
                        </a:rPr>
                        <a:t>Quarterly </a:t>
                      </a:r>
                      <a:endParaRPr lang="en-US" sz="1000" b="0" i="0" u="none" strike="noStrike" dirty="0">
                        <a:solidFill>
                          <a:srgbClr val="002060"/>
                        </a:solidFill>
                        <a:effectLst/>
                        <a:latin typeface="Arial" panose="020B0604020202020204" pitchFamily="34" charset="0"/>
                      </a:endParaRPr>
                    </a:p>
                  </a:txBody>
                  <a:tcPr marL="72000" marR="36000" marT="72000" marB="36000"/>
                </a:tc>
                <a:tc>
                  <a:txBody>
                    <a:bodyPr/>
                    <a:lstStyle/>
                    <a:p>
                      <a:pPr algn="l" rtl="0" fontAlgn="ctr"/>
                      <a:r>
                        <a:rPr lang="en-GB" sz="1000" b="0" i="0" u="none" strike="noStrike" dirty="0">
                          <a:solidFill>
                            <a:srgbClr val="002060"/>
                          </a:solidFill>
                          <a:effectLst/>
                          <a:latin typeface="Arial" panose="020B0604020202020204" pitchFamily="34" charset="0"/>
                        </a:rPr>
                        <a:t>See </a:t>
                      </a:r>
                      <a:r>
                        <a:rPr lang="en-GB" sz="1000" b="0" i="0" dirty="0">
                          <a:solidFill>
                            <a:srgbClr val="002060"/>
                          </a:solidFill>
                          <a:latin typeface="Arial" panose="020B0604020202020204" pitchFamily="34" charset="0"/>
                        </a:rPr>
                        <a:t>IMAS 05.10 Second Edition (Amendment 1, February 2020), Annex B for minimum data requirements</a:t>
                      </a:r>
                      <a:endParaRPr lang="en-US" sz="1000" b="0" i="0" u="none" strike="noStrike" dirty="0">
                        <a:solidFill>
                          <a:srgbClr val="002060"/>
                        </a:solidFill>
                        <a:effectLst/>
                        <a:latin typeface="Arial" panose="020B0604020202020204" pitchFamily="34" charset="0"/>
                      </a:endParaRPr>
                    </a:p>
                  </a:txBody>
                  <a:tcPr marL="72000" marR="36000" marT="72000" marB="36000"/>
                </a:tc>
                <a:extLst>
                  <a:ext uri="{0D108BD9-81ED-4DB2-BD59-A6C34878D82A}">
                    <a16:rowId xmlns:a16="http://schemas.microsoft.com/office/drawing/2014/main" val="44143057"/>
                  </a:ext>
                </a:extLst>
              </a:tr>
              <a:tr h="0">
                <a:tc>
                  <a:txBody>
                    <a:bodyPr/>
                    <a:lstStyle/>
                    <a:p>
                      <a:pPr algn="ctr" rtl="0" fontAlgn="ctr"/>
                      <a:r>
                        <a:rPr lang="en-GB" sz="1000" b="0" i="0" u="none" strike="noStrike" dirty="0">
                          <a:solidFill>
                            <a:srgbClr val="002060"/>
                          </a:solidFill>
                          <a:effectLst/>
                          <a:latin typeface="Arial" panose="020B0604020202020204" pitchFamily="34" charset="0"/>
                        </a:rPr>
                        <a:t>OP-6.10</a:t>
                      </a:r>
                    </a:p>
                  </a:txBody>
                  <a:tcPr marL="0" marR="36000" marT="72000" marB="36000"/>
                </a:tc>
                <a:tc>
                  <a:txBody>
                    <a:bodyPr/>
                    <a:lstStyle/>
                    <a:p>
                      <a:pPr algn="l" rtl="0" fontAlgn="ctr"/>
                      <a:r>
                        <a:rPr lang="en-US" sz="1000" b="0" i="0" u="none" strike="noStrike" dirty="0">
                          <a:solidFill>
                            <a:srgbClr val="002060"/>
                          </a:solidFill>
                          <a:effectLst/>
                          <a:latin typeface="Arial" panose="020B0604020202020204" pitchFamily="34" charset="0"/>
                        </a:rPr>
                        <a:t>Number of EOD callouts conducted</a:t>
                      </a:r>
                    </a:p>
                  </a:txBody>
                  <a:tcPr marL="72000" marR="36000" marT="72000" marB="36000"/>
                </a:tc>
                <a:tc>
                  <a:txBody>
                    <a:bodyPr/>
                    <a:lstStyle/>
                    <a:p>
                      <a:pPr algn="l" rtl="0" fontAlgn="ctr"/>
                      <a:r>
                        <a:rPr lang="en-GB" sz="1000" b="0" i="0" u="none" strike="noStrike" dirty="0">
                          <a:solidFill>
                            <a:srgbClr val="002060"/>
                          </a:solidFill>
                          <a:effectLst/>
                          <a:latin typeface="Arial" panose="020B0604020202020204" pitchFamily="34" charset="0"/>
                        </a:rPr>
                        <a:t>IMSMA</a:t>
                      </a:r>
                      <a:endParaRPr lang="en-US" sz="1000" b="0" i="0" u="none" strike="noStrike" dirty="0">
                        <a:solidFill>
                          <a:srgbClr val="002060"/>
                        </a:solidFill>
                        <a:effectLst/>
                        <a:latin typeface="Arial" panose="020B0604020202020204" pitchFamily="34" charset="0"/>
                      </a:endParaRPr>
                    </a:p>
                  </a:txBody>
                  <a:tcPr marL="72000" marR="36000" marT="72000" marB="36000"/>
                </a:tc>
                <a:tc>
                  <a:txBody>
                    <a:bodyPr/>
                    <a:lstStyle/>
                    <a:p>
                      <a:pPr algn="l" rtl="0" fontAlgn="ctr"/>
                      <a:r>
                        <a:rPr lang="en-GB" sz="1000" b="0" i="0" u="none" strike="noStrike" dirty="0">
                          <a:solidFill>
                            <a:srgbClr val="002060"/>
                          </a:solidFill>
                          <a:effectLst/>
                          <a:latin typeface="Arial" panose="020B0604020202020204" pitchFamily="34" charset="0"/>
                        </a:rPr>
                        <a:t>IP </a:t>
                      </a:r>
                      <a:endParaRPr lang="en-US" sz="1000" b="0" i="0" u="none" strike="noStrike" dirty="0">
                        <a:solidFill>
                          <a:srgbClr val="002060"/>
                        </a:solidFill>
                        <a:effectLst/>
                        <a:latin typeface="Arial" panose="020B0604020202020204" pitchFamily="34" charset="0"/>
                      </a:endParaRPr>
                    </a:p>
                  </a:txBody>
                  <a:tcPr marL="72000" marR="36000" marT="72000" marB="36000"/>
                </a:tc>
                <a:tc>
                  <a:txBody>
                    <a:bodyPr/>
                    <a:lstStyle/>
                    <a:p>
                      <a:pPr algn="l" rtl="0" fontAlgn="ctr"/>
                      <a:r>
                        <a:rPr lang="en-GB" sz="1000" b="0" i="0" u="none" strike="noStrike" dirty="0">
                          <a:solidFill>
                            <a:srgbClr val="002060"/>
                          </a:solidFill>
                          <a:effectLst/>
                          <a:latin typeface="Arial" panose="020B0604020202020204" pitchFamily="34" charset="0"/>
                        </a:rPr>
                        <a:t>Quarterly </a:t>
                      </a:r>
                      <a:endParaRPr lang="en-US" sz="1000" b="0" i="0" u="none" strike="noStrike" dirty="0">
                        <a:solidFill>
                          <a:srgbClr val="002060"/>
                        </a:solidFill>
                        <a:effectLst/>
                        <a:latin typeface="Arial" panose="020B0604020202020204" pitchFamily="34" charset="0"/>
                      </a:endParaRPr>
                    </a:p>
                  </a:txBody>
                  <a:tcPr marL="72000" marR="36000" marT="72000" marB="36000"/>
                </a:tc>
                <a:tc>
                  <a:txBody>
                    <a:bodyPr/>
                    <a:lstStyle/>
                    <a:p>
                      <a:pPr algn="l" rtl="0" fontAlgn="ctr"/>
                      <a:r>
                        <a:rPr lang="en-US" sz="1000" b="0" i="0" u="none" strike="noStrike">
                          <a:solidFill>
                            <a:srgbClr val="002060"/>
                          </a:solidFill>
                          <a:effectLst/>
                          <a:latin typeface="Arial" panose="020B0604020202020204" pitchFamily="34" charset="0"/>
                        </a:rPr>
                        <a:t>i.e. number of visits to a community when explosive ordnance has been reported by the community. This is a good indicator of the sector’s responsiveness to community needs. It can include the number of spot tasks (OP-6.7), but may (in some cases or implementing partners differ from the number of spot tasks, e.g. if the implementing partner visits the community but there is no explosive ordnance item</a:t>
                      </a:r>
                      <a:endParaRPr lang="en-US" sz="1000" b="0" i="0" u="none" strike="noStrike" dirty="0">
                        <a:solidFill>
                          <a:srgbClr val="002060"/>
                        </a:solidFill>
                        <a:effectLst/>
                        <a:latin typeface="Arial" panose="020B0604020202020204" pitchFamily="34" charset="0"/>
                      </a:endParaRPr>
                    </a:p>
                  </a:txBody>
                  <a:tcPr marL="72000" marR="36000" marT="72000" marB="36000"/>
                </a:tc>
                <a:extLst>
                  <a:ext uri="{0D108BD9-81ED-4DB2-BD59-A6C34878D82A}">
                    <a16:rowId xmlns:a16="http://schemas.microsoft.com/office/drawing/2014/main" val="1547566751"/>
                  </a:ext>
                </a:extLst>
              </a:tr>
              <a:tr h="0">
                <a:tc>
                  <a:txBody>
                    <a:bodyPr/>
                    <a:lstStyle/>
                    <a:p>
                      <a:pPr algn="ctr" rtl="0" fontAlgn="ctr"/>
                      <a:r>
                        <a:rPr lang="en-GB" sz="1000" b="0" i="0" u="none" strike="noStrike" dirty="0">
                          <a:solidFill>
                            <a:srgbClr val="002060"/>
                          </a:solidFill>
                          <a:effectLst/>
                          <a:latin typeface="Arial" panose="020B0604020202020204" pitchFamily="34" charset="0"/>
                        </a:rPr>
                        <a:t>OP-6.11</a:t>
                      </a:r>
                    </a:p>
                  </a:txBody>
                  <a:tcPr marL="0" marR="36000" marT="72000" marB="36000"/>
                </a:tc>
                <a:tc>
                  <a:txBody>
                    <a:bodyPr/>
                    <a:lstStyle/>
                    <a:p>
                      <a:pPr algn="l" rtl="0" fontAlgn="ctr"/>
                      <a:r>
                        <a:rPr lang="en-US" sz="1000" b="0" i="0" u="none" strike="noStrike" dirty="0">
                          <a:solidFill>
                            <a:srgbClr val="002060"/>
                          </a:solidFill>
                          <a:effectLst/>
                          <a:latin typeface="Arial" panose="020B0604020202020204" pitchFamily="34" charset="0"/>
                        </a:rPr>
                        <a:t>Number of clearance tasks conducted (disaggregated by category of task – e.g. medical facility, educational facility, etc.)</a:t>
                      </a:r>
                    </a:p>
                  </a:txBody>
                  <a:tcPr marL="72000" marR="36000" marT="72000" marB="36000"/>
                </a:tc>
                <a:tc>
                  <a:txBody>
                    <a:bodyPr/>
                    <a:lstStyle/>
                    <a:p>
                      <a:pPr algn="l" rtl="0" fontAlgn="ctr"/>
                      <a:r>
                        <a:rPr lang="en-GB" sz="1000" b="0" i="0" u="none" strike="noStrike" dirty="0">
                          <a:solidFill>
                            <a:srgbClr val="002060"/>
                          </a:solidFill>
                          <a:effectLst/>
                          <a:latin typeface="Arial" panose="020B0604020202020204" pitchFamily="34" charset="0"/>
                        </a:rPr>
                        <a:t>IMSMA</a:t>
                      </a:r>
                      <a:endParaRPr lang="en-US" sz="1000" b="0" i="0" u="none" strike="noStrike" dirty="0">
                        <a:solidFill>
                          <a:srgbClr val="002060"/>
                        </a:solidFill>
                        <a:effectLst/>
                        <a:latin typeface="Arial" panose="020B0604020202020204" pitchFamily="34" charset="0"/>
                      </a:endParaRPr>
                    </a:p>
                  </a:txBody>
                  <a:tcPr marL="72000" marR="36000" marT="72000" marB="36000"/>
                </a:tc>
                <a:tc>
                  <a:txBody>
                    <a:bodyPr/>
                    <a:lstStyle/>
                    <a:p>
                      <a:pPr algn="l" rtl="0" fontAlgn="ctr"/>
                      <a:r>
                        <a:rPr lang="en-GB" sz="1000" b="0" i="0" u="none" strike="noStrike" dirty="0">
                          <a:solidFill>
                            <a:srgbClr val="002060"/>
                          </a:solidFill>
                          <a:effectLst/>
                          <a:latin typeface="Arial" panose="020B0604020202020204" pitchFamily="34" charset="0"/>
                        </a:rPr>
                        <a:t>IP </a:t>
                      </a:r>
                      <a:endParaRPr lang="en-US" sz="1000" b="0" i="0" u="none" strike="noStrike" dirty="0">
                        <a:solidFill>
                          <a:srgbClr val="002060"/>
                        </a:solidFill>
                        <a:effectLst/>
                        <a:latin typeface="Arial" panose="020B0604020202020204" pitchFamily="34" charset="0"/>
                      </a:endParaRPr>
                    </a:p>
                  </a:txBody>
                  <a:tcPr marL="72000" marR="36000" marT="72000" marB="36000"/>
                </a:tc>
                <a:tc>
                  <a:txBody>
                    <a:bodyPr/>
                    <a:lstStyle/>
                    <a:p>
                      <a:pPr algn="l" rtl="0" fontAlgn="ctr"/>
                      <a:r>
                        <a:rPr lang="en-GB" sz="1000" b="0" i="0" u="none" strike="noStrike" dirty="0">
                          <a:solidFill>
                            <a:srgbClr val="002060"/>
                          </a:solidFill>
                          <a:effectLst/>
                          <a:latin typeface="Arial" panose="020B0604020202020204" pitchFamily="34" charset="0"/>
                        </a:rPr>
                        <a:t>Quarterly </a:t>
                      </a:r>
                      <a:endParaRPr lang="en-US" sz="1000" b="0" i="0" u="none" strike="noStrike" dirty="0">
                        <a:solidFill>
                          <a:srgbClr val="002060"/>
                        </a:solidFill>
                        <a:effectLst/>
                        <a:latin typeface="Arial" panose="020B0604020202020204" pitchFamily="34" charset="0"/>
                      </a:endParaRPr>
                    </a:p>
                  </a:txBody>
                  <a:tcPr marL="72000" marR="36000" marT="72000" marB="36000"/>
                </a:tc>
                <a:tc>
                  <a:txBody>
                    <a:bodyPr/>
                    <a:lstStyle/>
                    <a:p>
                      <a:pPr algn="l" rtl="0" fontAlgn="ctr"/>
                      <a:r>
                        <a:rPr lang="en-GB" sz="1000" b="0" i="0" u="none" strike="noStrike" dirty="0">
                          <a:solidFill>
                            <a:srgbClr val="002060"/>
                          </a:solidFill>
                          <a:effectLst/>
                          <a:latin typeface="Arial" panose="020B0604020202020204" pitchFamily="34" charset="0"/>
                        </a:rPr>
                        <a:t>Number of whole tasks completed  and handed over (quantitative) disaggregated by category in qualitative reporting.</a:t>
                      </a:r>
                      <a:endParaRPr lang="en-US" sz="1000" b="0" i="0" u="none" strike="noStrike" dirty="0">
                        <a:solidFill>
                          <a:srgbClr val="002060"/>
                        </a:solidFill>
                        <a:effectLst/>
                        <a:latin typeface="Arial" panose="020B0604020202020204" pitchFamily="34" charset="0"/>
                      </a:endParaRPr>
                    </a:p>
                  </a:txBody>
                  <a:tcPr marL="72000" marR="36000" marT="72000" marB="36000"/>
                </a:tc>
                <a:extLst>
                  <a:ext uri="{0D108BD9-81ED-4DB2-BD59-A6C34878D82A}">
                    <a16:rowId xmlns:a16="http://schemas.microsoft.com/office/drawing/2014/main" val="1819296614"/>
                  </a:ext>
                </a:extLst>
              </a:tr>
            </a:tbl>
          </a:graphicData>
        </a:graphic>
      </p:graphicFrame>
      <p:sp>
        <p:nvSpPr>
          <p:cNvPr id="3" name="TextBox 2">
            <a:extLst>
              <a:ext uri="{FF2B5EF4-FFF2-40B4-BE49-F238E27FC236}">
                <a16:creationId xmlns:a16="http://schemas.microsoft.com/office/drawing/2014/main" id="{882AEA29-0FDF-4996-7B56-41B512FCA3FF}"/>
              </a:ext>
            </a:extLst>
          </p:cNvPr>
          <p:cNvSpPr txBox="1"/>
          <p:nvPr/>
        </p:nvSpPr>
        <p:spPr>
          <a:xfrm>
            <a:off x="5943600" y="223977"/>
            <a:ext cx="5887617"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dirty="0">
                <a:ln>
                  <a:noFill/>
                </a:ln>
                <a:solidFill>
                  <a:srgbClr val="002060"/>
                </a:solidFill>
                <a:effectLst/>
                <a:uLnTx/>
                <a:uFillTx/>
                <a:latin typeface="Arial" panose="020B0604020202020204" pitchFamily="34" charset="0"/>
                <a:ea typeface="+mn-ea"/>
                <a:cs typeface="+mn-cs"/>
              </a:rPr>
              <a:t>The key (minimum) indicators required are shown in bold</a:t>
            </a:r>
          </a:p>
        </p:txBody>
      </p:sp>
      <p:sp>
        <p:nvSpPr>
          <p:cNvPr id="4" name="Rectangle 3">
            <a:extLst>
              <a:ext uri="{FF2B5EF4-FFF2-40B4-BE49-F238E27FC236}">
                <a16:creationId xmlns:a16="http://schemas.microsoft.com/office/drawing/2014/main" id="{6CCB6185-17E2-A2F6-2041-F06A834AB61C}"/>
              </a:ext>
            </a:extLst>
          </p:cNvPr>
          <p:cNvSpPr/>
          <p:nvPr/>
        </p:nvSpPr>
        <p:spPr>
          <a:xfrm>
            <a:off x="408992" y="237040"/>
            <a:ext cx="3934408" cy="348761"/>
          </a:xfrm>
          <a:prstGeom prst="rect">
            <a:avLst/>
          </a:prstGeom>
          <a:noFill/>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Proposed Output indicators</a:t>
            </a:r>
            <a:endParaRPr kumimoji="0" lang="en-US" sz="105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5" name="Slide Number Placeholder 5">
            <a:extLst>
              <a:ext uri="{FF2B5EF4-FFF2-40B4-BE49-F238E27FC236}">
                <a16:creationId xmlns:a16="http://schemas.microsoft.com/office/drawing/2014/main" id="{B877DD60-9E38-53DE-D52C-9D3285753AC2}"/>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69</a:t>
            </a:fld>
            <a:endParaRPr lang="en-GB" dirty="0"/>
          </a:p>
        </p:txBody>
      </p:sp>
    </p:spTree>
    <p:extLst>
      <p:ext uri="{BB962C8B-B14F-4D97-AF65-F5344CB8AC3E}">
        <p14:creationId xmlns:p14="http://schemas.microsoft.com/office/powerpoint/2010/main" val="636822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AF6A1-2360-4B10-9673-9E6951F2B696}"/>
              </a:ext>
            </a:extLst>
          </p:cNvPr>
          <p:cNvSpPr>
            <a:spLocks noGrp="1"/>
          </p:cNvSpPr>
          <p:nvPr>
            <p:ph type="ctrTitle"/>
          </p:nvPr>
        </p:nvSpPr>
        <p:spPr>
          <a:xfrm>
            <a:off x="334790" y="890653"/>
            <a:ext cx="8474978" cy="5564316"/>
          </a:xfrm>
        </p:spPr>
        <p:txBody>
          <a:bodyPr wrap="none" lIns="0" tIns="0" rIns="0" bIns="0" numCol="2" spcCol="252000" anchor="t">
            <a:noAutofit/>
          </a:bodyPr>
          <a:lstStyle/>
          <a:p>
            <a:pPr algn="l">
              <a:lnSpc>
                <a:spcPts val="1600"/>
              </a:lnSpc>
              <a:spcBef>
                <a:spcPts val="0"/>
              </a:spcBef>
            </a:pPr>
            <a:r>
              <a:rPr lang="en-GB" sz="1250" b="0" u="none" strike="noStrike" baseline="0" dirty="0">
                <a:solidFill>
                  <a:srgbClr val="103A71"/>
                </a:solidFill>
                <a:latin typeface="Arial" panose="020B0604020202020204" pitchFamily="34" charset="0"/>
                <a:cs typeface="Arial" panose="020B0604020202020204" pitchFamily="34" charset="0"/>
              </a:rPr>
              <a:t>The </a:t>
            </a:r>
            <a:r>
              <a:rPr lang="en-GB" sz="1250" b="0" u="none" strike="noStrike" baseline="0" dirty="0" err="1">
                <a:solidFill>
                  <a:srgbClr val="103A71"/>
                </a:solidFill>
                <a:latin typeface="Arial" panose="020B0604020202020204" pitchFamily="34" charset="0"/>
                <a:cs typeface="Arial" panose="020B0604020202020204" pitchFamily="34" charset="0"/>
              </a:rPr>
              <a:t>ToC</a:t>
            </a:r>
            <a:r>
              <a:rPr lang="en-GB" sz="1250" b="0" u="none" strike="noStrike" baseline="0" dirty="0">
                <a:solidFill>
                  <a:srgbClr val="103A71"/>
                </a:solidFill>
                <a:latin typeface="Arial" panose="020B0604020202020204" pitchFamily="34" charset="0"/>
                <a:cs typeface="Arial" panose="020B0604020202020204" pitchFamily="34" charset="0"/>
              </a:rPr>
              <a:t> presented </a:t>
            </a:r>
            <a:r>
              <a:rPr lang="en-GB" sz="1250" dirty="0">
                <a:solidFill>
                  <a:srgbClr val="103A71"/>
                </a:solidFill>
                <a:latin typeface="Arial" panose="020B0604020202020204" pitchFamily="34" charset="0"/>
                <a:cs typeface="Arial" panose="020B0604020202020204" pitchFamily="34" charset="0"/>
              </a:rPr>
              <a:t>below </a:t>
            </a:r>
            <a:r>
              <a:rPr lang="en-GB" sz="1250" b="0" u="none" strike="noStrike" baseline="0" dirty="0">
                <a:solidFill>
                  <a:srgbClr val="103A71"/>
                </a:solidFill>
                <a:latin typeface="Arial" panose="020B0604020202020204" pitchFamily="34" charset="0"/>
                <a:cs typeface="Arial" panose="020B0604020202020204" pitchFamily="34" charset="0"/>
              </a:rPr>
              <a:t>is part of a concerted effort by </a:t>
            </a:r>
            <a:r>
              <a:rPr lang="en-GB" sz="1250" b="1" u="none" strike="noStrike" baseline="0" dirty="0">
                <a:solidFill>
                  <a:srgbClr val="103A71"/>
                </a:solidFill>
                <a:latin typeface="Arial" panose="020B0604020202020204" pitchFamily="34" charset="0"/>
                <a:cs typeface="Arial" panose="020B0604020202020204" pitchFamily="34" charset="0"/>
              </a:rPr>
              <a:t>the Dutch </a:t>
            </a:r>
            <a:r>
              <a:rPr lang="en-GB" sz="1250" b="1" i="1" u="none" strike="noStrike" baseline="0" dirty="0">
                <a:solidFill>
                  <a:srgbClr val="103A71"/>
                </a:solidFill>
                <a:latin typeface="Arial" panose="020B0604020202020204" pitchFamily="34" charset="0"/>
                <a:cs typeface="Arial" panose="020B0604020202020204" pitchFamily="34" charset="0"/>
              </a:rPr>
              <a:t>Mine Action and Cluster Munition Programme (MACMP) </a:t>
            </a:r>
            <a:r>
              <a:rPr lang="en-GB" sz="1250" b="1" u="none" strike="noStrike" baseline="0" dirty="0">
                <a:solidFill>
                  <a:srgbClr val="103A71"/>
                </a:solidFill>
                <a:latin typeface="Arial" panose="020B0604020202020204" pitchFamily="34" charset="0"/>
                <a:cs typeface="Arial" panose="020B0604020202020204" pitchFamily="34" charset="0"/>
              </a:rPr>
              <a:t>and the UK </a:t>
            </a:r>
            <a:r>
              <a:rPr lang="en-GB" sz="1250" b="1" i="1" u="none" strike="noStrike" baseline="0" dirty="0">
                <a:solidFill>
                  <a:srgbClr val="103A71"/>
                </a:solidFill>
                <a:latin typeface="Arial" panose="020B0604020202020204" pitchFamily="34" charset="0"/>
                <a:cs typeface="Arial" panose="020B0604020202020204" pitchFamily="34" charset="0"/>
              </a:rPr>
              <a:t>Global Mine Action Programme (GMAP) </a:t>
            </a:r>
            <a:r>
              <a:rPr lang="en-GB" sz="1250" b="1" u="none" strike="noStrike" baseline="0" dirty="0">
                <a:solidFill>
                  <a:srgbClr val="103A71"/>
                </a:solidFill>
                <a:latin typeface="Arial" panose="020B0604020202020204" pitchFamily="34" charset="0"/>
                <a:cs typeface="Arial" panose="020B0604020202020204" pitchFamily="34" charset="0"/>
              </a:rPr>
              <a:t>to better align the donor community </a:t>
            </a:r>
            <a:r>
              <a:rPr lang="en-GB" sz="1250" b="0" u="none" strike="noStrike" baseline="0" dirty="0">
                <a:solidFill>
                  <a:srgbClr val="103A71"/>
                </a:solidFill>
                <a:latin typeface="Arial" panose="020B0604020202020204" pitchFamily="34" charset="0"/>
                <a:cs typeface="Arial" panose="020B0604020202020204" pitchFamily="34" charset="0"/>
              </a:rPr>
              <a:t>around shared mine action objectives and indicators, bringing </a:t>
            </a:r>
            <a:r>
              <a:rPr lang="en-GB" sz="1250" b="1" u="none" strike="noStrike" baseline="0" dirty="0">
                <a:solidFill>
                  <a:srgbClr val="103A71"/>
                </a:solidFill>
                <a:latin typeface="Arial" panose="020B0604020202020204" pitchFamily="34" charset="0"/>
                <a:cs typeface="Arial" panose="020B0604020202020204" pitchFamily="34" charset="0"/>
              </a:rPr>
              <a:t>greater coherence to the sector </a:t>
            </a:r>
            <a:r>
              <a:rPr lang="en-GB" sz="1250" b="0" u="none" strike="noStrike" baseline="0" dirty="0">
                <a:solidFill>
                  <a:srgbClr val="103A71"/>
                </a:solidFill>
                <a:latin typeface="Arial" panose="020B0604020202020204" pitchFamily="34" charset="0"/>
                <a:cs typeface="Arial" panose="020B0604020202020204" pitchFamily="34" charset="0"/>
              </a:rPr>
              <a:t>overall. As such, </a:t>
            </a:r>
            <a:r>
              <a:rPr lang="en-GB" sz="1250" b="1" u="none" strike="noStrike" baseline="0" dirty="0">
                <a:solidFill>
                  <a:srgbClr val="103A71"/>
                </a:solidFill>
                <a:latin typeface="Arial" panose="020B0604020202020204" pitchFamily="34" charset="0"/>
                <a:cs typeface="Arial" panose="020B0604020202020204" pitchFamily="34" charset="0"/>
              </a:rPr>
              <a:t>the </a:t>
            </a:r>
            <a:r>
              <a:rPr lang="en-GB" sz="1250" b="1" u="none" strike="noStrike" baseline="0" dirty="0" err="1">
                <a:solidFill>
                  <a:srgbClr val="103A71"/>
                </a:solidFill>
                <a:latin typeface="Arial" panose="020B0604020202020204" pitchFamily="34" charset="0"/>
                <a:cs typeface="Arial" panose="020B0604020202020204" pitchFamily="34" charset="0"/>
              </a:rPr>
              <a:t>ToC</a:t>
            </a:r>
            <a:r>
              <a:rPr lang="en-GB" sz="1250" b="1" u="none" strike="noStrike" baseline="0" dirty="0">
                <a:solidFill>
                  <a:srgbClr val="103A71"/>
                </a:solidFill>
                <a:latin typeface="Arial" panose="020B0604020202020204" pitchFamily="34" charset="0"/>
                <a:cs typeface="Arial" panose="020B0604020202020204" pitchFamily="34" charset="0"/>
              </a:rPr>
              <a:t> </a:t>
            </a:r>
            <a:r>
              <a:rPr lang="en-GB" sz="1250" b="1" dirty="0">
                <a:solidFill>
                  <a:srgbClr val="103A71"/>
                </a:solidFill>
                <a:latin typeface="Arial" panose="020B0604020202020204" pitchFamily="34" charset="0"/>
                <a:cs typeface="Arial" panose="020B0604020202020204" pitchFamily="34" charset="0"/>
              </a:rPr>
              <a:t>captures the whole sector, </a:t>
            </a:r>
            <a:r>
              <a:rPr lang="en-GB" sz="1250" dirty="0">
                <a:solidFill>
                  <a:srgbClr val="103A71"/>
                </a:solidFill>
                <a:latin typeface="Arial" panose="020B0604020202020204" pitchFamily="34" charset="0"/>
                <a:cs typeface="Arial" panose="020B0604020202020204" pitchFamily="34" charset="0"/>
              </a:rPr>
              <a:t>and </a:t>
            </a:r>
            <a:r>
              <a:rPr lang="en-GB" sz="1250" b="1" dirty="0">
                <a:solidFill>
                  <a:srgbClr val="103A71"/>
                </a:solidFill>
                <a:latin typeface="Arial" panose="020B0604020202020204" pitchFamily="34" charset="0"/>
                <a:cs typeface="Arial" panose="020B0604020202020204" pitchFamily="34" charset="0"/>
              </a:rPr>
              <a:t>it is not expected that any stakeholder will necessarily cover all the activities at any one time</a:t>
            </a:r>
            <a:r>
              <a:rPr lang="en-GB" sz="1250" dirty="0">
                <a:solidFill>
                  <a:srgbClr val="103A71"/>
                </a:solidFill>
                <a:latin typeface="Arial" panose="020B0604020202020204" pitchFamily="34" charset="0"/>
                <a:cs typeface="Arial" panose="020B0604020202020204" pitchFamily="34" charset="0"/>
              </a:rPr>
              <a:t>.</a:t>
            </a:r>
            <a:br>
              <a:rPr lang="en-GB" sz="1250" dirty="0">
                <a:solidFill>
                  <a:srgbClr val="103A71"/>
                </a:solidFill>
                <a:latin typeface="Arial" panose="020B0604020202020204" pitchFamily="34" charset="0"/>
                <a:cs typeface="Arial" panose="020B0604020202020204" pitchFamily="34" charset="0"/>
              </a:rPr>
            </a:br>
            <a:r>
              <a:rPr lang="en-GB" sz="1250" dirty="0">
                <a:solidFill>
                  <a:srgbClr val="103A71"/>
                </a:solidFill>
                <a:latin typeface="Arial" panose="020B0604020202020204" pitchFamily="34" charset="0"/>
                <a:cs typeface="Arial" panose="020B0604020202020204" pitchFamily="34" charset="0"/>
              </a:rPr>
              <a:t>  </a:t>
            </a:r>
            <a:br>
              <a:rPr lang="en-GB" sz="1250" dirty="0">
                <a:solidFill>
                  <a:srgbClr val="103A71"/>
                </a:solidFill>
                <a:latin typeface="Arial" panose="020B0604020202020204" pitchFamily="34" charset="0"/>
                <a:cs typeface="Arial" panose="020B0604020202020204" pitchFamily="34" charset="0"/>
              </a:rPr>
            </a:br>
            <a:r>
              <a:rPr lang="en-GB" sz="1250" dirty="0">
                <a:solidFill>
                  <a:srgbClr val="103A71"/>
                </a:solidFill>
                <a:latin typeface="Arial" panose="020B0604020202020204" pitchFamily="34" charset="0"/>
                <a:cs typeface="Arial" panose="020B0604020202020204" pitchFamily="34" charset="0"/>
              </a:rPr>
              <a:t>Developing a shared </a:t>
            </a:r>
            <a:r>
              <a:rPr lang="en-GB" sz="1250" dirty="0" err="1">
                <a:solidFill>
                  <a:srgbClr val="103A71"/>
                </a:solidFill>
                <a:latin typeface="Arial" panose="020B0604020202020204" pitchFamily="34" charset="0"/>
                <a:cs typeface="Arial" panose="020B0604020202020204" pitchFamily="34" charset="0"/>
              </a:rPr>
              <a:t>ToC</a:t>
            </a:r>
            <a:r>
              <a:rPr lang="en-GB" sz="1250" dirty="0">
                <a:solidFill>
                  <a:srgbClr val="103A71"/>
                </a:solidFill>
                <a:latin typeface="Arial" panose="020B0604020202020204" pitchFamily="34" charset="0"/>
                <a:cs typeface="Arial" panose="020B0604020202020204" pitchFamily="34" charset="0"/>
              </a:rPr>
              <a:t> is an important contribution to aligning the objectives of different stakeholders across the sector for </a:t>
            </a:r>
            <a:r>
              <a:rPr lang="en-GB" sz="1250" b="1" dirty="0">
                <a:solidFill>
                  <a:srgbClr val="103A71"/>
                </a:solidFill>
                <a:latin typeface="Arial" panose="020B0604020202020204" pitchFamily="34" charset="0"/>
                <a:cs typeface="Arial" panose="020B0604020202020204" pitchFamily="34" charset="0"/>
              </a:rPr>
              <a:t>greater collective impact </a:t>
            </a:r>
            <a:r>
              <a:rPr lang="en-GB" sz="1250" dirty="0">
                <a:solidFill>
                  <a:srgbClr val="103A71"/>
                </a:solidFill>
                <a:latin typeface="Arial" panose="020B0604020202020204" pitchFamily="34" charset="0"/>
                <a:cs typeface="Arial" panose="020B0604020202020204" pitchFamily="34" charset="0"/>
              </a:rPr>
              <a:t>but it is also important for </a:t>
            </a:r>
            <a:r>
              <a:rPr lang="en-GB" sz="1250" b="1" dirty="0">
                <a:solidFill>
                  <a:srgbClr val="103A71"/>
                </a:solidFill>
                <a:latin typeface="Arial" panose="020B0604020202020204" pitchFamily="34" charset="0"/>
                <a:cs typeface="Arial" panose="020B0604020202020204" pitchFamily="34" charset="0"/>
              </a:rPr>
              <a:t>aligning indicators </a:t>
            </a:r>
            <a:r>
              <a:rPr lang="en-GB" sz="1250" dirty="0">
                <a:solidFill>
                  <a:srgbClr val="103A71"/>
                </a:solidFill>
                <a:latin typeface="Arial" panose="020B0604020202020204" pitchFamily="34" charset="0"/>
                <a:cs typeface="Arial" panose="020B0604020202020204" pitchFamily="34" charset="0"/>
              </a:rPr>
              <a:t>between the Dutch and UK programmes. In time, this can ease the reporting burden on implementers, and improve the ability of the sector to share, aggregate and compare data – </a:t>
            </a:r>
            <a:r>
              <a:rPr lang="en-GB" sz="1250" b="1" dirty="0">
                <a:solidFill>
                  <a:srgbClr val="103A71"/>
                </a:solidFill>
                <a:latin typeface="Arial" panose="020B0604020202020204" pitchFamily="34" charset="0"/>
                <a:cs typeface="Arial" panose="020B0604020202020204" pitchFamily="34" charset="0"/>
              </a:rPr>
              <a:t>supporting the sector to better use its available evidence base.</a:t>
            </a:r>
            <a:br>
              <a:rPr lang="en-GB" sz="1250" b="1" dirty="0">
                <a:solidFill>
                  <a:srgbClr val="103A71"/>
                </a:solidFill>
                <a:latin typeface="Arial" panose="020B0604020202020204" pitchFamily="34" charset="0"/>
                <a:cs typeface="Arial" panose="020B0604020202020204" pitchFamily="34" charset="0"/>
              </a:rPr>
            </a:br>
            <a:br>
              <a:rPr lang="en-GB" sz="1250" dirty="0">
                <a:solidFill>
                  <a:srgbClr val="103A71"/>
                </a:solidFill>
                <a:latin typeface="Arial" panose="020B0604020202020204" pitchFamily="34" charset="0"/>
                <a:cs typeface="Arial" panose="020B0604020202020204" pitchFamily="34" charset="0"/>
              </a:rPr>
            </a:br>
            <a:r>
              <a:rPr lang="en-GB" sz="1250" dirty="0">
                <a:solidFill>
                  <a:srgbClr val="103A71"/>
                </a:solidFill>
                <a:latin typeface="Arial" panose="020B0604020202020204" pitchFamily="34" charset="0"/>
                <a:cs typeface="Arial" panose="020B0604020202020204" pitchFamily="34" charset="0"/>
              </a:rPr>
              <a:t>As a sector-wide </a:t>
            </a:r>
            <a:r>
              <a:rPr lang="en-GB" sz="1250" dirty="0" err="1">
                <a:solidFill>
                  <a:srgbClr val="103A71"/>
                </a:solidFill>
                <a:latin typeface="Arial" panose="020B0604020202020204" pitchFamily="34" charset="0"/>
                <a:cs typeface="Arial" panose="020B0604020202020204" pitchFamily="34" charset="0"/>
              </a:rPr>
              <a:t>ToC</a:t>
            </a:r>
            <a:r>
              <a:rPr lang="en-GB" sz="1250" dirty="0">
                <a:solidFill>
                  <a:srgbClr val="103A71"/>
                </a:solidFill>
                <a:latin typeface="Arial" panose="020B0604020202020204" pitchFamily="34" charset="0"/>
                <a:cs typeface="Arial" panose="020B0604020202020204" pitchFamily="34" charset="0"/>
              </a:rPr>
              <a:t> crossing all pillars of mine action, </a:t>
            </a:r>
            <a:r>
              <a:rPr lang="en-GB" sz="1250" b="1" dirty="0">
                <a:solidFill>
                  <a:srgbClr val="103A71"/>
                </a:solidFill>
                <a:latin typeface="Arial" panose="020B0604020202020204" pitchFamily="34" charset="0"/>
                <a:cs typeface="Arial" panose="020B0604020202020204" pitchFamily="34" charset="0"/>
              </a:rPr>
              <a:t>the </a:t>
            </a:r>
            <a:r>
              <a:rPr lang="en-GB" sz="1250" b="1" dirty="0" err="1">
                <a:solidFill>
                  <a:srgbClr val="103A71"/>
                </a:solidFill>
                <a:latin typeface="Arial" panose="020B0604020202020204" pitchFamily="34" charset="0"/>
                <a:cs typeface="Arial" panose="020B0604020202020204" pitchFamily="34" charset="0"/>
              </a:rPr>
              <a:t>ToC</a:t>
            </a:r>
            <a:r>
              <a:rPr lang="en-GB" sz="1250" b="1" dirty="0">
                <a:solidFill>
                  <a:srgbClr val="103A71"/>
                </a:solidFill>
                <a:latin typeface="Arial" panose="020B0604020202020204" pitchFamily="34" charset="0"/>
                <a:cs typeface="Arial" panose="020B0604020202020204" pitchFamily="34" charset="0"/>
              </a:rPr>
              <a:t> is necessarily complex </a:t>
            </a:r>
            <a:r>
              <a:rPr lang="en-GB" sz="1250" dirty="0">
                <a:solidFill>
                  <a:srgbClr val="103A71"/>
                </a:solidFill>
                <a:latin typeface="Arial" panose="020B0604020202020204" pitchFamily="34" charset="0"/>
                <a:cs typeface="Arial" panose="020B0604020202020204" pitchFamily="34" charset="0"/>
              </a:rPr>
              <a:t>and is designed to </a:t>
            </a:r>
            <a:r>
              <a:rPr lang="en-GB" sz="1250" b="1" dirty="0">
                <a:solidFill>
                  <a:srgbClr val="103A71"/>
                </a:solidFill>
                <a:latin typeface="Arial" panose="020B0604020202020204" pitchFamily="34" charset="0"/>
                <a:cs typeface="Arial" panose="020B0604020202020204" pitchFamily="34" charset="0"/>
              </a:rPr>
              <a:t>increase the visibility of the strategic connections between different mine action pillars, </a:t>
            </a:r>
            <a:r>
              <a:rPr lang="en-GB" sz="1250" dirty="0">
                <a:solidFill>
                  <a:srgbClr val="103A71"/>
                </a:solidFill>
                <a:latin typeface="Arial" panose="020B0604020202020204" pitchFamily="34" charset="0"/>
                <a:cs typeface="Arial" panose="020B0604020202020204" pitchFamily="34" charset="0"/>
              </a:rPr>
              <a:t>which collectively enhance one another. Its purpose, therefore, is to </a:t>
            </a:r>
            <a:r>
              <a:rPr lang="en-GB" sz="1250" b="1" dirty="0">
                <a:solidFill>
                  <a:srgbClr val="103A71"/>
                </a:solidFill>
                <a:latin typeface="Arial" panose="020B0604020202020204" pitchFamily="34" charset="0"/>
                <a:cs typeface="Arial" panose="020B0604020202020204" pitchFamily="34" charset="0"/>
              </a:rPr>
              <a:t>encourage strategic thinking across the sector </a:t>
            </a:r>
            <a:r>
              <a:rPr lang="en-GB" sz="1250" dirty="0">
                <a:solidFill>
                  <a:srgbClr val="103A71"/>
                </a:solidFill>
                <a:latin typeface="Arial" panose="020B0604020202020204" pitchFamily="34" charset="0"/>
                <a:cs typeface="Arial" panose="020B0604020202020204" pitchFamily="34" charset="0"/>
              </a:rPr>
              <a:t>and to </a:t>
            </a:r>
            <a:r>
              <a:rPr lang="en-GB" sz="1250" b="1" dirty="0">
                <a:solidFill>
                  <a:srgbClr val="103A71"/>
                </a:solidFill>
                <a:latin typeface="Arial" panose="020B0604020202020204" pitchFamily="34" charset="0"/>
                <a:cs typeface="Arial" panose="020B0604020202020204" pitchFamily="34" charset="0"/>
              </a:rPr>
              <a:t>encourage collective responsibility for maximising the sector’s success</a:t>
            </a:r>
            <a:r>
              <a:rPr lang="en-GB" sz="1250" dirty="0">
                <a:solidFill>
                  <a:srgbClr val="103A71"/>
                </a:solidFill>
                <a:latin typeface="Arial" panose="020B0604020202020204" pitchFamily="34" charset="0"/>
                <a:cs typeface="Arial" panose="020B0604020202020204" pitchFamily="34" charset="0"/>
              </a:rPr>
              <a:t>. </a:t>
            </a:r>
            <a:br>
              <a:rPr lang="en-GB" sz="1250" dirty="0">
                <a:solidFill>
                  <a:srgbClr val="103A71"/>
                </a:solidFill>
                <a:latin typeface="Arial" panose="020B0604020202020204" pitchFamily="34" charset="0"/>
                <a:cs typeface="Arial" panose="020B0604020202020204" pitchFamily="34" charset="0"/>
              </a:rPr>
            </a:br>
            <a:r>
              <a:rPr lang="en-GB" sz="1250" dirty="0">
                <a:solidFill>
                  <a:srgbClr val="103A71"/>
                </a:solidFill>
                <a:latin typeface="Arial" panose="020B0604020202020204" pitchFamily="34" charset="0"/>
                <a:cs typeface="Arial" panose="020B0604020202020204" pitchFamily="34" charset="0"/>
              </a:rPr>
              <a:t>The following slide provides the sector-wide </a:t>
            </a:r>
            <a:r>
              <a:rPr lang="en-GB" sz="1250" dirty="0" err="1">
                <a:solidFill>
                  <a:srgbClr val="103A71"/>
                </a:solidFill>
                <a:latin typeface="Arial" panose="020B0604020202020204" pitchFamily="34" charset="0"/>
                <a:cs typeface="Arial" panose="020B0604020202020204" pitchFamily="34" charset="0"/>
              </a:rPr>
              <a:t>ToC</a:t>
            </a:r>
            <a:r>
              <a:rPr lang="en-GB" sz="1250" dirty="0">
                <a:solidFill>
                  <a:srgbClr val="103A71"/>
                </a:solidFill>
                <a:latin typeface="Arial" panose="020B0604020202020204" pitchFamily="34" charset="0"/>
                <a:cs typeface="Arial" panose="020B0604020202020204" pitchFamily="34" charset="0"/>
              </a:rPr>
              <a:t> diagram - followed by an explanation, for ease of understanding and is explained throughout the rest of the guide. </a:t>
            </a:r>
            <a:r>
              <a:rPr lang="en-US" sz="1250" dirty="0">
                <a:solidFill>
                  <a:srgbClr val="103A71"/>
                </a:solidFill>
                <a:latin typeface="Arial" panose="020B0604020202020204" pitchFamily="34" charset="0"/>
                <a:cs typeface="Arial" panose="020B0604020202020204" pitchFamily="34" charset="0"/>
              </a:rPr>
              <a:t>The </a:t>
            </a:r>
            <a:r>
              <a:rPr lang="en-US" sz="1250" dirty="0" err="1">
                <a:solidFill>
                  <a:srgbClr val="103A71"/>
                </a:solidFill>
                <a:latin typeface="Arial" panose="020B0604020202020204" pitchFamily="34" charset="0"/>
                <a:cs typeface="Arial" panose="020B0604020202020204" pitchFamily="34" charset="0"/>
              </a:rPr>
              <a:t>ToC</a:t>
            </a:r>
            <a:r>
              <a:rPr lang="en-US" sz="1250" dirty="0">
                <a:solidFill>
                  <a:srgbClr val="103A71"/>
                </a:solidFill>
                <a:latin typeface="Arial" panose="020B0604020202020204" pitchFamily="34" charset="0"/>
                <a:cs typeface="Arial" panose="020B0604020202020204" pitchFamily="34" charset="0"/>
              </a:rPr>
              <a:t> is </a:t>
            </a:r>
            <a:r>
              <a:rPr lang="en-US" sz="1250" dirty="0" err="1">
                <a:solidFill>
                  <a:srgbClr val="103A71"/>
                </a:solidFill>
                <a:latin typeface="Arial" panose="020B0604020202020204" pitchFamily="34" charset="0"/>
                <a:cs typeface="Arial" panose="020B0604020202020204" pitchFamily="34" charset="0"/>
              </a:rPr>
              <a:t>organised</a:t>
            </a:r>
            <a:r>
              <a:rPr lang="en-US" sz="1250" dirty="0">
                <a:solidFill>
                  <a:srgbClr val="103A71"/>
                </a:solidFill>
                <a:latin typeface="Arial" panose="020B0604020202020204" pitchFamily="34" charset="0"/>
                <a:cs typeface="Arial" panose="020B0604020202020204" pitchFamily="34" charset="0"/>
              </a:rPr>
              <a:t> horizontally according to the common activities of the mine action sector, with advocacy seen as an integrated activity.</a:t>
            </a:r>
            <a:br>
              <a:rPr lang="en-US" sz="1250" dirty="0">
                <a:solidFill>
                  <a:srgbClr val="103A71"/>
                </a:solidFill>
                <a:latin typeface="Arial" panose="020B0604020202020204" pitchFamily="34" charset="0"/>
                <a:cs typeface="Arial" panose="020B0604020202020204" pitchFamily="34" charset="0"/>
              </a:rPr>
            </a:br>
            <a:br>
              <a:rPr lang="en-US" sz="1250" dirty="0">
                <a:solidFill>
                  <a:srgbClr val="103A71"/>
                </a:solidFill>
                <a:latin typeface="Arial" panose="020B0604020202020204" pitchFamily="34" charset="0"/>
                <a:cs typeface="Arial" panose="020B0604020202020204" pitchFamily="34" charset="0"/>
              </a:rPr>
            </a:br>
            <a:r>
              <a:rPr lang="en-US" sz="1250" dirty="0">
                <a:solidFill>
                  <a:srgbClr val="103A71"/>
                </a:solidFill>
                <a:latin typeface="Arial" panose="020B0604020202020204" pitchFamily="34" charset="0"/>
                <a:cs typeface="Arial" panose="020B0604020202020204" pitchFamily="34" charset="0"/>
              </a:rPr>
              <a:t>Vertically, the diagram illustrates the links from activities, to outputs, to outcomes to impact, with an overarching vision statement.</a:t>
            </a:r>
            <a:br>
              <a:rPr lang="en-US" sz="1250" dirty="0">
                <a:solidFill>
                  <a:srgbClr val="103A71"/>
                </a:solidFill>
                <a:latin typeface="Arial" panose="020B0604020202020204" pitchFamily="34" charset="0"/>
                <a:cs typeface="Arial" panose="020B0604020202020204" pitchFamily="34" charset="0"/>
              </a:rPr>
            </a:br>
            <a:br>
              <a:rPr lang="en-US" sz="1250" dirty="0">
                <a:solidFill>
                  <a:srgbClr val="103A71"/>
                </a:solidFill>
                <a:latin typeface="Arial" panose="020B0604020202020204" pitchFamily="34" charset="0"/>
                <a:cs typeface="Arial" panose="020B0604020202020204" pitchFamily="34" charset="0"/>
              </a:rPr>
            </a:br>
            <a:r>
              <a:rPr lang="en-US" sz="1250" dirty="0">
                <a:solidFill>
                  <a:srgbClr val="103A71"/>
                </a:solidFill>
                <a:latin typeface="Arial" panose="020B0604020202020204" pitchFamily="34" charset="0"/>
                <a:cs typeface="Arial" panose="020B0604020202020204" pitchFamily="34" charset="0"/>
              </a:rPr>
              <a:t>At the bottom of the diagram is a set of principles that underpin the sector’s success, for example putting the interests of the most vulnerable communities at its heart.</a:t>
            </a:r>
            <a:br>
              <a:rPr lang="en-US" sz="1250" dirty="0">
                <a:solidFill>
                  <a:srgbClr val="103A71"/>
                </a:solidFill>
                <a:latin typeface="Arial" panose="020B0604020202020204" pitchFamily="34" charset="0"/>
                <a:cs typeface="Arial" panose="020B0604020202020204" pitchFamily="34" charset="0"/>
              </a:rPr>
            </a:br>
            <a:br>
              <a:rPr lang="en-US" sz="1250" dirty="0">
                <a:solidFill>
                  <a:srgbClr val="103A71"/>
                </a:solidFill>
                <a:latin typeface="Arial" panose="020B0604020202020204" pitchFamily="34" charset="0"/>
                <a:cs typeface="Arial" panose="020B0604020202020204" pitchFamily="34" charset="0"/>
              </a:rPr>
            </a:br>
            <a:r>
              <a:rPr lang="en-US" sz="1250" dirty="0">
                <a:solidFill>
                  <a:srgbClr val="103A71"/>
                </a:solidFill>
                <a:latin typeface="Arial" panose="020B0604020202020204" pitchFamily="34" charset="0"/>
                <a:cs typeface="Arial" panose="020B0604020202020204" pitchFamily="34" charset="0"/>
              </a:rPr>
              <a:t>In the </a:t>
            </a:r>
            <a:r>
              <a:rPr lang="en-US" sz="1250" dirty="0" err="1">
                <a:solidFill>
                  <a:srgbClr val="103A71"/>
                </a:solidFill>
                <a:latin typeface="Arial" panose="020B0604020202020204" pitchFamily="34" charset="0"/>
                <a:cs typeface="Arial" panose="020B0604020202020204" pitchFamily="34" charset="0"/>
              </a:rPr>
              <a:t>centre</a:t>
            </a:r>
            <a:r>
              <a:rPr lang="en-US" sz="1250" dirty="0">
                <a:solidFill>
                  <a:srgbClr val="103A71"/>
                </a:solidFill>
                <a:latin typeface="Arial" panose="020B0604020202020204" pitchFamily="34" charset="0"/>
                <a:cs typeface="Arial" panose="020B0604020202020204" pitchFamily="34" charset="0"/>
              </a:rPr>
              <a:t> of the diagram are the National Authorities (NAs), which include National Mine Action Authorities (NMAAs). The NAs are considered integral to the success of the sector and have an amplification effect that can increase the quality of all outcomes across the sector. </a:t>
            </a:r>
            <a:br>
              <a:rPr lang="en-US" sz="1250" dirty="0">
                <a:solidFill>
                  <a:srgbClr val="103A71"/>
                </a:solidFill>
                <a:latin typeface="Arial" panose="020B0604020202020204" pitchFamily="34" charset="0"/>
                <a:cs typeface="Arial" panose="020B0604020202020204" pitchFamily="34" charset="0"/>
              </a:rPr>
            </a:br>
            <a:br>
              <a:rPr lang="en-US" sz="1250" dirty="0">
                <a:solidFill>
                  <a:srgbClr val="103A71"/>
                </a:solidFill>
                <a:latin typeface="Arial" panose="020B0604020202020204" pitchFamily="34" charset="0"/>
                <a:cs typeface="Arial" panose="020B0604020202020204" pitchFamily="34" charset="0"/>
              </a:rPr>
            </a:br>
            <a:r>
              <a:rPr lang="en-US" sz="1250" dirty="0">
                <a:solidFill>
                  <a:srgbClr val="103A71"/>
                </a:solidFill>
                <a:latin typeface="Arial" panose="020B0604020202020204" pitchFamily="34" charset="0"/>
                <a:cs typeface="Arial" panose="020B0604020202020204" pitchFamily="34" charset="0"/>
              </a:rPr>
              <a:t>The lines on the diagram indicate where there is a relationship between one part of the diagram with another. Typically, these represent where one or more outputs may link to different outcomes, and how combinations of these outcomes then serve different impacts.</a:t>
            </a:r>
            <a:endParaRPr lang="en-GB" sz="1250" dirty="0">
              <a:solidFill>
                <a:srgbClr val="103A7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DAB728F-D998-564C-8635-5A9560FCEA2D}"/>
              </a:ext>
            </a:extLst>
          </p:cNvPr>
          <p:cNvSpPr/>
          <p:nvPr/>
        </p:nvSpPr>
        <p:spPr>
          <a:xfrm>
            <a:off x="0" y="0"/>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354E4384-4B57-4316-8B7D-210E5B6C6769}"/>
              </a:ext>
            </a:extLst>
          </p:cNvPr>
          <p:cNvSpPr/>
          <p:nvPr/>
        </p:nvSpPr>
        <p:spPr>
          <a:xfrm>
            <a:off x="246185" y="277684"/>
            <a:ext cx="11614636" cy="400110"/>
          </a:xfrm>
          <a:prstGeom prst="rect">
            <a:avLst/>
          </a:prstGeom>
        </p:spPr>
        <p:txBody>
          <a:bodyPr wrap="square">
            <a:spAutoFit/>
          </a:bodyPr>
          <a:lstStyle/>
          <a:p>
            <a:r>
              <a:rPr lang="en-GB" sz="2000" b="1" dirty="0">
                <a:solidFill>
                  <a:srgbClr val="103A71"/>
                </a:solidFill>
                <a:latin typeface="Arial" panose="020B0604020202020204" pitchFamily="34" charset="0"/>
                <a:cs typeface="Arial" panose="020B0604020202020204" pitchFamily="34" charset="0"/>
              </a:rPr>
              <a:t>Theory of Change Overview </a:t>
            </a:r>
            <a:r>
              <a:rPr lang="en-GB" sz="2000" dirty="0">
                <a:solidFill>
                  <a:srgbClr val="103A71"/>
                </a:solidFill>
                <a:latin typeface="Arial" panose="020B0604020202020204" pitchFamily="34" charset="0"/>
                <a:cs typeface="Arial" panose="020B0604020202020204" pitchFamily="34" charset="0"/>
              </a:rPr>
              <a:t>– The benefits of a sector-wide approach</a:t>
            </a:r>
            <a:endParaRPr lang="en-US" sz="2000" dirty="0">
              <a:solidFill>
                <a:srgbClr val="103A71"/>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D40D10F6-A12F-2E47-9EFD-D9FCD9865B1A}"/>
              </a:ext>
            </a:extLst>
          </p:cNvPr>
          <p:cNvGrpSpPr/>
          <p:nvPr/>
        </p:nvGrpSpPr>
        <p:grpSpPr>
          <a:xfrm>
            <a:off x="8899962" y="890653"/>
            <a:ext cx="3051053" cy="6042224"/>
            <a:chOff x="8851923" y="1231022"/>
            <a:chExt cx="3051053" cy="6042224"/>
          </a:xfrm>
        </p:grpSpPr>
        <p:sp>
          <p:nvSpPr>
            <p:cNvPr id="19" name="Rectangle 18">
              <a:extLst>
                <a:ext uri="{FF2B5EF4-FFF2-40B4-BE49-F238E27FC236}">
                  <a16:creationId xmlns:a16="http://schemas.microsoft.com/office/drawing/2014/main" id="{85AAEE8D-DC1E-B847-AB61-E370FE32DC5E}"/>
                </a:ext>
              </a:extLst>
            </p:cNvPr>
            <p:cNvSpPr/>
            <p:nvPr/>
          </p:nvSpPr>
          <p:spPr>
            <a:xfrm>
              <a:off x="8932177" y="1231022"/>
              <a:ext cx="2970799" cy="5564316"/>
            </a:xfrm>
            <a:prstGeom prst="rect">
              <a:avLst/>
            </a:prstGeom>
            <a:gradFill>
              <a:gsLst>
                <a:gs pos="0">
                  <a:srgbClr val="BACB4E"/>
                </a:gs>
                <a:gs pos="99000">
                  <a:srgbClr val="009FE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descr="Checkmark with solid fill">
              <a:extLst>
                <a:ext uri="{FF2B5EF4-FFF2-40B4-BE49-F238E27FC236}">
                  <a16:creationId xmlns:a16="http://schemas.microsoft.com/office/drawing/2014/main" id="{DD2B688A-4629-464A-884A-D02C432556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54271" y="1697803"/>
              <a:ext cx="371684" cy="371684"/>
            </a:xfrm>
            <a:prstGeom prst="rect">
              <a:avLst/>
            </a:prstGeom>
          </p:spPr>
        </p:pic>
        <p:sp>
          <p:nvSpPr>
            <p:cNvPr id="13" name="TextBox 12">
              <a:extLst>
                <a:ext uri="{FF2B5EF4-FFF2-40B4-BE49-F238E27FC236}">
                  <a16:creationId xmlns:a16="http://schemas.microsoft.com/office/drawing/2014/main" id="{EAAC18F2-41E6-40DA-A461-57253D92DA17}"/>
                </a:ext>
              </a:extLst>
            </p:cNvPr>
            <p:cNvSpPr txBox="1"/>
            <p:nvPr/>
          </p:nvSpPr>
          <p:spPr>
            <a:xfrm>
              <a:off x="8851923" y="1307223"/>
              <a:ext cx="2970798" cy="323165"/>
            </a:xfrm>
            <a:prstGeom prst="rect">
              <a:avLst/>
            </a:prstGeom>
            <a:noFill/>
          </p:spPr>
          <p:txBody>
            <a:bodyPr wrap="square" rtlCol="0">
              <a:spAutoFit/>
            </a:bodyPr>
            <a:lstStyle/>
            <a:p>
              <a:pPr algn="ctr"/>
              <a:r>
                <a:rPr lang="en-GB" sz="1500" b="1" dirty="0">
                  <a:solidFill>
                    <a:schemeClr val="bg1"/>
                  </a:solidFill>
                  <a:latin typeface="Arial" panose="020B0604020202020204" pitchFamily="34" charset="0"/>
                  <a:cs typeface="Arial" panose="020B0604020202020204" pitchFamily="34" charset="0"/>
                </a:rPr>
                <a:t>Benefits of a sector-wide </a:t>
              </a:r>
              <a:r>
                <a:rPr lang="en-GB" sz="1500" b="1" dirty="0" err="1">
                  <a:solidFill>
                    <a:schemeClr val="bg1"/>
                  </a:solidFill>
                  <a:latin typeface="Arial" panose="020B0604020202020204" pitchFamily="34" charset="0"/>
                  <a:cs typeface="Arial" panose="020B0604020202020204" pitchFamily="34" charset="0"/>
                </a:rPr>
                <a:t>ToC</a:t>
              </a:r>
              <a:endParaRPr lang="en-GB" sz="1500" b="1"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BFA15976-CEE3-4C4C-B22F-DC6D6691BC8B}"/>
                </a:ext>
              </a:extLst>
            </p:cNvPr>
            <p:cNvSpPr txBox="1"/>
            <p:nvPr/>
          </p:nvSpPr>
          <p:spPr>
            <a:xfrm>
              <a:off x="9425955" y="1640935"/>
              <a:ext cx="2270746" cy="5632311"/>
            </a:xfrm>
            <a:prstGeom prst="rect">
              <a:avLst/>
            </a:prstGeom>
            <a:noFill/>
          </p:spPr>
          <p:txBody>
            <a:bodyPr wrap="square" rtlCol="0">
              <a:spAutoFit/>
            </a:bodyPr>
            <a:lstStyle/>
            <a:p>
              <a:pPr>
                <a:spcAft>
                  <a:spcPts val="1200"/>
                </a:spcAft>
              </a:pPr>
              <a:r>
                <a:rPr lang="en-GB" sz="1500" dirty="0">
                  <a:solidFill>
                    <a:schemeClr val="bg1"/>
                  </a:solidFill>
                  <a:latin typeface="Arial" panose="020B0604020202020204" pitchFamily="34" charset="0"/>
                  <a:cs typeface="Arial" panose="020B0604020202020204" pitchFamily="34" charset="0"/>
                </a:rPr>
                <a:t>Alignment of stakeholders around common objectives </a:t>
              </a:r>
            </a:p>
            <a:p>
              <a:pPr>
                <a:spcAft>
                  <a:spcPts val="1200"/>
                </a:spcAft>
              </a:pPr>
              <a:r>
                <a:rPr lang="en-GB" sz="1500" dirty="0">
                  <a:solidFill>
                    <a:schemeClr val="bg1"/>
                  </a:solidFill>
                  <a:latin typeface="Arial" panose="020B0604020202020204" pitchFamily="34" charset="0"/>
                  <a:cs typeface="Arial" panose="020B0604020202020204" pitchFamily="34" charset="0"/>
                </a:rPr>
                <a:t>Increased collective responsibility for the delivery of those objectives</a:t>
              </a:r>
            </a:p>
            <a:p>
              <a:pPr>
                <a:spcAft>
                  <a:spcPts val="1200"/>
                </a:spcAft>
              </a:pPr>
              <a:r>
                <a:rPr lang="en-GB" sz="1500" dirty="0">
                  <a:solidFill>
                    <a:schemeClr val="bg1"/>
                  </a:solidFill>
                  <a:latin typeface="Arial" panose="020B0604020202020204" pitchFamily="34" charset="0"/>
                  <a:cs typeface="Arial" panose="020B0604020202020204" pitchFamily="34" charset="0"/>
                </a:rPr>
                <a:t>Ability to distinguish between ‘theory failure’ and ‘implementation failure’ for learning and accountability</a:t>
              </a:r>
            </a:p>
            <a:p>
              <a:pPr>
                <a:spcAft>
                  <a:spcPts val="1200"/>
                </a:spcAft>
              </a:pPr>
              <a:r>
                <a:rPr lang="en-GB" sz="1500" dirty="0">
                  <a:solidFill>
                    <a:schemeClr val="bg1"/>
                  </a:solidFill>
                  <a:latin typeface="Arial" panose="020B0604020202020204" pitchFamily="34" charset="0"/>
                  <a:cs typeface="Arial" panose="020B0604020202020204" pitchFamily="34" charset="0"/>
                </a:rPr>
                <a:t>Inform common indicators, streamlining reporting and making better use of evidence across the sector</a:t>
              </a:r>
            </a:p>
            <a:p>
              <a:pPr>
                <a:spcAft>
                  <a:spcPts val="1200"/>
                </a:spcAft>
              </a:pPr>
              <a:endParaRPr lang="en-GB" sz="1500" b="1" dirty="0">
                <a:solidFill>
                  <a:schemeClr val="bg1"/>
                </a:solidFill>
                <a:latin typeface="Arial" panose="020B0604020202020204" pitchFamily="34" charset="0"/>
                <a:cs typeface="Arial" panose="020B0604020202020204" pitchFamily="34" charset="0"/>
              </a:endParaRPr>
            </a:p>
            <a:p>
              <a:pPr>
                <a:spcAft>
                  <a:spcPts val="1200"/>
                </a:spcAft>
              </a:pPr>
              <a:endParaRPr lang="en-GB" sz="1500" b="1" dirty="0">
                <a:solidFill>
                  <a:schemeClr val="bg1"/>
                </a:solidFill>
                <a:latin typeface="Arial" panose="020B0604020202020204" pitchFamily="34" charset="0"/>
                <a:cs typeface="Arial" panose="020B0604020202020204" pitchFamily="34" charset="0"/>
              </a:endParaRPr>
            </a:p>
            <a:p>
              <a:pPr>
                <a:spcAft>
                  <a:spcPts val="1200"/>
                </a:spcAft>
              </a:pPr>
              <a:endParaRPr lang="en-GB" sz="1500" b="1" dirty="0">
                <a:solidFill>
                  <a:schemeClr val="bg1"/>
                </a:solidFill>
                <a:latin typeface="Arial" panose="020B0604020202020204" pitchFamily="34" charset="0"/>
                <a:cs typeface="Arial" panose="020B0604020202020204" pitchFamily="34" charset="0"/>
              </a:endParaRPr>
            </a:p>
          </p:txBody>
        </p:sp>
        <p:pic>
          <p:nvPicPr>
            <p:cNvPr id="20" name="Graphic 19" descr="Checkmark with solid fill">
              <a:extLst>
                <a:ext uri="{FF2B5EF4-FFF2-40B4-BE49-F238E27FC236}">
                  <a16:creationId xmlns:a16="http://schemas.microsoft.com/office/drawing/2014/main" id="{A0435B2B-B8AA-0E4E-9A00-2D305762AD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67417" y="2600164"/>
              <a:ext cx="371684" cy="371684"/>
            </a:xfrm>
            <a:prstGeom prst="rect">
              <a:avLst/>
            </a:prstGeom>
          </p:spPr>
        </p:pic>
        <p:pic>
          <p:nvPicPr>
            <p:cNvPr id="21" name="Graphic 20" descr="Checkmark with solid fill">
              <a:extLst>
                <a:ext uri="{FF2B5EF4-FFF2-40B4-BE49-F238E27FC236}">
                  <a16:creationId xmlns:a16="http://schemas.microsoft.com/office/drawing/2014/main" id="{E989BDD5-8ED6-3449-900A-833A9D2539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57855" y="3721505"/>
              <a:ext cx="371684" cy="371684"/>
            </a:xfrm>
            <a:prstGeom prst="rect">
              <a:avLst/>
            </a:prstGeom>
          </p:spPr>
        </p:pic>
        <p:pic>
          <p:nvPicPr>
            <p:cNvPr id="22" name="Graphic 21" descr="Checkmark with solid fill">
              <a:extLst>
                <a:ext uri="{FF2B5EF4-FFF2-40B4-BE49-F238E27FC236}">
                  <a16:creationId xmlns:a16="http://schemas.microsoft.com/office/drawing/2014/main" id="{209FC80D-6A21-504D-9E72-F08DD0971E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67417" y="5144316"/>
              <a:ext cx="371684" cy="371684"/>
            </a:xfrm>
            <a:prstGeom prst="rect">
              <a:avLst/>
            </a:prstGeom>
          </p:spPr>
        </p:pic>
      </p:grpSp>
      <p:sp>
        <p:nvSpPr>
          <p:cNvPr id="3" name="Slide Number Placeholder 5">
            <a:extLst>
              <a:ext uri="{FF2B5EF4-FFF2-40B4-BE49-F238E27FC236}">
                <a16:creationId xmlns:a16="http://schemas.microsoft.com/office/drawing/2014/main" id="{E1FC25CE-B0E3-8921-EFC4-54E1F4D440B7}"/>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7</a:t>
            </a:fld>
            <a:endParaRPr lang="en-GB" dirty="0"/>
          </a:p>
        </p:txBody>
      </p:sp>
    </p:spTree>
    <p:extLst>
      <p:ext uri="{BB962C8B-B14F-4D97-AF65-F5344CB8AC3E}">
        <p14:creationId xmlns:p14="http://schemas.microsoft.com/office/powerpoint/2010/main" val="14354873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FD70291-F472-43DF-A184-294C0C6974BA}"/>
              </a:ext>
            </a:extLst>
          </p:cNvPr>
          <p:cNvSpPr>
            <a:spLocks noChangeAspect="1" noChangeArrowheads="1"/>
          </p:cNvSpPr>
          <p:nvPr/>
        </p:nvSpPr>
        <p:spPr bwMode="auto">
          <a:xfrm>
            <a:off x="5943600" y="3791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9">
            <a:extLst>
              <a:ext uri="{FF2B5EF4-FFF2-40B4-BE49-F238E27FC236}">
                <a16:creationId xmlns:a16="http://schemas.microsoft.com/office/drawing/2014/main" id="{FB2E2F75-EB4A-AA43-BA05-D1B0D6320FA8}"/>
              </a:ext>
            </a:extLst>
          </p:cNvPr>
          <p:cNvSpPr/>
          <p:nvPr/>
        </p:nvSpPr>
        <p:spPr>
          <a:xfrm>
            <a:off x="0" y="5894"/>
            <a:ext cx="12192000" cy="117869"/>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7EAC4B0F-83D9-D0E9-CAFA-AECF8BA5AE27}"/>
              </a:ext>
            </a:extLst>
          </p:cNvPr>
          <p:cNvSpPr/>
          <p:nvPr/>
        </p:nvSpPr>
        <p:spPr>
          <a:xfrm>
            <a:off x="408992" y="237040"/>
            <a:ext cx="3934408" cy="348761"/>
          </a:xfrm>
          <a:prstGeom prst="rect">
            <a:avLst/>
          </a:prstGeom>
          <a:noFill/>
        </p:spPr>
        <p:txBody>
          <a:bodyPr wrap="squar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rPr>
              <a:t>Proposed Output indicators</a:t>
            </a:r>
            <a:endParaRPr kumimoji="0" lang="en-US" sz="105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103A71"/>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2AA2A2D5-B946-5BDF-77A6-510A9977CB8C}"/>
              </a:ext>
            </a:extLst>
          </p:cNvPr>
          <p:cNvSpPr txBox="1"/>
          <p:nvPr/>
        </p:nvSpPr>
        <p:spPr>
          <a:xfrm>
            <a:off x="5943600" y="223977"/>
            <a:ext cx="5887617"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dirty="0">
                <a:ln>
                  <a:noFill/>
                </a:ln>
                <a:solidFill>
                  <a:srgbClr val="002060"/>
                </a:solidFill>
                <a:effectLst/>
                <a:uLnTx/>
                <a:uFillTx/>
                <a:latin typeface="Arial" panose="020B0604020202020204" pitchFamily="34" charset="0"/>
                <a:ea typeface="+mn-ea"/>
                <a:cs typeface="+mn-cs"/>
              </a:rPr>
              <a:t>The key (minimum) indicators required are shown in bold</a:t>
            </a:r>
          </a:p>
        </p:txBody>
      </p:sp>
      <p:graphicFrame>
        <p:nvGraphicFramePr>
          <p:cNvPr id="8" name="Table 7">
            <a:extLst>
              <a:ext uri="{FF2B5EF4-FFF2-40B4-BE49-F238E27FC236}">
                <a16:creationId xmlns:a16="http://schemas.microsoft.com/office/drawing/2014/main" id="{E7F71B25-5AF0-3109-6A65-983DE6B886BA}"/>
              </a:ext>
            </a:extLst>
          </p:cNvPr>
          <p:cNvGraphicFramePr>
            <a:graphicFrameLocks noGrp="1"/>
          </p:cNvGraphicFramePr>
          <p:nvPr/>
        </p:nvGraphicFramePr>
        <p:xfrm>
          <a:off x="408992" y="699078"/>
          <a:ext cx="11325808" cy="4326652"/>
        </p:xfrm>
        <a:graphic>
          <a:graphicData uri="http://schemas.openxmlformats.org/drawingml/2006/table">
            <a:tbl>
              <a:tblPr>
                <a:tableStyleId>{5C22544A-7EE6-4342-B048-85BDC9FD1C3A}</a:tableStyleId>
              </a:tblPr>
              <a:tblGrid>
                <a:gridCol w="620929">
                  <a:extLst>
                    <a:ext uri="{9D8B030D-6E8A-4147-A177-3AD203B41FA5}">
                      <a16:colId xmlns:a16="http://schemas.microsoft.com/office/drawing/2014/main" val="2444992060"/>
                    </a:ext>
                  </a:extLst>
                </a:gridCol>
                <a:gridCol w="3780204">
                  <a:extLst>
                    <a:ext uri="{9D8B030D-6E8A-4147-A177-3AD203B41FA5}">
                      <a16:colId xmlns:a16="http://schemas.microsoft.com/office/drawing/2014/main" val="1465436851"/>
                    </a:ext>
                  </a:extLst>
                </a:gridCol>
                <a:gridCol w="1038225">
                  <a:extLst>
                    <a:ext uri="{9D8B030D-6E8A-4147-A177-3AD203B41FA5}">
                      <a16:colId xmlns:a16="http://schemas.microsoft.com/office/drawing/2014/main" val="496408445"/>
                    </a:ext>
                  </a:extLst>
                </a:gridCol>
                <a:gridCol w="933450">
                  <a:extLst>
                    <a:ext uri="{9D8B030D-6E8A-4147-A177-3AD203B41FA5}">
                      <a16:colId xmlns:a16="http://schemas.microsoft.com/office/drawing/2014/main" val="1985946543"/>
                    </a:ext>
                  </a:extLst>
                </a:gridCol>
                <a:gridCol w="1076325">
                  <a:extLst>
                    <a:ext uri="{9D8B030D-6E8A-4147-A177-3AD203B41FA5}">
                      <a16:colId xmlns:a16="http://schemas.microsoft.com/office/drawing/2014/main" val="3314135407"/>
                    </a:ext>
                  </a:extLst>
                </a:gridCol>
                <a:gridCol w="3876675">
                  <a:extLst>
                    <a:ext uri="{9D8B030D-6E8A-4147-A177-3AD203B41FA5}">
                      <a16:colId xmlns:a16="http://schemas.microsoft.com/office/drawing/2014/main" val="4223557902"/>
                    </a:ext>
                  </a:extLst>
                </a:gridCol>
              </a:tblGrid>
              <a:tr h="424872">
                <a:tc>
                  <a:txBody>
                    <a:bodyPr/>
                    <a:lstStyle/>
                    <a:p>
                      <a:pPr algn="l" rtl="0" fontAlgn="ctr"/>
                      <a:r>
                        <a:rPr lang="en-GB" sz="1100" b="1" i="0" u="none" strike="noStrike" dirty="0">
                          <a:solidFill>
                            <a:schemeClr val="bg1"/>
                          </a:solidFill>
                          <a:effectLst/>
                          <a:latin typeface="Arial" panose="020B0604020202020204" pitchFamily="34" charset="0"/>
                        </a:rPr>
                        <a:t>N.O </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Indicator </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Source</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Owner</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Frequency</a:t>
                      </a:r>
                    </a:p>
                  </a:txBody>
                  <a:tcPr marL="72000" marR="7620" marT="7620" marB="0" anchor="ctr">
                    <a:solidFill>
                      <a:schemeClr val="accent6"/>
                    </a:solidFill>
                  </a:tcPr>
                </a:tc>
                <a:tc>
                  <a:txBody>
                    <a:bodyPr/>
                    <a:lstStyle/>
                    <a:p>
                      <a:pPr algn="l" rtl="0" fontAlgn="ctr"/>
                      <a:r>
                        <a:rPr lang="en-GB" sz="1100" b="1" i="0" u="none" strike="noStrike" dirty="0">
                          <a:solidFill>
                            <a:schemeClr val="bg1"/>
                          </a:solidFill>
                          <a:effectLst/>
                          <a:latin typeface="Arial" panose="020B0604020202020204" pitchFamily="34" charset="0"/>
                        </a:rPr>
                        <a:t>Description </a:t>
                      </a:r>
                    </a:p>
                  </a:txBody>
                  <a:tcPr marL="72000" marR="7620" marT="7620" marB="0" anchor="ctr">
                    <a:solidFill>
                      <a:schemeClr val="accent6"/>
                    </a:solidFill>
                  </a:tcPr>
                </a:tc>
                <a:extLst>
                  <a:ext uri="{0D108BD9-81ED-4DB2-BD59-A6C34878D82A}">
                    <a16:rowId xmlns:a16="http://schemas.microsoft.com/office/drawing/2014/main" val="1051011031"/>
                  </a:ext>
                </a:extLst>
              </a:tr>
              <a:tr h="333566">
                <a:tc gridSpan="6">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100" b="1" i="0" u="none" strike="noStrike" dirty="0">
                          <a:solidFill>
                            <a:schemeClr val="bg1"/>
                          </a:solidFill>
                          <a:effectLst/>
                          <a:latin typeface="Arial" panose="020B0604020202020204" pitchFamily="34" charset="0"/>
                        </a:rPr>
                        <a:t>Output 7: </a:t>
                      </a:r>
                      <a:r>
                        <a:rPr lang="en-US" sz="1100" b="1" i="0" u="none" strike="noStrike" dirty="0">
                          <a:solidFill>
                            <a:schemeClr val="bg1"/>
                          </a:solidFill>
                          <a:effectLst/>
                          <a:latin typeface="Arial" panose="020B0604020202020204" pitchFamily="34" charset="0"/>
                        </a:rPr>
                        <a:t>Increased awareness of the risks of explosive ordnance</a:t>
                      </a:r>
                      <a:endParaRPr lang="en-GB" sz="1100" b="1" i="0" u="none" strike="noStrike" dirty="0">
                        <a:solidFill>
                          <a:schemeClr val="bg1"/>
                        </a:solidFill>
                        <a:effectLst/>
                        <a:latin typeface="Arial" panose="020B0604020202020204" pitchFamily="34" charset="0"/>
                      </a:endParaRPr>
                    </a:p>
                  </a:txBody>
                  <a:tcPr marL="72000" marR="7620" marT="7620" marB="0" anchor="ctr">
                    <a:solidFill>
                      <a:srgbClr val="0070C0"/>
                    </a:solidFill>
                  </a:tcPr>
                </a:tc>
                <a:tc hMerge="1">
                  <a:txBody>
                    <a:bodyPr/>
                    <a:lstStyle/>
                    <a:p>
                      <a:pPr algn="l" rtl="0" fontAlgn="ctr"/>
                      <a:endParaRPr lang="en-GB" sz="1400" b="1" i="0" u="none" strike="noStrike" dirty="0">
                        <a:solidFill>
                          <a:srgbClr val="000000"/>
                        </a:solidFill>
                        <a:effectLst/>
                        <a:latin typeface="Calibri" panose="020F0502020204030204" pitchFamily="34" charset="0"/>
                      </a:endParaRPr>
                    </a:p>
                  </a:txBody>
                  <a:tcPr marL="7620" marR="7620" marT="762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07509031"/>
                  </a:ext>
                </a:extLst>
              </a:tr>
              <a:tr h="573806">
                <a:tc>
                  <a:txBody>
                    <a:bodyPr/>
                    <a:lstStyle/>
                    <a:p>
                      <a:pPr algn="ctr" fontAlgn="ctr"/>
                      <a:r>
                        <a:rPr lang="en-GB" sz="1000" b="1" i="0" u="none" strike="noStrike" dirty="0">
                          <a:solidFill>
                            <a:srgbClr val="002060"/>
                          </a:solidFill>
                          <a:effectLst/>
                          <a:latin typeface="Arial" panose="020B0604020202020204" pitchFamily="34" charset="0"/>
                        </a:rPr>
                        <a:t>OP-7.1</a:t>
                      </a:r>
                    </a:p>
                  </a:txBody>
                  <a:tcPr marL="0" marR="36000" marT="108000" marB="108000"/>
                </a:tc>
                <a:tc>
                  <a:txBody>
                    <a:bodyPr/>
                    <a:lstStyle/>
                    <a:p>
                      <a:pPr algn="l" rtl="0" fontAlgn="ctr"/>
                      <a:r>
                        <a:rPr lang="en-US" sz="1000" b="1" i="0" u="none" strike="noStrike" dirty="0">
                          <a:solidFill>
                            <a:srgbClr val="002060"/>
                          </a:solidFill>
                          <a:effectLst/>
                          <a:latin typeface="Arial" panose="020B0604020202020204" pitchFamily="34" charset="0"/>
                        </a:rPr>
                        <a:t>Number of EORE sessions delivered</a:t>
                      </a:r>
                    </a:p>
                  </a:txBody>
                  <a:tcPr marL="72000" marR="36000" marT="108000" marB="108000"/>
                </a:tc>
                <a:tc>
                  <a:txBody>
                    <a:bodyPr/>
                    <a:lstStyle/>
                    <a:p>
                      <a:pPr algn="l" rtl="0" fontAlgn="ctr"/>
                      <a:r>
                        <a:rPr lang="en-GB" sz="1000" b="0" i="0" u="none" strike="noStrike">
                          <a:solidFill>
                            <a:srgbClr val="002060"/>
                          </a:solidFill>
                          <a:effectLst/>
                          <a:latin typeface="Arial" panose="020B0604020202020204" pitchFamily="34" charset="0"/>
                        </a:rPr>
                        <a:t>IMSMA / Self reporting</a:t>
                      </a:r>
                      <a:endParaRPr lang="en-US" sz="1000" b="0" i="0" u="none" strike="noStrike" dirty="0">
                        <a:solidFill>
                          <a:srgbClr val="002060"/>
                        </a:solidFill>
                        <a:effectLst/>
                        <a:latin typeface="Arial" panose="020B0604020202020204" pitchFamily="34" charset="0"/>
                      </a:endParaRPr>
                    </a:p>
                  </a:txBody>
                  <a:tcPr marL="72000" marR="36000" marT="108000" marB="108000"/>
                </a:tc>
                <a:tc>
                  <a:txBody>
                    <a:bodyPr/>
                    <a:lstStyle/>
                    <a:p>
                      <a:pPr algn="l" rtl="0" fontAlgn="ctr"/>
                      <a:r>
                        <a:rPr lang="en-GB" sz="1000" b="0" i="0" u="none" strike="noStrike">
                          <a:solidFill>
                            <a:srgbClr val="002060"/>
                          </a:solidFill>
                          <a:effectLst/>
                          <a:latin typeface="Arial" panose="020B0604020202020204" pitchFamily="34" charset="0"/>
                        </a:rPr>
                        <a:t>IP, NA</a:t>
                      </a:r>
                      <a:endParaRPr lang="en-US" sz="1000" b="0" i="0" u="none" strike="noStrike" dirty="0">
                        <a:solidFill>
                          <a:srgbClr val="002060"/>
                        </a:solidFill>
                        <a:effectLst/>
                        <a:latin typeface="Arial" panose="020B0604020202020204" pitchFamily="34" charset="0"/>
                      </a:endParaRPr>
                    </a:p>
                  </a:txBody>
                  <a:tcPr marL="72000" marR="36000" marT="108000" marB="108000"/>
                </a:tc>
                <a:tc>
                  <a:txBody>
                    <a:bodyPr/>
                    <a:lstStyle/>
                    <a:p>
                      <a:pPr algn="l" rtl="0" fontAlgn="ctr"/>
                      <a:r>
                        <a:rPr lang="en-GB" sz="1000" b="0" i="0" u="none" strike="noStrike">
                          <a:solidFill>
                            <a:srgbClr val="002060"/>
                          </a:solidFill>
                          <a:effectLst/>
                          <a:latin typeface="Arial" panose="020B0604020202020204" pitchFamily="34" charset="0"/>
                        </a:rPr>
                        <a:t>Quarterly</a:t>
                      </a:r>
                      <a:endParaRPr lang="en-US" sz="1000" b="0" i="0" u="none" strike="noStrike" dirty="0">
                        <a:solidFill>
                          <a:srgbClr val="002060"/>
                        </a:solidFill>
                        <a:effectLst/>
                        <a:latin typeface="Arial" panose="020B0604020202020204" pitchFamily="34" charset="0"/>
                      </a:endParaRPr>
                    </a:p>
                  </a:txBody>
                  <a:tcPr marL="72000" marR="36000" marT="108000" marB="108000"/>
                </a:tc>
                <a:tc>
                  <a:txBody>
                    <a:bodyPr/>
                    <a:lstStyle/>
                    <a:p>
                      <a:pPr algn="l" rtl="0" fontAlgn="ctr"/>
                      <a:r>
                        <a:rPr lang="en-GB" sz="1000" b="0" i="0" u="none" strike="noStrike">
                          <a:solidFill>
                            <a:srgbClr val="002060"/>
                          </a:solidFill>
                          <a:effectLst/>
                          <a:latin typeface="Arial" panose="020B0604020202020204" pitchFamily="34" charset="0"/>
                        </a:rPr>
                        <a:t>The definition of a session and the appropriate participants are context specific and should be based on the target audience and those at risk, including age, sex and locality.  </a:t>
                      </a:r>
                      <a:endParaRPr lang="en-US" sz="1000" b="0" i="0" u="none" strike="noStrike" dirty="0">
                        <a:solidFill>
                          <a:srgbClr val="002060"/>
                        </a:solidFill>
                        <a:effectLst/>
                        <a:latin typeface="Arial" panose="020B0604020202020204" pitchFamily="34" charset="0"/>
                      </a:endParaRPr>
                    </a:p>
                  </a:txBody>
                  <a:tcPr marL="72000" marR="36000" marT="108000" marB="108000"/>
                </a:tc>
                <a:extLst>
                  <a:ext uri="{0D108BD9-81ED-4DB2-BD59-A6C34878D82A}">
                    <a16:rowId xmlns:a16="http://schemas.microsoft.com/office/drawing/2014/main" val="2055179302"/>
                  </a:ext>
                </a:extLst>
              </a:tr>
              <a:tr h="723014">
                <a:tc>
                  <a:txBody>
                    <a:bodyPr/>
                    <a:lstStyle/>
                    <a:p>
                      <a:pPr algn="ctr" fontAlgn="ctr"/>
                      <a:r>
                        <a:rPr lang="en-GB" sz="1000" b="1" i="0" u="none" strike="noStrike" dirty="0">
                          <a:solidFill>
                            <a:srgbClr val="002060"/>
                          </a:solidFill>
                          <a:effectLst/>
                          <a:latin typeface="Arial" panose="020B0604020202020204" pitchFamily="34" charset="0"/>
                        </a:rPr>
                        <a:t>OP-7.2</a:t>
                      </a:r>
                    </a:p>
                  </a:txBody>
                  <a:tcPr marL="0" marR="36000" marT="108000" marB="108000"/>
                </a:tc>
                <a:tc>
                  <a:txBody>
                    <a:bodyPr/>
                    <a:lstStyle/>
                    <a:p>
                      <a:pPr algn="l" rtl="0" fontAlgn="ctr"/>
                      <a:r>
                        <a:rPr lang="en-US" sz="1000" b="1" i="0" u="none" strike="noStrike" dirty="0">
                          <a:solidFill>
                            <a:srgbClr val="002060"/>
                          </a:solidFill>
                          <a:effectLst/>
                          <a:latin typeface="Arial" panose="020B0604020202020204" pitchFamily="34" charset="0"/>
                        </a:rPr>
                        <a:t>Number of direct beneficiaries of EORE sessions (SADDD) </a:t>
                      </a:r>
                    </a:p>
                  </a:txBody>
                  <a:tcPr marL="72000" marR="36000" marT="108000" marB="108000"/>
                </a:tc>
                <a:tc>
                  <a:txBody>
                    <a:bodyPr/>
                    <a:lstStyle/>
                    <a:p>
                      <a:pPr algn="l" rtl="0" fontAlgn="ctr"/>
                      <a:r>
                        <a:rPr lang="en-GB" sz="1000" b="0" i="0" u="none" strike="noStrike">
                          <a:solidFill>
                            <a:srgbClr val="002060"/>
                          </a:solidFill>
                          <a:effectLst/>
                          <a:latin typeface="Arial" panose="020B0604020202020204" pitchFamily="34" charset="0"/>
                        </a:rPr>
                        <a:t>IMSMA / Self reporting</a:t>
                      </a:r>
                      <a:endParaRPr lang="en-US" sz="1000" b="0" i="0" u="none" strike="noStrike" dirty="0">
                        <a:solidFill>
                          <a:srgbClr val="002060"/>
                        </a:solidFill>
                        <a:effectLst/>
                        <a:latin typeface="Arial" panose="020B0604020202020204" pitchFamily="34" charset="0"/>
                      </a:endParaRPr>
                    </a:p>
                  </a:txBody>
                  <a:tcPr marL="72000" marR="36000" marT="108000" marB="108000"/>
                </a:tc>
                <a:tc>
                  <a:txBody>
                    <a:bodyPr/>
                    <a:lstStyle/>
                    <a:p>
                      <a:pPr algn="l" rtl="0" fontAlgn="ctr"/>
                      <a:r>
                        <a:rPr lang="en-GB" sz="1000" b="0" i="0" u="none" strike="noStrike">
                          <a:solidFill>
                            <a:srgbClr val="002060"/>
                          </a:solidFill>
                          <a:effectLst/>
                          <a:latin typeface="Arial" panose="020B0604020202020204" pitchFamily="34" charset="0"/>
                        </a:rPr>
                        <a:t>IP, NA</a:t>
                      </a:r>
                      <a:endParaRPr lang="en-US" sz="1000" b="0" i="0" u="none" strike="noStrike" dirty="0">
                        <a:solidFill>
                          <a:srgbClr val="002060"/>
                        </a:solidFill>
                        <a:effectLst/>
                        <a:latin typeface="Arial" panose="020B0604020202020204" pitchFamily="34" charset="0"/>
                      </a:endParaRPr>
                    </a:p>
                  </a:txBody>
                  <a:tcPr marL="72000" marR="36000" marT="108000" marB="108000"/>
                </a:tc>
                <a:tc>
                  <a:txBody>
                    <a:bodyPr/>
                    <a:lstStyle/>
                    <a:p>
                      <a:pPr algn="l" rtl="0" fontAlgn="ctr"/>
                      <a:r>
                        <a:rPr lang="en-GB" sz="1000" b="0" i="0" u="none" strike="noStrike">
                          <a:solidFill>
                            <a:srgbClr val="002060"/>
                          </a:solidFill>
                          <a:effectLst/>
                          <a:latin typeface="Arial" panose="020B0604020202020204" pitchFamily="34" charset="0"/>
                        </a:rPr>
                        <a:t>Quarterly</a:t>
                      </a:r>
                      <a:endParaRPr lang="en-US" sz="1000" b="0" i="0" u="none" strike="noStrike" dirty="0">
                        <a:solidFill>
                          <a:srgbClr val="002060"/>
                        </a:solidFill>
                        <a:effectLst/>
                        <a:latin typeface="Arial" panose="020B0604020202020204" pitchFamily="34" charset="0"/>
                      </a:endParaRPr>
                    </a:p>
                  </a:txBody>
                  <a:tcPr marL="72000" marR="36000" marT="108000" marB="108000"/>
                </a:tc>
                <a:tc>
                  <a:txBody>
                    <a:bodyPr/>
                    <a:lstStyle/>
                    <a:p>
                      <a:pPr algn="l" rtl="0" fontAlgn="ctr"/>
                      <a:r>
                        <a:rPr lang="en-US" sz="1000" b="0" i="0" u="none" strike="noStrike">
                          <a:solidFill>
                            <a:srgbClr val="002060"/>
                          </a:solidFill>
                          <a:effectLst/>
                          <a:latin typeface="Arial" panose="020B0604020202020204" pitchFamily="34" charset="0"/>
                        </a:rPr>
                        <a:t>Note that IMAS 5.10 minimum data requirement is SADD not SADDD. (i.e. not disaggregated by disability)</a:t>
                      </a:r>
                      <a:endParaRPr lang="en-US" sz="1000" b="0" i="0" u="none" strike="noStrike" dirty="0">
                        <a:solidFill>
                          <a:srgbClr val="002060"/>
                        </a:solidFill>
                        <a:effectLst/>
                        <a:latin typeface="Arial" panose="020B0604020202020204" pitchFamily="34" charset="0"/>
                      </a:endParaRPr>
                    </a:p>
                  </a:txBody>
                  <a:tcPr marL="72000" marR="36000" marT="108000" marB="108000"/>
                </a:tc>
                <a:extLst>
                  <a:ext uri="{0D108BD9-81ED-4DB2-BD59-A6C34878D82A}">
                    <a16:rowId xmlns:a16="http://schemas.microsoft.com/office/drawing/2014/main" val="177493847"/>
                  </a:ext>
                </a:extLst>
              </a:tr>
              <a:tr h="446568">
                <a:tc>
                  <a:txBody>
                    <a:bodyPr/>
                    <a:lstStyle/>
                    <a:p>
                      <a:pPr algn="ctr" fontAlgn="ctr"/>
                      <a:r>
                        <a:rPr lang="en-GB" sz="1000" b="1" i="0" u="none" strike="noStrike" dirty="0">
                          <a:solidFill>
                            <a:srgbClr val="002060"/>
                          </a:solidFill>
                          <a:effectLst/>
                          <a:latin typeface="Arial" panose="020B0604020202020204" pitchFamily="34" charset="0"/>
                        </a:rPr>
                        <a:t>OP-7.3</a:t>
                      </a:r>
                    </a:p>
                  </a:txBody>
                  <a:tcPr marL="0" marR="36000" marT="108000" marB="108000"/>
                </a:tc>
                <a:tc>
                  <a:txBody>
                    <a:bodyPr/>
                    <a:lstStyle/>
                    <a:p>
                      <a:pPr algn="l" rtl="0" fontAlgn="ctr"/>
                      <a:r>
                        <a:rPr lang="en-US" sz="1000" b="1" i="0" u="none" strike="noStrike" dirty="0">
                          <a:solidFill>
                            <a:srgbClr val="002060"/>
                          </a:solidFill>
                          <a:effectLst/>
                          <a:latin typeface="Arial" panose="020B0604020202020204" pitchFamily="34" charset="0"/>
                        </a:rPr>
                        <a:t>Number of indirect beneficiaries of EORE (through other EORE programmes)</a:t>
                      </a:r>
                    </a:p>
                  </a:txBody>
                  <a:tcPr marL="72000" marR="36000" marT="108000" marB="108000"/>
                </a:tc>
                <a:tc>
                  <a:txBody>
                    <a:bodyPr/>
                    <a:lstStyle/>
                    <a:p>
                      <a:pPr algn="l" fontAlgn="ctr"/>
                      <a:r>
                        <a:rPr lang="en-GB" sz="1000" b="0" i="0" u="none" strike="noStrike">
                          <a:solidFill>
                            <a:srgbClr val="002060"/>
                          </a:solidFill>
                          <a:effectLst/>
                          <a:latin typeface="Arial" panose="020B0604020202020204" pitchFamily="34" charset="0"/>
                        </a:rPr>
                        <a:t>IMSMA / Self reporting</a:t>
                      </a:r>
                    </a:p>
                    <a:p>
                      <a:pPr algn="l" fontAlgn="b"/>
                      <a:r>
                        <a:rPr lang="en-GB" sz="1000" b="0" i="0" u="none" strike="noStrike">
                          <a:solidFill>
                            <a:srgbClr val="002060"/>
                          </a:solidFill>
                          <a:effectLst/>
                          <a:latin typeface="Arial" panose="020B0604020202020204" pitchFamily="34" charset="0"/>
                        </a:rPr>
                        <a:t> </a:t>
                      </a:r>
                      <a:endParaRPr lang="en-US" sz="1000" b="0" i="0" u="none" strike="noStrike" dirty="0">
                        <a:solidFill>
                          <a:srgbClr val="002060"/>
                        </a:solidFill>
                        <a:effectLst/>
                        <a:latin typeface="Arial" panose="020B0604020202020204" pitchFamily="34" charset="0"/>
                      </a:endParaRPr>
                    </a:p>
                  </a:txBody>
                  <a:tcPr marL="72000" marR="36000" marT="108000" marB="108000"/>
                </a:tc>
                <a:tc>
                  <a:txBody>
                    <a:bodyPr/>
                    <a:lstStyle/>
                    <a:p>
                      <a:pPr algn="l" fontAlgn="b"/>
                      <a:r>
                        <a:rPr lang="en-GB" sz="1000" b="0" i="0" u="none" strike="noStrike">
                          <a:solidFill>
                            <a:srgbClr val="002060"/>
                          </a:solidFill>
                          <a:effectLst/>
                          <a:latin typeface="Arial" panose="020B0604020202020204" pitchFamily="34" charset="0"/>
                        </a:rPr>
                        <a:t>IP, NA</a:t>
                      </a:r>
                      <a:endParaRPr lang="en-US" sz="1000" b="0" i="0" u="none" strike="noStrike" dirty="0">
                        <a:solidFill>
                          <a:srgbClr val="002060"/>
                        </a:solidFill>
                        <a:effectLst/>
                        <a:latin typeface="Arial" panose="020B0604020202020204" pitchFamily="34" charset="0"/>
                      </a:endParaRPr>
                    </a:p>
                  </a:txBody>
                  <a:tcPr marL="72000" marR="36000" marT="108000" marB="108000"/>
                </a:tc>
                <a:tc>
                  <a:txBody>
                    <a:bodyPr/>
                    <a:lstStyle/>
                    <a:p>
                      <a:pPr algn="l" fontAlgn="b"/>
                      <a:r>
                        <a:rPr lang="en-GB" sz="1000" b="0" i="0" u="none" strike="noStrike">
                          <a:solidFill>
                            <a:srgbClr val="002060"/>
                          </a:solidFill>
                          <a:effectLst/>
                          <a:latin typeface="Arial" panose="020B0604020202020204" pitchFamily="34" charset="0"/>
                        </a:rPr>
                        <a:t>Quarterly</a:t>
                      </a:r>
                      <a:endParaRPr lang="en-US" sz="1000" b="0" i="0" u="none" strike="noStrike" dirty="0">
                        <a:solidFill>
                          <a:srgbClr val="002060"/>
                        </a:solidFill>
                        <a:effectLst/>
                        <a:latin typeface="Arial" panose="020B0604020202020204" pitchFamily="34" charset="0"/>
                      </a:endParaRPr>
                    </a:p>
                  </a:txBody>
                  <a:tcPr marL="72000" marR="36000" marT="108000" marB="108000"/>
                </a:tc>
                <a:tc>
                  <a:txBody>
                    <a:bodyPr/>
                    <a:lstStyle/>
                    <a:p>
                      <a:pPr algn="l" fontAlgn="b"/>
                      <a:r>
                        <a:rPr lang="en-GB" sz="1000" b="0" i="0" u="none" strike="noStrike">
                          <a:solidFill>
                            <a:srgbClr val="002060"/>
                          </a:solidFill>
                          <a:effectLst/>
                          <a:latin typeface="Arial" panose="020B0604020202020204" pitchFamily="34" charset="0"/>
                        </a:rPr>
                        <a:t>ref IMAS 5.10</a:t>
                      </a:r>
                      <a:endParaRPr lang="en-US" sz="1000" b="0" i="0" u="none" strike="noStrike" dirty="0">
                        <a:solidFill>
                          <a:srgbClr val="002060"/>
                        </a:solidFill>
                        <a:effectLst/>
                        <a:latin typeface="Arial" panose="020B0604020202020204" pitchFamily="34" charset="0"/>
                      </a:endParaRPr>
                    </a:p>
                  </a:txBody>
                  <a:tcPr marL="72000" marR="36000" marT="108000" marB="108000"/>
                </a:tc>
                <a:extLst>
                  <a:ext uri="{0D108BD9-81ED-4DB2-BD59-A6C34878D82A}">
                    <a16:rowId xmlns:a16="http://schemas.microsoft.com/office/drawing/2014/main" val="517437338"/>
                  </a:ext>
                </a:extLst>
              </a:tr>
              <a:tr h="44656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000" b="0" i="0" u="none" strike="noStrike" dirty="0">
                          <a:solidFill>
                            <a:srgbClr val="002060"/>
                          </a:solidFill>
                          <a:effectLst/>
                          <a:latin typeface="Arial" panose="020B0604020202020204" pitchFamily="34" charset="0"/>
                        </a:rPr>
                        <a:t>OP-7.4</a:t>
                      </a:r>
                    </a:p>
                  </a:txBody>
                  <a:tcPr marL="0" marR="36000" marT="108000" marB="108000"/>
                </a:tc>
                <a:tc>
                  <a:txBody>
                    <a:bodyPr/>
                    <a:lstStyle/>
                    <a:p>
                      <a:r>
                        <a:rPr lang="en-GB" sz="1000" b="0" i="0" u="none" strike="noStrike" kern="1200" dirty="0">
                          <a:solidFill>
                            <a:srgbClr val="002060"/>
                          </a:solidFill>
                          <a:effectLst/>
                          <a:latin typeface="Arial" panose="020B0604020202020204" pitchFamily="34" charset="0"/>
                          <a:ea typeface="+mn-ea"/>
                          <a:cs typeface="+mn-cs"/>
                        </a:rPr>
                        <a:t>Increase in EORE knowledge % of surveyed EORE beneficiaries showing an improvement in pre-/post- EORE survey scores</a:t>
                      </a:r>
                      <a:endParaRPr lang="en-US" sz="1000" b="0" i="0" u="none" strike="noStrike" dirty="0">
                        <a:solidFill>
                          <a:srgbClr val="002060"/>
                        </a:solidFill>
                        <a:effectLst/>
                        <a:latin typeface="Arial" panose="020B0604020202020204" pitchFamily="34" charset="0"/>
                      </a:endParaRPr>
                    </a:p>
                  </a:txBody>
                  <a:tcPr marL="72000" marR="36000" marT="108000" marB="108000"/>
                </a:tc>
                <a:tc>
                  <a:txBody>
                    <a:bodyPr/>
                    <a:lstStyle/>
                    <a:p>
                      <a:r>
                        <a:rPr lang="en-GB" sz="1000" b="0" i="0" u="none" strike="noStrike">
                          <a:solidFill>
                            <a:srgbClr val="002060"/>
                          </a:solidFill>
                          <a:effectLst/>
                          <a:latin typeface="Arial" panose="020B0604020202020204" pitchFamily="34" charset="0"/>
                        </a:rPr>
                        <a:t>EORE pre-and post-surveys</a:t>
                      </a:r>
                      <a:endParaRPr lang="en-US" sz="1000" b="0" i="0" u="none" strike="noStrike" dirty="0">
                        <a:solidFill>
                          <a:srgbClr val="002060"/>
                        </a:solidFill>
                        <a:effectLst/>
                        <a:latin typeface="Arial" panose="020B0604020202020204" pitchFamily="34" charset="0"/>
                      </a:endParaRPr>
                    </a:p>
                  </a:txBody>
                  <a:tcPr marL="72000" marR="36000" marT="108000" marB="108000"/>
                </a:tc>
                <a:tc>
                  <a:txBody>
                    <a:bodyPr/>
                    <a:lstStyle/>
                    <a:p>
                      <a:r>
                        <a:rPr lang="en-GB" sz="1000" b="0" i="0" u="none" strike="noStrike">
                          <a:solidFill>
                            <a:srgbClr val="002060"/>
                          </a:solidFill>
                          <a:effectLst/>
                          <a:latin typeface="Arial" panose="020B0604020202020204" pitchFamily="34" charset="0"/>
                        </a:rPr>
                        <a:t>IP</a:t>
                      </a:r>
                      <a:endParaRPr lang="en-US" sz="1000" b="0" i="0" u="none" strike="noStrike" dirty="0">
                        <a:solidFill>
                          <a:srgbClr val="002060"/>
                        </a:solidFill>
                        <a:effectLst/>
                        <a:latin typeface="Arial" panose="020B0604020202020204" pitchFamily="34" charset="0"/>
                      </a:endParaRPr>
                    </a:p>
                  </a:txBody>
                  <a:tcPr marL="72000" marR="36000" marT="108000" marB="108000"/>
                </a:tc>
                <a:tc>
                  <a:txBody>
                    <a:bodyPr/>
                    <a:lstStyle/>
                    <a:p>
                      <a:r>
                        <a:rPr lang="en-GB" sz="1000" b="0" i="0" u="none" strike="noStrike">
                          <a:solidFill>
                            <a:srgbClr val="002060"/>
                          </a:solidFill>
                          <a:effectLst/>
                          <a:latin typeface="Arial" panose="020B0604020202020204" pitchFamily="34" charset="0"/>
                        </a:rPr>
                        <a:t>Quarterly</a:t>
                      </a:r>
                      <a:endParaRPr lang="en-US" sz="1000" b="0" i="0" u="none" strike="noStrike" dirty="0">
                        <a:solidFill>
                          <a:srgbClr val="002060"/>
                        </a:solidFill>
                        <a:effectLst/>
                        <a:latin typeface="Arial" panose="020B0604020202020204" pitchFamily="34" charset="0"/>
                      </a:endParaRPr>
                    </a:p>
                  </a:txBody>
                  <a:tcPr marL="72000" marR="36000" marT="108000" marB="108000"/>
                </a:tc>
                <a:tc>
                  <a:txBody>
                    <a:bodyPr/>
                    <a:lstStyle/>
                    <a:p>
                      <a:r>
                        <a:rPr lang="en-GB" sz="1000" b="0" i="0" u="none" strike="noStrike" dirty="0">
                          <a:solidFill>
                            <a:srgbClr val="002060"/>
                          </a:solidFill>
                          <a:effectLst/>
                          <a:latin typeface="Arial" panose="020B0604020202020204" pitchFamily="34" charset="0"/>
                        </a:rPr>
                        <a:t>Improvement in the score of the level of knowledge before the EORE session and immediately after the EORE session</a:t>
                      </a:r>
                      <a:endParaRPr lang="en-US" sz="1000" b="0" i="0" u="none" strike="noStrike" dirty="0">
                        <a:solidFill>
                          <a:srgbClr val="002060"/>
                        </a:solidFill>
                        <a:effectLst/>
                        <a:latin typeface="Arial" panose="020B0604020202020204" pitchFamily="34" charset="0"/>
                      </a:endParaRPr>
                    </a:p>
                  </a:txBody>
                  <a:tcPr marL="72000" marR="36000" marT="108000" marB="108000"/>
                </a:tc>
                <a:extLst>
                  <a:ext uri="{0D108BD9-81ED-4DB2-BD59-A6C34878D82A}">
                    <a16:rowId xmlns:a16="http://schemas.microsoft.com/office/drawing/2014/main" val="163981489"/>
                  </a:ext>
                </a:extLst>
              </a:tr>
              <a:tr h="44656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000" b="0" i="0" u="none" strike="noStrike" dirty="0">
                          <a:solidFill>
                            <a:srgbClr val="002060"/>
                          </a:solidFill>
                          <a:effectLst/>
                          <a:latin typeface="Arial" panose="020B0604020202020204" pitchFamily="34" charset="0"/>
                        </a:rPr>
                        <a:t>OP-7.5</a:t>
                      </a:r>
                    </a:p>
                  </a:txBody>
                  <a:tcPr marL="0" marR="36000" marT="108000" marB="108000"/>
                </a:tc>
                <a:tc>
                  <a:txBody>
                    <a:bodyPr/>
                    <a:lstStyle/>
                    <a:p>
                      <a:pPr algn="l" rtl="0" fontAlgn="ctr"/>
                      <a:r>
                        <a:rPr lang="en-US" sz="1000" b="0" i="0" u="none" strike="noStrike" dirty="0">
                          <a:solidFill>
                            <a:srgbClr val="002060"/>
                          </a:solidFill>
                          <a:effectLst/>
                          <a:latin typeface="Arial" panose="020B0604020202020204" pitchFamily="34" charset="0"/>
                        </a:rPr>
                        <a:t>Number of reports of explosive ordnance (reported by communities)</a:t>
                      </a:r>
                    </a:p>
                  </a:txBody>
                  <a:tcPr marL="72000" marR="36000" marT="108000" marB="108000"/>
                </a:tc>
                <a:tc>
                  <a:txBody>
                    <a:bodyPr/>
                    <a:lstStyle/>
                    <a:p>
                      <a:pPr algn="l" rtl="0" fontAlgn="ctr"/>
                      <a:r>
                        <a:rPr lang="en-GB" sz="1000" b="0" i="0" u="none" strike="noStrike" dirty="0">
                          <a:solidFill>
                            <a:srgbClr val="002060"/>
                          </a:solidFill>
                          <a:effectLst/>
                          <a:latin typeface="Arial" panose="020B0604020202020204" pitchFamily="34" charset="0"/>
                        </a:rPr>
                        <a:t>IMSMA</a:t>
                      </a:r>
                      <a:endParaRPr lang="en-US" sz="1000" b="0" i="0" u="none" strike="noStrike" dirty="0">
                        <a:solidFill>
                          <a:srgbClr val="002060"/>
                        </a:solidFill>
                        <a:effectLst/>
                        <a:latin typeface="Arial" panose="020B0604020202020204" pitchFamily="34" charset="0"/>
                      </a:endParaRPr>
                    </a:p>
                  </a:txBody>
                  <a:tcPr marL="72000" marR="36000" marT="108000" marB="108000"/>
                </a:tc>
                <a:tc>
                  <a:txBody>
                    <a:bodyPr/>
                    <a:lstStyle/>
                    <a:p>
                      <a:pPr algn="l" rtl="0" fontAlgn="ctr"/>
                      <a:r>
                        <a:rPr lang="en-GB" sz="1000" b="0" i="0" u="none" strike="noStrike" dirty="0">
                          <a:solidFill>
                            <a:srgbClr val="002060"/>
                          </a:solidFill>
                          <a:effectLst/>
                          <a:latin typeface="Arial" panose="020B0604020202020204" pitchFamily="34" charset="0"/>
                        </a:rPr>
                        <a:t>Any</a:t>
                      </a:r>
                      <a:endParaRPr lang="en-US" sz="1000" b="0" i="0" u="none" strike="noStrike" dirty="0">
                        <a:solidFill>
                          <a:srgbClr val="002060"/>
                        </a:solidFill>
                        <a:effectLst/>
                        <a:latin typeface="Arial" panose="020B0604020202020204" pitchFamily="34" charset="0"/>
                      </a:endParaRPr>
                    </a:p>
                  </a:txBody>
                  <a:tcPr marL="72000" marR="36000" marT="108000" marB="108000"/>
                </a:tc>
                <a:tc>
                  <a:txBody>
                    <a:bodyPr/>
                    <a:lstStyle/>
                    <a:p>
                      <a:pPr algn="l" rtl="0" fontAlgn="ctr"/>
                      <a:r>
                        <a:rPr lang="en-GB" sz="1000" b="0" i="0" u="none" strike="noStrike" dirty="0">
                          <a:solidFill>
                            <a:srgbClr val="002060"/>
                          </a:solidFill>
                          <a:effectLst/>
                          <a:latin typeface="Arial" panose="020B0604020202020204" pitchFamily="34" charset="0"/>
                        </a:rPr>
                        <a:t>Quarterly</a:t>
                      </a:r>
                      <a:endParaRPr lang="en-US" sz="1000" b="0" i="0" u="none" strike="noStrike" dirty="0">
                        <a:solidFill>
                          <a:srgbClr val="002060"/>
                        </a:solidFill>
                        <a:effectLst/>
                        <a:latin typeface="Arial" panose="020B0604020202020204" pitchFamily="34" charset="0"/>
                      </a:endParaRPr>
                    </a:p>
                  </a:txBody>
                  <a:tcPr marL="72000" marR="36000" marT="108000" marB="108000"/>
                </a:tc>
                <a:tc>
                  <a:txBody>
                    <a:bodyPr/>
                    <a:lstStyle/>
                    <a:p>
                      <a:pPr algn="l" rtl="0" fontAlgn="ctr"/>
                      <a:r>
                        <a:rPr lang="en-GB" sz="1000" b="0" i="0" u="none" strike="noStrike" dirty="0">
                          <a:solidFill>
                            <a:srgbClr val="002060"/>
                          </a:solidFill>
                          <a:effectLst/>
                          <a:latin typeface="Arial" panose="020B0604020202020204" pitchFamily="34" charset="0"/>
                        </a:rPr>
                        <a:t>An increase in the number of explosive ordnance reported demonstrates increased awareness of the risk. If this data is available from a national authority or implementing partner it can be reported quarterly, if it is harder to obtain it could be collected through an evaluation </a:t>
                      </a:r>
                      <a:endParaRPr lang="en-US" sz="1000" b="0" i="0" u="none" strike="noStrike" dirty="0">
                        <a:solidFill>
                          <a:srgbClr val="002060"/>
                        </a:solidFill>
                        <a:effectLst/>
                        <a:latin typeface="Arial" panose="020B0604020202020204" pitchFamily="34" charset="0"/>
                      </a:endParaRPr>
                    </a:p>
                  </a:txBody>
                  <a:tcPr marL="72000" marR="36000" marT="108000" marB="108000"/>
                </a:tc>
                <a:extLst>
                  <a:ext uri="{0D108BD9-81ED-4DB2-BD59-A6C34878D82A}">
                    <a16:rowId xmlns:a16="http://schemas.microsoft.com/office/drawing/2014/main" val="3460364028"/>
                  </a:ext>
                </a:extLst>
              </a:tr>
            </a:tbl>
          </a:graphicData>
        </a:graphic>
      </p:graphicFrame>
      <p:sp>
        <p:nvSpPr>
          <p:cNvPr id="2" name="Slide Number Placeholder 5">
            <a:extLst>
              <a:ext uri="{FF2B5EF4-FFF2-40B4-BE49-F238E27FC236}">
                <a16:creationId xmlns:a16="http://schemas.microsoft.com/office/drawing/2014/main" id="{0FA0B2C2-A780-AAB7-7E4A-E7646E7B6453}"/>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70</a:t>
            </a:fld>
            <a:endParaRPr lang="en-GB" dirty="0"/>
          </a:p>
        </p:txBody>
      </p:sp>
    </p:spTree>
    <p:extLst>
      <p:ext uri="{BB962C8B-B14F-4D97-AF65-F5344CB8AC3E}">
        <p14:creationId xmlns:p14="http://schemas.microsoft.com/office/powerpoint/2010/main" val="6900042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181A8F-DB8F-6E48-8AB3-CFE218FABBF2}"/>
              </a:ext>
            </a:extLst>
          </p:cNvPr>
          <p:cNvSpPr/>
          <p:nvPr/>
        </p:nvSpPr>
        <p:spPr>
          <a:xfrm>
            <a:off x="1" y="318"/>
            <a:ext cx="12191999" cy="6857682"/>
          </a:xfrm>
          <a:prstGeom prst="rect">
            <a:avLst/>
          </a:prstGeom>
          <a:gradFill>
            <a:gsLst>
              <a:gs pos="0">
                <a:srgbClr val="BACB4E"/>
              </a:gs>
              <a:gs pos="99000">
                <a:srgbClr val="009FE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3" name="Picture 2" descr="Diagram&#10;&#10;Description automatically generated">
            <a:extLst>
              <a:ext uri="{FF2B5EF4-FFF2-40B4-BE49-F238E27FC236}">
                <a16:creationId xmlns:a16="http://schemas.microsoft.com/office/drawing/2014/main" id="{D8541F63-BC28-2345-9B8E-488D9C67EB7C}"/>
              </a:ext>
            </a:extLst>
          </p:cNvPr>
          <p:cNvPicPr>
            <a:picLocks noChangeAspect="1"/>
          </p:cNvPicPr>
          <p:nvPr/>
        </p:nvPicPr>
        <p:blipFill>
          <a:blip r:embed="rId2">
            <a:alphaModFix amt="8000"/>
            <a:extLst>
              <a:ext uri="{BEBA8EAE-BF5A-486C-A8C5-ECC9F3942E4B}">
                <a14:imgProps xmlns:a14="http://schemas.microsoft.com/office/drawing/2010/main">
                  <a14:imgLayer r:embed="rId3">
                    <a14:imgEffect>
                      <a14:saturation sat="312000"/>
                    </a14:imgEffect>
                  </a14:imgLayer>
                </a14:imgProps>
              </a:ext>
              <a:ext uri="{28A0092B-C50C-407E-A947-70E740481C1C}">
                <a14:useLocalDpi xmlns:a14="http://schemas.microsoft.com/office/drawing/2010/main" val="0"/>
              </a:ext>
            </a:extLst>
          </a:blip>
          <a:stretch>
            <a:fillRect/>
          </a:stretch>
        </p:blipFill>
        <p:spPr>
          <a:xfrm>
            <a:off x="0" y="0"/>
            <a:ext cx="12192000" cy="6811315"/>
          </a:xfrm>
          <a:prstGeom prst="rect">
            <a:avLst/>
          </a:prstGeom>
        </p:spPr>
      </p:pic>
      <p:sp>
        <p:nvSpPr>
          <p:cNvPr id="4" name="TextBox 3">
            <a:extLst>
              <a:ext uri="{FF2B5EF4-FFF2-40B4-BE49-F238E27FC236}">
                <a16:creationId xmlns:a16="http://schemas.microsoft.com/office/drawing/2014/main" id="{87D6D511-7E43-8844-B3D5-0F2CF1B852ED}"/>
              </a:ext>
            </a:extLst>
          </p:cNvPr>
          <p:cNvSpPr txBox="1"/>
          <p:nvPr/>
        </p:nvSpPr>
        <p:spPr>
          <a:xfrm>
            <a:off x="995680" y="2081463"/>
            <a:ext cx="10200640" cy="1200329"/>
          </a:xfrm>
          <a:prstGeom prst="rect">
            <a:avLst/>
          </a:prstGeom>
          <a:noFill/>
        </p:spPr>
        <p:txBody>
          <a:bodyPr wrap="square" rtlCol="0">
            <a:spAutoFit/>
          </a:bodyPr>
          <a:lstStyle/>
          <a:p>
            <a:r>
              <a:rPr lang="en-GB" sz="3600" b="1" dirty="0">
                <a:solidFill>
                  <a:srgbClr val="103A71"/>
                </a:solidFill>
                <a:latin typeface="Arial" panose="020B0604020202020204" pitchFamily="34" charset="0"/>
                <a:cs typeface="Arial" panose="020B0604020202020204" pitchFamily="34" charset="0"/>
              </a:rPr>
              <a:t>Annex B</a:t>
            </a:r>
          </a:p>
          <a:p>
            <a:r>
              <a:rPr lang="en-GB" sz="3600" b="1" dirty="0">
                <a:solidFill>
                  <a:schemeClr val="bg1"/>
                </a:solidFill>
                <a:latin typeface="Arial" panose="020B0604020202020204" pitchFamily="34" charset="0"/>
                <a:cs typeface="Arial" panose="020B0604020202020204" pitchFamily="34" charset="0"/>
              </a:rPr>
              <a:t>Assumptions</a:t>
            </a:r>
          </a:p>
        </p:txBody>
      </p:sp>
    </p:spTree>
    <p:extLst>
      <p:ext uri="{BB962C8B-B14F-4D97-AF65-F5344CB8AC3E}">
        <p14:creationId xmlns:p14="http://schemas.microsoft.com/office/powerpoint/2010/main" val="40326118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AB728F-D998-564C-8635-5A9560FCEA2D}"/>
              </a:ext>
            </a:extLst>
          </p:cNvPr>
          <p:cNvSpPr/>
          <p:nvPr/>
        </p:nvSpPr>
        <p:spPr>
          <a:xfrm>
            <a:off x="0" y="0"/>
            <a:ext cx="12192000" cy="6858000"/>
          </a:xfrm>
          <a:prstGeom prst="rect">
            <a:avLst/>
          </a:prstGeom>
          <a:solidFill>
            <a:srgbClr val="103A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 name="Title 1">
            <a:extLst>
              <a:ext uri="{FF2B5EF4-FFF2-40B4-BE49-F238E27FC236}">
                <a16:creationId xmlns:a16="http://schemas.microsoft.com/office/drawing/2014/main" id="{80846A12-CB56-489D-A7D2-02378FDB5AC4}"/>
              </a:ext>
            </a:extLst>
          </p:cNvPr>
          <p:cNvSpPr>
            <a:spLocks noGrp="1"/>
          </p:cNvSpPr>
          <p:nvPr>
            <p:ph type="ctrTitle"/>
          </p:nvPr>
        </p:nvSpPr>
        <p:spPr>
          <a:xfrm>
            <a:off x="994609" y="1085687"/>
            <a:ext cx="8351272" cy="5498432"/>
          </a:xfrm>
        </p:spPr>
        <p:txBody>
          <a:bodyPr anchor="t">
            <a:normAutofit/>
          </a:bodyPr>
          <a:lstStyle/>
          <a:p>
            <a:pPr algn="l">
              <a:lnSpc>
                <a:spcPct val="100000"/>
              </a:lnSpc>
              <a:spcAft>
                <a:spcPts val="1200"/>
              </a:spcAft>
            </a:pPr>
            <a:r>
              <a:rPr lang="en-US" sz="2700" b="1" i="0" u="none" strike="noStrike" baseline="0" dirty="0">
                <a:solidFill>
                  <a:srgbClr val="BACB4E"/>
                </a:solidFill>
                <a:latin typeface="Arial" panose="020B0604020202020204" pitchFamily="34" charset="0"/>
                <a:cs typeface="Arial" panose="020B0604020202020204" pitchFamily="34" charset="0"/>
              </a:rPr>
              <a:t>Assumptions</a:t>
            </a:r>
            <a:br>
              <a:rPr lang="en-US" sz="1800" u="none" strike="noStrike" baseline="0" dirty="0">
                <a:solidFill>
                  <a:srgbClr val="000000"/>
                </a:solidFill>
                <a:latin typeface="Arial" panose="020B0604020202020204" pitchFamily="34" charset="0"/>
              </a:rPr>
            </a:br>
            <a:br>
              <a:rPr lang="en-US" sz="1800" u="none" strike="noStrike" baseline="0" dirty="0">
                <a:solidFill>
                  <a:srgbClr val="000000"/>
                </a:solidFill>
                <a:latin typeface="Arial" panose="020B0604020202020204" pitchFamily="34" charset="0"/>
              </a:rPr>
            </a:br>
            <a:r>
              <a:rPr lang="en-US" sz="1800" u="none" strike="noStrike" baseline="0" dirty="0">
                <a:solidFill>
                  <a:schemeClr val="bg1"/>
                </a:solidFill>
                <a:latin typeface="Arial" panose="020B0604020202020204" pitchFamily="34" charset="0"/>
                <a:cs typeface="Arial" panose="020B0604020202020204" pitchFamily="34" charset="0"/>
              </a:rPr>
              <a:t>The assumptions set out below are taken to underpin the theory of change. They are the conditions required to make the change work, in theory. </a:t>
            </a:r>
            <a:br>
              <a:rPr lang="en-US" sz="1800" u="none" strike="noStrike" baseline="0" dirty="0">
                <a:solidFill>
                  <a:schemeClr val="bg1"/>
                </a:solidFill>
                <a:latin typeface="Arial" panose="020B0604020202020204" pitchFamily="34" charset="0"/>
                <a:cs typeface="Arial" panose="020B0604020202020204" pitchFamily="34" charset="0"/>
              </a:rPr>
            </a:br>
            <a:br>
              <a:rPr lang="en-US" sz="1800" u="none" strike="noStrike" baseline="0" dirty="0">
                <a:solidFill>
                  <a:schemeClr val="bg1"/>
                </a:solidFill>
                <a:latin typeface="Arial" panose="020B0604020202020204" pitchFamily="34" charset="0"/>
                <a:cs typeface="Arial" panose="020B0604020202020204" pitchFamily="34" charset="0"/>
              </a:rPr>
            </a:br>
            <a:r>
              <a:rPr lang="en-US" sz="1800" u="none" strike="noStrike" baseline="0" dirty="0">
                <a:solidFill>
                  <a:schemeClr val="bg1"/>
                </a:solidFill>
                <a:latin typeface="Arial" panose="020B0604020202020204" pitchFamily="34" charset="0"/>
                <a:cs typeface="Arial" panose="020B0604020202020204" pitchFamily="34" charset="0"/>
              </a:rPr>
              <a:t>The following assumptions have been grouped into three categories: </a:t>
            </a:r>
            <a:br>
              <a:rPr lang="en-US" sz="1800" u="none" strike="noStrike" baseline="0" dirty="0">
                <a:solidFill>
                  <a:schemeClr val="bg1"/>
                </a:solidFill>
                <a:latin typeface="Arial" panose="020B0604020202020204" pitchFamily="34" charset="0"/>
                <a:cs typeface="Arial" panose="020B0604020202020204" pitchFamily="34" charset="0"/>
              </a:rPr>
            </a:br>
            <a:br>
              <a:rPr lang="en-US" sz="1800" u="none" strike="noStrike" baseline="0" dirty="0">
                <a:solidFill>
                  <a:schemeClr val="bg1"/>
                </a:solidFill>
                <a:latin typeface="Arial" panose="020B0604020202020204" pitchFamily="34" charset="0"/>
                <a:cs typeface="Arial" panose="020B0604020202020204" pitchFamily="34" charset="0"/>
              </a:rPr>
            </a:br>
            <a:r>
              <a:rPr lang="en-US" sz="1800" u="none" strike="noStrike" baseline="0" dirty="0">
                <a:solidFill>
                  <a:schemeClr val="bg1"/>
                </a:solidFill>
                <a:latin typeface="Arial" panose="020B0604020202020204" pitchFamily="34" charset="0"/>
                <a:cs typeface="Arial" panose="020B0604020202020204" pitchFamily="34" charset="0"/>
              </a:rPr>
              <a:t>1) Assumptions from activities to outputs</a:t>
            </a:r>
            <a:br>
              <a:rPr lang="en-US" sz="1800" u="none" strike="noStrike" baseline="0" dirty="0">
                <a:solidFill>
                  <a:schemeClr val="bg1"/>
                </a:solidFill>
                <a:latin typeface="Arial" panose="020B0604020202020204" pitchFamily="34" charset="0"/>
                <a:cs typeface="Arial" panose="020B0604020202020204" pitchFamily="34" charset="0"/>
              </a:rPr>
            </a:br>
            <a:r>
              <a:rPr lang="en-US" sz="1800" u="none" strike="noStrike" baseline="0" dirty="0">
                <a:solidFill>
                  <a:schemeClr val="bg1"/>
                </a:solidFill>
                <a:latin typeface="Arial" panose="020B0604020202020204" pitchFamily="34" charset="0"/>
                <a:cs typeface="Arial" panose="020B0604020202020204" pitchFamily="34" charset="0"/>
              </a:rPr>
              <a:t>2) Assumptions from outputs to outcomes</a:t>
            </a:r>
            <a:br>
              <a:rPr lang="en-US" sz="1800" u="none" strike="noStrike" baseline="0" dirty="0">
                <a:solidFill>
                  <a:schemeClr val="bg1"/>
                </a:solidFill>
                <a:latin typeface="Arial" panose="020B0604020202020204" pitchFamily="34" charset="0"/>
                <a:cs typeface="Arial" panose="020B0604020202020204" pitchFamily="34" charset="0"/>
              </a:rPr>
            </a:br>
            <a:r>
              <a:rPr lang="en-US" sz="1800" u="none" strike="noStrike" baseline="0" dirty="0">
                <a:solidFill>
                  <a:schemeClr val="bg1"/>
                </a:solidFill>
                <a:latin typeface="Arial" panose="020B0604020202020204" pitchFamily="34" charset="0"/>
                <a:cs typeface="Arial" panose="020B0604020202020204" pitchFamily="34" charset="0"/>
              </a:rPr>
              <a:t>3) Assumptions from outcomes to impacts </a:t>
            </a:r>
            <a:br>
              <a:rPr lang="en-US" sz="1800" u="none" strike="noStrike" baseline="0" dirty="0">
                <a:solidFill>
                  <a:schemeClr val="bg1"/>
                </a:solidFill>
                <a:latin typeface="Arial" panose="020B0604020202020204" pitchFamily="34" charset="0"/>
                <a:cs typeface="Arial" panose="020B0604020202020204" pitchFamily="34" charset="0"/>
              </a:rPr>
            </a:br>
            <a:br>
              <a:rPr lang="en-US" sz="1800" u="none" strike="noStrike" baseline="0" dirty="0">
                <a:solidFill>
                  <a:schemeClr val="bg1"/>
                </a:solidFill>
                <a:latin typeface="Arial" panose="020B0604020202020204" pitchFamily="34" charset="0"/>
                <a:cs typeface="Arial" panose="020B0604020202020204" pitchFamily="34" charset="0"/>
              </a:rPr>
            </a:br>
            <a:r>
              <a:rPr lang="en-US" sz="1800" u="none" strike="noStrike" baseline="0" dirty="0">
                <a:solidFill>
                  <a:schemeClr val="bg1"/>
                </a:solidFill>
                <a:latin typeface="Arial" panose="020B0604020202020204" pitchFamily="34" charset="0"/>
                <a:cs typeface="Arial" panose="020B0604020202020204" pitchFamily="34" charset="0"/>
              </a:rPr>
              <a:t>These three groups exist </a:t>
            </a:r>
            <a:r>
              <a:rPr lang="en-US" sz="1800" b="1" strike="noStrike" baseline="0" dirty="0">
                <a:solidFill>
                  <a:schemeClr val="bg1"/>
                </a:solidFill>
                <a:latin typeface="Arial" panose="020B0604020202020204" pitchFamily="34" charset="0"/>
                <a:cs typeface="Arial" panose="020B0604020202020204" pitchFamily="34" charset="0"/>
              </a:rPr>
              <a:t>in addition to </a:t>
            </a:r>
            <a:r>
              <a:rPr lang="en-US" sz="1800" u="none" strike="noStrike" baseline="0" dirty="0">
                <a:solidFill>
                  <a:schemeClr val="bg1"/>
                </a:solidFill>
                <a:latin typeface="Arial" panose="020B0604020202020204" pitchFamily="34" charset="0"/>
                <a:cs typeface="Arial" panose="020B0604020202020204" pitchFamily="34" charset="0"/>
              </a:rPr>
              <a:t>the underlying principles that underpin the entire theory of change at every level. </a:t>
            </a:r>
            <a:endParaRPr lang="en-GB" dirty="0">
              <a:solidFill>
                <a:schemeClr val="bg1"/>
              </a:solidFill>
              <a:latin typeface="Arial" panose="020B0604020202020204" pitchFamily="34" charset="0"/>
              <a:cs typeface="Arial" panose="020B0604020202020204" pitchFamily="34" charset="0"/>
            </a:endParaRPr>
          </a:p>
        </p:txBody>
      </p:sp>
      <p:sp>
        <p:nvSpPr>
          <p:cNvPr id="2" name="Slide Number Placeholder 5">
            <a:extLst>
              <a:ext uri="{FF2B5EF4-FFF2-40B4-BE49-F238E27FC236}">
                <a16:creationId xmlns:a16="http://schemas.microsoft.com/office/drawing/2014/main" id="{9091C9B1-DF37-E757-9FDA-34832C6D7541}"/>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72</a:t>
            </a:fld>
            <a:endParaRPr lang="en-GB" dirty="0"/>
          </a:p>
        </p:txBody>
      </p:sp>
    </p:spTree>
    <p:extLst>
      <p:ext uri="{BB962C8B-B14F-4D97-AF65-F5344CB8AC3E}">
        <p14:creationId xmlns:p14="http://schemas.microsoft.com/office/powerpoint/2010/main" val="23303968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115BF-6F28-45FE-B78A-385242059350}"/>
              </a:ext>
            </a:extLst>
          </p:cNvPr>
          <p:cNvSpPr>
            <a:spLocks noGrp="1"/>
          </p:cNvSpPr>
          <p:nvPr>
            <p:ph type="ctrTitle"/>
          </p:nvPr>
        </p:nvSpPr>
        <p:spPr>
          <a:xfrm>
            <a:off x="337978" y="0"/>
            <a:ext cx="10363200" cy="597947"/>
          </a:xfrm>
        </p:spPr>
        <p:txBody>
          <a:bodyPr>
            <a:normAutofit/>
          </a:bodyPr>
          <a:lstStyle/>
          <a:p>
            <a:pPr algn="l"/>
            <a:r>
              <a:rPr lang="en-US" sz="2400" b="1" dirty="0">
                <a:solidFill>
                  <a:srgbClr val="002060"/>
                </a:solidFill>
              </a:rPr>
              <a:t>Assumptions – Activities to Outputs</a:t>
            </a:r>
            <a:endParaRPr lang="en-GB" sz="2400" b="1" dirty="0">
              <a:solidFill>
                <a:srgbClr val="002060"/>
              </a:solidFill>
            </a:endParaRPr>
          </a:p>
        </p:txBody>
      </p:sp>
      <p:sp>
        <p:nvSpPr>
          <p:cNvPr id="6" name="TextBox 5">
            <a:extLst>
              <a:ext uri="{FF2B5EF4-FFF2-40B4-BE49-F238E27FC236}">
                <a16:creationId xmlns:a16="http://schemas.microsoft.com/office/drawing/2014/main" id="{7A0798C3-4C3B-44F4-A0DD-B77312D3F4FC}"/>
              </a:ext>
            </a:extLst>
          </p:cNvPr>
          <p:cNvSpPr txBox="1"/>
          <p:nvPr/>
        </p:nvSpPr>
        <p:spPr>
          <a:xfrm>
            <a:off x="339907" y="647402"/>
            <a:ext cx="11464686"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20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The assumptions which enable the contractors’ planned activities to deliver predicted outputs </a:t>
            </a:r>
            <a:r>
              <a:rPr kumimoji="0" lang="en-GB" sz="1200" u="sng"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efficiently</a:t>
            </a:r>
            <a:r>
              <a:rPr kumimoji="0" lang="en-GB" sz="120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and on time</a:t>
            </a:r>
          </a:p>
        </p:txBody>
      </p:sp>
      <p:graphicFrame>
        <p:nvGraphicFramePr>
          <p:cNvPr id="4" name="Table 3">
            <a:extLst>
              <a:ext uri="{FF2B5EF4-FFF2-40B4-BE49-F238E27FC236}">
                <a16:creationId xmlns:a16="http://schemas.microsoft.com/office/drawing/2014/main" id="{6C11AF50-3D74-76A4-5D13-8AAB3990F97C}"/>
              </a:ext>
            </a:extLst>
          </p:cNvPr>
          <p:cNvGraphicFramePr>
            <a:graphicFrameLocks noGrp="1"/>
          </p:cNvGraphicFramePr>
          <p:nvPr/>
        </p:nvGraphicFramePr>
        <p:xfrm>
          <a:off x="401782" y="982192"/>
          <a:ext cx="9667695" cy="4411924"/>
        </p:xfrm>
        <a:graphic>
          <a:graphicData uri="http://schemas.openxmlformats.org/drawingml/2006/table">
            <a:tbl>
              <a:tblPr firstRow="1" firstCol="1" bandRow="1">
                <a:tableStyleId>{5C22544A-7EE6-4342-B048-85BDC9FD1C3A}</a:tableStyleId>
              </a:tblPr>
              <a:tblGrid>
                <a:gridCol w="412651">
                  <a:extLst>
                    <a:ext uri="{9D8B030D-6E8A-4147-A177-3AD203B41FA5}">
                      <a16:colId xmlns:a16="http://schemas.microsoft.com/office/drawing/2014/main" val="1477569469"/>
                    </a:ext>
                  </a:extLst>
                </a:gridCol>
                <a:gridCol w="9255044">
                  <a:extLst>
                    <a:ext uri="{9D8B030D-6E8A-4147-A177-3AD203B41FA5}">
                      <a16:colId xmlns:a16="http://schemas.microsoft.com/office/drawing/2014/main" val="2922520185"/>
                    </a:ext>
                  </a:extLst>
                </a:gridCol>
              </a:tblGrid>
              <a:tr h="360000">
                <a:tc gridSpan="2">
                  <a:txBody>
                    <a:bodyPr/>
                    <a:lstStyle/>
                    <a:p>
                      <a:pPr>
                        <a:lnSpc>
                          <a:spcPct val="107000"/>
                        </a:lnSpc>
                        <a:spcAft>
                          <a:spcPts val="1200"/>
                        </a:spcAft>
                      </a:pPr>
                      <a:r>
                        <a:rPr lang="en-US" sz="1200" kern="1200" dirty="0">
                          <a:effectLst/>
                          <a:latin typeface="Arial" panose="020B0604020202020204" pitchFamily="34" charset="0"/>
                          <a:cs typeface="Arial" panose="020B0604020202020204" pitchFamily="34" charset="0"/>
                        </a:rPr>
                        <a:t>Activity to Output</a:t>
                      </a:r>
                      <a:endParaRPr lang="en-GB" sz="1200" b="0" i="0" dirty="0">
                        <a:effectLst/>
                        <a:latin typeface="Arial" panose="020B0604020202020204" pitchFamily="34" charset="0"/>
                        <a:cs typeface="Arial" panose="020B0604020202020204" pitchFamily="34" charset="0"/>
                      </a:endParaRPr>
                    </a:p>
                  </a:txBody>
                  <a:tcPr marL="216000" marR="68580" marT="9525" marB="0" anchor="ctr"/>
                </a:tc>
                <a:tc hMerge="1">
                  <a:txBody>
                    <a:bodyPr/>
                    <a:lstStyle/>
                    <a:p>
                      <a:pPr>
                        <a:lnSpc>
                          <a:spcPct val="107000"/>
                        </a:lnSpc>
                        <a:spcAft>
                          <a:spcPts val="1200"/>
                        </a:spcAft>
                      </a:pPr>
                      <a:r>
                        <a:rPr lang="en-US" sz="1400" kern="1200" dirty="0">
                          <a:effectLst/>
                          <a:latin typeface="Arial" panose="020B0604020202020204" pitchFamily="34" charset="0"/>
                          <a:cs typeface="Arial" panose="020B0604020202020204" pitchFamily="34" charset="0"/>
                        </a:rPr>
                        <a:t>Activity to Output</a:t>
                      </a:r>
                      <a:endParaRPr lang="en-GB" sz="14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tc>
                <a:extLst>
                  <a:ext uri="{0D108BD9-81ED-4DB2-BD59-A6C34878D82A}">
                    <a16:rowId xmlns:a16="http://schemas.microsoft.com/office/drawing/2014/main" val="2133745357"/>
                  </a:ext>
                </a:extLst>
              </a:tr>
              <a:tr h="615400">
                <a:tc>
                  <a:txBody>
                    <a:bodyPr/>
                    <a:lstStyle/>
                    <a:p>
                      <a:pPr algn="ctr">
                        <a:lnSpc>
                          <a:spcPct val="107000"/>
                        </a:lnSpc>
                        <a:spcAft>
                          <a:spcPts val="1200"/>
                        </a:spcAft>
                      </a:pPr>
                      <a:r>
                        <a:rPr lang="en-US" sz="1000" kern="1200" dirty="0">
                          <a:effectLst/>
                          <a:latin typeface="Arial" panose="020B0604020202020204" pitchFamily="34" charset="0"/>
                          <a:cs typeface="Arial" panose="020B0604020202020204" pitchFamily="34" charset="0"/>
                        </a:rPr>
                        <a:t>1</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0" marR="68580" marT="0" marB="0" anchor="ctr"/>
                </a:tc>
                <a:tc>
                  <a:txBody>
                    <a:bodyPr/>
                    <a:lstStyle/>
                    <a:p>
                      <a:pPr>
                        <a:lnSpc>
                          <a:spcPct val="107000"/>
                        </a:lnSpc>
                        <a:spcAft>
                          <a:spcPts val="1200"/>
                        </a:spcAft>
                      </a:pPr>
                      <a:r>
                        <a:rPr lang="en-US" sz="1000" kern="1200" dirty="0">
                          <a:solidFill>
                            <a:srgbClr val="002060"/>
                          </a:solidFill>
                          <a:effectLst/>
                          <a:latin typeface="Arial" panose="020B0604020202020204" pitchFamily="34" charset="0"/>
                          <a:cs typeface="Arial" panose="020B0604020202020204" pitchFamily="34" charset="0"/>
                        </a:rPr>
                        <a:t>Contractors have the authority/suitable arrangements with the national authorities to operate in the country (MOUs and/or accreditation) for the duration of the project and relevant donor embassies will support implementing partners in obtaining MOUs and national approvals/ permits for facilitating operations. </a:t>
                      </a:r>
                      <a:endParaRPr lang="en-GB" sz="10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72000" marR="68580" marT="72000" marB="72000" anchor="ctr"/>
                </a:tc>
                <a:extLst>
                  <a:ext uri="{0D108BD9-81ED-4DB2-BD59-A6C34878D82A}">
                    <a16:rowId xmlns:a16="http://schemas.microsoft.com/office/drawing/2014/main" val="3095295902"/>
                  </a:ext>
                </a:extLst>
              </a:tr>
              <a:tr h="360000">
                <a:tc>
                  <a:txBody>
                    <a:bodyPr/>
                    <a:lstStyle/>
                    <a:p>
                      <a:pPr algn="ctr">
                        <a:lnSpc>
                          <a:spcPct val="107000"/>
                        </a:lnSpc>
                        <a:spcAft>
                          <a:spcPts val="1200"/>
                        </a:spcAft>
                      </a:pPr>
                      <a:r>
                        <a:rPr lang="en-US" sz="1000" kern="1200" dirty="0">
                          <a:effectLst/>
                          <a:latin typeface="Arial" panose="020B0604020202020204" pitchFamily="34" charset="0"/>
                          <a:cs typeface="Arial" panose="020B0604020202020204" pitchFamily="34" charset="0"/>
                        </a:rPr>
                        <a:t>2</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0" marR="68580" marT="0" marB="0" anchor="ctr"/>
                </a:tc>
                <a:tc>
                  <a:txBody>
                    <a:bodyPr/>
                    <a:lstStyle/>
                    <a:p>
                      <a:pPr>
                        <a:lnSpc>
                          <a:spcPct val="107000"/>
                        </a:lnSpc>
                        <a:spcAft>
                          <a:spcPts val="1200"/>
                        </a:spcAft>
                      </a:pPr>
                      <a:r>
                        <a:rPr lang="en-US" sz="1000" kern="1200" dirty="0">
                          <a:solidFill>
                            <a:srgbClr val="002060"/>
                          </a:solidFill>
                          <a:effectLst/>
                          <a:latin typeface="Arial" panose="020B0604020202020204" pitchFamily="34" charset="0"/>
                          <a:cs typeface="Arial" panose="020B0604020202020204" pitchFamily="34" charset="0"/>
                        </a:rPr>
                        <a:t>Contractors are able to generate a suitable in-country capability in a timely manner, including the acquisition and importation of vehicles and critical equipment.</a:t>
                      </a:r>
                      <a:endParaRPr lang="en-GB" sz="10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72000" marR="68580" marT="72000" marB="72000" anchor="ctr"/>
                </a:tc>
                <a:extLst>
                  <a:ext uri="{0D108BD9-81ED-4DB2-BD59-A6C34878D82A}">
                    <a16:rowId xmlns:a16="http://schemas.microsoft.com/office/drawing/2014/main" val="3347457025"/>
                  </a:ext>
                </a:extLst>
              </a:tr>
              <a:tr h="360000">
                <a:tc>
                  <a:txBody>
                    <a:bodyPr/>
                    <a:lstStyle/>
                    <a:p>
                      <a:pPr algn="ctr">
                        <a:lnSpc>
                          <a:spcPct val="107000"/>
                        </a:lnSpc>
                        <a:spcAft>
                          <a:spcPts val="1200"/>
                        </a:spcAft>
                      </a:pPr>
                      <a:r>
                        <a:rPr lang="en-GB" sz="1000" dirty="0">
                          <a:effectLst/>
                          <a:latin typeface="Arial" panose="020B0604020202020204" pitchFamily="34" charset="0"/>
                          <a:cs typeface="Arial" panose="020B0604020202020204" pitchFamily="34" charset="0"/>
                        </a:rPr>
                        <a:t>3</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0" marR="68580" marT="0" marB="0" anchor="ctr"/>
                </a:tc>
                <a:tc>
                  <a:txBody>
                    <a:bodyPr/>
                    <a:lstStyle/>
                    <a:p>
                      <a:pPr>
                        <a:lnSpc>
                          <a:spcPct val="107000"/>
                        </a:lnSpc>
                        <a:spcAft>
                          <a:spcPts val="1200"/>
                        </a:spcAft>
                      </a:pPr>
                      <a:r>
                        <a:rPr lang="en-US" sz="1000" kern="1200" dirty="0">
                          <a:solidFill>
                            <a:srgbClr val="002060"/>
                          </a:solidFill>
                          <a:effectLst/>
                          <a:latin typeface="Arial" panose="020B0604020202020204" pitchFamily="34" charset="0"/>
                          <a:cs typeface="Arial" panose="020B0604020202020204" pitchFamily="34" charset="0"/>
                        </a:rPr>
                        <a:t>A capacity and needs assessment is conducted in partnership with NMAAs to develop a shared understanding of the support needed. </a:t>
                      </a:r>
                      <a:endParaRPr lang="en-GB" sz="10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72000" marR="68580" marT="72000" marB="72000" anchor="ctr"/>
                </a:tc>
                <a:extLst>
                  <a:ext uri="{0D108BD9-81ED-4DB2-BD59-A6C34878D82A}">
                    <a16:rowId xmlns:a16="http://schemas.microsoft.com/office/drawing/2014/main" val="3272151340"/>
                  </a:ext>
                </a:extLst>
              </a:tr>
              <a:tr h="360000">
                <a:tc>
                  <a:txBody>
                    <a:bodyPr/>
                    <a:lstStyle/>
                    <a:p>
                      <a:pPr algn="ctr">
                        <a:lnSpc>
                          <a:spcPct val="107000"/>
                        </a:lnSpc>
                        <a:spcAft>
                          <a:spcPts val="1200"/>
                        </a:spcAft>
                      </a:pPr>
                      <a:r>
                        <a:rPr lang="en-GB" sz="1000" dirty="0">
                          <a:effectLst/>
                          <a:latin typeface="Arial" panose="020B0604020202020204" pitchFamily="34" charset="0"/>
                          <a:cs typeface="Arial" panose="020B0604020202020204" pitchFamily="34" charset="0"/>
                        </a:rPr>
                        <a:t>4</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0" marR="68580" marT="0" marB="0" anchor="ctr"/>
                </a:tc>
                <a:tc>
                  <a:txBody>
                    <a:bodyPr/>
                    <a:lstStyle/>
                    <a:p>
                      <a:pPr>
                        <a:lnSpc>
                          <a:spcPct val="107000"/>
                        </a:lnSpc>
                        <a:spcAft>
                          <a:spcPts val="1200"/>
                        </a:spcAft>
                      </a:pPr>
                      <a:r>
                        <a:rPr lang="en-US" sz="1000" kern="1200" dirty="0">
                          <a:solidFill>
                            <a:srgbClr val="002060"/>
                          </a:solidFill>
                          <a:effectLst/>
                          <a:latin typeface="Arial" panose="020B0604020202020204" pitchFamily="34" charset="0"/>
                          <a:cs typeface="Arial" panose="020B0604020202020204" pitchFamily="34" charset="0"/>
                        </a:rPr>
                        <a:t>Work is not interrupted by a natural, man-made, or disruptive event and the security and political situation allow work to continue uninterrupted. </a:t>
                      </a:r>
                      <a:endParaRPr lang="en-GB" sz="10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72000" marR="68580" marT="72000" marB="72000" anchor="ctr"/>
                </a:tc>
                <a:extLst>
                  <a:ext uri="{0D108BD9-81ED-4DB2-BD59-A6C34878D82A}">
                    <a16:rowId xmlns:a16="http://schemas.microsoft.com/office/drawing/2014/main" val="2874258800"/>
                  </a:ext>
                </a:extLst>
              </a:tr>
              <a:tr h="360000">
                <a:tc>
                  <a:txBody>
                    <a:bodyPr/>
                    <a:lstStyle/>
                    <a:p>
                      <a:pPr algn="ctr">
                        <a:lnSpc>
                          <a:spcPct val="107000"/>
                        </a:lnSpc>
                        <a:spcAft>
                          <a:spcPts val="1200"/>
                        </a:spcAft>
                      </a:pPr>
                      <a:r>
                        <a:rPr lang="en-GB" sz="1000" dirty="0">
                          <a:effectLst/>
                          <a:latin typeface="Arial" panose="020B0604020202020204" pitchFamily="34" charset="0"/>
                          <a:cs typeface="Arial" panose="020B0604020202020204" pitchFamily="34" charset="0"/>
                        </a:rPr>
                        <a:t>5</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0" marR="68580" marT="0" marB="0" anchor="ctr"/>
                </a:tc>
                <a:tc>
                  <a:txBody>
                    <a:bodyPr/>
                    <a:lstStyle/>
                    <a:p>
                      <a:pPr>
                        <a:lnSpc>
                          <a:spcPct val="107000"/>
                        </a:lnSpc>
                        <a:spcAft>
                          <a:spcPts val="1200"/>
                        </a:spcAft>
                      </a:pPr>
                      <a:r>
                        <a:rPr lang="en-GB" sz="1000" dirty="0">
                          <a:solidFill>
                            <a:srgbClr val="002060"/>
                          </a:solidFill>
                          <a:effectLst/>
                          <a:latin typeface="Arial" panose="020B0604020202020204" pitchFamily="34" charset="0"/>
                          <a:cs typeface="Arial" panose="020B0604020202020204" pitchFamily="34" charset="0"/>
                        </a:rPr>
                        <a:t>Consensus and support for stockpile destruction is provided by the necessary authorities</a:t>
                      </a:r>
                      <a:endParaRPr lang="en-GB" sz="10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72000" marR="68580" marT="72000" marB="72000" anchor="ctr"/>
                </a:tc>
                <a:extLst>
                  <a:ext uri="{0D108BD9-81ED-4DB2-BD59-A6C34878D82A}">
                    <a16:rowId xmlns:a16="http://schemas.microsoft.com/office/drawing/2014/main" val="2417538500"/>
                  </a:ext>
                </a:extLst>
              </a:tr>
              <a:tr h="432000">
                <a:tc>
                  <a:txBody>
                    <a:bodyPr/>
                    <a:lstStyle/>
                    <a:p>
                      <a:pPr algn="ctr">
                        <a:lnSpc>
                          <a:spcPct val="107000"/>
                        </a:lnSpc>
                        <a:spcAft>
                          <a:spcPts val="1200"/>
                        </a:spcAft>
                      </a:pPr>
                      <a:r>
                        <a:rPr lang="en-GB" sz="1000" dirty="0">
                          <a:effectLst/>
                          <a:latin typeface="Arial" panose="020B0604020202020204" pitchFamily="34" charset="0"/>
                          <a:cs typeface="Arial" panose="020B0604020202020204" pitchFamily="34" charset="0"/>
                        </a:rPr>
                        <a:t>6</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0" marR="68580" marT="0" marB="0" anchor="ctr"/>
                </a:tc>
                <a:tc>
                  <a:txBody>
                    <a:bodyPr/>
                    <a:lstStyle/>
                    <a:p>
                      <a:pPr>
                        <a:lnSpc>
                          <a:spcPct val="107000"/>
                        </a:lnSpc>
                        <a:spcAft>
                          <a:spcPts val="1200"/>
                        </a:spcAft>
                      </a:pPr>
                      <a:r>
                        <a:rPr lang="en-US" sz="1000" kern="1200" dirty="0">
                          <a:solidFill>
                            <a:srgbClr val="002060"/>
                          </a:solidFill>
                          <a:effectLst/>
                          <a:latin typeface="Arial" panose="020B0604020202020204" pitchFamily="34" charset="0"/>
                          <a:cs typeface="Arial" panose="020B0604020202020204" pitchFamily="34" charset="0"/>
                        </a:rPr>
                        <a:t>Information coming from activities (NTS, TS, clearance and EORE activities) is recorded and retained and utilised to maintain minimum information management standards for NMAA records.  </a:t>
                      </a:r>
                      <a:endParaRPr lang="en-GB" sz="10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72000" marR="68580" marT="72000" marB="72000" anchor="ctr"/>
                </a:tc>
                <a:extLst>
                  <a:ext uri="{0D108BD9-81ED-4DB2-BD59-A6C34878D82A}">
                    <a16:rowId xmlns:a16="http://schemas.microsoft.com/office/drawing/2014/main" val="179549220"/>
                  </a:ext>
                </a:extLst>
              </a:tr>
              <a:tr h="432000">
                <a:tc>
                  <a:txBody>
                    <a:bodyPr/>
                    <a:lstStyle/>
                    <a:p>
                      <a:pPr algn="ctr">
                        <a:lnSpc>
                          <a:spcPct val="107000"/>
                        </a:lnSpc>
                        <a:spcAft>
                          <a:spcPts val="1200"/>
                        </a:spcAft>
                      </a:pPr>
                      <a:r>
                        <a:rPr lang="en-GB" sz="1000" dirty="0">
                          <a:effectLst/>
                          <a:latin typeface="Arial" panose="020B0604020202020204" pitchFamily="34" charset="0"/>
                          <a:cs typeface="Arial" panose="020B0604020202020204" pitchFamily="34" charset="0"/>
                        </a:rPr>
                        <a:t>7</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0" marR="68580" marT="0" marB="0" anchor="ctr"/>
                </a:tc>
                <a:tc>
                  <a:txBody>
                    <a:bodyPr/>
                    <a:lstStyle/>
                    <a:p>
                      <a:pPr>
                        <a:lnSpc>
                          <a:spcPct val="107000"/>
                        </a:lnSpc>
                        <a:spcAft>
                          <a:spcPts val="800"/>
                        </a:spcAft>
                      </a:pPr>
                      <a:r>
                        <a:rPr lang="en-US" sz="1000" kern="1200" dirty="0">
                          <a:solidFill>
                            <a:srgbClr val="002060"/>
                          </a:solidFill>
                          <a:effectLst/>
                          <a:latin typeface="Arial" panose="020B0604020202020204" pitchFamily="34" charset="0"/>
                          <a:cs typeface="Arial" panose="020B0604020202020204" pitchFamily="34" charset="0"/>
                        </a:rPr>
                        <a:t>There is cooperation and coordination between implementing partners and other key stakeholders (national and provincial authorities, local communities, and relevant security forces)</a:t>
                      </a:r>
                      <a:endParaRPr lang="en-GB" sz="10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72000" marR="68580" marT="72000" marB="72000" anchor="ctr"/>
                </a:tc>
                <a:extLst>
                  <a:ext uri="{0D108BD9-81ED-4DB2-BD59-A6C34878D82A}">
                    <a16:rowId xmlns:a16="http://schemas.microsoft.com/office/drawing/2014/main" val="1250612333"/>
                  </a:ext>
                </a:extLst>
              </a:tr>
              <a:tr h="360000">
                <a:tc>
                  <a:txBody>
                    <a:bodyPr/>
                    <a:lstStyle/>
                    <a:p>
                      <a:pPr algn="ctr">
                        <a:lnSpc>
                          <a:spcPct val="107000"/>
                        </a:lnSpc>
                        <a:spcAft>
                          <a:spcPts val="1200"/>
                        </a:spcAft>
                      </a:pPr>
                      <a:r>
                        <a:rPr lang="en-GB" sz="1000" dirty="0">
                          <a:effectLst/>
                          <a:latin typeface="Arial" panose="020B0604020202020204" pitchFamily="34" charset="0"/>
                          <a:cs typeface="Arial" panose="020B0604020202020204" pitchFamily="34" charset="0"/>
                        </a:rPr>
                        <a:t>8</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0" marR="68580" marT="0" marB="0" anchor="ctr"/>
                </a:tc>
                <a:tc>
                  <a:txBody>
                    <a:bodyPr/>
                    <a:lstStyle/>
                    <a:p>
                      <a:pPr>
                        <a:lnSpc>
                          <a:spcPct val="107000"/>
                        </a:lnSpc>
                        <a:spcAft>
                          <a:spcPts val="800"/>
                        </a:spcAft>
                      </a:pPr>
                      <a:r>
                        <a:rPr lang="en-US" sz="1000" kern="1200" dirty="0">
                          <a:solidFill>
                            <a:srgbClr val="002060"/>
                          </a:solidFill>
                          <a:effectLst/>
                          <a:latin typeface="Arial" panose="020B0604020202020204" pitchFamily="34" charset="0"/>
                          <a:cs typeface="Arial" panose="020B0604020202020204" pitchFamily="34" charset="0"/>
                        </a:rPr>
                        <a:t>NMAAs have the political will and authority to improve their ability to regulate and manage mine action programmes. </a:t>
                      </a:r>
                      <a:endParaRPr lang="en-GB" sz="10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72000" marR="68580" marT="72000" marB="72000" anchor="ctr"/>
                </a:tc>
                <a:extLst>
                  <a:ext uri="{0D108BD9-81ED-4DB2-BD59-A6C34878D82A}">
                    <a16:rowId xmlns:a16="http://schemas.microsoft.com/office/drawing/2014/main" val="3729665855"/>
                  </a:ext>
                </a:extLst>
              </a:tr>
              <a:tr h="360000">
                <a:tc>
                  <a:txBody>
                    <a:bodyPr/>
                    <a:lstStyle/>
                    <a:p>
                      <a:pPr algn="ctr">
                        <a:lnSpc>
                          <a:spcPct val="107000"/>
                        </a:lnSpc>
                        <a:spcAft>
                          <a:spcPts val="1200"/>
                        </a:spcAft>
                      </a:pPr>
                      <a:r>
                        <a:rPr lang="en-GB" sz="1000" dirty="0">
                          <a:effectLst/>
                          <a:latin typeface="Arial" panose="020B0604020202020204" pitchFamily="34" charset="0"/>
                          <a:cs typeface="Arial" panose="020B0604020202020204" pitchFamily="34" charset="0"/>
                        </a:rPr>
                        <a:t>9</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0" marR="68580" marT="0" marB="0" anchor="ctr"/>
                </a:tc>
                <a:tc>
                  <a:txBody>
                    <a:bodyPr/>
                    <a:lstStyle/>
                    <a:p>
                      <a:pPr>
                        <a:lnSpc>
                          <a:spcPct val="107000"/>
                        </a:lnSpc>
                        <a:spcAft>
                          <a:spcPts val="800"/>
                        </a:spcAft>
                      </a:pPr>
                      <a:r>
                        <a:rPr lang="en-US" sz="1000" kern="1200" dirty="0">
                          <a:solidFill>
                            <a:srgbClr val="002060"/>
                          </a:solidFill>
                          <a:effectLst/>
                          <a:latin typeface="Arial" panose="020B0604020202020204" pitchFamily="34" charset="0"/>
                          <a:cs typeface="Arial" panose="020B0604020202020204" pitchFamily="34" charset="0"/>
                        </a:rPr>
                        <a:t>NMAAs’ ability to manage mine action programmes is contingent on sustained internal and/or external financial and technical support. </a:t>
                      </a:r>
                      <a:endParaRPr lang="en-GB" sz="10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72000" marR="68580" marT="72000" marB="72000" anchor="ctr"/>
                </a:tc>
                <a:extLst>
                  <a:ext uri="{0D108BD9-81ED-4DB2-BD59-A6C34878D82A}">
                    <a16:rowId xmlns:a16="http://schemas.microsoft.com/office/drawing/2014/main" val="3242808258"/>
                  </a:ext>
                </a:extLst>
              </a:tr>
              <a:tr h="360000">
                <a:tc>
                  <a:txBody>
                    <a:bodyPr/>
                    <a:lstStyle/>
                    <a:p>
                      <a:pPr algn="ctr">
                        <a:lnSpc>
                          <a:spcPct val="107000"/>
                        </a:lnSpc>
                        <a:spcAft>
                          <a:spcPts val="1200"/>
                        </a:spcAft>
                      </a:pPr>
                      <a:r>
                        <a:rPr lang="en-US" sz="1000" kern="1200" dirty="0">
                          <a:effectLst/>
                          <a:latin typeface="Arial" panose="020B0604020202020204" pitchFamily="34" charset="0"/>
                          <a:cs typeface="Arial" panose="020B0604020202020204" pitchFamily="34" charset="0"/>
                        </a:rPr>
                        <a:t>10</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0" marR="68580" marT="0" marB="0" anchor="ctr"/>
                </a:tc>
                <a:tc>
                  <a:txBody>
                    <a:bodyPr/>
                    <a:lstStyle/>
                    <a:p>
                      <a:pPr>
                        <a:lnSpc>
                          <a:spcPct val="107000"/>
                        </a:lnSpc>
                        <a:spcAft>
                          <a:spcPts val="800"/>
                        </a:spcAft>
                      </a:pPr>
                      <a:r>
                        <a:rPr lang="en-GB" sz="1000" dirty="0">
                          <a:solidFill>
                            <a:srgbClr val="002060"/>
                          </a:solidFill>
                          <a:effectLst/>
                          <a:latin typeface="Arial" panose="020B0604020202020204" pitchFamily="34" charset="0"/>
                          <a:cs typeface="Arial" panose="020B0604020202020204" pitchFamily="34" charset="0"/>
                        </a:rPr>
                        <a:t>A risk analysis of different at-risk demographic groups is conducted, informed by credible evidence</a:t>
                      </a:r>
                      <a:endParaRPr lang="en-GB" sz="10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72000" marR="68580" marT="72000" marB="72000" anchor="ctr"/>
                </a:tc>
                <a:extLst>
                  <a:ext uri="{0D108BD9-81ED-4DB2-BD59-A6C34878D82A}">
                    <a16:rowId xmlns:a16="http://schemas.microsoft.com/office/drawing/2014/main" val="1834180651"/>
                  </a:ext>
                </a:extLst>
              </a:tr>
            </a:tbl>
          </a:graphicData>
        </a:graphic>
      </p:graphicFrame>
      <p:sp>
        <p:nvSpPr>
          <p:cNvPr id="3" name="Slide Number Placeholder 5">
            <a:extLst>
              <a:ext uri="{FF2B5EF4-FFF2-40B4-BE49-F238E27FC236}">
                <a16:creationId xmlns:a16="http://schemas.microsoft.com/office/drawing/2014/main" id="{5F8A12C0-BA91-A7C2-CEFF-48B041E6827E}"/>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73</a:t>
            </a:fld>
            <a:endParaRPr lang="en-GB" dirty="0"/>
          </a:p>
        </p:txBody>
      </p:sp>
    </p:spTree>
    <p:extLst>
      <p:ext uri="{BB962C8B-B14F-4D97-AF65-F5344CB8AC3E}">
        <p14:creationId xmlns:p14="http://schemas.microsoft.com/office/powerpoint/2010/main" val="70108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115BF-6F28-45FE-B78A-385242059350}"/>
              </a:ext>
            </a:extLst>
          </p:cNvPr>
          <p:cNvSpPr>
            <a:spLocks noGrp="1"/>
          </p:cNvSpPr>
          <p:nvPr>
            <p:ph type="ctrTitle"/>
          </p:nvPr>
        </p:nvSpPr>
        <p:spPr>
          <a:xfrm>
            <a:off x="283029" y="0"/>
            <a:ext cx="10363200" cy="597947"/>
          </a:xfrm>
        </p:spPr>
        <p:txBody>
          <a:bodyPr>
            <a:normAutofit/>
          </a:bodyPr>
          <a:lstStyle/>
          <a:p>
            <a:pPr algn="l"/>
            <a:r>
              <a:rPr lang="en-US" sz="2400" b="1" dirty="0">
                <a:solidFill>
                  <a:srgbClr val="002060"/>
                </a:solidFill>
              </a:rPr>
              <a:t>Assumptions – Outputs to Outcomes</a:t>
            </a:r>
            <a:endParaRPr lang="en-GB" sz="2400" b="1" dirty="0">
              <a:solidFill>
                <a:srgbClr val="002060"/>
              </a:solidFill>
            </a:endParaRPr>
          </a:p>
        </p:txBody>
      </p:sp>
      <p:sp>
        <p:nvSpPr>
          <p:cNvPr id="6" name="TextBox 5">
            <a:extLst>
              <a:ext uri="{FF2B5EF4-FFF2-40B4-BE49-F238E27FC236}">
                <a16:creationId xmlns:a16="http://schemas.microsoft.com/office/drawing/2014/main" id="{7A0798C3-4C3B-44F4-A0DD-B77312D3F4FC}"/>
              </a:ext>
            </a:extLst>
          </p:cNvPr>
          <p:cNvSpPr txBox="1"/>
          <p:nvPr/>
        </p:nvSpPr>
        <p:spPr>
          <a:xfrm>
            <a:off x="283029" y="586260"/>
            <a:ext cx="11464686"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20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The assumptions which enable </a:t>
            </a:r>
            <a:r>
              <a:rPr kumimoji="0" lang="en-GB" sz="120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mn-cs"/>
              </a:rPr>
              <a:t>outputs from an activity to deliver an outcome </a:t>
            </a:r>
            <a:r>
              <a:rPr kumimoji="0" lang="en-GB" sz="1200" u="sng"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mn-cs"/>
              </a:rPr>
              <a:t>effectively</a:t>
            </a:r>
            <a:r>
              <a:rPr kumimoji="0" lang="en-GB" sz="120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 </a:t>
            </a:r>
          </a:p>
        </p:txBody>
      </p:sp>
      <p:graphicFrame>
        <p:nvGraphicFramePr>
          <p:cNvPr id="3" name="Table 2">
            <a:extLst>
              <a:ext uri="{FF2B5EF4-FFF2-40B4-BE49-F238E27FC236}">
                <a16:creationId xmlns:a16="http://schemas.microsoft.com/office/drawing/2014/main" id="{7D69588C-AF57-8EE6-7B66-AAF7989EBE5E}"/>
              </a:ext>
            </a:extLst>
          </p:cNvPr>
          <p:cNvGraphicFramePr>
            <a:graphicFrameLocks noGrp="1"/>
          </p:cNvGraphicFramePr>
          <p:nvPr/>
        </p:nvGraphicFramePr>
        <p:xfrm>
          <a:off x="401782" y="982192"/>
          <a:ext cx="9667695" cy="5385189"/>
        </p:xfrm>
        <a:graphic>
          <a:graphicData uri="http://schemas.openxmlformats.org/drawingml/2006/table">
            <a:tbl>
              <a:tblPr firstRow="1" firstCol="1" bandRow="1">
                <a:tableStyleId>{5C22544A-7EE6-4342-B048-85BDC9FD1C3A}</a:tableStyleId>
              </a:tblPr>
              <a:tblGrid>
                <a:gridCol w="493400">
                  <a:extLst>
                    <a:ext uri="{9D8B030D-6E8A-4147-A177-3AD203B41FA5}">
                      <a16:colId xmlns:a16="http://schemas.microsoft.com/office/drawing/2014/main" val="2794097235"/>
                    </a:ext>
                  </a:extLst>
                </a:gridCol>
                <a:gridCol w="9174295">
                  <a:extLst>
                    <a:ext uri="{9D8B030D-6E8A-4147-A177-3AD203B41FA5}">
                      <a16:colId xmlns:a16="http://schemas.microsoft.com/office/drawing/2014/main" val="610655577"/>
                    </a:ext>
                  </a:extLst>
                </a:gridCol>
              </a:tblGrid>
              <a:tr h="360000">
                <a:tc gridSpan="2">
                  <a:txBody>
                    <a:bodyPr/>
                    <a:lstStyle/>
                    <a:p>
                      <a:pPr>
                        <a:lnSpc>
                          <a:spcPct val="107000"/>
                        </a:lnSpc>
                        <a:spcAft>
                          <a:spcPts val="800"/>
                        </a:spcAft>
                      </a:pPr>
                      <a:r>
                        <a:rPr lang="en-US" sz="1200" dirty="0">
                          <a:effectLst/>
                          <a:latin typeface="Arial" panose="020B0604020202020204" pitchFamily="34" charset="0"/>
                          <a:cs typeface="Arial" panose="020B0604020202020204" pitchFamily="34" charset="0"/>
                        </a:rPr>
                        <a:t> </a:t>
                      </a:r>
                      <a:r>
                        <a:rPr lang="en-GB" sz="1200" dirty="0">
                          <a:effectLst/>
                          <a:latin typeface="Arial" panose="020B0604020202020204" pitchFamily="34" charset="0"/>
                          <a:cs typeface="Arial" panose="020B0604020202020204" pitchFamily="34" charset="0"/>
                        </a:rPr>
                        <a:t>Output to Outcome</a:t>
                      </a:r>
                      <a:endParaRPr lang="en-GB" sz="1200" b="0" i="0" dirty="0">
                        <a:effectLst/>
                        <a:latin typeface="Arial" panose="020B0604020202020204" pitchFamily="34" charset="0"/>
                        <a:cs typeface="Arial" panose="020B0604020202020204" pitchFamily="34" charset="0"/>
                      </a:endParaRPr>
                    </a:p>
                  </a:txBody>
                  <a:tcPr marL="216000" marR="52051" marT="7229" marB="0" anchor="ctr"/>
                </a:tc>
                <a:tc hMerge="1">
                  <a:txBody>
                    <a:bodyPr/>
                    <a:lstStyle/>
                    <a:p>
                      <a:pPr>
                        <a:lnSpc>
                          <a:spcPct val="107000"/>
                        </a:lnSpc>
                        <a:spcAft>
                          <a:spcPts val="800"/>
                        </a:spcAft>
                      </a:pPr>
                      <a:r>
                        <a:rPr lang="en-GB" sz="1400" dirty="0">
                          <a:effectLst/>
                          <a:latin typeface="Arial" panose="020B0604020202020204" pitchFamily="34" charset="0"/>
                          <a:cs typeface="Arial" panose="020B0604020202020204" pitchFamily="34" charset="0"/>
                        </a:rPr>
                        <a:t>Output to Outcome</a:t>
                      </a:r>
                      <a:endParaRPr lang="en-GB" sz="1400" b="0" i="0" dirty="0">
                        <a:effectLst/>
                        <a:latin typeface="Arial" panose="020B0604020202020204" pitchFamily="34" charset="0"/>
                        <a:ea typeface="Calibri" panose="020F0502020204030204" pitchFamily="34" charset="0"/>
                        <a:cs typeface="Arial" panose="020B0604020202020204" pitchFamily="34" charset="0"/>
                      </a:endParaRPr>
                    </a:p>
                  </a:txBody>
                  <a:tcPr marL="72000" marR="52051" marT="7229" marB="0" anchor="ctr"/>
                </a:tc>
                <a:extLst>
                  <a:ext uri="{0D108BD9-81ED-4DB2-BD59-A6C34878D82A}">
                    <a16:rowId xmlns:a16="http://schemas.microsoft.com/office/drawing/2014/main" val="1345323655"/>
                  </a:ext>
                </a:extLst>
              </a:tr>
              <a:tr h="288000">
                <a:tc>
                  <a:txBody>
                    <a:bodyPr/>
                    <a:lstStyle/>
                    <a:p>
                      <a:pPr algn="ctr">
                        <a:lnSpc>
                          <a:spcPct val="107000"/>
                        </a:lnSpc>
                        <a:spcAft>
                          <a:spcPts val="800"/>
                        </a:spcAft>
                      </a:pPr>
                      <a:r>
                        <a:rPr lang="en-US" sz="1000" dirty="0">
                          <a:effectLst/>
                          <a:latin typeface="Arial" panose="020B0604020202020204" pitchFamily="34" charset="0"/>
                          <a:cs typeface="Arial" panose="020B0604020202020204" pitchFamily="34" charset="0"/>
                        </a:rPr>
                        <a:t>11</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52051" marR="52051" marT="0" marB="0" anchor="ctr"/>
                </a:tc>
                <a:tc>
                  <a:txBody>
                    <a:bodyPr/>
                    <a:lstStyle/>
                    <a:p>
                      <a:pPr>
                        <a:lnSpc>
                          <a:spcPct val="107000"/>
                        </a:lnSpc>
                        <a:spcAft>
                          <a:spcPts val="800"/>
                        </a:spcAft>
                      </a:pPr>
                      <a:r>
                        <a:rPr lang="en-US" sz="1000" dirty="0">
                          <a:solidFill>
                            <a:srgbClr val="002060"/>
                          </a:solidFill>
                          <a:effectLst/>
                          <a:latin typeface="Arial" panose="020B0604020202020204" pitchFamily="34" charset="0"/>
                          <a:cs typeface="Arial" panose="020B0604020202020204" pitchFamily="34" charset="0"/>
                        </a:rPr>
                        <a:t>Information stored by national authorities and/or contractors is used to prioritise land for clearance based on clear and transparent criteria.</a:t>
                      </a:r>
                      <a:endParaRPr lang="en-GB" sz="10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2051" marR="52051" marT="72000" marB="36000" anchor="ctr"/>
                </a:tc>
                <a:extLst>
                  <a:ext uri="{0D108BD9-81ED-4DB2-BD59-A6C34878D82A}">
                    <a16:rowId xmlns:a16="http://schemas.microsoft.com/office/drawing/2014/main" val="2820009978"/>
                  </a:ext>
                </a:extLst>
              </a:tr>
              <a:tr h="288000">
                <a:tc>
                  <a:txBody>
                    <a:bodyPr/>
                    <a:lstStyle/>
                    <a:p>
                      <a:pPr algn="ctr">
                        <a:lnSpc>
                          <a:spcPct val="107000"/>
                        </a:lnSpc>
                        <a:spcAft>
                          <a:spcPts val="800"/>
                        </a:spcAft>
                      </a:pPr>
                      <a:r>
                        <a:rPr lang="en-US" sz="1000" dirty="0">
                          <a:effectLst/>
                          <a:latin typeface="Arial" panose="020B0604020202020204" pitchFamily="34" charset="0"/>
                          <a:cs typeface="Arial" panose="020B0604020202020204" pitchFamily="34" charset="0"/>
                        </a:rPr>
                        <a:t>12</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52051" marR="52051" marT="0" marB="0" anchor="ctr"/>
                </a:tc>
                <a:tc>
                  <a:txBody>
                    <a:bodyPr/>
                    <a:lstStyle/>
                    <a:p>
                      <a:pPr>
                        <a:lnSpc>
                          <a:spcPct val="107000"/>
                        </a:lnSpc>
                        <a:spcAft>
                          <a:spcPts val="800"/>
                        </a:spcAft>
                      </a:pPr>
                      <a:r>
                        <a:rPr lang="en-US" sz="1000" dirty="0">
                          <a:solidFill>
                            <a:srgbClr val="002060"/>
                          </a:solidFill>
                          <a:effectLst/>
                          <a:latin typeface="Arial" panose="020B0604020202020204" pitchFamily="34" charset="0"/>
                          <a:cs typeface="Arial" panose="020B0604020202020204" pitchFamily="34" charset="0"/>
                        </a:rPr>
                        <a:t>National and/or provincial authorities ensure that released land is handed over to potential beneficiaries without delay</a:t>
                      </a:r>
                      <a:endParaRPr lang="en-GB" sz="10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2051" marR="52051" marT="72000" marB="36000" anchor="ctr"/>
                </a:tc>
                <a:extLst>
                  <a:ext uri="{0D108BD9-81ED-4DB2-BD59-A6C34878D82A}">
                    <a16:rowId xmlns:a16="http://schemas.microsoft.com/office/drawing/2014/main" val="2598366364"/>
                  </a:ext>
                </a:extLst>
              </a:tr>
              <a:tr h="288000">
                <a:tc>
                  <a:txBody>
                    <a:bodyPr/>
                    <a:lstStyle/>
                    <a:p>
                      <a:pPr algn="ctr">
                        <a:lnSpc>
                          <a:spcPct val="107000"/>
                        </a:lnSpc>
                        <a:spcAft>
                          <a:spcPts val="800"/>
                        </a:spcAft>
                      </a:pPr>
                      <a:r>
                        <a:rPr lang="en-US" sz="1000" dirty="0">
                          <a:effectLst/>
                          <a:latin typeface="Arial" panose="020B0604020202020204" pitchFamily="34" charset="0"/>
                          <a:cs typeface="Arial" panose="020B0604020202020204" pitchFamily="34" charset="0"/>
                        </a:rPr>
                        <a:t>13</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52051" marR="52051" marT="0" marB="0" anchor="ctr"/>
                </a:tc>
                <a:tc>
                  <a:txBody>
                    <a:bodyPr/>
                    <a:lstStyle/>
                    <a:p>
                      <a:pPr>
                        <a:lnSpc>
                          <a:spcPct val="107000"/>
                        </a:lnSpc>
                        <a:spcAft>
                          <a:spcPts val="800"/>
                        </a:spcAft>
                      </a:pPr>
                      <a:r>
                        <a:rPr lang="en-US" sz="1000" kern="1200" dirty="0">
                          <a:solidFill>
                            <a:srgbClr val="002060"/>
                          </a:solidFill>
                          <a:effectLst/>
                          <a:latin typeface="Arial" panose="020B0604020202020204" pitchFamily="34" charset="0"/>
                          <a:cs typeface="Arial" panose="020B0604020202020204" pitchFamily="34" charset="0"/>
                        </a:rPr>
                        <a:t>Work is not interrupted by a natural, man-made, or disruptive event and the security and political situation allow work to continue uninterrupted.</a:t>
                      </a:r>
                      <a:endParaRPr lang="en-GB" sz="10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2051" marR="52051" marT="72000" marB="36000" anchor="ctr"/>
                </a:tc>
                <a:extLst>
                  <a:ext uri="{0D108BD9-81ED-4DB2-BD59-A6C34878D82A}">
                    <a16:rowId xmlns:a16="http://schemas.microsoft.com/office/drawing/2014/main" val="2874756587"/>
                  </a:ext>
                </a:extLst>
              </a:tr>
              <a:tr h="288000">
                <a:tc>
                  <a:txBody>
                    <a:bodyPr/>
                    <a:lstStyle/>
                    <a:p>
                      <a:pPr algn="ctr">
                        <a:lnSpc>
                          <a:spcPct val="107000"/>
                        </a:lnSpc>
                        <a:spcAft>
                          <a:spcPts val="800"/>
                        </a:spcAft>
                      </a:pPr>
                      <a:r>
                        <a:rPr lang="en-US" sz="1000" dirty="0">
                          <a:effectLst/>
                          <a:latin typeface="Arial" panose="020B0604020202020204" pitchFamily="34" charset="0"/>
                          <a:cs typeface="Arial" panose="020B0604020202020204" pitchFamily="34" charset="0"/>
                        </a:rPr>
                        <a:t>14</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52051" marR="52051" marT="0" marB="0" anchor="ctr"/>
                </a:tc>
                <a:tc>
                  <a:txBody>
                    <a:bodyPr/>
                    <a:lstStyle/>
                    <a:p>
                      <a:pPr>
                        <a:lnSpc>
                          <a:spcPct val="107000"/>
                        </a:lnSpc>
                        <a:spcAft>
                          <a:spcPts val="800"/>
                        </a:spcAft>
                      </a:pPr>
                      <a:r>
                        <a:rPr lang="en-US" sz="1000" dirty="0">
                          <a:solidFill>
                            <a:srgbClr val="002060"/>
                          </a:solidFill>
                          <a:effectLst/>
                          <a:latin typeface="Arial" panose="020B0604020202020204" pitchFamily="34" charset="0"/>
                          <a:cs typeface="Arial" panose="020B0604020202020204" pitchFamily="34" charset="0"/>
                        </a:rPr>
                        <a:t>Where land is already in use clearance will lead to real and perceived safety benefits. </a:t>
                      </a:r>
                      <a:endParaRPr lang="en-GB" sz="10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2051" marR="52051" marT="72000" marB="36000" anchor="ctr"/>
                </a:tc>
                <a:extLst>
                  <a:ext uri="{0D108BD9-81ED-4DB2-BD59-A6C34878D82A}">
                    <a16:rowId xmlns:a16="http://schemas.microsoft.com/office/drawing/2014/main" val="1196201903"/>
                  </a:ext>
                </a:extLst>
              </a:tr>
              <a:tr h="288000">
                <a:tc>
                  <a:txBody>
                    <a:bodyPr/>
                    <a:lstStyle/>
                    <a:p>
                      <a:pPr algn="ctr">
                        <a:lnSpc>
                          <a:spcPct val="107000"/>
                        </a:lnSpc>
                        <a:spcAft>
                          <a:spcPts val="800"/>
                        </a:spcAft>
                      </a:pPr>
                      <a:r>
                        <a:rPr lang="en-US" sz="1000" dirty="0">
                          <a:effectLst/>
                          <a:latin typeface="Arial" panose="020B0604020202020204" pitchFamily="34" charset="0"/>
                          <a:cs typeface="Arial" panose="020B0604020202020204" pitchFamily="34" charset="0"/>
                        </a:rPr>
                        <a:t>15</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52051" marR="52051" marT="0" marB="0" anchor="ctr"/>
                </a:tc>
                <a:tc>
                  <a:txBody>
                    <a:bodyPr/>
                    <a:lstStyle/>
                    <a:p>
                      <a:pPr>
                        <a:lnSpc>
                          <a:spcPct val="107000"/>
                        </a:lnSpc>
                        <a:spcAft>
                          <a:spcPts val="800"/>
                        </a:spcAft>
                      </a:pPr>
                      <a:r>
                        <a:rPr lang="en-US" sz="1000" dirty="0">
                          <a:solidFill>
                            <a:srgbClr val="002060"/>
                          </a:solidFill>
                          <a:effectLst/>
                          <a:latin typeface="Arial" panose="020B0604020202020204" pitchFamily="34" charset="0"/>
                          <a:cs typeface="Arial" panose="020B0604020202020204" pitchFamily="34" charset="0"/>
                        </a:rPr>
                        <a:t>Other socioeconomic factors incentivising risky behaviour are mitigated.</a:t>
                      </a:r>
                      <a:endParaRPr lang="en-GB" sz="10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2051" marR="52051" marT="72000" marB="36000" anchor="ctr"/>
                </a:tc>
                <a:extLst>
                  <a:ext uri="{0D108BD9-81ED-4DB2-BD59-A6C34878D82A}">
                    <a16:rowId xmlns:a16="http://schemas.microsoft.com/office/drawing/2014/main" val="2053549391"/>
                  </a:ext>
                </a:extLst>
              </a:tr>
              <a:tr h="288000">
                <a:tc>
                  <a:txBody>
                    <a:bodyPr/>
                    <a:lstStyle/>
                    <a:p>
                      <a:pPr algn="ctr">
                        <a:lnSpc>
                          <a:spcPct val="107000"/>
                        </a:lnSpc>
                        <a:spcAft>
                          <a:spcPts val="800"/>
                        </a:spcAft>
                      </a:pPr>
                      <a:r>
                        <a:rPr lang="en-US" sz="1000" dirty="0">
                          <a:effectLst/>
                          <a:latin typeface="Arial" panose="020B0604020202020204" pitchFamily="34" charset="0"/>
                          <a:cs typeface="Arial" panose="020B0604020202020204" pitchFamily="34" charset="0"/>
                        </a:rPr>
                        <a:t>16</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52051" marR="52051" marT="0" marB="0" anchor="ctr"/>
                </a:tc>
                <a:tc>
                  <a:txBody>
                    <a:bodyPr/>
                    <a:lstStyle/>
                    <a:p>
                      <a:pPr>
                        <a:lnSpc>
                          <a:spcPct val="107000"/>
                        </a:lnSpc>
                        <a:spcAft>
                          <a:spcPts val="800"/>
                        </a:spcAft>
                      </a:pPr>
                      <a:r>
                        <a:rPr lang="en-US" sz="1000" dirty="0">
                          <a:solidFill>
                            <a:srgbClr val="002060"/>
                          </a:solidFill>
                          <a:effectLst/>
                          <a:latin typeface="Arial" panose="020B0604020202020204" pitchFamily="34" charset="0"/>
                          <a:cs typeface="Arial" panose="020B0604020202020204" pitchFamily="34" charset="0"/>
                        </a:rPr>
                        <a:t>Stakeholders outside the mine action sector have the resources, mandate, and opportunity to coordinate and provide interventions complementary to mine action</a:t>
                      </a:r>
                      <a:endParaRPr lang="en-GB" sz="10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2051" marR="52051" marT="72000" marB="36000" anchor="ctr"/>
                </a:tc>
                <a:extLst>
                  <a:ext uri="{0D108BD9-81ED-4DB2-BD59-A6C34878D82A}">
                    <a16:rowId xmlns:a16="http://schemas.microsoft.com/office/drawing/2014/main" val="4170926853"/>
                  </a:ext>
                </a:extLst>
              </a:tr>
              <a:tr h="0">
                <a:tc>
                  <a:txBody>
                    <a:bodyPr/>
                    <a:lstStyle/>
                    <a:p>
                      <a:pPr algn="ctr">
                        <a:lnSpc>
                          <a:spcPct val="107000"/>
                        </a:lnSpc>
                        <a:spcAft>
                          <a:spcPts val="800"/>
                        </a:spcAft>
                      </a:pPr>
                      <a:r>
                        <a:rPr lang="en-US" sz="1000" dirty="0">
                          <a:effectLst/>
                          <a:latin typeface="Arial" panose="020B0604020202020204" pitchFamily="34" charset="0"/>
                          <a:cs typeface="Arial" panose="020B0604020202020204" pitchFamily="34" charset="0"/>
                        </a:rPr>
                        <a:t>17</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52051" marR="52051" marT="0" marB="0" anchor="ctr"/>
                </a:tc>
                <a:tc>
                  <a:txBody>
                    <a:bodyPr/>
                    <a:lstStyle/>
                    <a:p>
                      <a:pPr>
                        <a:lnSpc>
                          <a:spcPct val="107000"/>
                        </a:lnSpc>
                        <a:spcAft>
                          <a:spcPts val="800"/>
                        </a:spcAft>
                      </a:pPr>
                      <a:r>
                        <a:rPr lang="en-US" sz="1000" dirty="0">
                          <a:solidFill>
                            <a:srgbClr val="002060"/>
                          </a:solidFill>
                          <a:effectLst/>
                          <a:latin typeface="Arial" panose="020B0604020202020204" pitchFamily="34" charset="0"/>
                          <a:cs typeface="Arial" panose="020B0604020202020204" pitchFamily="34" charset="0"/>
                        </a:rPr>
                        <a:t>Cleared land remains available to beneficiaries and is not subject to expropriation or land seizure, in accordance with the underlying principle for conflict and gender sensitivity and inclusive beneficiaries.  </a:t>
                      </a:r>
                      <a:endParaRPr lang="en-GB" sz="10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2051" marR="52051" marT="72000" marB="36000" anchor="ctr"/>
                </a:tc>
                <a:extLst>
                  <a:ext uri="{0D108BD9-81ED-4DB2-BD59-A6C34878D82A}">
                    <a16:rowId xmlns:a16="http://schemas.microsoft.com/office/drawing/2014/main" val="444620424"/>
                  </a:ext>
                </a:extLst>
              </a:tr>
              <a:tr h="288000">
                <a:tc>
                  <a:txBody>
                    <a:bodyPr/>
                    <a:lstStyle/>
                    <a:p>
                      <a:pPr algn="ctr">
                        <a:lnSpc>
                          <a:spcPct val="107000"/>
                        </a:lnSpc>
                        <a:spcAft>
                          <a:spcPts val="800"/>
                        </a:spcAft>
                      </a:pPr>
                      <a:r>
                        <a:rPr lang="en-US" sz="1000" dirty="0">
                          <a:effectLst/>
                          <a:latin typeface="Arial" panose="020B0604020202020204" pitchFamily="34" charset="0"/>
                          <a:cs typeface="Arial" panose="020B0604020202020204" pitchFamily="34" charset="0"/>
                        </a:rPr>
                        <a:t>18</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52051" marR="52051" marT="0" marB="0" anchor="ctr"/>
                </a:tc>
                <a:tc>
                  <a:txBody>
                    <a:bodyPr/>
                    <a:lstStyle/>
                    <a:p>
                      <a:pPr>
                        <a:lnSpc>
                          <a:spcPct val="107000"/>
                        </a:lnSpc>
                        <a:spcAft>
                          <a:spcPts val="800"/>
                        </a:spcAft>
                      </a:pPr>
                      <a:r>
                        <a:rPr lang="en-GB" sz="1000" dirty="0">
                          <a:solidFill>
                            <a:srgbClr val="002060"/>
                          </a:solidFill>
                          <a:effectLst/>
                          <a:latin typeface="Arial" panose="020B0604020202020204" pitchFamily="34" charset="0"/>
                          <a:cs typeface="Arial" panose="020B0604020202020204" pitchFamily="34" charset="0"/>
                        </a:rPr>
                        <a:t>Local implementers have the opportunity to exercise leadership and increasingly deliver mine action services.</a:t>
                      </a:r>
                      <a:endParaRPr lang="en-GB" sz="10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2051" marR="52051" marT="72000" marB="36000" anchor="ctr"/>
                </a:tc>
                <a:extLst>
                  <a:ext uri="{0D108BD9-81ED-4DB2-BD59-A6C34878D82A}">
                    <a16:rowId xmlns:a16="http://schemas.microsoft.com/office/drawing/2014/main" val="2703124009"/>
                  </a:ext>
                </a:extLst>
              </a:tr>
              <a:tr h="288000">
                <a:tc>
                  <a:txBody>
                    <a:bodyPr/>
                    <a:lstStyle/>
                    <a:p>
                      <a:pPr algn="ctr">
                        <a:lnSpc>
                          <a:spcPct val="107000"/>
                        </a:lnSpc>
                        <a:spcAft>
                          <a:spcPts val="800"/>
                        </a:spcAft>
                      </a:pPr>
                      <a:r>
                        <a:rPr lang="en-GB" sz="1000" dirty="0">
                          <a:effectLst/>
                          <a:latin typeface="Arial" panose="020B0604020202020204" pitchFamily="34" charset="0"/>
                          <a:cs typeface="Arial" panose="020B0604020202020204" pitchFamily="34" charset="0"/>
                        </a:rPr>
                        <a:t>19</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52051" marR="52051" marT="0" marB="0" anchor="ctr"/>
                </a:tc>
                <a:tc>
                  <a:txBody>
                    <a:bodyPr/>
                    <a:lstStyle/>
                    <a:p>
                      <a:pPr>
                        <a:lnSpc>
                          <a:spcPct val="107000"/>
                        </a:lnSpc>
                        <a:spcAft>
                          <a:spcPts val="800"/>
                        </a:spcAft>
                      </a:pPr>
                      <a:r>
                        <a:rPr lang="en-US" sz="1000" dirty="0">
                          <a:solidFill>
                            <a:srgbClr val="002060"/>
                          </a:solidFill>
                          <a:effectLst/>
                          <a:latin typeface="Arial" panose="020B0604020202020204" pitchFamily="34" charset="0"/>
                          <a:cs typeface="Arial" panose="020B0604020202020204" pitchFamily="34" charset="0"/>
                        </a:rPr>
                        <a:t>Following the TS, clearance and/or EORE people feel sufficiently confident that the released land is safe to use</a:t>
                      </a:r>
                      <a:endParaRPr lang="en-GB" sz="10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2051" marR="52051" marT="72000" marB="36000" anchor="ctr"/>
                </a:tc>
                <a:extLst>
                  <a:ext uri="{0D108BD9-81ED-4DB2-BD59-A6C34878D82A}">
                    <a16:rowId xmlns:a16="http://schemas.microsoft.com/office/drawing/2014/main" val="3581012046"/>
                  </a:ext>
                </a:extLst>
              </a:tr>
              <a:tr h="288000">
                <a:tc>
                  <a:txBody>
                    <a:bodyPr/>
                    <a:lstStyle/>
                    <a:p>
                      <a:pPr algn="ctr">
                        <a:lnSpc>
                          <a:spcPct val="107000"/>
                        </a:lnSpc>
                        <a:spcAft>
                          <a:spcPts val="800"/>
                        </a:spcAft>
                      </a:pPr>
                      <a:r>
                        <a:rPr lang="en-US" sz="1000" dirty="0">
                          <a:effectLst/>
                          <a:latin typeface="Arial" panose="020B0604020202020204" pitchFamily="34" charset="0"/>
                          <a:cs typeface="Arial" panose="020B0604020202020204" pitchFamily="34" charset="0"/>
                        </a:rPr>
                        <a:t>20</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52051" marR="52051" marT="0" marB="0" anchor="ctr"/>
                </a:tc>
                <a:tc>
                  <a:txBody>
                    <a:bodyPr/>
                    <a:lstStyle/>
                    <a:p>
                      <a:pPr>
                        <a:lnSpc>
                          <a:spcPct val="107000"/>
                        </a:lnSpc>
                        <a:spcAft>
                          <a:spcPts val="800"/>
                        </a:spcAft>
                      </a:pPr>
                      <a:r>
                        <a:rPr lang="en-US" sz="1000" dirty="0">
                          <a:solidFill>
                            <a:srgbClr val="002060"/>
                          </a:solidFill>
                          <a:effectLst/>
                          <a:latin typeface="Arial" panose="020B0604020202020204" pitchFamily="34" charset="0"/>
                          <a:cs typeface="Arial" panose="020B0604020202020204" pitchFamily="34" charset="0"/>
                        </a:rPr>
                        <a:t>NMAAs have the political will and authority to improve their ability to regulate and manage mine action programme(s)</a:t>
                      </a:r>
                      <a:endParaRPr lang="en-GB" sz="10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2051" marR="52051" marT="72000" marB="36000" anchor="ctr"/>
                </a:tc>
                <a:extLst>
                  <a:ext uri="{0D108BD9-81ED-4DB2-BD59-A6C34878D82A}">
                    <a16:rowId xmlns:a16="http://schemas.microsoft.com/office/drawing/2014/main" val="955884886"/>
                  </a:ext>
                </a:extLst>
              </a:tr>
              <a:tr h="436665">
                <a:tc>
                  <a:txBody>
                    <a:bodyPr/>
                    <a:lstStyle/>
                    <a:p>
                      <a:pPr algn="ctr">
                        <a:lnSpc>
                          <a:spcPct val="107000"/>
                        </a:lnSpc>
                        <a:spcAft>
                          <a:spcPts val="800"/>
                        </a:spcAft>
                      </a:pPr>
                      <a:r>
                        <a:rPr lang="en-US" sz="1000" dirty="0">
                          <a:effectLst/>
                          <a:latin typeface="Arial" panose="020B0604020202020204" pitchFamily="34" charset="0"/>
                          <a:cs typeface="Arial" panose="020B0604020202020204" pitchFamily="34" charset="0"/>
                        </a:rPr>
                        <a:t>21</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52051" marR="52051" marT="0" marB="0" anchor="ctr"/>
                </a:tc>
                <a:tc>
                  <a:txBody>
                    <a:bodyPr/>
                    <a:lstStyle/>
                    <a:p>
                      <a:pPr>
                        <a:lnSpc>
                          <a:spcPct val="107000"/>
                        </a:lnSpc>
                        <a:spcAft>
                          <a:spcPts val="800"/>
                        </a:spcAft>
                      </a:pPr>
                      <a:r>
                        <a:rPr lang="en-US" sz="1000" dirty="0">
                          <a:solidFill>
                            <a:srgbClr val="002060"/>
                          </a:solidFill>
                          <a:effectLst/>
                          <a:latin typeface="Arial" panose="020B0604020202020204" pitchFamily="34" charset="0"/>
                          <a:cs typeface="Arial" panose="020B0604020202020204" pitchFamily="34" charset="0"/>
                        </a:rPr>
                        <a:t>Relevant donor embassies are fully apprised of donor-funded mine action activities in-country, able and willing to act as advocates when necessary, and are aligning mine action to the strategic interests of posts, ensuring value additionality.  </a:t>
                      </a:r>
                      <a:endParaRPr lang="en-GB" sz="10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2051" marR="52051" marT="72000" marB="36000" anchor="ctr"/>
                </a:tc>
                <a:extLst>
                  <a:ext uri="{0D108BD9-81ED-4DB2-BD59-A6C34878D82A}">
                    <a16:rowId xmlns:a16="http://schemas.microsoft.com/office/drawing/2014/main" val="775647736"/>
                  </a:ext>
                </a:extLst>
              </a:tr>
              <a:tr h="288000">
                <a:tc>
                  <a:txBody>
                    <a:bodyPr/>
                    <a:lstStyle/>
                    <a:p>
                      <a:pPr algn="ctr">
                        <a:lnSpc>
                          <a:spcPct val="107000"/>
                        </a:lnSpc>
                        <a:spcAft>
                          <a:spcPts val="800"/>
                        </a:spcAft>
                      </a:pPr>
                      <a:r>
                        <a:rPr lang="en-US" sz="1000" dirty="0">
                          <a:effectLst/>
                          <a:latin typeface="Arial" panose="020B0604020202020204" pitchFamily="34" charset="0"/>
                          <a:cs typeface="Arial" panose="020B0604020202020204" pitchFamily="34" charset="0"/>
                        </a:rPr>
                        <a:t>22</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52051" marR="52051" marT="0" marB="0" anchor="ctr"/>
                </a:tc>
                <a:tc>
                  <a:txBody>
                    <a:bodyPr/>
                    <a:lstStyle/>
                    <a:p>
                      <a:pPr>
                        <a:lnSpc>
                          <a:spcPct val="107000"/>
                        </a:lnSpc>
                        <a:spcAft>
                          <a:spcPts val="800"/>
                        </a:spcAft>
                      </a:pPr>
                      <a:r>
                        <a:rPr lang="en-US" sz="1000" dirty="0">
                          <a:solidFill>
                            <a:srgbClr val="002060"/>
                          </a:solidFill>
                          <a:effectLst/>
                          <a:latin typeface="Arial" panose="020B0604020202020204" pitchFamily="34" charset="0"/>
                          <a:cs typeface="Arial" panose="020B0604020202020204" pitchFamily="34" charset="0"/>
                        </a:rPr>
                        <a:t>There is cooperation and coordination between implementing partners and other key stakeholders (national and provincial authorities, local communities, and relevant security forces)</a:t>
                      </a:r>
                      <a:endParaRPr lang="en-GB" sz="10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2051" marR="52051" marT="72000" marB="36000" anchor="ctr"/>
                </a:tc>
                <a:extLst>
                  <a:ext uri="{0D108BD9-81ED-4DB2-BD59-A6C34878D82A}">
                    <a16:rowId xmlns:a16="http://schemas.microsoft.com/office/drawing/2014/main" val="4273278383"/>
                  </a:ext>
                </a:extLst>
              </a:tr>
              <a:tr h="288000">
                <a:tc>
                  <a:txBody>
                    <a:bodyPr/>
                    <a:lstStyle/>
                    <a:p>
                      <a:pPr algn="ctr">
                        <a:lnSpc>
                          <a:spcPct val="107000"/>
                        </a:lnSpc>
                        <a:spcAft>
                          <a:spcPts val="800"/>
                        </a:spcAft>
                      </a:pPr>
                      <a:r>
                        <a:rPr lang="en-US" sz="1000" dirty="0">
                          <a:effectLst/>
                          <a:latin typeface="Arial" panose="020B0604020202020204" pitchFamily="34" charset="0"/>
                          <a:cs typeface="Arial" panose="020B0604020202020204" pitchFamily="34" charset="0"/>
                        </a:rPr>
                        <a:t>23</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52051" marR="52051" marT="0" marB="0" anchor="ctr"/>
                </a:tc>
                <a:tc>
                  <a:txBody>
                    <a:bodyPr/>
                    <a:lstStyle/>
                    <a:p>
                      <a:pPr>
                        <a:lnSpc>
                          <a:spcPct val="107000"/>
                        </a:lnSpc>
                        <a:spcAft>
                          <a:spcPts val="800"/>
                        </a:spcAft>
                      </a:pPr>
                      <a:r>
                        <a:rPr lang="en-US" sz="1000" dirty="0">
                          <a:solidFill>
                            <a:srgbClr val="002060"/>
                          </a:solidFill>
                          <a:effectLst/>
                          <a:latin typeface="Arial" panose="020B0604020202020204" pitchFamily="34" charset="0"/>
                          <a:cs typeface="Arial" panose="020B0604020202020204" pitchFamily="34" charset="0"/>
                        </a:rPr>
                        <a:t>NMAA ability to manage mine action programmes is contingent on sustained internal and/or external financial and technical support. </a:t>
                      </a:r>
                      <a:endParaRPr lang="en-GB" sz="10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2051" marR="52051" marT="72000" marB="36000" anchor="ctr"/>
                </a:tc>
                <a:extLst>
                  <a:ext uri="{0D108BD9-81ED-4DB2-BD59-A6C34878D82A}">
                    <a16:rowId xmlns:a16="http://schemas.microsoft.com/office/drawing/2014/main" val="3073943993"/>
                  </a:ext>
                </a:extLst>
              </a:tr>
              <a:tr h="288000">
                <a:tc>
                  <a:txBody>
                    <a:bodyPr/>
                    <a:lstStyle/>
                    <a:p>
                      <a:pPr algn="ctr">
                        <a:lnSpc>
                          <a:spcPct val="107000"/>
                        </a:lnSpc>
                        <a:spcAft>
                          <a:spcPts val="800"/>
                        </a:spcAft>
                      </a:pPr>
                      <a:r>
                        <a:rPr lang="en-US" sz="1000" dirty="0">
                          <a:effectLst/>
                          <a:latin typeface="Arial" panose="020B0604020202020204" pitchFamily="34" charset="0"/>
                          <a:cs typeface="Arial" panose="020B0604020202020204" pitchFamily="34" charset="0"/>
                        </a:rPr>
                        <a:t>24</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52051" marR="52051" marT="0" marB="0" anchor="ctr"/>
                </a:tc>
                <a:tc>
                  <a:txBody>
                    <a:bodyPr/>
                    <a:lstStyle/>
                    <a:p>
                      <a:pPr>
                        <a:lnSpc>
                          <a:spcPct val="107000"/>
                        </a:lnSpc>
                        <a:spcAft>
                          <a:spcPts val="800"/>
                        </a:spcAft>
                      </a:pPr>
                      <a:r>
                        <a:rPr lang="en-GB" sz="1000" dirty="0">
                          <a:solidFill>
                            <a:srgbClr val="002060"/>
                          </a:solidFill>
                          <a:effectLst/>
                          <a:latin typeface="Arial" panose="020B0604020202020204" pitchFamily="34" charset="0"/>
                          <a:cs typeface="Arial" panose="020B0604020202020204" pitchFamily="34" charset="0"/>
                        </a:rPr>
                        <a:t>The EORE approaches are tailored to different at-risk groups, informed by evidence-based analysis of risky behaviours. </a:t>
                      </a:r>
                      <a:endParaRPr lang="en-GB" sz="10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2051" marR="52051" marT="72000" marB="36000" anchor="ctr"/>
                </a:tc>
                <a:extLst>
                  <a:ext uri="{0D108BD9-81ED-4DB2-BD59-A6C34878D82A}">
                    <a16:rowId xmlns:a16="http://schemas.microsoft.com/office/drawing/2014/main" val="1558861898"/>
                  </a:ext>
                </a:extLst>
              </a:tr>
              <a:tr h="288000">
                <a:tc>
                  <a:txBody>
                    <a:bodyPr/>
                    <a:lstStyle/>
                    <a:p>
                      <a:pPr algn="ctr">
                        <a:lnSpc>
                          <a:spcPct val="107000"/>
                        </a:lnSpc>
                        <a:spcAft>
                          <a:spcPts val="800"/>
                        </a:spcAft>
                      </a:pPr>
                      <a:r>
                        <a:rPr lang="en-US" sz="1000" dirty="0">
                          <a:effectLst/>
                          <a:latin typeface="Arial" panose="020B0604020202020204" pitchFamily="34" charset="0"/>
                          <a:cs typeface="Arial" panose="020B0604020202020204" pitchFamily="34" charset="0"/>
                        </a:rPr>
                        <a:t>25</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52051" marR="52051" marT="0" marB="0" anchor="ctr"/>
                </a:tc>
                <a:tc>
                  <a:txBody>
                    <a:bodyPr/>
                    <a:lstStyle/>
                    <a:p>
                      <a:pPr>
                        <a:lnSpc>
                          <a:spcPct val="107000"/>
                        </a:lnSpc>
                        <a:spcAft>
                          <a:spcPts val="800"/>
                        </a:spcAft>
                      </a:pPr>
                      <a:r>
                        <a:rPr lang="en-GB" sz="1000" dirty="0">
                          <a:solidFill>
                            <a:srgbClr val="002060"/>
                          </a:solidFill>
                          <a:effectLst/>
                          <a:latin typeface="Arial" panose="020B0604020202020204" pitchFamily="34" charset="0"/>
                          <a:cs typeface="Arial" panose="020B0604020202020204" pitchFamily="34" charset="0"/>
                        </a:rPr>
                        <a:t>Some end-users have the capacity to use released land with no further assistance.</a:t>
                      </a:r>
                      <a:endParaRPr lang="en-GB" sz="10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2051" marR="52051" marT="72000" marB="36000" anchor="ctr"/>
                </a:tc>
                <a:extLst>
                  <a:ext uri="{0D108BD9-81ED-4DB2-BD59-A6C34878D82A}">
                    <a16:rowId xmlns:a16="http://schemas.microsoft.com/office/drawing/2014/main" val="2998921231"/>
                  </a:ext>
                </a:extLst>
              </a:tr>
              <a:tr h="288000">
                <a:tc>
                  <a:txBody>
                    <a:bodyPr/>
                    <a:lstStyle/>
                    <a:p>
                      <a:pPr algn="ctr">
                        <a:lnSpc>
                          <a:spcPct val="107000"/>
                        </a:lnSpc>
                        <a:spcAft>
                          <a:spcPts val="800"/>
                        </a:spcAft>
                      </a:pPr>
                      <a:r>
                        <a:rPr lang="en-US" sz="1000" dirty="0">
                          <a:effectLst/>
                          <a:latin typeface="Arial" panose="020B0604020202020204" pitchFamily="34" charset="0"/>
                          <a:cs typeface="Arial" panose="020B0604020202020204" pitchFamily="34" charset="0"/>
                        </a:rPr>
                        <a:t>26</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52051" marR="52051" marT="0" marB="0" anchor="ctr"/>
                </a:tc>
                <a:tc>
                  <a:txBody>
                    <a:bodyPr/>
                    <a:lstStyle/>
                    <a:p>
                      <a:pPr>
                        <a:lnSpc>
                          <a:spcPct val="107000"/>
                        </a:lnSpc>
                        <a:spcAft>
                          <a:spcPts val="800"/>
                        </a:spcAft>
                      </a:pPr>
                      <a:r>
                        <a:rPr lang="en-GB" sz="1000" dirty="0">
                          <a:solidFill>
                            <a:srgbClr val="002060"/>
                          </a:solidFill>
                          <a:effectLst/>
                          <a:latin typeface="Arial" panose="020B0604020202020204" pitchFamily="34" charset="0"/>
                          <a:cs typeface="Arial" panose="020B0604020202020204" pitchFamily="34" charset="0"/>
                        </a:rPr>
                        <a:t>NMAAs can influence national policy and planning outside the mine action sector</a:t>
                      </a:r>
                      <a:endParaRPr lang="en-GB" sz="10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2051" marR="52051" marT="72000" marB="36000" anchor="ctr"/>
                </a:tc>
                <a:extLst>
                  <a:ext uri="{0D108BD9-81ED-4DB2-BD59-A6C34878D82A}">
                    <a16:rowId xmlns:a16="http://schemas.microsoft.com/office/drawing/2014/main" val="1780979551"/>
                  </a:ext>
                </a:extLst>
              </a:tr>
            </a:tbl>
          </a:graphicData>
        </a:graphic>
      </p:graphicFrame>
      <p:sp>
        <p:nvSpPr>
          <p:cNvPr id="4" name="Slide Number Placeholder 5">
            <a:extLst>
              <a:ext uri="{FF2B5EF4-FFF2-40B4-BE49-F238E27FC236}">
                <a16:creationId xmlns:a16="http://schemas.microsoft.com/office/drawing/2014/main" id="{93044D5F-ED26-DCDA-33CC-3E5F59F786C1}"/>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74</a:t>
            </a:fld>
            <a:endParaRPr lang="en-GB" dirty="0"/>
          </a:p>
        </p:txBody>
      </p:sp>
    </p:spTree>
    <p:extLst>
      <p:ext uri="{BB962C8B-B14F-4D97-AF65-F5344CB8AC3E}">
        <p14:creationId xmlns:p14="http://schemas.microsoft.com/office/powerpoint/2010/main" val="25464851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ED2455E-94D9-AAAB-4A93-EB0B0C049824}"/>
              </a:ext>
            </a:extLst>
          </p:cNvPr>
          <p:cNvSpPr txBox="1">
            <a:spLocks/>
          </p:cNvSpPr>
          <p:nvPr/>
        </p:nvSpPr>
        <p:spPr>
          <a:xfrm>
            <a:off x="283029" y="0"/>
            <a:ext cx="10363200" cy="5979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300" kern="1200">
                <a:solidFill>
                  <a:schemeClr val="tx1"/>
                </a:solidFill>
                <a:latin typeface="+mj-lt"/>
                <a:ea typeface="+mj-ea"/>
                <a:cs typeface="+mj-cs"/>
              </a:defRPr>
            </a:lvl1pPr>
          </a:lstStyle>
          <a:p>
            <a:pPr algn="l"/>
            <a:r>
              <a:rPr lang="en-US" sz="2400" dirty="0">
                <a:solidFill>
                  <a:srgbClr val="002060"/>
                </a:solidFill>
                <a:latin typeface="Arial" panose="020B0604020202020204" pitchFamily="34" charset="0"/>
              </a:rPr>
              <a:t>Assumptions – Outputs to Outcomes</a:t>
            </a:r>
            <a:endParaRPr lang="en-GB" sz="2400" dirty="0">
              <a:solidFill>
                <a:srgbClr val="002060"/>
              </a:solidFill>
              <a:latin typeface="Arial" panose="020B0604020202020204" pitchFamily="34" charset="0"/>
            </a:endParaRPr>
          </a:p>
        </p:txBody>
      </p:sp>
      <p:sp>
        <p:nvSpPr>
          <p:cNvPr id="8" name="TextBox 7">
            <a:extLst>
              <a:ext uri="{FF2B5EF4-FFF2-40B4-BE49-F238E27FC236}">
                <a16:creationId xmlns:a16="http://schemas.microsoft.com/office/drawing/2014/main" id="{C7B5D864-F492-D54A-F087-75610EFB9DD6}"/>
              </a:ext>
            </a:extLst>
          </p:cNvPr>
          <p:cNvSpPr txBox="1"/>
          <p:nvPr/>
        </p:nvSpPr>
        <p:spPr>
          <a:xfrm>
            <a:off x="283029" y="586260"/>
            <a:ext cx="11464686"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20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The assumptions which enable the outcomes over time to achieve the intended change(s). </a:t>
            </a:r>
          </a:p>
        </p:txBody>
      </p:sp>
      <p:graphicFrame>
        <p:nvGraphicFramePr>
          <p:cNvPr id="2" name="Table 1">
            <a:extLst>
              <a:ext uri="{FF2B5EF4-FFF2-40B4-BE49-F238E27FC236}">
                <a16:creationId xmlns:a16="http://schemas.microsoft.com/office/drawing/2014/main" id="{491E4363-8DAF-01F9-7228-FE7DCF18B0D5}"/>
              </a:ext>
            </a:extLst>
          </p:cNvPr>
          <p:cNvGraphicFramePr>
            <a:graphicFrameLocks noGrp="1"/>
          </p:cNvGraphicFramePr>
          <p:nvPr/>
        </p:nvGraphicFramePr>
        <p:xfrm>
          <a:off x="401782" y="982192"/>
          <a:ext cx="9667695" cy="2359038"/>
        </p:xfrm>
        <a:graphic>
          <a:graphicData uri="http://schemas.openxmlformats.org/drawingml/2006/table">
            <a:tbl>
              <a:tblPr firstRow="1" firstCol="1" bandRow="1">
                <a:tableStyleId>{5C22544A-7EE6-4342-B048-85BDC9FD1C3A}</a:tableStyleId>
              </a:tblPr>
              <a:tblGrid>
                <a:gridCol w="496045">
                  <a:extLst>
                    <a:ext uri="{9D8B030D-6E8A-4147-A177-3AD203B41FA5}">
                      <a16:colId xmlns:a16="http://schemas.microsoft.com/office/drawing/2014/main" val="290856038"/>
                    </a:ext>
                  </a:extLst>
                </a:gridCol>
                <a:gridCol w="9171650">
                  <a:extLst>
                    <a:ext uri="{9D8B030D-6E8A-4147-A177-3AD203B41FA5}">
                      <a16:colId xmlns:a16="http://schemas.microsoft.com/office/drawing/2014/main" val="3474988437"/>
                    </a:ext>
                  </a:extLst>
                </a:gridCol>
              </a:tblGrid>
              <a:tr h="360000">
                <a:tc gridSpan="2">
                  <a:txBody>
                    <a:bodyPr/>
                    <a:lstStyle/>
                    <a:p>
                      <a:pPr marL="0" algn="l" defTabSz="914400" rtl="0" eaLnBrk="1" latinLnBrk="0" hangingPunct="1">
                        <a:lnSpc>
                          <a:spcPct val="107000"/>
                        </a:lnSpc>
                        <a:spcAft>
                          <a:spcPts val="1200"/>
                        </a:spcAft>
                      </a:pPr>
                      <a:r>
                        <a:rPr lang="en-US" sz="1200" b="1" kern="1200" dirty="0">
                          <a:solidFill>
                            <a:schemeClr val="lt1"/>
                          </a:solidFill>
                          <a:effectLst/>
                          <a:latin typeface="Arial" panose="020B0604020202020204" pitchFamily="34" charset="0"/>
                          <a:ea typeface="+mn-ea"/>
                          <a:cs typeface="Arial" panose="020B0604020202020204" pitchFamily="34" charset="0"/>
                        </a:rPr>
                        <a:t>Outcome to Impact </a:t>
                      </a:r>
                      <a:endParaRPr lang="en-GB" sz="1200" b="1" kern="1200" dirty="0">
                        <a:solidFill>
                          <a:schemeClr val="lt1"/>
                        </a:solidFill>
                        <a:effectLst/>
                        <a:latin typeface="Arial" panose="020B0604020202020204" pitchFamily="34" charset="0"/>
                        <a:ea typeface="+mn-ea"/>
                        <a:cs typeface="Arial" panose="020B0604020202020204" pitchFamily="34" charset="0"/>
                      </a:endParaRPr>
                    </a:p>
                  </a:txBody>
                  <a:tcPr marL="216000" marR="68580" marT="9525" marB="0" anchor="ctr"/>
                </a:tc>
                <a:tc hMerge="1">
                  <a:txBody>
                    <a:bodyPr/>
                    <a:lstStyle/>
                    <a:p>
                      <a:pPr marL="0" algn="l" defTabSz="914400" rtl="0" eaLnBrk="1" latinLnBrk="0" hangingPunct="1">
                        <a:lnSpc>
                          <a:spcPct val="107000"/>
                        </a:lnSpc>
                        <a:spcAft>
                          <a:spcPts val="1200"/>
                        </a:spcAft>
                      </a:pPr>
                      <a:r>
                        <a:rPr lang="en-US" sz="1400" b="1" kern="1200" dirty="0">
                          <a:solidFill>
                            <a:schemeClr val="lt1"/>
                          </a:solidFill>
                          <a:effectLst/>
                          <a:latin typeface="Arial" panose="020B0604020202020204" pitchFamily="34" charset="0"/>
                          <a:ea typeface="+mn-ea"/>
                          <a:cs typeface="Arial" panose="020B0604020202020204" pitchFamily="34" charset="0"/>
                        </a:rPr>
                        <a:t>Outcome to Impact </a:t>
                      </a:r>
                      <a:endParaRPr lang="en-GB" sz="1400" b="1" kern="1200" dirty="0">
                        <a:solidFill>
                          <a:schemeClr val="lt1"/>
                        </a:solidFill>
                        <a:effectLst/>
                        <a:latin typeface="Arial" panose="020B0604020202020204" pitchFamily="34" charset="0"/>
                        <a:ea typeface="+mn-ea"/>
                        <a:cs typeface="Arial" panose="020B0604020202020204" pitchFamily="34" charset="0"/>
                      </a:endParaRPr>
                    </a:p>
                  </a:txBody>
                  <a:tcPr marL="68580" marR="68580" marT="9525" marB="0" anchor="ctr"/>
                </a:tc>
                <a:extLst>
                  <a:ext uri="{0D108BD9-81ED-4DB2-BD59-A6C34878D82A}">
                    <a16:rowId xmlns:a16="http://schemas.microsoft.com/office/drawing/2014/main" val="631493349"/>
                  </a:ext>
                </a:extLst>
              </a:tr>
              <a:tr h="0">
                <a:tc>
                  <a:txBody>
                    <a:bodyPr/>
                    <a:lstStyle/>
                    <a:p>
                      <a:pPr algn="ctr">
                        <a:lnSpc>
                          <a:spcPct val="107000"/>
                        </a:lnSpc>
                        <a:spcAft>
                          <a:spcPts val="1200"/>
                        </a:spcAft>
                      </a:pPr>
                      <a:r>
                        <a:rPr lang="en-US" sz="1000" kern="1200" dirty="0">
                          <a:effectLst/>
                          <a:latin typeface="Arial" panose="020B0604020202020204" pitchFamily="34" charset="0"/>
                          <a:cs typeface="Arial" panose="020B0604020202020204" pitchFamily="34" charset="0"/>
                        </a:rPr>
                        <a:t>27</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108000" marB="0"/>
                </a:tc>
                <a:tc>
                  <a:txBody>
                    <a:bodyPr/>
                    <a:lstStyle/>
                    <a:p>
                      <a:pPr>
                        <a:lnSpc>
                          <a:spcPct val="107000"/>
                        </a:lnSpc>
                        <a:spcAft>
                          <a:spcPts val="800"/>
                        </a:spcAft>
                      </a:pPr>
                      <a:r>
                        <a:rPr lang="en-US" sz="1000" kern="1200" dirty="0">
                          <a:solidFill>
                            <a:srgbClr val="002060"/>
                          </a:solidFill>
                          <a:effectLst/>
                          <a:latin typeface="Arial" panose="020B0604020202020204" pitchFamily="34" charset="0"/>
                          <a:cs typeface="Arial" panose="020B0604020202020204" pitchFamily="34" charset="0"/>
                        </a:rPr>
                        <a:t>The security, political, environmental, and national health (e.g. national disasters and epidemics) situation allows the change(s) to be realised</a:t>
                      </a:r>
                      <a:endParaRPr lang="en-GB" sz="10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108000" marB="108000"/>
                </a:tc>
                <a:extLst>
                  <a:ext uri="{0D108BD9-81ED-4DB2-BD59-A6C34878D82A}">
                    <a16:rowId xmlns:a16="http://schemas.microsoft.com/office/drawing/2014/main" val="4139609029"/>
                  </a:ext>
                </a:extLst>
              </a:tr>
              <a:tr h="0">
                <a:tc>
                  <a:txBody>
                    <a:bodyPr/>
                    <a:lstStyle/>
                    <a:p>
                      <a:pPr algn="ctr">
                        <a:lnSpc>
                          <a:spcPct val="107000"/>
                        </a:lnSpc>
                        <a:spcAft>
                          <a:spcPts val="1200"/>
                        </a:spcAft>
                      </a:pPr>
                      <a:r>
                        <a:rPr lang="en-US" sz="1000" b="0" i="0" dirty="0">
                          <a:effectLst/>
                          <a:latin typeface="Arial" panose="020B0604020202020204" pitchFamily="34" charset="0"/>
                          <a:ea typeface="Calibri" panose="020F0502020204030204" pitchFamily="34" charset="0"/>
                          <a:cs typeface="Arial" panose="020B0604020202020204" pitchFamily="34" charset="0"/>
                        </a:rPr>
                        <a:t>28</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10800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dirty="0">
                          <a:solidFill>
                            <a:srgbClr val="002060"/>
                          </a:solidFill>
                          <a:effectLst/>
                          <a:latin typeface="Arial" panose="020B0604020202020204" pitchFamily="34" charset="0"/>
                          <a:cs typeface="Arial" panose="020B0604020202020204" pitchFamily="34" charset="0"/>
                        </a:rPr>
                        <a:t>Mine action is sufficiently aligned to national strategic objectives that it contributes to SDGs and is </a:t>
                      </a:r>
                      <a:r>
                        <a:rPr lang="en-US" sz="1000" kern="1200" dirty="0">
                          <a:solidFill>
                            <a:srgbClr val="002060"/>
                          </a:solidFill>
                          <a:effectLst/>
                          <a:latin typeface="Arial" panose="020B0604020202020204" pitchFamily="34" charset="0"/>
                          <a:cs typeface="Arial" panose="020B0604020202020204" pitchFamily="34" charset="0"/>
                        </a:rPr>
                        <a:t>integrated into relevant stabilisation, humanitarian, development and peacebuilding plans, projects and financial investments.</a:t>
                      </a:r>
                      <a:r>
                        <a:rPr lang="en-US" sz="1000" dirty="0">
                          <a:solidFill>
                            <a:srgbClr val="002060"/>
                          </a:solidFill>
                          <a:effectLst/>
                          <a:latin typeface="Arial" panose="020B0604020202020204" pitchFamily="34" charset="0"/>
                          <a:cs typeface="Arial" panose="020B0604020202020204" pitchFamily="34" charset="0"/>
                        </a:rPr>
                        <a:t> </a:t>
                      </a:r>
                      <a:endParaRPr lang="en-GB" sz="10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108000" marB="108000"/>
                </a:tc>
                <a:extLst>
                  <a:ext uri="{0D108BD9-81ED-4DB2-BD59-A6C34878D82A}">
                    <a16:rowId xmlns:a16="http://schemas.microsoft.com/office/drawing/2014/main" val="1696245183"/>
                  </a:ext>
                </a:extLst>
              </a:tr>
              <a:tr h="0">
                <a:tc>
                  <a:txBody>
                    <a:bodyPr/>
                    <a:lstStyle/>
                    <a:p>
                      <a:pPr algn="ctr">
                        <a:lnSpc>
                          <a:spcPct val="107000"/>
                        </a:lnSpc>
                        <a:spcAft>
                          <a:spcPts val="1200"/>
                        </a:spcAft>
                      </a:pPr>
                      <a:r>
                        <a:rPr lang="en-US" sz="1000" kern="1200" dirty="0">
                          <a:effectLst/>
                          <a:latin typeface="Arial" panose="020B0604020202020204" pitchFamily="34" charset="0"/>
                          <a:cs typeface="Arial" panose="020B0604020202020204" pitchFamily="34" charset="0"/>
                        </a:rPr>
                        <a:t>29</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108000" marB="0"/>
                </a:tc>
                <a:tc>
                  <a:txBody>
                    <a:bodyPr/>
                    <a:lstStyle/>
                    <a:p>
                      <a:pPr>
                        <a:lnSpc>
                          <a:spcPct val="107000"/>
                        </a:lnSpc>
                        <a:spcAft>
                          <a:spcPts val="800"/>
                        </a:spcAft>
                      </a:pPr>
                      <a:r>
                        <a:rPr lang="en-GB" sz="1000" dirty="0">
                          <a:solidFill>
                            <a:srgbClr val="002060"/>
                          </a:solidFill>
                          <a:effectLst/>
                          <a:latin typeface="Arial" panose="020B0604020202020204" pitchFamily="34" charset="0"/>
                          <a:cs typeface="Arial" panose="020B0604020202020204" pitchFamily="34" charset="0"/>
                        </a:rPr>
                        <a:t>Authorities are recognised by the public as providers of valuable and transparent services and are not overshadowed by the visibility of international actors.</a:t>
                      </a:r>
                      <a:endParaRPr lang="en-GB" sz="10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108000" marB="108000"/>
                </a:tc>
                <a:extLst>
                  <a:ext uri="{0D108BD9-81ED-4DB2-BD59-A6C34878D82A}">
                    <a16:rowId xmlns:a16="http://schemas.microsoft.com/office/drawing/2014/main" val="1058664908"/>
                  </a:ext>
                </a:extLst>
              </a:tr>
              <a:tr h="0">
                <a:tc>
                  <a:txBody>
                    <a:bodyPr/>
                    <a:lstStyle/>
                    <a:p>
                      <a:pPr algn="ctr">
                        <a:lnSpc>
                          <a:spcPct val="107000"/>
                        </a:lnSpc>
                        <a:spcAft>
                          <a:spcPts val="1200"/>
                        </a:spcAft>
                      </a:pPr>
                      <a:r>
                        <a:rPr lang="en-US" sz="1000" kern="1200" dirty="0">
                          <a:effectLst/>
                          <a:latin typeface="Arial" panose="020B0604020202020204" pitchFamily="34" charset="0"/>
                          <a:cs typeface="Arial" panose="020B0604020202020204" pitchFamily="34" charset="0"/>
                        </a:rPr>
                        <a:t>30</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108000" marB="0"/>
                </a:tc>
                <a:tc>
                  <a:txBody>
                    <a:bodyPr/>
                    <a:lstStyle/>
                    <a:p>
                      <a:pPr>
                        <a:lnSpc>
                          <a:spcPct val="107000"/>
                        </a:lnSpc>
                        <a:spcAft>
                          <a:spcPts val="800"/>
                        </a:spcAft>
                      </a:pPr>
                      <a:r>
                        <a:rPr lang="en-GB" sz="1000" dirty="0">
                          <a:solidFill>
                            <a:srgbClr val="002060"/>
                          </a:solidFill>
                          <a:effectLst/>
                          <a:latin typeface="Arial" panose="020B0604020202020204" pitchFamily="34" charset="0"/>
                          <a:cs typeface="Arial" panose="020B0604020202020204" pitchFamily="34" charset="0"/>
                        </a:rPr>
                        <a:t>Survivors have the opportunity to equitably benefit from socioeconomic support and the freedom to exercise self-reliance.</a:t>
                      </a:r>
                      <a:endParaRPr lang="en-GB" sz="1000" b="0" i="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108000" marB="108000"/>
                </a:tc>
                <a:extLst>
                  <a:ext uri="{0D108BD9-81ED-4DB2-BD59-A6C34878D82A}">
                    <a16:rowId xmlns:a16="http://schemas.microsoft.com/office/drawing/2014/main" val="300497160"/>
                  </a:ext>
                </a:extLst>
              </a:tr>
              <a:tr h="0">
                <a:tc>
                  <a:txBody>
                    <a:bodyPr/>
                    <a:lstStyle/>
                    <a:p>
                      <a:pPr algn="ctr">
                        <a:lnSpc>
                          <a:spcPct val="107000"/>
                        </a:lnSpc>
                        <a:spcAft>
                          <a:spcPts val="1200"/>
                        </a:spcAft>
                      </a:pPr>
                      <a:r>
                        <a:rPr lang="en-US" sz="1000" kern="1200" dirty="0">
                          <a:effectLst/>
                          <a:latin typeface="Arial" panose="020B0604020202020204" pitchFamily="34" charset="0"/>
                          <a:cs typeface="Arial" panose="020B0604020202020204" pitchFamily="34" charset="0"/>
                        </a:rPr>
                        <a:t>31</a:t>
                      </a:r>
                      <a:endParaRPr lang="en-GB" sz="1000" b="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108000" marB="0"/>
                </a:tc>
                <a:tc>
                  <a:txBody>
                    <a:bodyPr/>
                    <a:lstStyle/>
                    <a:p>
                      <a:pPr>
                        <a:lnSpc>
                          <a:spcPct val="107000"/>
                        </a:lnSpc>
                        <a:spcAft>
                          <a:spcPts val="800"/>
                        </a:spcAft>
                      </a:pPr>
                      <a:r>
                        <a:rPr lang="en-GB" sz="1000" dirty="0">
                          <a:solidFill>
                            <a:srgbClr val="002060"/>
                          </a:solidFill>
                          <a:effectLst/>
                          <a:latin typeface="Arial" panose="020B0604020202020204" pitchFamily="34" charset="0"/>
                          <a:cs typeface="Arial" panose="020B0604020202020204" pitchFamily="34" charset="0"/>
                        </a:rPr>
                        <a:t>Mine action services and post-clearance benefits are actually – and perceived to be - delivered equally to all marginalised groups.</a:t>
                      </a:r>
                    </a:p>
                  </a:txBody>
                  <a:tcPr marL="68580" marR="68580" marT="108000" marB="108000"/>
                </a:tc>
                <a:extLst>
                  <a:ext uri="{0D108BD9-81ED-4DB2-BD59-A6C34878D82A}">
                    <a16:rowId xmlns:a16="http://schemas.microsoft.com/office/drawing/2014/main" val="4186866803"/>
                  </a:ext>
                </a:extLst>
              </a:tr>
            </a:tbl>
          </a:graphicData>
        </a:graphic>
      </p:graphicFrame>
      <p:sp>
        <p:nvSpPr>
          <p:cNvPr id="3" name="Slide Number Placeholder 5">
            <a:extLst>
              <a:ext uri="{FF2B5EF4-FFF2-40B4-BE49-F238E27FC236}">
                <a16:creationId xmlns:a16="http://schemas.microsoft.com/office/drawing/2014/main" id="{FB838BF1-9777-FB45-743E-2713B452B2C5}"/>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75</a:t>
            </a:fld>
            <a:endParaRPr lang="en-GB" dirty="0"/>
          </a:p>
        </p:txBody>
      </p:sp>
    </p:spTree>
    <p:extLst>
      <p:ext uri="{BB962C8B-B14F-4D97-AF65-F5344CB8AC3E}">
        <p14:creationId xmlns:p14="http://schemas.microsoft.com/office/powerpoint/2010/main" val="4058087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Diagram&#10;&#10;Description automatically generated">
            <a:extLst>
              <a:ext uri="{FF2B5EF4-FFF2-40B4-BE49-F238E27FC236}">
                <a16:creationId xmlns:a16="http://schemas.microsoft.com/office/drawing/2014/main" id="{0D854985-0B64-4337-EE3C-E8CCE7F242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545" y="731807"/>
            <a:ext cx="8230942" cy="4629905"/>
          </a:xfrm>
          <a:prstGeom prst="rect">
            <a:avLst/>
          </a:prstGeom>
        </p:spPr>
      </p:pic>
      <p:sp>
        <p:nvSpPr>
          <p:cNvPr id="2" name="Title 1">
            <a:extLst>
              <a:ext uri="{FF2B5EF4-FFF2-40B4-BE49-F238E27FC236}">
                <a16:creationId xmlns:a16="http://schemas.microsoft.com/office/drawing/2014/main" id="{DCFAF6A1-2360-4B10-9673-9E6951F2B696}"/>
              </a:ext>
            </a:extLst>
          </p:cNvPr>
          <p:cNvSpPr>
            <a:spLocks noGrp="1"/>
          </p:cNvSpPr>
          <p:nvPr>
            <p:ph type="ctrTitle"/>
          </p:nvPr>
        </p:nvSpPr>
        <p:spPr>
          <a:xfrm>
            <a:off x="246184" y="695971"/>
            <a:ext cx="11805137" cy="5595499"/>
          </a:xfrm>
          <a:ln>
            <a:solidFill>
              <a:schemeClr val="bg1"/>
            </a:solidFill>
          </a:ln>
        </p:spPr>
        <p:txBody>
          <a:bodyPr numCol="1" spcCol="252000" anchor="t">
            <a:noAutofit/>
          </a:bodyPr>
          <a:lstStyle/>
          <a:p>
            <a:pPr algn="l">
              <a:spcBef>
                <a:spcPts val="600"/>
              </a:spcBef>
            </a:pPr>
            <a:br>
              <a:rPr lang="en-GB" sz="1400" dirty="0">
                <a:solidFill>
                  <a:srgbClr val="000000"/>
                </a:solidFill>
                <a:latin typeface="Arial" panose="020B0604020202020204" pitchFamily="34" charset="0"/>
                <a:cs typeface="Arial" panose="020B0604020202020204" pitchFamily="34" charset="0"/>
              </a:rPr>
            </a:br>
            <a:br>
              <a:rPr lang="en-GB" sz="1000" dirty="0">
                <a:solidFill>
                  <a:srgbClr val="000000"/>
                </a:solidFill>
                <a:latin typeface="Arial" panose="020B0604020202020204" pitchFamily="34" charset="0"/>
                <a:cs typeface="Arial" panose="020B0604020202020204" pitchFamily="34" charset="0"/>
              </a:rPr>
            </a:br>
            <a:br>
              <a:rPr lang="en-GB" sz="1100" b="0" u="none" strike="noStrike" baseline="0" dirty="0">
                <a:solidFill>
                  <a:srgbClr val="BACB4E"/>
                </a:solidFill>
                <a:latin typeface="Arial" panose="020B0604020202020204" pitchFamily="34" charset="0"/>
                <a:cs typeface="Arial" panose="020B0604020202020204" pitchFamily="34" charset="0"/>
              </a:rPr>
            </a:br>
            <a:br>
              <a:rPr lang="en-GB" sz="1100" b="0" u="none" strike="noStrike" baseline="0" dirty="0">
                <a:solidFill>
                  <a:srgbClr val="BACB4E"/>
                </a:solidFill>
                <a:latin typeface="Arial" panose="020B0604020202020204" pitchFamily="34" charset="0"/>
                <a:cs typeface="Arial" panose="020B0604020202020204" pitchFamily="34" charset="0"/>
              </a:rPr>
            </a:br>
            <a:br>
              <a:rPr lang="en-GB" sz="1100" b="0" u="none" strike="noStrike" baseline="0" dirty="0">
                <a:solidFill>
                  <a:srgbClr val="000000"/>
                </a:solidFill>
                <a:latin typeface="Arial" panose="020B0604020202020204" pitchFamily="34" charset="0"/>
                <a:cs typeface="Arial" panose="020B0604020202020204" pitchFamily="34" charset="0"/>
              </a:rPr>
            </a:br>
            <a:br>
              <a:rPr lang="en-GB" sz="1100" b="0" u="none" strike="noStrike" baseline="0" dirty="0">
                <a:solidFill>
                  <a:srgbClr val="000000"/>
                </a:solidFill>
                <a:latin typeface="Arial" panose="020B0604020202020204" pitchFamily="34" charset="0"/>
                <a:cs typeface="Arial" panose="020B0604020202020204" pitchFamily="34" charset="0"/>
              </a:rPr>
            </a:br>
            <a:br>
              <a:rPr lang="en-GB" sz="1100" b="0" u="none" strike="noStrike" baseline="0" dirty="0">
                <a:solidFill>
                  <a:srgbClr val="000000"/>
                </a:solidFill>
                <a:latin typeface="Arial" panose="020B0604020202020204" pitchFamily="34" charset="0"/>
                <a:cs typeface="Arial" panose="020B0604020202020204" pitchFamily="34" charset="0"/>
              </a:rPr>
            </a:br>
            <a:br>
              <a:rPr lang="en-GB" sz="1100" b="0" u="none" strike="noStrike" baseline="0" dirty="0">
                <a:solidFill>
                  <a:srgbClr val="000000"/>
                </a:solidFill>
                <a:latin typeface="Arial" panose="020B0604020202020204" pitchFamily="34" charset="0"/>
                <a:cs typeface="Arial" panose="020B0604020202020204" pitchFamily="34" charset="0"/>
              </a:rPr>
            </a:br>
            <a:br>
              <a:rPr lang="en-GB" sz="1100" b="0" u="none" strike="noStrike" baseline="0" dirty="0">
                <a:solidFill>
                  <a:srgbClr val="000000"/>
                </a:solidFill>
                <a:latin typeface="Arial" panose="020B0604020202020204" pitchFamily="34" charset="0"/>
                <a:cs typeface="Arial" panose="020B0604020202020204" pitchFamily="34" charset="0"/>
              </a:rPr>
            </a:br>
            <a:br>
              <a:rPr lang="en-GB" sz="1100" b="0" u="none" strike="noStrike" baseline="0" dirty="0">
                <a:solidFill>
                  <a:srgbClr val="000000"/>
                </a:solidFill>
                <a:latin typeface="Arial" panose="020B0604020202020204" pitchFamily="34" charset="0"/>
                <a:cs typeface="Arial" panose="020B0604020202020204" pitchFamily="34" charset="0"/>
              </a:rPr>
            </a:br>
            <a:br>
              <a:rPr lang="en-GB" sz="1100" dirty="0">
                <a:solidFill>
                  <a:srgbClr val="000000"/>
                </a:solidFill>
                <a:latin typeface="Arial" panose="020B0604020202020204" pitchFamily="34" charset="0"/>
                <a:cs typeface="Arial" panose="020B0604020202020204" pitchFamily="34" charset="0"/>
              </a:rPr>
            </a:br>
            <a:br>
              <a:rPr lang="en-GB" sz="1000" dirty="0">
                <a:latin typeface="Arial" panose="020B0604020202020204" pitchFamily="34" charset="0"/>
                <a:cs typeface="Arial" panose="020B0604020202020204" pitchFamily="34" charset="0"/>
              </a:rPr>
            </a:br>
            <a:br>
              <a:rPr lang="en-GB" sz="1100" dirty="0">
                <a:solidFill>
                  <a:srgbClr val="BACB4E"/>
                </a:solidFill>
                <a:latin typeface="Arial" panose="020B0604020202020204" pitchFamily="34" charset="0"/>
                <a:cs typeface="Arial" panose="020B0604020202020204" pitchFamily="34" charset="0"/>
              </a:rPr>
            </a:br>
            <a:r>
              <a:rPr lang="en-GB" sz="1100" dirty="0">
                <a:solidFill>
                  <a:srgbClr val="BACB4E"/>
                </a:solidFill>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157BA4C3-45EE-C64D-8E4C-503ADAFA706E}"/>
              </a:ext>
            </a:extLst>
          </p:cNvPr>
          <p:cNvSpPr/>
          <p:nvPr/>
        </p:nvSpPr>
        <p:spPr>
          <a:xfrm>
            <a:off x="246184" y="241215"/>
            <a:ext cx="11805138" cy="369332"/>
          </a:xfrm>
          <a:prstGeom prst="rect">
            <a:avLst/>
          </a:prstGeom>
        </p:spPr>
        <p:txBody>
          <a:bodyPr wrap="square">
            <a:spAutoFit/>
          </a:bodyPr>
          <a:lstStyle/>
          <a:p>
            <a:r>
              <a:rPr lang="en-GB" b="1" dirty="0">
                <a:solidFill>
                  <a:srgbClr val="103A71"/>
                </a:solidFill>
                <a:latin typeface="Arial" panose="020B0604020202020204" pitchFamily="34" charset="0"/>
                <a:cs typeface="Arial" panose="020B0604020202020204" pitchFamily="34" charset="0"/>
              </a:rPr>
              <a:t>Explaining the </a:t>
            </a:r>
            <a:r>
              <a:rPr lang="en-GB" b="1" dirty="0" err="1">
                <a:solidFill>
                  <a:srgbClr val="103A71"/>
                </a:solidFill>
                <a:latin typeface="Arial" panose="020B0604020202020204" pitchFamily="34" charset="0"/>
                <a:cs typeface="Arial" panose="020B0604020202020204" pitchFamily="34" charset="0"/>
              </a:rPr>
              <a:t>ToC</a:t>
            </a:r>
            <a:endParaRPr lang="en-US" b="1" dirty="0">
              <a:solidFill>
                <a:srgbClr val="103A7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DAB728F-D998-564C-8635-5A9560FCEA2D}"/>
              </a:ext>
            </a:extLst>
          </p:cNvPr>
          <p:cNvSpPr/>
          <p:nvPr/>
        </p:nvSpPr>
        <p:spPr>
          <a:xfrm>
            <a:off x="0" y="0"/>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Folded Corner 7">
            <a:extLst>
              <a:ext uri="{FF2B5EF4-FFF2-40B4-BE49-F238E27FC236}">
                <a16:creationId xmlns:a16="http://schemas.microsoft.com/office/drawing/2014/main" id="{93FC13EF-F782-4F1A-B3F5-F66EEA7FDEA4}"/>
              </a:ext>
            </a:extLst>
          </p:cNvPr>
          <p:cNvSpPr/>
          <p:nvPr/>
        </p:nvSpPr>
        <p:spPr>
          <a:xfrm>
            <a:off x="8604590" y="1543027"/>
            <a:ext cx="3289451" cy="828685"/>
          </a:xfrm>
          <a:prstGeom prst="rect">
            <a:avLst/>
          </a:prstGeom>
          <a:noFill/>
          <a:ln w="19050">
            <a:solidFill>
              <a:srgbClr val="BACB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400"/>
              </a:lnSpc>
            </a:pPr>
            <a:r>
              <a:rPr lang="en-GB" sz="1100" b="1" dirty="0">
                <a:solidFill>
                  <a:srgbClr val="92D050"/>
                </a:solidFill>
                <a:latin typeface="Arial" panose="020B0604020202020204" pitchFamily="34" charset="0"/>
                <a:cs typeface="Arial" panose="020B0604020202020204" pitchFamily="34" charset="0"/>
              </a:rPr>
              <a:t>Outcomes</a:t>
            </a:r>
            <a:r>
              <a:rPr lang="en-GB" sz="1100" dirty="0">
                <a:solidFill>
                  <a:schemeClr val="tx1"/>
                </a:solidFill>
                <a:latin typeface="Arial" panose="020B0604020202020204" pitchFamily="34" charset="0"/>
                <a:cs typeface="Arial" panose="020B0604020202020204" pitchFamily="34" charset="0"/>
              </a:rPr>
              <a:t> often rely on more than one output and hence may be dependent on the collective contribution of multiple stakeholders within, and sometimes external to, the mine action sector</a:t>
            </a:r>
          </a:p>
        </p:txBody>
      </p:sp>
      <p:sp>
        <p:nvSpPr>
          <p:cNvPr id="12" name="Rectangle: Folded Corner 11">
            <a:extLst>
              <a:ext uri="{FF2B5EF4-FFF2-40B4-BE49-F238E27FC236}">
                <a16:creationId xmlns:a16="http://schemas.microsoft.com/office/drawing/2014/main" id="{0735E06F-41E5-4501-BF86-7BFEE8C120D5}"/>
              </a:ext>
            </a:extLst>
          </p:cNvPr>
          <p:cNvSpPr/>
          <p:nvPr/>
        </p:nvSpPr>
        <p:spPr>
          <a:xfrm>
            <a:off x="5100869" y="5629992"/>
            <a:ext cx="2882526" cy="6028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400"/>
              </a:lnSpc>
            </a:pPr>
            <a:r>
              <a:rPr lang="en-GB" sz="1100" dirty="0">
                <a:solidFill>
                  <a:schemeClr val="tx1"/>
                </a:solidFill>
                <a:latin typeface="Arial" panose="020B0604020202020204" pitchFamily="34" charset="0"/>
                <a:cs typeface="Arial" panose="020B0604020202020204" pitchFamily="34" charset="0"/>
              </a:rPr>
              <a:t>The NMAAs are key to the sector and can enhance the quality of all mine action outcomes</a:t>
            </a:r>
          </a:p>
        </p:txBody>
      </p:sp>
      <p:cxnSp>
        <p:nvCxnSpPr>
          <p:cNvPr id="17" name="Straight Arrow Connector 16">
            <a:extLst>
              <a:ext uri="{FF2B5EF4-FFF2-40B4-BE49-F238E27FC236}">
                <a16:creationId xmlns:a16="http://schemas.microsoft.com/office/drawing/2014/main" id="{F1881BC5-09E1-4289-8DAA-AA74FE04D66A}"/>
              </a:ext>
            </a:extLst>
          </p:cNvPr>
          <p:cNvCxnSpPr>
            <a:cxnSpLocks/>
          </p:cNvCxnSpPr>
          <p:nvPr/>
        </p:nvCxnSpPr>
        <p:spPr>
          <a:xfrm flipH="1">
            <a:off x="7747819" y="961804"/>
            <a:ext cx="925283" cy="365551"/>
          </a:xfrm>
          <a:prstGeom prst="straightConnector1">
            <a:avLst/>
          </a:prstGeom>
          <a:ln w="28575">
            <a:solidFill>
              <a:srgbClr val="7030A0"/>
            </a:solidFill>
            <a:prstDash val="solid"/>
            <a:tailEnd type="oval" w="lg" len="lg"/>
          </a:ln>
        </p:spPr>
        <p:style>
          <a:lnRef idx="1">
            <a:schemeClr val="accent2"/>
          </a:lnRef>
          <a:fillRef idx="0">
            <a:schemeClr val="accent2"/>
          </a:fillRef>
          <a:effectRef idx="0">
            <a:schemeClr val="accent2"/>
          </a:effectRef>
          <a:fontRef idx="minor">
            <a:schemeClr val="tx1"/>
          </a:fontRef>
        </p:style>
      </p:cxnSp>
      <p:sp>
        <p:nvSpPr>
          <p:cNvPr id="32" name="Rectangle: Folded Corner 31">
            <a:extLst>
              <a:ext uri="{FF2B5EF4-FFF2-40B4-BE49-F238E27FC236}">
                <a16:creationId xmlns:a16="http://schemas.microsoft.com/office/drawing/2014/main" id="{0E2F6AA5-EC1A-40A7-ADDF-6E60A58641AA}"/>
              </a:ext>
            </a:extLst>
          </p:cNvPr>
          <p:cNvSpPr/>
          <p:nvPr/>
        </p:nvSpPr>
        <p:spPr>
          <a:xfrm>
            <a:off x="8604590" y="2477014"/>
            <a:ext cx="3289450" cy="887574"/>
          </a:xfrm>
          <a:prstGeom prst="rect">
            <a:avLst/>
          </a:prstGeom>
          <a:solidFill>
            <a:schemeClr val="bg1">
              <a:alpha val="111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latin typeface="Arial" panose="020B0604020202020204" pitchFamily="34" charset="0"/>
                <a:cs typeface="Arial" panose="020B0604020202020204" pitchFamily="34" charset="0"/>
              </a:rPr>
              <a:t>Additional descriptions to describe the logic from outputs to outcomes to impacts and to capture some of the assumptions that underpin the </a:t>
            </a:r>
            <a:r>
              <a:rPr lang="en-GB" sz="1100" dirty="0" err="1">
                <a:solidFill>
                  <a:schemeClr val="tx1"/>
                </a:solidFill>
                <a:latin typeface="Arial" panose="020B0604020202020204" pitchFamily="34" charset="0"/>
                <a:cs typeface="Arial" panose="020B0604020202020204" pitchFamily="34" charset="0"/>
              </a:rPr>
              <a:t>ToC</a:t>
            </a:r>
            <a:r>
              <a:rPr lang="en-GB" sz="1100" dirty="0">
                <a:solidFill>
                  <a:schemeClr val="tx1"/>
                </a:solidFill>
                <a:latin typeface="Arial" panose="020B0604020202020204" pitchFamily="34" charset="0"/>
                <a:cs typeface="Arial" panose="020B0604020202020204" pitchFamily="34" charset="0"/>
              </a:rPr>
              <a:t>. These are further elaborated on in the guide</a:t>
            </a:r>
          </a:p>
        </p:txBody>
      </p:sp>
      <p:cxnSp>
        <p:nvCxnSpPr>
          <p:cNvPr id="29" name="Straight Arrow Connector 28">
            <a:extLst>
              <a:ext uri="{FF2B5EF4-FFF2-40B4-BE49-F238E27FC236}">
                <a16:creationId xmlns:a16="http://schemas.microsoft.com/office/drawing/2014/main" id="{7C7F7638-2FC6-3445-9D57-F7268D3CF00E}"/>
              </a:ext>
            </a:extLst>
          </p:cNvPr>
          <p:cNvCxnSpPr>
            <a:cxnSpLocks/>
            <a:stCxn id="8" idx="1"/>
          </p:cNvCxnSpPr>
          <p:nvPr/>
        </p:nvCxnSpPr>
        <p:spPr>
          <a:xfrm flipH="1">
            <a:off x="8212079" y="1957370"/>
            <a:ext cx="392511" cy="157119"/>
          </a:xfrm>
          <a:prstGeom prst="straightConnector1">
            <a:avLst/>
          </a:prstGeom>
          <a:ln w="28575">
            <a:solidFill>
              <a:srgbClr val="BACB4E"/>
            </a:solidFill>
            <a:prstDash val="solid"/>
            <a:tailEnd type="oval" w="lg" len="lg"/>
          </a:ln>
        </p:spPr>
        <p:style>
          <a:lnRef idx="1">
            <a:schemeClr val="accent2"/>
          </a:lnRef>
          <a:fillRef idx="0">
            <a:schemeClr val="accent2"/>
          </a:fillRef>
          <a:effectRef idx="0">
            <a:schemeClr val="accent2"/>
          </a:effectRef>
          <a:fontRef idx="minor">
            <a:schemeClr val="tx1"/>
          </a:fontRef>
        </p:style>
      </p:cxnSp>
      <p:cxnSp>
        <p:nvCxnSpPr>
          <p:cNvPr id="44" name="Straight Arrow Connector 43">
            <a:extLst>
              <a:ext uri="{FF2B5EF4-FFF2-40B4-BE49-F238E27FC236}">
                <a16:creationId xmlns:a16="http://schemas.microsoft.com/office/drawing/2014/main" id="{EEEA41B9-B7F6-E54C-8163-56000C65D104}"/>
              </a:ext>
            </a:extLst>
          </p:cNvPr>
          <p:cNvCxnSpPr>
            <a:cxnSpLocks/>
          </p:cNvCxnSpPr>
          <p:nvPr/>
        </p:nvCxnSpPr>
        <p:spPr>
          <a:xfrm flipH="1">
            <a:off x="7632262" y="2659438"/>
            <a:ext cx="953427" cy="0"/>
          </a:xfrm>
          <a:prstGeom prst="straightConnector1">
            <a:avLst/>
          </a:prstGeom>
          <a:ln w="15875">
            <a:solidFill>
              <a:schemeClr val="bg2">
                <a:lumMod val="50000"/>
              </a:schemeClr>
            </a:solidFill>
            <a:prstDash val="solid"/>
            <a:tailEnd type="oval" w="lg" len="lg"/>
          </a:ln>
        </p:spPr>
        <p:style>
          <a:lnRef idx="1">
            <a:schemeClr val="accent2"/>
          </a:lnRef>
          <a:fillRef idx="0">
            <a:schemeClr val="accent2"/>
          </a:fillRef>
          <a:effectRef idx="0">
            <a:schemeClr val="accent2"/>
          </a:effectRef>
          <a:fontRef idx="minor">
            <a:schemeClr val="tx1"/>
          </a:fontRef>
        </p:style>
      </p:cxnSp>
      <p:cxnSp>
        <p:nvCxnSpPr>
          <p:cNvPr id="46" name="Straight Arrow Connector 45">
            <a:extLst>
              <a:ext uri="{FF2B5EF4-FFF2-40B4-BE49-F238E27FC236}">
                <a16:creationId xmlns:a16="http://schemas.microsoft.com/office/drawing/2014/main" id="{A5ED195B-79BA-3442-8F28-904FE6055FB8}"/>
              </a:ext>
            </a:extLst>
          </p:cNvPr>
          <p:cNvCxnSpPr>
            <a:cxnSpLocks/>
          </p:cNvCxnSpPr>
          <p:nvPr/>
        </p:nvCxnSpPr>
        <p:spPr>
          <a:xfrm flipH="1">
            <a:off x="6765010" y="2654824"/>
            <a:ext cx="1829913" cy="624306"/>
          </a:xfrm>
          <a:prstGeom prst="straightConnector1">
            <a:avLst/>
          </a:prstGeom>
          <a:ln w="15875">
            <a:solidFill>
              <a:schemeClr val="bg2">
                <a:lumMod val="50000"/>
              </a:schemeClr>
            </a:solidFill>
            <a:prstDash val="solid"/>
            <a:tailEnd type="oval" w="lg" len="lg"/>
          </a:ln>
        </p:spPr>
        <p:style>
          <a:lnRef idx="1">
            <a:schemeClr val="accent2"/>
          </a:lnRef>
          <a:fillRef idx="0">
            <a:schemeClr val="accent2"/>
          </a:fillRef>
          <a:effectRef idx="0">
            <a:schemeClr val="accent2"/>
          </a:effectRef>
          <a:fontRef idx="minor">
            <a:schemeClr val="tx1"/>
          </a:fontRef>
        </p:style>
      </p:cxnSp>
      <p:cxnSp>
        <p:nvCxnSpPr>
          <p:cNvPr id="51" name="Straight Arrow Connector 50">
            <a:extLst>
              <a:ext uri="{FF2B5EF4-FFF2-40B4-BE49-F238E27FC236}">
                <a16:creationId xmlns:a16="http://schemas.microsoft.com/office/drawing/2014/main" id="{557FD662-EDA5-2847-AE92-E80B0571B07C}"/>
              </a:ext>
            </a:extLst>
          </p:cNvPr>
          <p:cNvCxnSpPr>
            <a:cxnSpLocks/>
          </p:cNvCxnSpPr>
          <p:nvPr/>
        </p:nvCxnSpPr>
        <p:spPr>
          <a:xfrm flipH="1">
            <a:off x="8140419" y="3828189"/>
            <a:ext cx="484191" cy="0"/>
          </a:xfrm>
          <a:prstGeom prst="straightConnector1">
            <a:avLst/>
          </a:prstGeom>
          <a:ln w="28575">
            <a:solidFill>
              <a:srgbClr val="009FE3"/>
            </a:solidFill>
            <a:prstDash val="solid"/>
            <a:tailEnd type="oval" w="lg" len="lg"/>
          </a:ln>
        </p:spPr>
        <p:style>
          <a:lnRef idx="1">
            <a:schemeClr val="accent2"/>
          </a:lnRef>
          <a:fillRef idx="0">
            <a:schemeClr val="accent2"/>
          </a:fillRef>
          <a:effectRef idx="0">
            <a:schemeClr val="accent2"/>
          </a:effectRef>
          <a:fontRef idx="minor">
            <a:schemeClr val="tx1"/>
          </a:fontRef>
        </p:style>
      </p:cxnSp>
      <p:cxnSp>
        <p:nvCxnSpPr>
          <p:cNvPr id="52" name="Straight Arrow Connector 51">
            <a:extLst>
              <a:ext uri="{FF2B5EF4-FFF2-40B4-BE49-F238E27FC236}">
                <a16:creationId xmlns:a16="http://schemas.microsoft.com/office/drawing/2014/main" id="{A4AC6C31-6777-B246-9674-0765A1284749}"/>
              </a:ext>
            </a:extLst>
          </p:cNvPr>
          <p:cNvCxnSpPr>
            <a:cxnSpLocks/>
          </p:cNvCxnSpPr>
          <p:nvPr/>
        </p:nvCxnSpPr>
        <p:spPr>
          <a:xfrm flipH="1">
            <a:off x="8170309" y="4444327"/>
            <a:ext cx="502793" cy="206443"/>
          </a:xfrm>
          <a:prstGeom prst="straightConnector1">
            <a:avLst/>
          </a:prstGeom>
          <a:ln w="28575">
            <a:solidFill>
              <a:schemeClr val="bg2">
                <a:lumMod val="75000"/>
              </a:schemeClr>
            </a:solidFill>
            <a:prstDash val="solid"/>
            <a:tailEnd type="oval" w="lg" len="lg"/>
          </a:ln>
        </p:spPr>
        <p:style>
          <a:lnRef idx="1">
            <a:schemeClr val="accent2"/>
          </a:lnRef>
          <a:fillRef idx="0">
            <a:schemeClr val="accent2"/>
          </a:fillRef>
          <a:effectRef idx="0">
            <a:schemeClr val="accent2"/>
          </a:effectRef>
          <a:fontRef idx="minor">
            <a:schemeClr val="tx1"/>
          </a:fontRef>
        </p:style>
      </p:cxnSp>
      <p:cxnSp>
        <p:nvCxnSpPr>
          <p:cNvPr id="53" name="Straight Arrow Connector 52">
            <a:extLst>
              <a:ext uri="{FF2B5EF4-FFF2-40B4-BE49-F238E27FC236}">
                <a16:creationId xmlns:a16="http://schemas.microsoft.com/office/drawing/2014/main" id="{4DE49826-01B4-CC4F-8C66-795983C13F29}"/>
              </a:ext>
            </a:extLst>
          </p:cNvPr>
          <p:cNvCxnSpPr>
            <a:cxnSpLocks/>
          </p:cNvCxnSpPr>
          <p:nvPr/>
        </p:nvCxnSpPr>
        <p:spPr>
          <a:xfrm flipH="1" flipV="1">
            <a:off x="1329259" y="5034318"/>
            <a:ext cx="436956" cy="746219"/>
          </a:xfrm>
          <a:prstGeom prst="straightConnector1">
            <a:avLst/>
          </a:prstGeom>
          <a:ln w="19050">
            <a:solidFill>
              <a:schemeClr val="accent2"/>
            </a:solidFill>
            <a:prstDash val="solid"/>
            <a:tailEnd type="oval" w="lg" len="lg"/>
          </a:ln>
        </p:spPr>
        <p:style>
          <a:lnRef idx="1">
            <a:schemeClr val="accent2"/>
          </a:lnRef>
          <a:fillRef idx="0">
            <a:schemeClr val="accent2"/>
          </a:fillRef>
          <a:effectRef idx="0">
            <a:schemeClr val="accent2"/>
          </a:effectRef>
          <a:fontRef idx="minor">
            <a:schemeClr val="tx1"/>
          </a:fontRef>
        </p:style>
      </p:cxnSp>
      <p:cxnSp>
        <p:nvCxnSpPr>
          <p:cNvPr id="58" name="Straight Arrow Connector 57">
            <a:extLst>
              <a:ext uri="{FF2B5EF4-FFF2-40B4-BE49-F238E27FC236}">
                <a16:creationId xmlns:a16="http://schemas.microsoft.com/office/drawing/2014/main" id="{B0428D2E-5598-E540-A7DE-E48591E53ECC}"/>
              </a:ext>
            </a:extLst>
          </p:cNvPr>
          <p:cNvCxnSpPr>
            <a:cxnSpLocks/>
          </p:cNvCxnSpPr>
          <p:nvPr/>
        </p:nvCxnSpPr>
        <p:spPr>
          <a:xfrm flipH="1" flipV="1">
            <a:off x="4446329" y="3281572"/>
            <a:ext cx="478358" cy="2364579"/>
          </a:xfrm>
          <a:prstGeom prst="straightConnector1">
            <a:avLst/>
          </a:prstGeom>
          <a:ln w="15875">
            <a:solidFill>
              <a:schemeClr val="accent2"/>
            </a:solidFill>
            <a:prstDash val="solid"/>
            <a:tailEnd type="oval" w="lg" len="lg"/>
          </a:ln>
        </p:spPr>
        <p:style>
          <a:lnRef idx="1">
            <a:schemeClr val="accent2"/>
          </a:lnRef>
          <a:fillRef idx="0">
            <a:schemeClr val="accent2"/>
          </a:fillRef>
          <a:effectRef idx="0">
            <a:schemeClr val="accent2"/>
          </a:effectRef>
          <a:fontRef idx="minor">
            <a:schemeClr val="tx1"/>
          </a:fontRef>
        </p:style>
      </p:cxnSp>
      <p:cxnSp>
        <p:nvCxnSpPr>
          <p:cNvPr id="64" name="Straight Arrow Connector 63">
            <a:extLst>
              <a:ext uri="{FF2B5EF4-FFF2-40B4-BE49-F238E27FC236}">
                <a16:creationId xmlns:a16="http://schemas.microsoft.com/office/drawing/2014/main" id="{CD05BEA2-D0A1-4F40-B383-B0E9F67D5335}"/>
              </a:ext>
            </a:extLst>
          </p:cNvPr>
          <p:cNvCxnSpPr>
            <a:cxnSpLocks/>
          </p:cNvCxnSpPr>
          <p:nvPr/>
        </p:nvCxnSpPr>
        <p:spPr>
          <a:xfrm flipH="1" flipV="1">
            <a:off x="5274757" y="4660338"/>
            <a:ext cx="3398345" cy="698899"/>
          </a:xfrm>
          <a:prstGeom prst="straightConnector1">
            <a:avLst/>
          </a:prstGeom>
          <a:ln w="15875">
            <a:solidFill>
              <a:schemeClr val="accent2"/>
            </a:solidFill>
            <a:prstDash val="solid"/>
            <a:tailEnd type="oval" w="lg" len="lg"/>
          </a:ln>
        </p:spPr>
        <p:style>
          <a:lnRef idx="1">
            <a:schemeClr val="accent2"/>
          </a:lnRef>
          <a:fillRef idx="0">
            <a:schemeClr val="accent2"/>
          </a:fillRef>
          <a:effectRef idx="0">
            <a:schemeClr val="accent2"/>
          </a:effectRef>
          <a:fontRef idx="minor">
            <a:schemeClr val="tx1"/>
          </a:fontRef>
        </p:style>
      </p:cxnSp>
      <p:sp>
        <p:nvSpPr>
          <p:cNvPr id="11" name="Rectangle: Folded Corner 10">
            <a:extLst>
              <a:ext uri="{FF2B5EF4-FFF2-40B4-BE49-F238E27FC236}">
                <a16:creationId xmlns:a16="http://schemas.microsoft.com/office/drawing/2014/main" id="{4B188BCC-D290-4B3E-85C8-A2B3A8013B6F}"/>
              </a:ext>
            </a:extLst>
          </p:cNvPr>
          <p:cNvSpPr/>
          <p:nvPr/>
        </p:nvSpPr>
        <p:spPr>
          <a:xfrm>
            <a:off x="256239" y="5608444"/>
            <a:ext cx="3227843" cy="6153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400"/>
              </a:lnSpc>
            </a:pPr>
            <a:r>
              <a:rPr lang="en-GB" sz="1100" dirty="0">
                <a:solidFill>
                  <a:schemeClr val="tx1"/>
                </a:solidFill>
                <a:latin typeface="Arial" panose="020B0604020202020204" pitchFamily="34" charset="0"/>
                <a:cs typeface="Arial" panose="020B0604020202020204" pitchFamily="34" charset="0"/>
              </a:rPr>
              <a:t>The Principles are key to creating the enabling environment that will maximise the success of the sector</a:t>
            </a:r>
          </a:p>
        </p:txBody>
      </p:sp>
      <p:sp>
        <p:nvSpPr>
          <p:cNvPr id="7" name="Rectangle: Folded Corner 6">
            <a:extLst>
              <a:ext uri="{FF2B5EF4-FFF2-40B4-BE49-F238E27FC236}">
                <a16:creationId xmlns:a16="http://schemas.microsoft.com/office/drawing/2014/main" id="{388F1DF7-A082-4BC0-88B0-787A02744545}"/>
              </a:ext>
            </a:extLst>
          </p:cNvPr>
          <p:cNvSpPr/>
          <p:nvPr/>
        </p:nvSpPr>
        <p:spPr>
          <a:xfrm>
            <a:off x="8604591" y="642159"/>
            <a:ext cx="3289450" cy="755596"/>
          </a:xfrm>
          <a:custGeom>
            <a:avLst/>
            <a:gdLst>
              <a:gd name="connsiteX0" fmla="*/ 0 w 3307915"/>
              <a:gd name="connsiteY0" fmla="*/ 0 h 755596"/>
              <a:gd name="connsiteX1" fmla="*/ 3307915 w 3307915"/>
              <a:gd name="connsiteY1" fmla="*/ 0 h 755596"/>
              <a:gd name="connsiteX2" fmla="*/ 3307915 w 3307915"/>
              <a:gd name="connsiteY2" fmla="*/ 755596 h 755596"/>
              <a:gd name="connsiteX3" fmla="*/ 0 w 3307915"/>
              <a:gd name="connsiteY3" fmla="*/ 755596 h 755596"/>
              <a:gd name="connsiteX4" fmla="*/ 0 w 3307915"/>
              <a:gd name="connsiteY4" fmla="*/ 0 h 755596"/>
              <a:gd name="connsiteX0" fmla="*/ 0 w 3307915"/>
              <a:gd name="connsiteY0" fmla="*/ 0 h 755596"/>
              <a:gd name="connsiteX1" fmla="*/ 3307915 w 3307915"/>
              <a:gd name="connsiteY1" fmla="*/ 0 h 755596"/>
              <a:gd name="connsiteX2" fmla="*/ 3307915 w 3307915"/>
              <a:gd name="connsiteY2" fmla="*/ 755596 h 755596"/>
              <a:gd name="connsiteX3" fmla="*/ 0 w 3307915"/>
              <a:gd name="connsiteY3" fmla="*/ 755596 h 755596"/>
              <a:gd name="connsiteX4" fmla="*/ 0 w 3307915"/>
              <a:gd name="connsiteY4" fmla="*/ 0 h 755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7915" h="755596">
                <a:moveTo>
                  <a:pt x="0" y="0"/>
                </a:moveTo>
                <a:lnTo>
                  <a:pt x="3307915" y="0"/>
                </a:lnTo>
                <a:lnTo>
                  <a:pt x="3307915" y="755596"/>
                </a:lnTo>
                <a:lnTo>
                  <a:pt x="0" y="755596"/>
                </a:lnTo>
                <a:lnTo>
                  <a:pt x="0" y="0"/>
                </a:lnTo>
                <a:close/>
              </a:path>
            </a:pathLst>
          </a:cu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400"/>
              </a:lnSpc>
            </a:pPr>
            <a:r>
              <a:rPr lang="en-GB" sz="1100" b="1" dirty="0">
                <a:solidFill>
                  <a:srgbClr val="7030A0"/>
                </a:solidFill>
                <a:latin typeface="Arial" panose="020B0604020202020204" pitchFamily="34" charset="0"/>
                <a:cs typeface="Arial" panose="020B0604020202020204" pitchFamily="34" charset="0"/>
              </a:rPr>
              <a:t>Impacts</a:t>
            </a:r>
            <a:r>
              <a:rPr lang="en-GB" sz="1100" dirty="0">
                <a:solidFill>
                  <a:schemeClr val="tx1"/>
                </a:solidFill>
                <a:latin typeface="Arial" panose="020B0604020202020204" pitchFamily="34" charset="0"/>
                <a:cs typeface="Arial" panose="020B0604020202020204" pitchFamily="34" charset="0"/>
              </a:rPr>
              <a:t> capture the different strategic and long-term aims of the sector and will always be influenced by factors beyond the sector’s control</a:t>
            </a:r>
            <a:endParaRPr lang="en-GB" sz="1100" dirty="0">
              <a:latin typeface="Arial" panose="020B0604020202020204" pitchFamily="34" charset="0"/>
              <a:cs typeface="Arial" panose="020B0604020202020204" pitchFamily="34" charset="0"/>
            </a:endParaRPr>
          </a:p>
        </p:txBody>
      </p:sp>
      <p:sp>
        <p:nvSpPr>
          <p:cNvPr id="10" name="Rectangle: Folded Corner 9">
            <a:extLst>
              <a:ext uri="{FF2B5EF4-FFF2-40B4-BE49-F238E27FC236}">
                <a16:creationId xmlns:a16="http://schemas.microsoft.com/office/drawing/2014/main" id="{E4084070-94C2-465B-9D95-E4AFE4CAB675}"/>
              </a:ext>
            </a:extLst>
          </p:cNvPr>
          <p:cNvSpPr/>
          <p:nvPr/>
        </p:nvSpPr>
        <p:spPr>
          <a:xfrm>
            <a:off x="8604590" y="4235559"/>
            <a:ext cx="3289450" cy="704063"/>
          </a:xfrm>
          <a:prstGeom prst="rect">
            <a:avLst/>
          </a:prstGeom>
          <a:solidFill>
            <a:schemeClr val="bg1"/>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400"/>
              </a:lnSpc>
            </a:pPr>
            <a:r>
              <a:rPr lang="en-GB" sz="1100" b="1" dirty="0">
                <a:solidFill>
                  <a:srgbClr val="808080"/>
                </a:solidFill>
                <a:latin typeface="Arial" panose="020B0604020202020204" pitchFamily="34" charset="0"/>
                <a:cs typeface="Arial" panose="020B0604020202020204" pitchFamily="34" charset="0"/>
              </a:rPr>
              <a:t>Activities</a:t>
            </a:r>
            <a:r>
              <a:rPr lang="en-GB" sz="1100" dirty="0">
                <a:solidFill>
                  <a:schemeClr val="tx1"/>
                </a:solidFill>
                <a:latin typeface="Arial" panose="020B0604020202020204" pitchFamily="34" charset="0"/>
                <a:cs typeface="Arial" panose="020B0604020202020204" pitchFamily="34" charset="0"/>
              </a:rPr>
              <a:t> cover all mine action pillars and are not expected to be delivered by all the stakeholders all of the time</a:t>
            </a:r>
          </a:p>
        </p:txBody>
      </p:sp>
      <p:sp>
        <p:nvSpPr>
          <p:cNvPr id="6" name="Rectangle: Folded Corner 9">
            <a:extLst>
              <a:ext uri="{FF2B5EF4-FFF2-40B4-BE49-F238E27FC236}">
                <a16:creationId xmlns:a16="http://schemas.microsoft.com/office/drawing/2014/main" id="{CE224502-9A06-E407-79C1-1F52277A0064}"/>
              </a:ext>
            </a:extLst>
          </p:cNvPr>
          <p:cNvSpPr/>
          <p:nvPr/>
        </p:nvSpPr>
        <p:spPr>
          <a:xfrm>
            <a:off x="8604590" y="5100478"/>
            <a:ext cx="3289450" cy="704063"/>
          </a:xfrm>
          <a:prstGeom prst="rect">
            <a:avLst/>
          </a:prstGeom>
          <a:solidFill>
            <a:schemeClr val="bg1"/>
          </a:solid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400"/>
              </a:lnSpc>
            </a:pPr>
            <a:r>
              <a:rPr lang="en-GB" sz="1100" dirty="0">
                <a:solidFill>
                  <a:schemeClr val="tx1"/>
                </a:solidFill>
                <a:latin typeface="Arial" panose="020B0604020202020204" pitchFamily="34" charset="0"/>
                <a:cs typeface="Arial" panose="020B0604020202020204" pitchFamily="34" charset="0"/>
              </a:rPr>
              <a:t>Collaboration and co-ordination across stakeholders is essential to the success </a:t>
            </a:r>
            <a:br>
              <a:rPr lang="en-GB" sz="1100" dirty="0">
                <a:solidFill>
                  <a:schemeClr val="tx1"/>
                </a:solidFill>
                <a:latin typeface="Arial" panose="020B0604020202020204" pitchFamily="34" charset="0"/>
                <a:cs typeface="Arial" panose="020B0604020202020204" pitchFamily="34" charset="0"/>
              </a:rPr>
            </a:br>
            <a:r>
              <a:rPr lang="en-GB" sz="1100" dirty="0">
                <a:solidFill>
                  <a:schemeClr val="tx1"/>
                </a:solidFill>
                <a:latin typeface="Arial" panose="020B0604020202020204" pitchFamily="34" charset="0"/>
                <a:cs typeface="Arial" panose="020B0604020202020204" pitchFamily="34" charset="0"/>
              </a:rPr>
              <a:t>of all activities</a:t>
            </a:r>
          </a:p>
        </p:txBody>
      </p:sp>
      <p:sp>
        <p:nvSpPr>
          <p:cNvPr id="9" name="Rectangle: Folded Corner 8">
            <a:extLst>
              <a:ext uri="{FF2B5EF4-FFF2-40B4-BE49-F238E27FC236}">
                <a16:creationId xmlns:a16="http://schemas.microsoft.com/office/drawing/2014/main" id="{FE5DA33E-12B6-44A2-B977-107E6164E42D}"/>
              </a:ext>
            </a:extLst>
          </p:cNvPr>
          <p:cNvSpPr/>
          <p:nvPr/>
        </p:nvSpPr>
        <p:spPr>
          <a:xfrm>
            <a:off x="8604590" y="3621814"/>
            <a:ext cx="3289450" cy="395343"/>
          </a:xfrm>
          <a:prstGeom prst="rect">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rgbClr val="00B0F0"/>
                </a:solidFill>
                <a:latin typeface="Arial" panose="020B0604020202020204" pitchFamily="34" charset="0"/>
                <a:cs typeface="Arial" panose="020B0604020202020204" pitchFamily="34" charset="0"/>
              </a:rPr>
              <a:t>Outputs</a:t>
            </a:r>
            <a:r>
              <a:rPr lang="en-GB" sz="1100" dirty="0">
                <a:solidFill>
                  <a:schemeClr val="tx1"/>
                </a:solidFill>
                <a:latin typeface="Arial" panose="020B0604020202020204" pitchFamily="34" charset="0"/>
                <a:cs typeface="Arial" panose="020B0604020202020204" pitchFamily="34" charset="0"/>
              </a:rPr>
              <a:t> flow from the activities </a:t>
            </a:r>
          </a:p>
        </p:txBody>
      </p:sp>
      <p:sp>
        <p:nvSpPr>
          <p:cNvPr id="60" name="Rectangle 59">
            <a:extLst>
              <a:ext uri="{FF2B5EF4-FFF2-40B4-BE49-F238E27FC236}">
                <a16:creationId xmlns:a16="http://schemas.microsoft.com/office/drawing/2014/main" id="{482959E2-1DAF-EC48-B498-E2A9B729A03C}"/>
              </a:ext>
            </a:extLst>
          </p:cNvPr>
          <p:cNvSpPr/>
          <p:nvPr/>
        </p:nvSpPr>
        <p:spPr>
          <a:xfrm>
            <a:off x="4069528" y="5636278"/>
            <a:ext cx="1041392" cy="591178"/>
          </a:xfrm>
          <a:prstGeom prst="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descr="A picture containing kitchenware, strainer, several&#10;&#10;Description automatically generated">
            <a:extLst>
              <a:ext uri="{FF2B5EF4-FFF2-40B4-BE49-F238E27FC236}">
                <a16:creationId xmlns:a16="http://schemas.microsoft.com/office/drawing/2014/main" id="{90178464-9945-434C-974B-627D61904C78}"/>
              </a:ext>
            </a:extLst>
          </p:cNvPr>
          <p:cNvPicPr>
            <a:picLocks noChangeAspect="1"/>
          </p:cNvPicPr>
          <p:nvPr/>
        </p:nvPicPr>
        <p:blipFill>
          <a:blip r:embed="rId3">
            <a:alphaModFix/>
            <a:extLst>
              <a:ext uri="{BEBA8EAE-BF5A-486C-A8C5-ECC9F3942E4B}">
                <a14:imgProps xmlns:a14="http://schemas.microsoft.com/office/drawing/2010/main">
                  <a14:imgLayer r:embed="rId4">
                    <a14:imgEffect>
                      <a14:artisticPaintStrokes/>
                    </a14:imgEffect>
                    <a14:imgEffect>
                      <a14:brightnessContrast contrast="-40000"/>
                    </a14:imgEffect>
                  </a14:imgLayer>
                </a14:imgProps>
              </a:ext>
            </a:extLst>
          </a:blip>
          <a:stretch>
            <a:fillRect/>
          </a:stretch>
        </p:blipFill>
        <p:spPr>
          <a:xfrm>
            <a:off x="4161120" y="5710165"/>
            <a:ext cx="878085" cy="427084"/>
          </a:xfrm>
          <a:prstGeom prst="rect">
            <a:avLst/>
          </a:prstGeom>
          <a:solidFill>
            <a:schemeClr val="bg2">
              <a:lumMod val="90000"/>
            </a:schemeClr>
          </a:solidFill>
          <a:ln>
            <a:noFill/>
          </a:ln>
        </p:spPr>
      </p:pic>
      <p:sp>
        <p:nvSpPr>
          <p:cNvPr id="4" name="Slide Number Placeholder 5">
            <a:extLst>
              <a:ext uri="{FF2B5EF4-FFF2-40B4-BE49-F238E27FC236}">
                <a16:creationId xmlns:a16="http://schemas.microsoft.com/office/drawing/2014/main" id="{41EEED1E-B793-E21B-BDC4-0D0C1076769A}"/>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8</a:t>
            </a:fld>
            <a:endParaRPr lang="en-GB" dirty="0"/>
          </a:p>
        </p:txBody>
      </p:sp>
    </p:spTree>
    <p:extLst>
      <p:ext uri="{BB962C8B-B14F-4D97-AF65-F5344CB8AC3E}">
        <p14:creationId xmlns:p14="http://schemas.microsoft.com/office/powerpoint/2010/main" val="322543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AF6A1-2360-4B10-9673-9E6951F2B696}"/>
              </a:ext>
            </a:extLst>
          </p:cNvPr>
          <p:cNvSpPr>
            <a:spLocks noGrp="1"/>
          </p:cNvSpPr>
          <p:nvPr>
            <p:ph type="ctrTitle"/>
          </p:nvPr>
        </p:nvSpPr>
        <p:spPr>
          <a:xfrm>
            <a:off x="-9939" y="888043"/>
            <a:ext cx="11699630" cy="5517881"/>
          </a:xfrm>
          <a:ln>
            <a:solidFill>
              <a:schemeClr val="bg1"/>
            </a:solidFill>
          </a:ln>
        </p:spPr>
        <p:txBody>
          <a:bodyPr numCol="1" spcCol="252000" anchor="t">
            <a:noAutofit/>
          </a:bodyPr>
          <a:lstStyle/>
          <a:p>
            <a:pPr algn="l">
              <a:spcBef>
                <a:spcPts val="600"/>
              </a:spcBef>
            </a:pPr>
            <a:br>
              <a:rPr lang="en-GB" sz="1400" dirty="0">
                <a:solidFill>
                  <a:srgbClr val="000000"/>
                </a:solidFill>
                <a:latin typeface="Arial" panose="020B0604020202020204" pitchFamily="34" charset="0"/>
                <a:cs typeface="Arial" panose="020B0604020202020204" pitchFamily="34" charset="0"/>
              </a:rPr>
            </a:br>
            <a:br>
              <a:rPr lang="en-GB" sz="1000" dirty="0">
                <a:solidFill>
                  <a:srgbClr val="000000"/>
                </a:solidFill>
                <a:latin typeface="Arial" panose="020B0604020202020204" pitchFamily="34" charset="0"/>
                <a:cs typeface="Arial" panose="020B0604020202020204" pitchFamily="34" charset="0"/>
              </a:rPr>
            </a:br>
            <a:br>
              <a:rPr lang="en-GB" sz="1100" b="0" u="none" strike="noStrike" baseline="0" dirty="0">
                <a:solidFill>
                  <a:srgbClr val="BACB4E"/>
                </a:solidFill>
                <a:latin typeface="Arial" panose="020B0604020202020204" pitchFamily="34" charset="0"/>
                <a:cs typeface="Arial" panose="020B0604020202020204" pitchFamily="34" charset="0"/>
              </a:rPr>
            </a:br>
            <a:br>
              <a:rPr lang="en-GB" sz="1100" b="0" u="none" strike="noStrike" baseline="0" dirty="0">
                <a:solidFill>
                  <a:srgbClr val="BACB4E"/>
                </a:solidFill>
                <a:latin typeface="Arial" panose="020B0604020202020204" pitchFamily="34" charset="0"/>
                <a:cs typeface="Arial" panose="020B0604020202020204" pitchFamily="34" charset="0"/>
              </a:rPr>
            </a:br>
            <a:br>
              <a:rPr lang="en-GB" sz="1100" b="0" u="none" strike="noStrike" baseline="0" dirty="0">
                <a:solidFill>
                  <a:srgbClr val="000000"/>
                </a:solidFill>
                <a:latin typeface="Arial" panose="020B0604020202020204" pitchFamily="34" charset="0"/>
                <a:cs typeface="Arial" panose="020B0604020202020204" pitchFamily="34" charset="0"/>
              </a:rPr>
            </a:br>
            <a:br>
              <a:rPr lang="en-GB" sz="1100" b="0" u="none" strike="noStrike" baseline="0" dirty="0">
                <a:solidFill>
                  <a:srgbClr val="000000"/>
                </a:solidFill>
                <a:latin typeface="Arial" panose="020B0604020202020204" pitchFamily="34" charset="0"/>
                <a:cs typeface="Arial" panose="020B0604020202020204" pitchFamily="34" charset="0"/>
              </a:rPr>
            </a:br>
            <a:br>
              <a:rPr lang="en-GB" sz="1100" b="0" u="none" strike="noStrike" baseline="0" dirty="0">
                <a:solidFill>
                  <a:srgbClr val="000000"/>
                </a:solidFill>
                <a:latin typeface="Arial" panose="020B0604020202020204" pitchFamily="34" charset="0"/>
                <a:cs typeface="Arial" panose="020B0604020202020204" pitchFamily="34" charset="0"/>
              </a:rPr>
            </a:br>
            <a:br>
              <a:rPr lang="en-GB" sz="1100" b="0" u="none" strike="noStrike" baseline="0" dirty="0">
                <a:solidFill>
                  <a:srgbClr val="000000"/>
                </a:solidFill>
                <a:latin typeface="Arial" panose="020B0604020202020204" pitchFamily="34" charset="0"/>
                <a:cs typeface="Arial" panose="020B0604020202020204" pitchFamily="34" charset="0"/>
              </a:rPr>
            </a:br>
            <a:br>
              <a:rPr lang="en-GB" sz="1100" b="0" u="none" strike="noStrike" baseline="0" dirty="0">
                <a:solidFill>
                  <a:srgbClr val="000000"/>
                </a:solidFill>
                <a:latin typeface="Arial" panose="020B0604020202020204" pitchFamily="34" charset="0"/>
                <a:cs typeface="Arial" panose="020B0604020202020204" pitchFamily="34" charset="0"/>
              </a:rPr>
            </a:br>
            <a:br>
              <a:rPr lang="en-GB" sz="1100" b="0" u="none" strike="noStrike" baseline="0" dirty="0">
                <a:solidFill>
                  <a:srgbClr val="000000"/>
                </a:solidFill>
                <a:latin typeface="Arial" panose="020B0604020202020204" pitchFamily="34" charset="0"/>
                <a:cs typeface="Arial" panose="020B0604020202020204" pitchFamily="34" charset="0"/>
              </a:rPr>
            </a:br>
            <a:br>
              <a:rPr lang="en-GB" sz="1100" dirty="0">
                <a:solidFill>
                  <a:srgbClr val="000000"/>
                </a:solidFill>
                <a:latin typeface="Arial" panose="020B0604020202020204" pitchFamily="34" charset="0"/>
                <a:cs typeface="Arial" panose="020B0604020202020204" pitchFamily="34" charset="0"/>
              </a:rPr>
            </a:br>
            <a:br>
              <a:rPr lang="en-GB" sz="1000" dirty="0">
                <a:latin typeface="Arial" panose="020B0604020202020204" pitchFamily="34" charset="0"/>
                <a:cs typeface="Arial" panose="020B0604020202020204" pitchFamily="34" charset="0"/>
              </a:rPr>
            </a:br>
            <a:br>
              <a:rPr lang="en-GB" sz="1100" dirty="0">
                <a:solidFill>
                  <a:srgbClr val="BACB4E"/>
                </a:solidFill>
                <a:latin typeface="Arial" panose="020B0604020202020204" pitchFamily="34" charset="0"/>
                <a:cs typeface="Arial" panose="020B0604020202020204" pitchFamily="34" charset="0"/>
              </a:rPr>
            </a:br>
            <a:r>
              <a:rPr lang="en-GB" sz="1100" dirty="0">
                <a:solidFill>
                  <a:srgbClr val="BACB4E"/>
                </a:solidFill>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157BA4C3-45EE-C64D-8E4C-503ADAFA706E}"/>
              </a:ext>
            </a:extLst>
          </p:cNvPr>
          <p:cNvSpPr/>
          <p:nvPr/>
        </p:nvSpPr>
        <p:spPr>
          <a:xfrm>
            <a:off x="237339" y="309535"/>
            <a:ext cx="11805138" cy="369332"/>
          </a:xfrm>
          <a:prstGeom prst="rect">
            <a:avLst/>
          </a:prstGeom>
        </p:spPr>
        <p:txBody>
          <a:bodyPr wrap="square">
            <a:spAutoFit/>
          </a:bodyPr>
          <a:lstStyle/>
          <a:p>
            <a:r>
              <a:rPr lang="en-GB" b="1" dirty="0">
                <a:solidFill>
                  <a:srgbClr val="103A71"/>
                </a:solidFill>
                <a:latin typeface="Arial" panose="020B0604020202020204" pitchFamily="34" charset="0"/>
                <a:cs typeface="Arial" panose="020B0604020202020204" pitchFamily="34" charset="0"/>
              </a:rPr>
              <a:t>Explaining definitions of key concepts in the </a:t>
            </a:r>
            <a:r>
              <a:rPr lang="en-GB" b="1" dirty="0" err="1">
                <a:solidFill>
                  <a:srgbClr val="103A71"/>
                </a:solidFill>
                <a:latin typeface="Arial" panose="020B0604020202020204" pitchFamily="34" charset="0"/>
                <a:cs typeface="Arial" panose="020B0604020202020204" pitchFamily="34" charset="0"/>
              </a:rPr>
              <a:t>ToC</a:t>
            </a:r>
            <a:endParaRPr lang="en-US" b="1" dirty="0">
              <a:solidFill>
                <a:srgbClr val="103A7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DAB728F-D998-564C-8635-5A9560FCEA2D}"/>
              </a:ext>
            </a:extLst>
          </p:cNvPr>
          <p:cNvSpPr/>
          <p:nvPr/>
        </p:nvSpPr>
        <p:spPr>
          <a:xfrm>
            <a:off x="0" y="0"/>
            <a:ext cx="12192000" cy="129656"/>
          </a:xfrm>
          <a:prstGeom prst="rect">
            <a:avLst/>
          </a:prstGeom>
          <a:solidFill>
            <a:srgbClr val="BAC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2AAE9F6F-89B9-738A-8BF4-5E1D70644DAE}"/>
              </a:ext>
            </a:extLst>
          </p:cNvPr>
          <p:cNvSpPr txBox="1"/>
          <p:nvPr/>
        </p:nvSpPr>
        <p:spPr>
          <a:xfrm>
            <a:off x="653362" y="3775639"/>
            <a:ext cx="2505795" cy="1292662"/>
          </a:xfrm>
          <a:prstGeom prst="rect">
            <a:avLst/>
          </a:prstGeom>
          <a:noFill/>
          <a:ln>
            <a:noFill/>
          </a:ln>
        </p:spPr>
        <p:txBody>
          <a:bodyPr wrap="square" lIns="0" rtlCol="0">
            <a:spAutoFit/>
          </a:bodyPr>
          <a:lstStyle/>
          <a:p>
            <a:r>
              <a:rPr lang="en-GB" sz="1300" dirty="0">
                <a:solidFill>
                  <a:srgbClr val="103A71"/>
                </a:solidFill>
                <a:latin typeface="Arial" panose="020B0604020202020204" pitchFamily="34" charset="0"/>
                <a:cs typeface="Arial" panose="020B0604020202020204" pitchFamily="34" charset="0"/>
              </a:rPr>
              <a:t>Actions taken or work performed through which </a:t>
            </a:r>
            <a:r>
              <a:rPr lang="en-GB" sz="1300" b="1" dirty="0">
                <a:solidFill>
                  <a:srgbClr val="103A71"/>
                </a:solidFill>
                <a:latin typeface="Arial" panose="020B0604020202020204" pitchFamily="34" charset="0"/>
                <a:cs typeface="Arial" panose="020B0604020202020204" pitchFamily="34" charset="0"/>
              </a:rPr>
              <a:t>inputs</a:t>
            </a:r>
            <a:r>
              <a:rPr lang="en-GB" sz="1300" dirty="0">
                <a:solidFill>
                  <a:srgbClr val="103A71"/>
                </a:solidFill>
                <a:latin typeface="Arial" panose="020B0604020202020204" pitchFamily="34" charset="0"/>
                <a:cs typeface="Arial" panose="020B0604020202020204" pitchFamily="34" charset="0"/>
              </a:rPr>
              <a:t>, such as funds, technical assistance and other types of resources are mobilised to produce specific </a:t>
            </a:r>
            <a:r>
              <a:rPr lang="en-GB" sz="1300" b="1" dirty="0">
                <a:solidFill>
                  <a:srgbClr val="103A71"/>
                </a:solidFill>
                <a:latin typeface="Arial" panose="020B0604020202020204" pitchFamily="34" charset="0"/>
                <a:cs typeface="Arial" panose="020B0604020202020204" pitchFamily="34" charset="0"/>
              </a:rPr>
              <a:t>outputs</a:t>
            </a:r>
            <a:endParaRPr lang="en-US" sz="1300" b="1" dirty="0">
              <a:solidFill>
                <a:srgbClr val="103A71"/>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99F24D02-5DB2-BD82-1C74-01FBE6B15293}"/>
              </a:ext>
            </a:extLst>
          </p:cNvPr>
          <p:cNvSpPr txBox="1"/>
          <p:nvPr/>
        </p:nvSpPr>
        <p:spPr>
          <a:xfrm>
            <a:off x="3370952" y="3785915"/>
            <a:ext cx="2437556" cy="1692771"/>
          </a:xfrm>
          <a:prstGeom prst="rect">
            <a:avLst/>
          </a:prstGeom>
          <a:noFill/>
          <a:ln>
            <a:noFill/>
          </a:ln>
        </p:spPr>
        <p:txBody>
          <a:bodyPr wrap="square" lIns="0" rtlCol="0">
            <a:spAutoFit/>
          </a:bodyPr>
          <a:lstStyle/>
          <a:p>
            <a:r>
              <a:rPr lang="en-GB" sz="1300" b="1" dirty="0">
                <a:solidFill>
                  <a:srgbClr val="103A71"/>
                </a:solidFill>
                <a:latin typeface="Arial" panose="020B0604020202020204" pitchFamily="34" charset="0"/>
                <a:cs typeface="Arial" panose="020B0604020202020204" pitchFamily="34" charset="0"/>
              </a:rPr>
              <a:t>Specific, direct deliverables </a:t>
            </a:r>
            <a:r>
              <a:rPr lang="en-GB" sz="1300" dirty="0">
                <a:solidFill>
                  <a:srgbClr val="103A71"/>
                </a:solidFill>
                <a:latin typeface="Arial" panose="020B0604020202020204" pitchFamily="34" charset="0"/>
                <a:cs typeface="Arial" panose="020B0604020202020204" pitchFamily="34" charset="0"/>
              </a:rPr>
              <a:t>(products or services). </a:t>
            </a:r>
            <a:r>
              <a:rPr lang="en-GB" sz="1300" b="1" dirty="0">
                <a:solidFill>
                  <a:srgbClr val="103A71"/>
                </a:solidFill>
                <a:latin typeface="Arial" panose="020B0604020202020204" pitchFamily="34" charset="0"/>
                <a:cs typeface="Arial" panose="020B0604020202020204" pitchFamily="34" charset="0"/>
              </a:rPr>
              <a:t>Fully and directly attributable </a:t>
            </a:r>
            <a:r>
              <a:rPr lang="en-GB" sz="1300" dirty="0">
                <a:solidFill>
                  <a:srgbClr val="103A71"/>
                </a:solidFill>
                <a:latin typeface="Arial" panose="020B0604020202020204" pitchFamily="34" charset="0"/>
                <a:cs typeface="Arial" panose="020B0604020202020204" pitchFamily="34" charset="0"/>
              </a:rPr>
              <a:t>to the intervention as in the </a:t>
            </a:r>
            <a:r>
              <a:rPr lang="en-GB" sz="1300" b="1" dirty="0">
                <a:solidFill>
                  <a:srgbClr val="103A71"/>
                </a:solidFill>
                <a:latin typeface="Arial" panose="020B0604020202020204" pitchFamily="34" charset="0"/>
                <a:cs typeface="Arial" panose="020B0604020202020204" pitchFamily="34" charset="0"/>
              </a:rPr>
              <a:t>control</a:t>
            </a:r>
            <a:r>
              <a:rPr lang="en-GB" sz="1300" dirty="0">
                <a:solidFill>
                  <a:srgbClr val="103A71"/>
                </a:solidFill>
                <a:latin typeface="Arial" panose="020B0604020202020204" pitchFamily="34" charset="0"/>
                <a:cs typeface="Arial" panose="020B0604020202020204" pitchFamily="34" charset="0"/>
              </a:rPr>
              <a:t> of the implementer. They are intended to provide the conditions for outcomes to occur</a:t>
            </a:r>
          </a:p>
        </p:txBody>
      </p:sp>
      <p:sp>
        <p:nvSpPr>
          <p:cNvPr id="30" name="TextBox 29">
            <a:extLst>
              <a:ext uri="{FF2B5EF4-FFF2-40B4-BE49-F238E27FC236}">
                <a16:creationId xmlns:a16="http://schemas.microsoft.com/office/drawing/2014/main" id="{9403E1E8-929F-B52C-CC56-D440007710CE}"/>
              </a:ext>
            </a:extLst>
          </p:cNvPr>
          <p:cNvSpPr txBox="1"/>
          <p:nvPr/>
        </p:nvSpPr>
        <p:spPr>
          <a:xfrm>
            <a:off x="6081296" y="3757652"/>
            <a:ext cx="2627010" cy="2693045"/>
          </a:xfrm>
          <a:prstGeom prst="rect">
            <a:avLst/>
          </a:prstGeom>
          <a:noFill/>
          <a:ln>
            <a:noFill/>
          </a:ln>
        </p:spPr>
        <p:txBody>
          <a:bodyPr wrap="square" lIns="0" rtlCol="0">
            <a:spAutoFit/>
          </a:bodyPr>
          <a:lstStyle/>
          <a:p>
            <a:r>
              <a:rPr lang="en-GB" sz="1300" dirty="0">
                <a:solidFill>
                  <a:srgbClr val="103A71"/>
                </a:solidFill>
                <a:latin typeface="Arial" panose="020B0604020202020204" pitchFamily="34" charset="0"/>
                <a:cs typeface="Arial" panose="020B0604020202020204" pitchFamily="34" charset="0"/>
              </a:rPr>
              <a:t>The likely or intended </a:t>
            </a:r>
            <a:r>
              <a:rPr lang="en-GB" sz="1300" b="1" dirty="0">
                <a:solidFill>
                  <a:srgbClr val="103A71"/>
                </a:solidFill>
                <a:latin typeface="Arial" panose="020B0604020202020204" pitchFamily="34" charset="0"/>
                <a:cs typeface="Arial" panose="020B0604020202020204" pitchFamily="34" charset="0"/>
              </a:rPr>
              <a:t>effect</a:t>
            </a:r>
            <a:r>
              <a:rPr lang="en-GB" sz="1300" dirty="0">
                <a:solidFill>
                  <a:srgbClr val="103A71"/>
                </a:solidFill>
                <a:latin typeface="Arial" panose="020B0604020202020204" pitchFamily="34" charset="0"/>
                <a:cs typeface="Arial" panose="020B0604020202020204" pitchFamily="34" charset="0"/>
              </a:rPr>
              <a:t> of the outputs. This is the </a:t>
            </a:r>
            <a:r>
              <a:rPr lang="en-GB" sz="1300" b="1" dirty="0">
                <a:solidFill>
                  <a:srgbClr val="103A71"/>
                </a:solidFill>
                <a:latin typeface="Arial" panose="020B0604020202020204" pitchFamily="34" charset="0"/>
                <a:cs typeface="Arial" panose="020B0604020202020204" pitchFamily="34" charset="0"/>
              </a:rPr>
              <a:t>critical contribution </a:t>
            </a:r>
            <a:r>
              <a:rPr lang="en-GB" sz="1300" dirty="0">
                <a:solidFill>
                  <a:srgbClr val="103A71"/>
                </a:solidFill>
                <a:latin typeface="Arial" panose="020B0604020202020204" pitchFamily="34" charset="0"/>
                <a:cs typeface="Arial" panose="020B0604020202020204" pitchFamily="34" charset="0"/>
              </a:rPr>
              <a:t>the intervention is hoped to make to higher strategic objectives, within the lifetime of the intervention. </a:t>
            </a:r>
            <a:r>
              <a:rPr lang="en-US" sz="1300" b="1" dirty="0">
                <a:solidFill>
                  <a:srgbClr val="103A71"/>
                </a:solidFill>
                <a:latin typeface="Arial" panose="020B0604020202020204" pitchFamily="34" charset="0"/>
                <a:cs typeface="Arial" panose="020B0604020202020204" pitchFamily="34" charset="0"/>
              </a:rPr>
              <a:t>Partially attributable </a:t>
            </a:r>
            <a:r>
              <a:rPr lang="en-US" sz="1300" dirty="0">
                <a:solidFill>
                  <a:srgbClr val="103A71"/>
                </a:solidFill>
                <a:latin typeface="Arial" panose="020B0604020202020204" pitchFamily="34" charset="0"/>
                <a:cs typeface="Arial" panose="020B0604020202020204" pitchFamily="34" charset="0"/>
              </a:rPr>
              <a:t>to the intervention. </a:t>
            </a:r>
            <a:r>
              <a:rPr lang="en-GB" sz="1300" dirty="0">
                <a:solidFill>
                  <a:srgbClr val="103A71"/>
                </a:solidFill>
                <a:latin typeface="Arial" panose="020B0604020202020204" pitchFamily="34" charset="0"/>
                <a:cs typeface="Arial" panose="020B0604020202020204" pitchFamily="34" charset="0"/>
              </a:rPr>
              <a:t>Other factors including other national and internationally funded initiatives may also contribute to these outcomes. Outcomes are</a:t>
            </a:r>
            <a:r>
              <a:rPr lang="en-GB" sz="1300" b="1" dirty="0">
                <a:solidFill>
                  <a:srgbClr val="103A71"/>
                </a:solidFill>
                <a:latin typeface="Arial" panose="020B0604020202020204" pitchFamily="34" charset="0"/>
                <a:cs typeface="Arial" panose="020B0604020202020204" pitchFamily="34" charset="0"/>
              </a:rPr>
              <a:t> less predictable</a:t>
            </a:r>
            <a:r>
              <a:rPr lang="en-GB" sz="1300" dirty="0">
                <a:solidFill>
                  <a:srgbClr val="103A71"/>
                </a:solidFill>
                <a:latin typeface="Arial" panose="020B0604020202020204" pitchFamily="34" charset="0"/>
                <a:cs typeface="Arial" panose="020B0604020202020204" pitchFamily="34" charset="0"/>
              </a:rPr>
              <a:t>, as they are about behaviour change</a:t>
            </a:r>
          </a:p>
        </p:txBody>
      </p:sp>
      <p:sp>
        <p:nvSpPr>
          <p:cNvPr id="31" name="TextBox 30">
            <a:extLst>
              <a:ext uri="{FF2B5EF4-FFF2-40B4-BE49-F238E27FC236}">
                <a16:creationId xmlns:a16="http://schemas.microsoft.com/office/drawing/2014/main" id="{9AD22E2C-6678-FC66-2625-76DBE7090770}"/>
              </a:ext>
            </a:extLst>
          </p:cNvPr>
          <p:cNvSpPr txBox="1"/>
          <p:nvPr/>
        </p:nvSpPr>
        <p:spPr>
          <a:xfrm>
            <a:off x="8830148" y="3756421"/>
            <a:ext cx="2437555" cy="1692771"/>
          </a:xfrm>
          <a:prstGeom prst="rect">
            <a:avLst/>
          </a:prstGeom>
          <a:noFill/>
          <a:ln>
            <a:noFill/>
          </a:ln>
        </p:spPr>
        <p:txBody>
          <a:bodyPr wrap="square" lIns="0" rtlCol="0">
            <a:spAutoFit/>
          </a:bodyPr>
          <a:lstStyle/>
          <a:p>
            <a:r>
              <a:rPr lang="en-GB" sz="1300" dirty="0">
                <a:solidFill>
                  <a:srgbClr val="103A71"/>
                </a:solidFill>
                <a:latin typeface="Arial" panose="020B0604020202020204" pitchFamily="34" charset="0"/>
                <a:cs typeface="Arial" panose="020B0604020202020204" pitchFamily="34" charset="0"/>
              </a:rPr>
              <a:t>The </a:t>
            </a:r>
            <a:r>
              <a:rPr lang="en-GB" sz="1300" b="1" dirty="0">
                <a:solidFill>
                  <a:srgbClr val="103A71"/>
                </a:solidFill>
                <a:latin typeface="Arial" panose="020B0604020202020204" pitchFamily="34" charset="0"/>
                <a:cs typeface="Arial" panose="020B0604020202020204" pitchFamily="34" charset="0"/>
              </a:rPr>
              <a:t>higher level, longer-term strategic objective. </a:t>
            </a:r>
            <a:r>
              <a:rPr lang="en-GB" sz="1300" dirty="0">
                <a:solidFill>
                  <a:srgbClr val="103A71"/>
                </a:solidFill>
                <a:latin typeface="Arial" panose="020B0604020202020204" pitchFamily="34" charset="0"/>
                <a:cs typeface="Arial" panose="020B0604020202020204" pitchFamily="34" charset="0"/>
              </a:rPr>
              <a:t>The rationale for intervention and justification for funding. Not likely to be achieved during the lifespan of short-term interventions or by an intervention alone.</a:t>
            </a:r>
          </a:p>
        </p:txBody>
      </p:sp>
      <p:sp>
        <p:nvSpPr>
          <p:cNvPr id="33" name="Oval 32">
            <a:extLst>
              <a:ext uri="{FF2B5EF4-FFF2-40B4-BE49-F238E27FC236}">
                <a16:creationId xmlns:a16="http://schemas.microsoft.com/office/drawing/2014/main" id="{597D3E32-EF1C-0924-C14D-96260F1984BA}"/>
              </a:ext>
            </a:extLst>
          </p:cNvPr>
          <p:cNvSpPr/>
          <p:nvPr/>
        </p:nvSpPr>
        <p:spPr>
          <a:xfrm>
            <a:off x="592369" y="888043"/>
            <a:ext cx="11046313" cy="185072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sp>
        <p:nvSpPr>
          <p:cNvPr id="34" name="Oval 33">
            <a:extLst>
              <a:ext uri="{FF2B5EF4-FFF2-40B4-BE49-F238E27FC236}">
                <a16:creationId xmlns:a16="http://schemas.microsoft.com/office/drawing/2014/main" id="{EF60A711-D7B1-334F-DDDB-13973C5218C8}"/>
              </a:ext>
            </a:extLst>
          </p:cNvPr>
          <p:cNvSpPr/>
          <p:nvPr/>
        </p:nvSpPr>
        <p:spPr>
          <a:xfrm>
            <a:off x="901148" y="888043"/>
            <a:ext cx="7487478" cy="1902085"/>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t>   </a:t>
            </a:r>
          </a:p>
        </p:txBody>
      </p:sp>
      <p:sp>
        <p:nvSpPr>
          <p:cNvPr id="35" name="Oval 34">
            <a:extLst>
              <a:ext uri="{FF2B5EF4-FFF2-40B4-BE49-F238E27FC236}">
                <a16:creationId xmlns:a16="http://schemas.microsoft.com/office/drawing/2014/main" id="{3D56B0C2-4BD6-0556-DE6C-42164CC20FE8}"/>
              </a:ext>
            </a:extLst>
          </p:cNvPr>
          <p:cNvSpPr/>
          <p:nvPr/>
        </p:nvSpPr>
        <p:spPr>
          <a:xfrm>
            <a:off x="541434" y="1127907"/>
            <a:ext cx="5147900" cy="1522913"/>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Direct Control</a:t>
            </a:r>
          </a:p>
        </p:txBody>
      </p:sp>
      <p:sp>
        <p:nvSpPr>
          <p:cNvPr id="36" name="Arc 35">
            <a:extLst>
              <a:ext uri="{FF2B5EF4-FFF2-40B4-BE49-F238E27FC236}">
                <a16:creationId xmlns:a16="http://schemas.microsoft.com/office/drawing/2014/main" id="{3E6D62B3-1B8B-5954-453B-F08C1DC04629}"/>
              </a:ext>
            </a:extLst>
          </p:cNvPr>
          <p:cNvSpPr/>
          <p:nvPr/>
        </p:nvSpPr>
        <p:spPr>
          <a:xfrm rot="18676985">
            <a:off x="3676932" y="1016090"/>
            <a:ext cx="2404612" cy="2354581"/>
          </a:xfrm>
          <a:prstGeom prst="arc">
            <a:avLst>
              <a:gd name="adj1" fmla="val 16200000"/>
              <a:gd name="adj2" fmla="val 903486"/>
            </a:avLst>
          </a:prstGeom>
          <a:ln w="57150">
            <a:solidFill>
              <a:srgbClr val="E5EEEE"/>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Arc 36">
            <a:extLst>
              <a:ext uri="{FF2B5EF4-FFF2-40B4-BE49-F238E27FC236}">
                <a16:creationId xmlns:a16="http://schemas.microsoft.com/office/drawing/2014/main" id="{3070ED38-EAEE-C767-B67E-301369A416A1}"/>
              </a:ext>
            </a:extLst>
          </p:cNvPr>
          <p:cNvSpPr/>
          <p:nvPr/>
        </p:nvSpPr>
        <p:spPr>
          <a:xfrm rot="18676985">
            <a:off x="6615545" y="1140951"/>
            <a:ext cx="2404612" cy="2354581"/>
          </a:xfrm>
          <a:prstGeom prst="arc">
            <a:avLst>
              <a:gd name="adj1" fmla="val 16200000"/>
              <a:gd name="adj2" fmla="val 903486"/>
            </a:avLst>
          </a:prstGeom>
          <a:ln w="57150">
            <a:solidFill>
              <a:srgbClr val="E5EEEE"/>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TextBox 37">
            <a:extLst>
              <a:ext uri="{FF2B5EF4-FFF2-40B4-BE49-F238E27FC236}">
                <a16:creationId xmlns:a16="http://schemas.microsoft.com/office/drawing/2014/main" id="{BEC9E630-9E86-67E5-0230-5902F0860B59}"/>
              </a:ext>
            </a:extLst>
          </p:cNvPr>
          <p:cNvSpPr txBox="1"/>
          <p:nvPr/>
        </p:nvSpPr>
        <p:spPr>
          <a:xfrm>
            <a:off x="5788026" y="1656852"/>
            <a:ext cx="2075654" cy="369332"/>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Direct Influence </a:t>
            </a:r>
          </a:p>
        </p:txBody>
      </p:sp>
      <p:sp>
        <p:nvSpPr>
          <p:cNvPr id="39" name="TextBox 38">
            <a:extLst>
              <a:ext uri="{FF2B5EF4-FFF2-40B4-BE49-F238E27FC236}">
                <a16:creationId xmlns:a16="http://schemas.microsoft.com/office/drawing/2014/main" id="{6F2C0F31-3A57-4248-B7A2-63A68A860006}"/>
              </a:ext>
            </a:extLst>
          </p:cNvPr>
          <p:cNvSpPr txBox="1"/>
          <p:nvPr/>
        </p:nvSpPr>
        <p:spPr>
          <a:xfrm>
            <a:off x="8388626" y="1656852"/>
            <a:ext cx="2075654" cy="369332"/>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Indirect Influence </a:t>
            </a:r>
          </a:p>
        </p:txBody>
      </p:sp>
      <p:cxnSp>
        <p:nvCxnSpPr>
          <p:cNvPr id="41" name="Straight Arrow Connector 40">
            <a:extLst>
              <a:ext uri="{FF2B5EF4-FFF2-40B4-BE49-F238E27FC236}">
                <a16:creationId xmlns:a16="http://schemas.microsoft.com/office/drawing/2014/main" id="{7F707695-865A-1EDF-F2AE-FC931791C7B7}"/>
              </a:ext>
            </a:extLst>
          </p:cNvPr>
          <p:cNvCxnSpPr>
            <a:cxnSpLocks/>
          </p:cNvCxnSpPr>
          <p:nvPr/>
        </p:nvCxnSpPr>
        <p:spPr>
          <a:xfrm flipV="1">
            <a:off x="9302774" y="2439578"/>
            <a:ext cx="0" cy="790353"/>
          </a:xfrm>
          <a:prstGeom prst="straightConnector1">
            <a:avLst/>
          </a:prstGeom>
          <a:ln w="28575">
            <a:solidFill>
              <a:srgbClr val="7030A0"/>
            </a:solidFill>
            <a:prstDash val="solid"/>
            <a:tailEnd type="oval" w="lg" len="lg"/>
          </a:ln>
        </p:spPr>
        <p:style>
          <a:lnRef idx="1">
            <a:schemeClr val="accent2"/>
          </a:lnRef>
          <a:fillRef idx="0">
            <a:schemeClr val="accent2"/>
          </a:fillRef>
          <a:effectRef idx="0">
            <a:schemeClr val="accent2"/>
          </a:effectRef>
          <a:fontRef idx="minor">
            <a:schemeClr val="tx1"/>
          </a:fontRef>
        </p:style>
      </p:cxnSp>
      <p:cxnSp>
        <p:nvCxnSpPr>
          <p:cNvPr id="45" name="Straight Arrow Connector 44">
            <a:extLst>
              <a:ext uri="{FF2B5EF4-FFF2-40B4-BE49-F238E27FC236}">
                <a16:creationId xmlns:a16="http://schemas.microsoft.com/office/drawing/2014/main" id="{296E6610-356B-0146-A5B5-47E412729930}"/>
              </a:ext>
            </a:extLst>
          </p:cNvPr>
          <p:cNvCxnSpPr>
            <a:cxnSpLocks/>
          </p:cNvCxnSpPr>
          <p:nvPr/>
        </p:nvCxnSpPr>
        <p:spPr>
          <a:xfrm flipH="1" flipV="1">
            <a:off x="6770428" y="2490448"/>
            <a:ext cx="14748" cy="788055"/>
          </a:xfrm>
          <a:prstGeom prst="straightConnector1">
            <a:avLst/>
          </a:prstGeom>
          <a:ln w="28575">
            <a:solidFill>
              <a:srgbClr val="BACB4E"/>
            </a:solidFill>
            <a:prstDash val="solid"/>
            <a:tailEnd type="oval" w="lg" len="lg"/>
          </a:ln>
        </p:spPr>
        <p:style>
          <a:lnRef idx="1">
            <a:schemeClr val="accent2"/>
          </a:lnRef>
          <a:fillRef idx="0">
            <a:schemeClr val="accent2"/>
          </a:fillRef>
          <a:effectRef idx="0">
            <a:schemeClr val="accent2"/>
          </a:effectRef>
          <a:fontRef idx="minor">
            <a:schemeClr val="tx1"/>
          </a:fontRef>
        </p:style>
      </p:cxnSp>
      <p:cxnSp>
        <p:nvCxnSpPr>
          <p:cNvPr id="49" name="Straight Arrow Connector 48">
            <a:extLst>
              <a:ext uri="{FF2B5EF4-FFF2-40B4-BE49-F238E27FC236}">
                <a16:creationId xmlns:a16="http://schemas.microsoft.com/office/drawing/2014/main" id="{C8F1959E-C4D5-BDA7-4F0B-1D8F5D045154}"/>
              </a:ext>
            </a:extLst>
          </p:cNvPr>
          <p:cNvCxnSpPr>
            <a:cxnSpLocks/>
          </p:cNvCxnSpPr>
          <p:nvPr/>
        </p:nvCxnSpPr>
        <p:spPr>
          <a:xfrm flipV="1">
            <a:off x="3691818" y="2428403"/>
            <a:ext cx="0" cy="787612"/>
          </a:xfrm>
          <a:prstGeom prst="straightConnector1">
            <a:avLst/>
          </a:prstGeom>
          <a:ln w="28575">
            <a:solidFill>
              <a:srgbClr val="009FE3"/>
            </a:solidFill>
            <a:prstDash val="solid"/>
            <a:tailEnd type="oval" w="lg" len="lg"/>
          </a:ln>
        </p:spPr>
        <p:style>
          <a:lnRef idx="1">
            <a:schemeClr val="accent2"/>
          </a:lnRef>
          <a:fillRef idx="0">
            <a:schemeClr val="accent2"/>
          </a:fillRef>
          <a:effectRef idx="0">
            <a:schemeClr val="accent2"/>
          </a:effectRef>
          <a:fontRef idx="minor">
            <a:schemeClr val="tx1"/>
          </a:fontRef>
        </p:style>
      </p:cxnSp>
      <p:cxnSp>
        <p:nvCxnSpPr>
          <p:cNvPr id="54" name="Straight Arrow Connector 53">
            <a:extLst>
              <a:ext uri="{FF2B5EF4-FFF2-40B4-BE49-F238E27FC236}">
                <a16:creationId xmlns:a16="http://schemas.microsoft.com/office/drawing/2014/main" id="{41BD437C-3A47-ED90-06CB-C37D3F2CFBDB}"/>
              </a:ext>
            </a:extLst>
          </p:cNvPr>
          <p:cNvCxnSpPr>
            <a:cxnSpLocks/>
          </p:cNvCxnSpPr>
          <p:nvPr/>
        </p:nvCxnSpPr>
        <p:spPr>
          <a:xfrm flipV="1">
            <a:off x="2034010" y="2428403"/>
            <a:ext cx="0" cy="850100"/>
          </a:xfrm>
          <a:prstGeom prst="straightConnector1">
            <a:avLst/>
          </a:prstGeom>
          <a:ln w="28575">
            <a:solidFill>
              <a:schemeClr val="bg2">
                <a:lumMod val="50000"/>
              </a:schemeClr>
            </a:solidFill>
            <a:prstDash val="solid"/>
            <a:tailEnd type="oval" w="lg" len="lg"/>
          </a:ln>
        </p:spPr>
        <p:style>
          <a:lnRef idx="1">
            <a:schemeClr val="accent2"/>
          </a:lnRef>
          <a:fillRef idx="0">
            <a:schemeClr val="accent2"/>
          </a:fillRef>
          <a:effectRef idx="0">
            <a:schemeClr val="accent2"/>
          </a:effectRef>
          <a:fontRef idx="minor">
            <a:schemeClr val="tx1"/>
          </a:fontRef>
        </p:style>
      </p:cxnSp>
      <p:grpSp>
        <p:nvGrpSpPr>
          <p:cNvPr id="4" name="Group 3">
            <a:extLst>
              <a:ext uri="{FF2B5EF4-FFF2-40B4-BE49-F238E27FC236}">
                <a16:creationId xmlns:a16="http://schemas.microsoft.com/office/drawing/2014/main" id="{47820DD5-9EC2-B686-4051-FABCC5B07165}"/>
              </a:ext>
            </a:extLst>
          </p:cNvPr>
          <p:cNvGrpSpPr/>
          <p:nvPr/>
        </p:nvGrpSpPr>
        <p:grpSpPr>
          <a:xfrm>
            <a:off x="3378601" y="3072623"/>
            <a:ext cx="2437557" cy="623895"/>
            <a:chOff x="3534342" y="188341"/>
            <a:chExt cx="1962298" cy="784919"/>
          </a:xfrm>
          <a:solidFill>
            <a:srgbClr val="00B0F0"/>
          </a:solidFill>
        </p:grpSpPr>
        <p:sp>
          <p:nvSpPr>
            <p:cNvPr id="7" name="Arrow: Chevron 22">
              <a:extLst>
                <a:ext uri="{FF2B5EF4-FFF2-40B4-BE49-F238E27FC236}">
                  <a16:creationId xmlns:a16="http://schemas.microsoft.com/office/drawing/2014/main" id="{FB4C5C2E-CCA2-C69D-5B2C-E906F5379733}"/>
                </a:ext>
              </a:extLst>
            </p:cNvPr>
            <p:cNvSpPr/>
            <p:nvPr/>
          </p:nvSpPr>
          <p:spPr>
            <a:xfrm>
              <a:off x="3534342" y="188341"/>
              <a:ext cx="1962298" cy="784919"/>
            </a:xfrm>
            <a:prstGeom prst="rect">
              <a:avLst/>
            </a:prstGeom>
            <a:grpFill/>
            <a:ln>
              <a:noFill/>
            </a:ln>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8" name="Arrow: Chevron 6">
              <a:extLst>
                <a:ext uri="{FF2B5EF4-FFF2-40B4-BE49-F238E27FC236}">
                  <a16:creationId xmlns:a16="http://schemas.microsoft.com/office/drawing/2014/main" id="{1383AD78-E007-63D9-4404-E6557AD0B88C}"/>
                </a:ext>
              </a:extLst>
            </p:cNvPr>
            <p:cNvSpPr txBox="1"/>
            <p:nvPr/>
          </p:nvSpPr>
          <p:spPr>
            <a:xfrm>
              <a:off x="3926801" y="240453"/>
              <a:ext cx="1177380" cy="68069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Outputs</a:t>
              </a:r>
              <a:endParaRPr lang="en-GB" sz="2000" kern="1200" dirty="0">
                <a:latin typeface="Arial" panose="020B0604020202020204" pitchFamily="34" charset="0"/>
                <a:cs typeface="Arial" panose="020B0604020202020204" pitchFamily="34" charset="0"/>
              </a:endParaRPr>
            </a:p>
          </p:txBody>
        </p:sp>
      </p:grpSp>
      <p:grpSp>
        <p:nvGrpSpPr>
          <p:cNvPr id="9" name="Group 8">
            <a:extLst>
              <a:ext uri="{FF2B5EF4-FFF2-40B4-BE49-F238E27FC236}">
                <a16:creationId xmlns:a16="http://schemas.microsoft.com/office/drawing/2014/main" id="{9B48672B-7B12-9146-37B0-F122FA5825C7}"/>
              </a:ext>
            </a:extLst>
          </p:cNvPr>
          <p:cNvGrpSpPr/>
          <p:nvPr/>
        </p:nvGrpSpPr>
        <p:grpSpPr>
          <a:xfrm>
            <a:off x="6094632" y="3072623"/>
            <a:ext cx="2437557" cy="623895"/>
            <a:chOff x="5300411" y="188341"/>
            <a:chExt cx="1962298" cy="784919"/>
          </a:xfrm>
          <a:solidFill>
            <a:srgbClr val="92D050"/>
          </a:solidFill>
        </p:grpSpPr>
        <p:sp>
          <p:nvSpPr>
            <p:cNvPr id="10" name="Arrow: Chevron 20">
              <a:extLst>
                <a:ext uri="{FF2B5EF4-FFF2-40B4-BE49-F238E27FC236}">
                  <a16:creationId xmlns:a16="http://schemas.microsoft.com/office/drawing/2014/main" id="{761C9914-EE8D-7D82-A7ED-EB38BBEECC02}"/>
                </a:ext>
              </a:extLst>
            </p:cNvPr>
            <p:cNvSpPr/>
            <p:nvPr/>
          </p:nvSpPr>
          <p:spPr>
            <a:xfrm>
              <a:off x="5300411" y="188341"/>
              <a:ext cx="1962298" cy="784919"/>
            </a:xfrm>
            <a:prstGeom prst="rect">
              <a:avLst/>
            </a:prstGeom>
            <a:grpFill/>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1" name="Arrow: Chevron 8">
              <a:extLst>
                <a:ext uri="{FF2B5EF4-FFF2-40B4-BE49-F238E27FC236}">
                  <a16:creationId xmlns:a16="http://schemas.microsoft.com/office/drawing/2014/main" id="{952545A0-F412-59BA-9705-A810330C3F17}"/>
                </a:ext>
              </a:extLst>
            </p:cNvPr>
            <p:cNvSpPr txBox="1"/>
            <p:nvPr/>
          </p:nvSpPr>
          <p:spPr>
            <a:xfrm>
              <a:off x="5761380" y="266957"/>
              <a:ext cx="1177378" cy="62768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Outcomes</a:t>
              </a:r>
              <a:endParaRPr lang="en-GB" sz="2000" kern="1200" dirty="0">
                <a:latin typeface="Arial" panose="020B0604020202020204" pitchFamily="34" charset="0"/>
                <a:cs typeface="Arial" panose="020B0604020202020204" pitchFamily="34" charset="0"/>
              </a:endParaRPr>
            </a:p>
          </p:txBody>
        </p:sp>
      </p:grpSp>
      <p:grpSp>
        <p:nvGrpSpPr>
          <p:cNvPr id="12" name="Group 11">
            <a:extLst>
              <a:ext uri="{FF2B5EF4-FFF2-40B4-BE49-F238E27FC236}">
                <a16:creationId xmlns:a16="http://schemas.microsoft.com/office/drawing/2014/main" id="{D9D0B42F-5AF4-F482-8038-3C6F72639934}"/>
              </a:ext>
            </a:extLst>
          </p:cNvPr>
          <p:cNvGrpSpPr/>
          <p:nvPr/>
        </p:nvGrpSpPr>
        <p:grpSpPr>
          <a:xfrm>
            <a:off x="8810663" y="3072623"/>
            <a:ext cx="2437557" cy="623895"/>
            <a:chOff x="7066480" y="188341"/>
            <a:chExt cx="1962298" cy="784919"/>
          </a:xfrm>
          <a:solidFill>
            <a:srgbClr val="7030A0"/>
          </a:solidFill>
        </p:grpSpPr>
        <p:sp>
          <p:nvSpPr>
            <p:cNvPr id="13" name="Arrow: Chevron 18">
              <a:extLst>
                <a:ext uri="{FF2B5EF4-FFF2-40B4-BE49-F238E27FC236}">
                  <a16:creationId xmlns:a16="http://schemas.microsoft.com/office/drawing/2014/main" id="{4199A470-4DB6-D16D-9B88-EB0B25BFA684}"/>
                </a:ext>
              </a:extLst>
            </p:cNvPr>
            <p:cNvSpPr/>
            <p:nvPr/>
          </p:nvSpPr>
          <p:spPr>
            <a:xfrm>
              <a:off x="7066480" y="188341"/>
              <a:ext cx="1962298" cy="784919"/>
            </a:xfrm>
            <a:prstGeom prst="rect">
              <a:avLst/>
            </a:prstGeom>
            <a:grp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4" name="Arrow: Chevron 10">
              <a:extLst>
                <a:ext uri="{FF2B5EF4-FFF2-40B4-BE49-F238E27FC236}">
                  <a16:creationId xmlns:a16="http://schemas.microsoft.com/office/drawing/2014/main" id="{CA61A5A9-4B9E-D39F-2B1C-0C7EF6E82DFB}"/>
                </a:ext>
              </a:extLst>
            </p:cNvPr>
            <p:cNvSpPr txBox="1"/>
            <p:nvPr/>
          </p:nvSpPr>
          <p:spPr>
            <a:xfrm>
              <a:off x="7458941" y="240453"/>
              <a:ext cx="1049658" cy="73280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Impact</a:t>
              </a:r>
              <a:endParaRPr lang="en-GB" sz="2000" kern="1200" dirty="0">
                <a:latin typeface="Arial" panose="020B0604020202020204" pitchFamily="34" charset="0"/>
                <a:cs typeface="Arial" panose="020B0604020202020204" pitchFamily="34" charset="0"/>
              </a:endParaRPr>
            </a:p>
          </p:txBody>
        </p:sp>
      </p:grpSp>
      <p:grpSp>
        <p:nvGrpSpPr>
          <p:cNvPr id="17" name="Group 16">
            <a:extLst>
              <a:ext uri="{FF2B5EF4-FFF2-40B4-BE49-F238E27FC236}">
                <a16:creationId xmlns:a16="http://schemas.microsoft.com/office/drawing/2014/main" id="{1315FE3A-576D-472C-909B-1D314262A58B}"/>
              </a:ext>
            </a:extLst>
          </p:cNvPr>
          <p:cNvGrpSpPr/>
          <p:nvPr/>
        </p:nvGrpSpPr>
        <p:grpSpPr>
          <a:xfrm>
            <a:off x="662570" y="3072623"/>
            <a:ext cx="2437557" cy="623895"/>
            <a:chOff x="1768273" y="188341"/>
            <a:chExt cx="1962298" cy="784919"/>
          </a:xfrm>
        </p:grpSpPr>
        <p:sp>
          <p:nvSpPr>
            <p:cNvPr id="29" name="Arrow: Chevron 24">
              <a:extLst>
                <a:ext uri="{FF2B5EF4-FFF2-40B4-BE49-F238E27FC236}">
                  <a16:creationId xmlns:a16="http://schemas.microsoft.com/office/drawing/2014/main" id="{B704A086-9EE3-334B-A03A-3CDFFBE0B7A5}"/>
                </a:ext>
              </a:extLst>
            </p:cNvPr>
            <p:cNvSpPr/>
            <p:nvPr/>
          </p:nvSpPr>
          <p:spPr>
            <a:xfrm>
              <a:off x="1768273" y="188341"/>
              <a:ext cx="1962298" cy="784919"/>
            </a:xfrm>
            <a:prstGeom prst="rect">
              <a:avLst/>
            </a:prstGeom>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2" name="Arrow: Chevron 4">
              <a:extLst>
                <a:ext uri="{FF2B5EF4-FFF2-40B4-BE49-F238E27FC236}">
                  <a16:creationId xmlns:a16="http://schemas.microsoft.com/office/drawing/2014/main" id="{01F19B33-8F15-49D2-26AB-547311B471EE}"/>
                </a:ext>
              </a:extLst>
            </p:cNvPr>
            <p:cNvSpPr txBox="1"/>
            <p:nvPr/>
          </p:nvSpPr>
          <p:spPr>
            <a:xfrm>
              <a:off x="2160733" y="188341"/>
              <a:ext cx="1177379" cy="784919"/>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Activities</a:t>
              </a:r>
              <a:endParaRPr lang="en-GB" sz="2000" kern="1200" dirty="0">
                <a:latin typeface="Arial" panose="020B0604020202020204" pitchFamily="34" charset="0"/>
                <a:cs typeface="Arial" panose="020B0604020202020204" pitchFamily="34" charset="0"/>
              </a:endParaRPr>
            </a:p>
          </p:txBody>
        </p:sp>
      </p:grpSp>
      <p:sp>
        <p:nvSpPr>
          <p:cNvPr id="6" name="Slide Number Placeholder 5">
            <a:extLst>
              <a:ext uri="{FF2B5EF4-FFF2-40B4-BE49-F238E27FC236}">
                <a16:creationId xmlns:a16="http://schemas.microsoft.com/office/drawing/2014/main" id="{044CDBF1-4080-32B8-697A-DE57F7A1E38A}"/>
              </a:ext>
            </a:extLst>
          </p:cNvPr>
          <p:cNvSpPr txBox="1">
            <a:spLocks/>
          </p:cNvSpPr>
          <p:nvPr/>
        </p:nvSpPr>
        <p:spPr>
          <a:xfrm>
            <a:off x="11770360" y="6554912"/>
            <a:ext cx="421640" cy="30308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73FCE9-1DE0-42FE-8B9F-E63D7ADBC3A2}" type="slidenum">
              <a:rPr lang="en-GB" smtClean="0"/>
              <a:pPr/>
              <a:t>9</a:t>
            </a:fld>
            <a:endParaRPr lang="en-GB" dirty="0"/>
          </a:p>
        </p:txBody>
      </p:sp>
    </p:spTree>
    <p:extLst>
      <p:ext uri="{BB962C8B-B14F-4D97-AF65-F5344CB8AC3E}">
        <p14:creationId xmlns:p14="http://schemas.microsoft.com/office/powerpoint/2010/main" val="5552325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A3D7B8B7BC8C448410F81DF81A4B9C" ma:contentTypeVersion="4" ma:contentTypeDescription="Create a new document." ma:contentTypeScope="" ma:versionID="47362503af6e9b264bf33d14cb385b47">
  <xsd:schema xmlns:xsd="http://www.w3.org/2001/XMLSchema" xmlns:xs="http://www.w3.org/2001/XMLSchema" xmlns:p="http://schemas.microsoft.com/office/2006/metadata/properties" xmlns:ns2="fbf83c0f-99b6-4f93-8f96-ebf89ff1b48f" targetNamespace="http://schemas.microsoft.com/office/2006/metadata/properties" ma:root="true" ma:fieldsID="71a2179546462ec43bc34e7eb444bb8e" ns2:_="">
    <xsd:import namespace="fbf83c0f-99b6-4f93-8f96-ebf89ff1b48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83c0f-99b6-4f93-8f96-ebf89ff1b4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1553068-5D1F-4EE9-A09C-697D1F562F21}">
  <ds:schemaRefs>
    <ds:schemaRef ds:uri="http://schemas.microsoft.com/sharepoint/v3/contenttype/forms"/>
  </ds:schemaRefs>
</ds:datastoreItem>
</file>

<file path=customXml/itemProps2.xml><?xml version="1.0" encoding="utf-8"?>
<ds:datastoreItem xmlns:ds="http://schemas.openxmlformats.org/officeDocument/2006/customXml" ds:itemID="{18808B82-2C75-43F1-B93B-10C9F5057B54}">
  <ds:schemaRefs>
    <ds:schemaRef ds:uri="http://schemas.microsoft.com/office/2006/metadata/contentType"/>
    <ds:schemaRef ds:uri="http://schemas.microsoft.com/office/2006/metadata/properties/metaAttributes"/>
    <ds:schemaRef ds:uri="http://www.w3.org/2000/xmlns/"/>
    <ds:schemaRef ds:uri="http://www.w3.org/2001/XMLSchema"/>
    <ds:schemaRef ds:uri="fbf83c0f-99b6-4f93-8f96-ebf89ff1b48f"/>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3DF2179-22B4-466E-9F6D-C8A1B9D7D556}">
  <ds:schemaRefs>
    <ds:schemaRef ds:uri="http://www.w3.org/XML/1998/namespace"/>
    <ds:schemaRef ds:uri="http://purl.org/dc/elements/1.1/"/>
    <ds:schemaRef ds:uri="http://schemas.microsoft.com/office/2006/documentManagement/types"/>
    <ds:schemaRef ds:uri="http://schemas.microsoft.com/office/2006/metadata/properties"/>
    <ds:schemaRef ds:uri="http://purl.org/dc/terms/"/>
    <ds:schemaRef ds:uri="fbf83c0f-99b6-4f93-8f96-ebf89ff1b48f"/>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23555</Words>
  <Application>Microsoft Office PowerPoint</Application>
  <PresentationFormat>Widescreen</PresentationFormat>
  <Paragraphs>2117</Paragraphs>
  <Slides>75</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75</vt:i4>
      </vt:variant>
    </vt:vector>
  </HeadingPairs>
  <TitlesOfParts>
    <vt:vector size="79" baseType="lpstr">
      <vt:lpstr>Arial</vt:lpstr>
      <vt:lpstr>Calibri</vt:lpstr>
      <vt:lpstr>Segoe UI</vt:lpstr>
      <vt:lpstr>Office Theme</vt:lpstr>
      <vt:lpstr>PowerPoint Presentation</vt:lpstr>
      <vt:lpstr>PowerPoint Presentation</vt:lpstr>
      <vt:lpstr>PowerPoint Presentation</vt:lpstr>
      <vt:lpstr>PowerPoint Presentation</vt:lpstr>
      <vt:lpstr>Who could benefit from using a sector-wide ToC and why? </vt:lpstr>
      <vt:lpstr>PowerPoint Presentation</vt:lpstr>
      <vt:lpstr>The ToC presented below is part of a concerted effort by the Dutch Mine Action and Cluster Munition Programme (MACMP) and the UK Global Mine Action Programme (GMAP) to better align the donor community around shared mine action objectives and indicators, bringing greater coherence to the sector overall. As such, the ToC captures the whole sector, and it is not expected that any stakeholder will necessarily cover all the activities at any one time.    Developing a shared ToC is an important contribution to aligning the objectives of different stakeholders across the sector for greater collective impact but it is also important for aligning indicators between the Dutch and UK programmes. In time, this can ease the reporting burden on implementers, and improve the ability of the sector to share, aggregate and compare data – supporting the sector to better use its available evidence base.  As a sector-wide ToC crossing all pillars of mine action, the ToC is necessarily complex and is designed to increase the visibility of the strategic connections between different mine action pillars, which collectively enhance one another. Its purpose, therefore, is to encourage strategic thinking across the sector and to encourage collective responsibility for maximising the sector’s success.  The following slide provides the sector-wide ToC diagram - followed by an explanation, for ease of understanding and is explained throughout the rest of the guide. The ToC is organised horizontally according to the common activities of the mine action sector, with advocacy seen as an integrated activity.  Vertically, the diagram illustrates the links from activities, to outputs, to outcomes to impact, with an overarching vision statement.  At the bottom of the diagram is a set of principles that underpin the sector’s success, for example putting the interests of the most vulnerable communities at its heart.  In the centre of the diagram are the National Authorities (NAs), which include National Mine Action Authorities (NMAAs). The NAs are considered integral to the success of the sector and have an amplification effect that can increase the quality of all outcomes across the sector.   The lines on the diagram indicate where there is a relationship between one part of the diagram with another. Typically, these represent where one or more outputs may link to different outcomes, and how combinations of these outcomes then serve different impacts.</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Assumptions  The assumptions set out below are taken to underpin the theory of change. They are the conditions required to make the change work, in theory.   The following assumptions have been grouped into three categories:   1) Assumptions from activities to outputs 2) Assumptions from outputs to outcomes 3) Assumptions from outcomes to impacts   These three groups exist in addition to the underlying principles that underpin the entire theory of change at every level. </vt:lpstr>
      <vt:lpstr>Assumptions – Activities to Outputs</vt:lpstr>
      <vt:lpstr>Assumptions – Outputs to Outcomes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Revised TOC</dc:title>
  <dc:creator>Belinda Goslin</dc:creator>
  <cp:lastModifiedBy>George Bowles</cp:lastModifiedBy>
  <cp:revision>588</cp:revision>
  <cp:lastPrinted>2022-11-03T11:44:23Z</cp:lastPrinted>
  <dcterms:created xsi:type="dcterms:W3CDTF">2020-09-27T19:54:54Z</dcterms:created>
  <dcterms:modified xsi:type="dcterms:W3CDTF">2022-11-18T09:55:45Z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0x0101000DA3D7B8B7BC8C448410F81DF81A4B9C</vt:lpwstr>
  </property>
</Properties>
</file>