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0"/>
  </p:notesMasterIdLst>
  <p:handoutMasterIdLst>
    <p:handoutMasterId r:id="rId81"/>
  </p:handoutMasterIdLst>
  <p:sldIdLst>
    <p:sldId id="669" r:id="rId5"/>
    <p:sldId id="671" r:id="rId6"/>
    <p:sldId id="670" r:id="rId7"/>
    <p:sldId id="502" r:id="rId8"/>
    <p:sldId id="672" r:id="rId9"/>
    <p:sldId id="673" r:id="rId10"/>
    <p:sldId id="674" r:id="rId11"/>
    <p:sldId id="675" r:id="rId12"/>
    <p:sldId id="676" r:id="rId13"/>
    <p:sldId id="677" r:id="rId14"/>
    <p:sldId id="686" r:id="rId15"/>
    <p:sldId id="679" r:id="rId16"/>
    <p:sldId id="680" r:id="rId17"/>
    <p:sldId id="681" r:id="rId18"/>
    <p:sldId id="682" r:id="rId19"/>
    <p:sldId id="683" r:id="rId20"/>
    <p:sldId id="684" r:id="rId21"/>
    <p:sldId id="685" r:id="rId22"/>
    <p:sldId id="381" r:id="rId23"/>
    <p:sldId id="382" r:id="rId24"/>
    <p:sldId id="329" r:id="rId25"/>
    <p:sldId id="475" r:id="rId26"/>
    <p:sldId id="479" r:id="rId27"/>
    <p:sldId id="501" r:id="rId28"/>
    <p:sldId id="331" r:id="rId29"/>
    <p:sldId id="645" r:id="rId30"/>
    <p:sldId id="503" r:id="rId31"/>
    <p:sldId id="332" r:id="rId32"/>
    <p:sldId id="504" r:id="rId33"/>
    <p:sldId id="505" r:id="rId34"/>
    <p:sldId id="471" r:id="rId35"/>
    <p:sldId id="506" r:id="rId36"/>
    <p:sldId id="507" r:id="rId37"/>
    <p:sldId id="646" r:id="rId38"/>
    <p:sldId id="508" r:id="rId39"/>
    <p:sldId id="510" r:id="rId40"/>
    <p:sldId id="647" r:id="rId41"/>
    <p:sldId id="509" r:id="rId42"/>
    <p:sldId id="511" r:id="rId43"/>
    <p:sldId id="334" r:id="rId44"/>
    <p:sldId id="512" r:id="rId45"/>
    <p:sldId id="513" r:id="rId46"/>
    <p:sldId id="336" r:id="rId47"/>
    <p:sldId id="514" r:id="rId48"/>
    <p:sldId id="515" r:id="rId49"/>
    <p:sldId id="337" r:id="rId50"/>
    <p:sldId id="516" r:id="rId51"/>
    <p:sldId id="517" r:id="rId52"/>
    <p:sldId id="383" r:id="rId53"/>
    <p:sldId id="368" r:id="rId54"/>
    <p:sldId id="662" r:id="rId55"/>
    <p:sldId id="663" r:id="rId56"/>
    <p:sldId id="661" r:id="rId57"/>
    <p:sldId id="660" r:id="rId58"/>
    <p:sldId id="658" r:id="rId59"/>
    <p:sldId id="650" r:id="rId60"/>
    <p:sldId id="651" r:id="rId61"/>
    <p:sldId id="652" r:id="rId62"/>
    <p:sldId id="653" r:id="rId63"/>
    <p:sldId id="654" r:id="rId64"/>
    <p:sldId id="655" r:id="rId65"/>
    <p:sldId id="656" r:id="rId66"/>
    <p:sldId id="657" r:id="rId67"/>
    <p:sldId id="458" r:id="rId68"/>
    <p:sldId id="667" r:id="rId69"/>
    <p:sldId id="664" r:id="rId70"/>
    <p:sldId id="487" r:id="rId71"/>
    <p:sldId id="665" r:id="rId72"/>
    <p:sldId id="668" r:id="rId73"/>
    <p:sldId id="666" r:id="rId74"/>
    <p:sldId id="385" r:id="rId75"/>
    <p:sldId id="386" r:id="rId76"/>
    <p:sldId id="389" r:id="rId77"/>
    <p:sldId id="390" r:id="rId78"/>
    <p:sldId id="391"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9ABB62-32B6-11CD-75EF-E1D4AF96154A}" name="Giorgia Giambi" initials="GG" userId="S::giorgia.giambi@itad.com::691ca0a5-aa5c-4153-b197-3a23fe7bb594" providerId="AD"/>
  <p188:author id="{23046C7E-1BEE-F786-1FC3-68B9AC85F067}" name="Belinda Goslin" initials="BG" userId="60841f022782a7a3" providerId="Windows Live"/>
  <p188:author id="{41A8BB8E-DD13-BB9E-9053-E0B026077760}" name="Mayssa Daye" initials="MD" userId="Mayssa Daye" providerId="None"/>
  <p188:author id="{8D8A829B-E472-BD5B-53A5-26806E87AEC6}" name="Tom Gillhespy" initials="TG" userId="Tom Gillhespy" providerId="None"/>
  <p188:author id="{6768D3DF-9176-8700-D371-810E995EC8DB}" name="Henrieta Kuhudzai" initials="HK" userId="Henrieta Kuhudzai"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ayssa" initials="M" lastIdx="8" clrIdx="6">
    <p:extLst>
      <p:ext uri="{19B8F6BF-5375-455C-9EA6-DF929625EA0E}">
        <p15:presenceInfo xmlns:p15="http://schemas.microsoft.com/office/powerpoint/2012/main" userId="S::Mdaye@sadria.ae::a53b0832-1b03-4338-bb20-f1b72554348c" providerId="AD"/>
      </p:ext>
    </p:extLst>
  </p:cmAuthor>
  <p:cmAuthor id="1" name="Tom Gillhespy" initials="TG" lastIdx="47" clrIdx="0">
    <p:extLst>
      <p:ext uri="{19B8F6BF-5375-455C-9EA6-DF929625EA0E}">
        <p15:presenceInfo xmlns:p15="http://schemas.microsoft.com/office/powerpoint/2012/main" userId="S::Tom.Gillhespy@itad.com::972b8b1f-ec8d-468b-bed1-a3e8ba639519" providerId="AD"/>
      </p:ext>
    </p:extLst>
  </p:cmAuthor>
  <p:cmAuthor id="2" name="Mayssa Daye" initials="MD" lastIdx="3" clrIdx="1">
    <p:extLst>
      <p:ext uri="{19B8F6BF-5375-455C-9EA6-DF929625EA0E}">
        <p15:presenceInfo xmlns:p15="http://schemas.microsoft.com/office/powerpoint/2012/main" userId="f668e9990ef65544" providerId="Windows Live"/>
      </p:ext>
    </p:extLst>
  </p:cmAuthor>
  <p:cmAuthor id="3" name="Belinda Goslin" initials="BG" lastIdx="7" clrIdx="2">
    <p:extLst>
      <p:ext uri="{19B8F6BF-5375-455C-9EA6-DF929625EA0E}">
        <p15:presenceInfo xmlns:p15="http://schemas.microsoft.com/office/powerpoint/2012/main" userId="60841f022782a7a3" providerId="Windows Live"/>
      </p:ext>
    </p:extLst>
  </p:cmAuthor>
  <p:cmAuthor id="4" name="Mayssa Daye" initials="MD [2]" lastIdx="1" clrIdx="3">
    <p:extLst>
      <p:ext uri="{19B8F6BF-5375-455C-9EA6-DF929625EA0E}">
        <p15:presenceInfo xmlns:p15="http://schemas.microsoft.com/office/powerpoint/2012/main" userId="S::mdaye_sadria.ae#ext#@itad.com::7ac71717-7d4b-49f1-841c-6390473be994" providerId="AD"/>
      </p:ext>
    </p:extLst>
  </p:cmAuthor>
  <p:cmAuthor id="5" name="dave bridges" initials="db" lastIdx="1" clrIdx="4">
    <p:extLst>
      <p:ext uri="{19B8F6BF-5375-455C-9EA6-DF929625EA0E}">
        <p15:presenceInfo xmlns:p15="http://schemas.microsoft.com/office/powerpoint/2012/main" userId="7d16b9ce8b1f6439" providerId="Windows Live"/>
      </p:ext>
    </p:extLst>
  </p:cmAuthor>
  <p:cmAuthor id="6" name="dave bridges" initials="db [2]" lastIdx="1" clrIdx="5">
    <p:extLst>
      <p:ext uri="{19B8F6BF-5375-455C-9EA6-DF929625EA0E}">
        <p15:presenceInfo xmlns:p15="http://schemas.microsoft.com/office/powerpoint/2012/main" userId="dave bridg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A71"/>
    <a:srgbClr val="7DB414"/>
    <a:srgbClr val="009FE3"/>
    <a:srgbClr val="CDFFE4"/>
    <a:srgbClr val="CAD7EE"/>
    <a:srgbClr val="808080"/>
    <a:srgbClr val="BACB4E"/>
    <a:srgbClr val="E5EEEE"/>
    <a:srgbClr val="FFFFDD"/>
    <a:srgbClr val="FF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455" autoAdjust="0"/>
    <p:restoredTop sz="94249" autoAdjust="0"/>
  </p:normalViewPr>
  <p:slideViewPr>
    <p:cSldViewPr snapToGrid="0">
      <p:cViewPr varScale="1">
        <p:scale>
          <a:sx n="152" d="100"/>
          <a:sy n="152" d="100"/>
        </p:scale>
        <p:origin x="1112" y="176"/>
      </p:cViewPr>
      <p:guideLst/>
    </p:cSldViewPr>
  </p:slideViewPr>
  <p:notesTextViewPr>
    <p:cViewPr>
      <p:scale>
        <a:sx n="1" d="1"/>
        <a:sy n="1" d="1"/>
      </p:scale>
      <p:origin x="0" y="0"/>
    </p:cViewPr>
  </p:notesTextViewPr>
  <p:sorterViewPr>
    <p:cViewPr varScale="1">
      <p:scale>
        <a:sx n="100" d="100"/>
        <a:sy n="100" d="100"/>
      </p:scale>
      <p:origin x="0" y="-1616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microsoft.com/office/2018/10/relationships/authors" Target="authors.xml"/><Relationship Id="rId61" Type="http://schemas.openxmlformats.org/officeDocument/2006/relationships/slide" Target="slides/slide57.xml"/><Relationship Id="rId8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7780C9-E07E-EF78-17CB-1DD9146455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00E241A-AD6A-8F2C-095A-2D6436A317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FD2410-79A2-CD44-ABB9-D5770644F48A}" type="datetimeFigureOut">
              <a:rPr lang="en-US" smtClean="0"/>
              <a:t>11/22/22</a:t>
            </a:fld>
            <a:endParaRPr lang="en-US"/>
          </a:p>
        </p:txBody>
      </p:sp>
      <p:sp>
        <p:nvSpPr>
          <p:cNvPr id="4" name="Footer Placeholder 3">
            <a:extLst>
              <a:ext uri="{FF2B5EF4-FFF2-40B4-BE49-F238E27FC236}">
                <a16:creationId xmlns:a16="http://schemas.microsoft.com/office/drawing/2014/main" id="{F19F0FBF-C964-7AF6-48E8-9780C488D8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1</a:t>
            </a:r>
          </a:p>
        </p:txBody>
      </p:sp>
      <p:sp>
        <p:nvSpPr>
          <p:cNvPr id="5" name="Slide Number Placeholder 4">
            <a:extLst>
              <a:ext uri="{FF2B5EF4-FFF2-40B4-BE49-F238E27FC236}">
                <a16:creationId xmlns:a16="http://schemas.microsoft.com/office/drawing/2014/main" id="{F584C7F1-D555-0F8D-08B4-CC2C8F3E56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4D1A9E-03D9-F04B-8ADF-2279DF280175}" type="slidenum">
              <a:rPr lang="en-US" smtClean="0"/>
              <a:t>‹#›</a:t>
            </a:fld>
            <a:endParaRPr lang="en-US"/>
          </a:p>
        </p:txBody>
      </p:sp>
    </p:spTree>
    <p:extLst>
      <p:ext uri="{BB962C8B-B14F-4D97-AF65-F5344CB8AC3E}">
        <p14:creationId xmlns:p14="http://schemas.microsoft.com/office/powerpoint/2010/main" val="36646131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DB06E2-65C7-418B-82DF-4F8503437E90}" type="datetimeFigureOut">
              <a:rPr lang="en-GB" smtClean="0"/>
              <a:t>22/11/2022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4"/>
            <a:ext cx="2971800" cy="458787"/>
          </a:xfrm>
          <a:prstGeom prst="rect">
            <a:avLst/>
          </a:prstGeom>
        </p:spPr>
        <p:txBody>
          <a:bodyPr vert="horz" lIns="91440" tIns="45720" rIns="91440" bIns="45720" rtlCol="0" anchor="b"/>
          <a:lstStyle>
            <a:lvl1pPr algn="l">
              <a:defRPr sz="1200"/>
            </a:lvl1pPr>
          </a:lstStyle>
          <a:p>
            <a:r>
              <a:rPr lang="en-GB"/>
              <a:t>1</a:t>
            </a:r>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40" tIns="45720" rIns="91440" bIns="45720" rtlCol="0" anchor="b"/>
          <a:lstStyle>
            <a:lvl1pPr algn="r">
              <a:defRPr sz="1200"/>
            </a:lvl1pPr>
          </a:lstStyle>
          <a:p>
            <a:fld id="{9F57FFD5-53B3-4FB2-AD40-20D55C18E9CE}" type="slidenum">
              <a:rPr lang="en-GB" smtClean="0"/>
              <a:t>‹#›</a:t>
            </a:fld>
            <a:endParaRPr lang="en-GB"/>
          </a:p>
        </p:txBody>
      </p:sp>
    </p:spTree>
    <p:extLst>
      <p:ext uri="{BB962C8B-B14F-4D97-AF65-F5344CB8AC3E}">
        <p14:creationId xmlns:p14="http://schemas.microsoft.com/office/powerpoint/2010/main" val="249141038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33935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45968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016056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983929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332826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an implementer is funded to conduct CD there should be an agreed plan and one indicator of progress on outputs can be % of the CD plan achieved.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814630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an implementer is funded to conduct CD there should be an agreed plan and one indicator of progress on outputs can be % of the CD plan achieved.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755892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226155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an implementer is funded to conduct CD there should be an agreed plan and one indicator of progress on outputs can be % of the CD plan achieved.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163957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an implementer is funded to conduct CD there should be an agreed plan and one indicator of progress on outputs can be % of the CD plan achieved.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958803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an implementer is funded to conduct CD there should be an agreed plan and one indicator of progress on outputs can be % o the CD plan achieved.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710020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69268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941059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034963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771375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862747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42508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9425674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an implementer is funded to conduct CD there should be an agreed plan and one indicator of progress on outputs can be % o the CD plan achieved.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243150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an implementer is funded to conduct CD there should be an agreed plan and one indicator of progress on outputs can be % o the CD plan achieved.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361773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894894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62383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86902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69982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58687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89959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1780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42508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AF46C-488C-4E5F-9493-8B3B9BA469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C67A2E0-3FF4-4D56-B4FF-61226F54E2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37C90D-B650-4AB7-BBAB-FF28E93DCA3C}"/>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E2B261D-B249-4187-92AF-DCCD4F1F3269}"/>
              </a:ext>
            </a:extLst>
          </p:cNvPr>
          <p:cNvSpPr>
            <a:spLocks noGrp="1"/>
          </p:cNvSpPr>
          <p:nvPr>
            <p:ph type="ftr" sz="quarter" idx="11"/>
          </p:nvPr>
        </p:nvSpPr>
        <p:spPr/>
        <p:txBody>
          <a:bodyPr/>
          <a:lstStyle/>
          <a:p>
            <a:r>
              <a:rPr lang="en-GB"/>
              <a:t>1</a:t>
            </a:r>
          </a:p>
        </p:txBody>
      </p:sp>
      <p:sp>
        <p:nvSpPr>
          <p:cNvPr id="6" name="Slide Number Placeholder 5">
            <a:extLst>
              <a:ext uri="{FF2B5EF4-FFF2-40B4-BE49-F238E27FC236}">
                <a16:creationId xmlns:a16="http://schemas.microsoft.com/office/drawing/2014/main" id="{3046FE9C-A6E2-4600-A563-B8D19ABA49B1}"/>
              </a:ext>
            </a:extLst>
          </p:cNvPr>
          <p:cNvSpPr>
            <a:spLocks noGrp="1"/>
          </p:cNvSpPr>
          <p:nvPr>
            <p:ph type="sldNum" sz="quarter" idx="12"/>
          </p:nvPr>
        </p:nvSpPr>
        <p:spPr/>
        <p:txBody>
          <a:bodyPr/>
          <a:lstStyle/>
          <a:p>
            <a:fld id="{C273FCE9-1DE0-42FE-8B9F-E63D7ADBC3A2}" type="slidenum">
              <a:rPr lang="en-GB" smtClean="0"/>
              <a:t>‹#›</a:t>
            </a:fld>
            <a:endParaRPr lang="en-GB"/>
          </a:p>
        </p:txBody>
      </p:sp>
    </p:spTree>
    <p:extLst>
      <p:ext uri="{BB962C8B-B14F-4D97-AF65-F5344CB8AC3E}">
        <p14:creationId xmlns:p14="http://schemas.microsoft.com/office/powerpoint/2010/main" val="1763115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3E3C6-0858-4A84-97AE-63C8466932E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00BF26-4E70-404F-B274-BC7A401425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C67529-0D56-4B30-8C20-E947067B7E9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8ED887A-5B0B-4698-A852-209DF43182BD}"/>
              </a:ext>
            </a:extLst>
          </p:cNvPr>
          <p:cNvSpPr>
            <a:spLocks noGrp="1"/>
          </p:cNvSpPr>
          <p:nvPr>
            <p:ph type="ftr" sz="quarter" idx="11"/>
          </p:nvPr>
        </p:nvSpPr>
        <p:spPr/>
        <p:txBody>
          <a:bodyPr/>
          <a:lstStyle/>
          <a:p>
            <a:r>
              <a:rPr lang="en-GB"/>
              <a:t>1</a:t>
            </a:r>
          </a:p>
        </p:txBody>
      </p:sp>
      <p:sp>
        <p:nvSpPr>
          <p:cNvPr id="6" name="Slide Number Placeholder 5">
            <a:extLst>
              <a:ext uri="{FF2B5EF4-FFF2-40B4-BE49-F238E27FC236}">
                <a16:creationId xmlns:a16="http://schemas.microsoft.com/office/drawing/2014/main" id="{9B324FD8-6662-4443-A2DE-91DDADFE1A15}"/>
              </a:ext>
            </a:extLst>
          </p:cNvPr>
          <p:cNvSpPr>
            <a:spLocks noGrp="1"/>
          </p:cNvSpPr>
          <p:nvPr>
            <p:ph type="sldNum" sz="quarter" idx="12"/>
          </p:nvPr>
        </p:nvSpPr>
        <p:spPr/>
        <p:txBody>
          <a:bodyPr/>
          <a:lstStyle/>
          <a:p>
            <a:fld id="{C273FCE9-1DE0-42FE-8B9F-E63D7ADBC3A2}" type="slidenum">
              <a:rPr lang="en-GB" smtClean="0"/>
              <a:t>‹#›</a:t>
            </a:fld>
            <a:endParaRPr lang="en-GB"/>
          </a:p>
        </p:txBody>
      </p:sp>
    </p:spTree>
    <p:extLst>
      <p:ext uri="{BB962C8B-B14F-4D97-AF65-F5344CB8AC3E}">
        <p14:creationId xmlns:p14="http://schemas.microsoft.com/office/powerpoint/2010/main" val="767823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A910B8-ACE8-41F3-852A-CBC1172F76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C058EA-3D75-4F77-854F-C6210C8494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754D93-ED22-4D8D-8D3C-3C994BA68A2A}"/>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D7C1BF7-FF79-4834-A746-4D071F8AFFEE}"/>
              </a:ext>
            </a:extLst>
          </p:cNvPr>
          <p:cNvSpPr>
            <a:spLocks noGrp="1"/>
          </p:cNvSpPr>
          <p:nvPr>
            <p:ph type="ftr" sz="quarter" idx="11"/>
          </p:nvPr>
        </p:nvSpPr>
        <p:spPr/>
        <p:txBody>
          <a:bodyPr/>
          <a:lstStyle/>
          <a:p>
            <a:r>
              <a:rPr lang="en-GB"/>
              <a:t>1</a:t>
            </a:r>
          </a:p>
        </p:txBody>
      </p:sp>
      <p:sp>
        <p:nvSpPr>
          <p:cNvPr id="6" name="Slide Number Placeholder 5">
            <a:extLst>
              <a:ext uri="{FF2B5EF4-FFF2-40B4-BE49-F238E27FC236}">
                <a16:creationId xmlns:a16="http://schemas.microsoft.com/office/drawing/2014/main" id="{75445AB9-66FE-4121-981A-22A441A30044}"/>
              </a:ext>
            </a:extLst>
          </p:cNvPr>
          <p:cNvSpPr>
            <a:spLocks noGrp="1"/>
          </p:cNvSpPr>
          <p:nvPr>
            <p:ph type="sldNum" sz="quarter" idx="12"/>
          </p:nvPr>
        </p:nvSpPr>
        <p:spPr/>
        <p:txBody>
          <a:bodyPr/>
          <a:lstStyle/>
          <a:p>
            <a:fld id="{C273FCE9-1DE0-42FE-8B9F-E63D7ADBC3A2}" type="slidenum">
              <a:rPr lang="en-GB" smtClean="0"/>
              <a:t>‹#›</a:t>
            </a:fld>
            <a:endParaRPr lang="en-GB"/>
          </a:p>
        </p:txBody>
      </p:sp>
    </p:spTree>
    <p:extLst>
      <p:ext uri="{BB962C8B-B14F-4D97-AF65-F5344CB8AC3E}">
        <p14:creationId xmlns:p14="http://schemas.microsoft.com/office/powerpoint/2010/main" val="3309270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5"/>
            <a:ext cx="10363200" cy="2387600"/>
          </a:xfrm>
          <a:prstGeom prst="rect">
            <a:avLst/>
          </a:prstGeom>
        </p:spPr>
        <p:txBody>
          <a:bodyPr anchor="b"/>
          <a:lstStyle>
            <a:lvl1pPr algn="ctr">
              <a:defRPr sz="6300"/>
            </a:lvl1pPr>
          </a:lstStyle>
          <a:p>
            <a:r>
              <a:rPr lang="en-US"/>
              <a:t>Click to edit Master title style</a:t>
            </a:r>
          </a:p>
        </p:txBody>
      </p:sp>
    </p:spTree>
    <p:extLst>
      <p:ext uri="{BB962C8B-B14F-4D97-AF65-F5344CB8AC3E}">
        <p14:creationId xmlns:p14="http://schemas.microsoft.com/office/powerpoint/2010/main" val="40372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529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10111-EA56-4BAF-AE87-3B2A33854E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B4F603-D74B-4D1F-94E5-766C01A3AD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DEC9C0-CC91-4419-A3E3-AEE9DC096B8F}"/>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64B21E4D-B3F9-4ADD-A412-E1292F79411E}"/>
              </a:ext>
            </a:extLst>
          </p:cNvPr>
          <p:cNvSpPr>
            <a:spLocks noGrp="1"/>
          </p:cNvSpPr>
          <p:nvPr>
            <p:ph type="ftr" sz="quarter" idx="11"/>
          </p:nvPr>
        </p:nvSpPr>
        <p:spPr/>
        <p:txBody>
          <a:bodyPr/>
          <a:lstStyle/>
          <a:p>
            <a:r>
              <a:rPr lang="en-GB"/>
              <a:t>1</a:t>
            </a:r>
          </a:p>
        </p:txBody>
      </p:sp>
      <p:sp>
        <p:nvSpPr>
          <p:cNvPr id="6" name="Slide Number Placeholder 5">
            <a:extLst>
              <a:ext uri="{FF2B5EF4-FFF2-40B4-BE49-F238E27FC236}">
                <a16:creationId xmlns:a16="http://schemas.microsoft.com/office/drawing/2014/main" id="{C5768452-B3A8-4FE5-8B3A-381560C8FBA8}"/>
              </a:ext>
            </a:extLst>
          </p:cNvPr>
          <p:cNvSpPr>
            <a:spLocks noGrp="1"/>
          </p:cNvSpPr>
          <p:nvPr>
            <p:ph type="sldNum" sz="quarter" idx="12"/>
          </p:nvPr>
        </p:nvSpPr>
        <p:spPr/>
        <p:txBody>
          <a:bodyPr/>
          <a:lstStyle/>
          <a:p>
            <a:fld id="{C273FCE9-1DE0-42FE-8B9F-E63D7ADBC3A2}" type="slidenum">
              <a:rPr lang="en-GB" smtClean="0"/>
              <a:t>‹#›</a:t>
            </a:fld>
            <a:endParaRPr lang="en-GB"/>
          </a:p>
        </p:txBody>
      </p:sp>
    </p:spTree>
    <p:extLst>
      <p:ext uri="{BB962C8B-B14F-4D97-AF65-F5344CB8AC3E}">
        <p14:creationId xmlns:p14="http://schemas.microsoft.com/office/powerpoint/2010/main" val="4044439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25CC4-805C-4E3F-BDF6-022B0B4946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0A5429-F61F-49DA-826E-07BD434ADA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295A6F-CF5E-439B-B347-93874C5409E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BE481CB-F287-4049-8C1D-06C152974EA8}"/>
              </a:ext>
            </a:extLst>
          </p:cNvPr>
          <p:cNvSpPr>
            <a:spLocks noGrp="1"/>
          </p:cNvSpPr>
          <p:nvPr>
            <p:ph type="ftr" sz="quarter" idx="11"/>
          </p:nvPr>
        </p:nvSpPr>
        <p:spPr/>
        <p:txBody>
          <a:bodyPr/>
          <a:lstStyle/>
          <a:p>
            <a:r>
              <a:rPr lang="en-GB"/>
              <a:t>1</a:t>
            </a:r>
          </a:p>
        </p:txBody>
      </p:sp>
      <p:sp>
        <p:nvSpPr>
          <p:cNvPr id="6" name="Slide Number Placeholder 5">
            <a:extLst>
              <a:ext uri="{FF2B5EF4-FFF2-40B4-BE49-F238E27FC236}">
                <a16:creationId xmlns:a16="http://schemas.microsoft.com/office/drawing/2014/main" id="{FCA8D48D-A009-4B60-B54E-0FDFB2566E05}"/>
              </a:ext>
            </a:extLst>
          </p:cNvPr>
          <p:cNvSpPr>
            <a:spLocks noGrp="1"/>
          </p:cNvSpPr>
          <p:nvPr>
            <p:ph type="sldNum" sz="quarter" idx="12"/>
          </p:nvPr>
        </p:nvSpPr>
        <p:spPr/>
        <p:txBody>
          <a:bodyPr/>
          <a:lstStyle/>
          <a:p>
            <a:fld id="{C273FCE9-1DE0-42FE-8B9F-E63D7ADBC3A2}" type="slidenum">
              <a:rPr lang="en-GB" smtClean="0"/>
              <a:t>‹#›</a:t>
            </a:fld>
            <a:endParaRPr lang="en-GB"/>
          </a:p>
        </p:txBody>
      </p:sp>
    </p:spTree>
    <p:extLst>
      <p:ext uri="{BB962C8B-B14F-4D97-AF65-F5344CB8AC3E}">
        <p14:creationId xmlns:p14="http://schemas.microsoft.com/office/powerpoint/2010/main" val="2353649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6E263-B488-41BF-87D6-B0F3842D50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155B74-EA47-4D08-9EC2-A6204AB5BF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06CB393-101D-4988-9645-A2EAFCC48F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AB9CFB-7B61-42B0-B79B-74BF1A4AB5CD}"/>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C38155A4-C59D-4AEC-91EC-F87AB5AA1623}"/>
              </a:ext>
            </a:extLst>
          </p:cNvPr>
          <p:cNvSpPr>
            <a:spLocks noGrp="1"/>
          </p:cNvSpPr>
          <p:nvPr>
            <p:ph type="ftr" sz="quarter" idx="11"/>
          </p:nvPr>
        </p:nvSpPr>
        <p:spPr/>
        <p:txBody>
          <a:bodyPr/>
          <a:lstStyle/>
          <a:p>
            <a:r>
              <a:rPr lang="en-GB"/>
              <a:t>1</a:t>
            </a:r>
          </a:p>
        </p:txBody>
      </p:sp>
      <p:sp>
        <p:nvSpPr>
          <p:cNvPr id="7" name="Slide Number Placeholder 6">
            <a:extLst>
              <a:ext uri="{FF2B5EF4-FFF2-40B4-BE49-F238E27FC236}">
                <a16:creationId xmlns:a16="http://schemas.microsoft.com/office/drawing/2014/main" id="{E0C00874-86B8-4319-B33A-FE71C6F1D2A3}"/>
              </a:ext>
            </a:extLst>
          </p:cNvPr>
          <p:cNvSpPr>
            <a:spLocks noGrp="1"/>
          </p:cNvSpPr>
          <p:nvPr>
            <p:ph type="sldNum" sz="quarter" idx="12"/>
          </p:nvPr>
        </p:nvSpPr>
        <p:spPr/>
        <p:txBody>
          <a:bodyPr/>
          <a:lstStyle/>
          <a:p>
            <a:fld id="{C273FCE9-1DE0-42FE-8B9F-E63D7ADBC3A2}" type="slidenum">
              <a:rPr lang="en-GB" smtClean="0"/>
              <a:t>‹#›</a:t>
            </a:fld>
            <a:endParaRPr lang="en-GB"/>
          </a:p>
        </p:txBody>
      </p:sp>
    </p:spTree>
    <p:extLst>
      <p:ext uri="{BB962C8B-B14F-4D97-AF65-F5344CB8AC3E}">
        <p14:creationId xmlns:p14="http://schemas.microsoft.com/office/powerpoint/2010/main" val="289215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D30DB-A70B-41A2-A9B3-522589C994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00A92B-4080-445D-9C70-1F7B8B0FE8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522DEC-5F20-401E-B3CD-AF468686CF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CCF4BF6-0375-4E04-92E3-BCAE87A14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09F7B6-1DA1-448F-A0D2-7EF6712BDE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E706166-BC2F-4553-8E7A-35E9DFE19BF8}"/>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33760613-9039-4A16-A9D1-B4DD71A35BE9}"/>
              </a:ext>
            </a:extLst>
          </p:cNvPr>
          <p:cNvSpPr>
            <a:spLocks noGrp="1"/>
          </p:cNvSpPr>
          <p:nvPr>
            <p:ph type="ftr" sz="quarter" idx="11"/>
          </p:nvPr>
        </p:nvSpPr>
        <p:spPr/>
        <p:txBody>
          <a:bodyPr/>
          <a:lstStyle/>
          <a:p>
            <a:r>
              <a:rPr lang="en-GB"/>
              <a:t>1</a:t>
            </a:r>
          </a:p>
        </p:txBody>
      </p:sp>
      <p:sp>
        <p:nvSpPr>
          <p:cNvPr id="9" name="Slide Number Placeholder 8">
            <a:extLst>
              <a:ext uri="{FF2B5EF4-FFF2-40B4-BE49-F238E27FC236}">
                <a16:creationId xmlns:a16="http://schemas.microsoft.com/office/drawing/2014/main" id="{289D47C4-3242-41AA-8183-F6FFC58A7E7B}"/>
              </a:ext>
            </a:extLst>
          </p:cNvPr>
          <p:cNvSpPr>
            <a:spLocks noGrp="1"/>
          </p:cNvSpPr>
          <p:nvPr>
            <p:ph type="sldNum" sz="quarter" idx="12"/>
          </p:nvPr>
        </p:nvSpPr>
        <p:spPr/>
        <p:txBody>
          <a:bodyPr/>
          <a:lstStyle/>
          <a:p>
            <a:fld id="{C273FCE9-1DE0-42FE-8B9F-E63D7ADBC3A2}" type="slidenum">
              <a:rPr lang="en-GB" smtClean="0"/>
              <a:t>‹#›</a:t>
            </a:fld>
            <a:endParaRPr lang="en-GB"/>
          </a:p>
        </p:txBody>
      </p:sp>
    </p:spTree>
    <p:extLst>
      <p:ext uri="{BB962C8B-B14F-4D97-AF65-F5344CB8AC3E}">
        <p14:creationId xmlns:p14="http://schemas.microsoft.com/office/powerpoint/2010/main" val="2980457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36506-7030-4076-AF2C-7443CBE1C4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E4E0970-79A3-4809-B92D-CCAB1159A3A7}"/>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1E6DDC58-6238-4DCA-9ACC-C00B8EA76C96}"/>
              </a:ext>
            </a:extLst>
          </p:cNvPr>
          <p:cNvSpPr>
            <a:spLocks noGrp="1"/>
          </p:cNvSpPr>
          <p:nvPr>
            <p:ph type="ftr" sz="quarter" idx="11"/>
          </p:nvPr>
        </p:nvSpPr>
        <p:spPr/>
        <p:txBody>
          <a:bodyPr/>
          <a:lstStyle/>
          <a:p>
            <a:r>
              <a:rPr lang="en-GB"/>
              <a:t>1</a:t>
            </a:r>
          </a:p>
        </p:txBody>
      </p:sp>
      <p:sp>
        <p:nvSpPr>
          <p:cNvPr id="5" name="Slide Number Placeholder 4">
            <a:extLst>
              <a:ext uri="{FF2B5EF4-FFF2-40B4-BE49-F238E27FC236}">
                <a16:creationId xmlns:a16="http://schemas.microsoft.com/office/drawing/2014/main" id="{A014920B-8398-4909-8E96-C9DD92BC7B9F}"/>
              </a:ext>
            </a:extLst>
          </p:cNvPr>
          <p:cNvSpPr>
            <a:spLocks noGrp="1"/>
          </p:cNvSpPr>
          <p:nvPr>
            <p:ph type="sldNum" sz="quarter" idx="12"/>
          </p:nvPr>
        </p:nvSpPr>
        <p:spPr/>
        <p:txBody>
          <a:bodyPr/>
          <a:lstStyle/>
          <a:p>
            <a:fld id="{C273FCE9-1DE0-42FE-8B9F-E63D7ADBC3A2}" type="slidenum">
              <a:rPr lang="en-GB" smtClean="0"/>
              <a:t>‹#›</a:t>
            </a:fld>
            <a:endParaRPr lang="en-GB"/>
          </a:p>
        </p:txBody>
      </p:sp>
    </p:spTree>
    <p:extLst>
      <p:ext uri="{BB962C8B-B14F-4D97-AF65-F5344CB8AC3E}">
        <p14:creationId xmlns:p14="http://schemas.microsoft.com/office/powerpoint/2010/main" val="63128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3D4B57-AE14-4C91-B088-CDF4EB29DDBE}"/>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C797DE0F-B9F0-4F4D-BA2D-9579240EC369}"/>
              </a:ext>
            </a:extLst>
          </p:cNvPr>
          <p:cNvSpPr>
            <a:spLocks noGrp="1"/>
          </p:cNvSpPr>
          <p:nvPr>
            <p:ph type="ftr" sz="quarter" idx="11"/>
          </p:nvPr>
        </p:nvSpPr>
        <p:spPr/>
        <p:txBody>
          <a:bodyPr/>
          <a:lstStyle/>
          <a:p>
            <a:r>
              <a:rPr lang="en-GB"/>
              <a:t>1</a:t>
            </a:r>
          </a:p>
        </p:txBody>
      </p:sp>
      <p:sp>
        <p:nvSpPr>
          <p:cNvPr id="4" name="Slide Number Placeholder 3">
            <a:extLst>
              <a:ext uri="{FF2B5EF4-FFF2-40B4-BE49-F238E27FC236}">
                <a16:creationId xmlns:a16="http://schemas.microsoft.com/office/drawing/2014/main" id="{747B224E-5B41-43E6-BBEF-067B1E41AA0B}"/>
              </a:ext>
            </a:extLst>
          </p:cNvPr>
          <p:cNvSpPr>
            <a:spLocks noGrp="1"/>
          </p:cNvSpPr>
          <p:nvPr>
            <p:ph type="sldNum" sz="quarter" idx="12"/>
          </p:nvPr>
        </p:nvSpPr>
        <p:spPr/>
        <p:txBody>
          <a:bodyPr/>
          <a:lstStyle/>
          <a:p>
            <a:fld id="{C273FCE9-1DE0-42FE-8B9F-E63D7ADBC3A2}" type="slidenum">
              <a:rPr lang="en-GB" smtClean="0"/>
              <a:t>‹#›</a:t>
            </a:fld>
            <a:endParaRPr lang="en-GB"/>
          </a:p>
        </p:txBody>
      </p:sp>
    </p:spTree>
    <p:extLst>
      <p:ext uri="{BB962C8B-B14F-4D97-AF65-F5344CB8AC3E}">
        <p14:creationId xmlns:p14="http://schemas.microsoft.com/office/powerpoint/2010/main" val="122989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2258F-A51B-4C0A-A9CF-0995D2F4BF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2FD0FC9-639A-43A7-BF19-47708421AC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77B135D-C63E-4869-B691-B7C4D8F20F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5A4FD1-8A44-4A59-AEE4-A319E5B0E7CD}"/>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286D82A2-232E-43F3-BA53-69B16027D846}"/>
              </a:ext>
            </a:extLst>
          </p:cNvPr>
          <p:cNvSpPr>
            <a:spLocks noGrp="1"/>
          </p:cNvSpPr>
          <p:nvPr>
            <p:ph type="ftr" sz="quarter" idx="11"/>
          </p:nvPr>
        </p:nvSpPr>
        <p:spPr/>
        <p:txBody>
          <a:bodyPr/>
          <a:lstStyle/>
          <a:p>
            <a:r>
              <a:rPr lang="en-GB"/>
              <a:t>1</a:t>
            </a:r>
          </a:p>
        </p:txBody>
      </p:sp>
      <p:sp>
        <p:nvSpPr>
          <p:cNvPr id="7" name="Slide Number Placeholder 6">
            <a:extLst>
              <a:ext uri="{FF2B5EF4-FFF2-40B4-BE49-F238E27FC236}">
                <a16:creationId xmlns:a16="http://schemas.microsoft.com/office/drawing/2014/main" id="{2D9A06F9-6E5E-4A0A-A139-C3E8D6DA265F}"/>
              </a:ext>
            </a:extLst>
          </p:cNvPr>
          <p:cNvSpPr>
            <a:spLocks noGrp="1"/>
          </p:cNvSpPr>
          <p:nvPr>
            <p:ph type="sldNum" sz="quarter" idx="12"/>
          </p:nvPr>
        </p:nvSpPr>
        <p:spPr/>
        <p:txBody>
          <a:bodyPr/>
          <a:lstStyle/>
          <a:p>
            <a:fld id="{C273FCE9-1DE0-42FE-8B9F-E63D7ADBC3A2}" type="slidenum">
              <a:rPr lang="en-GB" smtClean="0"/>
              <a:t>‹#›</a:t>
            </a:fld>
            <a:endParaRPr lang="en-GB"/>
          </a:p>
        </p:txBody>
      </p:sp>
    </p:spTree>
    <p:extLst>
      <p:ext uri="{BB962C8B-B14F-4D97-AF65-F5344CB8AC3E}">
        <p14:creationId xmlns:p14="http://schemas.microsoft.com/office/powerpoint/2010/main" val="4273579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8F8EC-4954-4924-9A48-A764826FA5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2E72038-3791-4CFE-AC68-210D73F504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EFC4526-CC45-4DBA-BE10-678717B22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A9FE71-ECC0-443F-8E6F-B87C2639E97C}"/>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6B4E1F59-4639-4A48-875B-972AB4006AF9}"/>
              </a:ext>
            </a:extLst>
          </p:cNvPr>
          <p:cNvSpPr>
            <a:spLocks noGrp="1"/>
          </p:cNvSpPr>
          <p:nvPr>
            <p:ph type="ftr" sz="quarter" idx="11"/>
          </p:nvPr>
        </p:nvSpPr>
        <p:spPr/>
        <p:txBody>
          <a:bodyPr/>
          <a:lstStyle/>
          <a:p>
            <a:r>
              <a:rPr lang="en-GB"/>
              <a:t>1</a:t>
            </a:r>
          </a:p>
        </p:txBody>
      </p:sp>
      <p:sp>
        <p:nvSpPr>
          <p:cNvPr id="7" name="Slide Number Placeholder 6">
            <a:extLst>
              <a:ext uri="{FF2B5EF4-FFF2-40B4-BE49-F238E27FC236}">
                <a16:creationId xmlns:a16="http://schemas.microsoft.com/office/drawing/2014/main" id="{D8FFDF70-4F0F-4C90-932C-201315F3C59B}"/>
              </a:ext>
            </a:extLst>
          </p:cNvPr>
          <p:cNvSpPr>
            <a:spLocks noGrp="1"/>
          </p:cNvSpPr>
          <p:nvPr>
            <p:ph type="sldNum" sz="quarter" idx="12"/>
          </p:nvPr>
        </p:nvSpPr>
        <p:spPr/>
        <p:txBody>
          <a:bodyPr/>
          <a:lstStyle/>
          <a:p>
            <a:fld id="{C273FCE9-1DE0-42FE-8B9F-E63D7ADBC3A2}" type="slidenum">
              <a:rPr lang="en-GB" smtClean="0"/>
              <a:t>‹#›</a:t>
            </a:fld>
            <a:endParaRPr lang="en-GB"/>
          </a:p>
        </p:txBody>
      </p:sp>
    </p:spTree>
    <p:extLst>
      <p:ext uri="{BB962C8B-B14F-4D97-AF65-F5344CB8AC3E}">
        <p14:creationId xmlns:p14="http://schemas.microsoft.com/office/powerpoint/2010/main" val="73966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E32C23-E05A-40E5-AAC1-764553DD40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DE036A-2ADB-4AF0-B771-631F994F22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FE90B2D-CA08-4EE9-8B13-510F97702F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69B70D08-9792-4647-AB82-D7D0D7D1D3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1</a:t>
            </a:r>
          </a:p>
        </p:txBody>
      </p:sp>
      <p:sp>
        <p:nvSpPr>
          <p:cNvPr id="6" name="Slide Number Placeholder 5">
            <a:extLst>
              <a:ext uri="{FF2B5EF4-FFF2-40B4-BE49-F238E27FC236}">
                <a16:creationId xmlns:a16="http://schemas.microsoft.com/office/drawing/2014/main" id="{42351A87-DB0E-44FA-9314-12FFE4BC88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3FCE9-1DE0-42FE-8B9F-E63D7ADBC3A2}" type="slidenum">
              <a:rPr lang="en-GB" smtClean="0"/>
              <a:t>‹#›</a:t>
            </a:fld>
            <a:endParaRPr lang="en-GB"/>
          </a:p>
        </p:txBody>
      </p:sp>
    </p:spTree>
    <p:extLst>
      <p:ext uri="{BB962C8B-B14F-4D97-AF65-F5344CB8AC3E}">
        <p14:creationId xmlns:p14="http://schemas.microsoft.com/office/powerpoint/2010/main" val="4250668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s://acleddata.com/dashboard/"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s://dashboards.sdgindex.org/ranking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s://ceobs.org/survey-of-environmental-practices-in-mine-action/"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1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074952E-A36B-B448-B82C-600C3F39CB89}"/>
              </a:ext>
            </a:extLst>
          </p:cNvPr>
          <p:cNvGrpSpPr/>
          <p:nvPr/>
        </p:nvGrpSpPr>
        <p:grpSpPr>
          <a:xfrm>
            <a:off x="5761590" y="5437730"/>
            <a:ext cx="3277785" cy="1167116"/>
            <a:chOff x="4793790" y="317668"/>
            <a:chExt cx="3905948" cy="1390785"/>
          </a:xfrm>
        </p:grpSpPr>
        <p:pic>
          <p:nvPicPr>
            <p:cNvPr id="6" name="Picture 5">
              <a:extLst>
                <a:ext uri="{FF2B5EF4-FFF2-40B4-BE49-F238E27FC236}">
                  <a16:creationId xmlns:a16="http://schemas.microsoft.com/office/drawing/2014/main" id="{E537A4E1-2FAB-8847-9DFE-0AD8D48E1D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2337" y="520756"/>
              <a:ext cx="2037401" cy="962479"/>
            </a:xfrm>
            <a:prstGeom prst="rect">
              <a:avLst/>
            </a:prstGeom>
          </p:spPr>
        </p:pic>
        <p:pic>
          <p:nvPicPr>
            <p:cNvPr id="8" name="Picture 7">
              <a:extLst>
                <a:ext uri="{FF2B5EF4-FFF2-40B4-BE49-F238E27FC236}">
                  <a16:creationId xmlns:a16="http://schemas.microsoft.com/office/drawing/2014/main" id="{22C70056-25DB-3D49-8F87-44827FC5AD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90" y="317668"/>
              <a:ext cx="1310986" cy="1390785"/>
            </a:xfrm>
            <a:prstGeom prst="rect">
              <a:avLst/>
            </a:prstGeom>
          </p:spPr>
        </p:pic>
      </p:grpSp>
      <p:sp>
        <p:nvSpPr>
          <p:cNvPr id="9" name="Rectangle 8">
            <a:extLst>
              <a:ext uri="{FF2B5EF4-FFF2-40B4-BE49-F238E27FC236}">
                <a16:creationId xmlns:a16="http://schemas.microsoft.com/office/drawing/2014/main" id="{0E8E5C07-0E5E-3D44-96C2-AA808CB466FF}"/>
              </a:ext>
            </a:extLst>
          </p:cNvPr>
          <p:cNvSpPr/>
          <p:nvPr/>
        </p:nvSpPr>
        <p:spPr>
          <a:xfrm>
            <a:off x="0" y="1780263"/>
            <a:ext cx="12192000" cy="2364148"/>
          </a:xfrm>
          <a:prstGeom prst="rect">
            <a:avLst/>
          </a:prstGeom>
          <a:solidFill>
            <a:srgbClr val="E5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GB"/>
          </a:p>
        </p:txBody>
      </p:sp>
      <p:sp>
        <p:nvSpPr>
          <p:cNvPr id="10" name="Subtitle 8">
            <a:extLst>
              <a:ext uri="{FF2B5EF4-FFF2-40B4-BE49-F238E27FC236}">
                <a16:creationId xmlns:a16="http://schemas.microsoft.com/office/drawing/2014/main" id="{8F5ABADE-6A08-3C4E-905A-814DF44CC86C}"/>
              </a:ext>
            </a:extLst>
          </p:cNvPr>
          <p:cNvSpPr txBox="1">
            <a:spLocks/>
          </p:cNvSpPr>
          <p:nvPr/>
        </p:nvSpPr>
        <p:spPr>
          <a:xfrm>
            <a:off x="431350" y="3425119"/>
            <a:ext cx="11760629" cy="807692"/>
          </a:xfrm>
          <a:prstGeom prst="rect">
            <a:avLst/>
          </a:prstGeom>
        </p:spPr>
        <p:txBody>
          <a:bodyPr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cap="none" spc="250" baseline="0">
                <a:solidFill>
                  <a:srgbClr val="103A71"/>
                </a:solidFill>
                <a:latin typeface="Arial" pitchFamily="34" charset="0"/>
                <a:ea typeface="+mn-ea"/>
                <a:cs typeface="Arial"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0" indent="0" algn="r" defTabSz="914400" rtl="1" eaLnBrk="1" latinLnBrk="0" hangingPunct="1">
              <a:lnSpc>
                <a:spcPct val="90000"/>
              </a:lnSpc>
              <a:spcBef>
                <a:spcPts val="1000"/>
              </a:spcBef>
              <a:buFont typeface="Arial" panose="020B0604020202020204" pitchFamily="34" charset="0"/>
              <a:buNone/>
            </a:pPr>
            <a:endParaRPr lang="ar-JO" sz="2200" spc="0" dirty="0"/>
          </a:p>
        </p:txBody>
      </p:sp>
      <p:sp>
        <p:nvSpPr>
          <p:cNvPr id="11" name="Title 7">
            <a:extLst>
              <a:ext uri="{FF2B5EF4-FFF2-40B4-BE49-F238E27FC236}">
                <a16:creationId xmlns:a16="http://schemas.microsoft.com/office/drawing/2014/main" id="{2B460805-AB98-814D-919B-0A9CD37B1D8F}"/>
              </a:ext>
            </a:extLst>
          </p:cNvPr>
          <p:cNvSpPr txBox="1">
            <a:spLocks/>
          </p:cNvSpPr>
          <p:nvPr/>
        </p:nvSpPr>
        <p:spPr>
          <a:xfrm>
            <a:off x="431371" y="2228550"/>
            <a:ext cx="10363200" cy="11521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700" b="1" kern="1200">
                <a:solidFill>
                  <a:srgbClr val="103A71"/>
                </a:solidFill>
                <a:latin typeface="Arial" pitchFamily="34" charset="0"/>
                <a:ea typeface="+mj-ea"/>
                <a:cs typeface="Arial" pitchFamily="34" charset="0"/>
              </a:defRPr>
            </a:lvl1pPr>
          </a:lstStyle>
          <a:p>
            <a:pPr algn="r" rtl="1"/>
            <a:r>
              <a:rPr lang="ar-JO" sz="4000" spc="0" dirty="0"/>
              <a:t>تعزيز القدرة الجماعية لقطاع العمل على إزالة الألغام</a:t>
            </a:r>
          </a:p>
        </p:txBody>
      </p:sp>
      <p:pic>
        <p:nvPicPr>
          <p:cNvPr id="12" name="Picture 2" descr="e-Pact_Logo_Final (2)">
            <a:extLst>
              <a:ext uri="{FF2B5EF4-FFF2-40B4-BE49-F238E27FC236}">
                <a16:creationId xmlns:a16="http://schemas.microsoft.com/office/drawing/2014/main" id="{C5D9C8B9-0D74-684B-8B9E-56C1F4FC33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801" y="403201"/>
            <a:ext cx="2261062" cy="124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3EF3D609-6895-744C-B143-EE215E0A4441}"/>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a:extLst>
              <a:ext uri="{FF2B5EF4-FFF2-40B4-BE49-F238E27FC236}">
                <a16:creationId xmlns:a16="http://schemas.microsoft.com/office/drawing/2014/main" id="{2BE372CE-1B0C-4743-9DB3-48919D1B52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5946" y="5225950"/>
            <a:ext cx="2867025" cy="15906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A3CFAD4-A53D-A344-829D-310B31E29590}"/>
              </a:ext>
            </a:extLst>
          </p:cNvPr>
          <p:cNvSpPr/>
          <p:nvPr/>
        </p:nvSpPr>
        <p:spPr>
          <a:xfrm>
            <a:off x="1147317" y="3613521"/>
            <a:ext cx="10453503" cy="430887"/>
          </a:xfrm>
          <a:prstGeom prst="rect">
            <a:avLst/>
          </a:prstGeom>
        </p:spPr>
        <p:txBody>
          <a:bodyPr wrap="none">
            <a:spAutoFit/>
          </a:bodyPr>
          <a:lstStyle/>
          <a:p>
            <a:pPr algn="r" rtl="1"/>
            <a:r>
              <a:rPr lang="ar-JO" sz="2200" dirty="0">
                <a:solidFill>
                  <a:srgbClr val="103A71"/>
                </a:solidFill>
                <a:latin typeface="Arial" panose="020B0604020202020204" pitchFamily="34" charset="0"/>
                <a:cs typeface="Arial" panose="020B0604020202020204" pitchFamily="34" charset="0"/>
              </a:rPr>
              <a:t>التأطير الاستراتيجي لنظرية التغيير على مستوى القطاع ودليل المستخدم                            تشرين ثاني 2022</a:t>
            </a:r>
            <a:endParaRPr lang="en-US" sz="2200" dirty="0">
              <a:solidFill>
                <a:srgbClr val="103A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935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BEA3E00-67A4-6942-A7F0-50FD0629154F}"/>
              </a:ext>
            </a:extLst>
          </p:cNvPr>
          <p:cNvSpPr/>
          <p:nvPr/>
        </p:nvSpPr>
        <p:spPr>
          <a:xfrm>
            <a:off x="214516" y="3738625"/>
            <a:ext cx="11795526" cy="294466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C2190A7-C504-E548-95AD-E9F789747A37}"/>
              </a:ext>
            </a:extLst>
          </p:cNvPr>
          <p:cNvSpPr txBox="1"/>
          <p:nvPr/>
        </p:nvSpPr>
        <p:spPr>
          <a:xfrm>
            <a:off x="5108339" y="1414591"/>
            <a:ext cx="1159439" cy="288147"/>
          </a:xfrm>
          <a:prstGeom prst="rect">
            <a:avLst/>
          </a:prstGeom>
          <a:noFill/>
        </p:spPr>
        <p:txBody>
          <a:bodyPr wrap="square" lIns="36000" tIns="36000" rIns="36000" bIns="36000" rtlCol="0">
            <a:spAutoFit/>
          </a:bodyPr>
          <a:lstStyle/>
          <a:p>
            <a:pPr algn="ctr"/>
            <a:r>
              <a:rPr lang="ar-JO" sz="1400" dirty="0">
                <a:solidFill>
                  <a:srgbClr val="103A71"/>
                </a:solidFill>
                <a:latin typeface="Arial" panose="020B0604020202020204" pitchFamily="34" charset="0"/>
                <a:cs typeface="Arial" panose="020B0604020202020204" pitchFamily="34" charset="0"/>
              </a:rPr>
              <a:t>تعزيز متبادل</a:t>
            </a:r>
            <a:endParaRPr lang="en-GB" sz="1400" dirty="0">
              <a:solidFill>
                <a:srgbClr val="103A71"/>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5C98E932-EBEE-FC4E-A13A-584E83BB6A63}"/>
              </a:ext>
            </a:extLst>
          </p:cNvPr>
          <p:cNvSpPr txBox="1"/>
          <p:nvPr/>
        </p:nvSpPr>
        <p:spPr>
          <a:xfrm>
            <a:off x="256700" y="3853357"/>
            <a:ext cx="11711157" cy="318924"/>
          </a:xfrm>
          <a:prstGeom prst="rect">
            <a:avLst/>
          </a:prstGeom>
          <a:noFill/>
        </p:spPr>
        <p:txBody>
          <a:bodyPr wrap="square" lIns="36000" tIns="36000" rIns="36000" bIns="36000" rtlCol="0">
            <a:spAutoFit/>
          </a:bodyPr>
          <a:lstStyle/>
          <a:p>
            <a:pPr algn="ctr" rtl="1"/>
            <a:r>
              <a:rPr lang="ar-JO" sz="1600" b="1" dirty="0">
                <a:solidFill>
                  <a:srgbClr val="103A71"/>
                </a:solidFill>
                <a:latin typeface="Arial" panose="020B0604020202020204" pitchFamily="34" charset="0"/>
                <a:cs typeface="Arial" panose="020B0604020202020204" pitchFamily="34" charset="0"/>
              </a:rPr>
              <a:t>المبادئ التي تخلق بيئة ممكنة لوضع المجتمعات المحلية والقيادة المحلية في صلب العمل على إزالة الألغام ولزيادة القيمة الاستراتيجية للقطاع بأقصى صورة</a:t>
            </a:r>
          </a:p>
        </p:txBody>
      </p:sp>
      <p:sp>
        <p:nvSpPr>
          <p:cNvPr id="75" name="Rounded Rectangle 74">
            <a:extLst>
              <a:ext uri="{FF2B5EF4-FFF2-40B4-BE49-F238E27FC236}">
                <a16:creationId xmlns:a16="http://schemas.microsoft.com/office/drawing/2014/main" id="{5795BA10-73E1-A548-B045-6AA28431BF7E}"/>
              </a:ext>
            </a:extLst>
          </p:cNvPr>
          <p:cNvSpPr/>
          <p:nvPr/>
        </p:nvSpPr>
        <p:spPr>
          <a:xfrm>
            <a:off x="420238" y="4611720"/>
            <a:ext cx="5302205" cy="1941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72000" rtlCol="0" anchor="ctr" anchorCtr="1"/>
          <a:lstStyle/>
          <a:p>
            <a:pPr algn="r" rtl="1"/>
            <a:r>
              <a:rPr lang="ar-JO" sz="1400" b="1" dirty="0">
                <a:solidFill>
                  <a:srgbClr val="103A71"/>
                </a:solidFill>
                <a:effectLst/>
                <a:latin typeface="Arial" panose="020B0604020202020204" pitchFamily="34" charset="0"/>
                <a:ea typeface="Times New Roman" panose="02020603050405020304" pitchFamily="18" charset="0"/>
                <a:cs typeface="Arial" panose="020B0604020202020204" pitchFamily="34" charset="0"/>
              </a:rPr>
              <a:t>الاعتبارات المتعلقة بحساسية النزاع والنوع الاجتماعي والإشراك والبيئة</a:t>
            </a:r>
            <a:r>
              <a:rPr lang="ar-JO" sz="1400" dirty="0">
                <a:solidFill>
                  <a:srgbClr val="103A71"/>
                </a:solidFill>
                <a:effectLst/>
                <a:latin typeface="Arial" panose="020B0604020202020204" pitchFamily="34" charset="0"/>
                <a:ea typeface="Times New Roman" panose="02020603050405020304" pitchFamily="18" charset="0"/>
                <a:cs typeface="Arial" panose="020B0604020202020204" pitchFamily="34" charset="0"/>
              </a:rPr>
              <a:t> موجودة في كافة الأنشطة</a:t>
            </a:r>
            <a:r>
              <a:rPr lang="ar-JO" sz="1400" dirty="0">
                <a:solidFill>
                  <a:srgbClr val="103A71"/>
                </a:solidFill>
                <a:latin typeface="Arial" panose="020B0604020202020204" pitchFamily="34" charset="0"/>
                <a:ea typeface="Times New Roman" panose="02020603050405020304" pitchFamily="18" charset="0"/>
                <a:cs typeface="Arial" panose="020B0604020202020204" pitchFamily="34" charset="0"/>
              </a:rPr>
              <a:t>، في ظل وجود تواصل مع المجتمع وعمليات تشاركية أخرى تعطي صوتاً وتشمل الرجال والنساء والفتيات والفتيان وضحايا المخلفات المتفجرة والأشخاص الآخرون ذوي الإعاقة والفئات الضعيفة أو المهمشة.</a:t>
            </a:r>
            <a:endParaRPr lang="ar-JO" sz="1400" b="1" dirty="0">
              <a:solidFill>
                <a:srgbClr val="103A71"/>
              </a:solidFill>
              <a:effectLst/>
              <a:latin typeface="Arial" panose="020B0604020202020204" pitchFamily="34" charset="0"/>
              <a:ea typeface="Times New Roman" panose="02020603050405020304" pitchFamily="18" charset="0"/>
              <a:cs typeface="Arial" panose="020B0604020202020204" pitchFamily="34" charset="0"/>
            </a:endParaRPr>
          </a:p>
          <a:p>
            <a:endParaRPr lang="en-US" sz="800" dirty="0">
              <a:solidFill>
                <a:schemeClr val="tx1"/>
              </a:solidFill>
              <a:latin typeface="Arial" panose="020B0604020202020204" pitchFamily="34" charset="0"/>
              <a:cs typeface="Arial" panose="020B0604020202020204" pitchFamily="34" charset="0"/>
            </a:endParaRPr>
          </a:p>
        </p:txBody>
      </p:sp>
      <p:cxnSp>
        <p:nvCxnSpPr>
          <p:cNvPr id="121" name="Straight Arrow Connector 120">
            <a:extLst>
              <a:ext uri="{FF2B5EF4-FFF2-40B4-BE49-F238E27FC236}">
                <a16:creationId xmlns:a16="http://schemas.microsoft.com/office/drawing/2014/main" id="{07C485FD-73D3-1F44-A1D2-5E6A8DEE03C5}"/>
              </a:ext>
            </a:extLst>
          </p:cNvPr>
          <p:cNvCxnSpPr>
            <a:cxnSpLocks/>
          </p:cNvCxnSpPr>
          <p:nvPr/>
        </p:nvCxnSpPr>
        <p:spPr>
          <a:xfrm>
            <a:off x="5126750" y="1355431"/>
            <a:ext cx="1141029" cy="0"/>
          </a:xfrm>
          <a:prstGeom prst="straightConnector1">
            <a:avLst/>
          </a:prstGeom>
          <a:ln w="1270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1466FFAE-BA7A-C749-8CD1-3B921E4D8B83}"/>
              </a:ext>
            </a:extLst>
          </p:cNvPr>
          <p:cNvCxnSpPr>
            <a:cxnSpLocks/>
          </p:cNvCxnSpPr>
          <p:nvPr/>
        </p:nvCxnSpPr>
        <p:spPr>
          <a:xfrm flipH="1">
            <a:off x="5126750" y="2026584"/>
            <a:ext cx="1141029" cy="0"/>
          </a:xfrm>
          <a:prstGeom prst="straightConnector1">
            <a:avLst/>
          </a:prstGeom>
          <a:ln w="1270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322" name="Rounded Rectangle 321">
            <a:extLst>
              <a:ext uri="{FF2B5EF4-FFF2-40B4-BE49-F238E27FC236}">
                <a16:creationId xmlns:a16="http://schemas.microsoft.com/office/drawing/2014/main" id="{47F82C6C-3A3F-BF47-9836-FC4854B25CEE}"/>
              </a:ext>
            </a:extLst>
          </p:cNvPr>
          <p:cNvSpPr/>
          <p:nvPr/>
        </p:nvSpPr>
        <p:spPr>
          <a:xfrm>
            <a:off x="6033069" y="4579691"/>
            <a:ext cx="5666347" cy="8134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0" bIns="72000" rtlCol="0" anchor="ctr" anchorCtr="1"/>
          <a:lstStyle/>
          <a:p>
            <a:pPr algn="r" rtl="1"/>
            <a:r>
              <a:rPr lang="ar-JO" sz="1400" b="1" dirty="0">
                <a:solidFill>
                  <a:srgbClr val="103A71"/>
                </a:solidFill>
                <a:latin typeface="Arial" panose="020B0604020202020204" pitchFamily="34" charset="0"/>
                <a:cs typeface="Arial" panose="020B0604020202020204" pitchFamily="34" charset="0"/>
              </a:rPr>
              <a:t>تعمل الحكومات والسلطات المحلية والأمم المتحدة والشركاء المنفذين سوياً </a:t>
            </a:r>
            <a:r>
              <a:rPr lang="ar-JO" sz="1400" dirty="0">
                <a:solidFill>
                  <a:srgbClr val="103A71"/>
                </a:solidFill>
                <a:latin typeface="Arial" panose="020B0604020202020204" pitchFamily="34" charset="0"/>
                <a:cs typeface="Arial" panose="020B0604020202020204" pitchFamily="34" charset="0"/>
              </a:rPr>
              <a:t>بناءً على فهم مشترك للاحتياجات والقدرات</a:t>
            </a:r>
            <a:endParaRPr lang="ar-JO" sz="1400" b="1" dirty="0">
              <a:solidFill>
                <a:srgbClr val="103A71"/>
              </a:solidFill>
              <a:latin typeface="Arial" panose="020B0604020202020204" pitchFamily="34" charset="0"/>
              <a:cs typeface="Arial" panose="020B0604020202020204" pitchFamily="34" charset="0"/>
            </a:endParaRPr>
          </a:p>
          <a:p>
            <a:endParaRPr lang="en-US" sz="800" dirty="0">
              <a:solidFill>
                <a:schemeClr val="tx1"/>
              </a:solidFill>
              <a:latin typeface="Arial" panose="020B0604020202020204" pitchFamily="34" charset="0"/>
              <a:cs typeface="Arial" panose="020B0604020202020204" pitchFamily="34" charset="0"/>
            </a:endParaRPr>
          </a:p>
        </p:txBody>
      </p:sp>
      <p:sp>
        <p:nvSpPr>
          <p:cNvPr id="323" name="Rounded Rectangle 322">
            <a:extLst>
              <a:ext uri="{FF2B5EF4-FFF2-40B4-BE49-F238E27FC236}">
                <a16:creationId xmlns:a16="http://schemas.microsoft.com/office/drawing/2014/main" id="{94CFFD76-58EF-BD4A-9C7D-12DCB8FD7480}"/>
              </a:ext>
            </a:extLst>
          </p:cNvPr>
          <p:cNvSpPr/>
          <p:nvPr/>
        </p:nvSpPr>
        <p:spPr>
          <a:xfrm>
            <a:off x="6033069" y="5520646"/>
            <a:ext cx="5666347" cy="10351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0" bIns="72000" rtlCol="0" anchor="ctr" anchorCtr="1"/>
          <a:lstStyle/>
          <a:p>
            <a:pPr algn="r" rtl="1"/>
            <a:r>
              <a:rPr lang="ar-JO" sz="1400" b="1" dirty="0">
                <a:solidFill>
                  <a:srgbClr val="103A71"/>
                </a:solidFill>
                <a:effectLst/>
                <a:latin typeface="Arial" panose="020B0604020202020204" pitchFamily="34" charset="0"/>
                <a:ea typeface="Times New Roman" panose="02020603050405020304" pitchFamily="18" charset="0"/>
                <a:cs typeface="Arial" panose="020B0604020202020204" pitchFamily="34" charset="0"/>
              </a:rPr>
              <a:t>المناصرة </a:t>
            </a:r>
            <a:r>
              <a:rPr lang="ar-JO" sz="1400" dirty="0">
                <a:solidFill>
                  <a:srgbClr val="103A71"/>
                </a:solidFill>
                <a:effectLst/>
                <a:latin typeface="Arial" panose="020B0604020202020204" pitchFamily="34" charset="0"/>
                <a:ea typeface="Times New Roman" panose="02020603050405020304" pitchFamily="18" charset="0"/>
                <a:cs typeface="Arial" panose="020B0604020202020204" pitchFamily="34" charset="0"/>
              </a:rPr>
              <a:t>من المانحين والسلطات المحلية والأمم المتحدة والشركاء المنفذين والمؤسسات المحلية على كافة المستويات وفي كافة الأنشطة لخلق الفرص والضغط نحو المناصرة وتغيير السياسات وتغيير التنفيذ وتخصيص الموارد.</a:t>
            </a:r>
            <a:endParaRPr lang="ar-JO" sz="1400" b="1" dirty="0">
              <a:solidFill>
                <a:srgbClr val="103A71"/>
              </a:solidFill>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327" name="Straight Arrow Connector 326">
            <a:extLst>
              <a:ext uri="{FF2B5EF4-FFF2-40B4-BE49-F238E27FC236}">
                <a16:creationId xmlns:a16="http://schemas.microsoft.com/office/drawing/2014/main" id="{8F78211F-34D4-9541-A13E-828A863F2245}"/>
              </a:ext>
            </a:extLst>
          </p:cNvPr>
          <p:cNvCxnSpPr>
            <a:cxnSpLocks/>
          </p:cNvCxnSpPr>
          <p:nvPr/>
        </p:nvCxnSpPr>
        <p:spPr>
          <a:xfrm>
            <a:off x="2467998" y="1650847"/>
            <a:ext cx="311291" cy="2159"/>
          </a:xfrm>
          <a:prstGeom prst="straightConnector1">
            <a:avLst/>
          </a:prstGeom>
          <a:ln w="1270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296" name="Rounded Rectangle 295">
            <a:extLst>
              <a:ext uri="{FF2B5EF4-FFF2-40B4-BE49-F238E27FC236}">
                <a16:creationId xmlns:a16="http://schemas.microsoft.com/office/drawing/2014/main" id="{8A3112CC-8218-4D43-9DB0-076929A5E682}"/>
              </a:ext>
            </a:extLst>
          </p:cNvPr>
          <p:cNvSpPr/>
          <p:nvPr/>
        </p:nvSpPr>
        <p:spPr>
          <a:xfrm>
            <a:off x="154614" y="1102006"/>
            <a:ext cx="2298939" cy="1282571"/>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350" b="1" dirty="0">
                <a:solidFill>
                  <a:srgbClr val="103A71"/>
                </a:solidFill>
                <a:latin typeface="Arial" panose="020B0604020202020204" pitchFamily="34" charset="0"/>
                <a:cs typeface="Arial" panose="020B0604020202020204" pitchFamily="34" charset="0"/>
              </a:rPr>
              <a:t>مجتمعات أكثر أمناً وانخفاض في حالات الوفاة والإصابة من الألغام/مخلفات الحرب المتفجر</a:t>
            </a:r>
          </a:p>
        </p:txBody>
      </p:sp>
      <p:sp>
        <p:nvSpPr>
          <p:cNvPr id="96" name="Rounded Rectangle 95">
            <a:extLst>
              <a:ext uri="{FF2B5EF4-FFF2-40B4-BE49-F238E27FC236}">
                <a16:creationId xmlns:a16="http://schemas.microsoft.com/office/drawing/2014/main" id="{EAFBBADD-9A56-E442-8998-F775B660D677}"/>
              </a:ext>
            </a:extLst>
          </p:cNvPr>
          <p:cNvSpPr/>
          <p:nvPr/>
        </p:nvSpPr>
        <p:spPr>
          <a:xfrm rot="5400000">
            <a:off x="11076620" y="1554600"/>
            <a:ext cx="1304226" cy="399008"/>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b="1" dirty="0">
                <a:solidFill>
                  <a:srgbClr val="103A71"/>
                </a:solidFill>
                <a:latin typeface="Arial" panose="020B0604020202020204" pitchFamily="34" charset="0"/>
                <a:cs typeface="Arial" panose="020B0604020202020204" pitchFamily="34" charset="0"/>
              </a:rPr>
              <a:t>الأثر</a:t>
            </a:r>
            <a:endParaRPr lang="en-GB" sz="1600" dirty="0">
              <a:solidFill>
                <a:srgbClr val="103A7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48CD520-D5EE-9246-BAC2-420D8FB294A6}"/>
              </a:ext>
            </a:extLst>
          </p:cNvPr>
          <p:cNvSpPr txBox="1"/>
          <p:nvPr/>
        </p:nvSpPr>
        <p:spPr>
          <a:xfrm>
            <a:off x="310908" y="174701"/>
            <a:ext cx="10423353" cy="614079"/>
          </a:xfrm>
          <a:prstGeom prst="rect">
            <a:avLst/>
          </a:prstGeom>
          <a:solidFill>
            <a:schemeClr val="bg1"/>
          </a:solidFill>
        </p:spPr>
        <p:txBody>
          <a:bodyPr wrap="square" rtlCol="0">
            <a:spAutoFit/>
          </a:bodyPr>
          <a:lstStyle/>
          <a:p>
            <a:pPr algn="r" rtl="1">
              <a:lnSpc>
                <a:spcPts val="1800"/>
              </a:lnSpc>
              <a:spcAft>
                <a:spcPts val="600"/>
              </a:spcAft>
            </a:pPr>
            <a:r>
              <a:rPr lang="ar-JO" sz="1100" b="1" dirty="0">
                <a:solidFill>
                  <a:schemeClr val="bg2">
                    <a:lumMod val="50000"/>
                  </a:schemeClr>
                </a:solidFill>
              </a:rPr>
              <a:t>نظرية التغيير في العمل على إزالة الألغام</a:t>
            </a:r>
            <a:endParaRPr lang="en-US" sz="1100" b="1" dirty="0">
              <a:solidFill>
                <a:schemeClr val="bg2">
                  <a:lumMod val="50000"/>
                </a:schemeClr>
              </a:solidFill>
            </a:endParaRPr>
          </a:p>
          <a:p>
            <a:pPr algn="r" rtl="1">
              <a:lnSpc>
                <a:spcPts val="1800"/>
              </a:lnSpc>
              <a:spcAft>
                <a:spcPts val="600"/>
              </a:spcAft>
            </a:pPr>
            <a:r>
              <a:rPr lang="ar-JO" sz="1400" b="1" dirty="0">
                <a:solidFill>
                  <a:srgbClr val="002060"/>
                </a:solidFill>
              </a:rPr>
              <a:t>الرؤية: زيادة السلام وأمن البشر، ودعم التنمية في الدولة المتأثرة بالألغام ومخلفات الحرب المتفجرة</a:t>
            </a:r>
            <a:endParaRPr lang="en-US" sz="1400" b="1" dirty="0">
              <a:solidFill>
                <a:srgbClr val="002060"/>
              </a:solidFill>
            </a:endParaRPr>
          </a:p>
        </p:txBody>
      </p:sp>
      <p:cxnSp>
        <p:nvCxnSpPr>
          <p:cNvPr id="29" name="Straight Connector 28">
            <a:extLst>
              <a:ext uri="{FF2B5EF4-FFF2-40B4-BE49-F238E27FC236}">
                <a16:creationId xmlns:a16="http://schemas.microsoft.com/office/drawing/2014/main" id="{2D374124-7707-4410-983B-C811BD88A579}"/>
              </a:ext>
            </a:extLst>
          </p:cNvPr>
          <p:cNvCxnSpPr>
            <a:cxnSpLocks/>
          </p:cNvCxnSpPr>
          <p:nvPr/>
        </p:nvCxnSpPr>
        <p:spPr>
          <a:xfrm>
            <a:off x="4951273" y="459657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43" name="Rounded Rectangle 55">
            <a:extLst>
              <a:ext uri="{FF2B5EF4-FFF2-40B4-BE49-F238E27FC236}">
                <a16:creationId xmlns:a16="http://schemas.microsoft.com/office/drawing/2014/main" id="{C1384474-FB32-493C-B0CD-BF823E128AEF}"/>
              </a:ext>
            </a:extLst>
          </p:cNvPr>
          <p:cNvSpPr/>
          <p:nvPr/>
        </p:nvSpPr>
        <p:spPr>
          <a:xfrm>
            <a:off x="8943608" y="1101991"/>
            <a:ext cx="2298941" cy="1282586"/>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350" b="1" dirty="0">
                <a:solidFill>
                  <a:srgbClr val="103A71"/>
                </a:solidFill>
                <a:latin typeface="Arial" panose="020B0604020202020204" pitchFamily="34" charset="0"/>
                <a:cs typeface="Arial" panose="020B0604020202020204" pitchFamily="34" charset="0"/>
              </a:rPr>
              <a:t>الأهداف الاستراتيجية للدول مدعومة والالتزامات ذات العلاقة بموجب الاتفاقيات محققة</a:t>
            </a:r>
          </a:p>
        </p:txBody>
      </p:sp>
      <p:sp>
        <p:nvSpPr>
          <p:cNvPr id="144" name="Rounded Rectangle 293">
            <a:extLst>
              <a:ext uri="{FF2B5EF4-FFF2-40B4-BE49-F238E27FC236}">
                <a16:creationId xmlns:a16="http://schemas.microsoft.com/office/drawing/2014/main" id="{FD9A6219-21F3-4145-88C4-548385190D60}"/>
              </a:ext>
            </a:extLst>
          </p:cNvPr>
          <p:cNvSpPr/>
          <p:nvPr/>
        </p:nvSpPr>
        <p:spPr>
          <a:xfrm>
            <a:off x="6357988" y="1102000"/>
            <a:ext cx="2298940" cy="1282582"/>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350" b="1" dirty="0">
                <a:solidFill>
                  <a:srgbClr val="103A71"/>
                </a:solidFill>
                <a:latin typeface="Arial" panose="020B0604020202020204" pitchFamily="34" charset="0"/>
                <a:cs typeface="Arial" panose="020B0604020202020204" pitchFamily="34" charset="0"/>
              </a:rPr>
              <a:t>زيادة صمود المجتمع أمام محركات النزاع يساهم في الاستقرار وبناء السلام</a:t>
            </a:r>
          </a:p>
        </p:txBody>
      </p:sp>
      <p:sp>
        <p:nvSpPr>
          <p:cNvPr id="157" name="Rounded Rectangle 294">
            <a:extLst>
              <a:ext uri="{FF2B5EF4-FFF2-40B4-BE49-F238E27FC236}">
                <a16:creationId xmlns:a16="http://schemas.microsoft.com/office/drawing/2014/main" id="{C91BDB37-9372-498C-8C3A-49B6123F1DB9}"/>
              </a:ext>
            </a:extLst>
          </p:cNvPr>
          <p:cNvSpPr/>
          <p:nvPr/>
        </p:nvSpPr>
        <p:spPr>
          <a:xfrm>
            <a:off x="2799947" y="1074943"/>
            <a:ext cx="2298941" cy="1282576"/>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350" b="1" dirty="0">
                <a:solidFill>
                  <a:srgbClr val="103A71"/>
                </a:solidFill>
                <a:latin typeface="Arial" panose="020B0604020202020204" pitchFamily="34" charset="0"/>
                <a:cs typeface="Arial" panose="020B0604020202020204" pitchFamily="34" charset="0"/>
              </a:rPr>
              <a:t>تنمية اقتصادية ومجتمعات أكثر صموداً يساهم في تحقيق أهداف التنمية المستدامة</a:t>
            </a:r>
          </a:p>
        </p:txBody>
      </p:sp>
      <p:sp>
        <p:nvSpPr>
          <p:cNvPr id="2" name="Arc 1">
            <a:extLst>
              <a:ext uri="{FF2B5EF4-FFF2-40B4-BE49-F238E27FC236}">
                <a16:creationId xmlns:a16="http://schemas.microsoft.com/office/drawing/2014/main" id="{4C829009-90C4-4E87-9DE1-B3379D6AAEB2}"/>
              </a:ext>
            </a:extLst>
          </p:cNvPr>
          <p:cNvSpPr/>
          <p:nvPr/>
        </p:nvSpPr>
        <p:spPr>
          <a:xfrm rot="10595413" flipH="1">
            <a:off x="8659485" y="1633591"/>
            <a:ext cx="2194769" cy="1689326"/>
          </a:xfrm>
          <a:prstGeom prst="arc">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3" name="Arc 162">
            <a:extLst>
              <a:ext uri="{FF2B5EF4-FFF2-40B4-BE49-F238E27FC236}">
                <a16:creationId xmlns:a16="http://schemas.microsoft.com/office/drawing/2014/main" id="{A339FC31-58C9-4E6D-8F3A-2A92DA9F2743}"/>
              </a:ext>
            </a:extLst>
          </p:cNvPr>
          <p:cNvSpPr/>
          <p:nvPr/>
        </p:nvSpPr>
        <p:spPr>
          <a:xfrm rot="10421198" flipH="1" flipV="1">
            <a:off x="3374670" y="2869355"/>
            <a:ext cx="1724365" cy="1830211"/>
          </a:xfrm>
          <a:prstGeom prst="arc">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a:extLst>
              <a:ext uri="{FF2B5EF4-FFF2-40B4-BE49-F238E27FC236}">
                <a16:creationId xmlns:a16="http://schemas.microsoft.com/office/drawing/2014/main" id="{EE6966B6-36A4-40E8-9FC0-4A428C37E146}"/>
              </a:ext>
            </a:extLst>
          </p:cNvPr>
          <p:cNvSpPr txBox="1"/>
          <p:nvPr/>
        </p:nvSpPr>
        <p:spPr>
          <a:xfrm>
            <a:off x="7761529" y="3013017"/>
            <a:ext cx="2209425" cy="584775"/>
          </a:xfrm>
          <a:prstGeom prst="rect">
            <a:avLst/>
          </a:prstGeom>
          <a:noFill/>
        </p:spPr>
        <p:txBody>
          <a:bodyPr wrap="square" rtlCol="0">
            <a:spAutoFit/>
          </a:bodyPr>
          <a:lstStyle/>
          <a:p>
            <a:pPr algn="r" rtl="1"/>
            <a:r>
              <a:rPr lang="ar-JO" sz="1600" i="1" dirty="0">
                <a:solidFill>
                  <a:srgbClr val="002060"/>
                </a:solidFill>
                <a:latin typeface="Arial" panose="020B0604020202020204" pitchFamily="34" charset="0"/>
                <a:cs typeface="Arial" panose="020B0604020202020204" pitchFamily="34" charset="0"/>
              </a:rPr>
              <a:t>أهم الأهداف الاستراتيجية لنظرية التغيير</a:t>
            </a:r>
          </a:p>
        </p:txBody>
      </p:sp>
      <p:sp>
        <p:nvSpPr>
          <p:cNvPr id="164" name="TextBox 163">
            <a:extLst>
              <a:ext uri="{FF2B5EF4-FFF2-40B4-BE49-F238E27FC236}">
                <a16:creationId xmlns:a16="http://schemas.microsoft.com/office/drawing/2014/main" id="{22BD3D1A-1115-4ECD-B431-CB7CDDEDFB3B}"/>
              </a:ext>
            </a:extLst>
          </p:cNvPr>
          <p:cNvSpPr txBox="1"/>
          <p:nvPr/>
        </p:nvSpPr>
        <p:spPr>
          <a:xfrm>
            <a:off x="760779" y="2760247"/>
            <a:ext cx="2933831" cy="584775"/>
          </a:xfrm>
          <a:prstGeom prst="rect">
            <a:avLst/>
          </a:prstGeom>
          <a:noFill/>
        </p:spPr>
        <p:txBody>
          <a:bodyPr wrap="square" rtlCol="0">
            <a:spAutoFit/>
          </a:bodyPr>
          <a:lstStyle/>
          <a:p>
            <a:pPr algn="r" rtl="1"/>
            <a:r>
              <a:rPr lang="ar-JO" sz="1600" i="1" dirty="0">
                <a:solidFill>
                  <a:srgbClr val="002060"/>
                </a:solidFill>
                <a:latin typeface="Arial" panose="020B0604020202020204" pitchFamily="34" charset="0"/>
                <a:cs typeface="Arial" panose="020B0604020202020204" pitchFamily="34" charset="0"/>
              </a:rPr>
              <a:t>الأسس السفلية التي تقوم عليها نظرية التغيير والمشمولة أيضة في نظرية الأعمال</a:t>
            </a:r>
            <a:endParaRPr lang="en-GB" sz="16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2192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Group 123">
            <a:extLst>
              <a:ext uri="{FF2B5EF4-FFF2-40B4-BE49-F238E27FC236}">
                <a16:creationId xmlns:a16="http://schemas.microsoft.com/office/drawing/2014/main" id="{B3513889-E351-35F5-5C93-BA4A47954A91}"/>
              </a:ext>
            </a:extLst>
          </p:cNvPr>
          <p:cNvGrpSpPr/>
          <p:nvPr/>
        </p:nvGrpSpPr>
        <p:grpSpPr>
          <a:xfrm>
            <a:off x="274744" y="334773"/>
            <a:ext cx="11805473" cy="4149931"/>
            <a:chOff x="274744" y="334773"/>
            <a:chExt cx="11805473" cy="4149931"/>
          </a:xfrm>
        </p:grpSpPr>
        <p:cxnSp>
          <p:nvCxnSpPr>
            <p:cNvPr id="125" name="Straight Arrow Connector 124">
              <a:extLst>
                <a:ext uri="{FF2B5EF4-FFF2-40B4-BE49-F238E27FC236}">
                  <a16:creationId xmlns:a16="http://schemas.microsoft.com/office/drawing/2014/main" id="{0EC743D9-43A4-8B66-5FFF-1A817850D113}"/>
                </a:ext>
              </a:extLst>
            </p:cNvPr>
            <p:cNvCxnSpPr>
              <a:cxnSpLocks/>
            </p:cNvCxnSpPr>
            <p:nvPr/>
          </p:nvCxnSpPr>
          <p:spPr>
            <a:xfrm flipV="1">
              <a:off x="2377287" y="1329175"/>
              <a:ext cx="8477" cy="680173"/>
            </a:xfrm>
            <a:prstGeom prst="straightConnector1">
              <a:avLst/>
            </a:prstGeom>
            <a:ln w="9525">
              <a:tailEnd type="arrow"/>
            </a:ln>
          </p:spPr>
          <p:style>
            <a:lnRef idx="1">
              <a:schemeClr val="dk1"/>
            </a:lnRef>
            <a:fillRef idx="0">
              <a:schemeClr val="dk1"/>
            </a:fillRef>
            <a:effectRef idx="0">
              <a:schemeClr val="dk1"/>
            </a:effectRef>
            <a:fontRef idx="minor">
              <a:schemeClr val="tx1"/>
            </a:fontRef>
          </p:style>
        </p:cxnSp>
        <p:cxnSp>
          <p:nvCxnSpPr>
            <p:cNvPr id="126" name="Straight Arrow Connector 125">
              <a:extLst>
                <a:ext uri="{FF2B5EF4-FFF2-40B4-BE49-F238E27FC236}">
                  <a16:creationId xmlns:a16="http://schemas.microsoft.com/office/drawing/2014/main" id="{1BC84479-F176-3586-01D6-4FA5760833B9}"/>
                </a:ext>
              </a:extLst>
            </p:cNvPr>
            <p:cNvCxnSpPr>
              <a:cxnSpLocks/>
            </p:cNvCxnSpPr>
            <p:nvPr/>
          </p:nvCxnSpPr>
          <p:spPr>
            <a:xfrm flipH="1" flipV="1">
              <a:off x="3741520" y="1321436"/>
              <a:ext cx="375122" cy="722665"/>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CFFB3FA6-3094-1289-21CB-B4574ABC4307}"/>
                </a:ext>
              </a:extLst>
            </p:cNvPr>
            <p:cNvSpPr txBox="1"/>
            <p:nvPr/>
          </p:nvSpPr>
          <p:spPr>
            <a:xfrm>
              <a:off x="6345345" y="804709"/>
              <a:ext cx="1159439" cy="318924"/>
            </a:xfrm>
            <a:prstGeom prst="rect">
              <a:avLst/>
            </a:prstGeom>
            <a:noFill/>
          </p:spPr>
          <p:txBody>
            <a:bodyPr wrap="square" lIns="36000" tIns="36000" rIns="36000" bIns="36000" rtlCol="0">
              <a:spAutoFit/>
            </a:bodyPr>
            <a:lstStyle/>
            <a:p>
              <a:pPr algn="ctr"/>
              <a:r>
                <a:rPr lang="ar-JO" sz="800" dirty="0"/>
                <a:t>التنمية الاقتصادية والاستقرار يعززان بعضهما بشكل متبادل</a:t>
              </a:r>
              <a:endParaRPr lang="en-GB" sz="800" dirty="0"/>
            </a:p>
          </p:txBody>
        </p:sp>
        <p:cxnSp>
          <p:nvCxnSpPr>
            <p:cNvPr id="128" name="Straight Arrow Connector 127">
              <a:extLst>
                <a:ext uri="{FF2B5EF4-FFF2-40B4-BE49-F238E27FC236}">
                  <a16:creationId xmlns:a16="http://schemas.microsoft.com/office/drawing/2014/main" id="{A00FB95C-8FF3-7506-0025-48DCEA4F375F}"/>
                </a:ext>
              </a:extLst>
            </p:cNvPr>
            <p:cNvCxnSpPr>
              <a:cxnSpLocks/>
            </p:cNvCxnSpPr>
            <p:nvPr/>
          </p:nvCxnSpPr>
          <p:spPr>
            <a:xfrm flipV="1">
              <a:off x="11676670" y="1344203"/>
              <a:ext cx="0" cy="700585"/>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DC18194B-A6A2-C891-079D-9B8319BC86D7}"/>
                </a:ext>
              </a:extLst>
            </p:cNvPr>
            <p:cNvCxnSpPr>
              <a:cxnSpLocks/>
            </p:cNvCxnSpPr>
            <p:nvPr/>
          </p:nvCxnSpPr>
          <p:spPr>
            <a:xfrm flipV="1">
              <a:off x="8887134" y="1324449"/>
              <a:ext cx="0" cy="754263"/>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E00FF4DA-BD6F-7335-ED60-7AFB420FA299}"/>
                </a:ext>
              </a:extLst>
            </p:cNvPr>
            <p:cNvCxnSpPr>
              <a:cxnSpLocks/>
            </p:cNvCxnSpPr>
            <p:nvPr/>
          </p:nvCxnSpPr>
          <p:spPr>
            <a:xfrm flipV="1">
              <a:off x="4508931" y="1306948"/>
              <a:ext cx="0" cy="737153"/>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957DF27B-13D9-9CD2-5135-7835B22DE424}"/>
                </a:ext>
              </a:extLst>
            </p:cNvPr>
            <p:cNvCxnSpPr>
              <a:cxnSpLocks/>
            </p:cNvCxnSpPr>
            <p:nvPr/>
          </p:nvCxnSpPr>
          <p:spPr>
            <a:xfrm flipV="1">
              <a:off x="9948202" y="1344203"/>
              <a:ext cx="620136" cy="674290"/>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132" name="Rounded Rectangle 131">
              <a:extLst>
                <a:ext uri="{FF2B5EF4-FFF2-40B4-BE49-F238E27FC236}">
                  <a16:creationId xmlns:a16="http://schemas.microsoft.com/office/drawing/2014/main" id="{734A6BA5-F880-46E3-D6FF-A51F4E2DF042}"/>
                </a:ext>
              </a:extLst>
            </p:cNvPr>
            <p:cNvSpPr/>
            <p:nvPr/>
          </p:nvSpPr>
          <p:spPr>
            <a:xfrm>
              <a:off x="2240899" y="841258"/>
              <a:ext cx="1647491" cy="483191"/>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800" b="1" dirty="0">
                  <a:solidFill>
                    <a:schemeClr val="tx1"/>
                  </a:solidFill>
                  <a:latin typeface="Arial" panose="020B0604020202020204" pitchFamily="34" charset="0"/>
                </a:rPr>
                <a:t>الأهداف الاستراتيجية للدول مدعومة والالتزامات ذات العلاقة بموجب الاتفاقيات محققة</a:t>
              </a:r>
            </a:p>
          </p:txBody>
        </p:sp>
        <p:cxnSp>
          <p:nvCxnSpPr>
            <p:cNvPr id="133" name="Straight Arrow Connector 132">
              <a:extLst>
                <a:ext uri="{FF2B5EF4-FFF2-40B4-BE49-F238E27FC236}">
                  <a16:creationId xmlns:a16="http://schemas.microsoft.com/office/drawing/2014/main" id="{A0500746-DAB0-EF86-98AB-4B7C0D2BEE82}"/>
                </a:ext>
              </a:extLst>
            </p:cNvPr>
            <p:cNvCxnSpPr>
              <a:cxnSpLocks/>
            </p:cNvCxnSpPr>
            <p:nvPr/>
          </p:nvCxnSpPr>
          <p:spPr>
            <a:xfrm flipH="1">
              <a:off x="6383483" y="1228303"/>
              <a:ext cx="1121301" cy="0"/>
            </a:xfrm>
            <a:prstGeom prst="straightConnector1">
              <a:avLst/>
            </a:prstGeom>
            <a:ln w="952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4" name="Rounded Rectangle 133">
              <a:extLst>
                <a:ext uri="{FF2B5EF4-FFF2-40B4-BE49-F238E27FC236}">
                  <a16:creationId xmlns:a16="http://schemas.microsoft.com/office/drawing/2014/main" id="{ACA00988-188B-32BF-29E0-21BA26DD0350}"/>
                </a:ext>
              </a:extLst>
            </p:cNvPr>
            <p:cNvSpPr/>
            <p:nvPr/>
          </p:nvSpPr>
          <p:spPr>
            <a:xfrm>
              <a:off x="4039455" y="829185"/>
              <a:ext cx="2331515" cy="483191"/>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800" b="1" dirty="0">
                  <a:solidFill>
                    <a:schemeClr val="tx1"/>
                  </a:solidFill>
                  <a:latin typeface="Arial" panose="020B0604020202020204" pitchFamily="34" charset="0"/>
                </a:rPr>
                <a:t>زيادة صمود المجتمع أمام محركات النزاع يساهم في الاستقرار وبناء السلام</a:t>
              </a:r>
            </a:p>
          </p:txBody>
        </p:sp>
        <p:sp>
          <p:nvSpPr>
            <p:cNvPr id="135" name="Rounded Rectangle 134">
              <a:extLst>
                <a:ext uri="{FF2B5EF4-FFF2-40B4-BE49-F238E27FC236}">
                  <a16:creationId xmlns:a16="http://schemas.microsoft.com/office/drawing/2014/main" id="{B237AF5B-175F-590D-2816-DD1DBA9522AB}"/>
                </a:ext>
              </a:extLst>
            </p:cNvPr>
            <p:cNvSpPr/>
            <p:nvPr/>
          </p:nvSpPr>
          <p:spPr>
            <a:xfrm>
              <a:off x="7516823" y="823757"/>
              <a:ext cx="2298941" cy="483191"/>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800" b="1" dirty="0">
                  <a:solidFill>
                    <a:schemeClr val="tx1"/>
                  </a:solidFill>
                  <a:latin typeface="Arial" panose="020B0604020202020204" pitchFamily="34" charset="0"/>
                </a:rPr>
                <a:t>تنمية اقتصادية ومجتمعات أكثر صموداً يساهم في تحقيق أهداف التنمية المستدامة</a:t>
              </a:r>
            </a:p>
          </p:txBody>
        </p:sp>
        <p:cxnSp>
          <p:nvCxnSpPr>
            <p:cNvPr id="136" name="Straight Arrow Connector 135">
              <a:extLst>
                <a:ext uri="{FF2B5EF4-FFF2-40B4-BE49-F238E27FC236}">
                  <a16:creationId xmlns:a16="http://schemas.microsoft.com/office/drawing/2014/main" id="{661D5C3C-D8AE-031E-2A65-2BB1D2ECED84}"/>
                </a:ext>
              </a:extLst>
            </p:cNvPr>
            <p:cNvCxnSpPr>
              <a:cxnSpLocks/>
            </p:cNvCxnSpPr>
            <p:nvPr/>
          </p:nvCxnSpPr>
          <p:spPr>
            <a:xfrm flipH="1">
              <a:off x="9834619" y="1084498"/>
              <a:ext cx="440786" cy="0"/>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137" name="Rounded Rectangle 136">
              <a:extLst>
                <a:ext uri="{FF2B5EF4-FFF2-40B4-BE49-F238E27FC236}">
                  <a16:creationId xmlns:a16="http://schemas.microsoft.com/office/drawing/2014/main" id="{B8E2401E-B754-69A6-4968-DC8A79734AA4}"/>
                </a:ext>
              </a:extLst>
            </p:cNvPr>
            <p:cNvSpPr/>
            <p:nvPr/>
          </p:nvSpPr>
          <p:spPr>
            <a:xfrm>
              <a:off x="10109292" y="818184"/>
              <a:ext cx="1850586" cy="508141"/>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800" b="1" dirty="0">
                  <a:solidFill>
                    <a:schemeClr val="tx1"/>
                  </a:solidFill>
                  <a:latin typeface="Arial" panose="020B0604020202020204" pitchFamily="34" charset="0"/>
                </a:rPr>
                <a:t>مجتمعات أكثر أمناً وانخفاض في حالات الوفاة والإصابة من الألغام/مخلفات الحرب المتفجر</a:t>
              </a:r>
            </a:p>
          </p:txBody>
        </p:sp>
        <p:grpSp>
          <p:nvGrpSpPr>
            <p:cNvPr id="138" name="Group 137">
              <a:extLst>
                <a:ext uri="{FF2B5EF4-FFF2-40B4-BE49-F238E27FC236}">
                  <a16:creationId xmlns:a16="http://schemas.microsoft.com/office/drawing/2014/main" id="{537F92B1-1C53-4A55-F561-004F7FBCF097}"/>
                </a:ext>
              </a:extLst>
            </p:cNvPr>
            <p:cNvGrpSpPr/>
            <p:nvPr/>
          </p:nvGrpSpPr>
          <p:grpSpPr>
            <a:xfrm>
              <a:off x="1118104" y="627248"/>
              <a:ext cx="525294" cy="1451273"/>
              <a:chOff x="1100471" y="354130"/>
              <a:chExt cx="525294" cy="1057619"/>
            </a:xfrm>
          </p:grpSpPr>
          <p:grpSp>
            <p:nvGrpSpPr>
              <p:cNvPr id="175" name="Group 174">
                <a:extLst>
                  <a:ext uri="{FF2B5EF4-FFF2-40B4-BE49-F238E27FC236}">
                    <a16:creationId xmlns:a16="http://schemas.microsoft.com/office/drawing/2014/main" id="{3996B3EE-635B-BACD-4534-D24C4D3FA419}"/>
                  </a:ext>
                </a:extLst>
              </p:cNvPr>
              <p:cNvGrpSpPr/>
              <p:nvPr/>
            </p:nvGrpSpPr>
            <p:grpSpPr>
              <a:xfrm>
                <a:off x="1124523" y="354130"/>
                <a:ext cx="501242" cy="300401"/>
                <a:chOff x="1981403" y="1041702"/>
                <a:chExt cx="501242" cy="300401"/>
              </a:xfrm>
            </p:grpSpPr>
            <p:sp>
              <p:nvSpPr>
                <p:cNvPr id="177" name="Arc 176">
                  <a:extLst>
                    <a:ext uri="{FF2B5EF4-FFF2-40B4-BE49-F238E27FC236}">
                      <a16:creationId xmlns:a16="http://schemas.microsoft.com/office/drawing/2014/main" id="{A2283147-62F1-F5DA-1C50-D2C9F67DA21B}"/>
                    </a:ext>
                  </a:extLst>
                </p:cNvPr>
                <p:cNvSpPr/>
                <p:nvPr/>
              </p:nvSpPr>
              <p:spPr>
                <a:xfrm flipH="1">
                  <a:off x="1981403" y="1041702"/>
                  <a:ext cx="377765" cy="300401"/>
                </a:xfrm>
                <a:prstGeom prst="arc">
                  <a:avLst>
                    <a:gd name="adj1" fmla="val 16199995"/>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78" name="Straight Arrow Connector 177">
                  <a:extLst>
                    <a:ext uri="{FF2B5EF4-FFF2-40B4-BE49-F238E27FC236}">
                      <a16:creationId xmlns:a16="http://schemas.microsoft.com/office/drawing/2014/main" id="{41C96D82-7D23-C8D0-8F02-AFF8FDC01A2B}"/>
                    </a:ext>
                  </a:extLst>
                </p:cNvPr>
                <p:cNvCxnSpPr/>
                <p:nvPr/>
              </p:nvCxnSpPr>
              <p:spPr>
                <a:xfrm>
                  <a:off x="2177845" y="1041702"/>
                  <a:ext cx="304800" cy="0"/>
                </a:xfrm>
                <a:prstGeom prst="straightConnector1">
                  <a:avLst/>
                </a:prstGeom>
                <a:ln w="9525" cap="rnd">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76" name="Straight Connector 175">
                <a:extLst>
                  <a:ext uri="{FF2B5EF4-FFF2-40B4-BE49-F238E27FC236}">
                    <a16:creationId xmlns:a16="http://schemas.microsoft.com/office/drawing/2014/main" id="{F4A1FF07-D177-6CF8-58BB-0E0610A24A17}"/>
                  </a:ext>
                </a:extLst>
              </p:cNvPr>
              <p:cNvCxnSpPr>
                <a:cxnSpLocks/>
              </p:cNvCxnSpPr>
              <p:nvPr/>
            </p:nvCxnSpPr>
            <p:spPr>
              <a:xfrm flipH="1">
                <a:off x="1100471" y="504331"/>
                <a:ext cx="24052" cy="907418"/>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139" name="Straight Connector 138">
              <a:extLst>
                <a:ext uri="{FF2B5EF4-FFF2-40B4-BE49-F238E27FC236}">
                  <a16:creationId xmlns:a16="http://schemas.microsoft.com/office/drawing/2014/main" id="{0ED2087E-DD57-8C34-06BD-E07ABD453633}"/>
                </a:ext>
              </a:extLst>
            </p:cNvPr>
            <p:cNvCxnSpPr>
              <a:cxnSpLocks/>
            </p:cNvCxnSpPr>
            <p:nvPr/>
          </p:nvCxnSpPr>
          <p:spPr>
            <a:xfrm flipH="1">
              <a:off x="1647476" y="624842"/>
              <a:ext cx="5025403" cy="0"/>
            </a:xfrm>
            <a:prstGeom prst="line">
              <a:avLst/>
            </a:prstGeom>
            <a:ln w="952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CD10FEB0-83E9-0F8B-9885-DAF66BA487C2}"/>
                </a:ext>
              </a:extLst>
            </p:cNvPr>
            <p:cNvCxnSpPr>
              <a:cxnSpLocks/>
            </p:cNvCxnSpPr>
            <p:nvPr/>
          </p:nvCxnSpPr>
          <p:spPr>
            <a:xfrm flipH="1">
              <a:off x="6613250" y="623903"/>
              <a:ext cx="1871329"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1" name="Arc 45">
              <a:extLst>
                <a:ext uri="{FF2B5EF4-FFF2-40B4-BE49-F238E27FC236}">
                  <a16:creationId xmlns:a16="http://schemas.microsoft.com/office/drawing/2014/main" id="{56052C13-1E6E-80D4-03EB-3BD963A12041}"/>
                </a:ext>
              </a:extLst>
            </p:cNvPr>
            <p:cNvSpPr/>
            <p:nvPr/>
          </p:nvSpPr>
          <p:spPr>
            <a:xfrm>
              <a:off x="8484579" y="623903"/>
              <a:ext cx="606055" cy="214121"/>
            </a:xfrm>
            <a:custGeom>
              <a:avLst/>
              <a:gdLst>
                <a:gd name="connsiteX0" fmla="*/ 223284 w 446567"/>
                <a:gd name="connsiteY0" fmla="*/ 0 h 212940"/>
                <a:gd name="connsiteX1" fmla="*/ 446568 w 446567"/>
                <a:gd name="connsiteY1" fmla="*/ 106470 h 212940"/>
                <a:gd name="connsiteX2" fmla="*/ 223284 w 446567"/>
                <a:gd name="connsiteY2" fmla="*/ 106470 h 212940"/>
                <a:gd name="connsiteX3" fmla="*/ 223284 w 446567"/>
                <a:gd name="connsiteY3" fmla="*/ 0 h 212940"/>
                <a:gd name="connsiteX0" fmla="*/ 223284 w 446567"/>
                <a:gd name="connsiteY0" fmla="*/ 0 h 212940"/>
                <a:gd name="connsiteX1" fmla="*/ 446568 w 446567"/>
                <a:gd name="connsiteY1" fmla="*/ 106470 h 212940"/>
                <a:gd name="connsiteX0" fmla="*/ 0 w 237461"/>
                <a:gd name="connsiteY0" fmla="*/ 0 h 106470"/>
                <a:gd name="connsiteX1" fmla="*/ 223284 w 237461"/>
                <a:gd name="connsiteY1" fmla="*/ 106470 h 106470"/>
                <a:gd name="connsiteX2" fmla="*/ 0 w 237461"/>
                <a:gd name="connsiteY2" fmla="*/ 106470 h 106470"/>
                <a:gd name="connsiteX3" fmla="*/ 0 w 237461"/>
                <a:gd name="connsiteY3" fmla="*/ 0 h 106470"/>
                <a:gd name="connsiteX0" fmla="*/ 0 w 237461"/>
                <a:gd name="connsiteY0" fmla="*/ 0 h 106470"/>
                <a:gd name="connsiteX1" fmla="*/ 237461 w 237461"/>
                <a:gd name="connsiteY1" fmla="*/ 106470 h 106470"/>
                <a:gd name="connsiteX0" fmla="*/ 0 w 244549"/>
                <a:gd name="connsiteY0" fmla="*/ 0 h 276591"/>
                <a:gd name="connsiteX1" fmla="*/ 223284 w 244549"/>
                <a:gd name="connsiteY1" fmla="*/ 106470 h 276591"/>
                <a:gd name="connsiteX2" fmla="*/ 0 w 244549"/>
                <a:gd name="connsiteY2" fmla="*/ 106470 h 276591"/>
                <a:gd name="connsiteX3" fmla="*/ 0 w 244549"/>
                <a:gd name="connsiteY3" fmla="*/ 0 h 276591"/>
                <a:gd name="connsiteX0" fmla="*/ 0 w 244549"/>
                <a:gd name="connsiteY0" fmla="*/ 0 h 276591"/>
                <a:gd name="connsiteX1" fmla="*/ 244549 w 244549"/>
                <a:gd name="connsiteY1" fmla="*/ 276591 h 276591"/>
                <a:gd name="connsiteX0" fmla="*/ 0 w 322521"/>
                <a:gd name="connsiteY0" fmla="*/ 0 h 276591"/>
                <a:gd name="connsiteX1" fmla="*/ 322521 w 322521"/>
                <a:gd name="connsiteY1" fmla="*/ 85205 h 276591"/>
                <a:gd name="connsiteX2" fmla="*/ 0 w 322521"/>
                <a:gd name="connsiteY2" fmla="*/ 106470 h 276591"/>
                <a:gd name="connsiteX3" fmla="*/ 0 w 322521"/>
                <a:gd name="connsiteY3" fmla="*/ 0 h 276591"/>
                <a:gd name="connsiteX0" fmla="*/ 0 w 322521"/>
                <a:gd name="connsiteY0" fmla="*/ 0 h 276591"/>
                <a:gd name="connsiteX1" fmla="*/ 244549 w 322521"/>
                <a:gd name="connsiteY1" fmla="*/ 276591 h 276591"/>
                <a:gd name="connsiteX0" fmla="*/ 0 w 322521"/>
                <a:gd name="connsiteY0" fmla="*/ 0 h 354911"/>
                <a:gd name="connsiteX1" fmla="*/ 322521 w 322521"/>
                <a:gd name="connsiteY1" fmla="*/ 85205 h 354911"/>
                <a:gd name="connsiteX2" fmla="*/ 0 w 322521"/>
                <a:gd name="connsiteY2" fmla="*/ 106470 h 354911"/>
                <a:gd name="connsiteX3" fmla="*/ 0 w 322521"/>
                <a:gd name="connsiteY3" fmla="*/ 0 h 354911"/>
                <a:gd name="connsiteX0" fmla="*/ 0 w 322521"/>
                <a:gd name="connsiteY0" fmla="*/ 0 h 354911"/>
                <a:gd name="connsiteX1" fmla="*/ 116294 w 322521"/>
                <a:gd name="connsiteY1" fmla="*/ 354911 h 354911"/>
              </a:gdLst>
              <a:ahLst/>
              <a:cxnLst>
                <a:cxn ang="0">
                  <a:pos x="connsiteX0" y="connsiteY0"/>
                </a:cxn>
                <a:cxn ang="0">
                  <a:pos x="connsiteX1" y="connsiteY1"/>
                </a:cxn>
              </a:cxnLst>
              <a:rect l="l" t="t" r="r" b="b"/>
              <a:pathLst>
                <a:path w="322521" h="354911" stroke="0" extrusionOk="0">
                  <a:moveTo>
                    <a:pt x="0" y="0"/>
                  </a:moveTo>
                  <a:cubicBezTo>
                    <a:pt x="123316" y="0"/>
                    <a:pt x="322521" y="26403"/>
                    <a:pt x="322521" y="85205"/>
                  </a:cubicBezTo>
                  <a:lnTo>
                    <a:pt x="0" y="106470"/>
                  </a:lnTo>
                  <a:lnTo>
                    <a:pt x="0" y="0"/>
                  </a:lnTo>
                  <a:close/>
                </a:path>
                <a:path w="322521" h="354911" fill="none">
                  <a:moveTo>
                    <a:pt x="0" y="0"/>
                  </a:moveTo>
                  <a:cubicBezTo>
                    <a:pt x="123316" y="0"/>
                    <a:pt x="116294" y="296109"/>
                    <a:pt x="116294" y="354911"/>
                  </a:cubicBezTo>
                </a:path>
              </a:pathLst>
            </a:custGeom>
            <a:ln w="952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Arc 141">
              <a:extLst>
                <a:ext uri="{FF2B5EF4-FFF2-40B4-BE49-F238E27FC236}">
                  <a16:creationId xmlns:a16="http://schemas.microsoft.com/office/drawing/2014/main" id="{26644A37-D853-A9E1-51AE-FF6319CBEE9B}"/>
                </a:ext>
              </a:extLst>
            </p:cNvPr>
            <p:cNvSpPr/>
            <p:nvPr/>
          </p:nvSpPr>
          <p:spPr>
            <a:xfrm rot="16200000">
              <a:off x="2052017" y="753039"/>
              <a:ext cx="377765" cy="300403"/>
            </a:xfrm>
            <a:prstGeom prst="arc">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3" name="Straight Connector 142">
              <a:extLst>
                <a:ext uri="{FF2B5EF4-FFF2-40B4-BE49-F238E27FC236}">
                  <a16:creationId xmlns:a16="http://schemas.microsoft.com/office/drawing/2014/main" id="{4BF3BBCB-5FE6-E7B0-6CA7-6CF3A24ED0D1}"/>
                </a:ext>
              </a:extLst>
            </p:cNvPr>
            <p:cNvCxnSpPr>
              <a:cxnSpLocks/>
            </p:cNvCxnSpPr>
            <p:nvPr/>
          </p:nvCxnSpPr>
          <p:spPr>
            <a:xfrm>
              <a:off x="2240872" y="713130"/>
              <a:ext cx="258563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396898E-F659-35E6-A9FE-DDE0FEFD40C5}"/>
                </a:ext>
              </a:extLst>
            </p:cNvPr>
            <p:cNvCxnSpPr>
              <a:cxnSpLocks/>
              <a:stCxn id="142" idx="0"/>
            </p:cNvCxnSpPr>
            <p:nvPr/>
          </p:nvCxnSpPr>
          <p:spPr>
            <a:xfrm flipH="1">
              <a:off x="2088186" y="903241"/>
              <a:ext cx="2512" cy="122951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0643D2E-1763-51CA-60B2-1C2EED3EA36E}"/>
                </a:ext>
              </a:extLst>
            </p:cNvPr>
            <p:cNvCxnSpPr>
              <a:cxnSpLocks/>
            </p:cNvCxnSpPr>
            <p:nvPr/>
          </p:nvCxnSpPr>
          <p:spPr>
            <a:xfrm>
              <a:off x="4822327" y="713130"/>
              <a:ext cx="4179" cy="131094"/>
            </a:xfrm>
            <a:prstGeom prst="line">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8770933A-AEB1-84FA-22AB-1A278FF0E9A5}"/>
                </a:ext>
              </a:extLst>
            </p:cNvPr>
            <p:cNvSpPr txBox="1"/>
            <p:nvPr/>
          </p:nvSpPr>
          <p:spPr>
            <a:xfrm>
              <a:off x="622117" y="1437217"/>
              <a:ext cx="1045772" cy="418952"/>
            </a:xfrm>
            <a:prstGeom prst="rect">
              <a:avLst/>
            </a:prstGeom>
            <a:solidFill>
              <a:schemeClr val="bg1"/>
            </a:solidFill>
          </p:spPr>
          <p:txBody>
            <a:bodyPr wrap="square" lIns="36000" tIns="36000" rIns="36000" bIns="36000" rtlCol="0">
              <a:spAutoFit/>
            </a:bodyPr>
            <a:lstStyle/>
            <a:p>
              <a:pPr algn="ctr">
                <a:lnSpc>
                  <a:spcPts val="900"/>
                </a:lnSpc>
              </a:pPr>
              <a:r>
                <a:rPr lang="ar-JO" sz="800" dirty="0">
                  <a:latin typeface="Calibri" panose="020F0502020204030204" pitchFamily="34" charset="0"/>
                  <a:cs typeface="Calibri" panose="020F0502020204030204" pitchFamily="34" charset="0"/>
                </a:rPr>
                <a:t>إشراك ودعم ضحايا المخلفات المتفجرة بساهم في خلق مجتمعات أكثر صموداً</a:t>
              </a:r>
              <a:endParaRPr lang="en-GB" sz="800" dirty="0">
                <a:latin typeface="Calibri" panose="020F0502020204030204" pitchFamily="34" charset="0"/>
                <a:cs typeface="Calibri" panose="020F0502020204030204" pitchFamily="34" charset="0"/>
              </a:endParaRPr>
            </a:p>
          </p:txBody>
        </p:sp>
        <p:sp>
          <p:nvSpPr>
            <p:cNvPr id="147" name="TextBox 146">
              <a:extLst>
                <a:ext uri="{FF2B5EF4-FFF2-40B4-BE49-F238E27FC236}">
                  <a16:creationId xmlns:a16="http://schemas.microsoft.com/office/drawing/2014/main" id="{6CCA6185-3467-813F-D3A5-69EFBF48E7F0}"/>
                </a:ext>
              </a:extLst>
            </p:cNvPr>
            <p:cNvSpPr txBox="1"/>
            <p:nvPr/>
          </p:nvSpPr>
          <p:spPr>
            <a:xfrm>
              <a:off x="11076193" y="1613501"/>
              <a:ext cx="952548" cy="195814"/>
            </a:xfrm>
            <a:prstGeom prst="rect">
              <a:avLst/>
            </a:prstGeom>
            <a:solidFill>
              <a:schemeClr val="bg1"/>
            </a:solidFill>
          </p:spPr>
          <p:txBody>
            <a:bodyPr wrap="square" lIns="36000" tIns="36000" rIns="36000" bIns="36000" rtlCol="0">
              <a:spAutoFit/>
            </a:bodyPr>
            <a:lstStyle/>
            <a:p>
              <a:pPr algn="ctr"/>
              <a:r>
                <a:rPr lang="ar-JO" sz="800" dirty="0"/>
                <a:t>يزيد الشعور بالأمان</a:t>
              </a:r>
              <a:endParaRPr lang="en-GB" sz="800" dirty="0"/>
            </a:p>
          </p:txBody>
        </p:sp>
        <p:cxnSp>
          <p:nvCxnSpPr>
            <p:cNvPr id="148" name="Straight Arrow Connector 147">
              <a:extLst>
                <a:ext uri="{FF2B5EF4-FFF2-40B4-BE49-F238E27FC236}">
                  <a16:creationId xmlns:a16="http://schemas.microsoft.com/office/drawing/2014/main" id="{92787354-E97F-FBA5-C4BA-87CBAEB2359D}"/>
                </a:ext>
              </a:extLst>
            </p:cNvPr>
            <p:cNvCxnSpPr>
              <a:cxnSpLocks/>
            </p:cNvCxnSpPr>
            <p:nvPr/>
          </p:nvCxnSpPr>
          <p:spPr>
            <a:xfrm flipH="1" flipV="1">
              <a:off x="6339228" y="1308763"/>
              <a:ext cx="13" cy="735338"/>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29915FFE-C4A5-D494-BABC-6BC45BE87983}"/>
                </a:ext>
              </a:extLst>
            </p:cNvPr>
            <p:cNvCxnSpPr>
              <a:cxnSpLocks/>
            </p:cNvCxnSpPr>
            <p:nvPr/>
          </p:nvCxnSpPr>
          <p:spPr>
            <a:xfrm flipV="1">
              <a:off x="7569099" y="1345711"/>
              <a:ext cx="9656" cy="699922"/>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8B3AA865-B1A7-27CA-3320-E1FF1C2C8CCD}"/>
                </a:ext>
              </a:extLst>
            </p:cNvPr>
            <p:cNvCxnSpPr>
              <a:cxnSpLocks/>
            </p:cNvCxnSpPr>
            <p:nvPr/>
          </p:nvCxnSpPr>
          <p:spPr>
            <a:xfrm flipH="1">
              <a:off x="822066" y="515963"/>
              <a:ext cx="9334436" cy="30729"/>
            </a:xfrm>
            <a:prstGeom prst="line">
              <a:avLst/>
            </a:prstGeom>
            <a:ln w="952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51" name="Arc 45">
              <a:extLst>
                <a:ext uri="{FF2B5EF4-FFF2-40B4-BE49-F238E27FC236}">
                  <a16:creationId xmlns:a16="http://schemas.microsoft.com/office/drawing/2014/main" id="{D9FCEF24-88D3-F3EE-D124-513789F4EEB3}"/>
                </a:ext>
              </a:extLst>
            </p:cNvPr>
            <p:cNvSpPr/>
            <p:nvPr/>
          </p:nvSpPr>
          <p:spPr>
            <a:xfrm>
              <a:off x="10122852" y="520723"/>
              <a:ext cx="640982" cy="241575"/>
            </a:xfrm>
            <a:custGeom>
              <a:avLst/>
              <a:gdLst>
                <a:gd name="connsiteX0" fmla="*/ 223284 w 446567"/>
                <a:gd name="connsiteY0" fmla="*/ 0 h 212940"/>
                <a:gd name="connsiteX1" fmla="*/ 446568 w 446567"/>
                <a:gd name="connsiteY1" fmla="*/ 106470 h 212940"/>
                <a:gd name="connsiteX2" fmla="*/ 223284 w 446567"/>
                <a:gd name="connsiteY2" fmla="*/ 106470 h 212940"/>
                <a:gd name="connsiteX3" fmla="*/ 223284 w 446567"/>
                <a:gd name="connsiteY3" fmla="*/ 0 h 212940"/>
                <a:gd name="connsiteX0" fmla="*/ 223284 w 446567"/>
                <a:gd name="connsiteY0" fmla="*/ 0 h 212940"/>
                <a:gd name="connsiteX1" fmla="*/ 446568 w 446567"/>
                <a:gd name="connsiteY1" fmla="*/ 106470 h 212940"/>
                <a:gd name="connsiteX0" fmla="*/ 0 w 237461"/>
                <a:gd name="connsiteY0" fmla="*/ 0 h 106470"/>
                <a:gd name="connsiteX1" fmla="*/ 223284 w 237461"/>
                <a:gd name="connsiteY1" fmla="*/ 106470 h 106470"/>
                <a:gd name="connsiteX2" fmla="*/ 0 w 237461"/>
                <a:gd name="connsiteY2" fmla="*/ 106470 h 106470"/>
                <a:gd name="connsiteX3" fmla="*/ 0 w 237461"/>
                <a:gd name="connsiteY3" fmla="*/ 0 h 106470"/>
                <a:gd name="connsiteX0" fmla="*/ 0 w 237461"/>
                <a:gd name="connsiteY0" fmla="*/ 0 h 106470"/>
                <a:gd name="connsiteX1" fmla="*/ 237461 w 237461"/>
                <a:gd name="connsiteY1" fmla="*/ 106470 h 106470"/>
                <a:gd name="connsiteX0" fmla="*/ 0 w 244549"/>
                <a:gd name="connsiteY0" fmla="*/ 0 h 276591"/>
                <a:gd name="connsiteX1" fmla="*/ 223284 w 244549"/>
                <a:gd name="connsiteY1" fmla="*/ 106470 h 276591"/>
                <a:gd name="connsiteX2" fmla="*/ 0 w 244549"/>
                <a:gd name="connsiteY2" fmla="*/ 106470 h 276591"/>
                <a:gd name="connsiteX3" fmla="*/ 0 w 244549"/>
                <a:gd name="connsiteY3" fmla="*/ 0 h 276591"/>
                <a:gd name="connsiteX0" fmla="*/ 0 w 244549"/>
                <a:gd name="connsiteY0" fmla="*/ 0 h 276591"/>
                <a:gd name="connsiteX1" fmla="*/ 244549 w 244549"/>
                <a:gd name="connsiteY1" fmla="*/ 276591 h 276591"/>
                <a:gd name="connsiteX0" fmla="*/ 0 w 322521"/>
                <a:gd name="connsiteY0" fmla="*/ 0 h 276591"/>
                <a:gd name="connsiteX1" fmla="*/ 322521 w 322521"/>
                <a:gd name="connsiteY1" fmla="*/ 85205 h 276591"/>
                <a:gd name="connsiteX2" fmla="*/ 0 w 322521"/>
                <a:gd name="connsiteY2" fmla="*/ 106470 h 276591"/>
                <a:gd name="connsiteX3" fmla="*/ 0 w 322521"/>
                <a:gd name="connsiteY3" fmla="*/ 0 h 276591"/>
                <a:gd name="connsiteX0" fmla="*/ 0 w 322521"/>
                <a:gd name="connsiteY0" fmla="*/ 0 h 276591"/>
                <a:gd name="connsiteX1" fmla="*/ 244549 w 322521"/>
                <a:gd name="connsiteY1" fmla="*/ 276591 h 276591"/>
                <a:gd name="connsiteX0" fmla="*/ 0 w 322521"/>
                <a:gd name="connsiteY0" fmla="*/ 0 h 354911"/>
                <a:gd name="connsiteX1" fmla="*/ 322521 w 322521"/>
                <a:gd name="connsiteY1" fmla="*/ 85205 h 354911"/>
                <a:gd name="connsiteX2" fmla="*/ 0 w 322521"/>
                <a:gd name="connsiteY2" fmla="*/ 106470 h 354911"/>
                <a:gd name="connsiteX3" fmla="*/ 0 w 322521"/>
                <a:gd name="connsiteY3" fmla="*/ 0 h 354911"/>
                <a:gd name="connsiteX0" fmla="*/ 0 w 322521"/>
                <a:gd name="connsiteY0" fmla="*/ 0 h 354911"/>
                <a:gd name="connsiteX1" fmla="*/ 116294 w 322521"/>
                <a:gd name="connsiteY1" fmla="*/ 354911 h 354911"/>
              </a:gdLst>
              <a:ahLst/>
              <a:cxnLst>
                <a:cxn ang="0">
                  <a:pos x="connsiteX0" y="connsiteY0"/>
                </a:cxn>
                <a:cxn ang="0">
                  <a:pos x="connsiteX1" y="connsiteY1"/>
                </a:cxn>
              </a:cxnLst>
              <a:rect l="l" t="t" r="r" b="b"/>
              <a:pathLst>
                <a:path w="322521" h="354911" stroke="0" extrusionOk="0">
                  <a:moveTo>
                    <a:pt x="0" y="0"/>
                  </a:moveTo>
                  <a:cubicBezTo>
                    <a:pt x="123316" y="0"/>
                    <a:pt x="322521" y="26403"/>
                    <a:pt x="322521" y="85205"/>
                  </a:cubicBezTo>
                  <a:lnTo>
                    <a:pt x="0" y="106470"/>
                  </a:lnTo>
                  <a:lnTo>
                    <a:pt x="0" y="0"/>
                  </a:lnTo>
                  <a:close/>
                </a:path>
                <a:path w="322521" h="354911" fill="none">
                  <a:moveTo>
                    <a:pt x="0" y="0"/>
                  </a:moveTo>
                  <a:cubicBezTo>
                    <a:pt x="123316" y="0"/>
                    <a:pt x="116294" y="296109"/>
                    <a:pt x="116294" y="354911"/>
                  </a:cubicBezTo>
                </a:path>
              </a:pathLst>
            </a:custGeom>
            <a:ln w="952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2" name="Straight Arrow Connector 151">
              <a:extLst>
                <a:ext uri="{FF2B5EF4-FFF2-40B4-BE49-F238E27FC236}">
                  <a16:creationId xmlns:a16="http://schemas.microsoft.com/office/drawing/2014/main" id="{35E8FFB3-8464-11E2-2D2B-AF0149BF4B6A}"/>
                </a:ext>
              </a:extLst>
            </p:cNvPr>
            <p:cNvCxnSpPr>
              <a:cxnSpLocks/>
            </p:cNvCxnSpPr>
            <p:nvPr/>
          </p:nvCxnSpPr>
          <p:spPr>
            <a:xfrm flipV="1">
              <a:off x="573872" y="2901426"/>
              <a:ext cx="0" cy="1583278"/>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0C7B81BB-EC7B-FBA9-33AD-A31F67BDCD12}"/>
                </a:ext>
              </a:extLst>
            </p:cNvPr>
            <p:cNvCxnSpPr>
              <a:cxnSpLocks/>
            </p:cNvCxnSpPr>
            <p:nvPr/>
          </p:nvCxnSpPr>
          <p:spPr>
            <a:xfrm flipV="1">
              <a:off x="573872" y="730963"/>
              <a:ext cx="0" cy="2181200"/>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951315E0-F547-0475-306D-89C64A91BD8F}"/>
                </a:ext>
              </a:extLst>
            </p:cNvPr>
            <p:cNvSpPr txBox="1"/>
            <p:nvPr/>
          </p:nvSpPr>
          <p:spPr>
            <a:xfrm>
              <a:off x="274744" y="3448234"/>
              <a:ext cx="810174" cy="565146"/>
            </a:xfrm>
            <a:prstGeom prst="rect">
              <a:avLst/>
            </a:prstGeom>
            <a:solidFill>
              <a:schemeClr val="bg1"/>
            </a:solidFill>
          </p:spPr>
          <p:txBody>
            <a:bodyPr wrap="square" lIns="36000" tIns="36000" rIns="36000" bIns="36000" rtlCol="0">
              <a:spAutoFit/>
            </a:bodyPr>
            <a:lstStyle/>
            <a:p>
              <a:pPr algn="ctr"/>
              <a:r>
                <a:rPr lang="ar-JO" sz="800" dirty="0"/>
                <a:t>الضحايا الذين يحصلون على الدعم يحظون بفرص نجاة أعلى </a:t>
              </a:r>
              <a:endParaRPr lang="en-GB" sz="800" dirty="0"/>
            </a:p>
          </p:txBody>
        </p:sp>
        <p:sp>
          <p:nvSpPr>
            <p:cNvPr id="155" name="TextBox 154">
              <a:extLst>
                <a:ext uri="{FF2B5EF4-FFF2-40B4-BE49-F238E27FC236}">
                  <a16:creationId xmlns:a16="http://schemas.microsoft.com/office/drawing/2014/main" id="{47CC1856-94F3-ECD2-B70E-7FC0DD7705CA}"/>
                </a:ext>
              </a:extLst>
            </p:cNvPr>
            <p:cNvSpPr txBox="1"/>
            <p:nvPr/>
          </p:nvSpPr>
          <p:spPr>
            <a:xfrm>
              <a:off x="7910550" y="1444602"/>
              <a:ext cx="1937134" cy="318924"/>
            </a:xfrm>
            <a:prstGeom prst="rect">
              <a:avLst/>
            </a:prstGeom>
            <a:solidFill>
              <a:schemeClr val="bg1"/>
            </a:solidFill>
          </p:spPr>
          <p:txBody>
            <a:bodyPr wrap="square" lIns="36000" tIns="36000" rIns="36000" bIns="36000" rtlCol="0">
              <a:spAutoFit/>
            </a:bodyPr>
            <a:lstStyle/>
            <a:p>
              <a:pPr algn="ctr"/>
              <a:r>
                <a:rPr lang="ar-JO" sz="800" dirty="0"/>
                <a:t>يخفف الوصول المتساوي لفرص التنمية والخدمات الأساسية من محركات النزاع </a:t>
              </a:r>
              <a:endParaRPr lang="en-GB" sz="800" dirty="0"/>
            </a:p>
          </p:txBody>
        </p:sp>
        <p:sp>
          <p:nvSpPr>
            <p:cNvPr id="156" name="TextBox 155">
              <a:extLst>
                <a:ext uri="{FF2B5EF4-FFF2-40B4-BE49-F238E27FC236}">
                  <a16:creationId xmlns:a16="http://schemas.microsoft.com/office/drawing/2014/main" id="{CF345C0C-3A45-1D3E-0161-FD02EB6CC357}"/>
                </a:ext>
              </a:extLst>
            </p:cNvPr>
            <p:cNvSpPr txBox="1"/>
            <p:nvPr/>
          </p:nvSpPr>
          <p:spPr>
            <a:xfrm>
              <a:off x="4221399" y="1511522"/>
              <a:ext cx="3582003" cy="318924"/>
            </a:xfrm>
            <a:prstGeom prst="rect">
              <a:avLst/>
            </a:prstGeom>
            <a:solidFill>
              <a:schemeClr val="bg1"/>
            </a:solidFill>
          </p:spPr>
          <p:txBody>
            <a:bodyPr wrap="square" lIns="36000" tIns="36000" rIns="36000" bIns="36000" rtlCol="0">
              <a:spAutoFit/>
            </a:bodyPr>
            <a:lstStyle/>
            <a:p>
              <a:pPr algn="ctr"/>
              <a:r>
                <a:rPr lang="ar-JO" sz="800" dirty="0"/>
                <a:t>تساهم السلطات المحلية المستجيبة والدعم الإضافي من الفاعلين في مجال التنمية والعمل الإنساني في تخفيض محركات النزاع وزيادة الثقة والترابط الاجتماعي</a:t>
              </a:r>
              <a:endParaRPr lang="en-GB" sz="800" dirty="0"/>
            </a:p>
          </p:txBody>
        </p:sp>
        <p:sp>
          <p:nvSpPr>
            <p:cNvPr id="157" name="TextBox 156">
              <a:extLst>
                <a:ext uri="{FF2B5EF4-FFF2-40B4-BE49-F238E27FC236}">
                  <a16:creationId xmlns:a16="http://schemas.microsoft.com/office/drawing/2014/main" id="{079A8196-69C3-C804-863A-AD9C2EEAC05E}"/>
                </a:ext>
              </a:extLst>
            </p:cNvPr>
            <p:cNvSpPr txBox="1"/>
            <p:nvPr/>
          </p:nvSpPr>
          <p:spPr>
            <a:xfrm>
              <a:off x="9847968" y="1480487"/>
              <a:ext cx="1134382" cy="318924"/>
            </a:xfrm>
            <a:prstGeom prst="rect">
              <a:avLst/>
            </a:prstGeom>
            <a:solidFill>
              <a:schemeClr val="bg1"/>
            </a:solidFill>
          </p:spPr>
          <p:txBody>
            <a:bodyPr wrap="square" lIns="36000" tIns="36000" rIns="36000" bIns="36000" rtlCol="0">
              <a:spAutoFit/>
            </a:bodyPr>
            <a:lstStyle/>
            <a:p>
              <a:pPr algn="ctr"/>
              <a:r>
                <a:rPr lang="ar-JO" sz="800" dirty="0"/>
                <a:t>يخفض الضغط الاجتماعي الاقتصادي للمخاطرة</a:t>
              </a:r>
              <a:endParaRPr lang="en-GB" sz="800" dirty="0"/>
            </a:p>
          </p:txBody>
        </p:sp>
        <p:sp>
          <p:nvSpPr>
            <p:cNvPr id="158" name="TextBox 157">
              <a:extLst>
                <a:ext uri="{FF2B5EF4-FFF2-40B4-BE49-F238E27FC236}">
                  <a16:creationId xmlns:a16="http://schemas.microsoft.com/office/drawing/2014/main" id="{59E2363A-5060-7D2D-2048-303D3C508C53}"/>
                </a:ext>
              </a:extLst>
            </p:cNvPr>
            <p:cNvSpPr txBox="1"/>
            <p:nvPr/>
          </p:nvSpPr>
          <p:spPr>
            <a:xfrm>
              <a:off x="2105001" y="1510737"/>
              <a:ext cx="2183530" cy="318924"/>
            </a:xfrm>
            <a:prstGeom prst="rect">
              <a:avLst/>
            </a:prstGeom>
            <a:solidFill>
              <a:schemeClr val="bg1"/>
            </a:solidFill>
          </p:spPr>
          <p:txBody>
            <a:bodyPr wrap="square" lIns="36000" tIns="36000" rIns="36000" bIns="36000" rtlCol="0">
              <a:spAutoFit/>
            </a:bodyPr>
            <a:lstStyle/>
            <a:p>
              <a:pPr algn="ctr"/>
              <a:r>
                <a:rPr lang="ar-JO" sz="800" dirty="0"/>
                <a:t>تساهم الاستجابة للاتفاقية والامتثال لها في تحقيق الالتزامات الوطنية والدولية</a:t>
              </a:r>
              <a:endParaRPr lang="en-GB" sz="800" dirty="0"/>
            </a:p>
          </p:txBody>
        </p:sp>
        <p:sp>
          <p:nvSpPr>
            <p:cNvPr id="159" name="Arc 158">
              <a:extLst>
                <a:ext uri="{FF2B5EF4-FFF2-40B4-BE49-F238E27FC236}">
                  <a16:creationId xmlns:a16="http://schemas.microsoft.com/office/drawing/2014/main" id="{C3039816-EF5E-4C35-0BD8-A6145C8C5726}"/>
                </a:ext>
              </a:extLst>
            </p:cNvPr>
            <p:cNvSpPr/>
            <p:nvPr/>
          </p:nvSpPr>
          <p:spPr>
            <a:xfrm>
              <a:off x="11802899" y="419023"/>
              <a:ext cx="276749" cy="287448"/>
            </a:xfrm>
            <a:prstGeom prst="arc">
              <a:avLst/>
            </a:prstGeom>
            <a:ln w="9525"/>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160" name="Straight Arrow Connector 159">
              <a:extLst>
                <a:ext uri="{FF2B5EF4-FFF2-40B4-BE49-F238E27FC236}">
                  <a16:creationId xmlns:a16="http://schemas.microsoft.com/office/drawing/2014/main" id="{B99650FB-19E1-9E50-66D6-914543A67B75}"/>
                </a:ext>
              </a:extLst>
            </p:cNvPr>
            <p:cNvCxnSpPr>
              <a:cxnSpLocks/>
            </p:cNvCxnSpPr>
            <p:nvPr/>
          </p:nvCxnSpPr>
          <p:spPr>
            <a:xfrm flipV="1">
              <a:off x="12080217" y="567621"/>
              <a:ext cx="0" cy="1695848"/>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161" name="Arc 160">
              <a:extLst>
                <a:ext uri="{FF2B5EF4-FFF2-40B4-BE49-F238E27FC236}">
                  <a16:creationId xmlns:a16="http://schemas.microsoft.com/office/drawing/2014/main" id="{A4AAA77E-798D-AA16-EF46-1208588F2860}"/>
                </a:ext>
              </a:extLst>
            </p:cNvPr>
            <p:cNvSpPr/>
            <p:nvPr/>
          </p:nvSpPr>
          <p:spPr>
            <a:xfrm rot="5612985">
              <a:off x="11839867" y="2098347"/>
              <a:ext cx="166406" cy="313193"/>
            </a:xfrm>
            <a:prstGeom prst="arc">
              <a:avLst/>
            </a:prstGeom>
            <a:ln w="9525"/>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62" name="TextBox 161">
              <a:extLst>
                <a:ext uri="{FF2B5EF4-FFF2-40B4-BE49-F238E27FC236}">
                  <a16:creationId xmlns:a16="http://schemas.microsoft.com/office/drawing/2014/main" id="{075C0794-60BB-FFB0-5C9E-C05008DEE8BA}"/>
                </a:ext>
              </a:extLst>
            </p:cNvPr>
            <p:cNvSpPr txBox="1"/>
            <p:nvPr/>
          </p:nvSpPr>
          <p:spPr>
            <a:xfrm>
              <a:off x="10431175" y="334773"/>
              <a:ext cx="1495068" cy="318924"/>
            </a:xfrm>
            <a:prstGeom prst="rect">
              <a:avLst/>
            </a:prstGeom>
            <a:solidFill>
              <a:schemeClr val="bg1"/>
            </a:solidFill>
          </p:spPr>
          <p:txBody>
            <a:bodyPr wrap="square" lIns="36000" tIns="36000" rIns="36000" bIns="36000" rtlCol="0">
              <a:spAutoFit/>
            </a:bodyPr>
            <a:lstStyle/>
            <a:p>
              <a:pPr algn="ctr"/>
              <a:r>
                <a:rPr lang="ar-JO" sz="800" dirty="0"/>
                <a:t>تساعد حرية الحركة في تيسير تماسك وتطبيع اجتماعي أفضل</a:t>
              </a:r>
            </a:p>
          </p:txBody>
        </p:sp>
        <p:cxnSp>
          <p:nvCxnSpPr>
            <p:cNvPr id="163" name="Straight Connector 162">
              <a:extLst>
                <a:ext uri="{FF2B5EF4-FFF2-40B4-BE49-F238E27FC236}">
                  <a16:creationId xmlns:a16="http://schemas.microsoft.com/office/drawing/2014/main" id="{CD542AB4-24F1-110E-08E8-E7E114DD38A0}"/>
                </a:ext>
              </a:extLst>
            </p:cNvPr>
            <p:cNvCxnSpPr>
              <a:cxnSpLocks/>
            </p:cNvCxnSpPr>
            <p:nvPr/>
          </p:nvCxnSpPr>
          <p:spPr>
            <a:xfrm flipH="1">
              <a:off x="2081227" y="2131784"/>
              <a:ext cx="12404" cy="2177690"/>
            </a:xfrm>
            <a:prstGeom prst="line">
              <a:avLst/>
            </a:prstGeom>
            <a:ln w="952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id="{F55FFD8E-41C5-CE4C-BA3A-2D01A020CF89}"/>
                </a:ext>
              </a:extLst>
            </p:cNvPr>
            <p:cNvGrpSpPr/>
            <p:nvPr/>
          </p:nvGrpSpPr>
          <p:grpSpPr>
            <a:xfrm>
              <a:off x="1728959" y="1067350"/>
              <a:ext cx="501242" cy="882119"/>
              <a:chOff x="1124523" y="354130"/>
              <a:chExt cx="501242" cy="1142541"/>
            </a:xfrm>
          </p:grpSpPr>
          <p:grpSp>
            <p:nvGrpSpPr>
              <p:cNvPr id="171" name="Group 170">
                <a:extLst>
                  <a:ext uri="{FF2B5EF4-FFF2-40B4-BE49-F238E27FC236}">
                    <a16:creationId xmlns:a16="http://schemas.microsoft.com/office/drawing/2014/main" id="{779DBD11-F5BC-4180-271B-96D788FB9E6F}"/>
                  </a:ext>
                </a:extLst>
              </p:cNvPr>
              <p:cNvGrpSpPr/>
              <p:nvPr/>
            </p:nvGrpSpPr>
            <p:grpSpPr>
              <a:xfrm>
                <a:off x="1124523" y="354130"/>
                <a:ext cx="501242" cy="300401"/>
                <a:chOff x="1981403" y="1041702"/>
                <a:chExt cx="501242" cy="300401"/>
              </a:xfrm>
            </p:grpSpPr>
            <p:sp>
              <p:nvSpPr>
                <p:cNvPr id="173" name="Arc 172">
                  <a:extLst>
                    <a:ext uri="{FF2B5EF4-FFF2-40B4-BE49-F238E27FC236}">
                      <a16:creationId xmlns:a16="http://schemas.microsoft.com/office/drawing/2014/main" id="{AC1E8AEB-D994-AD8C-0A11-4C0270FEBFEA}"/>
                    </a:ext>
                  </a:extLst>
                </p:cNvPr>
                <p:cNvSpPr/>
                <p:nvPr/>
              </p:nvSpPr>
              <p:spPr>
                <a:xfrm flipH="1">
                  <a:off x="1981403" y="1041702"/>
                  <a:ext cx="377765" cy="300401"/>
                </a:xfrm>
                <a:prstGeom prst="arc">
                  <a:avLst>
                    <a:gd name="adj1" fmla="val 16199995"/>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74" name="Straight Arrow Connector 173">
                  <a:extLst>
                    <a:ext uri="{FF2B5EF4-FFF2-40B4-BE49-F238E27FC236}">
                      <a16:creationId xmlns:a16="http://schemas.microsoft.com/office/drawing/2014/main" id="{22E06614-5531-5503-1E30-8BA6464CEED9}"/>
                    </a:ext>
                  </a:extLst>
                </p:cNvPr>
                <p:cNvCxnSpPr/>
                <p:nvPr/>
              </p:nvCxnSpPr>
              <p:spPr>
                <a:xfrm>
                  <a:off x="2177845" y="1041702"/>
                  <a:ext cx="304800" cy="0"/>
                </a:xfrm>
                <a:prstGeom prst="straightConnector1">
                  <a:avLst/>
                </a:prstGeom>
                <a:ln w="9525" cap="rnd">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72" name="Straight Connector 171">
                <a:extLst>
                  <a:ext uri="{FF2B5EF4-FFF2-40B4-BE49-F238E27FC236}">
                    <a16:creationId xmlns:a16="http://schemas.microsoft.com/office/drawing/2014/main" id="{E4F118FD-7C4F-BB6C-5DC1-A798A83DFEB3}"/>
                  </a:ext>
                </a:extLst>
              </p:cNvPr>
              <p:cNvCxnSpPr>
                <a:cxnSpLocks/>
              </p:cNvCxnSpPr>
              <p:nvPr/>
            </p:nvCxnSpPr>
            <p:spPr>
              <a:xfrm>
                <a:off x="1124523" y="504331"/>
                <a:ext cx="3472" cy="99234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65" name="TextBox 164">
              <a:extLst>
                <a:ext uri="{FF2B5EF4-FFF2-40B4-BE49-F238E27FC236}">
                  <a16:creationId xmlns:a16="http://schemas.microsoft.com/office/drawing/2014/main" id="{BFA3970F-BB60-6B10-1861-CCAB51FC886F}"/>
                </a:ext>
              </a:extLst>
            </p:cNvPr>
            <p:cNvSpPr txBox="1"/>
            <p:nvPr/>
          </p:nvSpPr>
          <p:spPr>
            <a:xfrm>
              <a:off x="1565960" y="1051413"/>
              <a:ext cx="563719" cy="534368"/>
            </a:xfrm>
            <a:prstGeom prst="rect">
              <a:avLst/>
            </a:prstGeom>
            <a:solidFill>
              <a:schemeClr val="bg1"/>
            </a:solidFill>
          </p:spPr>
          <p:txBody>
            <a:bodyPr wrap="square" lIns="36000" tIns="36000" rIns="36000" bIns="36000" rtlCol="0">
              <a:spAutoFit/>
            </a:bodyPr>
            <a:lstStyle/>
            <a:p>
              <a:pPr algn="ctr">
                <a:lnSpc>
                  <a:spcPts val="900"/>
                </a:lnSpc>
              </a:pPr>
              <a:r>
                <a:rPr lang="ar-JO" sz="800" dirty="0"/>
                <a:t>تساهم في اتفاقية حقوق الأشخاص ذوي الإعاقة </a:t>
              </a:r>
              <a:endParaRPr lang="en-GB" sz="800" dirty="0"/>
            </a:p>
          </p:txBody>
        </p:sp>
        <p:grpSp>
          <p:nvGrpSpPr>
            <p:cNvPr id="166" name="Group 165">
              <a:extLst>
                <a:ext uri="{FF2B5EF4-FFF2-40B4-BE49-F238E27FC236}">
                  <a16:creationId xmlns:a16="http://schemas.microsoft.com/office/drawing/2014/main" id="{779A1E98-546B-CE17-C55D-8B001BAD59CE}"/>
                </a:ext>
              </a:extLst>
            </p:cNvPr>
            <p:cNvGrpSpPr/>
            <p:nvPr/>
          </p:nvGrpSpPr>
          <p:grpSpPr>
            <a:xfrm>
              <a:off x="5028962" y="419022"/>
              <a:ext cx="5438814" cy="421337"/>
              <a:chOff x="6389596" y="1453437"/>
              <a:chExt cx="8689554" cy="871507"/>
            </a:xfrm>
          </p:grpSpPr>
          <p:sp>
            <p:nvSpPr>
              <p:cNvPr id="168" name="Arc 167">
                <a:extLst>
                  <a:ext uri="{FF2B5EF4-FFF2-40B4-BE49-F238E27FC236}">
                    <a16:creationId xmlns:a16="http://schemas.microsoft.com/office/drawing/2014/main" id="{4A440476-95B0-7E47-A9B0-39BE1C7F1D16}"/>
                  </a:ext>
                </a:extLst>
              </p:cNvPr>
              <p:cNvSpPr/>
              <p:nvPr/>
            </p:nvSpPr>
            <p:spPr>
              <a:xfrm rot="16200000">
                <a:off x="6385833" y="1457200"/>
                <a:ext cx="730931" cy="723405"/>
              </a:xfrm>
              <a:prstGeom prst="arc">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9" name="Straight Connector 168">
                <a:extLst>
                  <a:ext uri="{FF2B5EF4-FFF2-40B4-BE49-F238E27FC236}">
                    <a16:creationId xmlns:a16="http://schemas.microsoft.com/office/drawing/2014/main" id="{DF797C42-B247-B592-2ABA-20F59EEEDDDA}"/>
                  </a:ext>
                </a:extLst>
              </p:cNvPr>
              <p:cNvCxnSpPr>
                <a:cxnSpLocks/>
              </p:cNvCxnSpPr>
              <p:nvPr/>
            </p:nvCxnSpPr>
            <p:spPr>
              <a:xfrm>
                <a:off x="6751320" y="1453437"/>
                <a:ext cx="8327830" cy="0"/>
              </a:xfrm>
              <a:prstGeom prst="line">
                <a:avLst/>
              </a:prstGeom>
              <a:ln w="9525">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6C29BEA5-9DBF-F72B-F27A-44167E47420A}"/>
                  </a:ext>
                </a:extLst>
              </p:cNvPr>
              <p:cNvCxnSpPr>
                <a:stCxn id="168" idx="0"/>
              </p:cNvCxnSpPr>
              <p:nvPr/>
            </p:nvCxnSpPr>
            <p:spPr>
              <a:xfrm>
                <a:off x="6389596" y="1818903"/>
                <a:ext cx="0" cy="506041"/>
              </a:xfrm>
              <a:prstGeom prst="line">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7" name="Arc 166">
              <a:extLst>
                <a:ext uri="{FF2B5EF4-FFF2-40B4-BE49-F238E27FC236}">
                  <a16:creationId xmlns:a16="http://schemas.microsoft.com/office/drawing/2014/main" id="{1EF201C5-0BD8-C9EE-6C54-4EBC712638DA}"/>
                </a:ext>
              </a:extLst>
            </p:cNvPr>
            <p:cNvSpPr/>
            <p:nvPr/>
          </p:nvSpPr>
          <p:spPr>
            <a:xfrm rot="16200000">
              <a:off x="656142" y="466921"/>
              <a:ext cx="358151" cy="517664"/>
            </a:xfrm>
            <a:prstGeom prst="arc">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BF01B730-CB1A-87E9-66A5-4E03C09BB0BF}"/>
              </a:ext>
            </a:extLst>
          </p:cNvPr>
          <p:cNvGrpSpPr/>
          <p:nvPr/>
        </p:nvGrpSpPr>
        <p:grpSpPr>
          <a:xfrm>
            <a:off x="647520" y="2021569"/>
            <a:ext cx="11544480" cy="2991975"/>
            <a:chOff x="647520" y="2021569"/>
            <a:chExt cx="11544480" cy="2991975"/>
          </a:xfrm>
        </p:grpSpPr>
        <p:pic>
          <p:nvPicPr>
            <p:cNvPr id="63" name="Picture 62" descr="A picture containing kitchenware, strainer, several&#10;&#10;Description automatically generated">
              <a:extLst>
                <a:ext uri="{FF2B5EF4-FFF2-40B4-BE49-F238E27FC236}">
                  <a16:creationId xmlns:a16="http://schemas.microsoft.com/office/drawing/2014/main" id="{376942CB-CF12-1374-91C7-F133DA38AE96}"/>
                </a:ext>
              </a:extLst>
            </p:cNvPr>
            <p:cNvPicPr>
              <a:picLocks/>
            </p:cNvPicPr>
            <p:nvPr/>
          </p:nvPicPr>
          <p:blipFill>
            <a:blip r:embed="rId2">
              <a:grayscl/>
              <a:extLst>
                <a:ext uri="{BEBA8EAE-BF5A-486C-A8C5-ECC9F3942E4B}">
                  <a14:imgProps xmlns:a14="http://schemas.microsoft.com/office/drawing/2010/main">
                    <a14:imgLayer r:embed="rId3">
                      <a14:imgEffect>
                        <a14:saturation sat="275000"/>
                      </a14:imgEffect>
                      <a14:imgEffect>
                        <a14:brightnessContrast contrast="-55000"/>
                      </a14:imgEffect>
                    </a14:imgLayer>
                  </a14:imgProps>
                </a:ext>
              </a:extLst>
            </a:blip>
            <a:stretch>
              <a:fillRect/>
            </a:stretch>
          </p:blipFill>
          <p:spPr>
            <a:xfrm>
              <a:off x="3695293" y="3023041"/>
              <a:ext cx="3546940" cy="1587500"/>
            </a:xfrm>
            <a:prstGeom prst="rect">
              <a:avLst/>
            </a:prstGeom>
          </p:spPr>
        </p:pic>
        <p:cxnSp>
          <p:nvCxnSpPr>
            <p:cNvPr id="64" name="Straight Arrow Connector 63">
              <a:extLst>
                <a:ext uri="{FF2B5EF4-FFF2-40B4-BE49-F238E27FC236}">
                  <a16:creationId xmlns:a16="http://schemas.microsoft.com/office/drawing/2014/main" id="{1FF15E9D-8459-A59C-833B-908C472E17AD}"/>
                </a:ext>
              </a:extLst>
            </p:cNvPr>
            <p:cNvCxnSpPr>
              <a:cxnSpLocks/>
            </p:cNvCxnSpPr>
            <p:nvPr/>
          </p:nvCxnSpPr>
          <p:spPr>
            <a:xfrm flipV="1">
              <a:off x="4322439" y="2620801"/>
              <a:ext cx="0" cy="1736036"/>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008BA3D6-EBA2-0519-A366-118238AA8779}"/>
                </a:ext>
              </a:extLst>
            </p:cNvPr>
            <p:cNvCxnSpPr>
              <a:cxnSpLocks/>
              <a:stCxn id="92" idx="0"/>
            </p:cNvCxnSpPr>
            <p:nvPr/>
          </p:nvCxnSpPr>
          <p:spPr>
            <a:xfrm flipV="1">
              <a:off x="5603946" y="2632137"/>
              <a:ext cx="0" cy="694940"/>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D750D552-7540-4C53-C6D6-E4BAA14369E2}"/>
                </a:ext>
              </a:extLst>
            </p:cNvPr>
            <p:cNvCxnSpPr>
              <a:cxnSpLocks/>
            </p:cNvCxnSpPr>
            <p:nvPr/>
          </p:nvCxnSpPr>
          <p:spPr>
            <a:xfrm flipV="1">
              <a:off x="3647292" y="2593959"/>
              <a:ext cx="7909" cy="1326797"/>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EE691E48-B1DF-F3CA-DFEC-D1D1415DB66F}"/>
                </a:ext>
              </a:extLst>
            </p:cNvPr>
            <p:cNvCxnSpPr>
              <a:cxnSpLocks/>
            </p:cNvCxnSpPr>
            <p:nvPr/>
          </p:nvCxnSpPr>
          <p:spPr>
            <a:xfrm flipV="1">
              <a:off x="5210932" y="2620801"/>
              <a:ext cx="11953" cy="1711562"/>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0491DBDC-5F7B-D5E0-EB41-2998A36334CA}"/>
                </a:ext>
              </a:extLst>
            </p:cNvPr>
            <p:cNvSpPr txBox="1"/>
            <p:nvPr/>
          </p:nvSpPr>
          <p:spPr>
            <a:xfrm>
              <a:off x="4374820" y="3519461"/>
              <a:ext cx="1799246" cy="349702"/>
            </a:xfrm>
            <a:prstGeom prst="rect">
              <a:avLst/>
            </a:prstGeom>
            <a:solidFill>
              <a:schemeClr val="bg1"/>
            </a:solidFill>
          </p:spPr>
          <p:txBody>
            <a:bodyPr wrap="square" lIns="36000" tIns="36000" rIns="36000" bIns="36000" rtlCol="0">
              <a:spAutoFit/>
            </a:bodyPr>
            <a:lstStyle/>
            <a:p>
              <a:pPr algn="ctr"/>
              <a:r>
                <a:rPr lang="ar-JO" sz="900" b="1" dirty="0"/>
                <a:t>السلطات المحلية المتمكنة </a:t>
              </a:r>
              <a:r>
                <a:rPr lang="ar-JO" sz="900" dirty="0"/>
                <a:t>يمكنها </a:t>
              </a:r>
              <a:r>
                <a:rPr lang="ar-JO" sz="900" b="1" dirty="0"/>
                <a:t>تضخيم</a:t>
              </a:r>
              <a:r>
                <a:rPr lang="ar-JO" sz="900" dirty="0"/>
                <a:t> الأثر الاستراتيجي العام للقطاع</a:t>
              </a:r>
              <a:endParaRPr lang="en-GB" sz="900" dirty="0"/>
            </a:p>
          </p:txBody>
        </p:sp>
        <p:cxnSp>
          <p:nvCxnSpPr>
            <p:cNvPr id="69" name="Straight Connector 68">
              <a:extLst>
                <a:ext uri="{FF2B5EF4-FFF2-40B4-BE49-F238E27FC236}">
                  <a16:creationId xmlns:a16="http://schemas.microsoft.com/office/drawing/2014/main" id="{C4D7720C-BAF1-C7A2-D433-27AA20D0521F}"/>
                </a:ext>
              </a:extLst>
            </p:cNvPr>
            <p:cNvCxnSpPr>
              <a:cxnSpLocks/>
            </p:cNvCxnSpPr>
            <p:nvPr/>
          </p:nvCxnSpPr>
          <p:spPr>
            <a:xfrm flipH="1">
              <a:off x="1223128" y="2383430"/>
              <a:ext cx="761945" cy="19414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0F3C0BFA-9DEA-75B2-04EA-B814120840AC}"/>
                </a:ext>
              </a:extLst>
            </p:cNvPr>
            <p:cNvCxnSpPr>
              <a:cxnSpLocks/>
            </p:cNvCxnSpPr>
            <p:nvPr/>
          </p:nvCxnSpPr>
          <p:spPr>
            <a:xfrm flipV="1">
              <a:off x="1119330" y="2545855"/>
              <a:ext cx="24956" cy="1749066"/>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71" name="Rounded Rectangle 70">
              <a:extLst>
                <a:ext uri="{FF2B5EF4-FFF2-40B4-BE49-F238E27FC236}">
                  <a16:creationId xmlns:a16="http://schemas.microsoft.com/office/drawing/2014/main" id="{9432510A-1A40-FAD0-A7C3-1C6150D9B61B}"/>
                </a:ext>
              </a:extLst>
            </p:cNvPr>
            <p:cNvSpPr/>
            <p:nvPr/>
          </p:nvSpPr>
          <p:spPr>
            <a:xfrm>
              <a:off x="647520" y="2038903"/>
              <a:ext cx="1181279" cy="572083"/>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r>
                <a:rPr lang="ar-JO" sz="800" b="1" dirty="0">
                  <a:solidFill>
                    <a:schemeClr val="tx1"/>
                  </a:solidFill>
                </a:rPr>
                <a:t>تحسن في جودة حياة ضحايا المخلفات المتفجرة</a:t>
              </a:r>
              <a:endParaRPr lang="en-GB" sz="800" b="1" dirty="0">
                <a:solidFill>
                  <a:schemeClr val="tx1"/>
                </a:solidFill>
              </a:endParaRPr>
            </a:p>
          </p:txBody>
        </p:sp>
        <p:sp>
          <p:nvSpPr>
            <p:cNvPr id="72" name="Arc 71">
              <a:extLst>
                <a:ext uri="{FF2B5EF4-FFF2-40B4-BE49-F238E27FC236}">
                  <a16:creationId xmlns:a16="http://schemas.microsoft.com/office/drawing/2014/main" id="{79C2DD56-6798-6A99-54EA-6D8E6B3160ED}"/>
                </a:ext>
              </a:extLst>
            </p:cNvPr>
            <p:cNvSpPr/>
            <p:nvPr/>
          </p:nvSpPr>
          <p:spPr>
            <a:xfrm rot="16200000" flipH="1">
              <a:off x="3221386" y="4716956"/>
              <a:ext cx="277309" cy="307254"/>
            </a:xfrm>
            <a:prstGeom prst="arc">
              <a:avLst>
                <a:gd name="adj1" fmla="val 16199995"/>
                <a:gd name="adj2" fmla="val 0"/>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EA25168C-5145-0827-2044-DB5A79E2302E}"/>
                </a:ext>
              </a:extLst>
            </p:cNvPr>
            <p:cNvCxnSpPr>
              <a:cxnSpLocks/>
            </p:cNvCxnSpPr>
            <p:nvPr/>
          </p:nvCxnSpPr>
          <p:spPr>
            <a:xfrm>
              <a:off x="3336408" y="5009002"/>
              <a:ext cx="2963106" cy="4542"/>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603DD35-AF94-D11D-6623-3BDEEABE8031}"/>
                </a:ext>
              </a:extLst>
            </p:cNvPr>
            <p:cNvCxnSpPr>
              <a:cxnSpLocks/>
              <a:endCxn id="72" idx="0"/>
            </p:cNvCxnSpPr>
            <p:nvPr/>
          </p:nvCxnSpPr>
          <p:spPr>
            <a:xfrm>
              <a:off x="3206413" y="3327077"/>
              <a:ext cx="1" cy="1543506"/>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67C69E9-159A-09FB-C88B-9393EAAB2C9F}"/>
                </a:ext>
              </a:extLst>
            </p:cNvPr>
            <p:cNvCxnSpPr>
              <a:cxnSpLocks/>
            </p:cNvCxnSpPr>
            <p:nvPr/>
          </p:nvCxnSpPr>
          <p:spPr>
            <a:xfrm>
              <a:off x="3224882" y="2580605"/>
              <a:ext cx="0" cy="574440"/>
            </a:xfrm>
            <a:prstGeom prst="line">
              <a:avLst/>
            </a:prstGeom>
            <a:ln w="952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6A8D6DB-82F0-CE47-F445-17AD7D4297FD}"/>
                </a:ext>
              </a:extLst>
            </p:cNvPr>
            <p:cNvCxnSpPr>
              <a:cxnSpLocks/>
            </p:cNvCxnSpPr>
            <p:nvPr/>
          </p:nvCxnSpPr>
          <p:spPr>
            <a:xfrm flipH="1">
              <a:off x="8209984" y="4880965"/>
              <a:ext cx="14730" cy="779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Rounded Rectangle 300">
              <a:extLst>
                <a:ext uri="{FF2B5EF4-FFF2-40B4-BE49-F238E27FC236}">
                  <a16:creationId xmlns:a16="http://schemas.microsoft.com/office/drawing/2014/main" id="{C03B77B4-430D-C9C1-F3D3-EA1ED83EE92B}"/>
                </a:ext>
              </a:extLst>
            </p:cNvPr>
            <p:cNvSpPr/>
            <p:nvPr/>
          </p:nvSpPr>
          <p:spPr>
            <a:xfrm>
              <a:off x="2243798" y="2021936"/>
              <a:ext cx="1564464" cy="558669"/>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800" b="1" dirty="0">
                  <a:solidFill>
                    <a:schemeClr val="tx1"/>
                  </a:solidFill>
                </a:rPr>
                <a:t>تقدم قابل للقياس فيما يتعلق بالامتثال لاتفاقية أوتوا والعهد الخاص بالذخيرة العنقودية والاتفاقية المتعلقة بأسلحة تقليدية معينة</a:t>
              </a:r>
              <a:endParaRPr lang="en-GB" sz="800" dirty="0">
                <a:solidFill>
                  <a:schemeClr val="tx1"/>
                </a:solidFill>
              </a:endParaRPr>
            </a:p>
          </p:txBody>
        </p:sp>
        <p:cxnSp>
          <p:nvCxnSpPr>
            <p:cNvPr id="78" name="Straight Arrow Connector 77">
              <a:extLst>
                <a:ext uri="{FF2B5EF4-FFF2-40B4-BE49-F238E27FC236}">
                  <a16:creationId xmlns:a16="http://schemas.microsoft.com/office/drawing/2014/main" id="{3FACCDAC-B363-D46C-5688-0581CF5F8356}"/>
                </a:ext>
              </a:extLst>
            </p:cNvPr>
            <p:cNvCxnSpPr>
              <a:cxnSpLocks/>
            </p:cNvCxnSpPr>
            <p:nvPr/>
          </p:nvCxnSpPr>
          <p:spPr>
            <a:xfrm flipV="1">
              <a:off x="2720372" y="2580605"/>
              <a:ext cx="17753" cy="1714316"/>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36C4DA20-5F48-2D86-41DA-FBA3345E91FA}"/>
                </a:ext>
              </a:extLst>
            </p:cNvPr>
            <p:cNvCxnSpPr>
              <a:cxnSpLocks/>
            </p:cNvCxnSpPr>
            <p:nvPr/>
          </p:nvCxnSpPr>
          <p:spPr>
            <a:xfrm flipV="1">
              <a:off x="11676670" y="2677457"/>
              <a:ext cx="0" cy="1740061"/>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F4B7CC99-B533-0815-FE10-A1B2D723FB80}"/>
                </a:ext>
              </a:extLst>
            </p:cNvPr>
            <p:cNvSpPr txBox="1"/>
            <p:nvPr/>
          </p:nvSpPr>
          <p:spPr>
            <a:xfrm>
              <a:off x="11164248" y="3574673"/>
              <a:ext cx="1027752" cy="442035"/>
            </a:xfrm>
            <a:prstGeom prst="rect">
              <a:avLst/>
            </a:prstGeom>
            <a:solidFill>
              <a:schemeClr val="bg1"/>
            </a:solidFill>
          </p:spPr>
          <p:txBody>
            <a:bodyPr wrap="square" lIns="36000" tIns="36000" rIns="36000" bIns="36000" rtlCol="0">
              <a:spAutoFit/>
            </a:bodyPr>
            <a:lstStyle/>
            <a:p>
              <a:pPr algn="ctr"/>
              <a:r>
                <a:rPr lang="ar-JO" sz="800" dirty="0"/>
                <a:t>يحتفظ الناس بالمعرفة والسلوك المتعلقة بالمخاطر بطريقة أكثر أمناً</a:t>
              </a:r>
              <a:endParaRPr lang="en-GB" sz="800" dirty="0"/>
            </a:p>
          </p:txBody>
        </p:sp>
        <p:cxnSp>
          <p:nvCxnSpPr>
            <p:cNvPr id="81" name="Straight Arrow Connector 80">
              <a:extLst>
                <a:ext uri="{FF2B5EF4-FFF2-40B4-BE49-F238E27FC236}">
                  <a16:creationId xmlns:a16="http://schemas.microsoft.com/office/drawing/2014/main" id="{D8D18337-0E24-DF95-C26D-6E458BC1BC24}"/>
                </a:ext>
              </a:extLst>
            </p:cNvPr>
            <p:cNvCxnSpPr>
              <a:cxnSpLocks/>
            </p:cNvCxnSpPr>
            <p:nvPr/>
          </p:nvCxnSpPr>
          <p:spPr>
            <a:xfrm flipV="1">
              <a:off x="10109230" y="2677457"/>
              <a:ext cx="856379" cy="1882946"/>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BE7A0821-5EBF-6A22-45DF-C17A01538473}"/>
                </a:ext>
              </a:extLst>
            </p:cNvPr>
            <p:cNvSpPr txBox="1"/>
            <p:nvPr/>
          </p:nvSpPr>
          <p:spPr>
            <a:xfrm>
              <a:off x="10275406" y="2942086"/>
              <a:ext cx="983324" cy="318924"/>
            </a:xfrm>
            <a:prstGeom prst="rect">
              <a:avLst/>
            </a:prstGeom>
            <a:solidFill>
              <a:schemeClr val="bg1"/>
            </a:solidFill>
          </p:spPr>
          <p:txBody>
            <a:bodyPr wrap="square" lIns="36000" tIns="36000" rIns="36000" bIns="36000" rtlCol="0">
              <a:spAutoFit/>
            </a:bodyPr>
            <a:lstStyle/>
            <a:p>
              <a:pPr algn="ctr"/>
              <a:r>
                <a:rPr lang="ar-JO" sz="800" dirty="0"/>
                <a:t>يؤدي تدمير المخزون لإزالة الخطر</a:t>
              </a:r>
              <a:endParaRPr lang="en-GB" sz="800" dirty="0"/>
            </a:p>
          </p:txBody>
        </p:sp>
        <p:cxnSp>
          <p:nvCxnSpPr>
            <p:cNvPr id="83" name="Straight Connector 82">
              <a:extLst>
                <a:ext uri="{FF2B5EF4-FFF2-40B4-BE49-F238E27FC236}">
                  <a16:creationId xmlns:a16="http://schemas.microsoft.com/office/drawing/2014/main" id="{314C9E54-D79D-F532-6946-086E31BA7AFD}"/>
                </a:ext>
              </a:extLst>
            </p:cNvPr>
            <p:cNvCxnSpPr>
              <a:cxnSpLocks/>
              <a:endCxn id="84" idx="0"/>
            </p:cNvCxnSpPr>
            <p:nvPr/>
          </p:nvCxnSpPr>
          <p:spPr>
            <a:xfrm flipH="1" flipV="1">
              <a:off x="1669947" y="4125972"/>
              <a:ext cx="3149176" cy="6244"/>
            </a:xfrm>
            <a:prstGeom prst="line">
              <a:avLst/>
            </a:prstGeom>
            <a:ln w="9525"/>
          </p:spPr>
          <p:style>
            <a:lnRef idx="1">
              <a:schemeClr val="dk1"/>
            </a:lnRef>
            <a:fillRef idx="0">
              <a:schemeClr val="dk1"/>
            </a:fillRef>
            <a:effectRef idx="0">
              <a:schemeClr val="dk1"/>
            </a:effectRef>
            <a:fontRef idx="minor">
              <a:schemeClr val="tx1"/>
            </a:fontRef>
          </p:style>
        </p:cxnSp>
        <p:sp>
          <p:nvSpPr>
            <p:cNvPr id="84" name="Arc 173">
              <a:extLst>
                <a:ext uri="{FF2B5EF4-FFF2-40B4-BE49-F238E27FC236}">
                  <a16:creationId xmlns:a16="http://schemas.microsoft.com/office/drawing/2014/main" id="{BCC7BCAC-57E4-32CB-1E26-4009D925A6E3}"/>
                </a:ext>
              </a:extLst>
            </p:cNvPr>
            <p:cNvSpPr/>
            <p:nvPr/>
          </p:nvSpPr>
          <p:spPr>
            <a:xfrm flipH="1">
              <a:off x="1536111" y="4124828"/>
              <a:ext cx="134010" cy="185928"/>
            </a:xfrm>
            <a:custGeom>
              <a:avLst/>
              <a:gdLst>
                <a:gd name="connsiteX0" fmla="*/ 87153 w 208108"/>
                <a:gd name="connsiteY0" fmla="*/ 1397 h 210401"/>
                <a:gd name="connsiteX1" fmla="*/ 171889 w 208108"/>
                <a:gd name="connsiteY1" fmla="*/ 25428 h 210401"/>
                <a:gd name="connsiteX2" fmla="*/ 208108 w 208108"/>
                <a:gd name="connsiteY2" fmla="*/ 105201 h 210401"/>
                <a:gd name="connsiteX3" fmla="*/ 104054 w 208108"/>
                <a:gd name="connsiteY3" fmla="*/ 105201 h 210401"/>
                <a:gd name="connsiteX4" fmla="*/ 87153 w 208108"/>
                <a:gd name="connsiteY4" fmla="*/ 1397 h 210401"/>
                <a:gd name="connsiteX0" fmla="*/ 87153 w 208108"/>
                <a:gd name="connsiteY0" fmla="*/ 1397 h 210401"/>
                <a:gd name="connsiteX1" fmla="*/ 171889 w 208108"/>
                <a:gd name="connsiteY1" fmla="*/ 25428 h 210401"/>
                <a:gd name="connsiteX2" fmla="*/ 208108 w 208108"/>
                <a:gd name="connsiteY2" fmla="*/ 105201 h 210401"/>
                <a:gd name="connsiteX0" fmla="*/ 184 w 121139"/>
                <a:gd name="connsiteY0" fmla="*/ 1397 h 227121"/>
                <a:gd name="connsiteX1" fmla="*/ 84920 w 121139"/>
                <a:gd name="connsiteY1" fmla="*/ 25428 h 227121"/>
                <a:gd name="connsiteX2" fmla="*/ 121139 w 121139"/>
                <a:gd name="connsiteY2" fmla="*/ 105201 h 227121"/>
                <a:gd name="connsiteX3" fmla="*/ 1845 w 121139"/>
                <a:gd name="connsiteY3" fmla="*/ 227121 h 227121"/>
                <a:gd name="connsiteX4" fmla="*/ 184 w 121139"/>
                <a:gd name="connsiteY4" fmla="*/ 1397 h 227121"/>
                <a:gd name="connsiteX0" fmla="*/ 184 w 121139"/>
                <a:gd name="connsiteY0" fmla="*/ 1397 h 227121"/>
                <a:gd name="connsiteX1" fmla="*/ 84920 w 121139"/>
                <a:gd name="connsiteY1" fmla="*/ 25428 h 227121"/>
                <a:gd name="connsiteX2" fmla="*/ 121139 w 121139"/>
                <a:gd name="connsiteY2" fmla="*/ 105201 h 227121"/>
                <a:gd name="connsiteX0" fmla="*/ 184 w 141459"/>
                <a:gd name="connsiteY0" fmla="*/ 1397 h 227121"/>
                <a:gd name="connsiteX1" fmla="*/ 84920 w 141459"/>
                <a:gd name="connsiteY1" fmla="*/ 25428 h 227121"/>
                <a:gd name="connsiteX2" fmla="*/ 121139 w 141459"/>
                <a:gd name="connsiteY2" fmla="*/ 105201 h 227121"/>
                <a:gd name="connsiteX3" fmla="*/ 1845 w 141459"/>
                <a:gd name="connsiteY3" fmla="*/ 227121 h 227121"/>
                <a:gd name="connsiteX4" fmla="*/ 184 w 141459"/>
                <a:gd name="connsiteY4" fmla="*/ 1397 h 227121"/>
                <a:gd name="connsiteX0" fmla="*/ 184 w 141459"/>
                <a:gd name="connsiteY0" fmla="*/ 1397 h 227121"/>
                <a:gd name="connsiteX1" fmla="*/ 84920 w 141459"/>
                <a:gd name="connsiteY1" fmla="*/ 25428 h 227121"/>
                <a:gd name="connsiteX2" fmla="*/ 141459 w 141459"/>
                <a:gd name="connsiteY2" fmla="*/ 216961 h 227121"/>
              </a:gdLst>
              <a:ahLst/>
              <a:cxnLst>
                <a:cxn ang="0">
                  <a:pos x="connsiteX0" y="connsiteY0"/>
                </a:cxn>
                <a:cxn ang="0">
                  <a:pos x="connsiteX1" y="connsiteY1"/>
                </a:cxn>
                <a:cxn ang="0">
                  <a:pos x="connsiteX2" y="connsiteY2"/>
                </a:cxn>
              </a:cxnLst>
              <a:rect l="l" t="t" r="r" b="b"/>
              <a:pathLst>
                <a:path w="141459" h="227121" stroke="0" extrusionOk="0">
                  <a:moveTo>
                    <a:pt x="184" y="1397"/>
                  </a:moveTo>
                  <a:cubicBezTo>
                    <a:pt x="30555" y="-3657"/>
                    <a:pt x="61580" y="5142"/>
                    <a:pt x="84920" y="25428"/>
                  </a:cubicBezTo>
                  <a:cubicBezTo>
                    <a:pt x="107913" y="45413"/>
                    <a:pt x="121139" y="74545"/>
                    <a:pt x="121139" y="105201"/>
                  </a:cubicBezTo>
                  <a:lnTo>
                    <a:pt x="1845" y="227121"/>
                  </a:lnTo>
                  <a:cubicBezTo>
                    <a:pt x="-3789" y="192520"/>
                    <a:pt x="5818" y="35998"/>
                    <a:pt x="184" y="1397"/>
                  </a:cubicBezTo>
                  <a:close/>
                </a:path>
                <a:path w="141459" h="227121" fill="none">
                  <a:moveTo>
                    <a:pt x="184" y="1397"/>
                  </a:moveTo>
                  <a:cubicBezTo>
                    <a:pt x="30555" y="-3657"/>
                    <a:pt x="61580" y="5142"/>
                    <a:pt x="84920" y="25428"/>
                  </a:cubicBezTo>
                  <a:cubicBezTo>
                    <a:pt x="107913" y="45413"/>
                    <a:pt x="141459" y="186305"/>
                    <a:pt x="141459" y="216961"/>
                  </a:cubicBezTo>
                </a:path>
              </a:pathLst>
            </a:cu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85" name="Straight Arrow Connector 84">
              <a:extLst>
                <a:ext uri="{FF2B5EF4-FFF2-40B4-BE49-F238E27FC236}">
                  <a16:creationId xmlns:a16="http://schemas.microsoft.com/office/drawing/2014/main" id="{AE07A60E-16DF-2BF0-959B-DD888787FED4}"/>
                </a:ext>
              </a:extLst>
            </p:cNvPr>
            <p:cNvCxnSpPr>
              <a:cxnSpLocks/>
            </p:cNvCxnSpPr>
            <p:nvPr/>
          </p:nvCxnSpPr>
          <p:spPr>
            <a:xfrm flipV="1">
              <a:off x="6950152" y="2638710"/>
              <a:ext cx="42128" cy="1727772"/>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86" name="Arc 85">
              <a:extLst>
                <a:ext uri="{FF2B5EF4-FFF2-40B4-BE49-F238E27FC236}">
                  <a16:creationId xmlns:a16="http://schemas.microsoft.com/office/drawing/2014/main" id="{DB8BB3C0-A878-D98F-2259-4E369E37DD53}"/>
                </a:ext>
              </a:extLst>
            </p:cNvPr>
            <p:cNvSpPr/>
            <p:nvPr/>
          </p:nvSpPr>
          <p:spPr>
            <a:xfrm rot="16200000" flipH="1">
              <a:off x="3664598" y="3745435"/>
              <a:ext cx="277309" cy="307254"/>
            </a:xfrm>
            <a:prstGeom prst="arc">
              <a:avLst>
                <a:gd name="adj1" fmla="val 16199995"/>
                <a:gd name="adj2" fmla="val 0"/>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7" name="Straight Arrow Connector 86">
              <a:extLst>
                <a:ext uri="{FF2B5EF4-FFF2-40B4-BE49-F238E27FC236}">
                  <a16:creationId xmlns:a16="http://schemas.microsoft.com/office/drawing/2014/main" id="{AF41B714-A7BA-1425-7EF4-575F97724108}"/>
                </a:ext>
              </a:extLst>
            </p:cNvPr>
            <p:cNvCxnSpPr>
              <a:cxnSpLocks/>
            </p:cNvCxnSpPr>
            <p:nvPr/>
          </p:nvCxnSpPr>
          <p:spPr>
            <a:xfrm flipH="1" flipV="1">
              <a:off x="9773498" y="2679361"/>
              <a:ext cx="16058" cy="1677435"/>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DFC07391-1386-E4FE-A2B6-A31B67C69BC3}"/>
                </a:ext>
              </a:extLst>
            </p:cNvPr>
            <p:cNvCxnSpPr>
              <a:cxnSpLocks/>
            </p:cNvCxnSpPr>
            <p:nvPr/>
          </p:nvCxnSpPr>
          <p:spPr>
            <a:xfrm flipV="1">
              <a:off x="6845838" y="3614709"/>
              <a:ext cx="0" cy="742087"/>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E8C6D076-88EA-1882-7BD6-23C4575B143F}"/>
                </a:ext>
              </a:extLst>
            </p:cNvPr>
            <p:cNvCxnSpPr>
              <a:cxnSpLocks/>
              <a:stCxn id="93" idx="2"/>
            </p:cNvCxnSpPr>
            <p:nvPr/>
          </p:nvCxnSpPr>
          <p:spPr>
            <a:xfrm flipV="1">
              <a:off x="6503327" y="2652054"/>
              <a:ext cx="0" cy="1200020"/>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0F05FEB1-DC57-C3EB-CB5B-D888CEACCB36}"/>
                </a:ext>
              </a:extLst>
            </p:cNvPr>
            <p:cNvCxnSpPr>
              <a:cxnSpLocks/>
            </p:cNvCxnSpPr>
            <p:nvPr/>
          </p:nvCxnSpPr>
          <p:spPr>
            <a:xfrm flipH="1" flipV="1">
              <a:off x="5737257" y="3468060"/>
              <a:ext cx="970123" cy="6355"/>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91" name="Arc 90">
              <a:extLst>
                <a:ext uri="{FF2B5EF4-FFF2-40B4-BE49-F238E27FC236}">
                  <a16:creationId xmlns:a16="http://schemas.microsoft.com/office/drawing/2014/main" id="{A99D0D0C-C819-EDEC-3617-FF7504BB34E1}"/>
                </a:ext>
              </a:extLst>
            </p:cNvPr>
            <p:cNvSpPr/>
            <p:nvPr/>
          </p:nvSpPr>
          <p:spPr>
            <a:xfrm rot="5400000" flipH="1">
              <a:off x="6552109" y="3459442"/>
              <a:ext cx="277309" cy="307254"/>
            </a:xfrm>
            <a:prstGeom prst="arc">
              <a:avLst>
                <a:gd name="adj1" fmla="val 16199995"/>
                <a:gd name="adj2" fmla="val 0"/>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Arc 91">
              <a:extLst>
                <a:ext uri="{FF2B5EF4-FFF2-40B4-BE49-F238E27FC236}">
                  <a16:creationId xmlns:a16="http://schemas.microsoft.com/office/drawing/2014/main" id="{A3908DF5-6B03-71D2-7E56-9B80AE533D22}"/>
                </a:ext>
              </a:extLst>
            </p:cNvPr>
            <p:cNvSpPr/>
            <p:nvPr/>
          </p:nvSpPr>
          <p:spPr>
            <a:xfrm rot="16200000" flipH="1">
              <a:off x="5618918" y="3173450"/>
              <a:ext cx="277309" cy="307254"/>
            </a:xfrm>
            <a:prstGeom prst="arc">
              <a:avLst>
                <a:gd name="adj1" fmla="val 16199995"/>
                <a:gd name="adj2" fmla="val 0"/>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Arc 92">
              <a:extLst>
                <a:ext uri="{FF2B5EF4-FFF2-40B4-BE49-F238E27FC236}">
                  <a16:creationId xmlns:a16="http://schemas.microsoft.com/office/drawing/2014/main" id="{AD614371-00AC-BC73-5A7A-0A8525FEA410}"/>
                </a:ext>
              </a:extLst>
            </p:cNvPr>
            <p:cNvSpPr/>
            <p:nvPr/>
          </p:nvSpPr>
          <p:spPr>
            <a:xfrm rot="9927273" flipH="1">
              <a:off x="6230462" y="3733270"/>
              <a:ext cx="277309" cy="307254"/>
            </a:xfrm>
            <a:prstGeom prst="arc">
              <a:avLst>
                <a:gd name="adj1" fmla="val 16199995"/>
                <a:gd name="adj2" fmla="val 0"/>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TextBox 93">
              <a:extLst>
                <a:ext uri="{FF2B5EF4-FFF2-40B4-BE49-F238E27FC236}">
                  <a16:creationId xmlns:a16="http://schemas.microsoft.com/office/drawing/2014/main" id="{21B9FBA0-9E4F-C2E1-B4EB-822D0DCB4335}"/>
                </a:ext>
              </a:extLst>
            </p:cNvPr>
            <p:cNvSpPr txBox="1"/>
            <p:nvPr/>
          </p:nvSpPr>
          <p:spPr>
            <a:xfrm>
              <a:off x="5392822" y="2834145"/>
              <a:ext cx="2088291" cy="442035"/>
            </a:xfrm>
            <a:prstGeom prst="rect">
              <a:avLst/>
            </a:prstGeom>
            <a:solidFill>
              <a:schemeClr val="bg1"/>
            </a:solidFill>
          </p:spPr>
          <p:txBody>
            <a:bodyPr wrap="square" lIns="36000" tIns="36000" rIns="36000" bIns="36000" rtlCol="0">
              <a:spAutoFit/>
            </a:bodyPr>
            <a:lstStyle/>
            <a:p>
              <a:pPr algn="ctr"/>
              <a:r>
                <a:rPr lang="ar-JO" sz="800" dirty="0"/>
                <a:t>يمكن للسلطات المحلية التأثير على السياسة الوطنية والمساعدة في دمجها مع استراتيجيات العمل الإنساني والتنمية والسلام وتحقيق الاستقرار</a:t>
              </a:r>
              <a:endParaRPr lang="en-GB" sz="800" dirty="0"/>
            </a:p>
          </p:txBody>
        </p:sp>
        <p:sp>
          <p:nvSpPr>
            <p:cNvPr id="95" name="TextBox 94">
              <a:extLst>
                <a:ext uri="{FF2B5EF4-FFF2-40B4-BE49-F238E27FC236}">
                  <a16:creationId xmlns:a16="http://schemas.microsoft.com/office/drawing/2014/main" id="{B1EEAD39-6259-4703-BD2E-B39017488C76}"/>
                </a:ext>
              </a:extLst>
            </p:cNvPr>
            <p:cNvSpPr txBox="1"/>
            <p:nvPr/>
          </p:nvSpPr>
          <p:spPr>
            <a:xfrm>
              <a:off x="1433467" y="2928812"/>
              <a:ext cx="708217" cy="565146"/>
            </a:xfrm>
            <a:prstGeom prst="rect">
              <a:avLst/>
            </a:prstGeom>
            <a:solidFill>
              <a:schemeClr val="bg1"/>
            </a:solidFill>
          </p:spPr>
          <p:txBody>
            <a:bodyPr wrap="square" lIns="36000" tIns="36000" rIns="36000" bIns="36000" rtlCol="0">
              <a:spAutoFit/>
            </a:bodyPr>
            <a:lstStyle/>
            <a:p>
              <a:pPr algn="ctr"/>
              <a:r>
                <a:rPr lang="ar-JO" sz="800" dirty="0"/>
                <a:t>تساهم مساعدة الضحايا في تحقيق الالتزامات بموجب الاتفاقيات</a:t>
              </a:r>
              <a:endParaRPr lang="en-GB" sz="800" dirty="0"/>
            </a:p>
          </p:txBody>
        </p:sp>
        <p:sp>
          <p:nvSpPr>
            <p:cNvPr id="96" name="Rounded Rectangle 95">
              <a:extLst>
                <a:ext uri="{FF2B5EF4-FFF2-40B4-BE49-F238E27FC236}">
                  <a16:creationId xmlns:a16="http://schemas.microsoft.com/office/drawing/2014/main" id="{4FD12C15-619B-10CF-A3B5-E2DE2B817E36}"/>
                </a:ext>
              </a:extLst>
            </p:cNvPr>
            <p:cNvSpPr/>
            <p:nvPr/>
          </p:nvSpPr>
          <p:spPr>
            <a:xfrm>
              <a:off x="7962123" y="2021936"/>
              <a:ext cx="2087285" cy="598865"/>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800" b="1" dirty="0">
                  <a:solidFill>
                    <a:schemeClr val="tx1"/>
                  </a:solidFill>
                </a:rPr>
                <a:t>الاستخدام الآمن والمنتج للأرض يحسن سبل العيش والخدمات الأساسية، مما يحسن جودة الحياة والبيئة</a:t>
              </a:r>
              <a:endParaRPr lang="en-GB" sz="800" dirty="0">
                <a:solidFill>
                  <a:schemeClr val="tx1"/>
                </a:solidFill>
              </a:endParaRPr>
            </a:p>
          </p:txBody>
        </p:sp>
        <p:sp>
          <p:nvSpPr>
            <p:cNvPr id="97" name="Rounded Rectangle 299">
              <a:extLst>
                <a:ext uri="{FF2B5EF4-FFF2-40B4-BE49-F238E27FC236}">
                  <a16:creationId xmlns:a16="http://schemas.microsoft.com/office/drawing/2014/main" id="{864FF96E-98BE-8D72-3F01-1CEED64CC174}"/>
                </a:ext>
              </a:extLst>
            </p:cNvPr>
            <p:cNvSpPr/>
            <p:nvPr/>
          </p:nvSpPr>
          <p:spPr>
            <a:xfrm>
              <a:off x="6029909" y="2036040"/>
              <a:ext cx="1786125" cy="589316"/>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800" b="1" dirty="0">
                  <a:solidFill>
                    <a:schemeClr val="tx1"/>
                  </a:solidFill>
                </a:rPr>
                <a:t>العمل على إزالة الألغام مشمول في أو متصل بالمبادرات الإنسانية أو مبادرات التنمية أو بناء السلام أو تحقيق الاستقرار</a:t>
              </a:r>
              <a:endParaRPr lang="en-GB" sz="800" dirty="0">
                <a:solidFill>
                  <a:schemeClr val="tx1"/>
                </a:solidFill>
              </a:endParaRPr>
            </a:p>
          </p:txBody>
        </p:sp>
        <p:sp>
          <p:nvSpPr>
            <p:cNvPr id="98" name="Rounded Rectangle 97">
              <a:extLst>
                <a:ext uri="{FF2B5EF4-FFF2-40B4-BE49-F238E27FC236}">
                  <a16:creationId xmlns:a16="http://schemas.microsoft.com/office/drawing/2014/main" id="{6FFA6258-BD4C-0728-89D0-082F9E028F79}"/>
                </a:ext>
              </a:extLst>
            </p:cNvPr>
            <p:cNvSpPr/>
            <p:nvPr/>
          </p:nvSpPr>
          <p:spPr>
            <a:xfrm>
              <a:off x="3913267" y="2029871"/>
              <a:ext cx="1998330" cy="565146"/>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800" b="1" dirty="0">
                  <a:solidFill>
                    <a:schemeClr val="tx1"/>
                  </a:solidFill>
                </a:rPr>
                <a:t>العمل على إزالة الألغام مستجيب ويحقق المساواة وطنياً من خلال </a:t>
              </a:r>
              <a:r>
                <a:rPr lang="ar-JO" sz="800" b="1" dirty="0" err="1">
                  <a:solidFill>
                    <a:schemeClr val="tx1"/>
                  </a:solidFill>
                </a:rPr>
                <a:t>حوكمة</a:t>
              </a:r>
              <a:r>
                <a:rPr lang="ar-JO" sz="800" b="1" dirty="0">
                  <a:solidFill>
                    <a:schemeClr val="tx1"/>
                  </a:solidFill>
                </a:rPr>
                <a:t> محسنة في ظل زيادة التنفيذ المحلي</a:t>
              </a:r>
              <a:endParaRPr lang="en-GB" sz="800" dirty="0">
                <a:solidFill>
                  <a:schemeClr val="tx1"/>
                </a:solidFill>
              </a:endParaRPr>
            </a:p>
          </p:txBody>
        </p:sp>
        <p:sp>
          <p:nvSpPr>
            <p:cNvPr id="99" name="TextBox 98">
              <a:extLst>
                <a:ext uri="{FF2B5EF4-FFF2-40B4-BE49-F238E27FC236}">
                  <a16:creationId xmlns:a16="http://schemas.microsoft.com/office/drawing/2014/main" id="{42E432CA-769F-EB83-70FC-28570EA76B83}"/>
                </a:ext>
              </a:extLst>
            </p:cNvPr>
            <p:cNvSpPr txBox="1"/>
            <p:nvPr/>
          </p:nvSpPr>
          <p:spPr>
            <a:xfrm>
              <a:off x="8809523" y="3637450"/>
              <a:ext cx="1654077" cy="442035"/>
            </a:xfrm>
            <a:prstGeom prst="rect">
              <a:avLst/>
            </a:prstGeom>
            <a:solidFill>
              <a:schemeClr val="bg1"/>
            </a:solidFill>
          </p:spPr>
          <p:txBody>
            <a:bodyPr wrap="square" lIns="36000" tIns="36000" rIns="36000" bIns="36000" rtlCol="0">
              <a:spAutoFit/>
            </a:bodyPr>
            <a:lstStyle/>
            <a:p>
              <a:pPr algn="ctr"/>
              <a:r>
                <a:rPr lang="ar-JO" sz="800" dirty="0"/>
                <a:t>عودة طوعية من اللاجئين واستخدام الأرض لكن الفوائد محدودة دون وجود مساعدة من طرف ثالث</a:t>
              </a:r>
              <a:endParaRPr lang="en-GB" sz="800" dirty="0"/>
            </a:p>
          </p:txBody>
        </p:sp>
        <p:cxnSp>
          <p:nvCxnSpPr>
            <p:cNvPr id="100" name="Straight Arrow Connector 99">
              <a:extLst>
                <a:ext uri="{FF2B5EF4-FFF2-40B4-BE49-F238E27FC236}">
                  <a16:creationId xmlns:a16="http://schemas.microsoft.com/office/drawing/2014/main" id="{FDD495F4-70DB-6B82-4BE7-0BEFDD8CE447}"/>
                </a:ext>
              </a:extLst>
            </p:cNvPr>
            <p:cNvCxnSpPr>
              <a:cxnSpLocks/>
            </p:cNvCxnSpPr>
            <p:nvPr/>
          </p:nvCxnSpPr>
          <p:spPr>
            <a:xfrm flipV="1">
              <a:off x="8063813" y="2639581"/>
              <a:ext cx="6381" cy="867613"/>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393A2EA4-6771-409F-7E8B-78BD7033C9FE}"/>
                </a:ext>
              </a:extLst>
            </p:cNvPr>
            <p:cNvCxnSpPr>
              <a:cxnSpLocks/>
            </p:cNvCxnSpPr>
            <p:nvPr/>
          </p:nvCxnSpPr>
          <p:spPr>
            <a:xfrm flipV="1">
              <a:off x="8724970" y="2638710"/>
              <a:ext cx="0" cy="1718086"/>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8CF86B07-46A7-870A-C329-9183D848B5D4}"/>
                </a:ext>
              </a:extLst>
            </p:cNvPr>
            <p:cNvCxnSpPr>
              <a:cxnSpLocks/>
            </p:cNvCxnSpPr>
            <p:nvPr/>
          </p:nvCxnSpPr>
          <p:spPr>
            <a:xfrm flipV="1">
              <a:off x="7569099" y="3759818"/>
              <a:ext cx="14034" cy="648886"/>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A69B9A7F-EFB0-3978-76C4-AB6913EDEB54}"/>
                </a:ext>
              </a:extLst>
            </p:cNvPr>
            <p:cNvSpPr txBox="1"/>
            <p:nvPr/>
          </p:nvSpPr>
          <p:spPr>
            <a:xfrm>
              <a:off x="3287601" y="2800635"/>
              <a:ext cx="2165395" cy="442035"/>
            </a:xfrm>
            <a:prstGeom prst="rect">
              <a:avLst/>
            </a:prstGeom>
            <a:solidFill>
              <a:schemeClr val="bg1"/>
            </a:solidFill>
          </p:spPr>
          <p:txBody>
            <a:bodyPr wrap="square" lIns="36000" tIns="36000" rIns="36000" bIns="36000" rtlCol="0">
              <a:spAutoFit/>
            </a:bodyPr>
            <a:lstStyle/>
            <a:p>
              <a:pPr algn="ctr"/>
              <a:r>
                <a:rPr lang="ar-JO" sz="800" dirty="0"/>
                <a:t>تعتبر السلطات المحلية المتمكنة والمنفذين المحليين ضروريين لخلق بيئة </a:t>
              </a:r>
              <a:r>
                <a:rPr lang="ar-JO" sz="800" dirty="0" err="1"/>
                <a:t>تمكينية</a:t>
              </a:r>
              <a:r>
                <a:rPr lang="ar-JO" sz="800" dirty="0"/>
                <a:t> للملكية الوطنية ولتحقيق الالتزامات بموجب الاتفاقيات</a:t>
              </a:r>
              <a:endParaRPr lang="en-GB" sz="800" dirty="0"/>
            </a:p>
          </p:txBody>
        </p:sp>
        <p:sp>
          <p:nvSpPr>
            <p:cNvPr id="104" name="TextBox 103">
              <a:extLst>
                <a:ext uri="{FF2B5EF4-FFF2-40B4-BE49-F238E27FC236}">
                  <a16:creationId xmlns:a16="http://schemas.microsoft.com/office/drawing/2014/main" id="{C9268118-E5CC-83F1-0CAD-7932F039CB3D}"/>
                </a:ext>
              </a:extLst>
            </p:cNvPr>
            <p:cNvSpPr txBox="1"/>
            <p:nvPr/>
          </p:nvSpPr>
          <p:spPr>
            <a:xfrm>
              <a:off x="2194211" y="3196680"/>
              <a:ext cx="1430803" cy="318924"/>
            </a:xfrm>
            <a:prstGeom prst="rect">
              <a:avLst/>
            </a:prstGeom>
            <a:solidFill>
              <a:schemeClr val="bg1"/>
            </a:solidFill>
          </p:spPr>
          <p:txBody>
            <a:bodyPr wrap="square" lIns="36000" tIns="36000" rIns="36000" bIns="36000" rtlCol="0">
              <a:spAutoFit/>
            </a:bodyPr>
            <a:lstStyle/>
            <a:p>
              <a:pPr algn="ctr"/>
              <a:r>
                <a:rPr lang="ar-JO" sz="800" dirty="0"/>
                <a:t>يساهم تدمير المخزون وتنظيف الأراضي في تحقيق الالتزامات بموجب الاتفاقيات</a:t>
              </a:r>
              <a:endParaRPr lang="en-GB" sz="800" dirty="0"/>
            </a:p>
          </p:txBody>
        </p:sp>
        <p:sp>
          <p:nvSpPr>
            <p:cNvPr id="105" name="TextBox 104">
              <a:extLst>
                <a:ext uri="{FF2B5EF4-FFF2-40B4-BE49-F238E27FC236}">
                  <a16:creationId xmlns:a16="http://schemas.microsoft.com/office/drawing/2014/main" id="{409C27CC-B899-7BAD-F582-2E8B9333A520}"/>
                </a:ext>
              </a:extLst>
            </p:cNvPr>
            <p:cNvSpPr txBox="1"/>
            <p:nvPr/>
          </p:nvSpPr>
          <p:spPr>
            <a:xfrm>
              <a:off x="673956" y="2717019"/>
              <a:ext cx="791737" cy="565146"/>
            </a:xfrm>
            <a:prstGeom prst="rect">
              <a:avLst/>
            </a:prstGeom>
            <a:solidFill>
              <a:schemeClr val="bg1"/>
            </a:solidFill>
          </p:spPr>
          <p:txBody>
            <a:bodyPr wrap="square" lIns="36000" tIns="36000" rIns="36000" bIns="36000" rtlCol="0">
              <a:spAutoFit/>
            </a:bodyPr>
            <a:lstStyle/>
            <a:p>
              <a:pPr algn="ctr"/>
              <a:r>
                <a:rPr lang="ar-JO" sz="800" dirty="0"/>
                <a:t>يصل الضحايا للخدمات الضرورية ويصبح المجتمع أكثر إشراكاً</a:t>
              </a:r>
              <a:endParaRPr lang="en-GB" sz="800" dirty="0"/>
            </a:p>
          </p:txBody>
        </p:sp>
        <p:sp>
          <p:nvSpPr>
            <p:cNvPr id="106" name="TextBox 105">
              <a:extLst>
                <a:ext uri="{FF2B5EF4-FFF2-40B4-BE49-F238E27FC236}">
                  <a16:creationId xmlns:a16="http://schemas.microsoft.com/office/drawing/2014/main" id="{89A29A90-BF94-36BE-6BF6-E528B7EE044B}"/>
                </a:ext>
              </a:extLst>
            </p:cNvPr>
            <p:cNvSpPr txBox="1"/>
            <p:nvPr/>
          </p:nvSpPr>
          <p:spPr>
            <a:xfrm>
              <a:off x="1719388" y="3651604"/>
              <a:ext cx="709996" cy="442035"/>
            </a:xfrm>
            <a:prstGeom prst="rect">
              <a:avLst/>
            </a:prstGeom>
            <a:solidFill>
              <a:schemeClr val="bg1"/>
            </a:solidFill>
          </p:spPr>
          <p:txBody>
            <a:bodyPr wrap="square" lIns="36000" tIns="36000" rIns="36000" bIns="36000" rtlCol="0">
              <a:spAutoFit/>
            </a:bodyPr>
            <a:lstStyle/>
            <a:p>
              <a:pPr algn="ctr"/>
              <a:r>
                <a:rPr lang="ar-JO" sz="800" dirty="0"/>
                <a:t>يمنع استخدام المخزون في إشعال فتيل النزاع</a:t>
              </a:r>
              <a:endParaRPr lang="en-GB" sz="800" dirty="0"/>
            </a:p>
          </p:txBody>
        </p:sp>
        <p:sp>
          <p:nvSpPr>
            <p:cNvPr id="107" name="Arc 106">
              <a:extLst>
                <a:ext uri="{FF2B5EF4-FFF2-40B4-BE49-F238E27FC236}">
                  <a16:creationId xmlns:a16="http://schemas.microsoft.com/office/drawing/2014/main" id="{F44BBCFC-4DAF-CF3C-FD8F-EFBDDCAB029F}"/>
                </a:ext>
              </a:extLst>
            </p:cNvPr>
            <p:cNvSpPr/>
            <p:nvPr/>
          </p:nvSpPr>
          <p:spPr>
            <a:xfrm rot="6899362">
              <a:off x="7700099" y="3163006"/>
              <a:ext cx="464411" cy="242875"/>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08" name="Rounded Rectangle 107">
              <a:extLst>
                <a:ext uri="{FF2B5EF4-FFF2-40B4-BE49-F238E27FC236}">
                  <a16:creationId xmlns:a16="http://schemas.microsoft.com/office/drawing/2014/main" id="{3658D45D-6622-B6AF-9E56-21ED27248603}"/>
                </a:ext>
              </a:extLst>
            </p:cNvPr>
            <p:cNvSpPr/>
            <p:nvPr/>
          </p:nvSpPr>
          <p:spPr>
            <a:xfrm>
              <a:off x="7366163" y="2998009"/>
              <a:ext cx="2298940" cy="513665"/>
            </a:xfrm>
            <a:prstGeom prst="round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ar-JO" sz="800" dirty="0">
                  <a:solidFill>
                    <a:schemeClr val="tx1"/>
                  </a:solidFill>
                </a:rPr>
                <a:t>المساعدة الإضافية المكملة من طرف ثالث تساهم في عودة اللاجئين/المهجرين داخلياً ويحسم من جودة الحياة واستخدام الخدمات الأساسية والبيئة </a:t>
              </a:r>
              <a:endParaRPr lang="en-GB" sz="800" dirty="0">
                <a:solidFill>
                  <a:schemeClr val="tx1"/>
                </a:solidFill>
              </a:endParaRPr>
            </a:p>
          </p:txBody>
        </p:sp>
        <p:cxnSp>
          <p:nvCxnSpPr>
            <p:cNvPr id="109" name="Straight Arrow Connector 108">
              <a:extLst>
                <a:ext uri="{FF2B5EF4-FFF2-40B4-BE49-F238E27FC236}">
                  <a16:creationId xmlns:a16="http://schemas.microsoft.com/office/drawing/2014/main" id="{37A46598-7987-D89C-A5DB-33DAA3545802}"/>
                </a:ext>
              </a:extLst>
            </p:cNvPr>
            <p:cNvCxnSpPr>
              <a:cxnSpLocks/>
            </p:cNvCxnSpPr>
            <p:nvPr/>
          </p:nvCxnSpPr>
          <p:spPr>
            <a:xfrm>
              <a:off x="7615426" y="2632137"/>
              <a:ext cx="0" cy="441879"/>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0" name="Arc 109">
              <a:extLst>
                <a:ext uri="{FF2B5EF4-FFF2-40B4-BE49-F238E27FC236}">
                  <a16:creationId xmlns:a16="http://schemas.microsoft.com/office/drawing/2014/main" id="{E598C891-7885-5DAE-CC39-198D6E56EDBA}"/>
                </a:ext>
              </a:extLst>
            </p:cNvPr>
            <p:cNvSpPr/>
            <p:nvPr/>
          </p:nvSpPr>
          <p:spPr>
            <a:xfrm rot="5400000">
              <a:off x="7722951" y="3302683"/>
              <a:ext cx="322202" cy="296227"/>
            </a:xfrm>
            <a:prstGeom prst="arc">
              <a:avLst>
                <a:gd name="adj1" fmla="val 16200000"/>
                <a:gd name="adj2" fmla="val 332407"/>
              </a:avLst>
            </a:prstGeom>
            <a:ln w="9525"/>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grpSp>
          <p:nvGrpSpPr>
            <p:cNvPr id="111" name="Group 110">
              <a:extLst>
                <a:ext uri="{FF2B5EF4-FFF2-40B4-BE49-F238E27FC236}">
                  <a16:creationId xmlns:a16="http://schemas.microsoft.com/office/drawing/2014/main" id="{B6218B23-B150-CDA8-3896-200ED5D89882}"/>
                </a:ext>
              </a:extLst>
            </p:cNvPr>
            <p:cNvGrpSpPr/>
            <p:nvPr/>
          </p:nvGrpSpPr>
          <p:grpSpPr>
            <a:xfrm>
              <a:off x="5315814" y="4034869"/>
              <a:ext cx="1097125" cy="595578"/>
              <a:chOff x="5315814" y="4034869"/>
              <a:chExt cx="1097125" cy="595578"/>
            </a:xfrm>
          </p:grpSpPr>
          <p:cxnSp>
            <p:nvCxnSpPr>
              <p:cNvPr id="122" name="Straight Arrow Connector 121">
                <a:extLst>
                  <a:ext uri="{FF2B5EF4-FFF2-40B4-BE49-F238E27FC236}">
                    <a16:creationId xmlns:a16="http://schemas.microsoft.com/office/drawing/2014/main" id="{9104D034-89E7-6C8E-68FB-BE36E77C5092}"/>
                  </a:ext>
                </a:extLst>
              </p:cNvPr>
              <p:cNvCxnSpPr>
                <a:cxnSpLocks/>
                <a:stCxn id="123" idx="0"/>
              </p:cNvCxnSpPr>
              <p:nvPr/>
            </p:nvCxnSpPr>
            <p:spPr>
              <a:xfrm flipV="1">
                <a:off x="5545249" y="4034869"/>
                <a:ext cx="867690" cy="7365"/>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123" name="Arc 122">
                <a:extLst>
                  <a:ext uri="{FF2B5EF4-FFF2-40B4-BE49-F238E27FC236}">
                    <a16:creationId xmlns:a16="http://schemas.microsoft.com/office/drawing/2014/main" id="{B7AE01B5-3FB0-B1AD-B206-E5FF01EAF1C3}"/>
                  </a:ext>
                </a:extLst>
              </p:cNvPr>
              <p:cNvSpPr/>
              <p:nvPr/>
            </p:nvSpPr>
            <p:spPr>
              <a:xfrm flipH="1">
                <a:off x="5315814" y="4042234"/>
                <a:ext cx="458869" cy="588213"/>
              </a:xfrm>
              <a:prstGeom prst="arc">
                <a:avLst>
                  <a:gd name="adj1" fmla="val 16199995"/>
                  <a:gd name="adj2" fmla="val 0"/>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96514A14-562A-0EED-4658-9476DB1F62CB}"/>
                </a:ext>
              </a:extLst>
            </p:cNvPr>
            <p:cNvGrpSpPr/>
            <p:nvPr/>
          </p:nvGrpSpPr>
          <p:grpSpPr>
            <a:xfrm flipH="1">
              <a:off x="3810268" y="4027569"/>
              <a:ext cx="1286665" cy="595578"/>
              <a:chOff x="5315814" y="4034869"/>
              <a:chExt cx="1097125" cy="595578"/>
            </a:xfrm>
          </p:grpSpPr>
          <p:cxnSp>
            <p:nvCxnSpPr>
              <p:cNvPr id="119" name="Straight Arrow Connector 118">
                <a:extLst>
                  <a:ext uri="{FF2B5EF4-FFF2-40B4-BE49-F238E27FC236}">
                    <a16:creationId xmlns:a16="http://schemas.microsoft.com/office/drawing/2014/main" id="{E84D91B6-67AF-6F9F-5BF3-974F6F1DF835}"/>
                  </a:ext>
                </a:extLst>
              </p:cNvPr>
              <p:cNvCxnSpPr>
                <a:cxnSpLocks/>
                <a:stCxn id="120" idx="0"/>
              </p:cNvCxnSpPr>
              <p:nvPr/>
            </p:nvCxnSpPr>
            <p:spPr>
              <a:xfrm flipV="1">
                <a:off x="5545249" y="4034869"/>
                <a:ext cx="867690" cy="7365"/>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120" name="Arc 119">
                <a:extLst>
                  <a:ext uri="{FF2B5EF4-FFF2-40B4-BE49-F238E27FC236}">
                    <a16:creationId xmlns:a16="http://schemas.microsoft.com/office/drawing/2014/main" id="{0E8E526C-F08E-2B03-ADDD-AC8E95CE2CFD}"/>
                  </a:ext>
                </a:extLst>
              </p:cNvPr>
              <p:cNvSpPr/>
              <p:nvPr/>
            </p:nvSpPr>
            <p:spPr>
              <a:xfrm flipH="1">
                <a:off x="5315814" y="4042234"/>
                <a:ext cx="458869" cy="588213"/>
              </a:xfrm>
              <a:prstGeom prst="arc">
                <a:avLst>
                  <a:gd name="adj1" fmla="val 16199995"/>
                  <a:gd name="adj2" fmla="val 0"/>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a:extLst>
                  <a:ext uri="{FF2B5EF4-FFF2-40B4-BE49-F238E27FC236}">
                    <a16:creationId xmlns:a16="http://schemas.microsoft.com/office/drawing/2014/main" id="{8C9E471C-521E-97BF-EC94-55A41B121DE3}"/>
                  </a:ext>
                </a:extLst>
              </p:cNvPr>
              <p:cNvSpPr/>
              <p:nvPr/>
            </p:nvSpPr>
            <p:spPr>
              <a:xfrm flipH="1">
                <a:off x="5372621" y="4140595"/>
                <a:ext cx="378578" cy="427108"/>
              </a:xfrm>
              <a:prstGeom prst="arc">
                <a:avLst>
                  <a:gd name="adj1" fmla="val 16199995"/>
                  <a:gd name="adj2" fmla="val 219827"/>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3" name="Arc 112">
              <a:extLst>
                <a:ext uri="{FF2B5EF4-FFF2-40B4-BE49-F238E27FC236}">
                  <a16:creationId xmlns:a16="http://schemas.microsoft.com/office/drawing/2014/main" id="{5E254EBF-8DF8-C31F-C3B2-6ECB959B568F}"/>
                </a:ext>
              </a:extLst>
            </p:cNvPr>
            <p:cNvSpPr/>
            <p:nvPr/>
          </p:nvSpPr>
          <p:spPr>
            <a:xfrm rot="16030216">
              <a:off x="7694289" y="3500751"/>
              <a:ext cx="335428" cy="555891"/>
            </a:xfrm>
            <a:prstGeom prst="arc">
              <a:avLst>
                <a:gd name="adj1" fmla="val 16200000"/>
                <a:gd name="adj2" fmla="val 332407"/>
              </a:avLst>
            </a:prstGeom>
            <a:ln w="9525"/>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cxnSp>
          <p:nvCxnSpPr>
            <p:cNvPr id="114" name="Straight Arrow Connector 113">
              <a:extLst>
                <a:ext uri="{FF2B5EF4-FFF2-40B4-BE49-F238E27FC236}">
                  <a16:creationId xmlns:a16="http://schemas.microsoft.com/office/drawing/2014/main" id="{7071EFA7-5FF1-F756-290A-9F63A3DCB6A0}"/>
                </a:ext>
              </a:extLst>
            </p:cNvPr>
            <p:cNvCxnSpPr>
              <a:cxnSpLocks/>
            </p:cNvCxnSpPr>
            <p:nvPr/>
          </p:nvCxnSpPr>
          <p:spPr>
            <a:xfrm>
              <a:off x="1979621" y="2383430"/>
              <a:ext cx="261251" cy="0"/>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31BDB577-71E3-E070-D72D-3DB22932E50D}"/>
                </a:ext>
              </a:extLst>
            </p:cNvPr>
            <p:cNvCxnSpPr>
              <a:cxnSpLocks/>
            </p:cNvCxnSpPr>
            <p:nvPr/>
          </p:nvCxnSpPr>
          <p:spPr>
            <a:xfrm>
              <a:off x="2381524" y="4131712"/>
              <a:ext cx="0" cy="163006"/>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116" name="Rounded Rectangle 115">
              <a:extLst>
                <a:ext uri="{FF2B5EF4-FFF2-40B4-BE49-F238E27FC236}">
                  <a16:creationId xmlns:a16="http://schemas.microsoft.com/office/drawing/2014/main" id="{B8E05348-39FE-6E0C-DDE4-907E5331A51F}"/>
                </a:ext>
              </a:extLst>
            </p:cNvPr>
            <p:cNvSpPr/>
            <p:nvPr/>
          </p:nvSpPr>
          <p:spPr>
            <a:xfrm>
              <a:off x="10467776" y="2021569"/>
              <a:ext cx="1471013" cy="618753"/>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800" b="1" dirty="0">
                  <a:solidFill>
                    <a:schemeClr val="tx1"/>
                  </a:solidFill>
                </a:rPr>
                <a:t>انخفاض الخطر من الأذى يزيد العودة وحرية الحركة</a:t>
              </a:r>
              <a:endParaRPr lang="en-GB" sz="800" dirty="0">
                <a:solidFill>
                  <a:schemeClr val="tx1"/>
                </a:solidFill>
              </a:endParaRPr>
            </a:p>
          </p:txBody>
        </p:sp>
        <p:cxnSp>
          <p:nvCxnSpPr>
            <p:cNvPr id="117" name="Straight Connector 116">
              <a:extLst>
                <a:ext uri="{FF2B5EF4-FFF2-40B4-BE49-F238E27FC236}">
                  <a16:creationId xmlns:a16="http://schemas.microsoft.com/office/drawing/2014/main" id="{C21F83F5-812A-95B2-2CBB-66107D5A455F}"/>
                </a:ext>
              </a:extLst>
            </p:cNvPr>
            <p:cNvCxnSpPr>
              <a:cxnSpLocks/>
            </p:cNvCxnSpPr>
            <p:nvPr/>
          </p:nvCxnSpPr>
          <p:spPr>
            <a:xfrm flipV="1">
              <a:off x="6286179" y="5002210"/>
              <a:ext cx="1828097" cy="7031"/>
            </a:xfrm>
            <a:prstGeom prst="line">
              <a:avLst/>
            </a:prstGeom>
            <a:ln w="952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18" name="Arc 117">
              <a:extLst>
                <a:ext uri="{FF2B5EF4-FFF2-40B4-BE49-F238E27FC236}">
                  <a16:creationId xmlns:a16="http://schemas.microsoft.com/office/drawing/2014/main" id="{E959B42C-9470-03BD-27D2-9C68A032FED3}"/>
                </a:ext>
              </a:extLst>
            </p:cNvPr>
            <p:cNvSpPr/>
            <p:nvPr/>
          </p:nvSpPr>
          <p:spPr>
            <a:xfrm rot="6054678">
              <a:off x="8070517" y="4862206"/>
              <a:ext cx="111694" cy="170334"/>
            </a:xfrm>
            <a:prstGeom prst="arc">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4828F242-B20A-6455-D6C6-349EF514EDE9}"/>
              </a:ext>
            </a:extLst>
          </p:cNvPr>
          <p:cNvGrpSpPr/>
          <p:nvPr/>
        </p:nvGrpSpPr>
        <p:grpSpPr>
          <a:xfrm>
            <a:off x="450348" y="4318267"/>
            <a:ext cx="11641412" cy="1744562"/>
            <a:chOff x="450348" y="4318267"/>
            <a:chExt cx="11641412" cy="1744562"/>
          </a:xfrm>
        </p:grpSpPr>
        <p:sp>
          <p:nvSpPr>
            <p:cNvPr id="21" name="TextBox 20">
              <a:extLst>
                <a:ext uri="{FF2B5EF4-FFF2-40B4-BE49-F238E27FC236}">
                  <a16:creationId xmlns:a16="http://schemas.microsoft.com/office/drawing/2014/main" id="{ABC16BDD-1BDE-C865-4DA2-4D847E1243B0}"/>
                </a:ext>
              </a:extLst>
            </p:cNvPr>
            <p:cNvSpPr txBox="1"/>
            <p:nvPr/>
          </p:nvSpPr>
          <p:spPr>
            <a:xfrm>
              <a:off x="6038560" y="5300612"/>
              <a:ext cx="1961616" cy="195814"/>
            </a:xfrm>
            <a:prstGeom prst="rect">
              <a:avLst/>
            </a:prstGeom>
            <a:solidFill>
              <a:schemeClr val="bg1"/>
            </a:solidFill>
          </p:spPr>
          <p:txBody>
            <a:bodyPr wrap="square" lIns="36000" tIns="36000" rIns="36000" bIns="36000" rtlCol="0">
              <a:spAutoFit/>
            </a:bodyPr>
            <a:lstStyle/>
            <a:p>
              <a:pPr algn="ctr"/>
              <a:r>
                <a:rPr lang="ar-JO" sz="800" dirty="0"/>
                <a:t>تصادق السلطة الوطنية على تسليم الأراضي رسمياً</a:t>
              </a:r>
              <a:endParaRPr lang="en-GB" sz="800" dirty="0"/>
            </a:p>
          </p:txBody>
        </p:sp>
        <p:sp>
          <p:nvSpPr>
            <p:cNvPr id="22" name="Arc 21">
              <a:extLst>
                <a:ext uri="{FF2B5EF4-FFF2-40B4-BE49-F238E27FC236}">
                  <a16:creationId xmlns:a16="http://schemas.microsoft.com/office/drawing/2014/main" id="{0B88DC90-59B8-C584-2937-182D2572AFC5}"/>
                </a:ext>
              </a:extLst>
            </p:cNvPr>
            <p:cNvSpPr/>
            <p:nvPr/>
          </p:nvSpPr>
          <p:spPr>
            <a:xfrm rot="5157423" flipH="1">
              <a:off x="10945133" y="5367050"/>
              <a:ext cx="277309" cy="307254"/>
            </a:xfrm>
            <a:prstGeom prst="arc">
              <a:avLst>
                <a:gd name="adj1" fmla="val 16199995"/>
                <a:gd name="adj2" fmla="val 21555318"/>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1592A148-B543-239F-2E13-D579721BA88C}"/>
                </a:ext>
              </a:extLst>
            </p:cNvPr>
            <p:cNvCxnSpPr>
              <a:cxnSpLocks/>
            </p:cNvCxnSpPr>
            <p:nvPr/>
          </p:nvCxnSpPr>
          <p:spPr>
            <a:xfrm>
              <a:off x="11237032" y="5509846"/>
              <a:ext cx="0" cy="178051"/>
            </a:xfrm>
            <a:prstGeom prst="line">
              <a:avLst/>
            </a:prstGeom>
            <a:ln w="9525"/>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8AAAE585-51D3-E3C1-8111-D1C3D5320C56}"/>
                </a:ext>
              </a:extLst>
            </p:cNvPr>
            <p:cNvCxnSpPr>
              <a:cxnSpLocks/>
            </p:cNvCxnSpPr>
            <p:nvPr/>
          </p:nvCxnSpPr>
          <p:spPr>
            <a:xfrm flipH="1" flipV="1">
              <a:off x="7059833" y="4924189"/>
              <a:ext cx="1638" cy="934350"/>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25" name="Arc 24">
              <a:extLst>
                <a:ext uri="{FF2B5EF4-FFF2-40B4-BE49-F238E27FC236}">
                  <a16:creationId xmlns:a16="http://schemas.microsoft.com/office/drawing/2014/main" id="{B721D092-8C2F-F83D-3029-531564293FEE}"/>
                </a:ext>
              </a:extLst>
            </p:cNvPr>
            <p:cNvSpPr/>
            <p:nvPr/>
          </p:nvSpPr>
          <p:spPr>
            <a:xfrm rot="11833367" flipH="1">
              <a:off x="8370212" y="5226676"/>
              <a:ext cx="369950" cy="356583"/>
            </a:xfrm>
            <a:prstGeom prst="arc">
              <a:avLst>
                <a:gd name="adj1" fmla="val 18656528"/>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5E99C525-70E2-02EE-3F0D-900EC646898D}"/>
                </a:ext>
              </a:extLst>
            </p:cNvPr>
            <p:cNvCxnSpPr>
              <a:cxnSpLocks/>
            </p:cNvCxnSpPr>
            <p:nvPr/>
          </p:nvCxnSpPr>
          <p:spPr>
            <a:xfrm flipH="1" flipV="1">
              <a:off x="5116741" y="4909288"/>
              <a:ext cx="1638" cy="934350"/>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51C5451-DB82-CA1F-C1E6-D65EDD3E2105}"/>
                </a:ext>
              </a:extLst>
            </p:cNvPr>
            <p:cNvSpPr txBox="1"/>
            <p:nvPr/>
          </p:nvSpPr>
          <p:spPr>
            <a:xfrm>
              <a:off x="5899488" y="5152613"/>
              <a:ext cx="2491387" cy="195814"/>
            </a:xfrm>
            <a:prstGeom prst="rect">
              <a:avLst/>
            </a:prstGeom>
            <a:solidFill>
              <a:schemeClr val="bg1"/>
            </a:solidFill>
          </p:spPr>
          <p:txBody>
            <a:bodyPr wrap="square" lIns="36000" tIns="36000" rIns="36000" bIns="36000" rtlCol="0">
              <a:spAutoFit/>
            </a:bodyPr>
            <a:lstStyle/>
            <a:p>
              <a:pPr algn="ctr"/>
              <a:r>
                <a:rPr lang="ar-JO" sz="800" dirty="0"/>
                <a:t>مشاركة بيانات التلوث والبيانات قبل وبعد الإزالة</a:t>
              </a:r>
              <a:endParaRPr lang="en-GB" sz="800" dirty="0"/>
            </a:p>
          </p:txBody>
        </p:sp>
        <p:cxnSp>
          <p:nvCxnSpPr>
            <p:cNvPr id="28" name="Straight Arrow Connector 27">
              <a:extLst>
                <a:ext uri="{FF2B5EF4-FFF2-40B4-BE49-F238E27FC236}">
                  <a16:creationId xmlns:a16="http://schemas.microsoft.com/office/drawing/2014/main" id="{A541EADC-F603-FB7D-C4D5-A3AB2505FDB4}"/>
                </a:ext>
              </a:extLst>
            </p:cNvPr>
            <p:cNvCxnSpPr>
              <a:cxnSpLocks/>
              <a:stCxn id="58" idx="0"/>
            </p:cNvCxnSpPr>
            <p:nvPr/>
          </p:nvCxnSpPr>
          <p:spPr>
            <a:xfrm flipH="1" flipV="1">
              <a:off x="5842564" y="4919954"/>
              <a:ext cx="587" cy="82671"/>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92E9823-9FB5-7B6B-8435-4EBBE845622E}"/>
                </a:ext>
              </a:extLst>
            </p:cNvPr>
            <p:cNvCxnSpPr>
              <a:cxnSpLocks/>
            </p:cNvCxnSpPr>
            <p:nvPr/>
          </p:nvCxnSpPr>
          <p:spPr>
            <a:xfrm flipH="1" flipV="1">
              <a:off x="912476" y="5124542"/>
              <a:ext cx="3228" cy="908052"/>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1E450DF-9A94-5905-74B9-0D7C44E73D35}"/>
                </a:ext>
              </a:extLst>
            </p:cNvPr>
            <p:cNvCxnSpPr>
              <a:cxnSpLocks/>
            </p:cNvCxnSpPr>
            <p:nvPr/>
          </p:nvCxnSpPr>
          <p:spPr>
            <a:xfrm flipV="1">
              <a:off x="2271215" y="4901716"/>
              <a:ext cx="6737" cy="978475"/>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a16="http://schemas.microsoft.com/office/drawing/2014/main" id="{01CB07D1-C606-2C49-2E6C-558ACB006618}"/>
                </a:ext>
              </a:extLst>
            </p:cNvPr>
            <p:cNvSpPr/>
            <p:nvPr/>
          </p:nvSpPr>
          <p:spPr>
            <a:xfrm>
              <a:off x="1881726" y="4318267"/>
              <a:ext cx="1087323" cy="574656"/>
            </a:xfrm>
            <a:prstGeom prst="roundRect">
              <a:avLst/>
            </a:prstGeom>
            <a:solidFill>
              <a:schemeClr val="bg2"/>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800" b="1" dirty="0">
                  <a:solidFill>
                    <a:schemeClr val="tx1"/>
                  </a:solidFill>
                </a:rPr>
                <a:t>انخفاض مخزون العتاد المتفجر</a:t>
              </a:r>
              <a:endParaRPr lang="en-GB" sz="800" dirty="0">
                <a:solidFill>
                  <a:schemeClr val="tx1"/>
                </a:solidFill>
              </a:endParaRPr>
            </a:p>
          </p:txBody>
        </p:sp>
        <p:cxnSp>
          <p:nvCxnSpPr>
            <p:cNvPr id="32" name="Straight Arrow Connector 31">
              <a:extLst>
                <a:ext uri="{FF2B5EF4-FFF2-40B4-BE49-F238E27FC236}">
                  <a16:creationId xmlns:a16="http://schemas.microsoft.com/office/drawing/2014/main" id="{F5ED2848-AF99-3210-6B0E-526F1A02CAAB}"/>
                </a:ext>
              </a:extLst>
            </p:cNvPr>
            <p:cNvCxnSpPr>
              <a:cxnSpLocks/>
            </p:cNvCxnSpPr>
            <p:nvPr/>
          </p:nvCxnSpPr>
          <p:spPr>
            <a:xfrm flipV="1">
              <a:off x="3791660" y="4919954"/>
              <a:ext cx="0" cy="752128"/>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9F96B05-7455-2C4B-41A7-F0C221A9B824}"/>
                </a:ext>
              </a:extLst>
            </p:cNvPr>
            <p:cNvCxnSpPr>
              <a:cxnSpLocks/>
            </p:cNvCxnSpPr>
            <p:nvPr/>
          </p:nvCxnSpPr>
          <p:spPr>
            <a:xfrm flipH="1" flipV="1">
              <a:off x="11385688" y="4878797"/>
              <a:ext cx="9156" cy="937228"/>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34" name="Rounded Rectangle 33">
              <a:extLst>
                <a:ext uri="{FF2B5EF4-FFF2-40B4-BE49-F238E27FC236}">
                  <a16:creationId xmlns:a16="http://schemas.microsoft.com/office/drawing/2014/main" id="{788BDDF4-FC69-DC3A-DBC5-623511880F94}"/>
                </a:ext>
              </a:extLst>
            </p:cNvPr>
            <p:cNvSpPr/>
            <p:nvPr/>
          </p:nvSpPr>
          <p:spPr>
            <a:xfrm>
              <a:off x="10792217" y="4427266"/>
              <a:ext cx="1299543" cy="439814"/>
            </a:xfrm>
            <a:prstGeom prst="roundRect">
              <a:avLst/>
            </a:prstGeom>
            <a:solidFill>
              <a:schemeClr val="bg2"/>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800" b="1" dirty="0">
                  <a:solidFill>
                    <a:schemeClr val="tx1"/>
                  </a:solidFill>
                </a:rPr>
                <a:t>زيادة الوعي بشأن مخاطر العتاد المتفجر</a:t>
              </a:r>
              <a:endParaRPr lang="en-GB" sz="800" dirty="0">
                <a:solidFill>
                  <a:schemeClr val="tx1"/>
                </a:solidFill>
              </a:endParaRPr>
            </a:p>
          </p:txBody>
        </p:sp>
        <p:sp>
          <p:nvSpPr>
            <p:cNvPr id="35" name="Rounded Rectangle 307">
              <a:extLst>
                <a:ext uri="{FF2B5EF4-FFF2-40B4-BE49-F238E27FC236}">
                  <a16:creationId xmlns:a16="http://schemas.microsoft.com/office/drawing/2014/main" id="{067BECBD-771A-5C6B-2BC8-39CE62C63C07}"/>
                </a:ext>
              </a:extLst>
            </p:cNvPr>
            <p:cNvSpPr/>
            <p:nvPr/>
          </p:nvSpPr>
          <p:spPr>
            <a:xfrm>
              <a:off x="3321970" y="4357251"/>
              <a:ext cx="1175396" cy="544465"/>
            </a:xfrm>
            <a:prstGeom prst="roundRect">
              <a:avLst/>
            </a:prstGeom>
            <a:solidFill>
              <a:schemeClr val="bg2"/>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800" b="1" dirty="0">
                  <a:solidFill>
                    <a:schemeClr val="tx1"/>
                  </a:solidFill>
                </a:rPr>
                <a:t>قدرات محسنة للمنفذين المحليين</a:t>
              </a:r>
              <a:endParaRPr lang="en-GB" sz="800" dirty="0">
                <a:solidFill>
                  <a:schemeClr val="accent6"/>
                </a:solidFill>
              </a:endParaRPr>
            </a:p>
          </p:txBody>
        </p:sp>
        <p:cxnSp>
          <p:nvCxnSpPr>
            <p:cNvPr id="36" name="Straight Arrow Connector 35">
              <a:extLst>
                <a:ext uri="{FF2B5EF4-FFF2-40B4-BE49-F238E27FC236}">
                  <a16:creationId xmlns:a16="http://schemas.microsoft.com/office/drawing/2014/main" id="{92C4FE59-81B7-14F8-BEE3-7322C2CE036B}"/>
                </a:ext>
              </a:extLst>
            </p:cNvPr>
            <p:cNvCxnSpPr>
              <a:cxnSpLocks/>
              <a:stCxn id="55" idx="2"/>
            </p:cNvCxnSpPr>
            <p:nvPr/>
          </p:nvCxnSpPr>
          <p:spPr>
            <a:xfrm flipV="1">
              <a:off x="8518498" y="4941508"/>
              <a:ext cx="334" cy="391827"/>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197BB07-A19C-4048-17D3-A9751BD0629D}"/>
                </a:ext>
              </a:extLst>
            </p:cNvPr>
            <p:cNvCxnSpPr>
              <a:cxnSpLocks/>
            </p:cNvCxnSpPr>
            <p:nvPr/>
          </p:nvCxnSpPr>
          <p:spPr>
            <a:xfrm flipH="1" flipV="1">
              <a:off x="10029281" y="4958943"/>
              <a:ext cx="11232" cy="931107"/>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315AEF3-4C68-3EC9-11D7-D09DB1F4A127}"/>
                </a:ext>
              </a:extLst>
            </p:cNvPr>
            <p:cNvCxnSpPr>
              <a:cxnSpLocks/>
              <a:stCxn id="25" idx="2"/>
            </p:cNvCxnSpPr>
            <p:nvPr/>
          </p:nvCxnSpPr>
          <p:spPr>
            <a:xfrm flipH="1" flipV="1">
              <a:off x="8724970" y="4941508"/>
              <a:ext cx="6898" cy="518228"/>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39" name="Arc 38">
              <a:extLst>
                <a:ext uri="{FF2B5EF4-FFF2-40B4-BE49-F238E27FC236}">
                  <a16:creationId xmlns:a16="http://schemas.microsoft.com/office/drawing/2014/main" id="{3DF6D456-6456-9E94-5EB3-70284C541ABF}"/>
                </a:ext>
              </a:extLst>
            </p:cNvPr>
            <p:cNvSpPr/>
            <p:nvPr/>
          </p:nvSpPr>
          <p:spPr>
            <a:xfrm rot="10800000" flipV="1">
              <a:off x="2418640" y="5569829"/>
              <a:ext cx="153203" cy="493000"/>
            </a:xfrm>
            <a:prstGeom prst="arc">
              <a:avLst>
                <a:gd name="adj1" fmla="val 16199995"/>
                <a:gd name="adj2" fmla="val 28"/>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0F378928-03F0-1966-5074-DCA282E1470A}"/>
                </a:ext>
              </a:extLst>
            </p:cNvPr>
            <p:cNvCxnSpPr>
              <a:cxnSpLocks/>
              <a:endCxn id="25" idx="0"/>
            </p:cNvCxnSpPr>
            <p:nvPr/>
          </p:nvCxnSpPr>
          <p:spPr>
            <a:xfrm>
              <a:off x="6029913" y="5570744"/>
              <a:ext cx="2598112" cy="0"/>
            </a:xfrm>
            <a:prstGeom prst="line">
              <a:avLst/>
            </a:prstGeom>
            <a:ln w="9525"/>
          </p:spPr>
          <p:style>
            <a:lnRef idx="1">
              <a:schemeClr val="dk1"/>
            </a:lnRef>
            <a:fillRef idx="0">
              <a:schemeClr val="dk1"/>
            </a:fillRef>
            <a:effectRef idx="0">
              <a:schemeClr val="dk1"/>
            </a:effectRef>
            <a:fontRef idx="minor">
              <a:schemeClr val="tx1"/>
            </a:fontRef>
          </p:style>
        </p:cxnSp>
        <p:grpSp>
          <p:nvGrpSpPr>
            <p:cNvPr id="41" name="Group 40">
              <a:extLst>
                <a:ext uri="{FF2B5EF4-FFF2-40B4-BE49-F238E27FC236}">
                  <a16:creationId xmlns:a16="http://schemas.microsoft.com/office/drawing/2014/main" id="{55925390-F434-68B4-0081-337B5FC826D3}"/>
                </a:ext>
              </a:extLst>
            </p:cNvPr>
            <p:cNvGrpSpPr/>
            <p:nvPr/>
          </p:nvGrpSpPr>
          <p:grpSpPr>
            <a:xfrm>
              <a:off x="7861599" y="4366176"/>
              <a:ext cx="2236440" cy="566786"/>
              <a:chOff x="7861599" y="4366176"/>
              <a:chExt cx="2236440" cy="566786"/>
            </a:xfrm>
          </p:grpSpPr>
          <p:sp>
            <p:nvSpPr>
              <p:cNvPr id="59" name="Rounded Rectangle 58">
                <a:extLst>
                  <a:ext uri="{FF2B5EF4-FFF2-40B4-BE49-F238E27FC236}">
                    <a16:creationId xmlns:a16="http://schemas.microsoft.com/office/drawing/2014/main" id="{01B21E65-99F8-EF64-93DD-930C0875E867}"/>
                  </a:ext>
                </a:extLst>
              </p:cNvPr>
              <p:cNvSpPr/>
              <p:nvPr/>
            </p:nvSpPr>
            <p:spPr>
              <a:xfrm>
                <a:off x="7861599" y="4366176"/>
                <a:ext cx="2236440" cy="566786"/>
              </a:xfrm>
              <a:prstGeom prst="roundRect">
                <a:avLst/>
              </a:prstGeom>
              <a:solidFill>
                <a:schemeClr val="bg2"/>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r>
                  <a:rPr lang="ar-JO" sz="800" b="1" dirty="0">
                    <a:solidFill>
                      <a:schemeClr val="tx1"/>
                    </a:solidFill>
                  </a:rPr>
                  <a:t>تسليم الأراضي لاستخدام آمن ومنتج</a:t>
                </a:r>
                <a:endParaRPr lang="en-GB" sz="800" dirty="0">
                  <a:solidFill>
                    <a:schemeClr val="tx1"/>
                  </a:solidFill>
                </a:endParaRPr>
              </a:p>
            </p:txBody>
          </p:sp>
          <p:sp>
            <p:nvSpPr>
              <p:cNvPr id="60" name="TextBox 59">
                <a:extLst>
                  <a:ext uri="{FF2B5EF4-FFF2-40B4-BE49-F238E27FC236}">
                    <a16:creationId xmlns:a16="http://schemas.microsoft.com/office/drawing/2014/main" id="{CFAB3C9E-B863-FD35-D6E2-4026105F3FF4}"/>
                  </a:ext>
                </a:extLst>
              </p:cNvPr>
              <p:cNvSpPr txBox="1"/>
              <p:nvPr/>
            </p:nvSpPr>
            <p:spPr>
              <a:xfrm>
                <a:off x="8989081" y="4439690"/>
                <a:ext cx="1106624" cy="338554"/>
              </a:xfrm>
              <a:prstGeom prst="rect">
                <a:avLst/>
              </a:prstGeom>
              <a:noFill/>
            </p:spPr>
            <p:txBody>
              <a:bodyPr wrap="square" rtlCol="0">
                <a:spAutoFit/>
              </a:bodyPr>
              <a:lstStyle/>
              <a:p>
                <a:pPr algn="ctr"/>
                <a:r>
                  <a:rPr lang="ar-JO" sz="800" b="1" dirty="0">
                    <a:solidFill>
                      <a:schemeClr val="tx1"/>
                    </a:solidFill>
                  </a:rPr>
                  <a:t>إزالة خطر من المواد المتفجرة</a:t>
                </a:r>
                <a:endParaRPr lang="en-GB" sz="800" b="1" dirty="0">
                  <a:solidFill>
                    <a:schemeClr val="tx1"/>
                  </a:solidFill>
                </a:endParaRPr>
              </a:p>
            </p:txBody>
          </p:sp>
          <p:cxnSp>
            <p:nvCxnSpPr>
              <p:cNvPr id="61" name="Straight Connector 60">
                <a:extLst>
                  <a:ext uri="{FF2B5EF4-FFF2-40B4-BE49-F238E27FC236}">
                    <a16:creationId xmlns:a16="http://schemas.microsoft.com/office/drawing/2014/main" id="{71DAC244-1239-D786-95D9-4AD972254BD3}"/>
                  </a:ext>
                </a:extLst>
              </p:cNvPr>
              <p:cNvCxnSpPr>
                <a:cxnSpLocks/>
              </p:cNvCxnSpPr>
              <p:nvPr/>
            </p:nvCxnSpPr>
            <p:spPr>
              <a:xfrm flipH="1">
                <a:off x="8935114" y="4384937"/>
                <a:ext cx="210890" cy="500977"/>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grpSp>
        <p:sp>
          <p:nvSpPr>
            <p:cNvPr id="42" name="Arc 41">
              <a:extLst>
                <a:ext uri="{FF2B5EF4-FFF2-40B4-BE49-F238E27FC236}">
                  <a16:creationId xmlns:a16="http://schemas.microsoft.com/office/drawing/2014/main" id="{D210D6A5-D803-5F84-A6E2-30060E8DC687}"/>
                </a:ext>
              </a:extLst>
            </p:cNvPr>
            <p:cNvSpPr/>
            <p:nvPr/>
          </p:nvSpPr>
          <p:spPr>
            <a:xfrm rot="11833367" flipH="1">
              <a:off x="8002033" y="4850796"/>
              <a:ext cx="377765" cy="300401"/>
            </a:xfrm>
            <a:prstGeom prst="arc">
              <a:avLst>
                <a:gd name="adj1" fmla="val 17314135"/>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461119E8-D804-D4CF-632F-635EFA709BF3}"/>
                </a:ext>
              </a:extLst>
            </p:cNvPr>
            <p:cNvCxnSpPr>
              <a:cxnSpLocks/>
              <a:stCxn id="58" idx="2"/>
            </p:cNvCxnSpPr>
            <p:nvPr/>
          </p:nvCxnSpPr>
          <p:spPr>
            <a:xfrm flipV="1">
              <a:off x="5961817" y="5155391"/>
              <a:ext cx="2233897" cy="10371"/>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D3BD5AA2-9C14-4C7F-A24F-365E15125750}"/>
                </a:ext>
              </a:extLst>
            </p:cNvPr>
            <p:cNvCxnSpPr>
              <a:cxnSpLocks/>
              <a:stCxn id="42" idx="2"/>
            </p:cNvCxnSpPr>
            <p:nvPr/>
          </p:nvCxnSpPr>
          <p:spPr>
            <a:xfrm flipV="1">
              <a:off x="8371329" y="4932060"/>
              <a:ext cx="12156" cy="124862"/>
            </a:xfrm>
            <a:prstGeom prst="line">
              <a:avLst/>
            </a:prstGeom>
            <a:ln w="9525"/>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1BC21165-DFAF-BA96-6B62-E2F39BCB4B68}"/>
                </a:ext>
              </a:extLst>
            </p:cNvPr>
            <p:cNvCxnSpPr>
              <a:cxnSpLocks/>
            </p:cNvCxnSpPr>
            <p:nvPr/>
          </p:nvCxnSpPr>
          <p:spPr>
            <a:xfrm>
              <a:off x="5868666" y="5456046"/>
              <a:ext cx="2502663" cy="0"/>
            </a:xfrm>
            <a:prstGeom prst="line">
              <a:avLst/>
            </a:prstGeom>
            <a:ln w="9525"/>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3AFA685C-3828-AD32-8A29-08754C34C8BD}"/>
                </a:ext>
              </a:extLst>
            </p:cNvPr>
            <p:cNvCxnSpPr>
              <a:cxnSpLocks/>
            </p:cNvCxnSpPr>
            <p:nvPr/>
          </p:nvCxnSpPr>
          <p:spPr>
            <a:xfrm flipV="1">
              <a:off x="5724771" y="4909288"/>
              <a:ext cx="1263" cy="409164"/>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FEB8535D-77E3-F7E1-FADA-B163B7A37081}"/>
                </a:ext>
              </a:extLst>
            </p:cNvPr>
            <p:cNvCxnSpPr>
              <a:cxnSpLocks/>
            </p:cNvCxnSpPr>
            <p:nvPr/>
          </p:nvCxnSpPr>
          <p:spPr>
            <a:xfrm flipV="1">
              <a:off x="8984521" y="4955768"/>
              <a:ext cx="0" cy="706941"/>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48" name="Rounded Rectangle 47">
              <a:extLst>
                <a:ext uri="{FF2B5EF4-FFF2-40B4-BE49-F238E27FC236}">
                  <a16:creationId xmlns:a16="http://schemas.microsoft.com/office/drawing/2014/main" id="{9B847EA0-943A-E6AB-7207-21662E33D87E}"/>
                </a:ext>
              </a:extLst>
            </p:cNvPr>
            <p:cNvSpPr/>
            <p:nvPr/>
          </p:nvSpPr>
          <p:spPr>
            <a:xfrm>
              <a:off x="450348" y="4323147"/>
              <a:ext cx="1321895" cy="736950"/>
            </a:xfrm>
            <a:prstGeom prst="roundRect">
              <a:avLst/>
            </a:prstGeom>
            <a:solidFill>
              <a:schemeClr val="bg2"/>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750" b="1" dirty="0">
                  <a:solidFill>
                    <a:schemeClr val="tx1"/>
                  </a:solidFill>
                </a:rPr>
                <a:t>زيادة الوصول إلى الخدمات الطبية وخدمات الصحة النفسية والدعم النفسي الاجتماعي وفرص الإشراك الاقتصادي الاجتماعي</a:t>
              </a:r>
              <a:endParaRPr lang="en-GB" sz="750" dirty="0">
                <a:solidFill>
                  <a:schemeClr val="tx1"/>
                </a:solidFill>
              </a:endParaRPr>
            </a:p>
          </p:txBody>
        </p:sp>
        <p:cxnSp>
          <p:nvCxnSpPr>
            <p:cNvPr id="49" name="Straight Arrow Connector 48">
              <a:extLst>
                <a:ext uri="{FF2B5EF4-FFF2-40B4-BE49-F238E27FC236}">
                  <a16:creationId xmlns:a16="http://schemas.microsoft.com/office/drawing/2014/main" id="{E759FEEF-FB15-E6E5-6748-D5DDF40591CA}"/>
                </a:ext>
              </a:extLst>
            </p:cNvPr>
            <p:cNvCxnSpPr>
              <a:cxnSpLocks/>
              <a:stCxn id="50" idx="2"/>
            </p:cNvCxnSpPr>
            <p:nvPr/>
          </p:nvCxnSpPr>
          <p:spPr>
            <a:xfrm flipH="1">
              <a:off x="10467776" y="5551932"/>
              <a:ext cx="4853" cy="122769"/>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50" name="Arc 49">
              <a:extLst>
                <a:ext uri="{FF2B5EF4-FFF2-40B4-BE49-F238E27FC236}">
                  <a16:creationId xmlns:a16="http://schemas.microsoft.com/office/drawing/2014/main" id="{116EA927-54FE-A6CE-7B28-572117037C32}"/>
                </a:ext>
              </a:extLst>
            </p:cNvPr>
            <p:cNvSpPr/>
            <p:nvPr/>
          </p:nvSpPr>
          <p:spPr>
            <a:xfrm rot="695289" flipH="1">
              <a:off x="10472781" y="5379423"/>
              <a:ext cx="277309" cy="307254"/>
            </a:xfrm>
            <a:prstGeom prst="arc">
              <a:avLst>
                <a:gd name="adj1" fmla="val 16199995"/>
                <a:gd name="adj2" fmla="val 1160069"/>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1" name="Straight Arrow Connector 50">
              <a:extLst>
                <a:ext uri="{FF2B5EF4-FFF2-40B4-BE49-F238E27FC236}">
                  <a16:creationId xmlns:a16="http://schemas.microsoft.com/office/drawing/2014/main" id="{ED90DD92-AE87-F4CF-FBF2-1A94DC5EB608}"/>
                </a:ext>
              </a:extLst>
            </p:cNvPr>
            <p:cNvCxnSpPr>
              <a:cxnSpLocks/>
            </p:cNvCxnSpPr>
            <p:nvPr/>
          </p:nvCxnSpPr>
          <p:spPr>
            <a:xfrm flipH="1" flipV="1">
              <a:off x="10615575" y="5375899"/>
              <a:ext cx="460235" cy="6351"/>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C761497-3659-8D1B-916F-449EEF9FFC57}"/>
                </a:ext>
              </a:extLst>
            </p:cNvPr>
            <p:cNvCxnSpPr>
              <a:cxnSpLocks/>
            </p:cNvCxnSpPr>
            <p:nvPr/>
          </p:nvCxnSpPr>
          <p:spPr>
            <a:xfrm>
              <a:off x="2495242" y="5569829"/>
              <a:ext cx="621566" cy="0"/>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CFD72F68-E989-85DA-A035-591A33E6FB49}"/>
                </a:ext>
              </a:extLst>
            </p:cNvPr>
            <p:cNvCxnSpPr>
              <a:cxnSpLocks/>
            </p:cNvCxnSpPr>
            <p:nvPr/>
          </p:nvCxnSpPr>
          <p:spPr>
            <a:xfrm>
              <a:off x="3116808" y="5569829"/>
              <a:ext cx="2921752" cy="0"/>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54" name="Arc 53">
              <a:extLst>
                <a:ext uri="{FF2B5EF4-FFF2-40B4-BE49-F238E27FC236}">
                  <a16:creationId xmlns:a16="http://schemas.microsoft.com/office/drawing/2014/main" id="{E8F70BE0-8E46-888E-E9D2-90DF4076A867}"/>
                </a:ext>
              </a:extLst>
            </p:cNvPr>
            <p:cNvSpPr/>
            <p:nvPr/>
          </p:nvSpPr>
          <p:spPr>
            <a:xfrm rot="16200000" flipH="1">
              <a:off x="5741007" y="5163764"/>
              <a:ext cx="277309" cy="307254"/>
            </a:xfrm>
            <a:prstGeom prst="arc">
              <a:avLst>
                <a:gd name="adj1" fmla="val 16199995"/>
                <a:gd name="adj2" fmla="val 0"/>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Arc 54">
              <a:extLst>
                <a:ext uri="{FF2B5EF4-FFF2-40B4-BE49-F238E27FC236}">
                  <a16:creationId xmlns:a16="http://schemas.microsoft.com/office/drawing/2014/main" id="{254A79D4-595A-0580-42C4-7D22CFFB9636}"/>
                </a:ext>
              </a:extLst>
            </p:cNvPr>
            <p:cNvSpPr/>
            <p:nvPr/>
          </p:nvSpPr>
          <p:spPr>
            <a:xfrm rot="11569742" flipH="1">
              <a:off x="8263584" y="5149543"/>
              <a:ext cx="258136" cy="310266"/>
            </a:xfrm>
            <a:prstGeom prst="arc">
              <a:avLst>
                <a:gd name="adj1" fmla="val 16199995"/>
                <a:gd name="adj2" fmla="val 0"/>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Rounded Rectangle 55">
              <a:extLst>
                <a:ext uri="{FF2B5EF4-FFF2-40B4-BE49-F238E27FC236}">
                  <a16:creationId xmlns:a16="http://schemas.microsoft.com/office/drawing/2014/main" id="{080F168C-1E63-7065-30C0-918141D3E663}"/>
                </a:ext>
              </a:extLst>
            </p:cNvPr>
            <p:cNvSpPr/>
            <p:nvPr/>
          </p:nvSpPr>
          <p:spPr>
            <a:xfrm>
              <a:off x="4798183" y="4334902"/>
              <a:ext cx="1175396" cy="566453"/>
            </a:xfrm>
            <a:prstGeom prst="roundRect">
              <a:avLst/>
            </a:prstGeom>
            <a:solidFill>
              <a:schemeClr val="bg2"/>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800" b="1" dirty="0">
                  <a:solidFill>
                    <a:schemeClr val="tx1"/>
                  </a:solidFill>
                </a:rPr>
                <a:t>قدرات معززة للسلطة الوطنية</a:t>
              </a:r>
              <a:endParaRPr lang="en-GB" sz="800" dirty="0">
                <a:solidFill>
                  <a:schemeClr val="tx1"/>
                </a:solidFill>
              </a:endParaRPr>
            </a:p>
          </p:txBody>
        </p:sp>
        <p:sp>
          <p:nvSpPr>
            <p:cNvPr id="57" name="Rounded Rectangle 307">
              <a:extLst>
                <a:ext uri="{FF2B5EF4-FFF2-40B4-BE49-F238E27FC236}">
                  <a16:creationId xmlns:a16="http://schemas.microsoft.com/office/drawing/2014/main" id="{2A2486F8-ABB4-E210-B721-E12A09A0FD74}"/>
                </a:ext>
              </a:extLst>
            </p:cNvPr>
            <p:cNvSpPr/>
            <p:nvPr/>
          </p:nvSpPr>
          <p:spPr>
            <a:xfrm>
              <a:off x="6167489" y="4366482"/>
              <a:ext cx="1565326" cy="549049"/>
            </a:xfrm>
            <a:prstGeom prst="roundRect">
              <a:avLst/>
            </a:prstGeom>
            <a:solidFill>
              <a:schemeClr val="bg2"/>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800" b="1" dirty="0">
                  <a:solidFill>
                    <a:schemeClr val="tx1"/>
                  </a:solidFill>
                </a:rPr>
                <a:t>زيادة التعاون مع الفاعلين في مجال العمل الإنساني والسلام وتحقيق الاستقرار والتنمية والبيئة</a:t>
              </a:r>
              <a:endParaRPr lang="en-GB" sz="800" dirty="0">
                <a:solidFill>
                  <a:schemeClr val="tx1"/>
                </a:solidFill>
              </a:endParaRPr>
            </a:p>
          </p:txBody>
        </p:sp>
        <p:sp>
          <p:nvSpPr>
            <p:cNvPr id="58" name="Arc 57">
              <a:extLst>
                <a:ext uri="{FF2B5EF4-FFF2-40B4-BE49-F238E27FC236}">
                  <a16:creationId xmlns:a16="http://schemas.microsoft.com/office/drawing/2014/main" id="{80D8E25F-74D4-9718-82ED-1866AF227C7B}"/>
                </a:ext>
              </a:extLst>
            </p:cNvPr>
            <p:cNvSpPr/>
            <p:nvPr/>
          </p:nvSpPr>
          <p:spPr>
            <a:xfrm rot="16798046" flipH="1">
              <a:off x="5805627" y="4829530"/>
              <a:ext cx="377765" cy="300401"/>
            </a:xfrm>
            <a:prstGeom prst="arc">
              <a:avLst>
                <a:gd name="adj1" fmla="val 17314135"/>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AD864331-03D6-D416-CA8D-49C149C3FC83}"/>
              </a:ext>
            </a:extLst>
          </p:cNvPr>
          <p:cNvGrpSpPr/>
          <p:nvPr/>
        </p:nvGrpSpPr>
        <p:grpSpPr>
          <a:xfrm>
            <a:off x="4" y="71575"/>
            <a:ext cx="12191996" cy="6775834"/>
            <a:chOff x="4" y="71575"/>
            <a:chExt cx="12191996" cy="6775834"/>
          </a:xfrm>
        </p:grpSpPr>
        <p:cxnSp>
          <p:nvCxnSpPr>
            <p:cNvPr id="3" name="Straight Connector 2">
              <a:extLst>
                <a:ext uri="{FF2B5EF4-FFF2-40B4-BE49-F238E27FC236}">
                  <a16:creationId xmlns:a16="http://schemas.microsoft.com/office/drawing/2014/main" id="{F91829A0-12CC-C15F-B7A0-24B1EACCA7F3}"/>
                </a:ext>
              </a:extLst>
            </p:cNvPr>
            <p:cNvCxnSpPr>
              <a:cxnSpLocks/>
              <a:endCxn id="7" idx="3"/>
            </p:cNvCxnSpPr>
            <p:nvPr/>
          </p:nvCxnSpPr>
          <p:spPr>
            <a:xfrm>
              <a:off x="237254" y="848167"/>
              <a:ext cx="7220" cy="5222512"/>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Rounded Rectangle 3">
              <a:extLst>
                <a:ext uri="{FF2B5EF4-FFF2-40B4-BE49-F238E27FC236}">
                  <a16:creationId xmlns:a16="http://schemas.microsoft.com/office/drawing/2014/main" id="{A7F7F49C-AB92-FC40-2357-2AAF0631D510}"/>
                </a:ext>
              </a:extLst>
            </p:cNvPr>
            <p:cNvSpPr/>
            <p:nvPr/>
          </p:nvSpPr>
          <p:spPr>
            <a:xfrm rot="5400000">
              <a:off x="-159004" y="852071"/>
              <a:ext cx="828000" cy="216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800" b="1" dirty="0">
                  <a:solidFill>
                    <a:schemeClr val="tx1"/>
                  </a:solidFill>
                </a:rPr>
                <a:t>الأثر</a:t>
              </a:r>
              <a:endParaRPr lang="en-GB" sz="800" dirty="0">
                <a:solidFill>
                  <a:schemeClr val="tx1"/>
                </a:solidFill>
              </a:endParaRPr>
            </a:p>
          </p:txBody>
        </p:sp>
        <p:sp>
          <p:nvSpPr>
            <p:cNvPr id="5" name="Rounded Rectangle 4">
              <a:extLst>
                <a:ext uri="{FF2B5EF4-FFF2-40B4-BE49-F238E27FC236}">
                  <a16:creationId xmlns:a16="http://schemas.microsoft.com/office/drawing/2014/main" id="{E5939FF2-EA40-4A58-7C8D-D00D3FD64A5F}"/>
                </a:ext>
              </a:extLst>
            </p:cNvPr>
            <p:cNvSpPr/>
            <p:nvPr/>
          </p:nvSpPr>
          <p:spPr>
            <a:xfrm rot="5400000">
              <a:off x="-192774" y="2283433"/>
              <a:ext cx="828000" cy="216000"/>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800" b="1" dirty="0">
                  <a:solidFill>
                    <a:schemeClr val="tx1"/>
                  </a:solidFill>
                </a:rPr>
                <a:t>النتائج</a:t>
              </a:r>
              <a:endParaRPr lang="en-GB" sz="800" dirty="0">
                <a:solidFill>
                  <a:schemeClr val="tx1"/>
                </a:solidFill>
              </a:endParaRPr>
            </a:p>
          </p:txBody>
        </p:sp>
        <p:sp>
          <p:nvSpPr>
            <p:cNvPr id="6" name="TextBox 5">
              <a:extLst>
                <a:ext uri="{FF2B5EF4-FFF2-40B4-BE49-F238E27FC236}">
                  <a16:creationId xmlns:a16="http://schemas.microsoft.com/office/drawing/2014/main" id="{CA4BADEF-6D24-E1C0-113E-9B21BA2511CC}"/>
                </a:ext>
              </a:extLst>
            </p:cNvPr>
            <p:cNvSpPr txBox="1"/>
            <p:nvPr/>
          </p:nvSpPr>
          <p:spPr>
            <a:xfrm>
              <a:off x="60771" y="71575"/>
              <a:ext cx="12131228" cy="297582"/>
            </a:xfrm>
            <a:prstGeom prst="rect">
              <a:avLst/>
            </a:prstGeom>
            <a:solidFill>
              <a:schemeClr val="bg1"/>
            </a:solidFill>
          </p:spPr>
          <p:txBody>
            <a:bodyPr wrap="square" rtlCol="0">
              <a:spAutoFit/>
            </a:bodyPr>
            <a:lstStyle/>
            <a:p>
              <a:pPr algn="r" rtl="1">
                <a:lnSpc>
                  <a:spcPts val="1800"/>
                </a:lnSpc>
                <a:spcAft>
                  <a:spcPts val="600"/>
                </a:spcAft>
              </a:pPr>
              <a:r>
                <a:rPr lang="ar-JO" sz="1000" b="1" dirty="0">
                  <a:solidFill>
                    <a:schemeClr val="bg2">
                      <a:lumMod val="50000"/>
                    </a:schemeClr>
                  </a:solidFill>
                </a:rPr>
                <a:t>نظرية التغيير في العمل على إزالة الألغام </a:t>
              </a:r>
              <a:r>
                <a:rPr lang="ar-JO" sz="1100" b="1" dirty="0">
                  <a:solidFill>
                    <a:srgbClr val="002060"/>
                  </a:solidFill>
                </a:rPr>
                <a:t>الرؤيا: زيادة السلام وأمن البشر، ودعم التنمية في الدولة المتأثرة بالألغام ومخلفات الحرب المتفجرة</a:t>
              </a:r>
              <a:endParaRPr lang="en-US" sz="1100" b="1" dirty="0">
                <a:solidFill>
                  <a:srgbClr val="002060"/>
                </a:solidFill>
              </a:endParaRPr>
            </a:p>
          </p:txBody>
        </p:sp>
        <p:sp>
          <p:nvSpPr>
            <p:cNvPr id="7" name="Rounded Rectangle 6">
              <a:extLst>
                <a:ext uri="{FF2B5EF4-FFF2-40B4-BE49-F238E27FC236}">
                  <a16:creationId xmlns:a16="http://schemas.microsoft.com/office/drawing/2014/main" id="{BEEDBB0A-3806-C6E5-78D8-530C9F4A335F}"/>
                </a:ext>
              </a:extLst>
            </p:cNvPr>
            <p:cNvSpPr/>
            <p:nvPr/>
          </p:nvSpPr>
          <p:spPr>
            <a:xfrm rot="5400000">
              <a:off x="-169526" y="5548679"/>
              <a:ext cx="828000" cy="216000"/>
            </a:xfrm>
            <a:prstGeom prst="roundRect">
              <a:avLst/>
            </a:prstGeom>
            <a:solidFill>
              <a:schemeClr val="bg2"/>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800" b="1" dirty="0">
                  <a:solidFill>
                    <a:schemeClr val="tx1"/>
                  </a:solidFill>
                </a:rPr>
                <a:t>الأنشطة</a:t>
              </a:r>
              <a:endParaRPr lang="en-GB" sz="800" dirty="0">
                <a:solidFill>
                  <a:schemeClr val="tx1"/>
                </a:solidFill>
              </a:endParaRPr>
            </a:p>
          </p:txBody>
        </p:sp>
        <p:grpSp>
          <p:nvGrpSpPr>
            <p:cNvPr id="8" name="Group 7">
              <a:extLst>
                <a:ext uri="{FF2B5EF4-FFF2-40B4-BE49-F238E27FC236}">
                  <a16:creationId xmlns:a16="http://schemas.microsoft.com/office/drawing/2014/main" id="{C6F2B357-F4AE-6D35-585B-7BC288A9C108}"/>
                </a:ext>
              </a:extLst>
            </p:cNvPr>
            <p:cNvGrpSpPr/>
            <p:nvPr/>
          </p:nvGrpSpPr>
          <p:grpSpPr>
            <a:xfrm>
              <a:off x="504130" y="5665884"/>
              <a:ext cx="11422115" cy="381935"/>
              <a:chOff x="504130" y="5665884"/>
              <a:chExt cx="11422115" cy="381935"/>
            </a:xfrm>
          </p:grpSpPr>
          <p:cxnSp>
            <p:nvCxnSpPr>
              <p:cNvPr id="11" name="Straight Connector 10">
                <a:extLst>
                  <a:ext uri="{FF2B5EF4-FFF2-40B4-BE49-F238E27FC236}">
                    <a16:creationId xmlns:a16="http://schemas.microsoft.com/office/drawing/2014/main" id="{D7941AEB-66D7-EF48-B0C7-9076C477F63A}"/>
                  </a:ext>
                </a:extLst>
              </p:cNvPr>
              <p:cNvCxnSpPr>
                <a:cxnSpLocks/>
                <a:stCxn id="12" idx="3"/>
                <a:endCxn id="14" idx="1"/>
              </p:cNvCxnSpPr>
              <p:nvPr/>
            </p:nvCxnSpPr>
            <p:spPr>
              <a:xfrm flipV="1">
                <a:off x="1289233" y="5856992"/>
                <a:ext cx="9534659" cy="5918"/>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2" name="Rounded Rectangle 11">
                <a:extLst>
                  <a:ext uri="{FF2B5EF4-FFF2-40B4-BE49-F238E27FC236}">
                    <a16:creationId xmlns:a16="http://schemas.microsoft.com/office/drawing/2014/main" id="{306322CC-9F62-0420-68F3-A864E6DD8632}"/>
                  </a:ext>
                </a:extLst>
              </p:cNvPr>
              <p:cNvSpPr/>
              <p:nvPr/>
            </p:nvSpPr>
            <p:spPr>
              <a:xfrm>
                <a:off x="504130" y="5678000"/>
                <a:ext cx="785103" cy="369819"/>
              </a:xfrm>
              <a:prstGeom prst="roundRect">
                <a:avLst/>
              </a:prstGeom>
              <a:solidFill>
                <a:schemeClr val="bg2"/>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800" dirty="0">
                    <a:solidFill>
                      <a:schemeClr val="tx1"/>
                    </a:solidFill>
                  </a:rPr>
                  <a:t>مساعدة الضحايا</a:t>
                </a:r>
                <a:endParaRPr lang="en-GB" sz="800" dirty="0">
                  <a:solidFill>
                    <a:schemeClr val="tx1"/>
                  </a:solidFill>
                </a:endParaRPr>
              </a:p>
            </p:txBody>
          </p:sp>
          <p:sp>
            <p:nvSpPr>
              <p:cNvPr id="13" name="Rounded Rectangle 12">
                <a:extLst>
                  <a:ext uri="{FF2B5EF4-FFF2-40B4-BE49-F238E27FC236}">
                    <a16:creationId xmlns:a16="http://schemas.microsoft.com/office/drawing/2014/main" id="{B0DE924A-7A77-E482-DB28-37A51A32872D}"/>
                  </a:ext>
                </a:extLst>
              </p:cNvPr>
              <p:cNvSpPr/>
              <p:nvPr/>
            </p:nvSpPr>
            <p:spPr>
              <a:xfrm>
                <a:off x="1925369" y="5675406"/>
                <a:ext cx="795003" cy="369819"/>
              </a:xfrm>
              <a:prstGeom prst="roundRect">
                <a:avLst/>
              </a:prstGeom>
              <a:solidFill>
                <a:schemeClr val="bg2"/>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800" dirty="0">
                    <a:solidFill>
                      <a:schemeClr val="tx1"/>
                    </a:solidFill>
                  </a:rPr>
                  <a:t>تدمير المخزون</a:t>
                </a:r>
                <a:endParaRPr lang="en-GB" sz="800" dirty="0">
                  <a:solidFill>
                    <a:schemeClr val="tx1"/>
                  </a:solidFill>
                </a:endParaRPr>
              </a:p>
            </p:txBody>
          </p:sp>
          <p:sp>
            <p:nvSpPr>
              <p:cNvPr id="14" name="Rounded Rectangle 13">
                <a:extLst>
                  <a:ext uri="{FF2B5EF4-FFF2-40B4-BE49-F238E27FC236}">
                    <a16:creationId xmlns:a16="http://schemas.microsoft.com/office/drawing/2014/main" id="{B310F6CC-2325-DD37-2F37-9B421232551C}"/>
                  </a:ext>
                </a:extLst>
              </p:cNvPr>
              <p:cNvSpPr/>
              <p:nvPr/>
            </p:nvSpPr>
            <p:spPr>
              <a:xfrm>
                <a:off x="10823892" y="5672082"/>
                <a:ext cx="1102353" cy="369819"/>
              </a:xfrm>
              <a:prstGeom prst="roundRect">
                <a:avLst/>
              </a:prstGeom>
              <a:solidFill>
                <a:schemeClr val="bg2"/>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800" dirty="0">
                    <a:solidFill>
                      <a:schemeClr val="tx1"/>
                    </a:solidFill>
                  </a:rPr>
                  <a:t>التعليم بشأن مخاطر العتاد المتفجر</a:t>
                </a:r>
                <a:endParaRPr lang="en-GB" sz="800" dirty="0">
                  <a:solidFill>
                    <a:schemeClr val="tx1"/>
                  </a:solidFill>
                </a:endParaRPr>
              </a:p>
            </p:txBody>
          </p:sp>
          <p:sp>
            <p:nvSpPr>
              <p:cNvPr id="15" name="Rounded Rectangle 316">
                <a:extLst>
                  <a:ext uri="{FF2B5EF4-FFF2-40B4-BE49-F238E27FC236}">
                    <a16:creationId xmlns:a16="http://schemas.microsoft.com/office/drawing/2014/main" id="{1C8B31CF-78A8-7906-F1D9-D7DF3C5683CE}"/>
                  </a:ext>
                </a:extLst>
              </p:cNvPr>
              <p:cNvSpPr/>
              <p:nvPr/>
            </p:nvSpPr>
            <p:spPr>
              <a:xfrm>
                <a:off x="3145620" y="5672082"/>
                <a:ext cx="1292080" cy="369819"/>
              </a:xfrm>
              <a:prstGeom prst="roundRect">
                <a:avLst/>
              </a:prstGeom>
              <a:solidFill>
                <a:schemeClr val="bg2"/>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800" dirty="0">
                    <a:solidFill>
                      <a:schemeClr val="tx1"/>
                    </a:solidFill>
                  </a:rPr>
                  <a:t>بناء قدرات المنفذين المحليين</a:t>
                </a:r>
                <a:endParaRPr lang="en-GB" sz="800" dirty="0">
                  <a:solidFill>
                    <a:schemeClr val="tx1"/>
                  </a:solidFill>
                </a:endParaRPr>
              </a:p>
            </p:txBody>
          </p:sp>
          <p:sp>
            <p:nvSpPr>
              <p:cNvPr id="16" name="Rounded Rectangle 15">
                <a:extLst>
                  <a:ext uri="{FF2B5EF4-FFF2-40B4-BE49-F238E27FC236}">
                    <a16:creationId xmlns:a16="http://schemas.microsoft.com/office/drawing/2014/main" id="{FEBA9F43-87FF-67A2-1E45-829BEE152CDC}"/>
                  </a:ext>
                </a:extLst>
              </p:cNvPr>
              <p:cNvSpPr/>
              <p:nvPr/>
            </p:nvSpPr>
            <p:spPr>
              <a:xfrm>
                <a:off x="4639230" y="5670278"/>
                <a:ext cx="1390679" cy="369819"/>
              </a:xfrm>
              <a:prstGeom prst="roundRect">
                <a:avLst/>
              </a:prstGeom>
              <a:solidFill>
                <a:schemeClr val="bg2"/>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800" dirty="0">
                    <a:solidFill>
                      <a:schemeClr val="tx1"/>
                    </a:solidFill>
                  </a:rPr>
                  <a:t>بناء قدرات السلطة المحلية ذات العلاقة</a:t>
                </a:r>
                <a:endParaRPr lang="en-GB" sz="800" dirty="0">
                  <a:solidFill>
                    <a:schemeClr val="tx1"/>
                  </a:solidFill>
                </a:endParaRPr>
              </a:p>
            </p:txBody>
          </p:sp>
          <p:sp>
            <p:nvSpPr>
              <p:cNvPr id="17" name="Rounded Rectangle 316">
                <a:extLst>
                  <a:ext uri="{FF2B5EF4-FFF2-40B4-BE49-F238E27FC236}">
                    <a16:creationId xmlns:a16="http://schemas.microsoft.com/office/drawing/2014/main" id="{47E488B9-FF72-3361-FCA2-A2C2316CCF89}"/>
                  </a:ext>
                </a:extLst>
              </p:cNvPr>
              <p:cNvSpPr/>
              <p:nvPr/>
            </p:nvSpPr>
            <p:spPr>
              <a:xfrm>
                <a:off x="6220977" y="5668792"/>
                <a:ext cx="1761919" cy="369819"/>
              </a:xfrm>
              <a:prstGeom prst="roundRect">
                <a:avLst/>
              </a:prstGeom>
              <a:solidFill>
                <a:schemeClr val="bg2"/>
              </a:solidFill>
              <a:ln w="3175">
                <a:solidFill>
                  <a:schemeClr val="tx1">
                    <a:lumMod val="50000"/>
                    <a:lumOff val="50000"/>
                  </a:schemeClr>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800" dirty="0">
                    <a:solidFill>
                      <a:schemeClr val="tx1"/>
                    </a:solidFill>
                  </a:rPr>
                  <a:t>التعاون والتنسيق مع أصحاب المصلحة الدوليين والوطنيين والمحليين والمجتمعيين</a:t>
                </a:r>
                <a:endParaRPr lang="en-GB" sz="800" dirty="0">
                  <a:solidFill>
                    <a:schemeClr val="tx1"/>
                  </a:solidFill>
                </a:endParaRPr>
              </a:p>
            </p:txBody>
          </p:sp>
          <p:sp>
            <p:nvSpPr>
              <p:cNvPr id="18" name="Rounded Rectangle 17">
                <a:extLst>
                  <a:ext uri="{FF2B5EF4-FFF2-40B4-BE49-F238E27FC236}">
                    <a16:creationId xmlns:a16="http://schemas.microsoft.com/office/drawing/2014/main" id="{10A15685-951E-4213-5716-0BEC57C4DD45}"/>
                  </a:ext>
                </a:extLst>
              </p:cNvPr>
              <p:cNvSpPr/>
              <p:nvPr/>
            </p:nvSpPr>
            <p:spPr>
              <a:xfrm>
                <a:off x="9917899" y="5687897"/>
                <a:ext cx="716945" cy="341456"/>
              </a:xfrm>
              <a:prstGeom prst="roundRect">
                <a:avLst/>
              </a:prstGeom>
              <a:solidFill>
                <a:schemeClr val="bg2"/>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800" dirty="0">
                    <a:solidFill>
                      <a:schemeClr val="tx1"/>
                    </a:solidFill>
                  </a:rPr>
                  <a:t>مهام التخلص من العتاد المتفجر</a:t>
                </a:r>
                <a:endParaRPr lang="en-GB" sz="800" dirty="0">
                  <a:solidFill>
                    <a:schemeClr val="tx1"/>
                  </a:solidFill>
                </a:endParaRPr>
              </a:p>
            </p:txBody>
          </p:sp>
          <p:sp>
            <p:nvSpPr>
              <p:cNvPr id="19" name="Rounded Rectangle 18">
                <a:extLst>
                  <a:ext uri="{FF2B5EF4-FFF2-40B4-BE49-F238E27FC236}">
                    <a16:creationId xmlns:a16="http://schemas.microsoft.com/office/drawing/2014/main" id="{4B57CF95-B240-5ECA-A946-271AD89A133B}"/>
                  </a:ext>
                </a:extLst>
              </p:cNvPr>
              <p:cNvSpPr/>
              <p:nvPr/>
            </p:nvSpPr>
            <p:spPr>
              <a:xfrm>
                <a:off x="8171944" y="5665884"/>
                <a:ext cx="1625154" cy="369819"/>
              </a:xfrm>
              <a:prstGeom prst="roundRect">
                <a:avLst/>
              </a:prstGeom>
              <a:solidFill>
                <a:schemeClr val="bg2"/>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800" dirty="0">
                    <a:solidFill>
                      <a:schemeClr val="tx1"/>
                    </a:solidFill>
                  </a:rPr>
                  <a:t>مسح غير فني ومسح فني وإزالة الألغام</a:t>
                </a:r>
                <a:endParaRPr lang="en-GB" sz="800" dirty="0">
                  <a:solidFill>
                    <a:schemeClr val="tx1"/>
                  </a:solidFill>
                </a:endParaRPr>
              </a:p>
            </p:txBody>
          </p:sp>
        </p:grpSp>
        <p:sp>
          <p:nvSpPr>
            <p:cNvPr id="9" name="Rectangle 8">
              <a:extLst>
                <a:ext uri="{FF2B5EF4-FFF2-40B4-BE49-F238E27FC236}">
                  <a16:creationId xmlns:a16="http://schemas.microsoft.com/office/drawing/2014/main" id="{FD519280-92F9-B910-2AD9-2C480693B11D}"/>
                </a:ext>
              </a:extLst>
            </p:cNvPr>
            <p:cNvSpPr/>
            <p:nvPr/>
          </p:nvSpPr>
          <p:spPr>
            <a:xfrm>
              <a:off x="4" y="6201027"/>
              <a:ext cx="12191996" cy="646382"/>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solidFill>
                  <a:schemeClr val="tx1"/>
                </a:solidFill>
              </a:endParaRPr>
            </a:p>
            <a:p>
              <a:pPr algn="ctr" rtl="1"/>
              <a:r>
                <a:rPr lang="ar-JO" sz="1000" b="1" dirty="0">
                  <a:solidFill>
                    <a:schemeClr val="tx1"/>
                  </a:solidFill>
                </a:rPr>
                <a:t>المبادئ التي تخلق بيئة </a:t>
              </a:r>
              <a:r>
                <a:rPr lang="ar-JO" sz="1000" b="1" dirty="0" err="1">
                  <a:solidFill>
                    <a:schemeClr val="tx1"/>
                  </a:solidFill>
                </a:rPr>
                <a:t>تمكينية</a:t>
              </a:r>
              <a:r>
                <a:rPr lang="ar-JO" sz="1000" b="1" dirty="0">
                  <a:solidFill>
                    <a:schemeClr val="tx1"/>
                  </a:solidFill>
                </a:rPr>
                <a:t> لوضع المجتمعات المحلية والقيادة المحلية في صلب العمل على إزالة الألغام ولزيادة القيمة الاستراتيجية للقطاع بأقصى صورة</a:t>
              </a:r>
            </a:p>
            <a:p>
              <a:pPr algn="r" rtl="1"/>
              <a:r>
                <a:rPr lang="ar-JO" sz="800" b="1" dirty="0">
                  <a:solidFill>
                    <a:schemeClr val="tx1"/>
                  </a:solidFill>
                  <a:latin typeface="Arial" panose="020B0604020202020204" pitchFamily="34" charset="0"/>
                  <a:ea typeface="Times New Roman" panose="02020603050405020304" pitchFamily="18" charset="0"/>
                </a:rPr>
                <a:t>الاعتبارات المتعلقة بحساسية النزاع والنوع الاجتماعي والإشراك والبيئة</a:t>
              </a:r>
              <a:r>
                <a:rPr lang="ar-JO" sz="800" dirty="0">
                  <a:solidFill>
                    <a:schemeClr val="tx1"/>
                  </a:solidFill>
                  <a:latin typeface="Arial" panose="020B0604020202020204" pitchFamily="34" charset="0"/>
                  <a:ea typeface="Times New Roman" panose="02020603050405020304" pitchFamily="18" charset="0"/>
                </a:rPr>
                <a:t> موجودة في كافة الأنشطة، في ظل وجود تواصل مع المجتمع وعمليات تشاركية أخرى تعطي صوتاً وتشمل الرجال والنساء والفتيات والفتيان وضحايا المخلفات المتفجرة والأشخاص الآخرون ذوي الإعاقة والفئات الضعيفة أو المهمشة.</a:t>
              </a:r>
            </a:p>
            <a:p>
              <a:pPr algn="r" rtl="1"/>
              <a:r>
                <a:rPr lang="ar-JO" sz="800" b="1" dirty="0">
                  <a:solidFill>
                    <a:schemeClr val="tx1"/>
                  </a:solidFill>
                  <a:latin typeface="Arial" panose="020B0604020202020204" pitchFamily="34" charset="0"/>
                </a:rPr>
                <a:t>تعمل الحكومات والسلطات المحلية والأمم المتحدة والشركاء المنفذين سوياً </a:t>
              </a:r>
              <a:r>
                <a:rPr lang="ar-JO" sz="800" dirty="0">
                  <a:solidFill>
                    <a:schemeClr val="tx1"/>
                  </a:solidFill>
                  <a:latin typeface="Arial" panose="020B0604020202020204" pitchFamily="34" charset="0"/>
                </a:rPr>
                <a:t>بناءً على فهم مشترك للاحتياجات والقدرات</a:t>
              </a:r>
              <a:endParaRPr lang="ar-JO" sz="800" b="1" dirty="0">
                <a:solidFill>
                  <a:schemeClr val="tx1"/>
                </a:solidFill>
                <a:latin typeface="Arial" panose="020B0604020202020204" pitchFamily="34" charset="0"/>
              </a:endParaRPr>
            </a:p>
            <a:p>
              <a:pPr algn="r" rtl="1"/>
              <a:r>
                <a:rPr lang="ar-JO" sz="800" b="1" dirty="0">
                  <a:solidFill>
                    <a:schemeClr val="tx1"/>
                  </a:solidFill>
                  <a:latin typeface="Arial" panose="020B0604020202020204" pitchFamily="34" charset="0"/>
                  <a:ea typeface="Times New Roman" panose="02020603050405020304" pitchFamily="18" charset="0"/>
                </a:rPr>
                <a:t>المناصرة </a:t>
              </a:r>
              <a:r>
                <a:rPr lang="ar-JO" sz="800" dirty="0">
                  <a:solidFill>
                    <a:schemeClr val="tx1"/>
                  </a:solidFill>
                  <a:latin typeface="Arial" panose="020B0604020202020204" pitchFamily="34" charset="0"/>
                  <a:ea typeface="Times New Roman" panose="02020603050405020304" pitchFamily="18" charset="0"/>
                </a:rPr>
                <a:t>من المانحين والسلطات المحلية والأمم المتحدة والشركاء المنفذين والمؤسسات المحلية على كافة المستويات وفي كافة الأنشطة لخلق الفرص والضغط نحو المناصرة وتغيير السياسات وتغيير التنفيذ وتخصيص الموارد.</a:t>
              </a:r>
              <a:endParaRPr lang="ar-JO" sz="800" b="1" dirty="0">
                <a:solidFill>
                  <a:schemeClr val="tx1"/>
                </a:solidFill>
                <a:latin typeface="Arial" panose="020B0604020202020204" pitchFamily="34" charset="0"/>
                <a:ea typeface="Times New Roman" panose="02020603050405020304" pitchFamily="18" charset="0"/>
              </a:endParaRPr>
            </a:p>
            <a:p>
              <a:pPr algn="ctr"/>
              <a:endParaRPr lang="en-GB" sz="900" dirty="0">
                <a:solidFill>
                  <a:schemeClr val="tx1"/>
                </a:solidFill>
              </a:endParaRPr>
            </a:p>
          </p:txBody>
        </p:sp>
        <p:sp>
          <p:nvSpPr>
            <p:cNvPr id="10" name="Rounded Rectangle 9">
              <a:extLst>
                <a:ext uri="{FF2B5EF4-FFF2-40B4-BE49-F238E27FC236}">
                  <a16:creationId xmlns:a16="http://schemas.microsoft.com/office/drawing/2014/main" id="{726DF763-E320-F1F7-E65D-BB1631E4D23A}"/>
                </a:ext>
              </a:extLst>
            </p:cNvPr>
            <p:cNvSpPr/>
            <p:nvPr/>
          </p:nvSpPr>
          <p:spPr>
            <a:xfrm rot="5400000">
              <a:off x="-168647" y="4358803"/>
              <a:ext cx="828000" cy="216000"/>
            </a:xfrm>
            <a:prstGeom prst="roundRect">
              <a:avLst/>
            </a:prstGeom>
            <a:solidFill>
              <a:schemeClr val="bg2"/>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800" b="1" dirty="0">
                  <a:solidFill>
                    <a:schemeClr val="tx1"/>
                  </a:solidFill>
                </a:rPr>
                <a:t>المخرجات</a:t>
              </a:r>
              <a:endParaRPr lang="en-GB" sz="800" dirty="0">
                <a:solidFill>
                  <a:schemeClr val="tx1"/>
                </a:solidFill>
              </a:endParaRPr>
            </a:p>
          </p:txBody>
        </p:sp>
      </p:grpSp>
    </p:spTree>
    <p:extLst>
      <p:ext uri="{BB962C8B-B14F-4D97-AF65-F5344CB8AC3E}">
        <p14:creationId xmlns:p14="http://schemas.microsoft.com/office/powerpoint/2010/main" val="261405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7">
            <a:extLst>
              <a:ext uri="{FF2B5EF4-FFF2-40B4-BE49-F238E27FC236}">
                <a16:creationId xmlns:a16="http://schemas.microsoft.com/office/drawing/2014/main" id="{38DDB535-F299-3E44-81CD-39D506821B53}"/>
              </a:ext>
            </a:extLst>
          </p:cNvPr>
          <p:cNvSpPr/>
          <p:nvPr/>
        </p:nvSpPr>
        <p:spPr>
          <a:xfrm flipH="1">
            <a:off x="362392" y="2123992"/>
            <a:ext cx="6756399" cy="4533699"/>
          </a:xfrm>
          <a:prstGeom prst="round2DiagRect">
            <a:avLst/>
          </a:prstGeom>
          <a:solidFill>
            <a:schemeClr val="accent1">
              <a:alpha val="15266"/>
            </a:schemeClr>
          </a:solidFill>
          <a:ln w="12700" cap="flat" cmpd="sng" algn="ctr">
            <a:solidFill>
              <a:prstClr val="white">
                <a:hueOff val="0"/>
                <a:satOff val="0"/>
                <a:lumOff val="0"/>
                <a:alphaOff val="0"/>
              </a:prstClr>
            </a:solidFill>
            <a:prstDash val="solid"/>
            <a:miter lim="800000"/>
          </a:ln>
          <a:effectLst/>
        </p:spPr>
        <p:txBody>
          <a:bodyPr spcFirstLastPara="0" vert="horz" wrap="square" lIns="108000" tIns="0" rIns="108000" bIns="503999" numCol="1" spcCol="1270" anchor="t" anchorCtr="0">
            <a:noAutofit/>
          </a:bodyPr>
          <a:lstStyle/>
          <a:p>
            <a:endParaRPr lang="en-GB" dirty="0">
              <a:solidFill>
                <a:srgbClr val="103A7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BE2F276-A257-8042-A949-60EDEB485746}"/>
              </a:ext>
            </a:extLst>
          </p:cNvPr>
          <p:cNvSpPr/>
          <p:nvPr/>
        </p:nvSpPr>
        <p:spPr>
          <a:xfrm>
            <a:off x="362392" y="2123992"/>
            <a:ext cx="6666613" cy="4780796"/>
          </a:xfrm>
          <a:prstGeom prst="rect">
            <a:avLst/>
          </a:prstGeom>
        </p:spPr>
        <p:txBody>
          <a:bodyPr wrap="square">
            <a:spAutoFit/>
          </a:bodyPr>
          <a:lstStyle/>
          <a:p>
            <a:pPr lvl="0" algn="r" rtl="1">
              <a:spcAft>
                <a:spcPts val="600"/>
              </a:spcAft>
            </a:pPr>
            <a:endParaRPr lang="ar-JO" sz="1400" b="1" dirty="0">
              <a:solidFill>
                <a:srgbClr val="103A71"/>
              </a:solidFill>
              <a:latin typeface="Arial" panose="020B0604020202020204" pitchFamily="34" charset="0"/>
              <a:ea typeface="+mj-ea"/>
              <a:cs typeface="Arial" panose="020B0604020202020204" pitchFamily="34" charset="0"/>
            </a:endParaRPr>
          </a:p>
          <a:p>
            <a:pPr lvl="0" algn="r" rtl="1">
              <a:spcAft>
                <a:spcPts val="600"/>
              </a:spcAft>
            </a:pPr>
            <a:endParaRPr lang="ar-JO" sz="1400" b="1" dirty="0">
              <a:solidFill>
                <a:srgbClr val="103A71"/>
              </a:solidFill>
              <a:latin typeface="Arial" panose="020B0604020202020204" pitchFamily="34" charset="0"/>
              <a:ea typeface="+mj-ea"/>
              <a:cs typeface="Arial" panose="020B0604020202020204" pitchFamily="34" charset="0"/>
            </a:endParaRPr>
          </a:p>
          <a:p>
            <a:pPr lvl="0" algn="r" rtl="1">
              <a:spcAft>
                <a:spcPts val="600"/>
              </a:spcAft>
            </a:pPr>
            <a:r>
              <a:rPr lang="ar-JO" sz="1400" b="1" dirty="0">
                <a:solidFill>
                  <a:srgbClr val="103A71"/>
                </a:solidFill>
                <a:latin typeface="Arial" panose="020B0604020202020204" pitchFamily="34" charset="0"/>
                <a:ea typeface="+mj-ea"/>
                <a:cs typeface="Arial" panose="020B0604020202020204" pitchFamily="34" charset="0"/>
              </a:rPr>
              <a:t>أسئلة توجيهية:</a:t>
            </a:r>
          </a:p>
          <a:p>
            <a:pPr marL="285750" indent="-285750" algn="r" rtl="1">
              <a:lnSpc>
                <a:spcPts val="1900"/>
              </a:lnSpc>
              <a:spcAft>
                <a:spcPts val="1200"/>
              </a:spcAft>
              <a:buFontTx/>
              <a:buChar char="-"/>
            </a:pPr>
            <a:r>
              <a:rPr lang="ar-JO" sz="1400" dirty="0">
                <a:solidFill>
                  <a:srgbClr val="103A71"/>
                </a:solidFill>
                <a:latin typeface="Arial" panose="020B0604020202020204" pitchFamily="34" charset="0"/>
                <a:cs typeface="Arial" panose="020B0604020202020204" pitchFamily="34" charset="0"/>
              </a:rPr>
              <a:t>هل تنعكس الأهداف الاستراتيجية الوطنية في نظرية التغيير؟ هل يوجد عناصر محددة أكثر أهمية من غيرها؟</a:t>
            </a:r>
          </a:p>
          <a:p>
            <a:pPr marL="285750" indent="-285750" algn="r" rtl="1">
              <a:lnSpc>
                <a:spcPts val="1900"/>
              </a:lnSpc>
              <a:spcAft>
                <a:spcPts val="1200"/>
              </a:spcAft>
              <a:buFontTx/>
              <a:buChar char="-"/>
            </a:pPr>
            <a:r>
              <a:rPr lang="ar-JO" sz="1400" dirty="0">
                <a:solidFill>
                  <a:srgbClr val="103A71"/>
                </a:solidFill>
                <a:latin typeface="Arial" panose="020B0604020202020204" pitchFamily="34" charset="0"/>
                <a:cs typeface="Arial" panose="020B0604020202020204" pitchFamily="34" charset="0"/>
              </a:rPr>
              <a:t>أين الروابط المهمة مع الأجزاء الأخرى من الحكومة وهل يوجد التزام مشترك مع أصحاب المصلحة الحكوميين الآخرين لتحقيق أهداف العمل على إزالة الألغام؟ إذا كانت الإجابة لا، ما الذي يمكن فعله لتعزيز التزام مشترك؟</a:t>
            </a:r>
          </a:p>
          <a:p>
            <a:pPr marL="285750" indent="-285750" algn="r" rtl="1">
              <a:lnSpc>
                <a:spcPts val="1900"/>
              </a:lnSpc>
              <a:spcAft>
                <a:spcPts val="1200"/>
              </a:spcAft>
              <a:buFontTx/>
              <a:buChar char="-"/>
            </a:pPr>
            <a:r>
              <a:rPr lang="ar-JO" sz="1400" dirty="0">
                <a:solidFill>
                  <a:srgbClr val="103A71"/>
                </a:solidFill>
                <a:latin typeface="Arial" panose="020B0604020202020204" pitchFamily="34" charset="0"/>
                <a:cs typeface="Arial" panose="020B0604020202020204" pitchFamily="34" charset="0"/>
              </a:rPr>
              <a:t>هل يفهم المانحون الأهداف الاستراتيجية الوطنية وهل تتوافق أهدافهم مع نظرية التغيير؟ ما هي الطريقة الفضلى لتنسيق دعم المانحين بهدف تحقيق أهم الأهداف الاستراتيجية؟</a:t>
            </a:r>
          </a:p>
          <a:p>
            <a:pPr marL="285750" indent="-285750" algn="r" rtl="1">
              <a:lnSpc>
                <a:spcPts val="1900"/>
              </a:lnSpc>
              <a:spcAft>
                <a:spcPts val="1200"/>
              </a:spcAft>
              <a:buFontTx/>
              <a:buChar char="-"/>
            </a:pPr>
            <a:r>
              <a:rPr lang="ar-JO" sz="1400" dirty="0">
                <a:solidFill>
                  <a:srgbClr val="103A71"/>
                </a:solidFill>
                <a:latin typeface="Arial" panose="020B0604020202020204" pitchFamily="34" charset="0"/>
                <a:cs typeface="Arial" panose="020B0604020202020204" pitchFamily="34" charset="0"/>
              </a:rPr>
              <a:t>عند متابعة تقدمنا، هل نتأمل في نظرية التغيير لفهم ما إذا كان الفشل في التنفيذ و/أو في النظرية؟</a:t>
            </a:r>
          </a:p>
          <a:p>
            <a:pPr marL="285750" indent="-285750" algn="r" rtl="1">
              <a:lnSpc>
                <a:spcPts val="1900"/>
              </a:lnSpc>
              <a:spcAft>
                <a:spcPts val="1200"/>
              </a:spcAft>
              <a:buFontTx/>
              <a:buChar char="-"/>
            </a:pPr>
            <a:r>
              <a:rPr lang="ar-JO" sz="1400" dirty="0">
                <a:solidFill>
                  <a:srgbClr val="103A71"/>
                </a:solidFill>
                <a:latin typeface="Arial" panose="020B0604020202020204" pitchFamily="34" charset="0"/>
                <a:cs typeface="Arial" panose="020B0604020202020204" pitchFamily="34" charset="0"/>
              </a:rPr>
              <a:t>ما الذي نتعلمه وماذا يخبرنا ذلك بشأن نظرية التغيير؟ ماذا يخبرنا بشأن كيفية تعاون (أو عدمه) قطاع العمل على إزالة الألغام؟ هل يمكننا القيام بالمزيد لتحسين التنسيق بين الحكومة والمانحين والمنفذين؟</a:t>
            </a:r>
          </a:p>
          <a:p>
            <a:pPr>
              <a:spcAft>
                <a:spcPts val="600"/>
              </a:spcAft>
            </a:pPr>
            <a:endParaRPr lang="en-GB" sz="1400" dirty="0">
              <a:solidFill>
                <a:srgbClr val="103A71"/>
              </a:solidFill>
              <a:latin typeface="Arial" panose="020B0604020202020204" pitchFamily="34" charset="0"/>
              <a:cs typeface="Arial" panose="020B0604020202020204" pitchFamily="34" charset="0"/>
            </a:endParaRPr>
          </a:p>
          <a:p>
            <a:pPr marL="285750" indent="-285750">
              <a:spcAft>
                <a:spcPts val="600"/>
              </a:spcAft>
              <a:buFontTx/>
              <a:buChar char="-"/>
            </a:pPr>
            <a:endParaRPr lang="en-GB" sz="1400" dirty="0">
              <a:solidFill>
                <a:srgbClr val="103A71"/>
              </a:solidFill>
              <a:latin typeface="Arial" panose="020B0604020202020204" pitchFamily="34" charset="0"/>
              <a:cs typeface="Arial" panose="020B0604020202020204" pitchFamily="34" charset="0"/>
            </a:endParaRPr>
          </a:p>
          <a:p>
            <a:pPr>
              <a:spcAft>
                <a:spcPts val="600"/>
              </a:spcAft>
            </a:pPr>
            <a:endParaRPr lang="en-GB" sz="1400" dirty="0">
              <a:solidFill>
                <a:srgbClr val="103A71"/>
              </a:solidFill>
              <a:latin typeface="Arial" panose="020B0604020202020204" pitchFamily="34" charset="0"/>
              <a:cs typeface="Arial" panose="020B0604020202020204" pitchFamily="34" charset="0"/>
            </a:endParaRPr>
          </a:p>
          <a:p>
            <a:pPr>
              <a:spcAft>
                <a:spcPts val="600"/>
              </a:spcAft>
            </a:pPr>
            <a:endParaRPr lang="en-US" sz="1400" dirty="0">
              <a:solidFill>
                <a:srgbClr val="103A7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2118C9A1-58E9-4E70-8A7E-B04836772440}"/>
              </a:ext>
            </a:extLst>
          </p:cNvPr>
          <p:cNvSpPr/>
          <p:nvPr/>
        </p:nvSpPr>
        <p:spPr>
          <a:xfrm flipH="1">
            <a:off x="7688028" y="2123992"/>
            <a:ext cx="3998924" cy="3736968"/>
          </a:xfrm>
          <a:prstGeom prst="round2DiagRect">
            <a:avLst/>
          </a:prstGeom>
          <a:solidFill>
            <a:schemeClr val="accent1"/>
          </a:solidFill>
          <a:ln w="12700" cap="flat" cmpd="sng" algn="ctr">
            <a:solidFill>
              <a:prstClr val="white">
                <a:hueOff val="0"/>
                <a:satOff val="0"/>
                <a:lumOff val="0"/>
                <a:alphaOff val="0"/>
              </a:prstClr>
            </a:solidFill>
            <a:prstDash val="solid"/>
            <a:miter lim="800000"/>
          </a:ln>
          <a:effectLst/>
        </p:spPr>
        <p:txBody>
          <a:bodyPr spcFirstLastPara="0" vert="horz" wrap="square" lIns="108000" tIns="0" rIns="108000" bIns="503999" numCol="1" spcCol="1270" anchor="t" anchorCtr="0">
            <a:noAutofit/>
          </a:bodyPr>
          <a:lstStyle/>
          <a:p>
            <a:pPr algn="r" rtl="1"/>
            <a:endParaRPr lang="ar-JO" sz="1500" b="1" u="sng" dirty="0">
              <a:solidFill>
                <a:schemeClr val="bg1"/>
              </a:solidFill>
              <a:latin typeface="Arial" panose="020B0604020202020204" pitchFamily="34" charset="0"/>
              <a:cs typeface="Arial" panose="020B0604020202020204" pitchFamily="34" charset="0"/>
            </a:endParaRPr>
          </a:p>
          <a:p>
            <a:pPr algn="r" rtl="1"/>
            <a:endParaRPr lang="ar-JO" sz="1500" b="1" u="sng" dirty="0">
              <a:solidFill>
                <a:schemeClr val="bg1"/>
              </a:solidFill>
              <a:latin typeface="Arial" panose="020B0604020202020204" pitchFamily="34" charset="0"/>
              <a:cs typeface="Arial" panose="020B0604020202020204" pitchFamily="34" charset="0"/>
            </a:endParaRPr>
          </a:p>
          <a:p>
            <a:pPr algn="r" rtl="1"/>
            <a:r>
              <a:rPr lang="ar-JO" sz="1500" b="1" u="sng" dirty="0">
                <a:solidFill>
                  <a:schemeClr val="bg1"/>
                </a:solidFill>
                <a:latin typeface="Arial" panose="020B0604020202020204" pitchFamily="34" charset="0"/>
                <a:cs typeface="Arial" panose="020B0604020202020204" pitchFamily="34" charset="0"/>
              </a:rPr>
              <a:t>فرق التخطيط الاستراتيجي الخاصة بالسلطة الوطنية </a:t>
            </a:r>
            <a:r>
              <a:rPr lang="ar-JO" sz="1500" dirty="0">
                <a:solidFill>
                  <a:schemeClr val="bg1"/>
                </a:solidFill>
                <a:latin typeface="Arial" panose="020B0604020202020204" pitchFamily="34" charset="0"/>
                <a:cs typeface="Arial" panose="020B0604020202020204" pitchFamily="34" charset="0"/>
              </a:rPr>
              <a:t>يمكنها استخدام نظرية التغيير لتحديد أهدافها الاستراتيجية ومسارات التغيير</a:t>
            </a:r>
            <a:endParaRPr lang="ar-JO" sz="1500" b="1" u="sng"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a:p>
            <a:pPr algn="r" rtl="1"/>
            <a:r>
              <a:rPr lang="ar-JO" sz="1500" b="1" u="sng" dirty="0">
                <a:solidFill>
                  <a:schemeClr val="bg1"/>
                </a:solidFill>
                <a:latin typeface="Arial" panose="020B0604020202020204" pitchFamily="34" charset="0"/>
                <a:cs typeface="Arial" panose="020B0604020202020204" pitchFamily="34" charset="0"/>
              </a:rPr>
              <a:t>الإدارة العليا في السلطة الوطنية </a:t>
            </a:r>
            <a:r>
              <a:rPr lang="ar-JO" sz="1500" dirty="0">
                <a:solidFill>
                  <a:schemeClr val="bg1"/>
                </a:solidFill>
                <a:latin typeface="Arial" panose="020B0604020202020204" pitchFamily="34" charset="0"/>
                <a:cs typeface="Arial" panose="020B0604020202020204" pitchFamily="34" charset="0"/>
              </a:rPr>
              <a:t>يمكنها استخدام نظرية التغيير لربط المبادرات الحكومية الأخرى والدفع لها</a:t>
            </a:r>
            <a:endParaRPr lang="ar-JO" sz="1500" b="1" u="sng" dirty="0">
              <a:solidFill>
                <a:schemeClr val="bg1"/>
              </a:solidFill>
              <a:latin typeface="Arial" panose="020B0604020202020204" pitchFamily="34" charset="0"/>
              <a:cs typeface="Arial" panose="020B0604020202020204" pitchFamily="34" charset="0"/>
            </a:endParaRPr>
          </a:p>
          <a:p>
            <a:endParaRPr lang="en-GB" sz="1500" b="1" u="sng" dirty="0">
              <a:solidFill>
                <a:schemeClr val="bg1"/>
              </a:solidFill>
              <a:latin typeface="Arial" panose="020B0604020202020204" pitchFamily="34" charset="0"/>
              <a:cs typeface="Arial" panose="020B0604020202020204" pitchFamily="34" charset="0"/>
            </a:endParaRPr>
          </a:p>
          <a:p>
            <a:pPr algn="r" rtl="1"/>
            <a:r>
              <a:rPr lang="ar-JO" sz="1500" b="1" u="sng" dirty="0">
                <a:solidFill>
                  <a:schemeClr val="bg1"/>
                </a:solidFill>
                <a:latin typeface="Arial" panose="020B0604020202020204" pitchFamily="34" charset="0"/>
                <a:cs typeface="Arial" panose="020B0604020202020204" pitchFamily="34" charset="0"/>
              </a:rPr>
              <a:t>فرق السلطة الوطنية لتنسيق المانحين</a:t>
            </a:r>
            <a:r>
              <a:rPr lang="ar-JO" sz="1500" dirty="0">
                <a:solidFill>
                  <a:schemeClr val="bg1"/>
                </a:solidFill>
                <a:latin typeface="Arial" panose="020B0604020202020204" pitchFamily="34" charset="0"/>
                <a:cs typeface="Arial" panose="020B0604020202020204" pitchFamily="34" charset="0"/>
              </a:rPr>
              <a:t> يمكنها استخدام نظرية التغيير كإطار عام لجمع مختلف المانحين مع بعضهم البعض وإدارة التنسيق.</a:t>
            </a:r>
            <a:endParaRPr lang="ar-JO" sz="1500" b="1" u="sng" dirty="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AF26C010-DB0A-624A-985C-29947B7B27AA}"/>
              </a:ext>
            </a:extLst>
          </p:cNvPr>
          <p:cNvSpPr txBox="1">
            <a:spLocks/>
          </p:cNvSpPr>
          <p:nvPr/>
        </p:nvSpPr>
        <p:spPr>
          <a:xfrm>
            <a:off x="362392" y="306816"/>
            <a:ext cx="11838533" cy="542723"/>
          </a:xfrm>
          <a:prstGeom prst="rect">
            <a:avLst/>
          </a:prstGeom>
        </p:spPr>
        <p:txBody>
          <a:bodyPr vert="horz" lIns="91440" tIns="45720" rIns="91440" bIns="45720" numCol="1" spcCol="252000" rtlCol="0" anchor="t">
            <a:noAutofit/>
          </a:bodyPr>
          <a:lstStyle>
            <a:lvl1pPr algn="ctr" defTabSz="914400" rtl="0" eaLnBrk="1" latinLnBrk="0" hangingPunct="1">
              <a:lnSpc>
                <a:spcPct val="90000"/>
              </a:lnSpc>
              <a:spcBef>
                <a:spcPct val="0"/>
              </a:spcBef>
              <a:buNone/>
              <a:defRPr sz="6300" kern="1200">
                <a:solidFill>
                  <a:schemeClr val="tx1"/>
                </a:solidFill>
                <a:latin typeface="+mj-lt"/>
                <a:ea typeface="+mj-ea"/>
                <a:cs typeface="+mj-cs"/>
              </a:defRPr>
            </a:lvl1pPr>
          </a:lstStyle>
          <a:p>
            <a:pPr algn="r" rtl="1"/>
            <a:r>
              <a:rPr lang="ar-JO" sz="3000" b="1" dirty="0">
                <a:solidFill>
                  <a:schemeClr val="accent1"/>
                </a:solidFill>
                <a:latin typeface="Arial" panose="020B0604020202020204" pitchFamily="34" charset="0"/>
                <a:cs typeface="Arial" panose="020B0604020202020204" pitchFamily="34" charset="0"/>
              </a:rPr>
              <a:t>السلطات المحلية</a:t>
            </a:r>
            <a:r>
              <a:rPr lang="ar-JO" sz="2400" b="1" dirty="0">
                <a:solidFill>
                  <a:schemeClr val="accent1"/>
                </a:solidFill>
                <a:latin typeface="Arial" panose="020B0604020202020204" pitchFamily="34" charset="0"/>
                <a:cs typeface="Arial" panose="020B0604020202020204" pitchFamily="34" charset="0"/>
              </a:rPr>
              <a:t> </a:t>
            </a:r>
            <a:r>
              <a:rPr lang="ar-JO" sz="2400" dirty="0">
                <a:solidFill>
                  <a:schemeClr val="accent1"/>
                </a:solidFill>
                <a:latin typeface="Arial" panose="020B0604020202020204" pitchFamily="34" charset="0"/>
                <a:cs typeface="Arial" panose="020B0604020202020204" pitchFamily="34" charset="0"/>
              </a:rPr>
              <a:t>– كيفية استخدام نظرية التغيير</a:t>
            </a:r>
            <a:endParaRPr lang="ar-JO" sz="3000" dirty="0">
              <a:solidFill>
                <a:schemeClr val="accent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98F0575D-2536-414F-A151-6EC3285A48A5}"/>
              </a:ext>
            </a:extLst>
          </p:cNvPr>
          <p:cNvSpPr/>
          <p:nvPr/>
        </p:nvSpPr>
        <p:spPr>
          <a:xfrm>
            <a:off x="0" y="0"/>
            <a:ext cx="12192000" cy="150867"/>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2A913472-417B-4AB3-A502-8378570790A4}"/>
              </a:ext>
            </a:extLst>
          </p:cNvPr>
          <p:cNvSpPr txBox="1"/>
          <p:nvPr/>
        </p:nvSpPr>
        <p:spPr>
          <a:xfrm>
            <a:off x="362392" y="1005488"/>
            <a:ext cx="11347007" cy="738664"/>
          </a:xfrm>
          <a:prstGeom prst="rect">
            <a:avLst/>
          </a:prstGeom>
          <a:noFill/>
        </p:spPr>
        <p:txBody>
          <a:bodyPr wrap="square">
            <a:spAutoFit/>
          </a:bodyPr>
          <a:lstStyle/>
          <a:p>
            <a:pPr algn="r" rtl="1"/>
            <a:r>
              <a:rPr lang="ar-JO" sz="1400" dirty="0">
                <a:solidFill>
                  <a:srgbClr val="103A71"/>
                </a:solidFill>
                <a:latin typeface="Arial" panose="020B0604020202020204" pitchFamily="34" charset="0"/>
                <a:cs typeface="Arial" panose="020B0604020202020204" pitchFamily="34" charset="0"/>
              </a:rPr>
              <a:t>يمكن استخدام نظرية التغيير </a:t>
            </a:r>
            <a:r>
              <a:rPr lang="ar-JO" sz="1400" b="1" dirty="0">
                <a:solidFill>
                  <a:srgbClr val="103A71"/>
                </a:solidFill>
                <a:latin typeface="Arial" panose="020B0604020202020204" pitchFamily="34" charset="0"/>
                <a:cs typeface="Arial" panose="020B0604020202020204" pitchFamily="34" charset="0"/>
              </a:rPr>
              <a:t>كأداة تصميم وتنسيق وإدارة</a:t>
            </a:r>
            <a:r>
              <a:rPr lang="ar-JO" sz="1400" dirty="0">
                <a:solidFill>
                  <a:srgbClr val="103A71"/>
                </a:solidFill>
                <a:latin typeface="Arial" panose="020B0604020202020204" pitchFamily="34" charset="0"/>
                <a:cs typeface="Arial" panose="020B0604020202020204" pitchFamily="34" charset="0"/>
              </a:rPr>
              <a:t> من خلال </a:t>
            </a:r>
            <a:r>
              <a:rPr lang="ar-JO" sz="1400" dirty="0">
                <a:solidFill>
                  <a:srgbClr val="103A71"/>
                </a:solidFill>
                <a:latin typeface="Arial" panose="020B0604020202020204" pitchFamily="34" charset="0"/>
              </a:rPr>
              <a:t>تحديد مواطن الترابط المحورية بين الأنشطة وأصحاب المصلحة داخل قطاع العمل على إزالة الألغام وخارجه. ويمكن استخدام ذلك لتشجيع التنسيق بين الحكومة والمانحين والمنفذين وتحديد الفجوات في الدعم. ويجب استخدامها أيضاً عند النظر فيما إذا تم تحقيق التقدم أم لا والتعلم من ذلك وتعديل سياسة سلطة إزالة الألغام المحلية واستراتيجيتها عند اللزوم.</a:t>
            </a:r>
            <a:endParaRPr lang="ar-JO" sz="1400" dirty="0">
              <a:solidFill>
                <a:srgbClr val="103A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5364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id="{7A97632F-0526-3D42-9B14-7E29B2D268BF}"/>
              </a:ext>
            </a:extLst>
          </p:cNvPr>
          <p:cNvSpPr/>
          <p:nvPr/>
        </p:nvSpPr>
        <p:spPr>
          <a:xfrm flipH="1">
            <a:off x="353467" y="2127900"/>
            <a:ext cx="6793613" cy="4396211"/>
          </a:xfrm>
          <a:prstGeom prst="round2DiagRect">
            <a:avLst/>
          </a:prstGeom>
          <a:solidFill>
            <a:srgbClr val="009FE3">
              <a:alpha val="15266"/>
            </a:srgbClr>
          </a:solidFill>
          <a:ln w="12700" cap="flat" cmpd="sng" algn="ctr">
            <a:solidFill>
              <a:prstClr val="white">
                <a:hueOff val="0"/>
                <a:satOff val="0"/>
                <a:lumOff val="0"/>
                <a:alphaOff val="0"/>
              </a:prstClr>
            </a:solidFill>
            <a:prstDash val="solid"/>
            <a:miter lim="800000"/>
          </a:ln>
          <a:effectLst/>
        </p:spPr>
        <p:txBody>
          <a:bodyPr spcFirstLastPara="0" vert="horz" wrap="square" lIns="108000" tIns="0" rIns="108000" bIns="503999" numCol="1" spcCol="1270" anchor="t" anchorCtr="0">
            <a:noAutofit/>
          </a:bodyPr>
          <a:lstStyle/>
          <a:p>
            <a:endParaRPr lang="en-GB" dirty="0">
              <a:solidFill>
                <a:srgbClr val="103A71"/>
              </a:solidFill>
            </a:endParaRPr>
          </a:p>
        </p:txBody>
      </p:sp>
      <p:sp>
        <p:nvSpPr>
          <p:cNvPr id="3" name="Rectangle 2">
            <a:extLst>
              <a:ext uri="{FF2B5EF4-FFF2-40B4-BE49-F238E27FC236}">
                <a16:creationId xmlns:a16="http://schemas.microsoft.com/office/drawing/2014/main" id="{7FCE5542-C944-3B4F-A942-3C34D5D267F5}"/>
              </a:ext>
            </a:extLst>
          </p:cNvPr>
          <p:cNvSpPr/>
          <p:nvPr/>
        </p:nvSpPr>
        <p:spPr>
          <a:xfrm>
            <a:off x="480468" y="2171129"/>
            <a:ext cx="6666613" cy="4308872"/>
          </a:xfrm>
          <a:prstGeom prst="rect">
            <a:avLst/>
          </a:prstGeom>
        </p:spPr>
        <p:txBody>
          <a:bodyPr wrap="square">
            <a:spAutoFit/>
          </a:bodyPr>
          <a:lstStyle/>
          <a:p>
            <a:pPr lvl="0" algn="r" rtl="1">
              <a:spcAft>
                <a:spcPts val="600"/>
              </a:spcAft>
            </a:pPr>
            <a:endParaRPr lang="ar-JO" sz="1400" b="1" dirty="0">
              <a:solidFill>
                <a:srgbClr val="103A71"/>
              </a:solidFill>
              <a:latin typeface="Arial" panose="020B0604020202020204" pitchFamily="34" charset="0"/>
              <a:ea typeface="+mj-ea"/>
              <a:cs typeface="Arial" panose="020B0604020202020204" pitchFamily="34" charset="0"/>
            </a:endParaRPr>
          </a:p>
          <a:p>
            <a:pPr lvl="0" algn="r" rtl="1">
              <a:spcAft>
                <a:spcPts val="600"/>
              </a:spcAft>
            </a:pPr>
            <a:endParaRPr lang="ar-JO" sz="1400" b="1" dirty="0">
              <a:solidFill>
                <a:srgbClr val="103A71"/>
              </a:solidFill>
              <a:latin typeface="Arial" panose="020B0604020202020204" pitchFamily="34" charset="0"/>
              <a:ea typeface="+mj-ea"/>
              <a:cs typeface="Arial" panose="020B0604020202020204" pitchFamily="34" charset="0"/>
            </a:endParaRPr>
          </a:p>
          <a:p>
            <a:pPr lvl="0" algn="r" rtl="1">
              <a:spcAft>
                <a:spcPts val="600"/>
              </a:spcAft>
            </a:pPr>
            <a:r>
              <a:rPr lang="ar-JO" sz="1400" b="1" dirty="0">
                <a:solidFill>
                  <a:srgbClr val="103A71"/>
                </a:solidFill>
                <a:latin typeface="Arial" panose="020B0604020202020204" pitchFamily="34" charset="0"/>
                <a:ea typeface="+mj-ea"/>
                <a:cs typeface="Arial" panose="020B0604020202020204" pitchFamily="34" charset="0"/>
              </a:rPr>
              <a:t>أسئلة توجيهية:</a:t>
            </a:r>
          </a:p>
          <a:p>
            <a:pPr marL="285750" indent="-285750" algn="r" rtl="1">
              <a:spcAft>
                <a:spcPts val="600"/>
              </a:spcAft>
              <a:buFontTx/>
              <a:buChar char="-"/>
            </a:pPr>
            <a:r>
              <a:rPr lang="ar-JO" sz="1400" dirty="0">
                <a:solidFill>
                  <a:srgbClr val="103A71"/>
                </a:solidFill>
                <a:latin typeface="Arial" panose="020B0604020202020204" pitchFamily="34" charset="0"/>
                <a:cs typeface="Arial" panose="020B0604020202020204" pitchFamily="34" charset="0"/>
              </a:rPr>
              <a:t>ما هي أهم الأهداف الاستراتيجية لسلطات إزالة الألغام الوطنية؟ هل تتوافق أهدافنا معها؟ هل أوضحنا الأهداف الاستراتيجية الخاصة بالبرنامج لسلطة إزالة الألغام المحلية؟</a:t>
            </a:r>
          </a:p>
          <a:p>
            <a:pPr marL="285750" indent="-285750" algn="r" rtl="1">
              <a:spcAft>
                <a:spcPts val="600"/>
              </a:spcAft>
              <a:buFontTx/>
              <a:buChar char="-"/>
            </a:pPr>
            <a:r>
              <a:rPr lang="ar-JO" sz="1400" dirty="0">
                <a:solidFill>
                  <a:srgbClr val="103A71"/>
                </a:solidFill>
                <a:latin typeface="Arial" panose="020B0604020202020204" pitchFamily="34" charset="0"/>
                <a:cs typeface="Arial" panose="020B0604020202020204" pitchFamily="34" charset="0"/>
              </a:rPr>
              <a:t>هل نقوم بالتنسيق بشكل كامل مع سلطات إزالة الألغام الوطنية والمانحين الآخرين لتحقيق الأثر الجماعي الأقصى للقطاع؟</a:t>
            </a:r>
          </a:p>
          <a:p>
            <a:pPr marL="285750" indent="-285750" algn="r" rtl="1">
              <a:spcAft>
                <a:spcPts val="600"/>
              </a:spcAft>
              <a:buFontTx/>
              <a:buChar char="-"/>
            </a:pPr>
            <a:r>
              <a:rPr lang="ar-JO" sz="1400" dirty="0">
                <a:solidFill>
                  <a:srgbClr val="103A71"/>
                </a:solidFill>
                <a:latin typeface="Arial" panose="020B0604020202020204" pitchFamily="34" charset="0"/>
                <a:cs typeface="Arial" panose="020B0604020202020204" pitchFamily="34" charset="0"/>
              </a:rPr>
              <a:t>أين نحتاج لتشجيع شركائنا المنفذين – داخل قطاع العمل على إزالة الألغام وخارجه – للعمل سوياً؟ كيف نقوم بذلك بأفضل صورة؟ هل نحقق الفائدة القصوى من المال؟</a:t>
            </a:r>
          </a:p>
          <a:p>
            <a:pPr marL="285750" indent="-285750" algn="r" rtl="1">
              <a:spcAft>
                <a:spcPts val="600"/>
              </a:spcAft>
              <a:buFontTx/>
              <a:buChar char="-"/>
            </a:pPr>
            <a:r>
              <a:rPr lang="ar-JO" sz="1400" dirty="0">
                <a:solidFill>
                  <a:srgbClr val="103A71"/>
                </a:solidFill>
                <a:latin typeface="Arial" panose="020B0604020202020204" pitchFamily="34" charset="0"/>
                <a:cs typeface="Arial" panose="020B0604020202020204" pitchFamily="34" charset="0"/>
              </a:rPr>
              <a:t>أين الفجوات الموجودة في القطاع والتي يمكن أن تقوض الأهداف الاستراتيجية الرئيسية الخاصة بسلطة إزالة الألغام الوطنية؟ كيف يمكننا استغلال تأثرنا لدفع التغيير؟</a:t>
            </a:r>
          </a:p>
          <a:p>
            <a:pPr marL="285750" indent="-285750" algn="r" rtl="1">
              <a:spcAft>
                <a:spcPts val="600"/>
              </a:spcAft>
              <a:buFontTx/>
              <a:buChar char="-"/>
            </a:pPr>
            <a:r>
              <a:rPr lang="ar-JO" sz="1400" dirty="0">
                <a:solidFill>
                  <a:srgbClr val="103A71"/>
                </a:solidFill>
                <a:latin typeface="Arial" panose="020B0604020202020204" pitchFamily="34" charset="0"/>
                <a:cs typeface="Arial" panose="020B0604020202020204" pitchFamily="34" charset="0"/>
              </a:rPr>
              <a:t>حين نتابع تقدمنا، هل نتأمل في نظرية التغيير للفهم ما إذا كان هنالك فشر في التنفيذ و/أو في النظرية؟</a:t>
            </a:r>
          </a:p>
          <a:p>
            <a:pPr marL="285750" indent="-285750" algn="r" rtl="1">
              <a:spcAft>
                <a:spcPts val="600"/>
              </a:spcAft>
              <a:buFontTx/>
              <a:buChar char="-"/>
            </a:pPr>
            <a:r>
              <a:rPr lang="ar-JO" sz="1400" dirty="0">
                <a:solidFill>
                  <a:srgbClr val="103A71"/>
                </a:solidFill>
                <a:latin typeface="Arial" panose="020B0604020202020204" pitchFamily="34" charset="0"/>
              </a:rPr>
              <a:t>ما الذي نتعلمه وماذا يخبرنا ذلك بشأن نظرية التغيير؟ ماذا يخبرنا بشأن كيفية تعاون (أو عدمه) قطاع العمل على إزالة الألغام؟ هل يمكننا القيام بالمزيد لتحسين التنسيق بين الحكومة والمانحين والمنفذين؟</a:t>
            </a:r>
            <a:endParaRPr lang="en-GB" sz="1400" dirty="0">
              <a:solidFill>
                <a:srgbClr val="103A71"/>
              </a:solidFill>
              <a:latin typeface="Arial" panose="020B0604020202020204" pitchFamily="34" charset="0"/>
              <a:cs typeface="Arial" panose="020B0604020202020204" pitchFamily="34" charset="0"/>
            </a:endParaRPr>
          </a:p>
          <a:p>
            <a:pPr>
              <a:spcAft>
                <a:spcPts val="600"/>
              </a:spcAft>
            </a:pPr>
            <a:endParaRPr lang="en-GB" sz="1400" dirty="0">
              <a:solidFill>
                <a:srgbClr val="103A71"/>
              </a:solidFill>
              <a:latin typeface="Arial" panose="020B0604020202020204" pitchFamily="34" charset="0"/>
              <a:cs typeface="Arial" panose="020B0604020202020204" pitchFamily="34" charset="0"/>
            </a:endParaRPr>
          </a:p>
          <a:p>
            <a:pPr>
              <a:spcAft>
                <a:spcPts val="600"/>
              </a:spcAft>
            </a:pPr>
            <a:endParaRPr lang="en-US" sz="1400" dirty="0">
              <a:solidFill>
                <a:srgbClr val="103A71"/>
              </a:solidFill>
              <a:latin typeface="Arial" panose="020B0604020202020204" pitchFamily="34" charset="0"/>
              <a:cs typeface="Arial" panose="020B0604020202020204" pitchFamily="34" charset="0"/>
            </a:endParaRPr>
          </a:p>
        </p:txBody>
      </p:sp>
      <p:sp>
        <p:nvSpPr>
          <p:cNvPr id="4" name="Rectangle: Rounded Corners 7">
            <a:extLst>
              <a:ext uri="{FF2B5EF4-FFF2-40B4-BE49-F238E27FC236}">
                <a16:creationId xmlns:a16="http://schemas.microsoft.com/office/drawing/2014/main" id="{D73B7288-10A1-014F-8127-AA60CB70E06E}"/>
              </a:ext>
            </a:extLst>
          </p:cNvPr>
          <p:cNvSpPr/>
          <p:nvPr/>
        </p:nvSpPr>
        <p:spPr>
          <a:xfrm flipH="1">
            <a:off x="7878979" y="2646617"/>
            <a:ext cx="3989933" cy="2955038"/>
          </a:xfrm>
          <a:prstGeom prst="round2DiagRect">
            <a:avLst/>
          </a:prstGeom>
          <a:solidFill>
            <a:srgbClr val="009FE3"/>
          </a:solidFill>
          <a:ln w="12700" cap="flat" cmpd="sng" algn="ctr">
            <a:solidFill>
              <a:prstClr val="white">
                <a:hueOff val="0"/>
                <a:satOff val="0"/>
                <a:lumOff val="0"/>
                <a:alphaOff val="0"/>
              </a:prstClr>
            </a:solidFill>
            <a:prstDash val="solid"/>
            <a:miter lim="800000"/>
          </a:ln>
          <a:effectLst/>
        </p:spPr>
        <p:txBody>
          <a:bodyPr spcFirstLastPara="0" vert="horz" wrap="square" lIns="108000" tIns="0" rIns="108000" bIns="503999" numCol="1" spcCol="1270" anchor="t" anchorCtr="0">
            <a:noAutofit/>
          </a:bodyPr>
          <a:lstStyle/>
          <a:p>
            <a:pPr algn="r" rtl="1">
              <a:spcAft>
                <a:spcPts val="300"/>
              </a:spcAft>
            </a:pPr>
            <a:r>
              <a:rPr lang="ar-JO" sz="1500" b="1" u="sng" dirty="0">
                <a:solidFill>
                  <a:schemeClr val="bg1"/>
                </a:solidFill>
                <a:latin typeface="Arial" panose="020B0604020202020204" pitchFamily="34" charset="0"/>
                <a:cs typeface="Arial" panose="020B0604020202020204" pitchFamily="34" charset="0"/>
              </a:rPr>
              <a:t>فرق صناعة السياسات ووضع البرامج</a:t>
            </a:r>
            <a:r>
              <a:rPr lang="ar-JO" sz="1500" dirty="0">
                <a:solidFill>
                  <a:schemeClr val="bg1"/>
                </a:solidFill>
                <a:latin typeface="Arial" panose="020B0604020202020204" pitchFamily="34" charset="0"/>
                <a:cs typeface="Arial" panose="020B0604020202020204" pitchFamily="34" charset="0"/>
              </a:rPr>
              <a:t> يمكنها استخدام نظرية التغيير للمساعدة في اتخاذ قرارات التمويل والقرارات البرامجية. يمكن أيضاً استخدام نظرية التغيير كإطار عام لبناء تحالفات مقربة وتنسيق أفضل بين الشركات الدوليين والسلطات المحلية.</a:t>
            </a:r>
            <a:endParaRPr lang="ar-JO" sz="1500" b="1" u="sng" dirty="0">
              <a:solidFill>
                <a:schemeClr val="bg1"/>
              </a:solidFill>
              <a:latin typeface="Arial" panose="020B0604020202020204" pitchFamily="34" charset="0"/>
              <a:cs typeface="Arial" panose="020B0604020202020204" pitchFamily="34" charset="0"/>
            </a:endParaRPr>
          </a:p>
          <a:p>
            <a:pPr>
              <a:spcAft>
                <a:spcPts val="300"/>
              </a:spcAft>
            </a:pPr>
            <a:endParaRPr lang="ar-JO" sz="1500" b="1" u="sng" dirty="0">
              <a:solidFill>
                <a:schemeClr val="bg1"/>
              </a:solidFill>
              <a:latin typeface="Arial" panose="020B0604020202020204" pitchFamily="34" charset="0"/>
              <a:cs typeface="Arial" panose="020B0604020202020204" pitchFamily="34" charset="0"/>
            </a:endParaRPr>
          </a:p>
          <a:p>
            <a:pPr algn="r" rtl="1">
              <a:spcAft>
                <a:spcPts val="300"/>
              </a:spcAft>
            </a:pPr>
            <a:r>
              <a:rPr lang="ar-JO" sz="1500" b="1" u="sng" dirty="0">
                <a:solidFill>
                  <a:schemeClr val="bg1"/>
                </a:solidFill>
                <a:latin typeface="Arial" panose="020B0604020202020204" pitchFamily="34" charset="0"/>
                <a:cs typeface="Arial" panose="020B0604020202020204" pitchFamily="34" charset="0"/>
              </a:rPr>
              <a:t>فريق المراجعة السنوية ومسؤولي المتابعة والتقييم والتعلم</a:t>
            </a:r>
            <a:r>
              <a:rPr lang="ar-JO" sz="1500" dirty="0">
                <a:solidFill>
                  <a:schemeClr val="bg1"/>
                </a:solidFill>
                <a:latin typeface="Arial" panose="020B0604020202020204" pitchFamily="34" charset="0"/>
                <a:cs typeface="Arial" panose="020B0604020202020204" pitchFamily="34" charset="0"/>
              </a:rPr>
              <a:t> يمكنهم استخدام نظرية التغيير لتوجيه تقييم قائم على النظرية</a:t>
            </a:r>
            <a:endParaRPr lang="ar-JO" sz="1500" b="1" u="sng"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E5167EE2-138D-AB4E-A3AE-8B4A52774512}"/>
              </a:ext>
            </a:extLst>
          </p:cNvPr>
          <p:cNvSpPr txBox="1">
            <a:spLocks/>
          </p:cNvSpPr>
          <p:nvPr/>
        </p:nvSpPr>
        <p:spPr>
          <a:xfrm>
            <a:off x="353467" y="242551"/>
            <a:ext cx="11838533" cy="542723"/>
          </a:xfrm>
          <a:prstGeom prst="rect">
            <a:avLst/>
          </a:prstGeom>
        </p:spPr>
        <p:txBody>
          <a:bodyPr vert="horz" lIns="91440" tIns="45720" rIns="91440" bIns="45720" numCol="1" spcCol="252000" rtlCol="0" anchor="t">
            <a:noAutofit/>
          </a:bodyPr>
          <a:lstStyle>
            <a:lvl1pPr algn="ctr" defTabSz="914400" rtl="0" eaLnBrk="1" latinLnBrk="0" hangingPunct="1">
              <a:lnSpc>
                <a:spcPct val="90000"/>
              </a:lnSpc>
              <a:spcBef>
                <a:spcPct val="0"/>
              </a:spcBef>
              <a:buNone/>
              <a:defRPr sz="6300" kern="1200">
                <a:solidFill>
                  <a:schemeClr val="tx1"/>
                </a:solidFill>
                <a:latin typeface="+mj-lt"/>
                <a:ea typeface="+mj-ea"/>
                <a:cs typeface="+mj-cs"/>
              </a:defRPr>
            </a:lvl1pPr>
          </a:lstStyle>
          <a:p>
            <a:pPr algn="r" rtl="1"/>
            <a:r>
              <a:rPr lang="ar-JO" sz="4000" b="1" dirty="0">
                <a:solidFill>
                  <a:schemeClr val="accent1"/>
                </a:solidFill>
                <a:latin typeface="Arial" panose="020B0604020202020204" pitchFamily="34" charset="0"/>
              </a:rPr>
              <a:t>المانحون </a:t>
            </a:r>
            <a:r>
              <a:rPr lang="ar-JO" sz="3200" dirty="0">
                <a:solidFill>
                  <a:schemeClr val="accent1"/>
                </a:solidFill>
                <a:latin typeface="Arial" panose="020B0604020202020204" pitchFamily="34" charset="0"/>
              </a:rPr>
              <a:t>– كيفية استخدام نظرية التغيير</a:t>
            </a:r>
            <a:endParaRPr lang="ar-JO" sz="4000" dirty="0">
              <a:solidFill>
                <a:schemeClr val="accent1"/>
              </a:solidFill>
              <a:latin typeface="Arial" panose="020B0604020202020204" pitchFamily="34" charset="0"/>
            </a:endParaRPr>
          </a:p>
        </p:txBody>
      </p:sp>
      <p:sp>
        <p:nvSpPr>
          <p:cNvPr id="6" name="Rectangle 5">
            <a:extLst>
              <a:ext uri="{FF2B5EF4-FFF2-40B4-BE49-F238E27FC236}">
                <a16:creationId xmlns:a16="http://schemas.microsoft.com/office/drawing/2014/main" id="{55C64C0B-3E20-0842-9EB0-DDA437DFF8D1}"/>
              </a:ext>
            </a:extLst>
          </p:cNvPr>
          <p:cNvSpPr/>
          <p:nvPr/>
        </p:nvSpPr>
        <p:spPr>
          <a:xfrm>
            <a:off x="0" y="0"/>
            <a:ext cx="12192000" cy="150867"/>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EB9806A2-5D3C-4676-A928-757C2BEAF87A}"/>
              </a:ext>
            </a:extLst>
          </p:cNvPr>
          <p:cNvSpPr txBox="1"/>
          <p:nvPr/>
        </p:nvSpPr>
        <p:spPr>
          <a:xfrm>
            <a:off x="353467" y="785274"/>
            <a:ext cx="11703066" cy="954107"/>
          </a:xfrm>
          <a:prstGeom prst="rect">
            <a:avLst/>
          </a:prstGeom>
          <a:noFill/>
        </p:spPr>
        <p:txBody>
          <a:bodyPr wrap="square">
            <a:spAutoFit/>
          </a:bodyPr>
          <a:lstStyle/>
          <a:p>
            <a:pPr lvl="0" algn="r" rtl="1"/>
            <a:r>
              <a:rPr lang="ar-JO" sz="1400" dirty="0">
                <a:solidFill>
                  <a:srgbClr val="103A71"/>
                </a:solidFill>
                <a:latin typeface="Arial" panose="020B0604020202020204" pitchFamily="34" charset="0"/>
                <a:cs typeface="Arial" panose="020B0604020202020204" pitchFamily="34" charset="0"/>
              </a:rPr>
              <a:t>يمكن استخدام نظرية التغيير لتوفير المعلومات بشأن </a:t>
            </a:r>
            <a:r>
              <a:rPr lang="ar-JO" sz="1400" b="1" dirty="0">
                <a:solidFill>
                  <a:srgbClr val="103A71"/>
                </a:solidFill>
                <a:latin typeface="Arial" panose="020B0604020202020204" pitchFamily="34" charset="0"/>
                <a:cs typeface="Arial" panose="020B0604020202020204" pitchFamily="34" charset="0"/>
              </a:rPr>
              <a:t>تصميم البرامج والشراكات وأنظمة المتابعة والتقييم والتعلم</a:t>
            </a:r>
            <a:r>
              <a:rPr lang="ar-JO" sz="1400" dirty="0">
                <a:solidFill>
                  <a:srgbClr val="103A71"/>
                </a:solidFill>
                <a:latin typeface="Arial" panose="020B0604020202020204" pitchFamily="34" charset="0"/>
                <a:cs typeface="Arial" panose="020B0604020202020204" pitchFamily="34" charset="0"/>
              </a:rPr>
              <a:t>. يومكن استخدامها لمواءمة الأهداف الاستراتيجية المؤسساتية مع أهداف سلطات إزالة الألغام الوطنية ولتحديد الروابط مع أصحاب المصلحة الآخرين ودفع التنسيق والتعاون حيث يلزم الأمر – داخل قطاع العمل على إزالة الألغام وخارجه. كما وأنه أداة مفيدة لفهم مواطن الفشل في التنفيذ أو النظرية وما هي التعديلات اللازمة لتحقيق أقصى أثر جماعي للقطاع على مستوى البرامج ومستوى الدولة. وأخيراً، يمكن أن تكون نظرية التغيير أداة مفيدة لمتابعة التقدم وتقييمه من أجل اتخاذ قرارات قائمة على الأدلة بشأن البرامج والسياسة.</a:t>
            </a:r>
          </a:p>
        </p:txBody>
      </p:sp>
    </p:spTree>
    <p:extLst>
      <p:ext uri="{BB962C8B-B14F-4D97-AF65-F5344CB8AC3E}">
        <p14:creationId xmlns:p14="http://schemas.microsoft.com/office/powerpoint/2010/main" val="630423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id="{B9119855-ACB2-C541-A72E-936AD2E680FA}"/>
              </a:ext>
            </a:extLst>
          </p:cNvPr>
          <p:cNvSpPr/>
          <p:nvPr/>
        </p:nvSpPr>
        <p:spPr>
          <a:xfrm flipH="1">
            <a:off x="337930" y="1934354"/>
            <a:ext cx="6831496" cy="4151781"/>
          </a:xfrm>
          <a:prstGeom prst="round2DiagRect">
            <a:avLst/>
          </a:prstGeom>
          <a:solidFill>
            <a:srgbClr val="7DB414">
              <a:alpha val="15266"/>
            </a:srgbClr>
          </a:solidFill>
          <a:ln w="12700" cap="flat" cmpd="sng" algn="ctr">
            <a:solidFill>
              <a:prstClr val="white">
                <a:hueOff val="0"/>
                <a:satOff val="0"/>
                <a:lumOff val="0"/>
                <a:alphaOff val="0"/>
              </a:prstClr>
            </a:solidFill>
            <a:prstDash val="solid"/>
            <a:miter lim="800000"/>
          </a:ln>
          <a:effectLst/>
        </p:spPr>
        <p:txBody>
          <a:bodyPr spcFirstLastPara="0" vert="horz" wrap="square" lIns="108000" tIns="0" rIns="108000" bIns="503999" numCol="1" spcCol="1270" anchor="t" anchorCtr="0">
            <a:noAutofit/>
          </a:bodyPr>
          <a:lstStyle/>
          <a:p>
            <a:endParaRPr lang="en-GB" dirty="0">
              <a:solidFill>
                <a:srgbClr val="103A71"/>
              </a:solidFill>
            </a:endParaRPr>
          </a:p>
        </p:txBody>
      </p:sp>
      <p:sp>
        <p:nvSpPr>
          <p:cNvPr id="3" name="Rectangle 2">
            <a:extLst>
              <a:ext uri="{FF2B5EF4-FFF2-40B4-BE49-F238E27FC236}">
                <a16:creationId xmlns:a16="http://schemas.microsoft.com/office/drawing/2014/main" id="{F534F1F2-4947-644D-B18B-AA61F47CB0CC}"/>
              </a:ext>
            </a:extLst>
          </p:cNvPr>
          <p:cNvSpPr/>
          <p:nvPr/>
        </p:nvSpPr>
        <p:spPr>
          <a:xfrm>
            <a:off x="420371" y="1934354"/>
            <a:ext cx="6666613" cy="3077766"/>
          </a:xfrm>
          <a:prstGeom prst="rect">
            <a:avLst/>
          </a:prstGeom>
        </p:spPr>
        <p:txBody>
          <a:bodyPr wrap="square">
            <a:spAutoFit/>
          </a:bodyPr>
          <a:lstStyle/>
          <a:p>
            <a:pPr lvl="0" algn="r" rtl="1">
              <a:spcAft>
                <a:spcPts val="600"/>
              </a:spcAft>
            </a:pPr>
            <a:endParaRPr lang="ar-JO" sz="1400" b="1" dirty="0">
              <a:solidFill>
                <a:srgbClr val="103A71"/>
              </a:solidFill>
              <a:latin typeface="Arial" panose="020B0604020202020204" pitchFamily="34" charset="0"/>
              <a:ea typeface="+mj-ea"/>
              <a:cs typeface="Arial" panose="020B0604020202020204" pitchFamily="34" charset="0"/>
            </a:endParaRPr>
          </a:p>
          <a:p>
            <a:pPr lvl="0" algn="r" rtl="1">
              <a:spcAft>
                <a:spcPts val="600"/>
              </a:spcAft>
            </a:pPr>
            <a:r>
              <a:rPr lang="ar-JO" sz="1400" b="1" dirty="0">
                <a:solidFill>
                  <a:srgbClr val="103A71"/>
                </a:solidFill>
                <a:latin typeface="Arial" panose="020B0604020202020204" pitchFamily="34" charset="0"/>
                <a:ea typeface="+mj-ea"/>
                <a:cs typeface="Arial" panose="020B0604020202020204" pitchFamily="34" charset="0"/>
              </a:rPr>
              <a:t>أسئلة توجيهية:</a:t>
            </a:r>
          </a:p>
          <a:p>
            <a:pPr marL="285750" indent="-285750" algn="r" rtl="1">
              <a:spcAft>
                <a:spcPts val="900"/>
              </a:spcAft>
              <a:buFont typeface="Arial" panose="020B0604020202020204" pitchFamily="34" charset="0"/>
              <a:buChar char="•"/>
            </a:pPr>
            <a:r>
              <a:rPr lang="ar-JO" sz="1400" dirty="0">
                <a:solidFill>
                  <a:srgbClr val="103A71"/>
                </a:solidFill>
                <a:latin typeface="Arial" panose="020B0604020202020204" pitchFamily="34" charset="0"/>
                <a:cs typeface="Arial" panose="020B0604020202020204" pitchFamily="34" charset="0"/>
              </a:rPr>
              <a:t>كيف يرتبط برنامجكم في نظرية التغيير العامة؟ ما هي النتائج والأثر التي تساهمون بها؟ كيف يرتبط ذلك بأولويات سلطة إزالة الألغام الوطنية؟</a:t>
            </a:r>
          </a:p>
          <a:p>
            <a:pPr marL="285750" indent="-285750" algn="r" rtl="1">
              <a:spcAft>
                <a:spcPts val="900"/>
              </a:spcAft>
              <a:buFont typeface="Arial" panose="020B0604020202020204" pitchFamily="34" charset="0"/>
              <a:buChar char="•"/>
            </a:pPr>
            <a:r>
              <a:rPr lang="ar-JO" sz="1400" dirty="0">
                <a:solidFill>
                  <a:srgbClr val="103A71"/>
                </a:solidFill>
                <a:latin typeface="Arial" panose="020B0604020202020204" pitchFamily="34" charset="0"/>
                <a:cs typeface="Arial" panose="020B0604020202020204" pitchFamily="34" charset="0"/>
              </a:rPr>
              <a:t>من يساهم بتحقيق هذه النتائج والأثر، من خارج برنامجكم؟ ما هي الروابط مع عملكم؟ هل هنالك أصحاب مصلحة محددون يجب عليكم التنسيق معهم؟</a:t>
            </a:r>
          </a:p>
          <a:p>
            <a:pPr marL="285750" indent="-285750" algn="r" rtl="1">
              <a:spcAft>
                <a:spcPts val="900"/>
              </a:spcAft>
              <a:buFont typeface="Arial" panose="020B0604020202020204" pitchFamily="34" charset="0"/>
              <a:buChar char="•"/>
            </a:pPr>
            <a:r>
              <a:rPr lang="ar-JO" sz="1400" dirty="0">
                <a:solidFill>
                  <a:srgbClr val="103A71"/>
                </a:solidFill>
                <a:latin typeface="Arial" panose="020B0604020202020204" pitchFamily="34" charset="0"/>
                <a:cs typeface="Arial" panose="020B0604020202020204" pitchFamily="34" charset="0"/>
              </a:rPr>
              <a:t>هل يعرف الجميع في الفريق دوره في نظرية التغيير وهل يفهمون الترابط مع أصحاب المصلحة الآخرين لتحقيق النتائج والأثر؟ ماذا يعني ذلك لعملهم؟</a:t>
            </a:r>
          </a:p>
          <a:p>
            <a:pPr marL="285750" indent="-285750" algn="r" rtl="1">
              <a:spcAft>
                <a:spcPts val="900"/>
              </a:spcAft>
              <a:buFont typeface="Arial" panose="020B0604020202020204" pitchFamily="34" charset="0"/>
              <a:buChar char="•"/>
            </a:pPr>
            <a:r>
              <a:rPr lang="ar-JO" sz="1400" dirty="0">
                <a:solidFill>
                  <a:srgbClr val="103A71"/>
                </a:solidFill>
                <a:latin typeface="Arial" panose="020B0604020202020204" pitchFamily="34" charset="0"/>
                <a:cs typeface="Arial" panose="020B0604020202020204" pitchFamily="34" charset="0"/>
              </a:rPr>
              <a:t>حين نتابع تقدمنا، هل نتأمل في نظرية التغيير للفهم ما إذا كان هنالك فشر في التنفيذ و/أو في النظرية؟</a:t>
            </a:r>
          </a:p>
          <a:p>
            <a:pPr marL="285750" indent="-285750" algn="r" rtl="1">
              <a:spcAft>
                <a:spcPts val="900"/>
              </a:spcAft>
              <a:buFont typeface="Arial" panose="020B0604020202020204" pitchFamily="34" charset="0"/>
              <a:buChar char="•"/>
            </a:pPr>
            <a:r>
              <a:rPr lang="ar-JO" sz="1400" dirty="0">
                <a:solidFill>
                  <a:srgbClr val="103A71"/>
                </a:solidFill>
                <a:latin typeface="Arial" panose="020B0604020202020204" pitchFamily="34" charset="0"/>
                <a:cs typeface="Arial" panose="020B0604020202020204" pitchFamily="34" charset="0"/>
              </a:rPr>
              <a:t>ما الذي نتعلمه وماذا يخبرنا ذلك بشأن نظرية التغيير؟ ماذا يخبرنا بشأن كيفية تعاون (أو عدمه) قطاع العمل على إزالة الألغام؟ هل يمكننا القيام بالمزيد لتحسين التنسيق بين الحكومة والمانحين والمنفذين؟</a:t>
            </a:r>
            <a:endParaRPr lang="en-GB" sz="1400" dirty="0">
              <a:solidFill>
                <a:srgbClr val="103A71"/>
              </a:solidFill>
              <a:latin typeface="Arial" panose="020B0604020202020204" pitchFamily="34" charset="0"/>
              <a:cs typeface="Arial" panose="020B0604020202020204" pitchFamily="34" charset="0"/>
            </a:endParaRPr>
          </a:p>
        </p:txBody>
      </p:sp>
      <p:sp>
        <p:nvSpPr>
          <p:cNvPr id="4" name="Rectangle: Rounded Corners 7">
            <a:extLst>
              <a:ext uri="{FF2B5EF4-FFF2-40B4-BE49-F238E27FC236}">
                <a16:creationId xmlns:a16="http://schemas.microsoft.com/office/drawing/2014/main" id="{63C338C3-BB40-7E48-ADD5-CE84FA4678B9}"/>
              </a:ext>
            </a:extLst>
          </p:cNvPr>
          <p:cNvSpPr/>
          <p:nvPr/>
        </p:nvSpPr>
        <p:spPr>
          <a:xfrm flipH="1">
            <a:off x="7504746" y="1934354"/>
            <a:ext cx="4216509" cy="4686715"/>
          </a:xfrm>
          <a:prstGeom prst="round2DiagRect">
            <a:avLst/>
          </a:prstGeom>
          <a:solidFill>
            <a:srgbClr val="7DB414"/>
          </a:solidFill>
          <a:ln w="12700" cap="flat" cmpd="sng" algn="ctr">
            <a:solidFill>
              <a:srgbClr val="7DB414"/>
            </a:solidFill>
            <a:prstDash val="solid"/>
            <a:miter lim="800000"/>
          </a:ln>
          <a:effectLst/>
        </p:spPr>
        <p:txBody>
          <a:bodyPr spcFirstLastPara="0" vert="horz" wrap="square" lIns="0" tIns="0" rIns="0" bIns="0" numCol="1" spcCol="1270" anchor="t" anchorCtr="0">
            <a:noAutofit/>
          </a:bodyPr>
          <a:lstStyle/>
          <a:p>
            <a:pPr algn="r" rtl="1">
              <a:spcAft>
                <a:spcPts val="1200"/>
              </a:spcAft>
            </a:pPr>
            <a:r>
              <a:rPr lang="ar-JO" sz="1500" b="1" u="sng" dirty="0">
                <a:solidFill>
                  <a:schemeClr val="bg1"/>
                </a:solidFill>
                <a:latin typeface="Arial" panose="020B0604020202020204" pitchFamily="34" charset="0"/>
                <a:cs typeface="Arial" panose="020B0604020202020204" pitchFamily="34" charset="0"/>
              </a:rPr>
              <a:t>فرق تصميم البرامج</a:t>
            </a:r>
            <a:r>
              <a:rPr lang="ar-JO" sz="1500" dirty="0">
                <a:solidFill>
                  <a:schemeClr val="bg1"/>
                </a:solidFill>
                <a:latin typeface="Arial" panose="020B0604020202020204" pitchFamily="34" charset="0"/>
                <a:cs typeface="Arial" panose="020B0604020202020204" pitchFamily="34" charset="0"/>
              </a:rPr>
              <a:t> يمكنها استخدام نظرية التغيير لدعم عملية التصميم وضمان مواءمة الأهداف مع سلطات إزالة الألغام المحلية/المانحين والنظر في مواطن لزوم التعاون والتنسيق مع أصحاب المصلحة الآخرين.</a:t>
            </a:r>
            <a:endParaRPr lang="ar-JO" sz="1500" b="1" u="sng" dirty="0">
              <a:solidFill>
                <a:schemeClr val="bg1"/>
              </a:solidFill>
              <a:latin typeface="Arial" panose="020B0604020202020204" pitchFamily="34" charset="0"/>
              <a:cs typeface="Arial" panose="020B0604020202020204" pitchFamily="34" charset="0"/>
            </a:endParaRPr>
          </a:p>
          <a:p>
            <a:pPr algn="r" rtl="1">
              <a:spcAft>
                <a:spcPts val="1200"/>
              </a:spcAft>
            </a:pPr>
            <a:r>
              <a:rPr lang="ar-JO" sz="1500" b="1" u="sng" dirty="0">
                <a:solidFill>
                  <a:schemeClr val="bg1"/>
                </a:solidFill>
                <a:latin typeface="Arial" panose="020B0604020202020204" pitchFamily="34" charset="0"/>
                <a:cs typeface="Arial" panose="020B0604020202020204" pitchFamily="34" charset="0"/>
              </a:rPr>
              <a:t>فرق المتابعة والتقييم والتعلم</a:t>
            </a:r>
            <a:r>
              <a:rPr lang="ar-JO" sz="1500" dirty="0">
                <a:solidFill>
                  <a:schemeClr val="bg1"/>
                </a:solidFill>
                <a:latin typeface="Arial" panose="020B0604020202020204" pitchFamily="34" charset="0"/>
                <a:cs typeface="Arial" panose="020B0604020202020204" pitchFamily="34" charset="0"/>
              </a:rPr>
              <a:t> يمكنها استخدام نظرية التغيير للتأمل في التقدم المحرز وتحديد الفشر في التنفيذ أو النظرية ودعم فرق البرامج في العمليات الإدارة </a:t>
            </a:r>
            <a:r>
              <a:rPr lang="ar-JO" sz="1500" dirty="0" err="1">
                <a:solidFill>
                  <a:schemeClr val="bg1"/>
                </a:solidFill>
                <a:latin typeface="Arial" panose="020B0604020202020204" pitchFamily="34" charset="0"/>
                <a:cs typeface="Arial" panose="020B0604020202020204" pitchFamily="34" charset="0"/>
              </a:rPr>
              <a:t>التكييفية</a:t>
            </a:r>
            <a:r>
              <a:rPr lang="ar-JO" sz="1500" dirty="0">
                <a:solidFill>
                  <a:schemeClr val="bg1"/>
                </a:solidFill>
                <a:latin typeface="Arial" panose="020B0604020202020204" pitchFamily="34" charset="0"/>
                <a:cs typeface="Arial" panose="020B0604020202020204" pitchFamily="34" charset="0"/>
              </a:rPr>
              <a:t> التي تحقق التغيير الأمثل على مستوى المخرجات</a:t>
            </a:r>
            <a:endParaRPr lang="ar-JO" sz="1500" b="1" u="sng" dirty="0">
              <a:solidFill>
                <a:schemeClr val="bg1"/>
              </a:solidFill>
              <a:latin typeface="Arial" panose="020B0604020202020204" pitchFamily="34" charset="0"/>
              <a:cs typeface="Arial" panose="020B0604020202020204" pitchFamily="34" charset="0"/>
            </a:endParaRPr>
          </a:p>
          <a:p>
            <a:pPr algn="r" rtl="1">
              <a:spcAft>
                <a:spcPts val="1200"/>
              </a:spcAft>
            </a:pPr>
            <a:r>
              <a:rPr lang="ar-JO" sz="1500" b="1" u="sng" dirty="0">
                <a:solidFill>
                  <a:schemeClr val="bg1"/>
                </a:solidFill>
                <a:latin typeface="Arial" panose="020B0604020202020204" pitchFamily="34" charset="0"/>
                <a:cs typeface="Arial" panose="020B0604020202020204" pitchFamily="34" charset="0"/>
              </a:rPr>
              <a:t>فرق الإدارة</a:t>
            </a:r>
            <a:r>
              <a:rPr lang="ar-JO" sz="1500" dirty="0">
                <a:solidFill>
                  <a:schemeClr val="bg1"/>
                </a:solidFill>
                <a:latin typeface="Arial" panose="020B0604020202020204" pitchFamily="34" charset="0"/>
                <a:cs typeface="Arial" panose="020B0604020202020204" pitchFamily="34" charset="0"/>
              </a:rPr>
              <a:t> يمكنها استخدام نظرية التغيير إلى جانب </a:t>
            </a:r>
            <a:r>
              <a:rPr lang="ar-JO" sz="1500" dirty="0" err="1">
                <a:solidFill>
                  <a:schemeClr val="bg1"/>
                </a:solidFill>
                <a:latin typeface="Arial" panose="020B0604020202020204" pitchFamily="34" charset="0"/>
                <a:cs typeface="Arial" panose="020B0604020202020204" pitchFamily="34" charset="0"/>
              </a:rPr>
              <a:t>أظر</a:t>
            </a:r>
            <a:r>
              <a:rPr lang="ar-JO" sz="1500" dirty="0">
                <a:solidFill>
                  <a:schemeClr val="bg1"/>
                </a:solidFill>
                <a:latin typeface="Arial" panose="020B0604020202020204" pitchFamily="34" charset="0"/>
                <a:cs typeface="Arial" panose="020B0604020202020204" pitchFamily="34" charset="0"/>
              </a:rPr>
              <a:t> النتائج بشكل ربعي للتأمل في مساهمة البرامج بتحقيق أهداف القطاع الاستراتيجية وتحديد الحاجة لجمع الأنشطة لتحقيق أثر أكبر.</a:t>
            </a:r>
            <a:endParaRPr lang="ar-JO" sz="1500" b="1" u="sng" dirty="0">
              <a:solidFill>
                <a:schemeClr val="bg1"/>
              </a:solidFill>
              <a:latin typeface="Arial" panose="020B0604020202020204" pitchFamily="34" charset="0"/>
              <a:cs typeface="Arial" panose="020B0604020202020204" pitchFamily="34" charset="0"/>
            </a:endParaRPr>
          </a:p>
          <a:p>
            <a:endParaRPr lang="en-GB" sz="1500" b="1" u="sng"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4DB5E0A-9F30-6849-9CCD-DECA198E8298}"/>
              </a:ext>
            </a:extLst>
          </p:cNvPr>
          <p:cNvSpPr txBox="1">
            <a:spLocks/>
          </p:cNvSpPr>
          <p:nvPr/>
        </p:nvSpPr>
        <p:spPr>
          <a:xfrm>
            <a:off x="337931" y="236931"/>
            <a:ext cx="11945990" cy="542723"/>
          </a:xfrm>
          <a:prstGeom prst="rect">
            <a:avLst/>
          </a:prstGeom>
        </p:spPr>
        <p:txBody>
          <a:bodyPr vert="horz" lIns="91440" tIns="45720" rIns="91440" bIns="45720" numCol="1" spcCol="252000" rtlCol="0" anchor="t">
            <a:noAutofit/>
          </a:bodyPr>
          <a:lstStyle>
            <a:lvl1pPr algn="ctr" defTabSz="914400" rtl="0" eaLnBrk="1" latinLnBrk="0" hangingPunct="1">
              <a:lnSpc>
                <a:spcPct val="90000"/>
              </a:lnSpc>
              <a:spcBef>
                <a:spcPct val="0"/>
              </a:spcBef>
              <a:buNone/>
              <a:defRPr sz="6300" kern="1200">
                <a:solidFill>
                  <a:schemeClr val="tx1"/>
                </a:solidFill>
                <a:latin typeface="+mj-lt"/>
                <a:ea typeface="+mj-ea"/>
                <a:cs typeface="+mj-cs"/>
              </a:defRPr>
            </a:lvl1pPr>
          </a:lstStyle>
          <a:p>
            <a:pPr algn="r" rtl="1"/>
            <a:r>
              <a:rPr lang="ar-JO" sz="3000" b="1" dirty="0">
                <a:solidFill>
                  <a:srgbClr val="7DB414"/>
                </a:solidFill>
                <a:latin typeface="Arial" panose="020B0604020202020204" pitchFamily="34" charset="0"/>
                <a:cs typeface="Arial" panose="020B0604020202020204" pitchFamily="34" charset="0"/>
              </a:rPr>
              <a:t>شركاء التنفيذ </a:t>
            </a:r>
            <a:r>
              <a:rPr lang="ar-JO" sz="2400" dirty="0">
                <a:solidFill>
                  <a:srgbClr val="7DB414"/>
                </a:solidFill>
                <a:latin typeface="Arial" panose="020B0604020202020204" pitchFamily="34" charset="0"/>
                <a:cs typeface="Arial" panose="020B0604020202020204" pitchFamily="34" charset="0"/>
              </a:rPr>
              <a:t>– كيفية استخدام نظرية التغيير</a:t>
            </a:r>
            <a:endParaRPr lang="en-GB" sz="2400" dirty="0">
              <a:solidFill>
                <a:srgbClr val="7DB414"/>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DD166B3-FBCD-244F-B7B9-F03F10D3A4FD}"/>
              </a:ext>
            </a:extLst>
          </p:cNvPr>
          <p:cNvSpPr/>
          <p:nvPr/>
        </p:nvSpPr>
        <p:spPr>
          <a:xfrm>
            <a:off x="0" y="0"/>
            <a:ext cx="12192000" cy="150867"/>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4E0DDEC-A7F4-4C6A-8E69-F6C0480809AF}"/>
              </a:ext>
            </a:extLst>
          </p:cNvPr>
          <p:cNvSpPr txBox="1"/>
          <p:nvPr/>
        </p:nvSpPr>
        <p:spPr>
          <a:xfrm>
            <a:off x="337930" y="764804"/>
            <a:ext cx="11617003" cy="738664"/>
          </a:xfrm>
          <a:prstGeom prst="rect">
            <a:avLst/>
          </a:prstGeom>
          <a:noFill/>
        </p:spPr>
        <p:txBody>
          <a:bodyPr wrap="square">
            <a:spAutoFit/>
          </a:bodyPr>
          <a:lstStyle/>
          <a:p>
            <a:pPr algn="r" rtl="1"/>
            <a:r>
              <a:rPr lang="ar-JO" sz="1400" dirty="0">
                <a:solidFill>
                  <a:srgbClr val="103A71"/>
                </a:solidFill>
                <a:latin typeface="Arial" panose="020B0604020202020204" pitchFamily="34" charset="0"/>
                <a:cs typeface="Arial" panose="020B0604020202020204" pitchFamily="34" charset="0"/>
              </a:rPr>
              <a:t>يمكن استخدام نظرية التغيير في توفير المعلومات </a:t>
            </a:r>
            <a:r>
              <a:rPr lang="ar-JO" sz="1400" b="1" dirty="0">
                <a:solidFill>
                  <a:srgbClr val="103A71"/>
                </a:solidFill>
                <a:latin typeface="Arial" panose="020B0604020202020204" pitchFamily="34" charset="0"/>
                <a:cs typeface="Arial" panose="020B0604020202020204" pitchFamily="34" charset="0"/>
              </a:rPr>
              <a:t>لتصميم البرامج والمتابعة والتقييم والتعلم. </a:t>
            </a:r>
            <a:r>
              <a:rPr lang="ar-JO" sz="1400" dirty="0">
                <a:solidFill>
                  <a:srgbClr val="103A71"/>
                </a:solidFill>
                <a:latin typeface="Arial" panose="020B0604020202020204" pitchFamily="34" charset="0"/>
                <a:cs typeface="Arial" panose="020B0604020202020204" pitchFamily="34" charset="0"/>
              </a:rPr>
              <a:t>ويمكن استخدامها في تحديد الروابط مع أصحاب المصلحة الآخرين ومواطن الحاجة للتنسيق والتعاون، وفي مساعدة الفرق على فهم كيفية مساهمة عملهم لنجاح القطاع ككل. وباستخدامها إلى جانب نظرية الأعمال الموضحة لاحقة في الدليل، يمكنها توفير المعلومات لأنظمة المتابعة والتقييم والتعلم وأطر النتائج، مما يساعد في تحديد فشل التنفيذ وفشل النظرية الذي يمكن من توفير المعلومات لتعديل البرامج وتقديم التغذية الراجعة للمانحين وسلطات إزالة الألغام المحلية لإعلام السياسة والاستراتيجية المستقبلية للقطاع ككل.</a:t>
            </a:r>
          </a:p>
        </p:txBody>
      </p:sp>
    </p:spTree>
    <p:extLst>
      <p:ext uri="{BB962C8B-B14F-4D97-AF65-F5344CB8AC3E}">
        <p14:creationId xmlns:p14="http://schemas.microsoft.com/office/powerpoint/2010/main" val="1890547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E2F276-A257-8042-A949-60EDEB485746}"/>
              </a:ext>
            </a:extLst>
          </p:cNvPr>
          <p:cNvSpPr/>
          <p:nvPr/>
        </p:nvSpPr>
        <p:spPr>
          <a:xfrm>
            <a:off x="246184" y="270543"/>
            <a:ext cx="11945816" cy="523220"/>
          </a:xfrm>
          <a:prstGeom prst="rect">
            <a:avLst/>
          </a:prstGeom>
        </p:spPr>
        <p:txBody>
          <a:bodyPr wrap="square">
            <a:spAutoFit/>
          </a:bodyPr>
          <a:lstStyle/>
          <a:p>
            <a:pPr algn="r" rtl="1"/>
            <a:r>
              <a:rPr lang="ar-JO" sz="2800" dirty="0">
                <a:solidFill>
                  <a:srgbClr val="103A71"/>
                </a:solidFill>
                <a:latin typeface="Arial" panose="020B0604020202020204" pitchFamily="34" charset="0"/>
                <a:cs typeface="Arial" panose="020B0604020202020204" pitchFamily="34" charset="0"/>
              </a:rPr>
              <a:t>مثال بشأن نظرية التغيير: </a:t>
            </a:r>
            <a:r>
              <a:rPr lang="ar-JO" sz="2800" b="1" dirty="0">
                <a:solidFill>
                  <a:srgbClr val="103A71"/>
                </a:solidFill>
                <a:latin typeface="Arial" panose="020B0604020202020204" pitchFamily="34" charset="0"/>
                <a:cs typeface="Arial" panose="020B0604020202020204" pitchFamily="34" charset="0"/>
              </a:rPr>
              <a:t>العمل على إزالة الألغام الممول من المملكة المتحدة دعماً لأنغولا</a:t>
            </a:r>
            <a:endParaRPr lang="ar-JO" sz="2800" dirty="0">
              <a:solidFill>
                <a:srgbClr val="103A7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DAB728F-D998-564C-8635-5A9560FCEA2D}"/>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2912C9B-5D1C-450A-A25F-6C890DFDF4FE}"/>
              </a:ext>
            </a:extLst>
          </p:cNvPr>
          <p:cNvSpPr txBox="1"/>
          <p:nvPr/>
        </p:nvSpPr>
        <p:spPr>
          <a:xfrm>
            <a:off x="327312" y="1822546"/>
            <a:ext cx="2223218" cy="2771777"/>
          </a:xfrm>
          <a:prstGeom prst="rect">
            <a:avLst/>
          </a:prstGeom>
          <a:solidFill>
            <a:schemeClr val="accent4">
              <a:lumMod val="40000"/>
              <a:lumOff val="60000"/>
            </a:schemeClr>
          </a:solidFill>
          <a:ln>
            <a:noFill/>
          </a:ln>
        </p:spPr>
        <p:txBody>
          <a:bodyPr wrap="square" rtlCol="0" anchor="ctr" anchorCtr="0">
            <a:noAutofit/>
          </a:bodyPr>
          <a:lstStyle/>
          <a:p>
            <a:pPr algn="r" rtl="1">
              <a:spcAft>
                <a:spcPts val="1200"/>
              </a:spcAft>
            </a:pPr>
            <a:r>
              <a:rPr lang="ar-JO" sz="1200" b="1" dirty="0">
                <a:latin typeface="Arial" panose="020B0604020202020204" pitchFamily="34" charset="0"/>
                <a:cs typeface="Arial" panose="020B0604020202020204" pitchFamily="34" charset="0"/>
              </a:rPr>
              <a:t>توضح الصناديق المعلمة باللون البرتقالي برنامج </a:t>
            </a:r>
            <a:r>
              <a:rPr lang="en-US" sz="1200" b="1" dirty="0">
                <a:latin typeface="Arial" panose="020B0604020202020204" pitchFamily="34" charset="0"/>
                <a:cs typeface="Arial" panose="020B0604020202020204" pitchFamily="34" charset="0"/>
              </a:rPr>
              <a:t>GMAP2</a:t>
            </a:r>
            <a:r>
              <a:rPr lang="ar-JO" sz="1200" b="1" dirty="0">
                <a:latin typeface="Arial" panose="020B0604020202020204" pitchFamily="34" charset="0"/>
                <a:cs typeface="Arial" panose="020B0604020202020204" pitchFamily="34" charset="0"/>
              </a:rPr>
              <a:t> في أنغولا.</a:t>
            </a:r>
          </a:p>
          <a:p>
            <a:pPr algn="r" rtl="1">
              <a:spcAft>
                <a:spcPts val="1200"/>
              </a:spcAft>
            </a:pPr>
            <a:r>
              <a:rPr lang="ar-JO" sz="1200" dirty="0">
                <a:latin typeface="Arial" panose="020B0604020202020204" pitchFamily="34" charset="0"/>
                <a:cs typeface="Arial" panose="020B0604020202020204" pitchFamily="34" charset="0"/>
              </a:rPr>
              <a:t>تمكن أصحاب المصلحة من معرفة كيفية مساهمتهم في تحقيق أهداف العمل على إزالة الألغام في أنغولا، وأين يمكن وجود روابط مع أصحاب مصلحة آخرين (داخل القطاع وخارجه) التي تتطلب تنسيق وتعاون، وأين يمكن أن تتواجد الفجوات.</a:t>
            </a:r>
          </a:p>
        </p:txBody>
      </p:sp>
      <p:sp>
        <p:nvSpPr>
          <p:cNvPr id="9" name="TextBox 8">
            <a:extLst>
              <a:ext uri="{FF2B5EF4-FFF2-40B4-BE49-F238E27FC236}">
                <a16:creationId xmlns:a16="http://schemas.microsoft.com/office/drawing/2014/main" id="{CC547522-1445-4EB7-8DDE-19108BAB07B6}"/>
              </a:ext>
            </a:extLst>
          </p:cNvPr>
          <p:cNvSpPr txBox="1"/>
          <p:nvPr/>
        </p:nvSpPr>
        <p:spPr>
          <a:xfrm>
            <a:off x="246184" y="833891"/>
            <a:ext cx="11945816" cy="584775"/>
          </a:xfrm>
          <a:prstGeom prst="rect">
            <a:avLst/>
          </a:prstGeom>
          <a:noFill/>
        </p:spPr>
        <p:txBody>
          <a:bodyPr wrap="square" rtlCol="0">
            <a:spAutoFit/>
          </a:bodyPr>
          <a:lstStyle/>
          <a:p>
            <a:pPr algn="r" rtl="1"/>
            <a:r>
              <a:rPr lang="ar-JO" sz="1600" dirty="0">
                <a:solidFill>
                  <a:srgbClr val="103A71"/>
                </a:solidFill>
                <a:latin typeface="Arial" panose="020B0604020202020204" pitchFamily="34" charset="0"/>
                <a:cs typeface="Arial" panose="020B0604020202020204" pitchFamily="34" charset="0"/>
              </a:rPr>
              <a:t>تختلف نظرية التغيير باختلاف السياق، ويمكن أن يتغير تركيزها مع مرور الوقت. يمكن تصميم نظرية التغيير لكل برنامج بناءً على الأنشطة والأهداف الاستراتيجية للدولة. يوضح هذا المثال كيفية تصميم العمل على إزالة الألغام الممول من المملكة المتحدة دعماً لأنغولا (من خلال </a:t>
            </a:r>
            <a:r>
              <a:rPr lang="en-US" sz="1600" dirty="0">
                <a:solidFill>
                  <a:srgbClr val="103A71"/>
                </a:solidFill>
                <a:latin typeface="Arial" panose="020B0604020202020204" pitchFamily="34" charset="0"/>
                <a:cs typeface="Arial" panose="020B0604020202020204" pitchFamily="34" charset="0"/>
              </a:rPr>
              <a:t>GMAP</a:t>
            </a:r>
            <a:r>
              <a:rPr lang="ar-JO" sz="1600" dirty="0">
                <a:solidFill>
                  <a:srgbClr val="103A71"/>
                </a:solidFill>
                <a:latin typeface="Arial" panose="020B0604020202020204" pitchFamily="34" charset="0"/>
                <a:cs typeface="Arial" panose="020B0604020202020204" pitchFamily="34" charset="0"/>
              </a:rPr>
              <a:t> 2022).</a:t>
            </a:r>
          </a:p>
        </p:txBody>
      </p:sp>
      <p:pic>
        <p:nvPicPr>
          <p:cNvPr id="7" name="Picture 6">
            <a:extLst>
              <a:ext uri="{FF2B5EF4-FFF2-40B4-BE49-F238E27FC236}">
                <a16:creationId xmlns:a16="http://schemas.microsoft.com/office/drawing/2014/main" id="{2E97368C-632C-16C5-1000-07B6696A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7668" y="1822546"/>
            <a:ext cx="8593719" cy="4833967"/>
          </a:xfrm>
          <a:prstGeom prst="rect">
            <a:avLst/>
          </a:prstGeom>
          <a:ln>
            <a:solidFill>
              <a:schemeClr val="bg2">
                <a:lumMod val="75000"/>
              </a:schemeClr>
            </a:solidFill>
          </a:ln>
        </p:spPr>
      </p:pic>
    </p:spTree>
    <p:extLst>
      <p:ext uri="{BB962C8B-B14F-4D97-AF65-F5344CB8AC3E}">
        <p14:creationId xmlns:p14="http://schemas.microsoft.com/office/powerpoint/2010/main" val="1907833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EBE6AD-8A5A-1B48-A310-12C59CEDD676}"/>
              </a:ext>
            </a:extLst>
          </p:cNvPr>
          <p:cNvSpPr/>
          <p:nvPr/>
        </p:nvSpPr>
        <p:spPr>
          <a:xfrm>
            <a:off x="246185" y="296558"/>
            <a:ext cx="11699630" cy="523220"/>
          </a:xfrm>
          <a:prstGeom prst="rect">
            <a:avLst/>
          </a:prstGeom>
        </p:spPr>
        <p:txBody>
          <a:bodyPr wrap="square">
            <a:spAutoFit/>
          </a:bodyPr>
          <a:lstStyle/>
          <a:p>
            <a:pPr algn="r" rtl="1"/>
            <a:r>
              <a:rPr lang="ar-JO" sz="2800" dirty="0">
                <a:solidFill>
                  <a:srgbClr val="103A71"/>
                </a:solidFill>
                <a:latin typeface="Arial" panose="020B0604020202020204" pitchFamily="34" charset="0"/>
                <a:cs typeface="Arial" panose="020B0604020202020204" pitchFamily="34" charset="0"/>
              </a:rPr>
              <a:t>مثال بشأن نظرية التغيير: </a:t>
            </a:r>
            <a:r>
              <a:rPr lang="en-US" sz="2800" b="1" dirty="0">
                <a:solidFill>
                  <a:srgbClr val="103A71"/>
                </a:solidFill>
                <a:latin typeface="Arial" panose="020B0604020202020204" pitchFamily="34" charset="0"/>
                <a:cs typeface="Arial" panose="020B0604020202020204" pitchFamily="34" charset="0"/>
              </a:rPr>
              <a:t>MACMP</a:t>
            </a:r>
            <a:r>
              <a:rPr lang="ar-JO" sz="2800" b="1" dirty="0">
                <a:solidFill>
                  <a:srgbClr val="103A71"/>
                </a:solidFill>
                <a:latin typeface="Arial" panose="020B0604020202020204" pitchFamily="34" charset="0"/>
                <a:cs typeface="Arial" panose="020B0604020202020204" pitchFamily="34" charset="0"/>
              </a:rPr>
              <a:t> لبنان</a:t>
            </a:r>
            <a:endParaRPr lang="en-US" sz="2800" b="1" dirty="0">
              <a:solidFill>
                <a:srgbClr val="103A7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8966197-77FE-2749-B222-431B00351EE6}"/>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C8F41EFD-82CB-2643-A3EC-D7FA60FC0BC2}"/>
              </a:ext>
            </a:extLst>
          </p:cNvPr>
          <p:cNvSpPr txBox="1"/>
          <p:nvPr/>
        </p:nvSpPr>
        <p:spPr>
          <a:xfrm>
            <a:off x="325283" y="1471775"/>
            <a:ext cx="2022327" cy="3133676"/>
          </a:xfrm>
          <a:prstGeom prst="rect">
            <a:avLst/>
          </a:prstGeom>
          <a:solidFill>
            <a:schemeClr val="accent2">
              <a:lumMod val="40000"/>
              <a:lumOff val="60000"/>
            </a:schemeClr>
          </a:solidFill>
          <a:ln>
            <a:noFill/>
          </a:ln>
        </p:spPr>
        <p:txBody>
          <a:bodyPr wrap="square" rtlCol="0" anchor="ctr" anchorCtr="0">
            <a:noAutofit/>
          </a:bodyPr>
          <a:lstStyle/>
          <a:p>
            <a:pPr algn="r" rtl="1">
              <a:spcAft>
                <a:spcPts val="1200"/>
              </a:spcAft>
            </a:pPr>
            <a:r>
              <a:rPr lang="ar-JO" sz="1200" b="1" dirty="0">
                <a:latin typeface="Arial" panose="020B0604020202020204" pitchFamily="34" charset="0"/>
                <a:cs typeface="Arial" panose="020B0604020202020204" pitchFamily="34" charset="0"/>
              </a:rPr>
              <a:t>توضح الصناديق المعلمة باللون الزهري البرنامج في لبنان</a:t>
            </a:r>
            <a:r>
              <a:rPr lang="en-GB" sz="1200" b="1" dirty="0">
                <a:latin typeface="Arial" panose="020B0604020202020204" pitchFamily="34" charset="0"/>
                <a:cs typeface="Arial" panose="020B0604020202020204" pitchFamily="34" charset="0"/>
              </a:rPr>
              <a:t> </a:t>
            </a:r>
            <a:endParaRPr lang="ar-JO" sz="1200" b="1" dirty="0">
              <a:latin typeface="Arial" panose="020B0604020202020204" pitchFamily="34" charset="0"/>
              <a:cs typeface="Arial" panose="020B0604020202020204" pitchFamily="34" charset="0"/>
            </a:endParaRPr>
          </a:p>
          <a:p>
            <a:pPr algn="r" rtl="1">
              <a:spcAft>
                <a:spcPts val="1200"/>
              </a:spcAft>
            </a:pPr>
            <a:r>
              <a:rPr lang="ar-JO" sz="1200" dirty="0">
                <a:latin typeface="Arial" panose="020B0604020202020204" pitchFamily="34" charset="0"/>
              </a:rPr>
              <a:t>تمكن أصحاب المصلحة من معرفة كيفية مساهمتهم في تحقيق أهداف العمل على إزالة الألغام في لبنان، وأين يمكن وجود روابط مع أصحاب مصلحة آخرين (داخل القطاع وخارجه) التي تتطلب تنسيق وتعاون، وأين يمكن أن تتواجد الفجوات.</a:t>
            </a:r>
          </a:p>
        </p:txBody>
      </p:sp>
      <p:sp>
        <p:nvSpPr>
          <p:cNvPr id="5" name="TextBox 4">
            <a:extLst>
              <a:ext uri="{FF2B5EF4-FFF2-40B4-BE49-F238E27FC236}">
                <a16:creationId xmlns:a16="http://schemas.microsoft.com/office/drawing/2014/main" id="{03C7D6A2-5C69-2D48-B1BB-74F1A72592A9}"/>
              </a:ext>
            </a:extLst>
          </p:cNvPr>
          <p:cNvSpPr txBox="1"/>
          <p:nvPr/>
        </p:nvSpPr>
        <p:spPr>
          <a:xfrm>
            <a:off x="246185" y="819778"/>
            <a:ext cx="10621107" cy="307777"/>
          </a:xfrm>
          <a:prstGeom prst="rect">
            <a:avLst/>
          </a:prstGeom>
          <a:noFill/>
        </p:spPr>
        <p:txBody>
          <a:bodyPr wrap="square" rtlCol="0">
            <a:spAutoFit/>
          </a:bodyPr>
          <a:lstStyle/>
          <a:p>
            <a:pPr algn="r" rtl="1"/>
            <a:r>
              <a:rPr lang="ar-JO" sz="1400" dirty="0">
                <a:solidFill>
                  <a:srgbClr val="103A71"/>
                </a:solidFill>
                <a:latin typeface="Arial" panose="020B0604020202020204" pitchFamily="34" charset="0"/>
                <a:cs typeface="Arial" panose="020B0604020202020204" pitchFamily="34" charset="0"/>
              </a:rPr>
              <a:t>يوضح هذا المثال كيفية تصميم نظرية التغيير لبرنامج </a:t>
            </a:r>
            <a:r>
              <a:rPr lang="en-US" sz="1400" dirty="0">
                <a:solidFill>
                  <a:srgbClr val="103A71"/>
                </a:solidFill>
                <a:latin typeface="Arial" panose="020B0604020202020204" pitchFamily="34" charset="0"/>
                <a:cs typeface="Arial" panose="020B0604020202020204" pitchFamily="34" charset="0"/>
              </a:rPr>
              <a:t>MACMP</a:t>
            </a:r>
            <a:r>
              <a:rPr lang="ar-JO" sz="1400" dirty="0">
                <a:solidFill>
                  <a:srgbClr val="103A71"/>
                </a:solidFill>
                <a:latin typeface="Arial" panose="020B0604020202020204" pitchFamily="34" charset="0"/>
                <a:cs typeface="Arial" panose="020B0604020202020204" pitchFamily="34" charset="0"/>
              </a:rPr>
              <a:t> في لبنان</a:t>
            </a:r>
            <a:endParaRPr lang="en-GB" sz="1400" dirty="0">
              <a:solidFill>
                <a:srgbClr val="103A7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538805A3-8513-37E0-E661-6B23CFE04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8071" y="1471775"/>
            <a:ext cx="9008581" cy="5067327"/>
          </a:xfrm>
          <a:prstGeom prst="rect">
            <a:avLst/>
          </a:prstGeom>
          <a:ln w="9525">
            <a:solidFill>
              <a:schemeClr val="bg2">
                <a:lumMod val="75000"/>
              </a:schemeClr>
            </a:solidFill>
          </a:ln>
        </p:spPr>
      </p:pic>
    </p:spTree>
    <p:extLst>
      <p:ext uri="{BB962C8B-B14F-4D97-AF65-F5344CB8AC3E}">
        <p14:creationId xmlns:p14="http://schemas.microsoft.com/office/powerpoint/2010/main" val="3938928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B728F-D998-564C-8635-5A9560FCEA2D}"/>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54E4384-4B57-4316-8B7D-210E5B6C6769}"/>
              </a:ext>
            </a:extLst>
          </p:cNvPr>
          <p:cNvSpPr/>
          <p:nvPr/>
        </p:nvSpPr>
        <p:spPr>
          <a:xfrm>
            <a:off x="209169" y="350238"/>
            <a:ext cx="11614636" cy="400110"/>
          </a:xfrm>
          <a:prstGeom prst="rect">
            <a:avLst/>
          </a:prstGeom>
        </p:spPr>
        <p:txBody>
          <a:bodyPr wrap="square">
            <a:spAutoFit/>
          </a:bodyPr>
          <a:lstStyle/>
          <a:p>
            <a:pPr algn="r" rtl="1"/>
            <a:r>
              <a:rPr lang="ar-JO" sz="2000" b="1" dirty="0">
                <a:solidFill>
                  <a:srgbClr val="103A71"/>
                </a:solidFill>
                <a:latin typeface="Arial" panose="020B0604020202020204" pitchFamily="34" charset="0"/>
                <a:cs typeface="Arial" panose="020B0604020202020204" pitchFamily="34" charset="0"/>
              </a:rPr>
              <a:t>أسئلة رئيسية بشأن الأداء – ما هي وكيف يمكنك استخدامها؟</a:t>
            </a:r>
          </a:p>
        </p:txBody>
      </p:sp>
      <p:sp>
        <p:nvSpPr>
          <p:cNvPr id="3" name="Rectangle 2">
            <a:extLst>
              <a:ext uri="{FF2B5EF4-FFF2-40B4-BE49-F238E27FC236}">
                <a16:creationId xmlns:a16="http://schemas.microsoft.com/office/drawing/2014/main" id="{C0F168DD-326F-D48F-DAB3-C08C0048F884}"/>
              </a:ext>
            </a:extLst>
          </p:cNvPr>
          <p:cNvSpPr/>
          <p:nvPr/>
        </p:nvSpPr>
        <p:spPr>
          <a:xfrm>
            <a:off x="7789638" y="1210880"/>
            <a:ext cx="3633960" cy="3462486"/>
          </a:xfrm>
          <a:prstGeom prst="rect">
            <a:avLst/>
          </a:prstGeom>
        </p:spPr>
        <p:txBody>
          <a:bodyPr wrap="square" lIns="0" tIns="0" rIns="0" bIns="0">
            <a:spAutoFit/>
          </a:bodyPr>
          <a:lstStyle/>
          <a:p>
            <a:pPr algn="r" rtl="1">
              <a:spcAft>
                <a:spcPts val="600"/>
              </a:spcAft>
            </a:pPr>
            <a:r>
              <a:rPr lang="ar-JO" sz="1400" dirty="0">
                <a:solidFill>
                  <a:srgbClr val="103A71"/>
                </a:solidFill>
                <a:latin typeface="Arial" panose="020B0604020202020204" pitchFamily="34" charset="0"/>
                <a:cs typeface="Arial" panose="020B0604020202020204" pitchFamily="34" charset="0"/>
              </a:rPr>
              <a:t>لتشجيع الملكية الجماعية للعلاقات الاستراتيجية، </a:t>
            </a:r>
            <a:r>
              <a:rPr lang="ar-JO" sz="1400" b="1" dirty="0">
                <a:solidFill>
                  <a:srgbClr val="103A71"/>
                </a:solidFill>
                <a:latin typeface="Arial" panose="020B0604020202020204" pitchFamily="34" charset="0"/>
                <a:cs typeface="Arial" panose="020B0604020202020204" pitchFamily="34" charset="0"/>
              </a:rPr>
              <a:t>تقترح هذه الأداة قائمة من الأسئلة الرئيسية بشأن الأداء لاستخدامها من قبل السلطات الوطنية أو أي جسم منسق رئيسي. هذه الأسئلة </a:t>
            </a:r>
            <a:r>
              <a:rPr lang="ar-JO" sz="1400" dirty="0">
                <a:solidFill>
                  <a:srgbClr val="103A71"/>
                </a:solidFill>
                <a:latin typeface="Arial" panose="020B0604020202020204" pitchFamily="34" charset="0"/>
                <a:cs typeface="Arial" panose="020B0604020202020204" pitchFamily="34" charset="0"/>
              </a:rPr>
              <a:t>مصممة كأسئلة </a:t>
            </a:r>
            <a:r>
              <a:rPr lang="ar-JO" sz="1400" b="1" dirty="0">
                <a:solidFill>
                  <a:srgbClr val="103A71"/>
                </a:solidFill>
                <a:latin typeface="Arial" panose="020B0604020202020204" pitchFamily="34" charset="0"/>
                <a:cs typeface="Arial" panose="020B0604020202020204" pitchFamily="34" charset="0"/>
              </a:rPr>
              <a:t>يجب على قطاع العمل على إزالة الألغام في أي بلد أن يجيب عليها بشكل جماعي.</a:t>
            </a:r>
          </a:p>
          <a:p>
            <a:pPr algn="r" rtl="1">
              <a:spcAft>
                <a:spcPts val="600"/>
              </a:spcAft>
            </a:pPr>
            <a:r>
              <a:rPr lang="ar-JO" sz="1400" dirty="0">
                <a:solidFill>
                  <a:srgbClr val="103A71"/>
                </a:solidFill>
                <a:latin typeface="Arial" panose="020B0604020202020204" pitchFamily="34" charset="0"/>
                <a:cs typeface="Arial" panose="020B0604020202020204" pitchFamily="34" charset="0"/>
              </a:rPr>
              <a:t>من الممكن استخدامها في اجتماعات التنسيق والتأمل الدورية على مستوى القطاع وفي اجتماعات التنسيق الموسعة بين الدوائر الحكومية أو في اجتماعات التنسيق في قطاعي العمل الإنساني والتنمية.</a:t>
            </a:r>
          </a:p>
          <a:p>
            <a:pPr algn="r" rtl="1">
              <a:spcAft>
                <a:spcPts val="600"/>
              </a:spcAft>
            </a:pPr>
            <a:r>
              <a:rPr lang="ar-JO" sz="1400" b="1" dirty="0">
                <a:solidFill>
                  <a:srgbClr val="103A71"/>
                </a:solidFill>
                <a:latin typeface="Arial" panose="020B0604020202020204" pitchFamily="34" charset="0"/>
                <a:cs typeface="Arial" panose="020B0604020202020204" pitchFamily="34" charset="0"/>
              </a:rPr>
              <a:t>تهدف هذه الأسئلة لجمع القدرات التحليلية لكافة أصحاب المصلحة ذوي العلاقة للتأمل في مواطن وأسباب أداء قطاع العمل على إزالة الألغام بشكل جيد أو سيء ولتحديد التغييرات على مستوى البرامج أو السياسات التي يمكنها أن تحسن مساهمة القطاع في التغيير على مستوى النتائج والأثر.</a:t>
            </a:r>
          </a:p>
          <a:p>
            <a:pPr algn="r" rtl="1">
              <a:spcAft>
                <a:spcPts val="600"/>
              </a:spcAft>
            </a:pPr>
            <a:r>
              <a:rPr lang="ar-JO" sz="1400" dirty="0">
                <a:solidFill>
                  <a:srgbClr val="103A71"/>
                </a:solidFill>
                <a:latin typeface="Arial" panose="020B0604020202020204" pitchFamily="34" charset="0"/>
                <a:cs typeface="Arial" panose="020B0604020202020204" pitchFamily="34" charset="0"/>
              </a:rPr>
              <a:t>الأسئلة عامة لكن يجب أن تعكس الإجابات خصوصية السياق.</a:t>
            </a:r>
          </a:p>
        </p:txBody>
      </p:sp>
      <p:sp>
        <p:nvSpPr>
          <p:cNvPr id="6" name="Rectangle 5">
            <a:extLst>
              <a:ext uri="{FF2B5EF4-FFF2-40B4-BE49-F238E27FC236}">
                <a16:creationId xmlns:a16="http://schemas.microsoft.com/office/drawing/2014/main" id="{85AAEE8D-DC1E-B847-AB61-E370FE32DC5E}"/>
              </a:ext>
            </a:extLst>
          </p:cNvPr>
          <p:cNvSpPr/>
          <p:nvPr/>
        </p:nvSpPr>
        <p:spPr>
          <a:xfrm>
            <a:off x="209169" y="970930"/>
            <a:ext cx="7266740" cy="5455369"/>
          </a:xfrm>
          <a:prstGeom prst="rect">
            <a:avLst/>
          </a:prstGeom>
          <a:gradFill>
            <a:gsLst>
              <a:gs pos="0">
                <a:srgbClr val="BACB4E"/>
              </a:gs>
              <a:gs pos="99000">
                <a:srgbClr val="009FE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JO" sz="1400" b="1" dirty="0">
                <a:solidFill>
                  <a:schemeClr val="bg1"/>
                </a:solidFill>
                <a:latin typeface="Arial" panose="020B0604020202020204" pitchFamily="34" charset="0"/>
                <a:cs typeface="Arial" panose="020B0604020202020204" pitchFamily="34" charset="0"/>
              </a:rPr>
              <a:t>توجيهات عامة</a:t>
            </a:r>
          </a:p>
          <a:p>
            <a:pPr algn="r" rtl="1"/>
            <a:r>
              <a:rPr lang="ar-JO" sz="1400" dirty="0">
                <a:solidFill>
                  <a:schemeClr val="accent1">
                    <a:lumMod val="50000"/>
                  </a:schemeClr>
                </a:solidFill>
                <a:effectLst/>
                <a:latin typeface="Arial" panose="020B0604020202020204" pitchFamily="34" charset="0"/>
                <a:cs typeface="Arial" panose="020B0604020202020204" pitchFamily="34" charset="0"/>
              </a:rPr>
              <a:t>يمكن استخدام الأسئلة الرئيسية بشأن الأداء في هيكلة الاجتماعات التنسيقية </a:t>
            </a:r>
            <a:r>
              <a:rPr lang="ar-JO" sz="1400" dirty="0">
                <a:solidFill>
                  <a:schemeClr val="tx1"/>
                </a:solidFill>
                <a:effectLst/>
                <a:latin typeface="Arial" panose="020B0604020202020204" pitchFamily="34" charset="0"/>
                <a:cs typeface="Arial" panose="020B0604020202020204" pitchFamily="34" charset="0"/>
              </a:rPr>
              <a:t>أو ورش التعلم للتركيز على التغيير على مستوى النتائج. وعلى كل سلطة وطنية أو جسم تنسيقي قيادي استخدام الأسئلة </a:t>
            </a:r>
            <a:r>
              <a:rPr lang="ar-JO" sz="1400" dirty="0">
                <a:solidFill>
                  <a:schemeClr val="tx1"/>
                </a:solidFill>
                <a:latin typeface="Arial" panose="020B0604020202020204" pitchFamily="34" charset="0"/>
                <a:cs typeface="Arial" panose="020B0604020202020204" pitchFamily="34" charset="0"/>
              </a:rPr>
              <a:t>لفهم مواطن وأسباب أداء قطاع العمل على إزالة الألغام بشكل جيد أو سيء ولفهم سبب التغير أو عدمه. ويمكن أن يساعد هذا السلطات في مساءلة أصحاب المصلحة وتشجيع التعاون وحل المشاكل بشكل جماعي. </a:t>
            </a:r>
          </a:p>
          <a:p>
            <a:pPr algn="r" rtl="1"/>
            <a:endParaRPr lang="ar-JO" sz="1400" dirty="0">
              <a:solidFill>
                <a:schemeClr val="tx1"/>
              </a:solidFill>
              <a:latin typeface="Arial" panose="020B0604020202020204" pitchFamily="34" charset="0"/>
              <a:cs typeface="Arial" panose="020B0604020202020204" pitchFamily="34" charset="0"/>
            </a:endParaRPr>
          </a:p>
          <a:p>
            <a:pPr algn="r" rtl="1"/>
            <a:r>
              <a:rPr lang="ar-JO" sz="1400" dirty="0">
                <a:solidFill>
                  <a:schemeClr val="tx1"/>
                </a:solidFill>
                <a:latin typeface="Arial" panose="020B0604020202020204" pitchFamily="34" charset="0"/>
                <a:cs typeface="Arial" panose="020B0604020202020204" pitchFamily="34" charset="0"/>
              </a:rPr>
              <a:t>تم تنظيم الأسئلة لتعمل على أساس تدويري في ظل التركيز على الأسئلة التي تتغير دورياً (بشكل ربعي مثلاً). يحتوي كل سؤال على سؤال مفتوح "لماذا" لتشجيع فهم معمق لما يؤثر على التغيير، والذي بدوره يمكن أن يوفر المعلومات للتكييف على مستوى البرامج أو السياسات.</a:t>
            </a:r>
          </a:p>
          <a:p>
            <a:endParaRPr lang="en-GB" sz="1400" dirty="0">
              <a:latin typeface="Arial" panose="020B0604020202020204" pitchFamily="34" charset="0"/>
              <a:cs typeface="Arial" panose="020B0604020202020204" pitchFamily="34" charset="0"/>
            </a:endParaRPr>
          </a:p>
          <a:p>
            <a:pPr algn="r" rtl="1"/>
            <a:r>
              <a:rPr lang="ar-JO" sz="1400" b="1" dirty="0">
                <a:solidFill>
                  <a:schemeClr val="bg1"/>
                </a:solidFill>
                <a:latin typeface="Arial" panose="020B0604020202020204" pitchFamily="34" charset="0"/>
                <a:cs typeface="Arial" panose="020B0604020202020204" pitchFamily="34" charset="0"/>
              </a:rPr>
              <a:t>العمليات والمعايير لاختيار الأسئلة الرئيسية بشأن الأداء</a:t>
            </a:r>
          </a:p>
          <a:p>
            <a:pPr algn="r" rtl="1"/>
            <a:r>
              <a:rPr lang="ar-JO" sz="1400" dirty="0">
                <a:solidFill>
                  <a:schemeClr val="tx1"/>
                </a:solidFill>
                <a:latin typeface="Arial" panose="020B0604020202020204" pitchFamily="34" charset="0"/>
                <a:cs typeface="Arial" panose="020B0604020202020204" pitchFamily="34" charset="0"/>
              </a:rPr>
              <a:t>يمكن للسلطات المحلية والمانحين والأجسام التنسيقية اختيار الأسئلة الأكثر ارتباطاً بسياق البلد وبأولوياتهم الاستراتيجية. ويمكن أن تكون مفيدة للتأمل في البيانات التي يجمعها الشركاء المنفذين، ولكنها ليست ضرورية ليتمكن جميعهم من جمع البيانات ذاتها.</a:t>
            </a:r>
          </a:p>
          <a:p>
            <a:pPr algn="r" rtl="1"/>
            <a:r>
              <a:rPr lang="ar-JO" sz="1400" dirty="0">
                <a:solidFill>
                  <a:schemeClr val="tx1"/>
                </a:solidFill>
                <a:latin typeface="Arial" panose="020B0604020202020204" pitchFamily="34" charset="0"/>
                <a:cs typeface="Arial" panose="020B0604020202020204" pitchFamily="34" charset="0"/>
              </a:rPr>
              <a:t>يمكن تطوير أسئلة إضافية عند اللزوم، ولكن يجب أن تتمحور حول الآتي:</a:t>
            </a:r>
          </a:p>
          <a:p>
            <a:pPr marL="285750" indent="-285750" algn="r" rtl="1" fontAlgn="base">
              <a:buFont typeface="Arial" panose="020B0604020202020204" pitchFamily="34" charset="0"/>
              <a:buChar char="•"/>
            </a:pPr>
            <a:r>
              <a:rPr lang="ar-JO" sz="1400" dirty="0">
                <a:solidFill>
                  <a:schemeClr val="tx1"/>
                </a:solidFill>
                <a:latin typeface="Arial" panose="020B0604020202020204" pitchFamily="34" charset="0"/>
                <a:cs typeface="Arial" panose="020B0604020202020204" pitchFamily="34" charset="0"/>
              </a:rPr>
              <a:t>أن تقيم الافتراضات بشكل نقدي على مستوى النتائج (افتراضات خاصة بالسياق)</a:t>
            </a:r>
          </a:p>
          <a:p>
            <a:pPr marL="285750" indent="-285750" algn="r" rtl="1" fontAlgn="base">
              <a:buFont typeface="Arial" panose="020B0604020202020204" pitchFamily="34" charset="0"/>
              <a:buChar char="•"/>
            </a:pPr>
            <a:r>
              <a:rPr lang="ar-JO" sz="1400" dirty="0">
                <a:solidFill>
                  <a:schemeClr val="tx1"/>
                </a:solidFill>
                <a:latin typeface="Arial" panose="020B0604020202020204" pitchFamily="34" charset="0"/>
                <a:cs typeface="Arial" panose="020B0604020202020204" pitchFamily="34" charset="0"/>
              </a:rPr>
              <a:t>أن تكون ملكية القطاع في الدولة</a:t>
            </a:r>
          </a:p>
          <a:p>
            <a:pPr marL="285750" indent="-285750" algn="r" rtl="1" fontAlgn="base">
              <a:buFont typeface="Arial" panose="020B0604020202020204" pitchFamily="34" charset="0"/>
              <a:buChar char="•"/>
            </a:pPr>
            <a:r>
              <a:rPr lang="ar-JO" sz="1400" dirty="0">
                <a:solidFill>
                  <a:schemeClr val="tx1"/>
                </a:solidFill>
                <a:latin typeface="Arial" panose="020B0604020202020204" pitchFamily="34" charset="0"/>
                <a:cs typeface="Arial" panose="020B0604020202020204" pitchFamily="34" charset="0"/>
              </a:rPr>
              <a:t>أن تكون أسئلة مفتوحة تعزز الإجابات النوعية، وتتجنب الإجابة بنعم أو لا</a:t>
            </a:r>
          </a:p>
          <a:p>
            <a:pPr marL="285750" indent="-285750" algn="r" rtl="1" fontAlgn="base">
              <a:buFont typeface="Arial" panose="020B0604020202020204" pitchFamily="34" charset="0"/>
              <a:buChar char="•"/>
            </a:pPr>
            <a:r>
              <a:rPr lang="ar-JO" sz="1400" dirty="0">
                <a:solidFill>
                  <a:schemeClr val="tx1"/>
                </a:solidFill>
                <a:latin typeface="Arial" panose="020B0604020202020204" pitchFamily="34" charset="0"/>
                <a:cs typeface="Arial" panose="020B0604020202020204" pitchFamily="34" charset="0"/>
              </a:rPr>
              <a:t>أن تحدد فشل التنفيذ أو النظرية أو توفر الفرص للتعلم من النجاحات</a:t>
            </a:r>
          </a:p>
        </p:txBody>
      </p:sp>
    </p:spTree>
    <p:extLst>
      <p:ext uri="{BB962C8B-B14F-4D97-AF65-F5344CB8AC3E}">
        <p14:creationId xmlns:p14="http://schemas.microsoft.com/office/powerpoint/2010/main" val="268352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B728F-D998-564C-8635-5A9560FCEA2D}"/>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54E4384-4B57-4316-8B7D-210E5B6C6769}"/>
              </a:ext>
            </a:extLst>
          </p:cNvPr>
          <p:cNvSpPr/>
          <p:nvPr/>
        </p:nvSpPr>
        <p:spPr>
          <a:xfrm>
            <a:off x="288682" y="268638"/>
            <a:ext cx="11614636" cy="400110"/>
          </a:xfrm>
          <a:prstGeom prst="rect">
            <a:avLst/>
          </a:prstGeom>
        </p:spPr>
        <p:txBody>
          <a:bodyPr wrap="square">
            <a:spAutoFit/>
          </a:bodyPr>
          <a:lstStyle/>
          <a:p>
            <a:pPr algn="r" rtl="1"/>
            <a:r>
              <a:rPr lang="ar-JO" sz="2000" b="1" dirty="0">
                <a:solidFill>
                  <a:srgbClr val="103A71"/>
                </a:solidFill>
                <a:latin typeface="Arial" panose="020B0604020202020204" pitchFamily="34" charset="0"/>
                <a:cs typeface="Arial" panose="020B0604020202020204" pitchFamily="34" charset="0"/>
              </a:rPr>
              <a:t>أسئلة رئيسية بشأن الأداء </a:t>
            </a:r>
            <a:r>
              <a:rPr lang="ar-JO" sz="2000" i="1" dirty="0">
                <a:solidFill>
                  <a:srgbClr val="103A71"/>
                </a:solidFill>
                <a:latin typeface="Arial" panose="020B0604020202020204" pitchFamily="34" charset="0"/>
                <a:cs typeface="Arial" panose="020B0604020202020204" pitchFamily="34" charset="0"/>
              </a:rPr>
              <a:t>- اقتراحات</a:t>
            </a:r>
            <a:endParaRPr lang="en-US" sz="2000" dirty="0">
              <a:solidFill>
                <a:srgbClr val="103A71"/>
              </a:solidFill>
              <a:latin typeface="Arial" panose="020B0604020202020204" pitchFamily="34" charset="0"/>
              <a:cs typeface="Arial" panose="020B0604020202020204" pitchFamily="34" charset="0"/>
            </a:endParaRPr>
          </a:p>
        </p:txBody>
      </p:sp>
      <p:graphicFrame>
        <p:nvGraphicFramePr>
          <p:cNvPr id="4" name="Table 5">
            <a:extLst>
              <a:ext uri="{FF2B5EF4-FFF2-40B4-BE49-F238E27FC236}">
                <a16:creationId xmlns:a16="http://schemas.microsoft.com/office/drawing/2014/main" id="{1F3880E6-DE3F-CA9F-692D-D417FE185693}"/>
              </a:ext>
            </a:extLst>
          </p:cNvPr>
          <p:cNvGraphicFramePr>
            <a:graphicFrameLocks noGrp="1"/>
          </p:cNvGraphicFramePr>
          <p:nvPr/>
        </p:nvGraphicFramePr>
        <p:xfrm>
          <a:off x="288682" y="807729"/>
          <a:ext cx="11298268" cy="5672583"/>
        </p:xfrm>
        <a:graphic>
          <a:graphicData uri="http://schemas.openxmlformats.org/drawingml/2006/table">
            <a:tbl>
              <a:tblPr firstRow="1" bandRow="1">
                <a:tableStyleId>{93296810-A885-4BE3-A3E7-6D5BEEA58F35}</a:tableStyleId>
              </a:tblPr>
              <a:tblGrid>
                <a:gridCol w="5237475">
                  <a:extLst>
                    <a:ext uri="{9D8B030D-6E8A-4147-A177-3AD203B41FA5}">
                      <a16:colId xmlns:a16="http://schemas.microsoft.com/office/drawing/2014/main" val="1975557211"/>
                    </a:ext>
                  </a:extLst>
                </a:gridCol>
                <a:gridCol w="6060793">
                  <a:extLst>
                    <a:ext uri="{9D8B030D-6E8A-4147-A177-3AD203B41FA5}">
                      <a16:colId xmlns:a16="http://schemas.microsoft.com/office/drawing/2014/main" val="677489832"/>
                    </a:ext>
                  </a:extLst>
                </a:gridCol>
              </a:tblGrid>
              <a:tr h="383070">
                <a:tc gridSpan="2">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600" b="0" dirty="0">
                          <a:latin typeface="Arial" panose="020B0604020202020204" pitchFamily="34" charset="0"/>
                          <a:cs typeface="Arial" panose="020B0604020202020204" pitchFamily="34" charset="0"/>
                        </a:rPr>
                        <a:t>اختر أسئلة ذات علاقة من القائمة أدناه</a:t>
                      </a:r>
                      <a:endParaRPr lang="en-GB" sz="1600" b="0" dirty="0">
                        <a:latin typeface="Arial" panose="020B0604020202020204" pitchFamily="34" charset="0"/>
                        <a:cs typeface="Arial" panose="020B0604020202020204" pitchFamily="34" charset="0"/>
                      </a:endParaRPr>
                    </a:p>
                  </a:txBody>
                  <a:tcPr/>
                </a:tc>
                <a:tc hMerge="1">
                  <a:txBody>
                    <a:bodyPr/>
                    <a:lstStyle/>
                    <a:p>
                      <a:endParaRPr lang="en-GB"/>
                    </a:p>
                  </a:txBody>
                  <a:tcPr/>
                </a:tc>
                <a:extLst>
                  <a:ext uri="{0D108BD9-81ED-4DB2-BD59-A6C34878D82A}">
                    <a16:rowId xmlns:a16="http://schemas.microsoft.com/office/drawing/2014/main" val="649835156"/>
                  </a:ext>
                </a:extLst>
              </a:tr>
              <a:tr h="2392875">
                <a:tc>
                  <a:txBody>
                    <a:bodyPr/>
                    <a:lstStyle/>
                    <a:p>
                      <a:pPr marL="0" indent="0" algn="r" defTabSz="914400" rtl="1" eaLnBrk="1" fontAlgn="base" latinLnBrk="0" hangingPunct="1">
                        <a:buNone/>
                      </a:pPr>
                      <a:r>
                        <a:rPr lang="ar-JO" sz="1400" b="1" i="0" u="none" kern="1200" dirty="0">
                          <a:solidFill>
                            <a:schemeClr val="accent6">
                              <a:lumMod val="50000"/>
                            </a:schemeClr>
                          </a:solidFill>
                          <a:effectLst/>
                          <a:latin typeface="Arial" panose="020B0604020202020204" pitchFamily="34" charset="0"/>
                          <a:ea typeface="+mn-ea"/>
                          <a:cs typeface="Arial" panose="020B0604020202020204" pitchFamily="34" charset="0"/>
                        </a:rPr>
                        <a:t>استخدام الأراضي الآمن/المنتج:</a:t>
                      </a:r>
                    </a:p>
                    <a:p>
                      <a:pPr marL="285750" indent="-285750" algn="r" rtl="1" fontAlgn="base">
                        <a:buFont typeface="+mj-lt"/>
                        <a:buAutoNum type="arabicPeriod"/>
                      </a:pPr>
                      <a:r>
                        <a:rPr lang="ar-JO" sz="1200" b="1" dirty="0">
                          <a:solidFill>
                            <a:srgbClr val="000000"/>
                          </a:solidFill>
                          <a:latin typeface="Arial" panose="020B0604020202020204" pitchFamily="34" charset="0"/>
                          <a:cs typeface="Arial" panose="020B0604020202020204" pitchFamily="34" charset="0"/>
                        </a:rPr>
                        <a:t>هل يتم</a:t>
                      </a:r>
                      <a:r>
                        <a:rPr lang="ar-JO" sz="1200" b="1" baseline="0" dirty="0">
                          <a:solidFill>
                            <a:srgbClr val="000000"/>
                          </a:solidFill>
                          <a:latin typeface="Arial" panose="020B0604020202020204" pitchFamily="34" charset="0"/>
                          <a:cs typeface="Arial" panose="020B0604020202020204" pitchFamily="34" charset="0"/>
                        </a:rPr>
                        <a:t> استخدام الأراضي المسلمة بصورة منتجة؟ إذا كانت الإجابة لا، لماذا؟ </a:t>
                      </a:r>
                      <a:r>
                        <a:rPr lang="ar-JO" sz="1200" b="0" i="1" baseline="0" dirty="0">
                          <a:solidFill>
                            <a:srgbClr val="000000"/>
                          </a:solidFill>
                          <a:latin typeface="Arial" panose="020B0604020202020204" pitchFamily="34" charset="0"/>
                          <a:cs typeface="Arial" panose="020B0604020202020204" pitchFamily="34" charset="0"/>
                        </a:rPr>
                        <a:t>هل الفائدة منها متساوية؟ إذا كانت الإجابة لا، لماذا؟</a:t>
                      </a:r>
                    </a:p>
                    <a:p>
                      <a:pPr marL="285750" indent="-285750" algn="r" rtl="1" fontAlgn="base">
                        <a:buFont typeface="+mj-lt"/>
                        <a:buAutoNum type="arabicPeriod"/>
                      </a:pPr>
                      <a:r>
                        <a:rPr lang="ar-JO" sz="1200" b="1" i="0" baseline="0" dirty="0">
                          <a:solidFill>
                            <a:srgbClr val="000000"/>
                          </a:solidFill>
                          <a:latin typeface="Arial" panose="020B0604020202020204" pitchFamily="34" charset="0"/>
                          <a:cs typeface="Arial" panose="020B0604020202020204" pitchFamily="34" charset="0"/>
                        </a:rPr>
                        <a:t>هل تحسنت حرية الحركة؟ </a:t>
                      </a:r>
                      <a:r>
                        <a:rPr lang="ar-JO" sz="1200" b="0" i="1" baseline="0" dirty="0">
                          <a:solidFill>
                            <a:srgbClr val="000000"/>
                          </a:solidFill>
                          <a:latin typeface="Arial" panose="020B0604020202020204" pitchFamily="34" charset="0"/>
                          <a:cs typeface="Arial" panose="020B0604020202020204" pitchFamily="34" charset="0"/>
                        </a:rPr>
                        <a:t>هل حسن ذلك التنمية الاقتصادية؟ هل يحسن ذلك التماسك الاجتماعي؟ لماذا؟</a:t>
                      </a:r>
                    </a:p>
                    <a:p>
                      <a:pPr marL="285750" indent="-285750" algn="r" rtl="1" fontAlgn="base">
                        <a:buFont typeface="+mj-lt"/>
                        <a:buAutoNum type="arabicPeriod"/>
                      </a:pPr>
                      <a:r>
                        <a:rPr lang="ar-JO" sz="1200" b="1" i="0" baseline="0" dirty="0">
                          <a:solidFill>
                            <a:srgbClr val="000000"/>
                          </a:solidFill>
                          <a:latin typeface="Arial" panose="020B0604020202020204" pitchFamily="34" charset="0"/>
                          <a:cs typeface="Arial" panose="020B0604020202020204" pitchFamily="34" charset="0"/>
                        </a:rPr>
                        <a:t>ما هو منظور الناس بشأن الأمان (هل يشهرون بأمان أكبر)؟ </a:t>
                      </a:r>
                      <a:r>
                        <a:rPr lang="ar-JO" sz="1200" b="0" i="0" baseline="0" dirty="0">
                          <a:solidFill>
                            <a:srgbClr val="000000"/>
                          </a:solidFill>
                          <a:latin typeface="Arial" panose="020B0604020202020204" pitchFamily="34" charset="0"/>
                          <a:cs typeface="Arial" panose="020B0604020202020204" pitchFamily="34" charset="0"/>
                        </a:rPr>
                        <a:t>عل يتبنون سلوكاً أقل خطورة؟ </a:t>
                      </a:r>
                      <a:r>
                        <a:rPr lang="ar-JO" sz="1200" b="0" i="1" baseline="0" dirty="0">
                          <a:solidFill>
                            <a:srgbClr val="000000"/>
                          </a:solidFill>
                          <a:latin typeface="Arial" panose="020B0604020202020204" pitchFamily="34" charset="0"/>
                          <a:cs typeface="Arial" panose="020B0604020202020204" pitchFamily="34" charset="0"/>
                        </a:rPr>
                        <a:t>مثلاً، هل يوجد أي ضغوط اجتماعية اقتصادية تجعل الناس يتبنون سلوكاً خطيراً؟ ما هي هذه الضغوط وما سبب وجودها؟</a:t>
                      </a:r>
                    </a:p>
                    <a:p>
                      <a:pPr marL="285750" indent="-285750" algn="r" rtl="1" fontAlgn="base">
                        <a:buFont typeface="+mj-lt"/>
                        <a:buAutoNum type="arabicPeriod"/>
                      </a:pPr>
                      <a:r>
                        <a:rPr lang="ar-JO" sz="1200" b="1" i="1" baseline="0" dirty="0">
                          <a:solidFill>
                            <a:srgbClr val="000000"/>
                          </a:solidFill>
                          <a:latin typeface="Arial" panose="020B0604020202020204" pitchFamily="34" charset="0"/>
                          <a:cs typeface="Arial" panose="020B0604020202020204" pitchFamily="34" charset="0"/>
                        </a:rPr>
                        <a:t>ما هو الأثر البيئي لأنشطة العمل على إزالة الألغام؟</a:t>
                      </a:r>
                      <a:r>
                        <a:rPr lang="ar-JO" sz="1200" b="0" i="1" baseline="0" dirty="0">
                          <a:solidFill>
                            <a:srgbClr val="000000"/>
                          </a:solidFill>
                          <a:latin typeface="Arial" panose="020B0604020202020204" pitchFamily="34" charset="0"/>
                          <a:cs typeface="Arial" panose="020B0604020202020204" pitchFamily="34" charset="0"/>
                        </a:rPr>
                        <a:t> ما الذي يمكن فعله لمعالجة هذا الأثر؟</a:t>
                      </a:r>
                      <a:endParaRPr lang="ar-JO" sz="1200" b="1" i="1" dirty="0">
                        <a:solidFill>
                          <a:srgbClr val="000000"/>
                        </a:solidFill>
                        <a:latin typeface="Arial" panose="020B0604020202020204" pitchFamily="34" charset="0"/>
                        <a:cs typeface="Arial" panose="020B0604020202020204" pitchFamily="34" charset="0"/>
                      </a:endParaRPr>
                    </a:p>
                  </a:txBody>
                  <a:tcPr/>
                </a:tc>
                <a:tc>
                  <a:txBody>
                    <a:bodyPr/>
                    <a:lstStyle/>
                    <a:p>
                      <a:pPr marL="0" indent="0" algn="r" defTabSz="914400" rtl="1" eaLnBrk="1" fontAlgn="base" latinLnBrk="0" hangingPunct="1">
                        <a:buNone/>
                      </a:pPr>
                      <a:r>
                        <a:rPr lang="ar-JO" sz="1400" b="1" i="0" u="none" kern="1200" dirty="0">
                          <a:solidFill>
                            <a:schemeClr val="accent6">
                              <a:lumMod val="50000"/>
                            </a:schemeClr>
                          </a:solidFill>
                          <a:effectLst/>
                          <a:latin typeface="Arial" panose="020B0604020202020204" pitchFamily="34" charset="0"/>
                          <a:ea typeface="+mn-ea"/>
                          <a:cs typeface="Arial" panose="020B0604020202020204" pitchFamily="34" charset="0"/>
                        </a:rPr>
                        <a:t>النوع الاجتماعي والإشراك</a:t>
                      </a:r>
                      <a:r>
                        <a:rPr lang="ar-JO" sz="1400" b="1" i="0" u="none" kern="1200" baseline="0" dirty="0">
                          <a:solidFill>
                            <a:schemeClr val="accent6">
                              <a:lumMod val="50000"/>
                            </a:schemeClr>
                          </a:solidFill>
                          <a:effectLst/>
                          <a:latin typeface="Arial" panose="020B0604020202020204" pitchFamily="34" charset="0"/>
                          <a:ea typeface="+mn-ea"/>
                          <a:cs typeface="Arial" panose="020B0604020202020204" pitchFamily="34" charset="0"/>
                        </a:rPr>
                        <a:t> والضحايا/الناجين:</a:t>
                      </a:r>
                      <a:endParaRPr lang="ar-JO" sz="1400" b="1" i="0" u="none" kern="1200" dirty="0">
                        <a:solidFill>
                          <a:schemeClr val="accent6">
                            <a:lumMod val="50000"/>
                          </a:schemeClr>
                        </a:solidFill>
                        <a:effectLst/>
                        <a:latin typeface="Arial" panose="020B0604020202020204" pitchFamily="34" charset="0"/>
                        <a:ea typeface="+mn-ea"/>
                        <a:cs typeface="Arial" panose="020B0604020202020204" pitchFamily="34" charset="0"/>
                      </a:endParaRPr>
                    </a:p>
                    <a:p>
                      <a:pPr marL="285750" indent="-285750" algn="r" rtl="1" fontAlgn="base">
                        <a:buFont typeface="+mj-lt"/>
                        <a:buAutoNum type="arabicPeriod"/>
                      </a:pPr>
                      <a:r>
                        <a:rPr lang="ar-JO" sz="1200" b="1" kern="1200" dirty="0">
                          <a:solidFill>
                            <a:schemeClr val="tx1"/>
                          </a:solidFill>
                          <a:latin typeface="Arial" panose="020B0604020202020204" pitchFamily="34" charset="0"/>
                          <a:ea typeface="+mn-ea"/>
                          <a:cs typeface="Arial" panose="020B0604020202020204" pitchFamily="34" charset="0"/>
                        </a:rPr>
                        <a:t>هل تستفيد</a:t>
                      </a:r>
                      <a:r>
                        <a:rPr lang="ar-JO" sz="1200" b="1" kern="1200" baseline="0" dirty="0">
                          <a:solidFill>
                            <a:schemeClr val="tx1"/>
                          </a:solidFill>
                          <a:latin typeface="Arial" panose="020B0604020202020204" pitchFamily="34" charset="0"/>
                          <a:ea typeface="+mn-ea"/>
                          <a:cs typeface="Arial" panose="020B0604020202020204" pitchFamily="34" charset="0"/>
                        </a:rPr>
                        <a:t> النساء والرجال والفتيات والفتيان بشكل متساوي من العمل على إزالة الألغام؟ </a:t>
                      </a:r>
                      <a:r>
                        <a:rPr lang="ar-JO" sz="1200" b="0" i="1" kern="1200" baseline="0" dirty="0">
                          <a:solidFill>
                            <a:schemeClr val="tx1"/>
                          </a:solidFill>
                          <a:latin typeface="Arial" panose="020B0604020202020204" pitchFamily="34" charset="0"/>
                          <a:ea typeface="+mn-ea"/>
                          <a:cs typeface="Arial" panose="020B0604020202020204" pitchFamily="34" charset="0"/>
                        </a:rPr>
                        <a:t>هل يدعم العمل على إزالة الألغام زيادة في مساواة النوع الاجتماعي أو هل له أثر تحويلي على الأعراف </a:t>
                      </a:r>
                      <a:r>
                        <a:rPr lang="ar-JO" sz="1200" b="0" i="1" kern="1200" baseline="0" dirty="0" err="1">
                          <a:solidFill>
                            <a:schemeClr val="tx1"/>
                          </a:solidFill>
                          <a:latin typeface="Arial" panose="020B0604020202020204" pitchFamily="34" charset="0"/>
                          <a:ea typeface="+mn-ea"/>
                          <a:cs typeface="Arial" panose="020B0604020202020204" pitchFamily="34" charset="0"/>
                        </a:rPr>
                        <a:t>الجندرية</a:t>
                      </a:r>
                      <a:r>
                        <a:rPr lang="ar-JO" sz="1200" b="0" i="1" kern="1200" baseline="0" dirty="0">
                          <a:solidFill>
                            <a:schemeClr val="tx1"/>
                          </a:solidFill>
                          <a:latin typeface="Arial" panose="020B0604020202020204" pitchFamily="34" charset="0"/>
                          <a:ea typeface="+mn-ea"/>
                          <a:cs typeface="Arial" panose="020B0604020202020204" pitchFamily="34" charset="0"/>
                        </a:rPr>
                        <a:t>؟</a:t>
                      </a:r>
                      <a:endParaRPr lang="ar-JO" sz="1200" b="1" kern="1200" dirty="0">
                        <a:solidFill>
                          <a:schemeClr val="tx1"/>
                        </a:solidFill>
                        <a:latin typeface="Arial" panose="020B0604020202020204" pitchFamily="34" charset="0"/>
                        <a:ea typeface="+mn-ea"/>
                        <a:cs typeface="Arial" panose="020B0604020202020204" pitchFamily="34" charset="0"/>
                      </a:endParaRPr>
                    </a:p>
                    <a:p>
                      <a:pPr marL="285750" indent="-285750" algn="r" rtl="1" fontAlgn="base">
                        <a:buFont typeface="+mj-lt"/>
                        <a:buAutoNum type="arabicPeriod"/>
                      </a:pPr>
                      <a:r>
                        <a:rPr lang="ar-JO" sz="1200" b="1" dirty="0">
                          <a:solidFill>
                            <a:schemeClr val="tx1"/>
                          </a:solidFill>
                          <a:latin typeface="Arial" panose="020B0604020202020204" pitchFamily="34" charset="0"/>
                          <a:cs typeface="Arial" panose="020B0604020202020204" pitchFamily="34" charset="0"/>
                        </a:rPr>
                        <a:t>هل ازدادت</a:t>
                      </a:r>
                      <a:r>
                        <a:rPr lang="ar-JO" sz="1200" b="1" baseline="0" dirty="0">
                          <a:solidFill>
                            <a:schemeClr val="tx1"/>
                          </a:solidFill>
                          <a:latin typeface="Arial" panose="020B0604020202020204" pitchFamily="34" charset="0"/>
                          <a:cs typeface="Arial" panose="020B0604020202020204" pitchFamily="34" charset="0"/>
                        </a:rPr>
                        <a:t> موارد وطنية لدعم الناجين من العتاد المتفجر والأشخاص ذوي الإعاقة، وهل هذا الدعم مستدام؟ </a:t>
                      </a:r>
                      <a:r>
                        <a:rPr lang="ar-JO" sz="1200" b="0" i="1" baseline="0" dirty="0">
                          <a:solidFill>
                            <a:schemeClr val="tx1"/>
                          </a:solidFill>
                          <a:latin typeface="Arial" panose="020B0604020202020204" pitchFamily="34" charset="0"/>
                          <a:cs typeface="Arial" panose="020B0604020202020204" pitchFamily="34" charset="0"/>
                        </a:rPr>
                        <a:t>هل تعتبر سياسات الحكومة بشأن الإشراك كافية؟ إذا كانت الإجابة لا، كيف يمكن تحسينها؟</a:t>
                      </a:r>
                      <a:endParaRPr lang="ar-JO" sz="1200" b="0" dirty="0">
                        <a:solidFill>
                          <a:schemeClr val="tx1"/>
                        </a:solidFill>
                        <a:latin typeface="Arial" panose="020B0604020202020204" pitchFamily="34" charset="0"/>
                        <a:cs typeface="Arial" panose="020B0604020202020204" pitchFamily="34" charset="0"/>
                      </a:endParaRPr>
                    </a:p>
                    <a:p>
                      <a:pPr marL="228600" indent="-228600" algn="r" rtl="1" fontAlgn="base">
                        <a:buFont typeface="+mj-lt"/>
                        <a:buAutoNum type="arabicPeriod"/>
                      </a:pPr>
                      <a:r>
                        <a:rPr lang="ar-JO" sz="1200" b="1" i="0" dirty="0">
                          <a:solidFill>
                            <a:srgbClr val="000000"/>
                          </a:solidFill>
                          <a:effectLst/>
                          <a:latin typeface="Arial" panose="020B0604020202020204" pitchFamily="34" charset="0"/>
                          <a:cs typeface="Arial" panose="020B0604020202020204" pitchFamily="34" charset="0"/>
                        </a:rPr>
                        <a:t>هل</a:t>
                      </a:r>
                      <a:r>
                        <a:rPr lang="ar-JO" sz="1200" b="1" i="0" baseline="0" dirty="0">
                          <a:solidFill>
                            <a:srgbClr val="000000"/>
                          </a:solidFill>
                          <a:effectLst/>
                          <a:latin typeface="Arial" panose="020B0604020202020204" pitchFamily="34" charset="0"/>
                          <a:cs typeface="Arial" panose="020B0604020202020204" pitchFamily="34" charset="0"/>
                        </a:rPr>
                        <a:t> يستطيع الضحايا الحصول على جودة حياة جيدة والمساهمة بإيجابية في المجتمع؟ هل يتم قبولهم في المجتمع؟ </a:t>
                      </a:r>
                      <a:r>
                        <a:rPr lang="ar-JO" sz="1200" b="0" i="0" baseline="0" dirty="0">
                          <a:solidFill>
                            <a:srgbClr val="000000"/>
                          </a:solidFill>
                          <a:effectLst/>
                          <a:latin typeface="Arial" panose="020B0604020202020204" pitchFamily="34" charset="0"/>
                          <a:cs typeface="Arial" panose="020B0604020202020204" pitchFamily="34" charset="0"/>
                        </a:rPr>
                        <a:t>إذا كانت الإجابة لا، لماذا؟</a:t>
                      </a:r>
                    </a:p>
                    <a:p>
                      <a:pPr marL="228600" indent="-228600" algn="r" rtl="1" fontAlgn="base">
                        <a:buFont typeface="+mj-lt"/>
                        <a:buAutoNum type="arabicPeriod"/>
                      </a:pPr>
                      <a:r>
                        <a:rPr lang="ar-JO" sz="1200" b="1" i="0" baseline="0" dirty="0">
                          <a:solidFill>
                            <a:srgbClr val="000000"/>
                          </a:solidFill>
                          <a:effectLst/>
                          <a:latin typeface="Arial" panose="020B0604020202020204" pitchFamily="34" charset="0"/>
                          <a:cs typeface="Arial" panose="020B0604020202020204" pitchFamily="34" charset="0"/>
                        </a:rPr>
                        <a:t>هل يتمتع الرجال والنساء بفرص وصول متساوية للتوظيف والترقية في قطاع العمل على إزالة الألغام؟ </a:t>
                      </a:r>
                      <a:r>
                        <a:rPr lang="ar-JO" sz="1200" b="0" i="1" baseline="0" dirty="0">
                          <a:solidFill>
                            <a:srgbClr val="000000"/>
                          </a:solidFill>
                          <a:effectLst/>
                          <a:latin typeface="Arial" panose="020B0604020202020204" pitchFamily="34" charset="0"/>
                          <a:cs typeface="Arial" panose="020B0604020202020204" pitchFamily="34" charset="0"/>
                        </a:rPr>
                        <a:t>هل تتزايد نسبة الإناث بين الموظفين وهل يوجد تزايد في نسبة النساء في المناصب الإدارية؟ إذا كانت الإجابة لا، لماذا؟</a:t>
                      </a:r>
                      <a:endParaRPr lang="ar-JO" sz="1200" b="1" i="0" dirty="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26521362"/>
                  </a:ext>
                </a:extLst>
              </a:tr>
              <a:tr h="1826141">
                <a:tc>
                  <a:txBody>
                    <a:bodyPr/>
                    <a:lstStyle/>
                    <a:p>
                      <a:pPr marL="0" indent="0" algn="r" defTabSz="914400" rtl="1" eaLnBrk="1" fontAlgn="base" latinLnBrk="0" hangingPunct="1">
                        <a:buNone/>
                      </a:pPr>
                      <a:r>
                        <a:rPr lang="ar-JO" sz="1400" b="1" i="0" u="none" kern="1200" dirty="0">
                          <a:solidFill>
                            <a:schemeClr val="accent6">
                              <a:lumMod val="50000"/>
                            </a:schemeClr>
                          </a:solidFill>
                          <a:effectLst/>
                          <a:latin typeface="Arial" panose="020B0604020202020204" pitchFamily="34" charset="0"/>
                          <a:ea typeface="+mn-ea"/>
                          <a:cs typeface="Arial" panose="020B0604020202020204" pitchFamily="34" charset="0"/>
                        </a:rPr>
                        <a:t>الصمود والسلام:</a:t>
                      </a:r>
                    </a:p>
                    <a:p>
                      <a:pPr marL="285750" indent="-285750" algn="r" rtl="1" fontAlgn="base">
                        <a:buFont typeface="+mj-lt"/>
                        <a:buAutoNum type="arabicPeriod"/>
                      </a:pPr>
                      <a:r>
                        <a:rPr lang="ar-JO" sz="1200" b="1" i="0" dirty="0">
                          <a:solidFill>
                            <a:srgbClr val="000000"/>
                          </a:solidFill>
                          <a:effectLst/>
                          <a:latin typeface="Arial" panose="020B0604020202020204" pitchFamily="34" charset="0"/>
                          <a:cs typeface="Arial" panose="020B0604020202020204" pitchFamily="34" charset="0"/>
                        </a:rPr>
                        <a:t>هل ازداد صمود</a:t>
                      </a:r>
                      <a:r>
                        <a:rPr lang="ar-JO" sz="1200" b="1" i="0" baseline="0" dirty="0">
                          <a:solidFill>
                            <a:srgbClr val="000000"/>
                          </a:solidFill>
                          <a:effectLst/>
                          <a:latin typeface="Arial" panose="020B0604020202020204" pitchFamily="34" charset="0"/>
                          <a:cs typeface="Arial" panose="020B0604020202020204" pitchFamily="34" charset="0"/>
                        </a:rPr>
                        <a:t> المجتمعات أمام الصدمات (الطبيعية والناتجة عن النزاع) مقارنة بما قبل العمل على إزالة اللغام؟ كيف ولماذا؟</a:t>
                      </a:r>
                    </a:p>
                    <a:p>
                      <a:pPr marL="285750" indent="-285750" algn="r" rtl="1" fontAlgn="base">
                        <a:buFont typeface="+mj-lt"/>
                        <a:buAutoNum type="arabicPeriod"/>
                      </a:pPr>
                      <a:r>
                        <a:rPr lang="ar-JO" sz="1200" b="1" i="0" baseline="0" dirty="0">
                          <a:solidFill>
                            <a:srgbClr val="000000"/>
                          </a:solidFill>
                          <a:effectLst/>
                          <a:latin typeface="Arial" panose="020B0604020202020204" pitchFamily="34" charset="0"/>
                          <a:cs typeface="Arial" panose="020B0604020202020204" pitchFamily="34" charset="0"/>
                        </a:rPr>
                        <a:t>هل يتم توفير العمل على إزالة الألغام بطريقة تراعي النزاع؟ كيف؟ </a:t>
                      </a:r>
                      <a:r>
                        <a:rPr lang="ar-JO" sz="1200" b="0" i="1" baseline="0" dirty="0">
                          <a:solidFill>
                            <a:srgbClr val="000000"/>
                          </a:solidFill>
                          <a:effectLst/>
                          <a:latin typeface="Arial" panose="020B0604020202020204" pitchFamily="34" charset="0"/>
                          <a:cs typeface="Arial" panose="020B0604020202020204" pitchFamily="34" charset="0"/>
                        </a:rPr>
                        <a:t>هل يوجد أي دروس يمكننا الاستفادة منها؟ هل يوجد آليات تغذية راجعة للموظفين والمجتمع لضمان عدم تسبب أنشطة العمل على إزالة الألغام بأي أذى؟</a:t>
                      </a:r>
                      <a:endParaRPr lang="ar-JO" sz="1200" b="1" i="0" baseline="0" dirty="0">
                        <a:solidFill>
                          <a:srgbClr val="000000"/>
                        </a:solidFill>
                        <a:effectLst/>
                        <a:latin typeface="Arial" panose="020B0604020202020204" pitchFamily="34" charset="0"/>
                        <a:cs typeface="Arial" panose="020B0604020202020204" pitchFamily="34" charset="0"/>
                      </a:endParaRPr>
                    </a:p>
                    <a:p>
                      <a:pPr marL="285750" indent="-285750" algn="r" rtl="1" fontAlgn="base">
                        <a:buFont typeface="+mj-lt"/>
                        <a:buAutoNum type="arabicPeriod"/>
                      </a:pPr>
                      <a:r>
                        <a:rPr lang="ar-JO" sz="1200" b="1" i="0" baseline="0" dirty="0">
                          <a:solidFill>
                            <a:srgbClr val="000000"/>
                          </a:solidFill>
                          <a:effectLst/>
                          <a:latin typeface="Arial" panose="020B0604020202020204" pitchFamily="34" charset="0"/>
                          <a:cs typeface="Arial" panose="020B0604020202020204" pitchFamily="34" charset="0"/>
                        </a:rPr>
                        <a:t>هل يخفض العمل على إزالة الألغام توفر الأسلحة التي تقوض الاستقرار؟ كيف ولماذا؟</a:t>
                      </a:r>
                      <a:endParaRPr lang="ar-JO" sz="1200" b="1" i="0" dirty="0">
                        <a:solidFill>
                          <a:srgbClr val="000000"/>
                        </a:solidFill>
                        <a:effectLst/>
                        <a:latin typeface="Arial" panose="020B0604020202020204" pitchFamily="34" charset="0"/>
                        <a:cs typeface="Arial" panose="020B0604020202020204" pitchFamily="34" charset="0"/>
                      </a:endParaRPr>
                    </a:p>
                  </a:txBody>
                  <a:tcPr/>
                </a:tc>
                <a:tc>
                  <a:txBody>
                    <a:bodyPr/>
                    <a:lstStyle/>
                    <a:p>
                      <a:pPr marL="0" indent="0" algn="r" defTabSz="914400" rtl="1" eaLnBrk="1" fontAlgn="base" latinLnBrk="0" hangingPunct="1">
                        <a:buNone/>
                      </a:pPr>
                      <a:r>
                        <a:rPr lang="ar-JO" sz="1400" b="1" i="0" u="none" kern="1200" dirty="0">
                          <a:solidFill>
                            <a:schemeClr val="accent6">
                              <a:lumMod val="50000"/>
                            </a:schemeClr>
                          </a:solidFill>
                          <a:effectLst/>
                          <a:latin typeface="Arial" panose="020B0604020202020204" pitchFamily="34" charset="0"/>
                          <a:ea typeface="+mn-ea"/>
                          <a:cs typeface="Arial" panose="020B0604020202020204" pitchFamily="34" charset="0"/>
                        </a:rPr>
                        <a:t>الملكية الوطنية:</a:t>
                      </a:r>
                      <a:endParaRPr lang="en-US" sz="1400" b="1" i="0" u="none" kern="1200" dirty="0">
                        <a:solidFill>
                          <a:schemeClr val="accent6">
                            <a:lumMod val="50000"/>
                          </a:schemeClr>
                        </a:solidFill>
                        <a:effectLst/>
                        <a:latin typeface="Arial" panose="020B0604020202020204" pitchFamily="34" charset="0"/>
                        <a:ea typeface="+mn-ea"/>
                        <a:cs typeface="Arial" panose="020B0604020202020204" pitchFamily="34" charset="0"/>
                      </a:endParaRPr>
                    </a:p>
                    <a:p>
                      <a:pPr marL="228600" indent="-228600" algn="r" rtl="1" fontAlgn="base">
                        <a:buFont typeface="+mj-lt"/>
                        <a:buAutoNum type="arabicPeriod"/>
                      </a:pPr>
                      <a:r>
                        <a:rPr lang="ar-JO" sz="1200" b="1" i="0" dirty="0">
                          <a:solidFill>
                            <a:srgbClr val="000000"/>
                          </a:solidFill>
                          <a:effectLst/>
                          <a:latin typeface="Arial" panose="020B0604020202020204" pitchFamily="34" charset="0"/>
                          <a:cs typeface="Arial" panose="020B0604020202020204" pitchFamily="34" charset="0"/>
                        </a:rPr>
                        <a:t>هل </a:t>
                      </a:r>
                      <a:r>
                        <a:rPr lang="ar-JO" sz="1200" b="1" i="0" dirty="0" err="1">
                          <a:solidFill>
                            <a:srgbClr val="000000"/>
                          </a:solidFill>
                          <a:effectLst/>
                          <a:latin typeface="Arial" panose="020B0604020202020204" pitchFamily="34" charset="0"/>
                          <a:cs typeface="Arial" panose="020B0604020202020204" pitchFamily="34" charset="0"/>
                        </a:rPr>
                        <a:t>تتواءم</a:t>
                      </a:r>
                      <a:r>
                        <a:rPr lang="ar-JO" sz="1200" b="1" i="0" dirty="0">
                          <a:solidFill>
                            <a:srgbClr val="000000"/>
                          </a:solidFill>
                          <a:effectLst/>
                          <a:latin typeface="Arial" panose="020B0604020202020204" pitchFamily="34" charset="0"/>
                          <a:cs typeface="Arial" panose="020B0604020202020204" pitchFamily="34" charset="0"/>
                        </a:rPr>
                        <a:t> كافة أنشطة</a:t>
                      </a:r>
                      <a:r>
                        <a:rPr lang="ar-JO" sz="1200" b="1" i="0" baseline="0" dirty="0">
                          <a:solidFill>
                            <a:srgbClr val="000000"/>
                          </a:solidFill>
                          <a:effectLst/>
                          <a:latin typeface="Arial" panose="020B0604020202020204" pitchFamily="34" charset="0"/>
                          <a:cs typeface="Arial" panose="020B0604020202020204" pitchFamily="34" charset="0"/>
                        </a:rPr>
                        <a:t> أصحاب المصلحة في العمل على إزالة الألغام مع الأهداف الوطنية في هذا الجانب؟ إذا كانت الإجابة لا، لماذا؟</a:t>
                      </a:r>
                    </a:p>
                    <a:p>
                      <a:pPr marL="228600" indent="-228600" algn="r" rtl="1" fontAlgn="base">
                        <a:buFont typeface="+mj-lt"/>
                        <a:buAutoNum type="arabicPeriod"/>
                      </a:pPr>
                      <a:r>
                        <a:rPr lang="ar-JO" sz="1200" b="1" i="0" baseline="0" dirty="0">
                          <a:solidFill>
                            <a:srgbClr val="000000"/>
                          </a:solidFill>
                          <a:effectLst/>
                          <a:latin typeface="Arial" panose="020B0604020202020204" pitchFamily="34" charset="0"/>
                          <a:cs typeface="Arial" panose="020B0604020202020204" pitchFamily="34" charset="0"/>
                        </a:rPr>
                        <a:t>كيف تمكنت سلطات العمل على إزالة الألغام الوطنية/السلطات الوطنية من التأثير على السياسات بحيث أصبح العمل على إزالة الألغام يحظى بالتقدير والاهتمام في خطط العمل الوطنية؟</a:t>
                      </a:r>
                    </a:p>
                    <a:p>
                      <a:pPr marL="228600" indent="-228600" algn="r" rtl="1" fontAlgn="base">
                        <a:buFont typeface="+mj-lt"/>
                        <a:buAutoNum type="arabicPeriod"/>
                      </a:pPr>
                      <a:r>
                        <a:rPr lang="ar-JO" sz="1200" b="1" i="0" dirty="0">
                          <a:solidFill>
                            <a:srgbClr val="000000"/>
                          </a:solidFill>
                          <a:effectLst/>
                          <a:latin typeface="Arial" panose="020B0604020202020204" pitchFamily="34" charset="0"/>
                          <a:cs typeface="Arial" panose="020B0604020202020204" pitchFamily="34" charset="0"/>
                        </a:rPr>
                        <a:t>هل أصبحت إدارة</a:t>
                      </a:r>
                      <a:r>
                        <a:rPr lang="ar-JO" sz="1200" b="1" i="0" baseline="0" dirty="0">
                          <a:solidFill>
                            <a:srgbClr val="000000"/>
                          </a:solidFill>
                          <a:effectLst/>
                          <a:latin typeface="Arial" panose="020B0604020202020204" pitchFamily="34" charset="0"/>
                          <a:cs typeface="Arial" panose="020B0604020202020204" pitchFamily="34" charset="0"/>
                        </a:rPr>
                        <a:t> العمل على إزالة الألغام وتقديم خدماتها تنفذ بشكل كتزايد من أصحاب مصلحة محليين (سلطة العمل على إزالة الألغام والمنفذين المحليين)؟ إذا كانت الإجابة لا، لماذا؟</a:t>
                      </a:r>
                    </a:p>
                    <a:p>
                      <a:pPr marL="228600" indent="-228600" algn="r" rtl="1" fontAlgn="base">
                        <a:buFont typeface="+mj-lt"/>
                        <a:buAutoNum type="arabicPeriod"/>
                      </a:pPr>
                      <a:r>
                        <a:rPr lang="ar-JO" sz="1200" b="1" i="0" dirty="0">
                          <a:solidFill>
                            <a:srgbClr val="000000"/>
                          </a:solidFill>
                          <a:effectLst/>
                          <a:latin typeface="Arial" panose="020B0604020202020204" pitchFamily="34" charset="0"/>
                          <a:cs typeface="Arial" panose="020B0604020202020204" pitchFamily="34" charset="0"/>
                        </a:rPr>
                        <a:t>هل يوجد انخفاض</a:t>
                      </a:r>
                      <a:r>
                        <a:rPr lang="ar-JO" sz="1200" b="1" i="0" baseline="0" dirty="0">
                          <a:solidFill>
                            <a:srgbClr val="000000"/>
                          </a:solidFill>
                          <a:effectLst/>
                          <a:latin typeface="Arial" panose="020B0604020202020204" pitchFamily="34" charset="0"/>
                          <a:cs typeface="Arial" panose="020B0604020202020204" pitchFamily="34" charset="0"/>
                        </a:rPr>
                        <a:t> في الحاجة لتمويل ودعم فني خارجيان مع مرور الوقت؟</a:t>
                      </a:r>
                      <a:endParaRPr lang="ar-JO" sz="1200" b="1" i="0" dirty="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12370790"/>
                  </a:ext>
                </a:extLst>
              </a:tr>
              <a:tr h="1070497">
                <a:tc gridSpan="2">
                  <a:txBody>
                    <a:bodyPr/>
                    <a:lstStyle/>
                    <a:p>
                      <a:pPr marL="0" indent="0" algn="r" rtl="1" fontAlgn="base">
                        <a:buNone/>
                      </a:pPr>
                      <a:r>
                        <a:rPr lang="ar-JO" sz="1400" b="1" i="0" u="none" dirty="0">
                          <a:solidFill>
                            <a:schemeClr val="accent6">
                              <a:lumMod val="50000"/>
                            </a:schemeClr>
                          </a:solidFill>
                          <a:effectLst/>
                          <a:latin typeface="Arial" panose="020B0604020202020204" pitchFamily="34" charset="0"/>
                          <a:cs typeface="Arial" panose="020B0604020202020204" pitchFamily="34" charset="0"/>
                        </a:rPr>
                        <a:t>دمج العمل على إزالة الألغام:</a:t>
                      </a:r>
                    </a:p>
                    <a:p>
                      <a:pPr marL="228600" indent="-228600" algn="r" rtl="1" fontAlgn="base">
                        <a:buFont typeface="+mj-lt"/>
                        <a:buAutoNum type="arabicPeriod"/>
                      </a:pPr>
                      <a:r>
                        <a:rPr lang="ar-JO" sz="1200" b="1" dirty="0">
                          <a:solidFill>
                            <a:schemeClr val="tx1"/>
                          </a:solidFill>
                          <a:latin typeface="Arial" panose="020B0604020202020204" pitchFamily="34" charset="0"/>
                          <a:cs typeface="Arial" panose="020B0604020202020204" pitchFamily="34" charset="0"/>
                        </a:rPr>
                        <a:t>لماذا تم (لم يتم) دمج العمل على إزالة</a:t>
                      </a:r>
                      <a:r>
                        <a:rPr lang="ar-JO" sz="1200" b="1" baseline="0" dirty="0">
                          <a:solidFill>
                            <a:schemeClr val="tx1"/>
                          </a:solidFill>
                          <a:latin typeface="Arial" panose="020B0604020202020204" pitchFamily="34" charset="0"/>
                          <a:cs typeface="Arial" panose="020B0604020202020204" pitchFamily="34" charset="0"/>
                        </a:rPr>
                        <a:t> الألغام في الخطط الإنسانية أو التنموية الوطنية أو خطط تحقيق الاستقرار أو بناء السلام الوطنية؟</a:t>
                      </a:r>
                      <a:endParaRPr lang="ar-JO" sz="1200" b="1" dirty="0">
                        <a:solidFill>
                          <a:schemeClr val="tx1"/>
                        </a:solidFill>
                        <a:latin typeface="Arial" panose="020B0604020202020204" pitchFamily="34" charset="0"/>
                        <a:cs typeface="Arial" panose="020B0604020202020204" pitchFamily="34" charset="0"/>
                      </a:endParaRPr>
                    </a:p>
                    <a:p>
                      <a:pPr marL="228600" indent="-228600" algn="r" rtl="1" fontAlgn="base">
                        <a:buFont typeface="+mj-lt"/>
                        <a:buAutoNum type="arabicPeriod"/>
                      </a:pPr>
                      <a:r>
                        <a:rPr lang="ar-JO" sz="1200" b="1" i="0" dirty="0">
                          <a:solidFill>
                            <a:schemeClr val="tx1"/>
                          </a:solidFill>
                          <a:effectLst/>
                          <a:latin typeface="Arial" panose="020B0604020202020204" pitchFamily="34" charset="0"/>
                          <a:cs typeface="Arial" panose="020B0604020202020204" pitchFamily="34" charset="0"/>
                        </a:rPr>
                        <a:t>لماذا</a:t>
                      </a:r>
                      <a:r>
                        <a:rPr lang="ar-JO" sz="1200" b="1" i="0" baseline="0" dirty="0">
                          <a:solidFill>
                            <a:schemeClr val="tx1"/>
                          </a:solidFill>
                          <a:effectLst/>
                          <a:latin typeface="Arial" panose="020B0604020202020204" pitchFamily="34" charset="0"/>
                          <a:cs typeface="Arial" panose="020B0604020202020204" pitchFamily="34" charset="0"/>
                        </a:rPr>
                        <a:t> يوجد تنسيق وتعاون كافيان/غير كافيان بين قطاع العمل على إزالة الألغام والقطاعات الأخرى </a:t>
                      </a:r>
                      <a:r>
                        <a:rPr lang="ar-JO" sz="1200" b="0" i="0" baseline="0" dirty="0">
                          <a:solidFill>
                            <a:schemeClr val="tx1"/>
                          </a:solidFill>
                          <a:effectLst/>
                          <a:latin typeface="Arial" panose="020B0604020202020204" pitchFamily="34" charset="0"/>
                          <a:cs typeface="Arial" panose="020B0604020202020204" pitchFamily="34" charset="0"/>
                        </a:rPr>
                        <a:t>(تحديداً: العمل الإنساني، التنمية، الصحة، بناء السلام)؟</a:t>
                      </a:r>
                    </a:p>
                    <a:p>
                      <a:pPr marL="228600" indent="-228600" algn="r" rtl="1" fontAlgn="base">
                        <a:buFont typeface="+mj-lt"/>
                        <a:buAutoNum type="arabicPeriod"/>
                      </a:pPr>
                      <a:r>
                        <a:rPr lang="ar-JO" sz="1200" b="1" i="0" baseline="0" dirty="0">
                          <a:solidFill>
                            <a:schemeClr val="tx1"/>
                          </a:solidFill>
                          <a:effectLst/>
                          <a:latin typeface="Arial" panose="020B0604020202020204" pitchFamily="34" charset="0"/>
                          <a:cs typeface="Arial" panose="020B0604020202020204" pitchFamily="34" charset="0"/>
                        </a:rPr>
                        <a:t>ما هي مثبطات أو العوامل المساندة لقطاع العمل على إزالة الألغام للحصول على تمويل إضافي يساهم في نتائج نظرية التغيير الخاصة بالقطاع؟</a:t>
                      </a:r>
                      <a:endParaRPr lang="ar-JO" sz="1200" b="1" i="0" dirty="0">
                        <a:solidFill>
                          <a:schemeClr val="tx1"/>
                        </a:solidFill>
                        <a:effectLst/>
                        <a:latin typeface="Arial" panose="020B0604020202020204" pitchFamily="34" charset="0"/>
                        <a:cs typeface="Arial" panose="020B0604020202020204" pitchFamily="34" charset="0"/>
                      </a:endParaRPr>
                    </a:p>
                  </a:txBody>
                  <a:tcPr/>
                </a:tc>
                <a:tc hMerge="1">
                  <a:txBody>
                    <a:bodyPr/>
                    <a:lstStyle/>
                    <a:p>
                      <a:endParaRPr lang="en-GB"/>
                    </a:p>
                  </a:txBody>
                  <a:tcPr/>
                </a:tc>
                <a:extLst>
                  <a:ext uri="{0D108BD9-81ED-4DB2-BD59-A6C34878D82A}">
                    <a16:rowId xmlns:a16="http://schemas.microsoft.com/office/drawing/2014/main" val="1228988718"/>
                  </a:ext>
                </a:extLst>
              </a:tr>
            </a:tbl>
          </a:graphicData>
        </a:graphic>
      </p:graphicFrame>
    </p:spTree>
    <p:extLst>
      <p:ext uri="{BB962C8B-B14F-4D97-AF65-F5344CB8AC3E}">
        <p14:creationId xmlns:p14="http://schemas.microsoft.com/office/powerpoint/2010/main" val="1255046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630A75-AD62-1A47-A2DA-3BE5A0F42D6E}"/>
              </a:ext>
            </a:extLst>
          </p:cNvPr>
          <p:cNvSpPr/>
          <p:nvPr/>
        </p:nvSpPr>
        <p:spPr>
          <a:xfrm>
            <a:off x="1" y="318"/>
            <a:ext cx="12191999" cy="6857682"/>
          </a:xfrm>
          <a:prstGeom prst="rect">
            <a:avLst/>
          </a:prstGeom>
          <a:gradFill>
            <a:gsLst>
              <a:gs pos="0">
                <a:srgbClr val="BACB4E"/>
              </a:gs>
              <a:gs pos="99000">
                <a:srgbClr val="009FE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3" name="Picture 2" descr="Diagram&#10;&#10;Description automatically generated">
            <a:extLst>
              <a:ext uri="{FF2B5EF4-FFF2-40B4-BE49-F238E27FC236}">
                <a16:creationId xmlns:a16="http://schemas.microsoft.com/office/drawing/2014/main" id="{8E523969-04C5-024B-999C-A8F84638A995}"/>
              </a:ext>
            </a:extLst>
          </p:cNvPr>
          <p:cNvPicPr>
            <a:picLocks noChangeAspect="1"/>
          </p:cNvPicPr>
          <p:nvPr/>
        </p:nvPicPr>
        <p:blipFill>
          <a:blip r:embed="rId2">
            <a:alphaModFix amt="8000"/>
            <a:extLst>
              <a:ext uri="{BEBA8EAE-BF5A-486C-A8C5-ECC9F3942E4B}">
                <a14:imgProps xmlns:a14="http://schemas.microsoft.com/office/drawing/2010/main">
                  <a14:imgLayer r:embed="rId3">
                    <a14:imgEffect>
                      <a14:saturation sat="312000"/>
                    </a14:imgEffect>
                  </a14:imgLayer>
                </a14:imgProps>
              </a:ext>
              <a:ext uri="{28A0092B-C50C-407E-A947-70E740481C1C}">
                <a14:useLocalDpi xmlns:a14="http://schemas.microsoft.com/office/drawing/2010/main" val="0"/>
              </a:ext>
            </a:extLst>
          </a:blip>
          <a:stretch>
            <a:fillRect/>
          </a:stretch>
        </p:blipFill>
        <p:spPr>
          <a:xfrm>
            <a:off x="0" y="0"/>
            <a:ext cx="12192000" cy="6811315"/>
          </a:xfrm>
          <a:prstGeom prst="rect">
            <a:avLst/>
          </a:prstGeom>
        </p:spPr>
      </p:pic>
      <p:sp>
        <p:nvSpPr>
          <p:cNvPr id="4" name="TextBox 3">
            <a:extLst>
              <a:ext uri="{FF2B5EF4-FFF2-40B4-BE49-F238E27FC236}">
                <a16:creationId xmlns:a16="http://schemas.microsoft.com/office/drawing/2014/main" id="{905E074C-BE3E-5C4E-A30B-A73DAEB02EAC}"/>
              </a:ext>
            </a:extLst>
          </p:cNvPr>
          <p:cNvSpPr txBox="1"/>
          <p:nvPr/>
        </p:nvSpPr>
        <p:spPr>
          <a:xfrm>
            <a:off x="995680" y="2081463"/>
            <a:ext cx="10200640" cy="1200329"/>
          </a:xfrm>
          <a:prstGeom prst="rect">
            <a:avLst/>
          </a:prstGeom>
          <a:noFill/>
        </p:spPr>
        <p:txBody>
          <a:bodyPr wrap="square" lIns="91440" tIns="45720" rIns="91440" bIns="45720" rtlCol="0" anchor="t">
            <a:spAutoFit/>
          </a:bodyPr>
          <a:lstStyle/>
          <a:p>
            <a:pPr algn="r" rtl="1"/>
            <a:r>
              <a:rPr lang="ar-JO" sz="3600" b="1" dirty="0">
                <a:solidFill>
                  <a:srgbClr val="103A71"/>
                </a:solidFill>
                <a:latin typeface="Arial"/>
                <a:cs typeface="Arial"/>
              </a:rPr>
              <a:t>القسم الثاني</a:t>
            </a:r>
            <a:endParaRPr lang="en-US" dirty="0">
              <a:solidFill>
                <a:schemeClr val="bg1"/>
              </a:solidFill>
              <a:latin typeface="Arial"/>
              <a:cs typeface="Arial"/>
            </a:endParaRPr>
          </a:p>
          <a:p>
            <a:pPr algn="r" rtl="1"/>
            <a:r>
              <a:rPr lang="ar-JO" sz="3600" b="1" dirty="0">
                <a:solidFill>
                  <a:schemeClr val="bg1"/>
                </a:solidFill>
                <a:latin typeface="Arial"/>
                <a:cs typeface="Arial"/>
              </a:rPr>
              <a:t>نظريات العمل</a:t>
            </a:r>
            <a:endParaRPr lang="en-GB" sz="3600" b="1" dirty="0">
              <a:solidFill>
                <a:schemeClr val="bg1"/>
              </a:solidFill>
              <a:latin typeface="Arial"/>
              <a:cs typeface="Arial"/>
            </a:endParaRPr>
          </a:p>
        </p:txBody>
      </p:sp>
    </p:spTree>
    <p:extLst>
      <p:ext uri="{BB962C8B-B14F-4D97-AF65-F5344CB8AC3E}">
        <p14:creationId xmlns:p14="http://schemas.microsoft.com/office/powerpoint/2010/main" val="1620165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8F3B856-ECC7-8341-A01E-EA9024A813AD}"/>
              </a:ext>
            </a:extLst>
          </p:cNvPr>
          <p:cNvSpPr/>
          <p:nvPr/>
        </p:nvSpPr>
        <p:spPr>
          <a:xfrm>
            <a:off x="1" y="318"/>
            <a:ext cx="12191999" cy="2565082"/>
          </a:xfrm>
          <a:prstGeom prst="rect">
            <a:avLst/>
          </a:prstGeom>
          <a:gradFill>
            <a:gsLst>
              <a:gs pos="0">
                <a:srgbClr val="BACB4E"/>
              </a:gs>
              <a:gs pos="99000">
                <a:srgbClr val="009FE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Diagram&#10;&#10;Description automatically generated">
            <a:extLst>
              <a:ext uri="{FF2B5EF4-FFF2-40B4-BE49-F238E27FC236}">
                <a16:creationId xmlns:a16="http://schemas.microsoft.com/office/drawing/2014/main" id="{CA8D6030-5F3C-3E4E-92C0-0DEB69E718CD}"/>
              </a:ext>
            </a:extLst>
          </p:cNvPr>
          <p:cNvPicPr>
            <a:picLocks noChangeAspect="1"/>
          </p:cNvPicPr>
          <p:nvPr/>
        </p:nvPicPr>
        <p:blipFill rotWithShape="1">
          <a:blip r:embed="rId2">
            <a:alphaModFix amt="12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b="62335"/>
          <a:stretch/>
        </p:blipFill>
        <p:spPr>
          <a:xfrm>
            <a:off x="-15765" y="159"/>
            <a:ext cx="12192000" cy="2565400"/>
          </a:xfrm>
          <a:prstGeom prst="rect">
            <a:avLst/>
          </a:prstGeom>
        </p:spPr>
      </p:pic>
      <p:sp>
        <p:nvSpPr>
          <p:cNvPr id="10" name="Rectangle 9">
            <a:extLst>
              <a:ext uri="{FF2B5EF4-FFF2-40B4-BE49-F238E27FC236}">
                <a16:creationId xmlns:a16="http://schemas.microsoft.com/office/drawing/2014/main" id="{B3BD2D5D-3614-7847-9EEE-4AB60FE52A78}"/>
              </a:ext>
            </a:extLst>
          </p:cNvPr>
          <p:cNvSpPr/>
          <p:nvPr/>
        </p:nvSpPr>
        <p:spPr>
          <a:xfrm>
            <a:off x="351258" y="2583128"/>
            <a:ext cx="11565948" cy="537135"/>
          </a:xfrm>
          <a:prstGeom prst="rect">
            <a:avLst/>
          </a:prstGeom>
        </p:spPr>
        <p:txBody>
          <a:bodyPr wrap="square" lIns="0" numCol="1" spcCol="540000">
            <a:spAutoFit/>
          </a:bodyPr>
          <a:lstStyle/>
          <a:p>
            <a:pPr algn="r">
              <a:lnSpc>
                <a:spcPts val="1800"/>
              </a:lnSpc>
            </a:pPr>
            <a:r>
              <a:rPr lang="en-US" sz="1400" dirty="0">
                <a:solidFill>
                  <a:srgbClr val="002060"/>
                </a:solidFill>
                <a:latin typeface="Arial" panose="020B0604020202020204" pitchFamily="34" charset="0"/>
              </a:rPr>
              <a:t>​</a:t>
            </a:r>
            <a:endParaRPr lang="ar-JO" sz="1400" dirty="0">
              <a:solidFill>
                <a:srgbClr val="002060"/>
              </a:solidFill>
              <a:latin typeface="Arial" panose="020B0604020202020204" pitchFamily="34" charset="0"/>
            </a:endParaRPr>
          </a:p>
          <a:p>
            <a:pPr algn="r" rtl="1">
              <a:lnSpc>
                <a:spcPts val="1800"/>
              </a:lnSpc>
            </a:pPr>
            <a:r>
              <a:rPr lang="ar-JO" sz="1400" dirty="0">
                <a:solidFill>
                  <a:srgbClr val="002060"/>
                </a:solidFill>
                <a:latin typeface="Arial" panose="020B0604020202020204" pitchFamily="34" charset="0"/>
              </a:rPr>
              <a:t>يمكن دليل نظرية التغيير وحزمة الأدوات الخاصة به من تكييف نظرية التغيير العالمية وتطبيقها في سياقات متنوعة على مستوى الدول. ويحتوي الدليل على:</a:t>
            </a:r>
            <a:endParaRPr lang="en-US" sz="1400" dirty="0">
              <a:solidFill>
                <a:srgbClr val="002060"/>
              </a:solidFill>
              <a:latin typeface="Arial" panose="020B0604020202020204" pitchFamily="34" charset="0"/>
            </a:endParaRPr>
          </a:p>
        </p:txBody>
      </p:sp>
      <p:sp>
        <p:nvSpPr>
          <p:cNvPr id="5" name="Rectangle 4">
            <a:extLst>
              <a:ext uri="{FF2B5EF4-FFF2-40B4-BE49-F238E27FC236}">
                <a16:creationId xmlns:a16="http://schemas.microsoft.com/office/drawing/2014/main" id="{9866EF9C-D295-B67A-CE06-A798C19365D5}"/>
              </a:ext>
            </a:extLst>
          </p:cNvPr>
          <p:cNvSpPr/>
          <p:nvPr/>
        </p:nvSpPr>
        <p:spPr>
          <a:xfrm>
            <a:off x="372760" y="3384631"/>
            <a:ext cx="1682258" cy="923725"/>
          </a:xfrm>
          <a:prstGeom prst="rect">
            <a:avLst/>
          </a:prstGeom>
          <a:solidFill>
            <a:schemeClr val="bg1">
              <a:lumMod val="8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sz="1500" dirty="0">
                <a:solidFill>
                  <a:srgbClr val="002060"/>
                </a:solidFill>
                <a:latin typeface="Arial" panose="020B0604020202020204" pitchFamily="34" charset="0"/>
                <a:cs typeface="Arial" panose="020B0604020202020204" pitchFamily="34" charset="0"/>
              </a:rPr>
              <a:t>الافتراضات</a:t>
            </a:r>
          </a:p>
          <a:p>
            <a:pPr algn="ctr" rtl="1"/>
            <a:r>
              <a:rPr lang="ar-JO" sz="1500" dirty="0">
                <a:solidFill>
                  <a:srgbClr val="002060"/>
                </a:solidFill>
                <a:latin typeface="Arial" panose="020B0604020202020204" pitchFamily="34" charset="0"/>
                <a:cs typeface="Arial" panose="020B0604020202020204" pitchFamily="34" charset="0"/>
              </a:rPr>
              <a:t>الشرائح 69-73</a:t>
            </a:r>
          </a:p>
        </p:txBody>
      </p:sp>
      <p:sp>
        <p:nvSpPr>
          <p:cNvPr id="9" name="TextBox 8">
            <a:extLst>
              <a:ext uri="{FF2B5EF4-FFF2-40B4-BE49-F238E27FC236}">
                <a16:creationId xmlns:a16="http://schemas.microsoft.com/office/drawing/2014/main" id="{B96EBBF4-AFB7-6A67-A769-161C69768191}"/>
              </a:ext>
            </a:extLst>
          </p:cNvPr>
          <p:cNvSpPr txBox="1"/>
          <p:nvPr/>
        </p:nvSpPr>
        <p:spPr>
          <a:xfrm>
            <a:off x="8126954" y="4363167"/>
            <a:ext cx="1682258" cy="307777"/>
          </a:xfrm>
          <a:prstGeom prst="rect">
            <a:avLst/>
          </a:prstGeom>
          <a:noFill/>
        </p:spPr>
        <p:txBody>
          <a:bodyPr wrap="square" lIns="0" rtlCol="0">
            <a:spAutoFit/>
          </a:bodyPr>
          <a:lstStyle/>
          <a:p>
            <a:pPr algn="r" rtl="1"/>
            <a:r>
              <a:rPr lang="ar-JO" sz="1400" dirty="0">
                <a:solidFill>
                  <a:srgbClr val="103A71"/>
                </a:solidFill>
                <a:latin typeface="Arial" panose="020B0604020202020204" pitchFamily="34" charset="0"/>
                <a:cs typeface="Arial" panose="020B0604020202020204" pitchFamily="34" charset="0"/>
              </a:rPr>
              <a:t>نظرية التغيير نفسها</a:t>
            </a:r>
          </a:p>
        </p:txBody>
      </p:sp>
      <p:sp>
        <p:nvSpPr>
          <p:cNvPr id="12" name="TextBox 11">
            <a:extLst>
              <a:ext uri="{FF2B5EF4-FFF2-40B4-BE49-F238E27FC236}">
                <a16:creationId xmlns:a16="http://schemas.microsoft.com/office/drawing/2014/main" id="{086545E5-8DE3-67CA-D0D7-D84902F7857B}"/>
              </a:ext>
            </a:extLst>
          </p:cNvPr>
          <p:cNvSpPr txBox="1"/>
          <p:nvPr/>
        </p:nvSpPr>
        <p:spPr>
          <a:xfrm>
            <a:off x="4216090" y="4378541"/>
            <a:ext cx="1682258" cy="954107"/>
          </a:xfrm>
          <a:prstGeom prst="rect">
            <a:avLst/>
          </a:prstGeom>
          <a:noFill/>
        </p:spPr>
        <p:txBody>
          <a:bodyPr wrap="square" lIns="0" rtlCol="0">
            <a:spAutoFit/>
          </a:bodyPr>
          <a:lstStyle/>
          <a:p>
            <a:pPr algn="r" rtl="1"/>
            <a:r>
              <a:rPr lang="ar-JO" sz="1400" i="1" dirty="0">
                <a:solidFill>
                  <a:srgbClr val="103A71"/>
                </a:solidFill>
                <a:latin typeface="Arial" panose="020B0604020202020204" pitchFamily="34" charset="0"/>
                <a:cs typeface="Arial" panose="020B0604020202020204" pitchFamily="34" charset="0"/>
              </a:rPr>
              <a:t>للشركاء المنفذين فقط –</a:t>
            </a:r>
            <a:r>
              <a:rPr lang="ar-JO" sz="1400" dirty="0">
                <a:solidFill>
                  <a:srgbClr val="103A71"/>
                </a:solidFill>
                <a:latin typeface="Arial" panose="020B0604020202020204" pitchFamily="34" charset="0"/>
                <a:cs typeface="Arial" panose="020B0604020202020204" pitchFamily="34" charset="0"/>
              </a:rPr>
              <a:t> نظريات العمل، والتي تركز على أنشطة ومسارات محددة في نظرية التغيير</a:t>
            </a:r>
            <a:endParaRPr lang="ar-JO" sz="1400" i="1" dirty="0">
              <a:solidFill>
                <a:srgbClr val="103A71"/>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AC418B7E-069B-1719-AFD2-5F4B20C15520}"/>
              </a:ext>
            </a:extLst>
          </p:cNvPr>
          <p:cNvSpPr txBox="1"/>
          <p:nvPr/>
        </p:nvSpPr>
        <p:spPr>
          <a:xfrm>
            <a:off x="351258" y="4370498"/>
            <a:ext cx="1819108" cy="1600438"/>
          </a:xfrm>
          <a:prstGeom prst="rect">
            <a:avLst/>
          </a:prstGeom>
          <a:noFill/>
        </p:spPr>
        <p:txBody>
          <a:bodyPr wrap="square" lIns="0" rtlCol="0">
            <a:spAutoFit/>
          </a:bodyPr>
          <a:lstStyle/>
          <a:p>
            <a:pPr algn="r" rtl="1"/>
            <a:r>
              <a:rPr lang="ar-JO" sz="1400" dirty="0">
                <a:solidFill>
                  <a:srgbClr val="103A71"/>
                </a:solidFill>
                <a:latin typeface="Arial" panose="020B0604020202020204" pitchFamily="34" charset="0"/>
                <a:cs typeface="Arial" panose="020B0604020202020204" pitchFamily="34" charset="0"/>
              </a:rPr>
              <a:t>قائمة من الافتراضات التي تقوم عليها نظرية التغيير ويجب أخذها بعين الاعتبار في تصميم البرامج وعند النظر فيما إذا كان العمل على إزالة الألغام يحقق النتائج المرجوة أم لا</a:t>
            </a:r>
          </a:p>
        </p:txBody>
      </p:sp>
      <p:sp>
        <p:nvSpPr>
          <p:cNvPr id="19" name="Rectangle 18">
            <a:extLst>
              <a:ext uri="{FF2B5EF4-FFF2-40B4-BE49-F238E27FC236}">
                <a16:creationId xmlns:a16="http://schemas.microsoft.com/office/drawing/2014/main" id="{ABE2F276-A257-8042-A949-60EDEB485746}"/>
              </a:ext>
            </a:extLst>
          </p:cNvPr>
          <p:cNvSpPr/>
          <p:nvPr/>
        </p:nvSpPr>
        <p:spPr>
          <a:xfrm>
            <a:off x="3050914" y="1282859"/>
            <a:ext cx="8344659" cy="1538883"/>
          </a:xfrm>
          <a:prstGeom prst="rect">
            <a:avLst/>
          </a:prstGeom>
        </p:spPr>
        <p:txBody>
          <a:bodyPr wrap="square">
            <a:spAutoFit/>
          </a:bodyPr>
          <a:lstStyle/>
          <a:p>
            <a:pPr algn="r" rtl="1"/>
            <a:r>
              <a:rPr lang="ar-JO" sz="5400" dirty="0">
                <a:solidFill>
                  <a:schemeClr val="bg1"/>
                </a:solidFill>
                <a:latin typeface="Arial" panose="020B0604020202020204" pitchFamily="34" charset="0"/>
                <a:cs typeface="Arial" panose="020B0604020202020204" pitchFamily="34" charset="0"/>
              </a:rPr>
              <a:t>وصف الدليل</a:t>
            </a:r>
            <a:endParaRPr lang="en-GB" sz="5400" dirty="0">
              <a:solidFill>
                <a:schemeClr val="bg1"/>
              </a:solidFill>
              <a:latin typeface="Arial" panose="020B0604020202020204" pitchFamily="34" charset="0"/>
              <a:cs typeface="Arial" panose="020B0604020202020204" pitchFamily="34" charset="0"/>
            </a:endParaRPr>
          </a:p>
          <a:p>
            <a:endParaRPr lang="en-US" sz="4000" dirty="0">
              <a:solidFill>
                <a:schemeClr val="bg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2F349EE9-C6EA-CC84-12FE-D127FCB34E83}"/>
              </a:ext>
            </a:extLst>
          </p:cNvPr>
          <p:cNvSpPr/>
          <p:nvPr/>
        </p:nvSpPr>
        <p:spPr>
          <a:xfrm>
            <a:off x="10096782" y="3375923"/>
            <a:ext cx="1682258" cy="923109"/>
          </a:xfrm>
          <a:prstGeom prst="rect">
            <a:avLst/>
          </a:prstGeom>
          <a:solidFill>
            <a:schemeClr val="accent6">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500" dirty="0">
                <a:solidFill>
                  <a:srgbClr val="002060"/>
                </a:solidFill>
                <a:latin typeface="Arial" panose="020B0604020202020204" pitchFamily="34" charset="0"/>
                <a:cs typeface="Arial" panose="020B0604020202020204" pitchFamily="34" charset="0"/>
              </a:rPr>
              <a:t>توجيهات</a:t>
            </a:r>
          </a:p>
          <a:p>
            <a:pPr algn="ctr" rtl="1"/>
            <a:r>
              <a:rPr lang="ar-JO" sz="1500" dirty="0">
                <a:solidFill>
                  <a:srgbClr val="002060"/>
                </a:solidFill>
                <a:latin typeface="Arial" panose="020B0604020202020204" pitchFamily="34" charset="0"/>
                <a:cs typeface="Arial" panose="020B0604020202020204" pitchFamily="34" charset="0"/>
              </a:rPr>
              <a:t>الشرائح 5-10</a:t>
            </a:r>
          </a:p>
          <a:p>
            <a:pPr algn="ctr"/>
            <a:r>
              <a:rPr lang="ar-JO" sz="1500" dirty="0">
                <a:solidFill>
                  <a:srgbClr val="002060"/>
                </a:solidFill>
                <a:latin typeface="Arial" panose="020B0604020202020204" pitchFamily="34" charset="0"/>
                <a:cs typeface="Arial" panose="020B0604020202020204" pitchFamily="34" charset="0"/>
              </a:rPr>
              <a:t>12-16</a:t>
            </a:r>
          </a:p>
        </p:txBody>
      </p:sp>
      <p:sp>
        <p:nvSpPr>
          <p:cNvPr id="21" name="TextBox 20">
            <a:extLst>
              <a:ext uri="{FF2B5EF4-FFF2-40B4-BE49-F238E27FC236}">
                <a16:creationId xmlns:a16="http://schemas.microsoft.com/office/drawing/2014/main" id="{74A6E936-7F42-8386-7DFE-F26124DAE188}"/>
              </a:ext>
            </a:extLst>
          </p:cNvPr>
          <p:cNvSpPr txBox="1"/>
          <p:nvPr/>
        </p:nvSpPr>
        <p:spPr>
          <a:xfrm>
            <a:off x="10096782" y="4423072"/>
            <a:ext cx="1682258" cy="1169551"/>
          </a:xfrm>
          <a:prstGeom prst="rect">
            <a:avLst/>
          </a:prstGeom>
          <a:noFill/>
        </p:spPr>
        <p:txBody>
          <a:bodyPr wrap="square" lIns="0" rtlCol="0">
            <a:spAutoFit/>
          </a:bodyPr>
          <a:lstStyle/>
          <a:p>
            <a:pPr algn="r" rtl="1"/>
            <a:r>
              <a:rPr lang="ar-JO" sz="1400" dirty="0">
                <a:solidFill>
                  <a:srgbClr val="103A71"/>
                </a:solidFill>
                <a:effectLst/>
                <a:latin typeface="Arial" panose="020B0604020202020204" pitchFamily="34" charset="0"/>
                <a:cs typeface="Arial" panose="020B0604020202020204" pitchFamily="34" charset="0"/>
              </a:rPr>
              <a:t>توجيهات بشأن كيفية استخدام نظرية التغيير والأدوات المرافقة، تحديداً للسلطات المحلية ولمانحين والمنفذين</a:t>
            </a:r>
          </a:p>
        </p:txBody>
      </p:sp>
      <p:sp>
        <p:nvSpPr>
          <p:cNvPr id="22" name="Rectangle 21">
            <a:extLst>
              <a:ext uri="{FF2B5EF4-FFF2-40B4-BE49-F238E27FC236}">
                <a16:creationId xmlns:a16="http://schemas.microsoft.com/office/drawing/2014/main" id="{DAAEFF32-D108-F600-AD94-6FA694769961}"/>
              </a:ext>
            </a:extLst>
          </p:cNvPr>
          <p:cNvSpPr/>
          <p:nvPr/>
        </p:nvSpPr>
        <p:spPr>
          <a:xfrm>
            <a:off x="2276613" y="3386077"/>
            <a:ext cx="1682258" cy="923727"/>
          </a:xfrm>
          <a:prstGeom prst="rect">
            <a:avLst/>
          </a:prstGeom>
          <a:solidFill>
            <a:schemeClr val="accent2">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500" dirty="0">
                <a:solidFill>
                  <a:srgbClr val="002060"/>
                </a:solidFill>
                <a:latin typeface="Arial" panose="020B0604020202020204" pitchFamily="34" charset="0"/>
                <a:cs typeface="Arial" panose="020B0604020202020204" pitchFamily="34" charset="0"/>
              </a:rPr>
              <a:t>بنك المؤشرات</a:t>
            </a:r>
          </a:p>
          <a:p>
            <a:pPr algn="ctr" rtl="1"/>
            <a:r>
              <a:rPr lang="ar-JO" sz="1500" dirty="0">
                <a:solidFill>
                  <a:srgbClr val="002060"/>
                </a:solidFill>
                <a:latin typeface="Arial" panose="020B0604020202020204" pitchFamily="34" charset="0"/>
                <a:cs typeface="Arial" panose="020B0604020202020204" pitchFamily="34" charset="0"/>
              </a:rPr>
              <a:t>الشرائح 51-68</a:t>
            </a:r>
          </a:p>
        </p:txBody>
      </p:sp>
      <p:sp>
        <p:nvSpPr>
          <p:cNvPr id="23" name="TextBox 22">
            <a:extLst>
              <a:ext uri="{FF2B5EF4-FFF2-40B4-BE49-F238E27FC236}">
                <a16:creationId xmlns:a16="http://schemas.microsoft.com/office/drawing/2014/main" id="{CD421743-6000-9C6E-FAA9-5397A41EEE80}"/>
              </a:ext>
            </a:extLst>
          </p:cNvPr>
          <p:cNvSpPr txBox="1"/>
          <p:nvPr/>
        </p:nvSpPr>
        <p:spPr>
          <a:xfrm>
            <a:off x="2275944" y="4385496"/>
            <a:ext cx="1682258" cy="954107"/>
          </a:xfrm>
          <a:prstGeom prst="rect">
            <a:avLst/>
          </a:prstGeom>
          <a:noFill/>
        </p:spPr>
        <p:txBody>
          <a:bodyPr wrap="square" lIns="0" rtlCol="0">
            <a:spAutoFit/>
          </a:bodyPr>
          <a:lstStyle/>
          <a:p>
            <a:pPr algn="r" rtl="1"/>
            <a:r>
              <a:rPr lang="ar-JO" sz="1400" dirty="0">
                <a:solidFill>
                  <a:srgbClr val="103A71"/>
                </a:solidFill>
                <a:latin typeface="Arial" panose="020B0604020202020204" pitchFamily="34" charset="0"/>
                <a:cs typeface="Arial" panose="020B0604020202020204" pitchFamily="34" charset="0"/>
              </a:rPr>
              <a:t>بنك مؤشرات يرافق نظرية التغيير ونظريات العمل لتوفير مقترحات بشأن كيفية متابعة التغيير وتقييمه</a:t>
            </a:r>
          </a:p>
        </p:txBody>
      </p:sp>
      <p:sp>
        <p:nvSpPr>
          <p:cNvPr id="24" name="Rectangle 23">
            <a:extLst>
              <a:ext uri="{FF2B5EF4-FFF2-40B4-BE49-F238E27FC236}">
                <a16:creationId xmlns:a16="http://schemas.microsoft.com/office/drawing/2014/main" id="{4A0A15D7-C4B8-B134-D6D5-AAB1CB80F1FD}"/>
              </a:ext>
            </a:extLst>
          </p:cNvPr>
          <p:cNvSpPr/>
          <p:nvPr/>
        </p:nvSpPr>
        <p:spPr>
          <a:xfrm>
            <a:off x="6174424" y="3375307"/>
            <a:ext cx="1682258" cy="923725"/>
          </a:xfrm>
          <a:prstGeom prst="rect">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sz="1500" dirty="0">
                <a:solidFill>
                  <a:srgbClr val="002060"/>
                </a:solidFill>
                <a:latin typeface="Arial" panose="020B0604020202020204" pitchFamily="34" charset="0"/>
                <a:cs typeface="Arial" panose="020B0604020202020204" pitchFamily="34" charset="0"/>
              </a:rPr>
              <a:t>أسئلة رئيسية بشأن الأداء </a:t>
            </a:r>
          </a:p>
          <a:p>
            <a:pPr algn="ctr"/>
            <a:r>
              <a:rPr lang="ar-JO" sz="1500" dirty="0">
                <a:solidFill>
                  <a:srgbClr val="002060"/>
                </a:solidFill>
                <a:latin typeface="Arial" panose="020B0604020202020204" pitchFamily="34" charset="0"/>
                <a:cs typeface="Arial" panose="020B0604020202020204" pitchFamily="34" charset="0"/>
              </a:rPr>
              <a:t>الشرائح 17-18</a:t>
            </a:r>
          </a:p>
        </p:txBody>
      </p:sp>
      <p:sp>
        <p:nvSpPr>
          <p:cNvPr id="25" name="TextBox 24">
            <a:extLst>
              <a:ext uri="{FF2B5EF4-FFF2-40B4-BE49-F238E27FC236}">
                <a16:creationId xmlns:a16="http://schemas.microsoft.com/office/drawing/2014/main" id="{C9E3EF9A-A6DF-B82C-78B7-89CA5B4301F1}"/>
              </a:ext>
            </a:extLst>
          </p:cNvPr>
          <p:cNvSpPr txBox="1"/>
          <p:nvPr/>
        </p:nvSpPr>
        <p:spPr>
          <a:xfrm>
            <a:off x="6174424" y="4408713"/>
            <a:ext cx="1682258" cy="307777"/>
          </a:xfrm>
          <a:prstGeom prst="rect">
            <a:avLst/>
          </a:prstGeom>
          <a:noFill/>
        </p:spPr>
        <p:txBody>
          <a:bodyPr wrap="square" lIns="0" rtlCol="0">
            <a:spAutoFit/>
          </a:bodyPr>
          <a:lstStyle/>
          <a:p>
            <a:pPr algn="r" rtl="1"/>
            <a:r>
              <a:rPr lang="ar-JO" sz="1400" dirty="0">
                <a:solidFill>
                  <a:srgbClr val="103A71"/>
                </a:solidFill>
                <a:latin typeface="Arial" panose="020B0604020202020204" pitchFamily="34" charset="0"/>
                <a:cs typeface="Arial" panose="020B0604020202020204" pitchFamily="34" charset="0"/>
              </a:rPr>
              <a:t>أسئلة رئيسية بشأن الأداء</a:t>
            </a:r>
          </a:p>
        </p:txBody>
      </p:sp>
      <p:sp>
        <p:nvSpPr>
          <p:cNvPr id="18" name="Rectangle 17">
            <a:extLst>
              <a:ext uri="{FF2B5EF4-FFF2-40B4-BE49-F238E27FC236}">
                <a16:creationId xmlns:a16="http://schemas.microsoft.com/office/drawing/2014/main" id="{D2A90BA3-C6BB-F4E0-35E6-1263C6B0D111}"/>
              </a:ext>
            </a:extLst>
          </p:cNvPr>
          <p:cNvSpPr/>
          <p:nvPr/>
        </p:nvSpPr>
        <p:spPr>
          <a:xfrm>
            <a:off x="8135603" y="3384631"/>
            <a:ext cx="1682258" cy="923727"/>
          </a:xfrm>
          <a:prstGeom prst="rect">
            <a:avLst/>
          </a:prstGeom>
          <a:solidFill>
            <a:srgbClr val="CDFFE4"/>
          </a:solidFill>
          <a:ln w="28575"/>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1"/>
            <a:r>
              <a:rPr lang="ar-JO" sz="1500" dirty="0">
                <a:solidFill>
                  <a:srgbClr val="002060"/>
                </a:solidFill>
                <a:latin typeface="Arial" panose="020B0604020202020204" pitchFamily="34" charset="0"/>
              </a:rPr>
              <a:t>نظرية التغيير على مستوى القطاع</a:t>
            </a:r>
          </a:p>
          <a:p>
            <a:pPr algn="ctr" rtl="1"/>
            <a:r>
              <a:rPr lang="ar-JO" sz="1500" dirty="0">
                <a:solidFill>
                  <a:srgbClr val="002060"/>
                </a:solidFill>
                <a:latin typeface="Arial" panose="020B0604020202020204" pitchFamily="34" charset="0"/>
              </a:rPr>
              <a:t>الشريحة 11</a:t>
            </a:r>
          </a:p>
        </p:txBody>
      </p:sp>
      <p:sp>
        <p:nvSpPr>
          <p:cNvPr id="26" name="Rectangle 25">
            <a:extLst>
              <a:ext uri="{FF2B5EF4-FFF2-40B4-BE49-F238E27FC236}">
                <a16:creationId xmlns:a16="http://schemas.microsoft.com/office/drawing/2014/main" id="{1097D517-0CDC-E8DD-DD90-513E23DD4B28}"/>
              </a:ext>
            </a:extLst>
          </p:cNvPr>
          <p:cNvSpPr/>
          <p:nvPr/>
        </p:nvSpPr>
        <p:spPr>
          <a:xfrm>
            <a:off x="4225518" y="3384631"/>
            <a:ext cx="1682258" cy="923725"/>
          </a:xfrm>
          <a:prstGeom prst="rect">
            <a:avLst/>
          </a:prstGeom>
          <a:solidFill>
            <a:srgbClr val="CAD7EE"/>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sz="1500" dirty="0">
                <a:solidFill>
                  <a:srgbClr val="002060"/>
                </a:solidFill>
                <a:latin typeface="Arial" panose="020B0604020202020204" pitchFamily="34" charset="0"/>
              </a:rPr>
              <a:t>نظريات العمل</a:t>
            </a:r>
          </a:p>
          <a:p>
            <a:pPr algn="ctr"/>
            <a:r>
              <a:rPr lang="ar-JO" sz="1500" dirty="0">
                <a:solidFill>
                  <a:srgbClr val="002060"/>
                </a:solidFill>
                <a:latin typeface="Arial" panose="020B0604020202020204" pitchFamily="34" charset="0"/>
              </a:rPr>
              <a:t>الشرائح 19-50</a:t>
            </a:r>
            <a:r>
              <a:rPr lang="en-GB" sz="1500"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25368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C7636C-591B-2B41-9B75-DDEC2C7F8A3C}"/>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4" name="Rectangle 3">
            <a:extLst>
              <a:ext uri="{FF2B5EF4-FFF2-40B4-BE49-F238E27FC236}">
                <a16:creationId xmlns:a16="http://schemas.microsoft.com/office/drawing/2014/main" id="{7079780B-F73A-EA42-B814-8BFF0307EC09}"/>
              </a:ext>
            </a:extLst>
          </p:cNvPr>
          <p:cNvSpPr/>
          <p:nvPr/>
        </p:nvSpPr>
        <p:spPr>
          <a:xfrm>
            <a:off x="288682" y="259456"/>
            <a:ext cx="11614636" cy="707886"/>
          </a:xfrm>
          <a:prstGeom prst="rect">
            <a:avLst/>
          </a:prstGeom>
        </p:spPr>
        <p:txBody>
          <a:bodyPr wrap="square">
            <a:spAutoFit/>
          </a:bodyPr>
          <a:lstStyle/>
          <a:p>
            <a:pPr algn="r" rtl="1"/>
            <a:r>
              <a:rPr lang="ar-JO" sz="2000" b="1" dirty="0">
                <a:solidFill>
                  <a:srgbClr val="103A71"/>
                </a:solidFill>
                <a:latin typeface="Arial" panose="020B0604020202020204" pitchFamily="34" charset="0"/>
                <a:cs typeface="Arial" panose="020B0604020202020204" pitchFamily="34" charset="0"/>
              </a:rPr>
              <a:t>نظريات العمل:</a:t>
            </a:r>
          </a:p>
          <a:p>
            <a:pPr algn="r" rtl="1"/>
            <a:r>
              <a:rPr lang="ar-JO" sz="2000" b="1" dirty="0">
                <a:solidFill>
                  <a:srgbClr val="103A71"/>
                </a:solidFill>
                <a:latin typeface="Arial" panose="020B0604020202020204" pitchFamily="34" charset="0"/>
                <a:cs typeface="Arial" panose="020B0604020202020204" pitchFamily="34" charset="0"/>
              </a:rPr>
              <a:t>أداة للشركاء المنفذين – </a:t>
            </a:r>
            <a:r>
              <a:rPr lang="ar-JO" sz="2000" dirty="0">
                <a:solidFill>
                  <a:srgbClr val="103A71"/>
                </a:solidFill>
                <a:latin typeface="Arial" panose="020B0604020202020204" pitchFamily="34" charset="0"/>
                <a:cs typeface="Arial" panose="020B0604020202020204" pitchFamily="34" charset="0"/>
              </a:rPr>
              <a:t>ما هي وما القيمة المضافة منها</a:t>
            </a:r>
            <a:endParaRPr lang="ar-JO" sz="2000" b="1" dirty="0">
              <a:solidFill>
                <a:srgbClr val="103A71"/>
              </a:solidFill>
              <a:latin typeface="Arial" panose="020B0604020202020204" pitchFamily="34" charset="0"/>
              <a:cs typeface="Arial" panose="020B0604020202020204" pitchFamily="34" charset="0"/>
            </a:endParaRPr>
          </a:p>
        </p:txBody>
      </p:sp>
      <p:sp>
        <p:nvSpPr>
          <p:cNvPr id="5" name="Slide Number Placeholder 5">
            <a:extLst>
              <a:ext uri="{FF2B5EF4-FFF2-40B4-BE49-F238E27FC236}">
                <a16:creationId xmlns:a16="http://schemas.microsoft.com/office/drawing/2014/main" id="{9073D02C-195E-62D5-74BC-3198D842D7FF}"/>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20</a:t>
            </a:fld>
            <a:endParaRPr lang="en-GB" dirty="0"/>
          </a:p>
        </p:txBody>
      </p:sp>
      <p:sp>
        <p:nvSpPr>
          <p:cNvPr id="6" name="TextBox 5"/>
          <p:cNvSpPr txBox="1"/>
          <p:nvPr/>
        </p:nvSpPr>
        <p:spPr>
          <a:xfrm>
            <a:off x="429768" y="1353312"/>
            <a:ext cx="11340592" cy="4001095"/>
          </a:xfrm>
          <a:prstGeom prst="rect">
            <a:avLst/>
          </a:prstGeom>
          <a:noFill/>
        </p:spPr>
        <p:txBody>
          <a:bodyPr wrap="square" rtlCol="0">
            <a:spAutoFit/>
          </a:bodyPr>
          <a:lstStyle/>
          <a:p>
            <a:pPr algn="r" rtl="1">
              <a:lnSpc>
                <a:spcPts val="1600"/>
              </a:lnSpc>
              <a:spcBef>
                <a:spcPts val="0"/>
              </a:spcBef>
            </a:pPr>
            <a:r>
              <a:rPr lang="ar-JO" sz="1400" dirty="0">
                <a:solidFill>
                  <a:srgbClr val="103A71"/>
                </a:solidFill>
                <a:cs typeface="Arial"/>
              </a:rPr>
              <a:t>نظرية التغيير يدعمها </a:t>
            </a:r>
            <a:r>
              <a:rPr lang="ar-JO" sz="1400" b="1" dirty="0">
                <a:solidFill>
                  <a:srgbClr val="103A71"/>
                </a:solidFill>
                <a:cs typeface="Arial"/>
              </a:rPr>
              <a:t>مجموعة من نظريات العمل التي تساعد المنفذين في ملاحظة كيفية مساهمة تدخلاتهم المحددة في نتائج نظرية التغيير</a:t>
            </a:r>
            <a:r>
              <a:rPr lang="ar-JO" sz="1400" dirty="0">
                <a:solidFill>
                  <a:srgbClr val="103A71"/>
                </a:solidFill>
                <a:cs typeface="Arial"/>
              </a:rPr>
              <a:t>. ويأخذ هذا بعين الاعتبار أنه من غير المتوقع من العاملين في مجال إزالة الألغام أن يحققوا نتائج نظرية التغيير بشكل دائم، إلا أن عملهم يجب أن يساهم في تلك النتائج على أقل تقدير.</a:t>
            </a:r>
          </a:p>
          <a:p>
            <a:pPr algn="r" rtl="1">
              <a:lnSpc>
                <a:spcPts val="1600"/>
              </a:lnSpc>
              <a:spcBef>
                <a:spcPts val="0"/>
              </a:spcBef>
            </a:pPr>
            <a:endParaRPr lang="ar-JO" sz="1400" dirty="0">
              <a:solidFill>
                <a:srgbClr val="103A71"/>
              </a:solidFill>
              <a:cs typeface="Arial"/>
            </a:endParaRPr>
          </a:p>
          <a:p>
            <a:pPr algn="r" rtl="1">
              <a:lnSpc>
                <a:spcPts val="1600"/>
              </a:lnSpc>
              <a:spcBef>
                <a:spcPts val="0"/>
              </a:spcBef>
            </a:pPr>
            <a:r>
              <a:rPr lang="ar-JO" sz="1400" dirty="0">
                <a:solidFill>
                  <a:srgbClr val="103A71"/>
                </a:solidFill>
                <a:cs typeface="Arial"/>
              </a:rPr>
              <a:t>رغم أن </a:t>
            </a:r>
            <a:r>
              <a:rPr lang="ar-JO" sz="1400" b="1" i="1" dirty="0">
                <a:solidFill>
                  <a:srgbClr val="103A71"/>
                </a:solidFill>
                <a:cs typeface="Arial"/>
              </a:rPr>
              <a:t>نظرية التغيير </a:t>
            </a:r>
            <a:r>
              <a:rPr lang="ar-JO" sz="1400" dirty="0">
                <a:solidFill>
                  <a:srgbClr val="103A71"/>
                </a:solidFill>
                <a:cs typeface="Arial"/>
              </a:rPr>
              <a:t>تمثل فهماً لكيفية إحداث تغيير اجتماعي وسياسي واقتصادي و/أو ثقافي لتحقيق النتائج في قطاع العمل على إزالة الألغام، فإن </a:t>
            </a:r>
            <a:r>
              <a:rPr lang="ar-JO" sz="1400" b="1" i="1" dirty="0">
                <a:solidFill>
                  <a:srgbClr val="103A71"/>
                </a:solidFill>
                <a:cs typeface="Arial"/>
              </a:rPr>
              <a:t>نظريات العمل </a:t>
            </a:r>
            <a:r>
              <a:rPr lang="ar-JO" sz="1400" dirty="0">
                <a:solidFill>
                  <a:srgbClr val="103A71"/>
                </a:solidFill>
                <a:cs typeface="Arial"/>
              </a:rPr>
              <a:t>توضح مساهمة مشروع أو برنامج أو مبادرة محددة في عملية التغيير وهي موجهة بموجب نظرية التغيير.</a:t>
            </a:r>
          </a:p>
          <a:p>
            <a:pPr algn="r" rtl="1">
              <a:lnSpc>
                <a:spcPts val="1600"/>
              </a:lnSpc>
              <a:spcBef>
                <a:spcPts val="0"/>
              </a:spcBef>
            </a:pPr>
            <a:endParaRPr lang="ar-JO" sz="1400" dirty="0">
              <a:solidFill>
                <a:srgbClr val="103A71"/>
              </a:solidFill>
              <a:cs typeface="Arial"/>
            </a:endParaRPr>
          </a:p>
          <a:p>
            <a:pPr algn="r" rtl="1">
              <a:lnSpc>
                <a:spcPts val="1600"/>
              </a:lnSpc>
              <a:spcBef>
                <a:spcPts val="0"/>
              </a:spcBef>
            </a:pPr>
            <a:r>
              <a:rPr lang="ar-JO" sz="1400" dirty="0">
                <a:solidFill>
                  <a:srgbClr val="103A71"/>
                </a:solidFill>
                <a:cs typeface="Arial"/>
              </a:rPr>
              <a:t>يعتبر التمييز بين نظريات العمل ونظرية التغيير مهماً، حيث يسمح للقطاع بتحديد الجوانب الناجحة والجوانب الفاشلة ولماذا؛ </a:t>
            </a:r>
            <a:r>
              <a:rPr lang="ar-JO" sz="1400" b="1" dirty="0">
                <a:solidFill>
                  <a:srgbClr val="103A71"/>
                </a:solidFill>
                <a:cs typeface="Arial"/>
              </a:rPr>
              <a:t>التمييز بين "الفشل في التنفيذ" </a:t>
            </a:r>
            <a:r>
              <a:rPr lang="ar-JO" sz="1400" dirty="0">
                <a:solidFill>
                  <a:srgbClr val="103A71"/>
                </a:solidFill>
                <a:cs typeface="Arial"/>
              </a:rPr>
              <a:t>(تدخل لا ينفذ بشكل جيد) و</a:t>
            </a:r>
            <a:r>
              <a:rPr lang="ar-JO" sz="1400" b="1" dirty="0">
                <a:solidFill>
                  <a:srgbClr val="103A71"/>
                </a:solidFill>
                <a:cs typeface="Arial"/>
              </a:rPr>
              <a:t>"فشل النظرية"</a:t>
            </a:r>
            <a:r>
              <a:rPr lang="ar-JO" sz="1400" dirty="0">
                <a:solidFill>
                  <a:srgbClr val="103A71"/>
                </a:solidFill>
                <a:cs typeface="Arial"/>
              </a:rPr>
              <a:t> (حين ينفذ التدخل بشكل جيد ولكن لا يؤدي إلى النتائج المتوقعة). </a:t>
            </a:r>
            <a:r>
              <a:rPr lang="ar-JO" sz="1400" b="1" dirty="0">
                <a:solidFill>
                  <a:srgbClr val="103A71"/>
                </a:solidFill>
                <a:cs typeface="Arial"/>
              </a:rPr>
              <a:t>تمتد المسؤولية </a:t>
            </a:r>
            <a:r>
              <a:rPr lang="ar-JO" sz="1400" dirty="0">
                <a:solidFill>
                  <a:srgbClr val="103A71"/>
                </a:solidFill>
                <a:cs typeface="Arial"/>
              </a:rPr>
              <a:t>في فشل النظرية </a:t>
            </a:r>
            <a:r>
              <a:rPr lang="ar-JO" sz="1400" b="1" dirty="0">
                <a:solidFill>
                  <a:srgbClr val="103A71"/>
                </a:solidFill>
                <a:cs typeface="Arial"/>
              </a:rPr>
              <a:t>للقطاع ككل، ولا تقتصر فقط على المنفذين حين النتائج لا تكون بالجودة الممكنة. </a:t>
            </a:r>
          </a:p>
          <a:p>
            <a:pPr algn="r" rtl="1">
              <a:lnSpc>
                <a:spcPts val="1600"/>
              </a:lnSpc>
              <a:spcBef>
                <a:spcPts val="0"/>
              </a:spcBef>
            </a:pPr>
            <a:endParaRPr lang="ar-JO" sz="1400" b="1" dirty="0">
              <a:solidFill>
                <a:srgbClr val="103A71"/>
              </a:solidFill>
              <a:cs typeface="Arial"/>
            </a:endParaRPr>
          </a:p>
          <a:p>
            <a:pPr algn="r" rtl="1">
              <a:lnSpc>
                <a:spcPts val="1600"/>
              </a:lnSpc>
              <a:spcBef>
                <a:spcPts val="0"/>
              </a:spcBef>
            </a:pPr>
            <a:r>
              <a:rPr lang="ar-JO" sz="1400" dirty="0">
                <a:solidFill>
                  <a:srgbClr val="103A71"/>
                </a:solidFill>
                <a:cs typeface="Arial"/>
              </a:rPr>
              <a:t>نظريات العمل في هذا الدليل مصممة </a:t>
            </a:r>
            <a:r>
              <a:rPr lang="ar-JO" sz="1400" b="1" dirty="0">
                <a:solidFill>
                  <a:srgbClr val="103A71"/>
                </a:solidFill>
                <a:cs typeface="Arial"/>
              </a:rPr>
              <a:t>لدعم فرق برامج المنفذين</a:t>
            </a:r>
            <a:r>
              <a:rPr lang="ar-JO" sz="1400" dirty="0">
                <a:solidFill>
                  <a:srgbClr val="103A71"/>
                </a:solidFill>
                <a:cs typeface="Arial"/>
              </a:rPr>
              <a:t> الذين قد يعملون على محور محدد من نظرية التغيير. ويوجد نظريات عمل لكافة الأنشطة المدرجة في نظرية التغيير، حيث إذا كان التركيز فقط على التعليم بشأن المخاطر، فإنك تحتاج للإشارة إلى نظرية العمل المتعلقة بالتعليم بشأن المخاطر. ويمكن لفرق التصميم استخدام نظريات العمل لفهم </a:t>
            </a:r>
            <a:r>
              <a:rPr lang="ar-JO" sz="1400" b="1" dirty="0">
                <a:solidFill>
                  <a:srgbClr val="103A71"/>
                </a:solidFill>
                <a:cs typeface="Arial"/>
              </a:rPr>
              <a:t>كيفية ارتباط أنشطتهم المحددة بالعمل على إزالة الألغام </a:t>
            </a:r>
            <a:r>
              <a:rPr lang="ar-JO" sz="1400" dirty="0">
                <a:solidFill>
                  <a:srgbClr val="103A71"/>
                </a:solidFill>
                <a:cs typeface="Arial"/>
              </a:rPr>
              <a:t>– أي نظرية التغيير – </a:t>
            </a:r>
            <a:r>
              <a:rPr lang="ar-JO" sz="1400" b="1" dirty="0">
                <a:solidFill>
                  <a:srgbClr val="103A71"/>
                </a:solidFill>
                <a:cs typeface="Arial"/>
              </a:rPr>
              <a:t>وأين يمكن أن تكون الارتباطات والعلاقات الاستراتيجية مع أصحاب المصلحة الآخرين معززة أو معيقة لنجاح </a:t>
            </a:r>
            <a:r>
              <a:rPr lang="ar-JO" sz="1400" dirty="0">
                <a:solidFill>
                  <a:srgbClr val="103A71"/>
                </a:solidFill>
                <a:cs typeface="Arial"/>
              </a:rPr>
              <a:t>القطاع ككل. كما وتعتبر مفيدة لكافة الشركاء المنفذين في دولة تعمل على نشاط ما ويمكن لمجموعات العمل الفنية التي تشكلت خصيصاً لمناقشة ذلك النشاط استخدامها.</a:t>
            </a:r>
          </a:p>
          <a:p>
            <a:pPr algn="r" rtl="1">
              <a:lnSpc>
                <a:spcPts val="1600"/>
              </a:lnSpc>
              <a:spcBef>
                <a:spcPts val="0"/>
              </a:spcBef>
            </a:pPr>
            <a:endParaRPr lang="ar-JO" sz="1400" dirty="0">
              <a:solidFill>
                <a:srgbClr val="103A71"/>
              </a:solidFill>
              <a:cs typeface="Arial"/>
            </a:endParaRPr>
          </a:p>
          <a:p>
            <a:pPr algn="r" rtl="1">
              <a:lnSpc>
                <a:spcPts val="1600"/>
              </a:lnSpc>
              <a:spcBef>
                <a:spcPts val="0"/>
              </a:spcBef>
            </a:pPr>
            <a:r>
              <a:rPr lang="ar-JO" sz="1400" dirty="0">
                <a:solidFill>
                  <a:srgbClr val="103A71"/>
                </a:solidFill>
                <a:cs typeface="Arial"/>
              </a:rPr>
              <a:t>وتوفر كل نظرية عمل </a:t>
            </a:r>
            <a:r>
              <a:rPr lang="ar-JO" sz="1400" b="1" dirty="0">
                <a:solidFill>
                  <a:srgbClr val="103A71"/>
                </a:solidFill>
                <a:cs typeface="Arial"/>
              </a:rPr>
              <a:t>جدول بسيط يوضح كيف تؤدي الأنشطة إلى مخرجات ونتائج محددة.</a:t>
            </a:r>
            <a:r>
              <a:rPr lang="ar-JO" sz="1400" dirty="0">
                <a:solidFill>
                  <a:srgbClr val="103A71"/>
                </a:solidFill>
                <a:cs typeface="Arial"/>
              </a:rPr>
              <a:t> ويختلف كل سياق عن الآخر، وبالتالي سيكون مستوى النتائج المحققة مختلف من دولة إلى أخرى. وهذا الدليل موجود لمساعدة أصحاب المصلحة في فهم كيف يمكنهم التركيز على المهمة الموجودة أمامهم في ظل الانتباه للفرص للتعاون مع الآخرين.</a:t>
            </a:r>
          </a:p>
          <a:p>
            <a:pPr algn="r" rtl="1">
              <a:lnSpc>
                <a:spcPts val="1600"/>
              </a:lnSpc>
              <a:spcBef>
                <a:spcPts val="0"/>
              </a:spcBef>
            </a:pPr>
            <a:endParaRPr lang="ar-JO" sz="1400" dirty="0">
              <a:solidFill>
                <a:srgbClr val="103A71"/>
              </a:solidFill>
              <a:cs typeface="Arial"/>
            </a:endParaRPr>
          </a:p>
          <a:p>
            <a:pPr algn="r" rtl="1">
              <a:lnSpc>
                <a:spcPts val="1600"/>
              </a:lnSpc>
              <a:spcBef>
                <a:spcPts val="0"/>
              </a:spcBef>
            </a:pPr>
            <a:r>
              <a:rPr lang="ar-JO" sz="1400" dirty="0">
                <a:solidFill>
                  <a:srgbClr val="103A71"/>
                </a:solidFill>
                <a:cs typeface="Arial"/>
              </a:rPr>
              <a:t>كما وتوفر نظريات العمل المؤشرات المعيارية الدنيا من بنك المؤشرات، بالإضافة إلى أية مؤشرات أخرى تتعلق بالنشاط، بما في ذلك المؤشرات المتقاطعة.</a:t>
            </a:r>
          </a:p>
          <a:p>
            <a:pPr algn="r" rtl="1"/>
            <a:endParaRPr lang="en-US" sz="1400" dirty="0"/>
          </a:p>
        </p:txBody>
      </p:sp>
    </p:spTree>
    <p:extLst>
      <p:ext uri="{BB962C8B-B14F-4D97-AF65-F5344CB8AC3E}">
        <p14:creationId xmlns:p14="http://schemas.microsoft.com/office/powerpoint/2010/main" val="3109377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9F24A4B-0A98-4127-B43E-37855EA46D86}"/>
              </a:ext>
            </a:extLst>
          </p:cNvPr>
          <p:cNvSpPr/>
          <p:nvPr/>
        </p:nvSpPr>
        <p:spPr>
          <a:xfrm>
            <a:off x="289317" y="333772"/>
            <a:ext cx="11699630" cy="400110"/>
          </a:xfrm>
          <a:prstGeom prst="rect">
            <a:avLst/>
          </a:prstGeom>
        </p:spPr>
        <p:txBody>
          <a:bodyPr wrap="square">
            <a:spAutoFit/>
          </a:bodyPr>
          <a:lstStyle/>
          <a:p>
            <a:pPr algn="r" rtl="1"/>
            <a:r>
              <a:rPr lang="ar-JO" sz="2000" b="1" dirty="0">
                <a:solidFill>
                  <a:srgbClr val="103A71"/>
                </a:solidFill>
                <a:latin typeface="Arial" panose="020B0604020202020204" pitchFamily="34" charset="0"/>
                <a:cs typeface="Arial" panose="020B0604020202020204" pitchFamily="34" charset="0"/>
              </a:rPr>
              <a:t>نظريات العمل: </a:t>
            </a:r>
            <a:r>
              <a:rPr lang="ar-JO" sz="2000" dirty="0">
                <a:solidFill>
                  <a:srgbClr val="103A71"/>
                </a:solidFill>
                <a:latin typeface="Arial" panose="020B0604020202020204" pitchFamily="34" charset="0"/>
                <a:cs typeface="Arial" panose="020B0604020202020204" pitchFamily="34" charset="0"/>
              </a:rPr>
              <a:t>ما الذي تحتويه</a:t>
            </a:r>
            <a:endParaRPr lang="en-US" sz="2000" dirty="0">
              <a:solidFill>
                <a:srgbClr val="103A7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2EA2A1A-D9CA-A647-9C04-AE6C88F1BE61}"/>
              </a:ext>
            </a:extLst>
          </p:cNvPr>
          <p:cNvSpPr/>
          <p:nvPr/>
        </p:nvSpPr>
        <p:spPr>
          <a:xfrm>
            <a:off x="0" y="0"/>
            <a:ext cx="12192000" cy="150867"/>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4" name="Rectangle 3">
            <a:extLst>
              <a:ext uri="{FF2B5EF4-FFF2-40B4-BE49-F238E27FC236}">
                <a16:creationId xmlns:a16="http://schemas.microsoft.com/office/drawing/2014/main" id="{87B77F90-CB3A-3A4B-BA0E-A3BC84EA8580}"/>
              </a:ext>
            </a:extLst>
          </p:cNvPr>
          <p:cNvSpPr/>
          <p:nvPr/>
        </p:nvSpPr>
        <p:spPr>
          <a:xfrm>
            <a:off x="377181" y="963121"/>
            <a:ext cx="3362612" cy="2046714"/>
          </a:xfrm>
          <a:prstGeom prst="rect">
            <a:avLst/>
          </a:prstGeom>
        </p:spPr>
        <p:txBody>
          <a:bodyPr wrap="square" lIns="0" tIns="0" rIns="0" bIns="0" anchor="t">
            <a:spAutoFit/>
          </a:bodyPr>
          <a:lstStyle/>
          <a:p>
            <a:pPr algn="r" rtl="1">
              <a:spcAft>
                <a:spcPts val="600"/>
              </a:spcAft>
            </a:pPr>
            <a:r>
              <a:rPr lang="ar-JO" sz="1600" b="1" dirty="0">
                <a:solidFill>
                  <a:srgbClr val="BACB4E"/>
                </a:solidFill>
                <a:latin typeface="Arial" panose="020B0604020202020204" pitchFamily="34" charset="0"/>
                <a:cs typeface="Arial" panose="020B0604020202020204" pitchFamily="34" charset="0"/>
              </a:rPr>
              <a:t>الافتراضات</a:t>
            </a:r>
            <a:endParaRPr lang="en-GB" sz="1400" b="1" dirty="0">
              <a:solidFill>
                <a:srgbClr val="BACB4E"/>
              </a:solidFill>
              <a:latin typeface="Arial" panose="020B0604020202020204" pitchFamily="34" charset="0"/>
              <a:cs typeface="Arial" panose="020B0604020202020204" pitchFamily="34" charset="0"/>
            </a:endParaRPr>
          </a:p>
          <a:p>
            <a:pPr algn="r" rtl="1">
              <a:spcAft>
                <a:spcPts val="600"/>
              </a:spcAft>
            </a:pPr>
            <a:r>
              <a:rPr lang="ar-JO" sz="1400" dirty="0">
                <a:solidFill>
                  <a:srgbClr val="103A71"/>
                </a:solidFill>
                <a:latin typeface="Arial"/>
                <a:cs typeface="Arial"/>
              </a:rPr>
              <a:t>ترتكز نظريات العمل ونظرية التغيير على مجموعة من </a:t>
            </a:r>
            <a:r>
              <a:rPr lang="ar-JO" sz="1400" b="1" dirty="0">
                <a:solidFill>
                  <a:srgbClr val="103A71"/>
                </a:solidFill>
                <a:latin typeface="Arial"/>
                <a:cs typeface="Arial"/>
              </a:rPr>
              <a:t>الافتراضات الرئيسية</a:t>
            </a:r>
            <a:r>
              <a:rPr lang="ar-JO" sz="1400" dirty="0">
                <a:solidFill>
                  <a:srgbClr val="103A71"/>
                </a:solidFill>
                <a:latin typeface="Arial"/>
                <a:cs typeface="Arial"/>
              </a:rPr>
              <a:t>؛ الشروط التي يفترض وجودها كي ينجح التدخل. من الضروري الافتراضات والبناء عليها وتحسينها للسياقات المختلفة. وتعتبر هذه الافتراضات </a:t>
            </a:r>
            <a:r>
              <a:rPr lang="ar-JO" sz="1400" b="1" dirty="0">
                <a:solidFill>
                  <a:srgbClr val="103A71"/>
                </a:solidFill>
                <a:latin typeface="Arial"/>
                <a:cs typeface="Arial"/>
              </a:rPr>
              <a:t>ضرورية لتجاح نظرية التغيير ونظريات العمل</a:t>
            </a:r>
            <a:r>
              <a:rPr lang="ar-JO" sz="1400" dirty="0">
                <a:solidFill>
                  <a:srgbClr val="103A71"/>
                </a:solidFill>
                <a:latin typeface="Arial"/>
                <a:cs typeface="Arial"/>
              </a:rPr>
              <a:t> ويجب متابعتها والتأمل فيها دورياً. يحتوي الملحق أ على مجموعة من الافتراضات لنظرية التغيير ككل. وتوفر نظرية العمل الافتراضات المتعلقة بكل نشاط محدد ومسار العمل السببي. </a:t>
            </a:r>
          </a:p>
        </p:txBody>
      </p:sp>
      <p:sp>
        <p:nvSpPr>
          <p:cNvPr id="10" name="Rectangle 9">
            <a:extLst>
              <a:ext uri="{FF2B5EF4-FFF2-40B4-BE49-F238E27FC236}">
                <a16:creationId xmlns:a16="http://schemas.microsoft.com/office/drawing/2014/main" id="{B7E01311-3B9B-3242-BA61-E5F8662E79EC}"/>
              </a:ext>
            </a:extLst>
          </p:cNvPr>
          <p:cNvSpPr/>
          <p:nvPr/>
        </p:nvSpPr>
        <p:spPr>
          <a:xfrm>
            <a:off x="4178974" y="916787"/>
            <a:ext cx="3539524" cy="2769989"/>
          </a:xfrm>
          <a:prstGeom prst="rect">
            <a:avLst/>
          </a:prstGeom>
        </p:spPr>
        <p:txBody>
          <a:bodyPr wrap="square" lIns="0" tIns="0" rIns="0" bIns="0" anchor="t">
            <a:spAutoFit/>
          </a:bodyPr>
          <a:lstStyle/>
          <a:p>
            <a:pPr algn="r" rtl="1">
              <a:spcAft>
                <a:spcPts val="600"/>
              </a:spcAft>
            </a:pPr>
            <a:r>
              <a:rPr lang="ar-JO" sz="1600" b="1" dirty="0">
                <a:solidFill>
                  <a:srgbClr val="BACB4E"/>
                </a:solidFill>
                <a:latin typeface="Arial" panose="020B0604020202020204" pitchFamily="34" charset="0"/>
                <a:cs typeface="Arial" panose="020B0604020202020204" pitchFamily="34" charset="0"/>
              </a:rPr>
              <a:t>المؤشرات</a:t>
            </a:r>
            <a:endParaRPr lang="en-GB" sz="1600" b="1" dirty="0">
              <a:solidFill>
                <a:srgbClr val="BACB4E"/>
              </a:solidFill>
              <a:latin typeface="Arial" panose="020B0604020202020204" pitchFamily="34" charset="0"/>
              <a:cs typeface="Arial" panose="020B0604020202020204" pitchFamily="34" charset="0"/>
            </a:endParaRPr>
          </a:p>
          <a:p>
            <a:pPr algn="r" rtl="1">
              <a:spcAft>
                <a:spcPts val="600"/>
              </a:spcAft>
            </a:pPr>
            <a:r>
              <a:rPr lang="ar-JO" sz="1400" dirty="0">
                <a:solidFill>
                  <a:srgbClr val="103A71"/>
                </a:solidFill>
                <a:latin typeface="Arial"/>
                <a:cs typeface="Arial"/>
              </a:rPr>
              <a:t>توفر نظريات العمل </a:t>
            </a:r>
            <a:r>
              <a:rPr lang="ar-JO" sz="1400" b="1" dirty="0">
                <a:solidFill>
                  <a:srgbClr val="103A71"/>
                </a:solidFill>
                <a:latin typeface="Arial"/>
                <a:cs typeface="Arial"/>
              </a:rPr>
              <a:t>المؤشرات المعيارية الدنيا الأكثر ارتباطاً </a:t>
            </a:r>
            <a:r>
              <a:rPr lang="ar-JO" sz="1400" dirty="0">
                <a:solidFill>
                  <a:srgbClr val="103A71"/>
                </a:solidFill>
                <a:latin typeface="Arial"/>
                <a:cs typeface="Arial"/>
              </a:rPr>
              <a:t>للمخرجات والنتائج لكل نشاط من أنشطة نظرية التغيير. ويجب اختيار مؤشرات إضافية من بنك المؤشرات والاتفاق عليها في المشاورات مع المانحين. </a:t>
            </a:r>
            <a:r>
              <a:rPr lang="ar-JO" sz="1400" b="1" dirty="0">
                <a:solidFill>
                  <a:srgbClr val="103A71"/>
                </a:solidFill>
                <a:latin typeface="Arial"/>
                <a:cs typeface="Arial"/>
              </a:rPr>
              <a:t>يرجى الانتباه إلى أن الورقة لا تشكل كافة المؤشرات الدنيا. يرجى مراجعة بنك المؤشرات لضمان اختياركم المؤشرات الأكثر ارتباطاً ببرنامجكم.</a:t>
            </a:r>
            <a:endParaRPr lang="ar-JO" sz="1400" dirty="0">
              <a:solidFill>
                <a:srgbClr val="103A71"/>
              </a:solidFill>
              <a:latin typeface="Arial"/>
              <a:cs typeface="Arial"/>
            </a:endParaRPr>
          </a:p>
          <a:p>
            <a:pPr algn="r" rtl="1">
              <a:spcAft>
                <a:spcPts val="600"/>
              </a:spcAft>
            </a:pPr>
            <a:r>
              <a:rPr lang="ar-JO" sz="1400" dirty="0">
                <a:solidFill>
                  <a:srgbClr val="103A71"/>
                </a:solidFill>
                <a:latin typeface="Arial"/>
                <a:cs typeface="Arial"/>
              </a:rPr>
              <a:t>يرجى الانتباه أيضاً إلى أن بنك المؤشرات يحتوي مؤشرات متقاطعة، مثل تلك المتعلقة بالنوع الاجتماعي وحساسية النزاع والإشراك (مثل الفئات المهمشة والضعيفة، الناجين من حوادث المخلفات المتفجرة والأشخاص الآخرين من ذوي الإعاقة)، والتي يمكن ضمها في المؤشرات المعيارية الدنيا.</a:t>
            </a:r>
          </a:p>
        </p:txBody>
      </p:sp>
      <p:sp>
        <p:nvSpPr>
          <p:cNvPr id="11" name="Rectangle 10">
            <a:extLst>
              <a:ext uri="{FF2B5EF4-FFF2-40B4-BE49-F238E27FC236}">
                <a16:creationId xmlns:a16="http://schemas.microsoft.com/office/drawing/2014/main" id="{C16F8246-FD2A-1047-9EEE-4801291739A5}"/>
              </a:ext>
            </a:extLst>
          </p:cNvPr>
          <p:cNvSpPr/>
          <p:nvPr/>
        </p:nvSpPr>
        <p:spPr>
          <a:xfrm>
            <a:off x="8406290" y="944457"/>
            <a:ext cx="3539525" cy="3416320"/>
          </a:xfrm>
          <a:prstGeom prst="rect">
            <a:avLst/>
          </a:prstGeom>
        </p:spPr>
        <p:txBody>
          <a:bodyPr wrap="square" lIns="0" tIns="0" rIns="0" bIns="0" anchor="t">
            <a:spAutoFit/>
          </a:bodyPr>
          <a:lstStyle/>
          <a:p>
            <a:pPr algn="r" rtl="1">
              <a:spcAft>
                <a:spcPts val="600"/>
              </a:spcAft>
            </a:pPr>
            <a:r>
              <a:rPr lang="ar-JO" sz="1600" b="1" dirty="0">
                <a:solidFill>
                  <a:srgbClr val="BACB4E"/>
                </a:solidFill>
                <a:latin typeface="Arial" panose="020B0604020202020204" pitchFamily="34" charset="0"/>
                <a:cs typeface="Arial" panose="020B0604020202020204" pitchFamily="34" charset="0"/>
              </a:rPr>
              <a:t>الروابط الاستراتيجية وأسئلة التأمل</a:t>
            </a:r>
            <a:endParaRPr lang="en-GB" sz="1400" b="1" dirty="0">
              <a:solidFill>
                <a:srgbClr val="BACB4E"/>
              </a:solidFill>
              <a:latin typeface="Arial" panose="020B0604020202020204" pitchFamily="34" charset="0"/>
              <a:cs typeface="Arial" panose="020B0604020202020204" pitchFamily="34" charset="0"/>
            </a:endParaRPr>
          </a:p>
          <a:p>
            <a:pPr algn="r" rtl="1">
              <a:spcAft>
                <a:spcPts val="600"/>
              </a:spcAft>
            </a:pPr>
            <a:r>
              <a:rPr lang="ar-JO" sz="1400" dirty="0">
                <a:solidFill>
                  <a:srgbClr val="103A71"/>
                </a:solidFill>
                <a:latin typeface="Arial" panose="020B0604020202020204" pitchFamily="34" charset="0"/>
                <a:cs typeface="Arial" panose="020B0604020202020204" pitchFamily="34" charset="0"/>
              </a:rPr>
              <a:t>يرافق كل نظرية عمل العلاقات المترابطة الرئيسية بين تدخلات العمل على إزالة الألغام – كما هو موضح في نظرية التغيير – التي تمكن قطاع العمل على إزالة الألغام من أن يكون أكثر من مجرد الجامع لكافة أجزائه. بكلمات أخرى، هنالك </a:t>
            </a:r>
            <a:r>
              <a:rPr lang="ar-JO" sz="1400" b="1" dirty="0">
                <a:solidFill>
                  <a:srgbClr val="103A71"/>
                </a:solidFill>
                <a:latin typeface="Arial" panose="020B0604020202020204" pitchFamily="34" charset="0"/>
                <a:cs typeface="Arial" panose="020B0604020202020204" pitchFamily="34" charset="0"/>
              </a:rPr>
              <a:t>روابط استراتيجية التي إذا ما تم استغلالها، يمكنها تعزيز النتائج مستوى التغيير الذي يرغب القطاع بإحداثها. </a:t>
            </a:r>
            <a:endParaRPr lang="ar-JO" sz="1400" dirty="0">
              <a:solidFill>
                <a:srgbClr val="103A71"/>
              </a:solidFill>
              <a:latin typeface="Arial" panose="020B0604020202020204" pitchFamily="34" charset="0"/>
              <a:cs typeface="Arial" panose="020B0604020202020204" pitchFamily="34" charset="0"/>
            </a:endParaRPr>
          </a:p>
          <a:p>
            <a:pPr algn="r" rtl="1">
              <a:spcAft>
                <a:spcPts val="600"/>
              </a:spcAft>
            </a:pPr>
            <a:r>
              <a:rPr lang="ar-JO" sz="1400" dirty="0">
                <a:solidFill>
                  <a:srgbClr val="103A71"/>
                </a:solidFill>
                <a:latin typeface="Arial" panose="020B0604020202020204" pitchFamily="34" charset="0"/>
                <a:cs typeface="Arial" panose="020B0604020202020204" pitchFamily="34" charset="0"/>
              </a:rPr>
              <a:t>وتم تسليط الضوء على الروابط الاستراتيجية لكل نظرية عمل إلى جانب مجموعة من الأسئلة التي تحفز المنفذين على النظر فيما إذا كانوا متواصلين بالشكل الكافي مع أصحاب المصلحة الآخرين لتعزيز مساهمتهم في نتائج نظرية التغيير. يجب على فريق برنامج المنفذ النظر في هذه الأسئلة. فضلاً عن ذلك، قد يكون من المفيد توجيه هذه الأسئلة لموجوعات العمل الفنية التي من الممكن أن تنعقد على المستوى المحلي لمناقشة تنفيذ نشاط محدد.</a:t>
            </a:r>
          </a:p>
        </p:txBody>
      </p:sp>
      <p:sp>
        <p:nvSpPr>
          <p:cNvPr id="16" name="Rectangle 15">
            <a:extLst>
              <a:ext uri="{FF2B5EF4-FFF2-40B4-BE49-F238E27FC236}">
                <a16:creationId xmlns:a16="http://schemas.microsoft.com/office/drawing/2014/main" id="{1AB60DE4-1273-9C4F-95E0-13F0DECB7AFC}"/>
              </a:ext>
            </a:extLst>
          </p:cNvPr>
          <p:cNvSpPr/>
          <p:nvPr/>
        </p:nvSpPr>
        <p:spPr>
          <a:xfrm>
            <a:off x="86264" y="6431894"/>
            <a:ext cx="12105736" cy="307777"/>
          </a:xfrm>
          <a:prstGeom prst="rect">
            <a:avLst/>
          </a:prstGeom>
        </p:spPr>
        <p:txBody>
          <a:bodyPr wrap="square">
            <a:spAutoFit/>
          </a:bodyPr>
          <a:lstStyle/>
          <a:p>
            <a:pPr algn="ctr" rtl="1"/>
            <a:r>
              <a:rPr lang="ar-JO" sz="1400" b="1" dirty="0">
                <a:solidFill>
                  <a:srgbClr val="103A71"/>
                </a:solidFill>
                <a:latin typeface="Arial" panose="020B0604020202020204" pitchFamily="34" charset="0"/>
                <a:cs typeface="Arial" panose="020B0604020202020204" pitchFamily="34" charset="0"/>
              </a:rPr>
              <a:t>توضح الشرائح الآتية نظريات العمل للأنشطة الرئيسية التي تحتويها نظرية التغيير.</a:t>
            </a:r>
            <a:endParaRPr lang="en-US" sz="1400" b="1" dirty="0">
              <a:solidFill>
                <a:srgbClr val="103A71"/>
              </a:solidFill>
              <a:latin typeface="Arial" panose="020B0604020202020204" pitchFamily="34" charset="0"/>
              <a:cs typeface="Arial" panose="020B0604020202020204" pitchFamily="34" charset="0"/>
            </a:endParaRPr>
          </a:p>
        </p:txBody>
      </p:sp>
      <p:sp>
        <p:nvSpPr>
          <p:cNvPr id="2" name="Slide Number Placeholder 5">
            <a:extLst>
              <a:ext uri="{FF2B5EF4-FFF2-40B4-BE49-F238E27FC236}">
                <a16:creationId xmlns:a16="http://schemas.microsoft.com/office/drawing/2014/main" id="{CB91B48D-3871-8E29-B15D-278BDB9EB412}"/>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21</a:t>
            </a:fld>
            <a:endParaRPr lang="en-GB" dirty="0"/>
          </a:p>
        </p:txBody>
      </p:sp>
    </p:spTree>
    <p:extLst>
      <p:ext uri="{BB962C8B-B14F-4D97-AF65-F5344CB8AC3E}">
        <p14:creationId xmlns:p14="http://schemas.microsoft.com/office/powerpoint/2010/main" val="4265142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AB6E58FB-2249-4207-9FE3-7F0EDEC791E9}"/>
              </a:ext>
            </a:extLst>
          </p:cNvPr>
          <p:cNvSpPr txBox="1"/>
          <p:nvPr/>
        </p:nvSpPr>
        <p:spPr>
          <a:xfrm>
            <a:off x="3285474" y="2404508"/>
            <a:ext cx="8460801" cy="325911"/>
          </a:xfrm>
          <a:prstGeom prst="rect">
            <a:avLst/>
          </a:prstGeom>
          <a:noFill/>
        </p:spPr>
        <p:txBody>
          <a:bodyPr wrap="square" lIns="0" numCol="1" spcCol="144000" rtlCol="0">
            <a:noAutofit/>
          </a:bodyPr>
          <a:lstStyle/>
          <a:p>
            <a:pPr algn="r" rtl="1"/>
            <a:r>
              <a:rPr lang="ar-JO" sz="1000" dirty="0">
                <a:latin typeface="Arial" panose="020B0604020202020204" pitchFamily="34" charset="0"/>
              </a:rPr>
              <a:t>الافتراضات: مثلاً، يتوفر للناجين فرصة متساوية للحصول على مستحقات من الدعم الاقتصادي الاجتماعي والحرية لممارسة الاعتماد على الذات؛ يرجى أيضاً النظر إلى الافتراضات الملحقة 1، 2، 3، 4، 7، 10، 13، 16، 20، 21، 22، 23، 26، 27، 28، 31.</a:t>
            </a:r>
          </a:p>
        </p:txBody>
      </p:sp>
      <p:sp>
        <p:nvSpPr>
          <p:cNvPr id="4" name="Rectangle 3">
            <a:extLst>
              <a:ext uri="{FF2B5EF4-FFF2-40B4-BE49-F238E27FC236}">
                <a16:creationId xmlns:a16="http://schemas.microsoft.com/office/drawing/2014/main" id="{A6C12D0C-5835-8345-9605-5BFF7AF15B07}"/>
              </a:ext>
            </a:extLst>
          </p:cNvPr>
          <p:cNvSpPr/>
          <p:nvPr/>
        </p:nvSpPr>
        <p:spPr>
          <a:xfrm>
            <a:off x="369441" y="270019"/>
            <a:ext cx="11448278" cy="307777"/>
          </a:xfrm>
          <a:prstGeom prst="rect">
            <a:avLst/>
          </a:prstGeom>
          <a:noFill/>
        </p:spPr>
        <p:txBody>
          <a:bodyPr wrap="square" lIns="0" tIns="0" rIns="0" bIns="0">
            <a:spAutoFit/>
          </a:bodyPr>
          <a:lstStyle/>
          <a:p>
            <a:pPr algn="r" rtl="1"/>
            <a:r>
              <a:rPr lang="ar-JO" sz="2000" dirty="0">
                <a:solidFill>
                  <a:srgbClr val="103A71"/>
                </a:solidFill>
                <a:latin typeface="Arial" panose="020B0604020202020204" pitchFamily="34" charset="0"/>
                <a:cs typeface="Arial" panose="020B0604020202020204" pitchFamily="34" charset="0"/>
              </a:rPr>
              <a:t>نظرية العمل: </a:t>
            </a:r>
            <a:r>
              <a:rPr lang="ar-JO" sz="2000" b="1" dirty="0">
                <a:solidFill>
                  <a:srgbClr val="103A71"/>
                </a:solidFill>
                <a:latin typeface="Arial" panose="020B0604020202020204" pitchFamily="34" charset="0"/>
                <a:cs typeface="Arial" panose="020B0604020202020204" pitchFamily="34" charset="0"/>
              </a:rPr>
              <a:t>مساعدة الضحايا</a:t>
            </a:r>
            <a:endParaRPr lang="en-GB" sz="2000" dirty="0">
              <a:solidFill>
                <a:schemeClr val="accent1"/>
              </a:solidFill>
              <a:latin typeface="Arial" panose="020B0604020202020204" pitchFamily="34" charset="0"/>
              <a:ea typeface="+mj-ea"/>
              <a:cs typeface="+mj-cs"/>
            </a:endParaRPr>
          </a:p>
        </p:txBody>
      </p:sp>
      <p:graphicFrame>
        <p:nvGraphicFramePr>
          <p:cNvPr id="111" name="Table 111">
            <a:extLst>
              <a:ext uri="{FF2B5EF4-FFF2-40B4-BE49-F238E27FC236}">
                <a16:creationId xmlns:a16="http://schemas.microsoft.com/office/drawing/2014/main" id="{B8712747-4EE3-3A4F-B798-BC51FE15D17C}"/>
              </a:ext>
            </a:extLst>
          </p:cNvPr>
          <p:cNvGraphicFramePr>
            <a:graphicFrameLocks noGrp="1"/>
          </p:cNvGraphicFramePr>
          <p:nvPr>
            <p:extLst>
              <p:ext uri="{D42A27DB-BD31-4B8C-83A1-F6EECF244321}">
                <p14:modId xmlns:p14="http://schemas.microsoft.com/office/powerpoint/2010/main" val="158523521"/>
              </p:ext>
            </p:extLst>
          </p:nvPr>
        </p:nvGraphicFramePr>
        <p:xfrm>
          <a:off x="344458" y="2809764"/>
          <a:ext cx="11388550" cy="4096374"/>
        </p:xfrm>
        <a:graphic>
          <a:graphicData uri="http://schemas.openxmlformats.org/drawingml/2006/table">
            <a:tbl>
              <a:tblPr bandRow="1">
                <a:tableStyleId>{5C22544A-7EE6-4342-B048-85BDC9FD1C3A}</a:tableStyleId>
              </a:tblPr>
              <a:tblGrid>
                <a:gridCol w="1795238">
                  <a:extLst>
                    <a:ext uri="{9D8B030D-6E8A-4147-A177-3AD203B41FA5}">
                      <a16:colId xmlns:a16="http://schemas.microsoft.com/office/drawing/2014/main" val="2065306567"/>
                    </a:ext>
                  </a:extLst>
                </a:gridCol>
                <a:gridCol w="2048256">
                  <a:extLst>
                    <a:ext uri="{9D8B030D-6E8A-4147-A177-3AD203B41FA5}">
                      <a16:colId xmlns:a16="http://schemas.microsoft.com/office/drawing/2014/main" val="1962068817"/>
                    </a:ext>
                  </a:extLst>
                </a:gridCol>
                <a:gridCol w="7545056">
                  <a:extLst>
                    <a:ext uri="{9D8B030D-6E8A-4147-A177-3AD203B41FA5}">
                      <a16:colId xmlns:a16="http://schemas.microsoft.com/office/drawing/2014/main" val="3434321970"/>
                    </a:ext>
                  </a:extLst>
                </a:gridCol>
              </a:tblGrid>
              <a:tr h="2327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1600" b="0" i="0" dirty="0">
                          <a:solidFill>
                            <a:schemeClr val="bg1"/>
                          </a:solidFill>
                          <a:latin typeface="Arial" panose="020B0604020202020204" pitchFamily="34" charset="0"/>
                        </a:rPr>
                        <a:t>تكرار</a:t>
                      </a:r>
                      <a:r>
                        <a:rPr lang="ar-JO" sz="1600" b="0" i="0" baseline="0" dirty="0">
                          <a:solidFill>
                            <a:schemeClr val="bg1"/>
                          </a:solidFill>
                          <a:latin typeface="Arial" panose="020B0604020202020204" pitchFamily="34" charset="0"/>
                        </a:rPr>
                        <a:t> الحدوث</a:t>
                      </a:r>
                      <a:endParaRPr lang="en-GB" sz="1600" b="0" i="0" dirty="0">
                        <a:solidFill>
                          <a:srgbClr val="FF0000"/>
                        </a:solidFill>
                        <a:latin typeface="Arial" panose="020B0604020202020204" pitchFamily="34" charset="0"/>
                      </a:endParaRPr>
                    </a:p>
                  </a:txBody>
                  <a:tcPr>
                    <a:solidFill>
                      <a:schemeClr val="accent5"/>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JO" sz="1600" b="0" i="0" dirty="0">
                          <a:solidFill>
                            <a:schemeClr val="bg1"/>
                          </a:solidFill>
                          <a:latin typeface="Arial" panose="020B0604020202020204" pitchFamily="34" charset="0"/>
                        </a:rPr>
                        <a:t>المالك</a:t>
                      </a:r>
                      <a:endParaRPr lang="en-GB" sz="1600" b="0" i="0" dirty="0">
                        <a:solidFill>
                          <a:schemeClr val="bg1"/>
                        </a:solidFill>
                        <a:latin typeface="Arial" panose="020B0604020202020204" pitchFamily="34" charset="0"/>
                      </a:endParaRPr>
                    </a:p>
                  </a:txBody>
                  <a:tcP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1600" b="0" i="0" dirty="0">
                          <a:solidFill>
                            <a:schemeClr val="bg1"/>
                          </a:solidFill>
                          <a:latin typeface="Arial" panose="020B0604020202020204" pitchFamily="34" charset="0"/>
                        </a:rPr>
                        <a:t>مؤشرات</a:t>
                      </a:r>
                      <a:r>
                        <a:rPr lang="ar-JO" sz="1600" b="0" i="0" baseline="0" dirty="0">
                          <a:solidFill>
                            <a:schemeClr val="bg1"/>
                          </a:solidFill>
                          <a:latin typeface="Arial" panose="020B0604020202020204" pitchFamily="34" charset="0"/>
                        </a:rPr>
                        <a:t> المخرجات</a:t>
                      </a:r>
                      <a:endParaRPr lang="en-GB" sz="1600" b="0" i="0" dirty="0">
                        <a:solidFill>
                          <a:schemeClr val="bg1"/>
                        </a:solidFill>
                        <a:latin typeface="Arial" panose="020B0604020202020204" pitchFamily="34" charset="0"/>
                      </a:endParaRPr>
                    </a:p>
                  </a:txBody>
                  <a:tcPr>
                    <a:solidFill>
                      <a:schemeClr val="accent5"/>
                    </a:solidFill>
                  </a:tcPr>
                </a:tc>
                <a:extLst>
                  <a:ext uri="{0D108BD9-81ED-4DB2-BD59-A6C34878D82A}">
                    <a16:rowId xmlns:a16="http://schemas.microsoft.com/office/drawing/2014/main" val="1559283392"/>
                  </a:ext>
                </a:extLst>
              </a:tr>
              <a:tr h="288000">
                <a:tc>
                  <a:txBody>
                    <a:bodyPr/>
                    <a:lstStyle/>
                    <a:p>
                      <a:pPr marL="0" marR="0" lvl="0" indent="0" algn="r" rtl="1" eaLnBrk="1" fontAlgn="auto" latinLnBrk="0" hangingPunct="1">
                        <a:lnSpc>
                          <a:spcPct val="100000"/>
                        </a:lnSpc>
                        <a:spcBef>
                          <a:spcPts val="0"/>
                        </a:spcBef>
                        <a:spcAft>
                          <a:spcPts val="0"/>
                        </a:spcAft>
                        <a:buFontTx/>
                        <a:buNone/>
                      </a:pPr>
                      <a:r>
                        <a:rPr lang="ar-JO" sz="1000" b="0" i="0" dirty="0">
                          <a:solidFill>
                            <a:schemeClr val="dk1"/>
                          </a:solidFill>
                          <a:latin typeface="Arial"/>
                        </a:rPr>
                        <a:t>ربع سنوياً</a:t>
                      </a:r>
                      <a:endParaRPr lang="en-GB" sz="1000" b="0" i="0" dirty="0">
                        <a:solidFill>
                          <a:schemeClr val="dk1"/>
                        </a:solidFill>
                        <a:latin typeface="Arial"/>
                      </a:endParaRPr>
                    </a:p>
                  </a:txBody>
                  <a:tcP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000" b="0" i="0" dirty="0">
                          <a:solidFill>
                            <a:schemeClr val="dk1"/>
                          </a:solidFill>
                          <a:latin typeface="Arial"/>
                        </a:rPr>
                        <a:t>الشريك المنفذ السلطة الوطنية</a:t>
                      </a:r>
                      <a:endParaRPr lang="en-GB" sz="1000" b="0" i="0" dirty="0">
                        <a:solidFill>
                          <a:schemeClr val="dk1"/>
                        </a:solidFill>
                        <a:latin typeface="Arial"/>
                      </a:endParaRPr>
                    </a:p>
                  </a:txBody>
                  <a:tcP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000" b="0" i="0" dirty="0">
                          <a:solidFill>
                            <a:schemeClr val="dk1"/>
                          </a:solidFill>
                          <a:latin typeface="Arial"/>
                        </a:rPr>
                        <a:t>المخرج-1.1 عدد المستفيدين</a:t>
                      </a:r>
                      <a:r>
                        <a:rPr lang="ar-JO" sz="1000" b="0" i="0" baseline="0" dirty="0">
                          <a:solidFill>
                            <a:schemeClr val="dk1"/>
                          </a:solidFill>
                          <a:latin typeface="Arial"/>
                        </a:rPr>
                        <a:t> المباشرين من مساعدة الضحايا (بموجب التعريفات الموحدة للمستفيدين الطبعة الثانية)</a:t>
                      </a:r>
                      <a:endParaRPr lang="en-GB" sz="1000" b="0" i="0" dirty="0">
                        <a:solidFill>
                          <a:schemeClr val="dk1"/>
                        </a:solidFill>
                        <a:latin typeface="Arial"/>
                      </a:endParaRPr>
                    </a:p>
                  </a:txBody>
                  <a:tcPr>
                    <a:solidFill>
                      <a:srgbClr val="F0F0F0"/>
                    </a:solidFill>
                  </a:tcPr>
                </a:tc>
                <a:extLst>
                  <a:ext uri="{0D108BD9-81ED-4DB2-BD59-A6C34878D82A}">
                    <a16:rowId xmlns:a16="http://schemas.microsoft.com/office/drawing/2014/main" val="1105543896"/>
                  </a:ext>
                </a:extLst>
              </a:tr>
              <a:tr h="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dirty="0">
                          <a:solidFill>
                            <a:schemeClr val="dk1"/>
                          </a:solidFill>
                          <a:latin typeface="+mn-lt"/>
                        </a:rPr>
                        <a:t>ربع سنوياً</a:t>
                      </a:r>
                      <a:endParaRPr lang="en-GB" sz="1000" b="0" i="0" dirty="0">
                        <a:solidFill>
                          <a:schemeClr val="dk1"/>
                        </a:solidFill>
                        <a:latin typeface="+mn-lt"/>
                      </a:endParaRPr>
                    </a:p>
                  </a:txBody>
                  <a:tcP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000" b="0" i="0" dirty="0">
                          <a:solidFill>
                            <a:schemeClr val="dk1"/>
                          </a:solidFill>
                          <a:latin typeface="+mn-lt"/>
                        </a:rPr>
                        <a:t>الشريك المنفذ السلطة الوطنية</a:t>
                      </a:r>
                      <a:endParaRPr lang="en-GB" sz="1000" b="0" i="0" dirty="0">
                        <a:solidFill>
                          <a:schemeClr val="dk1"/>
                        </a:solidFill>
                        <a:latin typeface="+mn-lt"/>
                      </a:endParaRPr>
                    </a:p>
                  </a:txBody>
                  <a:tcP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dirty="0">
                          <a:solidFill>
                            <a:schemeClr val="dk1"/>
                          </a:solidFill>
                          <a:latin typeface="Arial"/>
                        </a:rPr>
                        <a:t>المخرج-1.2 نماذج الضحايا والحوادث يتم تعبئتها شهرياً/سنوياً</a:t>
                      </a:r>
                      <a:r>
                        <a:rPr lang="ar-JO" sz="1000" b="0" i="0" baseline="0" dirty="0">
                          <a:solidFill>
                            <a:schemeClr val="dk1"/>
                          </a:solidFill>
                          <a:latin typeface="Arial"/>
                        </a:rPr>
                        <a:t> وإدخالها لقاعدة بيانات نظام إدارة معلومات العمل على إزالة الألغام</a:t>
                      </a:r>
                      <a:endParaRPr lang="en-GB" sz="1000" b="0" i="0" dirty="0">
                        <a:solidFill>
                          <a:schemeClr val="dk1"/>
                        </a:solidFill>
                        <a:latin typeface="Arial"/>
                      </a:endParaRPr>
                    </a:p>
                  </a:txBody>
                  <a:tcPr>
                    <a:solidFill>
                      <a:srgbClr val="F0F0F0"/>
                    </a:solidFill>
                  </a:tcPr>
                </a:tc>
                <a:extLst>
                  <a:ext uri="{0D108BD9-81ED-4DB2-BD59-A6C34878D82A}">
                    <a16:rowId xmlns:a16="http://schemas.microsoft.com/office/drawing/2014/main" val="1625748609"/>
                  </a:ext>
                </a:extLst>
              </a:tr>
              <a:tr h="288000">
                <a:tc>
                  <a:txBody>
                    <a:bodyPr/>
                    <a:lstStyle/>
                    <a:p>
                      <a:pPr marL="0" marR="0" lvl="0" indent="0" algn="r" rtl="1" eaLnBrk="1" fontAlgn="auto" latinLnBrk="0" hangingPunct="1">
                        <a:lnSpc>
                          <a:spcPct val="100000"/>
                        </a:lnSpc>
                        <a:spcBef>
                          <a:spcPts val="0"/>
                        </a:spcBef>
                        <a:spcAft>
                          <a:spcPts val="0"/>
                        </a:spcAft>
                        <a:buFontTx/>
                        <a:buNone/>
                      </a:pPr>
                      <a:endParaRPr lang="en-GB" sz="1000" b="0" i="0" dirty="0">
                        <a:solidFill>
                          <a:schemeClr val="dk1"/>
                        </a:solidFill>
                        <a:latin typeface="Arial"/>
                      </a:endParaRPr>
                    </a:p>
                  </a:txBody>
                  <a:tcP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endParaRPr lang="en-GB" sz="1000" b="0" i="0" dirty="0">
                        <a:solidFill>
                          <a:schemeClr val="dk1"/>
                        </a:solidFill>
                        <a:latin typeface="Arial"/>
                      </a:endParaRPr>
                    </a:p>
                  </a:txBody>
                  <a:tcP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000" b="0" i="0" dirty="0">
                          <a:solidFill>
                            <a:schemeClr val="dk1"/>
                          </a:solidFill>
                          <a:latin typeface="Arial"/>
                        </a:rPr>
                        <a:t>يرجى اختيار مؤشرات إضافية على مستوى المخرجات لمساعدة الضحايا من بنك المؤشرات</a:t>
                      </a:r>
                      <a:endParaRPr lang="en-GB" sz="1000" b="0" i="0" dirty="0">
                        <a:solidFill>
                          <a:schemeClr val="dk1"/>
                        </a:solidFill>
                        <a:latin typeface="Arial"/>
                      </a:endParaRPr>
                    </a:p>
                  </a:txBody>
                  <a:tcPr>
                    <a:solidFill>
                      <a:srgbClr val="F0F0F0"/>
                    </a:solidFill>
                  </a:tcPr>
                </a:tc>
                <a:extLst>
                  <a:ext uri="{0D108BD9-81ED-4DB2-BD59-A6C34878D82A}">
                    <a16:rowId xmlns:a16="http://schemas.microsoft.com/office/drawing/2014/main" val="4164028845"/>
                  </a:ext>
                </a:extLst>
              </a:tr>
              <a:tr h="288000">
                <a:tc>
                  <a:txBody>
                    <a:bodyPr/>
                    <a:lstStyle/>
                    <a:p>
                      <a:pPr marL="0" marR="0" lvl="0" indent="0" algn="ctr" rtl="1" eaLnBrk="1" fontAlgn="auto" latinLnBrk="0" hangingPunct="1">
                        <a:lnSpc>
                          <a:spcPct val="100000"/>
                        </a:lnSpc>
                        <a:spcBef>
                          <a:spcPts val="0"/>
                        </a:spcBef>
                        <a:spcAft>
                          <a:spcPts val="0"/>
                        </a:spcAft>
                        <a:buFontTx/>
                        <a:buNone/>
                      </a:pPr>
                      <a:endParaRPr lang="en-GB" sz="1600" b="0" i="0" kern="1200" dirty="0">
                        <a:solidFill>
                          <a:schemeClr val="bg1"/>
                        </a:solidFill>
                        <a:latin typeface="Arial" panose="020B0604020202020204" pitchFamily="34" charset="0"/>
                        <a:ea typeface="+mn-ea"/>
                        <a:cs typeface="+mn-cs"/>
                      </a:endParaRPr>
                    </a:p>
                  </a:txBody>
                  <a:tcPr>
                    <a:solidFill>
                      <a:srgbClr val="92D05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92D050"/>
                    </a:solidFill>
                  </a:tcPr>
                </a:tc>
                <a:tc>
                  <a:txBody>
                    <a:bodyPr/>
                    <a:lstStyle/>
                    <a:p>
                      <a:pPr marL="0" marR="0" lvl="0" indent="0" algn="ctr" rtl="0" eaLnBrk="1" fontAlgn="auto" latinLnBrk="0" hangingPunct="1">
                        <a:lnSpc>
                          <a:spcPct val="100000"/>
                        </a:lnSpc>
                        <a:spcBef>
                          <a:spcPts val="0"/>
                        </a:spcBef>
                        <a:spcAft>
                          <a:spcPts val="0"/>
                        </a:spcAft>
                        <a:buFontTx/>
                        <a:buNone/>
                      </a:pPr>
                      <a:r>
                        <a:rPr lang="ar-JO" sz="1600" b="1" i="0" kern="1200" dirty="0">
                          <a:solidFill>
                            <a:schemeClr val="bg1"/>
                          </a:solidFill>
                          <a:latin typeface="Arial" panose="020B0604020202020204" pitchFamily="34" charset="0"/>
                          <a:ea typeface="+mn-ea"/>
                          <a:cs typeface="+mn-cs"/>
                        </a:rPr>
                        <a:t>مؤشرات النتائج</a:t>
                      </a:r>
                      <a:endParaRPr lang="en-GB" sz="1600" b="1" i="0" kern="1200" dirty="0">
                        <a:solidFill>
                          <a:schemeClr val="bg1"/>
                        </a:solidFill>
                        <a:latin typeface="Arial" panose="020B0604020202020204" pitchFamily="34" charset="0"/>
                        <a:ea typeface="+mn-ea"/>
                        <a:cs typeface="+mn-cs"/>
                      </a:endParaRPr>
                    </a:p>
                  </a:txBody>
                  <a:tcPr>
                    <a:solidFill>
                      <a:srgbClr val="92D050"/>
                    </a:solidFill>
                  </a:tcPr>
                </a:tc>
                <a:extLst>
                  <a:ext uri="{0D108BD9-81ED-4DB2-BD59-A6C34878D82A}">
                    <a16:rowId xmlns:a16="http://schemas.microsoft.com/office/drawing/2014/main" val="1435400605"/>
                  </a:ext>
                </a:extLst>
              </a:tr>
              <a:tr h="403974">
                <a:tc>
                  <a:txBody>
                    <a:bodyPr/>
                    <a:lstStyle/>
                    <a:p>
                      <a:pPr marL="93345" indent="0" algn="r" rtl="1" fontAlgn="ctr"/>
                      <a:r>
                        <a:rPr lang="ar-JO" sz="1000" b="0" i="0" kern="1200" dirty="0">
                          <a:solidFill>
                            <a:schemeClr val="dk1"/>
                          </a:solidFill>
                          <a:latin typeface="Arial"/>
                          <a:ea typeface="+mn-ea"/>
                          <a:cs typeface="+mn-cs"/>
                        </a:rPr>
                        <a:t>كل ستة أشهر</a:t>
                      </a:r>
                      <a:endParaRPr lang="en-GB" sz="1000" b="0" i="0" kern="1200" dirty="0">
                        <a:solidFill>
                          <a:schemeClr val="dk1"/>
                        </a:solidFill>
                        <a:latin typeface="Arial"/>
                        <a:ea typeface="+mn-ea"/>
                        <a:cs typeface="+mn-cs"/>
                      </a:endParaRPr>
                    </a:p>
                  </a:txBody>
                  <a:tcPr marL="7620" marR="7620" marT="7620" marB="0" anchor="ct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100" b="0" i="0" dirty="0">
                          <a:solidFill>
                            <a:schemeClr val="dk1"/>
                          </a:solidFill>
                          <a:latin typeface="+mn-lt"/>
                        </a:rPr>
                        <a:t>الشريك المنفذ ، لمانح</a:t>
                      </a:r>
                      <a:endParaRPr lang="en-GB" sz="1100" b="0" i="0" dirty="0">
                        <a:solidFill>
                          <a:schemeClr val="dk1"/>
                        </a:solidFill>
                        <a:latin typeface="Arial"/>
                      </a:endParaRPr>
                    </a:p>
                  </a:txBody>
                  <a:tcP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100" b="0" i="0" dirty="0">
                          <a:solidFill>
                            <a:schemeClr val="dk1"/>
                          </a:solidFill>
                          <a:latin typeface="Arial"/>
                        </a:rPr>
                        <a:t>النتيجة-1.1</a:t>
                      </a:r>
                      <a:r>
                        <a:rPr lang="ar-JO" sz="1100" b="0" i="0" baseline="0" dirty="0">
                          <a:solidFill>
                            <a:schemeClr val="dk1"/>
                          </a:solidFill>
                          <a:latin typeface="Arial"/>
                        </a:rPr>
                        <a:t> نسبة الناجين الممسوحين الذين يشيرون إلى تحسن في جودة الحياة (بيانات مصنفة حسب العمر والجنس)</a:t>
                      </a:r>
                      <a:endParaRPr lang="en-GB" sz="1100" b="0" i="0" dirty="0">
                        <a:solidFill>
                          <a:schemeClr val="dk1"/>
                        </a:solidFill>
                        <a:latin typeface="Arial"/>
                      </a:endParaRPr>
                    </a:p>
                  </a:txBody>
                  <a:tcPr>
                    <a:solidFill>
                      <a:srgbClr val="F0F0F0"/>
                    </a:solidFill>
                  </a:tcPr>
                </a:tc>
                <a:extLst>
                  <a:ext uri="{0D108BD9-81ED-4DB2-BD59-A6C34878D82A}">
                    <a16:rowId xmlns:a16="http://schemas.microsoft.com/office/drawing/2014/main" val="778026043"/>
                  </a:ext>
                </a:extLst>
              </a:tr>
              <a:tr h="288000">
                <a:tc>
                  <a:txBody>
                    <a:bodyPr/>
                    <a:lstStyle/>
                    <a:p>
                      <a:pPr marL="93345" marR="0" lvl="0" indent="0" algn="r" defTabSz="914400" rtl="1" eaLnBrk="1" fontAlgn="ctr" latinLnBrk="0" hangingPunct="1">
                        <a:lnSpc>
                          <a:spcPct val="100000"/>
                        </a:lnSpc>
                        <a:spcBef>
                          <a:spcPts val="0"/>
                        </a:spcBef>
                        <a:spcAft>
                          <a:spcPts val="0"/>
                        </a:spcAft>
                        <a:buClrTx/>
                        <a:buSzTx/>
                        <a:buFontTx/>
                        <a:buNone/>
                        <a:tabLst/>
                        <a:defRPr/>
                      </a:pPr>
                      <a:r>
                        <a:rPr lang="ar-JO" sz="1000" b="0" i="0" kern="1200" dirty="0">
                          <a:solidFill>
                            <a:schemeClr val="dk1"/>
                          </a:solidFill>
                          <a:latin typeface="+mn-lt"/>
                          <a:ea typeface="+mn-ea"/>
                          <a:cs typeface="+mn-cs"/>
                        </a:rPr>
                        <a:t>كل ستة أشهر</a:t>
                      </a:r>
                      <a:endParaRPr lang="en-GB" sz="1000" b="0" i="0" kern="1200" dirty="0">
                        <a:solidFill>
                          <a:schemeClr val="dk1"/>
                        </a:solidFill>
                        <a:latin typeface="+mn-lt"/>
                        <a:ea typeface="+mn-ea"/>
                        <a:cs typeface="+mn-cs"/>
                      </a:endParaRPr>
                    </a:p>
                  </a:txBody>
                  <a:tcPr marL="7620" marR="7620" marT="7620" marB="0" anchor="ct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100" b="0" i="0" dirty="0">
                          <a:solidFill>
                            <a:schemeClr val="dk1"/>
                          </a:solidFill>
                          <a:latin typeface="+mn-lt"/>
                        </a:rPr>
                        <a:t>الشريك المنفذ </a:t>
                      </a:r>
                      <a:endParaRPr lang="en-GB" sz="1100" b="0" i="0" dirty="0">
                        <a:solidFill>
                          <a:schemeClr val="dk1"/>
                        </a:solidFill>
                        <a:latin typeface="Arial"/>
                      </a:endParaRPr>
                    </a:p>
                  </a:txBody>
                  <a:tcP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100" b="0" i="0" dirty="0">
                          <a:solidFill>
                            <a:schemeClr val="dk1"/>
                          </a:solidFill>
                          <a:latin typeface="Arial"/>
                        </a:rPr>
                        <a:t>النتيجة-1.2</a:t>
                      </a:r>
                      <a:r>
                        <a:rPr lang="ar-JO" sz="1100" b="0" i="0" baseline="0" dirty="0">
                          <a:solidFill>
                            <a:schemeClr val="dk1"/>
                          </a:solidFill>
                          <a:latin typeface="Arial"/>
                        </a:rPr>
                        <a:t> نسبة الناجين من المخلفات المتفجرة الممسوحين الذين يشيرون إلى زيادة في الوصول إلى مساعدة الضحايا (رعاية صحية طارئة ومتواصلة، تأهيل، دعم نفسي ونفسي اجتماعي، إشراك اجتماعي اقتصادي)</a:t>
                      </a:r>
                      <a:endParaRPr lang="en-GB" sz="1100" b="0" i="0" dirty="0">
                        <a:solidFill>
                          <a:schemeClr val="dk1"/>
                        </a:solidFill>
                        <a:latin typeface="Arial"/>
                      </a:endParaRPr>
                    </a:p>
                  </a:txBody>
                  <a:tcPr>
                    <a:solidFill>
                      <a:srgbClr val="F0F0F0"/>
                    </a:solidFill>
                  </a:tcPr>
                </a:tc>
                <a:extLst>
                  <a:ext uri="{0D108BD9-81ED-4DB2-BD59-A6C34878D82A}">
                    <a16:rowId xmlns:a16="http://schemas.microsoft.com/office/drawing/2014/main" val="3667856754"/>
                  </a:ext>
                </a:extLst>
              </a:tr>
              <a:tr h="28800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dirty="0">
                          <a:solidFill>
                            <a:schemeClr val="dk1"/>
                          </a:solidFill>
                          <a:latin typeface="Arial"/>
                        </a:rPr>
                        <a:t>سنوياً</a:t>
                      </a:r>
                      <a:endParaRPr lang="en-GB" sz="1000" b="0" i="0" dirty="0">
                        <a:solidFill>
                          <a:schemeClr val="dk1"/>
                        </a:solidFill>
                        <a:latin typeface="Arial"/>
                      </a:endParaRPr>
                    </a:p>
                  </a:txBody>
                  <a:tcP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100" b="0" i="0" dirty="0">
                          <a:solidFill>
                            <a:schemeClr val="dk1"/>
                          </a:solidFill>
                          <a:latin typeface="Arial"/>
                        </a:rPr>
                        <a:t>أي أحد</a:t>
                      </a:r>
                      <a:endParaRPr lang="en-GB" sz="1100" b="0" i="0" dirty="0">
                        <a:solidFill>
                          <a:schemeClr val="dk1"/>
                        </a:solidFill>
                        <a:latin typeface="Arial"/>
                      </a:endParaRPr>
                    </a:p>
                  </a:txBody>
                  <a:tcP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100" b="0" i="0" dirty="0">
                          <a:solidFill>
                            <a:schemeClr val="dk1"/>
                          </a:solidFill>
                          <a:latin typeface="Arial"/>
                        </a:rPr>
                        <a:t>النتيجة-2.1</a:t>
                      </a:r>
                      <a:r>
                        <a:rPr lang="ar-JO" sz="1100" b="0" i="0" baseline="0" dirty="0">
                          <a:solidFill>
                            <a:schemeClr val="dk1"/>
                          </a:solidFill>
                          <a:latin typeface="Arial"/>
                        </a:rPr>
                        <a:t> التقدم فيما يتعلق بالتزامات معاهدة أوتوا (المواد المتعلقة بمساعدة الضحايا)</a:t>
                      </a:r>
                      <a:r>
                        <a:rPr lang="en-GB" sz="1100" b="0" i="0" dirty="0">
                          <a:solidFill>
                            <a:schemeClr val="dk1"/>
                          </a:solidFill>
                          <a:latin typeface="Arial"/>
                        </a:rPr>
                        <a:t> </a:t>
                      </a:r>
                    </a:p>
                  </a:txBody>
                  <a:tcPr>
                    <a:solidFill>
                      <a:srgbClr val="F0F0F0"/>
                    </a:solidFill>
                  </a:tcPr>
                </a:tc>
                <a:extLst>
                  <a:ext uri="{0D108BD9-81ED-4DB2-BD59-A6C34878D82A}">
                    <a16:rowId xmlns:a16="http://schemas.microsoft.com/office/drawing/2014/main" val="1371249890"/>
                  </a:ext>
                </a:extLst>
              </a:tr>
              <a:tr h="28800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dirty="0">
                          <a:solidFill>
                            <a:schemeClr val="dk1"/>
                          </a:solidFill>
                          <a:latin typeface="Arial"/>
                        </a:rPr>
                        <a:t>سنوياً</a:t>
                      </a:r>
                      <a:endParaRPr lang="en-GB" sz="1000" b="0" i="0" dirty="0">
                        <a:solidFill>
                          <a:schemeClr val="dk1"/>
                        </a:solidFill>
                        <a:latin typeface="Arial"/>
                      </a:endParaRPr>
                    </a:p>
                  </a:txBody>
                  <a:tcP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100" b="0" i="0" dirty="0">
                          <a:solidFill>
                            <a:schemeClr val="dk1"/>
                          </a:solidFill>
                          <a:latin typeface="Arial"/>
                        </a:rPr>
                        <a:t>أي أحد</a:t>
                      </a:r>
                      <a:endParaRPr lang="en-GB" sz="1100" b="0" i="0" dirty="0">
                        <a:solidFill>
                          <a:schemeClr val="dk1"/>
                        </a:solidFill>
                        <a:latin typeface="Arial"/>
                      </a:endParaRPr>
                    </a:p>
                  </a:txBody>
                  <a:tcP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100" b="0" i="0" dirty="0">
                          <a:solidFill>
                            <a:schemeClr val="dk1"/>
                          </a:solidFill>
                          <a:latin typeface="Arial"/>
                        </a:rPr>
                        <a:t>النتيجة-2.2 التقدم فيما يتعلق بالتزامات اتفاقية الذخائر</a:t>
                      </a:r>
                      <a:r>
                        <a:rPr lang="ar-JO" sz="1100" b="0" i="0" baseline="0" dirty="0">
                          <a:solidFill>
                            <a:schemeClr val="dk1"/>
                          </a:solidFill>
                          <a:latin typeface="Arial"/>
                        </a:rPr>
                        <a:t> </a:t>
                      </a:r>
                      <a:r>
                        <a:rPr lang="ar-JO" sz="1100" b="0" i="0" baseline="0" dirty="0">
                          <a:solidFill>
                            <a:schemeClr val="dk1"/>
                          </a:solidFill>
                          <a:latin typeface="+mn-lt"/>
                        </a:rPr>
                        <a:t>العنقودية (المواد المتعلقة بمساعدة الضحايا)</a:t>
                      </a:r>
                      <a:r>
                        <a:rPr lang="en-GB" sz="1100" b="0" i="0" dirty="0">
                          <a:solidFill>
                            <a:schemeClr val="dk1"/>
                          </a:solidFill>
                          <a:latin typeface="+mn-lt"/>
                        </a:rPr>
                        <a:t> </a:t>
                      </a:r>
                    </a:p>
                  </a:txBody>
                  <a:tcPr>
                    <a:solidFill>
                      <a:srgbClr val="F0F0F0"/>
                    </a:solidFill>
                  </a:tcPr>
                </a:tc>
                <a:extLst>
                  <a:ext uri="{0D108BD9-81ED-4DB2-BD59-A6C34878D82A}">
                    <a16:rowId xmlns:a16="http://schemas.microsoft.com/office/drawing/2014/main" val="1547880726"/>
                  </a:ext>
                </a:extLst>
              </a:tr>
              <a:tr h="28800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kern="1200" dirty="0">
                          <a:solidFill>
                            <a:schemeClr val="dk1"/>
                          </a:solidFill>
                          <a:latin typeface="+mn-lt"/>
                          <a:ea typeface="+mn-ea"/>
                          <a:cs typeface="+mn-cs"/>
                        </a:rPr>
                        <a:t>كل ستة أشهر</a:t>
                      </a:r>
                      <a:endParaRPr lang="en-GB" sz="1000" b="0" i="0" kern="1200" dirty="0">
                        <a:solidFill>
                          <a:schemeClr val="dk1"/>
                        </a:solidFill>
                        <a:latin typeface="+mn-lt"/>
                        <a:ea typeface="+mn-ea"/>
                        <a:cs typeface="+mn-cs"/>
                      </a:endParaRPr>
                    </a:p>
                  </a:txBody>
                  <a:tcP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100" b="0" i="0" dirty="0">
                          <a:solidFill>
                            <a:schemeClr val="dk1"/>
                          </a:solidFill>
                          <a:latin typeface="Arial"/>
                        </a:rPr>
                        <a:t>السلطة الوطنية، </a:t>
                      </a:r>
                      <a:r>
                        <a:rPr lang="ar-JO" sz="1100" b="0" i="0" dirty="0">
                          <a:solidFill>
                            <a:schemeClr val="dk1"/>
                          </a:solidFill>
                          <a:latin typeface="+mn-lt"/>
                        </a:rPr>
                        <a:t>المانح</a:t>
                      </a:r>
                      <a:endParaRPr lang="en-GB" sz="1100" b="0" i="0" dirty="0">
                        <a:solidFill>
                          <a:schemeClr val="dk1"/>
                        </a:solidFill>
                        <a:latin typeface="Arial"/>
                      </a:endParaRPr>
                    </a:p>
                  </a:txBody>
                  <a:tcP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100" b="0" i="0" dirty="0">
                          <a:solidFill>
                            <a:schemeClr val="dk1"/>
                          </a:solidFill>
                          <a:latin typeface="Arial"/>
                        </a:rPr>
                        <a:t>النتيجة-2.3</a:t>
                      </a:r>
                      <a:r>
                        <a:rPr lang="ar-JO" sz="1100" b="0" i="0" baseline="0" dirty="0">
                          <a:solidFill>
                            <a:schemeClr val="dk1"/>
                          </a:solidFill>
                          <a:latin typeface="Arial"/>
                        </a:rPr>
                        <a:t> التقدم نحو توقيع و/أو الانضمام إلى اتفاقيات (اتفاقية أوتوا، اتفاقية الذخائر العنقودية، الاتفاقية المتعلقة بأسلحة تقليدية محددة) </a:t>
                      </a:r>
                      <a:endParaRPr lang="en-GB" sz="1100" b="0" i="0" dirty="0">
                        <a:solidFill>
                          <a:schemeClr val="dk1"/>
                        </a:solidFill>
                        <a:latin typeface="Arial"/>
                      </a:endParaRPr>
                    </a:p>
                  </a:txBody>
                  <a:tcPr>
                    <a:solidFill>
                      <a:srgbClr val="F0F0F0"/>
                    </a:solidFill>
                  </a:tcPr>
                </a:tc>
                <a:extLst>
                  <a:ext uri="{0D108BD9-81ED-4DB2-BD59-A6C34878D82A}">
                    <a16:rowId xmlns:a16="http://schemas.microsoft.com/office/drawing/2014/main" val="3986629487"/>
                  </a:ext>
                </a:extLst>
              </a:tr>
              <a:tr h="28800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en-GB" sz="1000" b="0" i="0" dirty="0">
                        <a:solidFill>
                          <a:schemeClr val="dk1"/>
                        </a:solidFill>
                        <a:latin typeface="Arial"/>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100" b="0" i="0" dirty="0">
                        <a:solidFill>
                          <a:schemeClr val="dk1"/>
                        </a:solidFill>
                        <a:latin typeface="Arial"/>
                      </a:endParaRPr>
                    </a:p>
                  </a:txBody>
                  <a:tcP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100" b="0" i="0" dirty="0">
                          <a:solidFill>
                            <a:schemeClr val="dk1"/>
                          </a:solidFill>
                          <a:latin typeface="+mn-lt"/>
                        </a:rPr>
                        <a:t>يرجى اختيار مؤشرات إضافية على مستوى النتائج</a:t>
                      </a:r>
                      <a:r>
                        <a:rPr lang="ar-JO" sz="1100" b="0" i="0" baseline="0" dirty="0">
                          <a:solidFill>
                            <a:schemeClr val="dk1"/>
                          </a:solidFill>
                          <a:latin typeface="+mn-lt"/>
                        </a:rPr>
                        <a:t> للنتائج ذات العلاقة</a:t>
                      </a:r>
                      <a:r>
                        <a:rPr lang="ar-JO" sz="1100" b="0" i="0" dirty="0">
                          <a:solidFill>
                            <a:schemeClr val="dk1"/>
                          </a:solidFill>
                          <a:latin typeface="+mn-lt"/>
                        </a:rPr>
                        <a:t> من بنك المؤشرات</a:t>
                      </a:r>
                      <a:endParaRPr lang="en-GB" sz="1100" b="0" i="0" dirty="0">
                        <a:solidFill>
                          <a:schemeClr val="dk1"/>
                        </a:solidFill>
                        <a:latin typeface="+mn-lt"/>
                      </a:endParaRPr>
                    </a:p>
                  </a:txBody>
                  <a:tcPr>
                    <a:solidFill>
                      <a:srgbClr val="F0F0F0"/>
                    </a:solidFill>
                  </a:tcPr>
                </a:tc>
                <a:extLst>
                  <a:ext uri="{0D108BD9-81ED-4DB2-BD59-A6C34878D82A}">
                    <a16:rowId xmlns:a16="http://schemas.microsoft.com/office/drawing/2014/main" val="2055670329"/>
                  </a:ext>
                </a:extLst>
              </a:tr>
              <a:tr h="288000">
                <a:tc>
                  <a:txBody>
                    <a:bodyPr/>
                    <a:lstStyle/>
                    <a:p>
                      <a:pPr marL="0" marR="0" lvl="0" indent="0" algn="ctr" rtl="0" eaLnBrk="1" fontAlgn="auto" latinLnBrk="0" hangingPunct="1">
                        <a:lnSpc>
                          <a:spcPct val="100000"/>
                        </a:lnSpc>
                        <a:spcBef>
                          <a:spcPts val="0"/>
                        </a:spcBef>
                        <a:spcAft>
                          <a:spcPts val="0"/>
                        </a:spcAft>
                        <a:buFontTx/>
                        <a:buNone/>
                      </a:pPr>
                      <a:endParaRPr lang="en-GB" sz="1600" b="0" i="0" kern="1200" dirty="0">
                        <a:solidFill>
                          <a:schemeClr val="bg1"/>
                        </a:solidFill>
                        <a:latin typeface="Arial" panose="020B0604020202020204" pitchFamily="34" charset="0"/>
                        <a:ea typeface="+mn-ea"/>
                        <a:cs typeface="+mn-cs"/>
                      </a:endParaRPr>
                    </a:p>
                  </a:txBody>
                  <a:tcPr>
                    <a:solidFill>
                      <a:srgbClr val="7030A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7030A0"/>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JO" sz="1600" b="1" i="0" kern="1200" dirty="0">
                          <a:solidFill>
                            <a:schemeClr val="bg1"/>
                          </a:solidFill>
                          <a:latin typeface="Arial" panose="020B0604020202020204" pitchFamily="34" charset="0"/>
                          <a:ea typeface="+mn-ea"/>
                          <a:cs typeface="+mn-cs"/>
                        </a:rPr>
                        <a:t>مؤشرات الأثر</a:t>
                      </a:r>
                      <a:endParaRPr lang="en-GB" sz="1600" b="1" i="0" kern="1200" dirty="0">
                        <a:solidFill>
                          <a:schemeClr val="bg1"/>
                        </a:solidFill>
                        <a:latin typeface="Arial" panose="020B0604020202020204" pitchFamily="34" charset="0"/>
                        <a:ea typeface="+mn-ea"/>
                        <a:cs typeface="+mn-cs"/>
                      </a:endParaRPr>
                    </a:p>
                  </a:txBody>
                  <a:tcPr>
                    <a:solidFill>
                      <a:srgbClr val="7030A0"/>
                    </a:solidFill>
                  </a:tcPr>
                </a:tc>
                <a:extLst>
                  <a:ext uri="{0D108BD9-81ED-4DB2-BD59-A6C34878D82A}">
                    <a16:rowId xmlns:a16="http://schemas.microsoft.com/office/drawing/2014/main" val="2877113512"/>
                  </a:ext>
                </a:extLst>
              </a:tr>
              <a:tr h="288000">
                <a:tc>
                  <a:txBody>
                    <a:bodyPr/>
                    <a:lstStyle/>
                    <a:p>
                      <a:pPr marL="0" marR="0" lvl="0" indent="0" algn="r" rtl="1"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200" b="0" i="0" dirty="0">
                          <a:solidFill>
                            <a:schemeClr val="dk1"/>
                          </a:solidFill>
                          <a:latin typeface="+mn-lt"/>
                        </a:rPr>
                        <a:t>يرجى اختيار مؤشرات إضافية على مستوى الأثر</a:t>
                      </a:r>
                      <a:r>
                        <a:rPr lang="ar-JO" sz="1200" b="0" i="0" baseline="0" dirty="0">
                          <a:solidFill>
                            <a:schemeClr val="dk1"/>
                          </a:solidFill>
                          <a:latin typeface="+mn-lt"/>
                        </a:rPr>
                        <a:t> يقوم بجمعها الشركاء المنفذون كما هو محدد في بنك المؤشرات</a:t>
                      </a:r>
                      <a:endParaRPr lang="en-GB" sz="1200" b="0" i="0" dirty="0">
                        <a:solidFill>
                          <a:schemeClr val="dk1"/>
                        </a:solidFill>
                        <a:latin typeface="+mn-lt"/>
                      </a:endParaRPr>
                    </a:p>
                  </a:txBody>
                  <a:tcPr>
                    <a:solidFill>
                      <a:srgbClr val="F0F0F0"/>
                    </a:solidFill>
                  </a:tcPr>
                </a:tc>
                <a:extLst>
                  <a:ext uri="{0D108BD9-81ED-4DB2-BD59-A6C34878D82A}">
                    <a16:rowId xmlns:a16="http://schemas.microsoft.com/office/drawing/2014/main" val="1427829372"/>
                  </a:ext>
                </a:extLst>
              </a:tr>
            </a:tbl>
          </a:graphicData>
        </a:graphic>
      </p:graphicFrame>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dirty="0">
              <a:latin typeface="Arial" panose="020B0604020202020204" pitchFamily="34" charset="0"/>
            </a:endParaRPr>
          </a:p>
        </p:txBody>
      </p:sp>
      <p:sp>
        <p:nvSpPr>
          <p:cNvPr id="20" name="TextBox 19">
            <a:extLst>
              <a:ext uri="{FF2B5EF4-FFF2-40B4-BE49-F238E27FC236}">
                <a16:creationId xmlns:a16="http://schemas.microsoft.com/office/drawing/2014/main" id="{F38327D3-5C66-414E-AADF-D164D344055E}"/>
              </a:ext>
            </a:extLst>
          </p:cNvPr>
          <p:cNvSpPr txBox="1"/>
          <p:nvPr/>
        </p:nvSpPr>
        <p:spPr>
          <a:xfrm>
            <a:off x="9615583" y="945646"/>
            <a:ext cx="790541" cy="201120"/>
          </a:xfrm>
          <a:prstGeom prst="rect">
            <a:avLst/>
          </a:prstGeom>
          <a:noFill/>
          <a:ln>
            <a:noFill/>
          </a:ln>
        </p:spPr>
        <p:txBody>
          <a:bodyPr wrap="square" lIns="54000" tIns="36000" rIns="54000" bIns="36000" rtlCol="0" anchor="ctr" anchorCtr="0">
            <a:noAutofit/>
          </a:bodyPr>
          <a:lstStyle/>
          <a:p>
            <a:r>
              <a:rPr lang="ar-JO" sz="900" dirty="0">
                <a:latin typeface="Arial" panose="020B0604020202020204" pitchFamily="34" charset="0"/>
                <a:ea typeface="Arial" charset="0"/>
                <a:cs typeface="Arial" charset="0"/>
              </a:rPr>
              <a:t>تؤدي إلى...</a:t>
            </a:r>
            <a:endParaRPr lang="en-GB" sz="900" dirty="0">
              <a:latin typeface="Arial" panose="020B0604020202020204" pitchFamily="34" charset="0"/>
              <a:ea typeface="Arial" charset="0"/>
              <a:cs typeface="Arial" charset="0"/>
            </a:endParaRPr>
          </a:p>
        </p:txBody>
      </p:sp>
      <p:sp>
        <p:nvSpPr>
          <p:cNvPr id="21" name="TextBox 20">
            <a:extLst>
              <a:ext uri="{FF2B5EF4-FFF2-40B4-BE49-F238E27FC236}">
                <a16:creationId xmlns:a16="http://schemas.microsoft.com/office/drawing/2014/main" id="{80269A15-1004-4178-9574-C3FC82CBC628}"/>
              </a:ext>
            </a:extLst>
          </p:cNvPr>
          <p:cNvSpPr txBox="1"/>
          <p:nvPr/>
        </p:nvSpPr>
        <p:spPr>
          <a:xfrm>
            <a:off x="6221921" y="1011832"/>
            <a:ext cx="899266" cy="201120"/>
          </a:xfrm>
          <a:prstGeom prst="rect">
            <a:avLst/>
          </a:prstGeom>
          <a:noFill/>
          <a:ln>
            <a:noFill/>
          </a:ln>
        </p:spPr>
        <p:txBody>
          <a:bodyPr wrap="square" lIns="54000" tIns="36000" rIns="54000" bIns="36000" rtlCol="0" anchor="ctr" anchorCtr="0">
            <a:noAutofit/>
          </a:bodyPr>
          <a:lstStyle/>
          <a:p>
            <a:r>
              <a:rPr lang="ar-JO" sz="900" dirty="0">
                <a:latin typeface="Arial" panose="020B0604020202020204" pitchFamily="34" charset="0"/>
                <a:ea typeface="Arial" charset="0"/>
                <a:cs typeface="Arial" charset="0"/>
              </a:rPr>
              <a:t>مما يؤدي إلى ...</a:t>
            </a:r>
            <a:endParaRPr lang="en-GB" sz="900" dirty="0">
              <a:latin typeface="Arial" panose="020B0604020202020204" pitchFamily="34" charset="0"/>
              <a:ea typeface="Arial" charset="0"/>
              <a:cs typeface="Arial" charset="0"/>
            </a:endParaRPr>
          </a:p>
        </p:txBody>
      </p:sp>
      <p:sp>
        <p:nvSpPr>
          <p:cNvPr id="30" name="TextBox 29">
            <a:extLst>
              <a:ext uri="{FF2B5EF4-FFF2-40B4-BE49-F238E27FC236}">
                <a16:creationId xmlns:a16="http://schemas.microsoft.com/office/drawing/2014/main" id="{6D32D19A-376F-471E-99F1-CF492D695C01}"/>
              </a:ext>
            </a:extLst>
          </p:cNvPr>
          <p:cNvSpPr txBox="1"/>
          <p:nvPr/>
        </p:nvSpPr>
        <p:spPr>
          <a:xfrm>
            <a:off x="3544877" y="918769"/>
            <a:ext cx="1077263" cy="215445"/>
          </a:xfrm>
          <a:prstGeom prst="rect">
            <a:avLst/>
          </a:prstGeom>
          <a:noFill/>
          <a:ln>
            <a:noFill/>
          </a:ln>
        </p:spPr>
        <p:txBody>
          <a:bodyPr wrap="square" lIns="54000" tIns="36000" rIns="54000" bIns="36000" rtlCol="0" anchor="ctr" anchorCtr="0">
            <a:noAutofit/>
          </a:bodyPr>
          <a:lstStyle/>
          <a:p>
            <a:r>
              <a:rPr lang="ar-JO" sz="900" dirty="0">
                <a:latin typeface="Arial" panose="020B0604020202020204" pitchFamily="34" charset="0"/>
                <a:ea typeface="Arial" charset="0"/>
                <a:cs typeface="Arial" charset="0"/>
              </a:rPr>
              <a:t>مما يساهم نحو...</a:t>
            </a:r>
            <a:endParaRPr lang="en-GB" sz="900" dirty="0">
              <a:latin typeface="Arial" panose="020B0604020202020204" pitchFamily="34" charset="0"/>
              <a:ea typeface="Arial" charset="0"/>
              <a:cs typeface="Arial" charset="0"/>
            </a:endParaRPr>
          </a:p>
        </p:txBody>
      </p:sp>
      <p:sp>
        <p:nvSpPr>
          <p:cNvPr id="26" name="Rectangle 25">
            <a:extLst>
              <a:ext uri="{FF2B5EF4-FFF2-40B4-BE49-F238E27FC236}">
                <a16:creationId xmlns:a16="http://schemas.microsoft.com/office/drawing/2014/main" id="{1875829F-4BDC-D144-AB20-5FE7DE2D9A96}"/>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sp>
        <p:nvSpPr>
          <p:cNvPr id="60" name="Rounded Rectangle 294">
            <a:extLst>
              <a:ext uri="{FF2B5EF4-FFF2-40B4-BE49-F238E27FC236}">
                <a16:creationId xmlns:a16="http://schemas.microsoft.com/office/drawing/2014/main" id="{B3CAF2EE-FC8A-48A5-A643-EDFBB00C44FA}"/>
              </a:ext>
            </a:extLst>
          </p:cNvPr>
          <p:cNvSpPr/>
          <p:nvPr/>
        </p:nvSpPr>
        <p:spPr>
          <a:xfrm>
            <a:off x="570556" y="1372909"/>
            <a:ext cx="2677463" cy="430887"/>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latin typeface="Arial" panose="020B0604020202020204" pitchFamily="34" charset="0"/>
              </a:rPr>
              <a:t>تنمية اقتصادية ومجتمعات أكثر صموداً يساهم في تحقيق أهداف التنمية المستدامة</a:t>
            </a:r>
          </a:p>
        </p:txBody>
      </p:sp>
      <p:sp>
        <p:nvSpPr>
          <p:cNvPr id="59" name="Rounded Rectangle 55">
            <a:extLst>
              <a:ext uri="{FF2B5EF4-FFF2-40B4-BE49-F238E27FC236}">
                <a16:creationId xmlns:a16="http://schemas.microsoft.com/office/drawing/2014/main" id="{EF3EAFCD-B28C-4EB3-B794-FF4346653618}"/>
              </a:ext>
            </a:extLst>
          </p:cNvPr>
          <p:cNvSpPr/>
          <p:nvPr/>
        </p:nvSpPr>
        <p:spPr>
          <a:xfrm>
            <a:off x="580559" y="269390"/>
            <a:ext cx="2667460" cy="4238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latin typeface="Arial" panose="020B0604020202020204" pitchFamily="34" charset="0"/>
              </a:rPr>
              <a:t>الأهداف الاستراتيجية للدول مدعومة والالتزامات ذات العلاقة بموجب الاتفاقيات محققة</a:t>
            </a:r>
          </a:p>
        </p:txBody>
      </p:sp>
      <p:sp>
        <p:nvSpPr>
          <p:cNvPr id="77" name="Rectangle 76">
            <a:extLst>
              <a:ext uri="{FF2B5EF4-FFF2-40B4-BE49-F238E27FC236}">
                <a16:creationId xmlns:a16="http://schemas.microsoft.com/office/drawing/2014/main" id="{083179F2-2076-42E2-9C5C-544A8BC445F5}"/>
              </a:ext>
            </a:extLst>
          </p:cNvPr>
          <p:cNvSpPr/>
          <p:nvPr/>
        </p:nvSpPr>
        <p:spPr>
          <a:xfrm>
            <a:off x="10706452" y="762497"/>
            <a:ext cx="924933" cy="184666"/>
          </a:xfrm>
          <a:prstGeom prst="rect">
            <a:avLst/>
          </a:prstGeom>
        </p:spPr>
        <p:txBody>
          <a:bodyPr wrap="none" lIns="0" tIns="0" rIns="0" bIns="0">
            <a:spAutoFit/>
          </a:bodyPr>
          <a:lstStyle/>
          <a:p>
            <a:r>
              <a:rPr lang="ar-JO" sz="1200" dirty="0">
                <a:latin typeface="Arial" panose="020B0604020202020204" pitchFamily="34" charset="0"/>
              </a:rPr>
              <a:t>جدول نظرية العمل</a:t>
            </a:r>
            <a:endParaRPr lang="en-US" sz="1200" dirty="0">
              <a:latin typeface="Arial" panose="020B0604020202020204" pitchFamily="34" charset="0"/>
            </a:endParaRPr>
          </a:p>
        </p:txBody>
      </p:sp>
      <p:sp>
        <p:nvSpPr>
          <p:cNvPr id="45" name="Rounded Rectangle 55">
            <a:extLst>
              <a:ext uri="{FF2B5EF4-FFF2-40B4-BE49-F238E27FC236}">
                <a16:creationId xmlns:a16="http://schemas.microsoft.com/office/drawing/2014/main" id="{3F744CF4-FF2F-B57F-65D8-B744B5CFE6E5}"/>
              </a:ext>
            </a:extLst>
          </p:cNvPr>
          <p:cNvSpPr/>
          <p:nvPr/>
        </p:nvSpPr>
        <p:spPr>
          <a:xfrm>
            <a:off x="585900" y="782545"/>
            <a:ext cx="2667460" cy="458574"/>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latin typeface="Arial" panose="020B0604020202020204" pitchFamily="34" charset="0"/>
              </a:rPr>
              <a:t>زيادة صمود المجتمع أمام محركات النزاع يساهم في الاستقرار وبناء السلام</a:t>
            </a:r>
          </a:p>
        </p:txBody>
      </p:sp>
      <p:sp>
        <p:nvSpPr>
          <p:cNvPr id="5" name="Rounded Rectangle 294">
            <a:extLst>
              <a:ext uri="{FF2B5EF4-FFF2-40B4-BE49-F238E27FC236}">
                <a16:creationId xmlns:a16="http://schemas.microsoft.com/office/drawing/2014/main" id="{64C4AF3C-3E45-E453-00AD-0D6F1397C2FD}"/>
              </a:ext>
            </a:extLst>
          </p:cNvPr>
          <p:cNvSpPr/>
          <p:nvPr/>
        </p:nvSpPr>
        <p:spPr>
          <a:xfrm>
            <a:off x="580559" y="1916905"/>
            <a:ext cx="2677463" cy="430887"/>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latin typeface="Arial" panose="020B0604020202020204" pitchFamily="34" charset="0"/>
              </a:rPr>
              <a:t>مجتمعات أكثر أمناً وانخفاض في حالات الوفاة والإصابة من المخلفات المتفجرة</a:t>
            </a:r>
          </a:p>
        </p:txBody>
      </p:sp>
      <p:cxnSp>
        <p:nvCxnSpPr>
          <p:cNvPr id="15" name="Connector: Elbow 14">
            <a:extLst>
              <a:ext uri="{FF2B5EF4-FFF2-40B4-BE49-F238E27FC236}">
                <a16:creationId xmlns:a16="http://schemas.microsoft.com/office/drawing/2014/main" id="{046B551D-989A-54F3-2EC2-F7C9201EFD01}"/>
              </a:ext>
            </a:extLst>
          </p:cNvPr>
          <p:cNvCxnSpPr>
            <a:cxnSpLocks/>
            <a:stCxn id="42" idx="2"/>
          </p:cNvCxnSpPr>
          <p:nvPr/>
        </p:nvCxnSpPr>
        <p:spPr>
          <a:xfrm rot="5400000">
            <a:off x="5465426" y="-692956"/>
            <a:ext cx="624414" cy="5059226"/>
          </a:xfrm>
          <a:prstGeom prst="bentConnector2">
            <a:avLst/>
          </a:prstGeom>
          <a:ln w="9525">
            <a:tailEnd type="triangle"/>
          </a:ln>
        </p:spPr>
        <p:style>
          <a:lnRef idx="1">
            <a:schemeClr val="dk1"/>
          </a:lnRef>
          <a:fillRef idx="0">
            <a:schemeClr val="dk1"/>
          </a:fillRef>
          <a:effectRef idx="0">
            <a:schemeClr val="dk1"/>
          </a:effectRef>
          <a:fontRef idx="minor">
            <a:schemeClr val="tx1"/>
          </a:fontRef>
        </p:style>
      </p:cxnSp>
      <p:cxnSp>
        <p:nvCxnSpPr>
          <p:cNvPr id="40" name="Connector: Elbow 39">
            <a:extLst>
              <a:ext uri="{FF2B5EF4-FFF2-40B4-BE49-F238E27FC236}">
                <a16:creationId xmlns:a16="http://schemas.microsoft.com/office/drawing/2014/main" id="{46F142E2-CCEB-9FD8-673F-ADA2444F31C6}"/>
              </a:ext>
            </a:extLst>
          </p:cNvPr>
          <p:cNvCxnSpPr>
            <a:cxnSpLocks/>
          </p:cNvCxnSpPr>
          <p:nvPr/>
        </p:nvCxnSpPr>
        <p:spPr>
          <a:xfrm rot="10800000" flipV="1">
            <a:off x="3285474" y="428930"/>
            <a:ext cx="10003" cy="1107063"/>
          </a:xfrm>
          <a:prstGeom prst="bentConnector3">
            <a:avLst>
              <a:gd name="adj1" fmla="val -2633900"/>
            </a:avLst>
          </a:prstGeom>
          <a:ln w="9525">
            <a:headEnd type="triangle"/>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D4387E89-9FFD-50D0-2667-A0B003FAF24E}"/>
              </a:ext>
            </a:extLst>
          </p:cNvPr>
          <p:cNvCxnSpPr>
            <a:cxnSpLocks/>
          </p:cNvCxnSpPr>
          <p:nvPr/>
        </p:nvCxnSpPr>
        <p:spPr>
          <a:xfrm flipH="1">
            <a:off x="3575213" y="782545"/>
            <a:ext cx="743752"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4AEF1060-1851-F19E-480B-2D23848ED9FF}"/>
              </a:ext>
            </a:extLst>
          </p:cNvPr>
          <p:cNvCxnSpPr>
            <a:cxnSpLocks/>
          </p:cNvCxnSpPr>
          <p:nvPr/>
        </p:nvCxnSpPr>
        <p:spPr>
          <a:xfrm flipH="1">
            <a:off x="3295477" y="982461"/>
            <a:ext cx="239980"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Rounded Rectangle 300">
            <a:extLst>
              <a:ext uri="{FF2B5EF4-FFF2-40B4-BE49-F238E27FC236}">
                <a16:creationId xmlns:a16="http://schemas.microsoft.com/office/drawing/2014/main" id="{4E14F52A-BFF0-403C-81BC-A7E4A77D0E4B}"/>
              </a:ext>
            </a:extLst>
          </p:cNvPr>
          <p:cNvSpPr/>
          <p:nvPr/>
        </p:nvSpPr>
        <p:spPr>
          <a:xfrm>
            <a:off x="4354509" y="594214"/>
            <a:ext cx="1867412" cy="540000"/>
          </a:xfrm>
          <a:prstGeom prst="roundRect">
            <a:avLst/>
          </a:prstGeom>
          <a:solidFill>
            <a:srgbClr val="F0F0F0"/>
          </a:solidFill>
          <a:ln w="19050">
            <a:solidFill>
              <a:srgbClr val="7DB414"/>
            </a:solidFill>
          </a:ln>
        </p:spPr>
        <p:txBody>
          <a:bodyPr wrap="square" lIns="36000" tIns="36000" rIns="36000" bIns="36000" rtlCol="0" anchor="ctr" anchorCtr="0">
            <a:noAutofit/>
          </a:bodyPr>
          <a:lstStyle/>
          <a:p>
            <a:pPr algn="ctr"/>
            <a:r>
              <a:rPr lang="ar-JO" sz="900" dirty="0"/>
              <a:t>تقدم قابل للقياس فيما يتعلق بالامتثال لاتفاقية أوتوا والعهد الخاص بالذخيرة العنقودية والاتفاقية المتعلقة بأسلحة تقليدية معينة</a:t>
            </a:r>
            <a:endParaRPr lang="en-GB" sz="900" dirty="0"/>
          </a:p>
        </p:txBody>
      </p:sp>
      <p:sp>
        <p:nvSpPr>
          <p:cNvPr id="46" name="TextBox 45">
            <a:extLst>
              <a:ext uri="{FF2B5EF4-FFF2-40B4-BE49-F238E27FC236}">
                <a16:creationId xmlns:a16="http://schemas.microsoft.com/office/drawing/2014/main" id="{8CD72281-C571-324D-947B-94F64B0184F9}"/>
              </a:ext>
            </a:extLst>
          </p:cNvPr>
          <p:cNvSpPr txBox="1"/>
          <p:nvPr/>
        </p:nvSpPr>
        <p:spPr>
          <a:xfrm>
            <a:off x="4354509" y="1173022"/>
            <a:ext cx="1843168" cy="432347"/>
          </a:xfrm>
          <a:prstGeom prst="roundRect">
            <a:avLst/>
          </a:prstGeom>
          <a:solidFill>
            <a:srgbClr val="F0F0F0"/>
          </a:solidFill>
          <a:ln w="19050">
            <a:solidFill>
              <a:srgbClr val="7DB414"/>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pPr>
              <a:lnSpc>
                <a:spcPts val="900"/>
              </a:lnSpc>
            </a:pPr>
            <a:r>
              <a:rPr lang="ar-JO" dirty="0"/>
              <a:t>تحسن في جودة حياة ضحايا المخلفات المتفجرة</a:t>
            </a:r>
            <a:endParaRPr lang="en-GB" dirty="0"/>
          </a:p>
        </p:txBody>
      </p:sp>
      <p:sp>
        <p:nvSpPr>
          <p:cNvPr id="42" name="TextBox 41">
            <a:extLst>
              <a:ext uri="{FF2B5EF4-FFF2-40B4-BE49-F238E27FC236}">
                <a16:creationId xmlns:a16="http://schemas.microsoft.com/office/drawing/2014/main" id="{A9A965AD-5E89-D240-BC39-240C03E5A5B0}"/>
              </a:ext>
            </a:extLst>
          </p:cNvPr>
          <p:cNvSpPr txBox="1"/>
          <p:nvPr/>
        </p:nvSpPr>
        <p:spPr>
          <a:xfrm>
            <a:off x="6998908" y="824678"/>
            <a:ext cx="2616675" cy="699772"/>
          </a:xfrm>
          <a:prstGeom prst="roundRect">
            <a:avLst/>
          </a:prstGeom>
          <a:solidFill>
            <a:srgbClr val="F0F0F0"/>
          </a:solidFill>
          <a:ln w="19050">
            <a:solidFill>
              <a:srgbClr val="009FE3"/>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r>
              <a:rPr lang="ar-JO" dirty="0"/>
              <a:t>زيادة الوصول إلى الخدمات الطبية وخدمات الصحة النفسية والدعم النفسي الاجتماعي وفرص الإشراك الاقتصادي الاجتماعي</a:t>
            </a:r>
            <a:endParaRPr lang="en-GB" dirty="0"/>
          </a:p>
        </p:txBody>
      </p:sp>
      <p:cxnSp>
        <p:nvCxnSpPr>
          <p:cNvPr id="19" name="Straight Arrow Connector 18">
            <a:extLst>
              <a:ext uri="{FF2B5EF4-FFF2-40B4-BE49-F238E27FC236}">
                <a16:creationId xmlns:a16="http://schemas.microsoft.com/office/drawing/2014/main" id="{22C6F53A-414F-C5B5-52C3-EE8C274029FC}"/>
              </a:ext>
            </a:extLst>
          </p:cNvPr>
          <p:cNvCxnSpPr>
            <a:cxnSpLocks/>
          </p:cNvCxnSpPr>
          <p:nvPr/>
        </p:nvCxnSpPr>
        <p:spPr>
          <a:xfrm flipH="1" flipV="1">
            <a:off x="9615583" y="1169079"/>
            <a:ext cx="598231" cy="2"/>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255273F-9814-4110-9FDB-5B985586258D}"/>
              </a:ext>
            </a:extLst>
          </p:cNvPr>
          <p:cNvSpPr txBox="1"/>
          <p:nvPr/>
        </p:nvSpPr>
        <p:spPr>
          <a:xfrm>
            <a:off x="10270291" y="1048479"/>
            <a:ext cx="1205931" cy="233671"/>
          </a:xfrm>
          <a:prstGeom prst="roundRect">
            <a:avLst/>
          </a:prstGeom>
          <a:solidFill>
            <a:srgbClr val="F0F0F0"/>
          </a:solidFill>
          <a:ln w="19050">
            <a:solidFill>
              <a:srgbClr val="808080"/>
            </a:solidFill>
          </a:ln>
        </p:spPr>
        <p:txBody>
          <a:bodyPr wrap="square" lIns="36000" tIns="36000" rIns="36000" bIns="36000" rtlCol="0" anchor="ctr" anchorCtr="0">
            <a:spAutoFit/>
          </a:bodyPr>
          <a:lstStyle>
            <a:defPPr>
              <a:defRPr lang="en-US"/>
            </a:defPPr>
            <a:lvl1pPr algn="ctr">
              <a:defRPr sz="900">
                <a:ea typeface="Arial" charset="0"/>
                <a:cs typeface="Arial" charset="0"/>
              </a:defRPr>
            </a:lvl1pPr>
          </a:lstStyle>
          <a:p>
            <a:r>
              <a:rPr lang="ar-JO" dirty="0">
                <a:latin typeface="Arial" panose="020B0604020202020204" pitchFamily="34" charset="0"/>
                <a:cs typeface="Arial" panose="020B0604020202020204" pitchFamily="34" charset="0"/>
              </a:rPr>
              <a:t>مساعدة الضحايا</a:t>
            </a:r>
            <a:endParaRPr lang="en-GB" dirty="0">
              <a:latin typeface="Arial" panose="020B0604020202020204" pitchFamily="34" charset="0"/>
              <a:cs typeface="Arial" panose="020B0604020202020204" pitchFamily="34" charset="0"/>
            </a:endParaRPr>
          </a:p>
        </p:txBody>
      </p:sp>
      <p:sp>
        <p:nvSpPr>
          <p:cNvPr id="2" name="Slide Number Placeholder 5">
            <a:extLst>
              <a:ext uri="{FF2B5EF4-FFF2-40B4-BE49-F238E27FC236}">
                <a16:creationId xmlns:a16="http://schemas.microsoft.com/office/drawing/2014/main" id="{422D89EC-9D44-42BF-5251-8777EBFDABF4}"/>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22</a:t>
            </a:fld>
            <a:endParaRPr lang="en-GB" dirty="0"/>
          </a:p>
        </p:txBody>
      </p:sp>
      <p:cxnSp>
        <p:nvCxnSpPr>
          <p:cNvPr id="66" name="Straight Arrow Connector 65">
            <a:extLst>
              <a:ext uri="{FF2B5EF4-FFF2-40B4-BE49-F238E27FC236}">
                <a16:creationId xmlns:a16="http://schemas.microsoft.com/office/drawing/2014/main" id="{D4387E89-9FFD-50D0-2667-A0B003FAF24E}"/>
              </a:ext>
            </a:extLst>
          </p:cNvPr>
          <p:cNvCxnSpPr>
            <a:cxnSpLocks/>
          </p:cNvCxnSpPr>
          <p:nvPr/>
        </p:nvCxnSpPr>
        <p:spPr>
          <a:xfrm flipH="1">
            <a:off x="3575213" y="1290982"/>
            <a:ext cx="743752"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D4387E89-9FFD-50D0-2667-A0B003FAF24E}"/>
              </a:ext>
            </a:extLst>
          </p:cNvPr>
          <p:cNvCxnSpPr>
            <a:cxnSpLocks/>
          </p:cNvCxnSpPr>
          <p:nvPr/>
        </p:nvCxnSpPr>
        <p:spPr>
          <a:xfrm flipH="1">
            <a:off x="6221921" y="864214"/>
            <a:ext cx="743752"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D4387E89-9FFD-50D0-2667-A0B003FAF24E}"/>
              </a:ext>
            </a:extLst>
          </p:cNvPr>
          <p:cNvCxnSpPr>
            <a:cxnSpLocks/>
          </p:cNvCxnSpPr>
          <p:nvPr/>
        </p:nvCxnSpPr>
        <p:spPr>
          <a:xfrm flipH="1">
            <a:off x="6221921" y="1372651"/>
            <a:ext cx="743752"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661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Connector 9">
            <a:extLst>
              <a:ext uri="{FF2B5EF4-FFF2-40B4-BE49-F238E27FC236}">
                <a16:creationId xmlns:a16="http://schemas.microsoft.com/office/drawing/2014/main" id="{56FADCF6-1CD4-9F25-295E-3316A58514A7}"/>
              </a:ext>
            </a:extLst>
          </p:cNvPr>
          <p:cNvSpPr/>
          <p:nvPr/>
        </p:nvSpPr>
        <p:spPr>
          <a:xfrm>
            <a:off x="5424474" y="3379852"/>
            <a:ext cx="1392480" cy="1393200"/>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ar-JO" sz="1400" b="1" dirty="0">
                <a:solidFill>
                  <a:srgbClr val="002060"/>
                </a:solidFill>
                <a:latin typeface="Arial" panose="020B0604020202020204" pitchFamily="34" charset="0"/>
                <a:cs typeface="Arial" panose="020B0604020202020204" pitchFamily="34" charset="0"/>
              </a:rPr>
              <a:t>مساعدة الضحايا</a:t>
            </a:r>
            <a:endParaRPr lang="en-GB" sz="1400" b="1" dirty="0">
              <a:solidFill>
                <a:srgbClr val="00206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6C12D0C-5835-8345-9605-5BFF7AF15B07}"/>
              </a:ext>
            </a:extLst>
          </p:cNvPr>
          <p:cNvSpPr/>
          <p:nvPr/>
        </p:nvSpPr>
        <p:spPr>
          <a:xfrm>
            <a:off x="353406" y="258000"/>
            <a:ext cx="11448278" cy="307777"/>
          </a:xfrm>
          <a:prstGeom prst="rect">
            <a:avLst/>
          </a:prstGeom>
          <a:noFill/>
        </p:spPr>
        <p:txBody>
          <a:bodyPr wrap="square" lIns="0" tIns="0" rIns="0" bIns="0">
            <a:spAutoFit/>
          </a:bodyPr>
          <a:lstStyle/>
          <a:p>
            <a:pPr algn="r" rtl="1"/>
            <a:r>
              <a:rPr lang="ar-JO" sz="2000" dirty="0">
                <a:solidFill>
                  <a:srgbClr val="103A71"/>
                </a:solidFill>
                <a:latin typeface="Arial" panose="020B0604020202020204" pitchFamily="34" charset="0"/>
                <a:cs typeface="Arial" panose="020B0604020202020204" pitchFamily="34" charset="0"/>
              </a:rPr>
              <a:t>نظرية العمل: </a:t>
            </a:r>
            <a:r>
              <a:rPr lang="ar-JO" sz="2000" b="1" dirty="0">
                <a:solidFill>
                  <a:srgbClr val="103A71"/>
                </a:solidFill>
                <a:latin typeface="Arial" panose="020B0604020202020204" pitchFamily="34" charset="0"/>
                <a:cs typeface="Arial" panose="020B0604020202020204" pitchFamily="34" charset="0"/>
              </a:rPr>
              <a:t>مساعدة الضحايا</a:t>
            </a:r>
            <a:endParaRPr lang="en-GB" sz="2000" dirty="0">
              <a:solidFill>
                <a:schemeClr val="accent1"/>
              </a:solidFill>
              <a:latin typeface="Arial" panose="020B0604020202020204" pitchFamily="34" charset="0"/>
              <a:ea typeface="+mj-ea"/>
              <a:cs typeface="+mj-cs"/>
            </a:endParaRPr>
          </a:p>
        </p:txBody>
      </p:sp>
      <p:sp>
        <p:nvSpPr>
          <p:cNvPr id="26" name="Rectangle 25">
            <a:extLst>
              <a:ext uri="{FF2B5EF4-FFF2-40B4-BE49-F238E27FC236}">
                <a16:creationId xmlns:a16="http://schemas.microsoft.com/office/drawing/2014/main" id="{1875829F-4BDC-D144-AB20-5FE7DE2D9A96}"/>
              </a:ext>
            </a:extLst>
          </p:cNvPr>
          <p:cNvSpPr/>
          <p:nvPr/>
        </p:nvSpPr>
        <p:spPr>
          <a:xfrm>
            <a:off x="-18455" y="5818"/>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sp>
        <p:nvSpPr>
          <p:cNvPr id="2" name="Rounded Rectangle 1">
            <a:extLst>
              <a:ext uri="{FF2B5EF4-FFF2-40B4-BE49-F238E27FC236}">
                <a16:creationId xmlns:a16="http://schemas.microsoft.com/office/drawing/2014/main" id="{8F425111-98AB-3512-8340-2CC8E1992391}"/>
              </a:ext>
            </a:extLst>
          </p:cNvPr>
          <p:cNvSpPr/>
          <p:nvPr/>
        </p:nvSpPr>
        <p:spPr>
          <a:xfrm>
            <a:off x="983145" y="1469974"/>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251999" rtlCol="0" anchor="ctr"/>
          <a:lstStyle/>
          <a:p>
            <a:pPr algn="r" rtl="1"/>
            <a:r>
              <a:rPr lang="ar-JO" sz="1400" b="1" dirty="0">
                <a:solidFill>
                  <a:srgbClr val="002060"/>
                </a:solidFill>
                <a:latin typeface="Arial" panose="020B0604020202020204" pitchFamily="34" charset="0"/>
                <a:cs typeface="Arial" panose="020B0604020202020204" pitchFamily="34" charset="0"/>
              </a:rPr>
              <a:t>تسليم الأراضي والتخلص من المخلفات المتفجرة</a:t>
            </a:r>
          </a:p>
          <a:p>
            <a:pPr algn="r" rtl="1"/>
            <a:r>
              <a:rPr lang="ar-JO" sz="1200" dirty="0">
                <a:solidFill>
                  <a:srgbClr val="002060"/>
                </a:solidFill>
                <a:latin typeface="Arial" panose="020B0604020202020204" pitchFamily="34" charset="0"/>
                <a:cs typeface="Arial" panose="020B0604020202020204" pitchFamily="34" charset="0"/>
              </a:rPr>
              <a:t>يساعد تسليم الأراضي والتخلص من المخلفات المتفجرة في تخفيض خطر الأذى لمجتمع ما وتخفيض الأثر النفسي للمخلفات المتفجرة على الناجين وأفراد المجتمع الآخرين. إشراك الناجين من المخلفات المتفجرة في الأولويات والتخطيط يمكن أن يعزز من فعالية التدخل في العمل على إزالة الألغام ويساعد في دمج الناجين في المجتمع.</a:t>
            </a:r>
          </a:p>
          <a:p>
            <a:endParaRPr lang="en-GB" sz="1800" dirty="0">
              <a:solidFill>
                <a:schemeClr val="tx1"/>
              </a:solidFill>
              <a:latin typeface="Arial" panose="020B0604020202020204" pitchFamily="34" charset="0"/>
            </a:endParaRPr>
          </a:p>
        </p:txBody>
      </p:sp>
      <p:sp>
        <p:nvSpPr>
          <p:cNvPr id="9" name="Rounded Rectangle 8">
            <a:extLst>
              <a:ext uri="{FF2B5EF4-FFF2-40B4-BE49-F238E27FC236}">
                <a16:creationId xmlns:a16="http://schemas.microsoft.com/office/drawing/2014/main" id="{A6664268-688D-A662-0912-E57BEB27C6D2}"/>
              </a:ext>
            </a:extLst>
          </p:cNvPr>
          <p:cNvSpPr/>
          <p:nvPr/>
        </p:nvSpPr>
        <p:spPr>
          <a:xfrm>
            <a:off x="6807711" y="1475127"/>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cs typeface="Arial" panose="020B0604020202020204" pitchFamily="34" charset="0"/>
              </a:rPr>
              <a:t>التعليم بشأن مخاطر المخلفات المتفجرة</a:t>
            </a:r>
            <a:endParaRPr lang="en-GB" sz="1400" b="1" dirty="0">
              <a:solidFill>
                <a:srgbClr val="002060"/>
              </a:solidFill>
              <a:latin typeface="Arial" panose="020B0604020202020204" pitchFamily="34" charset="0"/>
              <a:cs typeface="Arial" panose="020B0604020202020204" pitchFamily="34" charset="0"/>
            </a:endParaRPr>
          </a:p>
          <a:p>
            <a:pPr algn="r" rtl="1"/>
            <a:r>
              <a:rPr lang="ar-JO" sz="1200" dirty="0">
                <a:solidFill>
                  <a:srgbClr val="002060"/>
                </a:solidFill>
                <a:latin typeface="Arial" panose="020B0604020202020204" pitchFamily="34" charset="0"/>
                <a:cs typeface="Arial" panose="020B0604020202020204" pitchFamily="34" charset="0"/>
              </a:rPr>
              <a:t>إشراك المجتمعات والمنظمات المحلية من خلال التعليم بشأن مخاطر المخلفات المتفجرة وإنشاء نقطة تواصل مع المجتمع يمكن أن يساعد في رفع الوعي بشأن مخاطر الألغام وتحديد احتياجات الناجين وتيسير الإحالة لخدمات المساعدة ذات العلاقة للناجين ودعم إعادة دمج الناجين من الخلفات المتفجرة في المجتمع. ويمكن أن يساهم إشراك الناجين في التعليم بشأن مخاطر المخلفات المتفجرة في دمجهم وزيادة مصداقية التعليم وفعاليته. </a:t>
            </a:r>
          </a:p>
        </p:txBody>
      </p:sp>
      <p:sp>
        <p:nvSpPr>
          <p:cNvPr id="13" name="Rounded Rectangle 12">
            <a:extLst>
              <a:ext uri="{FF2B5EF4-FFF2-40B4-BE49-F238E27FC236}">
                <a16:creationId xmlns:a16="http://schemas.microsoft.com/office/drawing/2014/main" id="{20EA1981-B8AD-37D8-AB6C-E47859D06EC0}"/>
              </a:ext>
            </a:extLst>
          </p:cNvPr>
          <p:cNvSpPr/>
          <p:nvPr/>
        </p:nvSpPr>
        <p:spPr>
          <a:xfrm>
            <a:off x="307485" y="3257064"/>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i="0" dirty="0">
                <a:solidFill>
                  <a:srgbClr val="002060"/>
                </a:solidFill>
                <a:latin typeface="Arial" panose="020B0604020202020204" pitchFamily="34" charset="0"/>
                <a:cs typeface="Arial" panose="020B0604020202020204" pitchFamily="34" charset="0"/>
              </a:rPr>
              <a:t>تطوير قدرات السلطات الوطنية</a:t>
            </a:r>
          </a:p>
          <a:p>
            <a:pPr algn="r" rtl="1"/>
            <a:r>
              <a:rPr lang="ar-JO" sz="1200" dirty="0">
                <a:solidFill>
                  <a:srgbClr val="002060"/>
                </a:solidFill>
                <a:latin typeface="Arial" panose="020B0604020202020204" pitchFamily="34" charset="0"/>
                <a:cs typeface="Arial" panose="020B0604020202020204" pitchFamily="34" charset="0"/>
              </a:rPr>
              <a:t>يمكن أن يساعد تطوير قدرات السلطات الوطنية في وضع السياسات والإجراءات لدعم الناجين من المخلفات المتفجرة. ويمكن للسلطات الوطنية المتمكنة أن تناصر التغييرات في التشريعات والدعم المالي للناجين من المخلفات المتفجرة ودعم تطوير خطط العمل الوطنية ومشاركة البيانات ذات العلاقة بشأن الضحايا لحشد استجابة متعددة القطاعات.</a:t>
            </a:r>
          </a:p>
        </p:txBody>
      </p:sp>
      <p:sp>
        <p:nvSpPr>
          <p:cNvPr id="14" name="Rounded Rectangle 13">
            <a:extLst>
              <a:ext uri="{FF2B5EF4-FFF2-40B4-BE49-F238E27FC236}">
                <a16:creationId xmlns:a16="http://schemas.microsoft.com/office/drawing/2014/main" id="{7F6B456C-917D-B70C-7A37-69E2957404EB}"/>
              </a:ext>
            </a:extLst>
          </p:cNvPr>
          <p:cNvSpPr/>
          <p:nvPr/>
        </p:nvSpPr>
        <p:spPr>
          <a:xfrm>
            <a:off x="7375834" y="3259641"/>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nchorCtr="0"/>
          <a:lstStyle/>
          <a:p>
            <a:pPr algn="r" rtl="1"/>
            <a:r>
              <a:rPr lang="ar-JO" sz="1400" b="1" i="0" dirty="0">
                <a:solidFill>
                  <a:srgbClr val="002060"/>
                </a:solidFill>
                <a:latin typeface="Arial" panose="020B0604020202020204" pitchFamily="34" charset="0"/>
                <a:cs typeface="Arial" panose="020B0604020202020204" pitchFamily="34" charset="0"/>
              </a:rPr>
              <a:t>بناء قدرات الشركاء المنفذين المحليين</a:t>
            </a:r>
          </a:p>
          <a:p>
            <a:pPr algn="r" rtl="1"/>
            <a:r>
              <a:rPr lang="ar-JO" sz="1200" dirty="0">
                <a:solidFill>
                  <a:srgbClr val="002060"/>
                </a:solidFill>
                <a:latin typeface="Arial" panose="020B0604020202020204" pitchFamily="34" charset="0"/>
                <a:cs typeface="Arial" panose="020B0604020202020204" pitchFamily="34" charset="0"/>
              </a:rPr>
              <a:t>بناء قدرات المنفذين المحليين في العمل على إزالة الألغام يمكن أن يساعد في تطوير السياسات والإجراءات لتحديد احتياجات الناجين وفي وضح إجراءات إحالة لدعم الناجين من المخلفات المتفجرة، وبالتالي تعزيز استدامة الجهود الوطنية في توفير المساعدة للضحايا. </a:t>
            </a:r>
          </a:p>
        </p:txBody>
      </p:sp>
      <p:sp>
        <p:nvSpPr>
          <p:cNvPr id="15" name="Rounded Rectangle 14">
            <a:extLst>
              <a:ext uri="{FF2B5EF4-FFF2-40B4-BE49-F238E27FC236}">
                <a16:creationId xmlns:a16="http://schemas.microsoft.com/office/drawing/2014/main" id="{B82BCD08-9B14-47A3-D0D5-0F66207DB790}"/>
              </a:ext>
            </a:extLst>
          </p:cNvPr>
          <p:cNvSpPr/>
          <p:nvPr/>
        </p:nvSpPr>
        <p:spPr>
          <a:xfrm>
            <a:off x="6857141"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cs typeface="Arial" panose="020B0604020202020204" pitchFamily="34" charset="0"/>
              </a:rPr>
              <a:t>المناصرة والإشراك</a:t>
            </a:r>
          </a:p>
          <a:p>
            <a:pPr algn="r" rtl="1"/>
            <a:r>
              <a:rPr lang="ar-JO" sz="1200" dirty="0">
                <a:solidFill>
                  <a:srgbClr val="002060"/>
                </a:solidFill>
                <a:latin typeface="Arial" panose="020B0604020202020204" pitchFamily="34" charset="0"/>
                <a:cs typeface="Arial" panose="020B0604020202020204" pitchFamily="34" charset="0"/>
              </a:rPr>
              <a:t>إشراك الناجين من المخلفات المتفجرة والضحايا غير المباشرين في مناصرة العمل على إزالة الألغام يعزز من فعالية التدخل وإشراك الناجين في المجتمع. يجب على كافة أصحاب المصلحة المناصرة لإشراك الناجين ومشاركة المعلومات بشأن المسائل المتعلقة بضحايا المخلفات المتفجرة لحشد استجابة متعددة القطاعات.</a:t>
            </a:r>
          </a:p>
        </p:txBody>
      </p:sp>
      <p:sp>
        <p:nvSpPr>
          <p:cNvPr id="16" name="Rounded Rectangle 15">
            <a:extLst>
              <a:ext uri="{FF2B5EF4-FFF2-40B4-BE49-F238E27FC236}">
                <a16:creationId xmlns:a16="http://schemas.microsoft.com/office/drawing/2014/main" id="{98C560A6-AB66-3767-56E4-0BA65EF1C93F}"/>
              </a:ext>
            </a:extLst>
          </p:cNvPr>
          <p:cNvSpPr/>
          <p:nvPr/>
        </p:nvSpPr>
        <p:spPr>
          <a:xfrm>
            <a:off x="834860"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cs typeface="Arial" panose="020B0604020202020204" pitchFamily="34" charset="0"/>
              </a:rPr>
              <a:t>التعاون والتنسيق</a:t>
            </a:r>
          </a:p>
          <a:p>
            <a:pPr algn="r" rtl="1"/>
            <a:r>
              <a:rPr lang="ar-JO" sz="1200" dirty="0">
                <a:solidFill>
                  <a:srgbClr val="002060"/>
                </a:solidFill>
                <a:latin typeface="Arial" panose="020B0604020202020204" pitchFamily="34" charset="0"/>
                <a:cs typeface="Arial" panose="020B0604020202020204" pitchFamily="34" charset="0"/>
              </a:rPr>
              <a:t>التنسيق والتعاون الفعال مع أصحاب المصلحة الدوليين والوطنيين والمحليين والمجتمعيين يمكن أن يساعد في تحديد الاحتياجات وتخصيص الموارد اللازمة للناجين من المخلفات المتفجرة. ويمكن أن تساعد مشاركة المعلومات بشأن مسائل محددة تتعلق بالناجين مع الأطراف ذات العلاقة في حشد استجابة متعددة القطاعات.</a:t>
            </a:r>
          </a:p>
        </p:txBody>
      </p:sp>
      <p:sp>
        <p:nvSpPr>
          <p:cNvPr id="18" name="TextBox 17">
            <a:extLst>
              <a:ext uri="{FF2B5EF4-FFF2-40B4-BE49-F238E27FC236}">
                <a16:creationId xmlns:a16="http://schemas.microsoft.com/office/drawing/2014/main" id="{C149C698-1913-D63C-3002-49711AC8B1DD}"/>
              </a:ext>
            </a:extLst>
          </p:cNvPr>
          <p:cNvSpPr txBox="1"/>
          <p:nvPr/>
        </p:nvSpPr>
        <p:spPr>
          <a:xfrm>
            <a:off x="307485" y="708166"/>
            <a:ext cx="11448277" cy="646331"/>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200" dirty="0">
                <a:solidFill>
                  <a:srgbClr val="002060"/>
                </a:solidFill>
                <a:latin typeface="Arial" panose="020B0604020202020204" pitchFamily="34" charset="0"/>
                <a:cs typeface="Arial" panose="020B0604020202020204" pitchFamily="34" charset="0"/>
              </a:rPr>
              <a:t>يمكن </a:t>
            </a:r>
            <a:r>
              <a:rPr lang="ar-JO" sz="1200" b="1" dirty="0">
                <a:solidFill>
                  <a:srgbClr val="002060"/>
                </a:solidFill>
                <a:latin typeface="Arial" panose="020B0604020202020204" pitchFamily="34" charset="0"/>
                <a:cs typeface="Arial" panose="020B0604020202020204" pitchFamily="34" charset="0"/>
              </a:rPr>
              <a:t>للروابط الاستراتيجية</a:t>
            </a:r>
            <a:r>
              <a:rPr lang="ar-JO" sz="1200" dirty="0">
                <a:solidFill>
                  <a:srgbClr val="002060"/>
                </a:solidFill>
                <a:latin typeface="Arial" panose="020B0604020202020204" pitchFamily="34" charset="0"/>
                <a:cs typeface="Arial" panose="020B0604020202020204" pitchFamily="34" charset="0"/>
              </a:rPr>
              <a:t> مع الجوانب الأخرى من العمل على إزالة الألغام أن تعزز التغيير على مستوى النتائج كما هو موضح هنا. ويحب أن ينظر المنفذون في هذه الروابط الاستراتيجية لتحقيق القيمة المضافة القصوى للقطاع. </a:t>
            </a:r>
            <a:r>
              <a:rPr lang="ar-JO" sz="1200" b="1" dirty="0">
                <a:solidFill>
                  <a:srgbClr val="002060"/>
                </a:solidFill>
                <a:latin typeface="Arial" panose="020B0604020202020204" pitchFamily="34" charset="0"/>
                <a:cs typeface="Arial" panose="020B0604020202020204" pitchFamily="34" charset="0"/>
              </a:rPr>
              <a:t>يرجى الانتباه أن:</a:t>
            </a:r>
            <a:r>
              <a:rPr lang="ar-JO" sz="1200" dirty="0">
                <a:solidFill>
                  <a:srgbClr val="002060"/>
                </a:solidFill>
                <a:latin typeface="Arial" panose="020B0604020202020204" pitchFamily="34" charset="0"/>
                <a:cs typeface="Arial" panose="020B0604020202020204" pitchFamily="34" charset="0"/>
              </a:rPr>
              <a:t> المعيار الدولي بشأن العمل على إزالة الألغام 13.10 حول مساعدة الضحايا يجب تنفيذه من قبل كافة الأطراف العاملة في مجال إزالة الألغام من خلال دمج المسؤوليات في تدخلاتهم المتعلقة بتسليم الأراضي والتعليم بشأن مخاطر المخلفات المتفجرة.</a:t>
            </a:r>
          </a:p>
        </p:txBody>
      </p:sp>
      <p:cxnSp>
        <p:nvCxnSpPr>
          <p:cNvPr id="20" name="Straight Connector 19">
            <a:extLst>
              <a:ext uri="{FF2B5EF4-FFF2-40B4-BE49-F238E27FC236}">
                <a16:creationId xmlns:a16="http://schemas.microsoft.com/office/drawing/2014/main" id="{21A33456-C790-DD6F-76D4-E0E53345929B}"/>
              </a:ext>
            </a:extLst>
          </p:cNvPr>
          <p:cNvCxnSpPr>
            <a:cxnSpLocks/>
          </p:cNvCxnSpPr>
          <p:nvPr/>
        </p:nvCxnSpPr>
        <p:spPr>
          <a:xfrm>
            <a:off x="5483073" y="3061457"/>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B1ACD75-CA69-1762-3E87-837CC6113216}"/>
              </a:ext>
            </a:extLst>
          </p:cNvPr>
          <p:cNvCxnSpPr>
            <a:cxnSpLocks/>
          </p:cNvCxnSpPr>
          <p:nvPr/>
        </p:nvCxnSpPr>
        <p:spPr>
          <a:xfrm>
            <a:off x="4861315"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D794535-8AF8-ABA6-ED7F-A7A80E538B4F}"/>
              </a:ext>
            </a:extLst>
          </p:cNvPr>
          <p:cNvCxnSpPr>
            <a:cxnSpLocks/>
          </p:cNvCxnSpPr>
          <p:nvPr/>
        </p:nvCxnSpPr>
        <p:spPr>
          <a:xfrm>
            <a:off x="6857141"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3C90308-51D5-19FC-9C34-0F5787048CC4}"/>
              </a:ext>
            </a:extLst>
          </p:cNvPr>
          <p:cNvCxnSpPr>
            <a:cxnSpLocks/>
          </p:cNvCxnSpPr>
          <p:nvPr/>
        </p:nvCxnSpPr>
        <p:spPr>
          <a:xfrm flipH="1">
            <a:off x="6551432" y="3061457"/>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94CBEAC-351B-DCE0-FA69-3B1742AD2374}"/>
              </a:ext>
            </a:extLst>
          </p:cNvPr>
          <p:cNvCxnSpPr>
            <a:cxnSpLocks/>
          </p:cNvCxnSpPr>
          <p:nvPr/>
        </p:nvCxnSpPr>
        <p:spPr>
          <a:xfrm>
            <a:off x="6594822" y="4665438"/>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2B7FAE3-C934-48EC-5727-79F865C85BCF}"/>
              </a:ext>
            </a:extLst>
          </p:cNvPr>
          <p:cNvCxnSpPr>
            <a:cxnSpLocks/>
          </p:cNvCxnSpPr>
          <p:nvPr/>
        </p:nvCxnSpPr>
        <p:spPr>
          <a:xfrm flipH="1">
            <a:off x="5369074" y="4659322"/>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B1F2C8C2-81C1-1AFA-60C1-A26704D71B56}"/>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23</a:t>
            </a:fld>
            <a:endParaRPr lang="en-GB" dirty="0"/>
          </a:p>
        </p:txBody>
      </p:sp>
    </p:spTree>
    <p:extLst>
      <p:ext uri="{BB962C8B-B14F-4D97-AF65-F5344CB8AC3E}">
        <p14:creationId xmlns:p14="http://schemas.microsoft.com/office/powerpoint/2010/main" val="575284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875829F-4BDC-D144-AB20-5FE7DE2D9A96}"/>
              </a:ext>
            </a:extLst>
          </p:cNvPr>
          <p:cNvSpPr/>
          <p:nvPr/>
        </p:nvSpPr>
        <p:spPr>
          <a:xfrm>
            <a:off x="-18455" y="6886"/>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graphicFrame>
        <p:nvGraphicFramePr>
          <p:cNvPr id="8" name="Table 2">
            <a:extLst>
              <a:ext uri="{FF2B5EF4-FFF2-40B4-BE49-F238E27FC236}">
                <a16:creationId xmlns:a16="http://schemas.microsoft.com/office/drawing/2014/main" id="{F0CBAA58-D552-2D5F-B244-7C7918B42414}"/>
              </a:ext>
            </a:extLst>
          </p:cNvPr>
          <p:cNvGraphicFramePr>
            <a:graphicFrameLocks noGrp="1"/>
          </p:cNvGraphicFramePr>
          <p:nvPr>
            <p:extLst>
              <p:ext uri="{D42A27DB-BD31-4B8C-83A1-F6EECF244321}">
                <p14:modId xmlns:p14="http://schemas.microsoft.com/office/powerpoint/2010/main" val="1926621816"/>
              </p:ext>
            </p:extLst>
          </p:nvPr>
        </p:nvGraphicFramePr>
        <p:xfrm>
          <a:off x="945371" y="1304144"/>
          <a:ext cx="9962906" cy="4555698"/>
        </p:xfrm>
        <a:graphic>
          <a:graphicData uri="http://schemas.openxmlformats.org/drawingml/2006/table">
            <a:tbl>
              <a:tblPr firstRow="1" bandRow="1">
                <a:tableStyleId>{7DF18680-E054-41AD-8BC1-D1AEF772440D}</a:tableStyleId>
              </a:tblPr>
              <a:tblGrid>
                <a:gridCol w="4981453">
                  <a:extLst>
                    <a:ext uri="{9D8B030D-6E8A-4147-A177-3AD203B41FA5}">
                      <a16:colId xmlns:a16="http://schemas.microsoft.com/office/drawing/2014/main" val="918319957"/>
                    </a:ext>
                  </a:extLst>
                </a:gridCol>
                <a:gridCol w="4981453">
                  <a:extLst>
                    <a:ext uri="{9D8B030D-6E8A-4147-A177-3AD203B41FA5}">
                      <a16:colId xmlns:a16="http://schemas.microsoft.com/office/drawing/2014/main" val="532000301"/>
                    </a:ext>
                  </a:extLst>
                </a:gridCol>
              </a:tblGrid>
              <a:tr h="560584">
                <a:tc gridSpan="2">
                  <a:txBody>
                    <a:bodyPr/>
                    <a:lstStyle/>
                    <a:p>
                      <a:pPr algn="r" rtl="1"/>
                      <a:r>
                        <a:rPr lang="ar-JO" sz="1400" dirty="0">
                          <a:solidFill>
                            <a:schemeClr val="bg1"/>
                          </a:solidFill>
                          <a:latin typeface="Arial" panose="020B0604020202020204" pitchFamily="34" charset="0"/>
                          <a:cs typeface="Arial" panose="020B0604020202020204" pitchFamily="34" charset="0"/>
                        </a:rPr>
                        <a:t>أسئلة تأمل لاستخدام</a:t>
                      </a:r>
                      <a:r>
                        <a:rPr lang="ar-JO" sz="1400" baseline="0" dirty="0">
                          <a:solidFill>
                            <a:schemeClr val="bg1"/>
                          </a:solidFill>
                          <a:latin typeface="Arial" panose="020B0604020202020204" pitchFamily="34" charset="0"/>
                          <a:cs typeface="Arial" panose="020B0604020202020204" pitchFamily="34" charset="0"/>
                        </a:rPr>
                        <a:t> الفريق </a:t>
                      </a:r>
                      <a:r>
                        <a:rPr lang="ar-JO" sz="1400" b="0" baseline="0" dirty="0">
                          <a:solidFill>
                            <a:schemeClr val="bg1"/>
                          </a:solidFill>
                          <a:latin typeface="Arial" panose="020B0604020202020204" pitchFamily="34" charset="0"/>
                          <a:cs typeface="Arial" panose="020B0604020202020204" pitchFamily="34" charset="0"/>
                        </a:rPr>
                        <a:t>لتقييم الأداء فيما يتعلق بتقديم الخدمات بصورة شمولية وتراعي حساسية النزاع من خلال التنسيق داخل القطاع وخارجه لتحقيق القيمة الاستراتيجية القصوى من مساعدة الضحايا</a:t>
                      </a:r>
                      <a:endParaRPr lang="ar-JO" sz="1400" dirty="0">
                        <a:solidFill>
                          <a:schemeClr val="bg1"/>
                        </a:solidFill>
                        <a:latin typeface="Arial" panose="020B0604020202020204" pitchFamily="34" charset="0"/>
                        <a:cs typeface="Arial" panose="020B0604020202020204" pitchFamily="34" charset="0"/>
                      </a:endParaRPr>
                    </a:p>
                  </a:txBody>
                  <a:tcPr marL="251999" marT="108000" marB="108000">
                    <a:solidFill>
                      <a:schemeClr val="accent6"/>
                    </a:solidFill>
                  </a:tcPr>
                </a:tc>
                <a:tc hMerge="1">
                  <a:txBody>
                    <a:bodyPr/>
                    <a:lstStyle/>
                    <a:p>
                      <a:endParaRPr lang="en-US"/>
                    </a:p>
                  </a:txBody>
                  <a:tcPr/>
                </a:tc>
                <a:extLst>
                  <a:ext uri="{0D108BD9-81ED-4DB2-BD59-A6C34878D82A}">
                    <a16:rowId xmlns:a16="http://schemas.microsoft.com/office/drawing/2014/main" val="3356215133"/>
                  </a:ext>
                </a:extLst>
              </a:tr>
              <a:tr h="3912978">
                <a:tc>
                  <a:txBody>
                    <a:bodyPr/>
                    <a:lstStyle/>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u="none" strike="noStrike" noProof="0" dirty="0">
                          <a:solidFill>
                            <a:srgbClr val="002060"/>
                          </a:solidFill>
                          <a:latin typeface="Arial" panose="020B0604020202020204" pitchFamily="34" charset="0"/>
                        </a:rPr>
                        <a:t>هل</a:t>
                      </a:r>
                      <a:r>
                        <a:rPr lang="ar-JO" sz="1200" b="0" i="0" u="none" strike="noStrike" baseline="0" noProof="0" dirty="0">
                          <a:solidFill>
                            <a:srgbClr val="002060"/>
                          </a:solidFill>
                          <a:latin typeface="Arial" panose="020B0604020202020204" pitchFamily="34" charset="0"/>
                        </a:rPr>
                        <a:t> يوجد تنسيق وتعاون كافي بين العمل على إزالة الألغام والقطاعات الأخرى لتحسين جودة حياة الناجين؟</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u="none" strike="noStrike" baseline="0" noProof="0" dirty="0">
                          <a:solidFill>
                            <a:srgbClr val="002060"/>
                          </a:solidFill>
                          <a:latin typeface="Arial" panose="020B0604020202020204" pitchFamily="34" charset="0"/>
                        </a:rPr>
                        <a:t>إلى أي مدى تؤدي جهود المناصرة إلى زيادة المساعدة عبر القطاعية للناجين من المخلفات المتفجرة؟</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u="none" strike="noStrike" noProof="0" dirty="0">
                          <a:solidFill>
                            <a:srgbClr val="002060"/>
                          </a:solidFill>
                          <a:latin typeface="Arial" panose="020B0604020202020204" pitchFamily="34" charset="0"/>
                        </a:rPr>
                        <a:t>هل تحسنت جودة حياة الناجين</a:t>
                      </a:r>
                      <a:r>
                        <a:rPr lang="ar-JO" sz="1200" b="0" i="0" u="none" strike="noStrike" baseline="0" noProof="0" dirty="0">
                          <a:solidFill>
                            <a:srgbClr val="002060"/>
                          </a:solidFill>
                          <a:latin typeface="Arial" panose="020B0604020202020204" pitchFamily="34" charset="0"/>
                        </a:rPr>
                        <a:t> من المخلفات المتفجرة وإمكانية وصولهم للخدمات الرئيسية نتيجة لأنشطة العمل على إزالة الألغام؟</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u="none" strike="noStrike" baseline="0" noProof="0" dirty="0">
                          <a:solidFill>
                            <a:srgbClr val="002060"/>
                          </a:solidFill>
                          <a:latin typeface="Arial" panose="020B0604020202020204" pitchFamily="34" charset="0"/>
                        </a:rPr>
                        <a:t>هل تحسنت حرية حركة الناجين من المخلفات المتفجرة ومنظورهم للأمن والأمان نتيجة لأنشطة العمل على إزالة الألغام؟</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u="none" strike="noStrike" baseline="0" noProof="0" dirty="0">
                          <a:solidFill>
                            <a:srgbClr val="002060"/>
                          </a:solidFill>
                          <a:latin typeface="Arial" panose="020B0604020202020204" pitchFamily="34" charset="0"/>
                        </a:rPr>
                        <a:t>هل تستخدم الأدلة المتوفرة في توجيه السياسات والبرامج؟ هل يتم البناء على الدروس المستفادة والتأمل فيها لتحسين فعالية العمل على إزالة الألغام بشكل مستمر؟</a:t>
                      </a:r>
                      <a:endParaRPr lang="en-GB" sz="1200" b="0" i="0" u="none" strike="noStrike" noProof="0" dirty="0">
                        <a:solidFill>
                          <a:srgbClr val="002060"/>
                        </a:solidFill>
                        <a:latin typeface="Arial" panose="020B0604020202020204" pitchFamily="34" charset="0"/>
                      </a:endParaRPr>
                    </a:p>
                  </a:txBody>
                  <a:tcPr marL="180000" marT="180000"/>
                </a:tc>
                <a:tc>
                  <a:txBody>
                    <a:bodyPr/>
                    <a:lstStyle/>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u="none" strike="noStrike" noProof="0" dirty="0">
                          <a:solidFill>
                            <a:srgbClr val="002060"/>
                          </a:solidFill>
                          <a:latin typeface="Arial" panose="020B0604020202020204" pitchFamily="34" charset="0"/>
                        </a:rPr>
                        <a:t>هل يتم إشراك الناجين في العمل على</a:t>
                      </a:r>
                      <a:r>
                        <a:rPr lang="ar-JO" sz="1200" b="0" i="0" u="none" strike="noStrike" baseline="0" noProof="0" dirty="0">
                          <a:solidFill>
                            <a:srgbClr val="002060"/>
                          </a:solidFill>
                          <a:latin typeface="Arial" panose="020B0604020202020204" pitchFamily="34" charset="0"/>
                        </a:rPr>
                        <a:t> إزالة الألغام فيما يتعلق بالمناصرة والتواصل مع المجتمع والتعليم بشأن المخاطر و/أو وضع الأولويات لتسليم الأراضي؟</a:t>
                      </a:r>
                      <a:endParaRPr lang="en-US" sz="1200" b="0" i="0" u="none" strike="noStrike" baseline="0" noProof="0" dirty="0">
                        <a:solidFill>
                          <a:srgbClr val="002060"/>
                        </a:solidFill>
                        <a:latin typeface="Arial" panose="020B0604020202020204" pitchFamily="34" charset="0"/>
                      </a:endParaRP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u="none" strike="noStrike" baseline="0" noProof="0" dirty="0">
                          <a:solidFill>
                            <a:srgbClr val="002060"/>
                          </a:solidFill>
                          <a:latin typeface="Arial" panose="020B0604020202020204" pitchFamily="34" charset="0"/>
                        </a:rPr>
                        <a:t>هل تحسن السياسات والإجراءات الحالية لدى كافة المنظمات المنفذة في العمل على إزالة الألغام الاستجابة والدعم الذي يحصل عليه الناجين من المخلفات المتفجرة؟ (مثلاً، هل يوجد آليات إحالة وهل تعمل؟</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u="none" strike="noStrike" baseline="0" noProof="0" dirty="0">
                          <a:solidFill>
                            <a:srgbClr val="002060"/>
                          </a:solidFill>
                          <a:latin typeface="Arial" panose="020B0604020202020204" pitchFamily="34" charset="0"/>
                        </a:rPr>
                        <a:t>هل يستفيد الناجين من المخلفات المتفجرة وعائلات الضحايا من الدعم الأوسع من العمل على إزالة الألغام (مثل إزالة الألغام، التعليم بشأن مخاطر المخلفات المتفجرة، الخ.)؟</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u="none" strike="noStrike" baseline="0" noProof="0" dirty="0">
                          <a:solidFill>
                            <a:srgbClr val="002060"/>
                          </a:solidFill>
                          <a:latin typeface="Arial" panose="020B0604020202020204" pitchFamily="34" charset="0"/>
                        </a:rPr>
                        <a:t>هل تحسن السياسات والإجراءات الحالية الخاصة بالسلطات المحلي من الاستجابة والدعم الذي يحصل عليه الناجين من المخلفات المتفجرة؟ (مثل مشاركة بيانات الضحايا وإشراك الفاعلين من قطاعات أخرى لتوفير الدعم.)</a:t>
                      </a:r>
                      <a:endParaRPr lang="ar-JO" sz="1200" b="0" i="0" u="none" strike="noStrike" noProof="0" dirty="0">
                        <a:solidFill>
                          <a:srgbClr val="002060"/>
                        </a:solidFill>
                        <a:latin typeface="Arial" panose="020B0604020202020204" pitchFamily="34" charset="0"/>
                      </a:endParaRPr>
                    </a:p>
                  </a:txBody>
                  <a:tcPr marL="180000" marT="180000"/>
                </a:tc>
                <a:extLst>
                  <a:ext uri="{0D108BD9-81ED-4DB2-BD59-A6C34878D82A}">
                    <a16:rowId xmlns:a16="http://schemas.microsoft.com/office/drawing/2014/main" val="3203546465"/>
                  </a:ext>
                </a:extLst>
              </a:tr>
            </a:tbl>
          </a:graphicData>
        </a:graphic>
      </p:graphicFrame>
      <p:sp>
        <p:nvSpPr>
          <p:cNvPr id="5" name="Rectangle 4">
            <a:extLst>
              <a:ext uri="{FF2B5EF4-FFF2-40B4-BE49-F238E27FC236}">
                <a16:creationId xmlns:a16="http://schemas.microsoft.com/office/drawing/2014/main" id="{C0465D35-34AE-9A7A-64C9-2F689F3BFD05}"/>
              </a:ext>
            </a:extLst>
          </p:cNvPr>
          <p:cNvSpPr/>
          <p:nvPr/>
        </p:nvSpPr>
        <p:spPr>
          <a:xfrm>
            <a:off x="353406" y="258000"/>
            <a:ext cx="11448278" cy="307777"/>
          </a:xfrm>
          <a:prstGeom prst="rect">
            <a:avLst/>
          </a:prstGeom>
          <a:noFill/>
        </p:spPr>
        <p:txBody>
          <a:bodyPr wrap="square" lIns="0" tIns="0" rIns="0" bIns="0">
            <a:spAutoFit/>
          </a:bodyPr>
          <a:lstStyle/>
          <a:p>
            <a:pPr algn="r" rtl="1"/>
            <a:r>
              <a:rPr lang="ar-JO" sz="2000" dirty="0">
                <a:solidFill>
                  <a:srgbClr val="103A71"/>
                </a:solidFill>
                <a:latin typeface="Arial" panose="020B0604020202020204" pitchFamily="34" charset="0"/>
                <a:cs typeface="Arial" panose="020B0604020202020204" pitchFamily="34" charset="0"/>
              </a:rPr>
              <a:t>نظرية العمل: </a:t>
            </a:r>
            <a:r>
              <a:rPr lang="ar-JO" sz="2000" b="1" dirty="0">
                <a:solidFill>
                  <a:srgbClr val="103A71"/>
                </a:solidFill>
                <a:latin typeface="Arial" panose="020B0604020202020204" pitchFamily="34" charset="0"/>
                <a:cs typeface="Arial" panose="020B0604020202020204" pitchFamily="34" charset="0"/>
              </a:rPr>
              <a:t>مساعدة الضحايا</a:t>
            </a:r>
            <a:endParaRPr lang="en-GB" sz="2000" dirty="0">
              <a:solidFill>
                <a:schemeClr val="accent1"/>
              </a:solidFill>
              <a:latin typeface="Arial" panose="020B0604020202020204" pitchFamily="34" charset="0"/>
              <a:ea typeface="+mj-ea"/>
              <a:cs typeface="+mj-cs"/>
            </a:endParaRPr>
          </a:p>
        </p:txBody>
      </p:sp>
      <p:sp>
        <p:nvSpPr>
          <p:cNvPr id="2" name="Slide Number Placeholder 5">
            <a:extLst>
              <a:ext uri="{FF2B5EF4-FFF2-40B4-BE49-F238E27FC236}">
                <a16:creationId xmlns:a16="http://schemas.microsoft.com/office/drawing/2014/main" id="{CF1DED8A-53ED-3CF7-669B-E5820D66E553}"/>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24</a:t>
            </a:fld>
            <a:endParaRPr lang="en-GB" dirty="0"/>
          </a:p>
        </p:txBody>
      </p:sp>
    </p:spTree>
    <p:extLst>
      <p:ext uri="{BB962C8B-B14F-4D97-AF65-F5344CB8AC3E}">
        <p14:creationId xmlns:p14="http://schemas.microsoft.com/office/powerpoint/2010/main" val="129014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C12D0C-5835-8345-9605-5BFF7AF15B07}"/>
              </a:ext>
            </a:extLst>
          </p:cNvPr>
          <p:cNvSpPr/>
          <p:nvPr/>
        </p:nvSpPr>
        <p:spPr>
          <a:xfrm>
            <a:off x="312857" y="308863"/>
            <a:ext cx="11448278" cy="800219"/>
          </a:xfrm>
          <a:prstGeom prst="rect">
            <a:avLst/>
          </a:prstGeom>
          <a:noFill/>
        </p:spPr>
        <p:txBody>
          <a:bodyPr wrap="square" lIns="0" tIns="0" rIns="0" bIns="0">
            <a:spAutoFit/>
          </a:bodyPr>
          <a:lstStyle/>
          <a:p>
            <a:pPr algn="r" rtl="1"/>
            <a:r>
              <a:rPr lang="ar-JO" sz="2000" dirty="0">
                <a:solidFill>
                  <a:srgbClr val="103A71"/>
                </a:solidFill>
                <a:latin typeface="Arial" panose="020B0604020202020204" pitchFamily="34" charset="0"/>
                <a:cs typeface="Arial" panose="020B0604020202020204" pitchFamily="34" charset="0"/>
              </a:rPr>
              <a:t>نظرية العمل: </a:t>
            </a:r>
            <a:r>
              <a:rPr lang="ar-JO" sz="2000" b="1" dirty="0">
                <a:solidFill>
                  <a:srgbClr val="103A71"/>
                </a:solidFill>
                <a:latin typeface="Arial" panose="020B0604020202020204" pitchFamily="34" charset="0"/>
                <a:cs typeface="Arial" panose="020B0604020202020204" pitchFamily="34" charset="0"/>
              </a:rPr>
              <a:t>تدمير المخزون</a:t>
            </a:r>
            <a:endParaRPr lang="en-GB" sz="2000" b="1" dirty="0">
              <a:solidFill>
                <a:schemeClr val="accent1"/>
              </a:solidFill>
              <a:latin typeface="Arial" panose="020B0604020202020204" pitchFamily="34" charset="0"/>
              <a:ea typeface="+mj-ea"/>
              <a:cs typeface="Arial" panose="020B0604020202020204" pitchFamily="34" charset="0"/>
            </a:endParaRPr>
          </a:p>
          <a:p>
            <a:endParaRPr lang="en-GB" sz="3200" dirty="0">
              <a:solidFill>
                <a:schemeClr val="accent1"/>
              </a:solidFill>
              <a:latin typeface="Arial" panose="020B0604020202020204" pitchFamily="34" charset="0"/>
              <a:ea typeface="+mj-ea"/>
              <a:cs typeface="+mj-cs"/>
            </a:endParaRPr>
          </a:p>
        </p:txBody>
      </p:sp>
      <p:graphicFrame>
        <p:nvGraphicFramePr>
          <p:cNvPr id="111" name="Table 111">
            <a:extLst>
              <a:ext uri="{FF2B5EF4-FFF2-40B4-BE49-F238E27FC236}">
                <a16:creationId xmlns:a16="http://schemas.microsoft.com/office/drawing/2014/main" id="{B8712747-4EE3-3A4F-B798-BC51FE15D17C}"/>
              </a:ext>
            </a:extLst>
          </p:cNvPr>
          <p:cNvGraphicFramePr>
            <a:graphicFrameLocks noGrp="1"/>
          </p:cNvGraphicFramePr>
          <p:nvPr>
            <p:extLst>
              <p:ext uri="{D42A27DB-BD31-4B8C-83A1-F6EECF244321}">
                <p14:modId xmlns:p14="http://schemas.microsoft.com/office/powerpoint/2010/main" val="1992792042"/>
              </p:ext>
            </p:extLst>
          </p:nvPr>
        </p:nvGraphicFramePr>
        <p:xfrm>
          <a:off x="365977" y="2981170"/>
          <a:ext cx="11460046" cy="3459480"/>
        </p:xfrm>
        <a:graphic>
          <a:graphicData uri="http://schemas.openxmlformats.org/drawingml/2006/table">
            <a:tbl>
              <a:tblPr bandRow="1">
                <a:tableStyleId>{5C22544A-7EE6-4342-B048-85BDC9FD1C3A}</a:tableStyleId>
              </a:tblPr>
              <a:tblGrid>
                <a:gridCol w="2550959">
                  <a:extLst>
                    <a:ext uri="{9D8B030D-6E8A-4147-A177-3AD203B41FA5}">
                      <a16:colId xmlns:a16="http://schemas.microsoft.com/office/drawing/2014/main" val="2065306567"/>
                    </a:ext>
                  </a:extLst>
                </a:gridCol>
                <a:gridCol w="1691640">
                  <a:extLst>
                    <a:ext uri="{9D8B030D-6E8A-4147-A177-3AD203B41FA5}">
                      <a16:colId xmlns:a16="http://schemas.microsoft.com/office/drawing/2014/main" val="32563919"/>
                    </a:ext>
                  </a:extLst>
                </a:gridCol>
                <a:gridCol w="7217447">
                  <a:extLst>
                    <a:ext uri="{9D8B030D-6E8A-4147-A177-3AD203B41FA5}">
                      <a16:colId xmlns:a16="http://schemas.microsoft.com/office/drawing/2014/main" val="580696"/>
                    </a:ext>
                  </a:extLst>
                </a:gridCol>
              </a:tblGrid>
              <a:tr h="25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1600" b="0" i="0" dirty="0">
                          <a:solidFill>
                            <a:schemeClr val="bg1"/>
                          </a:solidFill>
                          <a:latin typeface="Arial" panose="020B0604020202020204" pitchFamily="34" charset="0"/>
                        </a:rPr>
                        <a:t>تكرار</a:t>
                      </a:r>
                      <a:r>
                        <a:rPr lang="ar-JO" sz="1600" b="0" i="0" baseline="0" dirty="0">
                          <a:solidFill>
                            <a:schemeClr val="bg1"/>
                          </a:solidFill>
                          <a:latin typeface="Arial" panose="020B0604020202020204" pitchFamily="34" charset="0"/>
                        </a:rPr>
                        <a:t> الحدوث</a:t>
                      </a:r>
                      <a:endParaRPr lang="en-GB" sz="1600" b="0" i="0" dirty="0">
                        <a:solidFill>
                          <a:srgbClr val="FF0000"/>
                        </a:solidFill>
                        <a:latin typeface="Arial" panose="020B0604020202020204" pitchFamily="34" charset="0"/>
                      </a:endParaRPr>
                    </a:p>
                  </a:txBody>
                  <a:tcPr>
                    <a:solidFill>
                      <a:schemeClr val="accent5"/>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JO" sz="1600" b="0" i="0" dirty="0">
                          <a:solidFill>
                            <a:schemeClr val="bg1"/>
                          </a:solidFill>
                          <a:latin typeface="Arial" panose="020B0604020202020204" pitchFamily="34" charset="0"/>
                        </a:rPr>
                        <a:t>المالك</a:t>
                      </a:r>
                      <a:endParaRPr lang="en-GB" sz="1600" b="0" i="0" dirty="0">
                        <a:solidFill>
                          <a:schemeClr val="bg1"/>
                        </a:solidFill>
                        <a:latin typeface="Arial" panose="020B0604020202020204" pitchFamily="34" charset="0"/>
                      </a:endParaRPr>
                    </a:p>
                  </a:txBody>
                  <a:tcP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1600" b="0" i="0" dirty="0">
                          <a:solidFill>
                            <a:schemeClr val="bg1"/>
                          </a:solidFill>
                          <a:latin typeface="Arial" panose="020B0604020202020204" pitchFamily="34" charset="0"/>
                        </a:rPr>
                        <a:t>مؤشرات</a:t>
                      </a:r>
                      <a:r>
                        <a:rPr lang="ar-JO" sz="1600" b="0" i="0" baseline="0" dirty="0">
                          <a:solidFill>
                            <a:schemeClr val="bg1"/>
                          </a:solidFill>
                          <a:latin typeface="Arial" panose="020B0604020202020204" pitchFamily="34" charset="0"/>
                        </a:rPr>
                        <a:t> المخرجات</a:t>
                      </a:r>
                      <a:endParaRPr lang="en-GB" sz="1600" b="0" i="0" dirty="0">
                        <a:solidFill>
                          <a:schemeClr val="bg1"/>
                        </a:solidFill>
                        <a:latin typeface="Arial" panose="020B0604020202020204" pitchFamily="34" charset="0"/>
                      </a:endParaRPr>
                    </a:p>
                  </a:txBody>
                  <a:tcPr>
                    <a:solidFill>
                      <a:schemeClr val="accent5"/>
                    </a:solidFill>
                  </a:tcPr>
                </a:tc>
                <a:extLst>
                  <a:ext uri="{0D108BD9-81ED-4DB2-BD59-A6C34878D82A}">
                    <a16:rowId xmlns:a16="http://schemas.microsoft.com/office/drawing/2014/main" val="1559283392"/>
                  </a:ext>
                </a:extLst>
              </a:tr>
              <a:tr h="182880">
                <a:tc>
                  <a:txBody>
                    <a:bodyPr/>
                    <a:lstStyle/>
                    <a:p>
                      <a:pPr marL="0" marR="0" lvl="0" indent="0" algn="r" rtl="1" eaLnBrk="1" fontAlgn="auto" latinLnBrk="0" hangingPunct="1">
                        <a:lnSpc>
                          <a:spcPct val="100000"/>
                        </a:lnSpc>
                        <a:spcBef>
                          <a:spcPts val="0"/>
                        </a:spcBef>
                        <a:spcAft>
                          <a:spcPts val="0"/>
                        </a:spcAft>
                        <a:buFontTx/>
                        <a:buNone/>
                      </a:pPr>
                      <a:r>
                        <a:rPr lang="ar-JO" sz="1000" b="0" i="0" dirty="0">
                          <a:solidFill>
                            <a:schemeClr val="dk1"/>
                          </a:solidFill>
                          <a:latin typeface="Arial"/>
                        </a:rPr>
                        <a:t>ربع سنوي</a:t>
                      </a:r>
                      <a:endParaRPr lang="en-GB" sz="1000" b="0" i="0" dirty="0">
                        <a:solidFill>
                          <a:schemeClr val="dk1"/>
                        </a:solidFill>
                        <a:latin typeface="Arial"/>
                      </a:endParaRPr>
                    </a:p>
                  </a:txBody>
                  <a:tcP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000" b="0" i="0" dirty="0">
                          <a:solidFill>
                            <a:schemeClr val="dk1"/>
                          </a:solidFill>
                          <a:latin typeface="Arial"/>
                        </a:rPr>
                        <a:t>الشريك المنفذ، السلطة الوطنية</a:t>
                      </a:r>
                      <a:endParaRPr lang="en-GB" sz="1000" b="0" i="0" dirty="0">
                        <a:solidFill>
                          <a:schemeClr val="dk1"/>
                        </a:solidFill>
                        <a:latin typeface="Arial"/>
                      </a:endParaRPr>
                    </a:p>
                  </a:txBody>
                  <a:tcP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000" b="0" i="0" dirty="0">
                          <a:solidFill>
                            <a:schemeClr val="dk1"/>
                          </a:solidFill>
                          <a:latin typeface="Arial"/>
                        </a:rPr>
                        <a:t>المخرج-2.1</a:t>
                      </a:r>
                      <a:r>
                        <a:rPr lang="ar-JO" sz="1000" b="0" i="0" baseline="0" dirty="0">
                          <a:solidFill>
                            <a:schemeClr val="dk1"/>
                          </a:solidFill>
                          <a:latin typeface="Arial"/>
                        </a:rPr>
                        <a:t> عدد المخلفات المتفجرة المدمرة من خلال التفجير بالجملة (تخفيض المخزون) (مصنفة حسب فئة المخلفات المتفجرة)</a:t>
                      </a:r>
                      <a:endParaRPr lang="en-GB" sz="1000" b="0" i="0" dirty="0">
                        <a:solidFill>
                          <a:schemeClr val="dk1"/>
                        </a:solidFill>
                        <a:latin typeface="Arial"/>
                      </a:endParaRPr>
                    </a:p>
                  </a:txBody>
                  <a:tcPr>
                    <a:solidFill>
                      <a:srgbClr val="F0F0F0"/>
                    </a:solidFill>
                  </a:tcPr>
                </a:tc>
                <a:extLst>
                  <a:ext uri="{0D108BD9-81ED-4DB2-BD59-A6C34878D82A}">
                    <a16:rowId xmlns:a16="http://schemas.microsoft.com/office/drawing/2014/main" val="1105543896"/>
                  </a:ext>
                </a:extLst>
              </a:tr>
              <a:tr h="18288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dirty="0">
                          <a:solidFill>
                            <a:schemeClr val="dk1"/>
                          </a:solidFill>
                          <a:latin typeface="+mn-lt"/>
                        </a:rPr>
                        <a:t>ربع سنوي</a:t>
                      </a:r>
                      <a:endParaRPr lang="en-GB" sz="1000" b="0" i="0" dirty="0">
                        <a:solidFill>
                          <a:schemeClr val="dk1"/>
                        </a:solidFill>
                        <a:latin typeface="+mn-lt"/>
                      </a:endParaRPr>
                    </a:p>
                  </a:txBody>
                  <a:tcP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000" b="0" i="0" dirty="0">
                          <a:solidFill>
                            <a:schemeClr val="dk1"/>
                          </a:solidFill>
                          <a:latin typeface="+mn-lt"/>
                        </a:rPr>
                        <a:t>الشريك المنفذ، السلطة الوطنية</a:t>
                      </a:r>
                      <a:endParaRPr lang="en-GB" sz="1000" b="0" i="0" dirty="0">
                        <a:solidFill>
                          <a:schemeClr val="dk1"/>
                        </a:solidFill>
                        <a:latin typeface="+mn-lt"/>
                      </a:endParaRPr>
                    </a:p>
                  </a:txBody>
                  <a:tcP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000" b="0" i="0" dirty="0">
                          <a:solidFill>
                            <a:schemeClr val="dk1"/>
                          </a:solidFill>
                          <a:latin typeface="Arial"/>
                        </a:rPr>
                        <a:t>المخرج-2.2</a:t>
                      </a:r>
                      <a:r>
                        <a:rPr lang="ar-JO" sz="1000" b="0" i="0" baseline="0" dirty="0">
                          <a:solidFill>
                            <a:schemeClr val="dk1"/>
                          </a:solidFill>
                          <a:latin typeface="Arial"/>
                        </a:rPr>
                        <a:t> عدد مخازن الأسلحة والذخيرة التي أصبحت آمنة من خلال أنشطة ذخيرة الأسلحة والإدارة</a:t>
                      </a:r>
                      <a:endParaRPr lang="en-GB" sz="1000" b="0" i="0" dirty="0">
                        <a:solidFill>
                          <a:schemeClr val="dk1"/>
                        </a:solidFill>
                        <a:latin typeface="Arial"/>
                      </a:endParaRPr>
                    </a:p>
                  </a:txBody>
                  <a:tcPr>
                    <a:solidFill>
                      <a:srgbClr val="F0F0F0"/>
                    </a:solidFill>
                  </a:tcPr>
                </a:tc>
                <a:extLst>
                  <a:ext uri="{0D108BD9-81ED-4DB2-BD59-A6C34878D82A}">
                    <a16:rowId xmlns:a16="http://schemas.microsoft.com/office/drawing/2014/main" val="3415446701"/>
                  </a:ext>
                </a:extLst>
              </a:tr>
              <a:tr h="18288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dirty="0">
                          <a:solidFill>
                            <a:schemeClr val="dk1"/>
                          </a:solidFill>
                          <a:latin typeface="+mn-lt"/>
                        </a:rPr>
                        <a:t>ربع سنوي</a:t>
                      </a:r>
                      <a:endParaRPr lang="en-GB" sz="1000" b="0" i="0" dirty="0">
                        <a:solidFill>
                          <a:schemeClr val="dk1"/>
                        </a:solidFill>
                        <a:latin typeface="+mn-lt"/>
                      </a:endParaRPr>
                    </a:p>
                  </a:txBody>
                  <a:tcP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000" b="0" i="0" dirty="0">
                          <a:solidFill>
                            <a:schemeClr val="dk1"/>
                          </a:solidFill>
                          <a:latin typeface="+mn-lt"/>
                        </a:rPr>
                        <a:t>الشريك المنفذ، السلطة الوطنية</a:t>
                      </a:r>
                      <a:endParaRPr lang="en-GB" sz="1000" b="0" i="0" dirty="0">
                        <a:solidFill>
                          <a:schemeClr val="dk1"/>
                        </a:solidFill>
                        <a:latin typeface="+mn-lt"/>
                      </a:endParaRPr>
                    </a:p>
                  </a:txBody>
                  <a:tcPr>
                    <a:solidFill>
                      <a:srgbClr val="F0F0F0"/>
                    </a:solidFill>
                  </a:tcPr>
                </a:tc>
                <a:tc>
                  <a:txBody>
                    <a:bodyPr/>
                    <a:lstStyle/>
                    <a:p>
                      <a:pPr marL="0" lvl="0" indent="0" algn="r" rtl="1">
                        <a:lnSpc>
                          <a:spcPct val="100000"/>
                        </a:lnSpc>
                        <a:spcBef>
                          <a:spcPts val="0"/>
                        </a:spcBef>
                        <a:spcAft>
                          <a:spcPts val="0"/>
                        </a:spcAft>
                        <a:buNone/>
                      </a:pPr>
                      <a:r>
                        <a:rPr lang="ar-JO" sz="1000" b="0" i="0" dirty="0">
                          <a:solidFill>
                            <a:schemeClr val="dk1"/>
                          </a:solidFill>
                          <a:latin typeface="Arial"/>
                        </a:rPr>
                        <a:t>المخرج-2.3</a:t>
                      </a:r>
                      <a:r>
                        <a:rPr lang="ar-JO" sz="1000" b="0" i="0" baseline="0" dirty="0">
                          <a:solidFill>
                            <a:schemeClr val="dk1"/>
                          </a:solidFill>
                          <a:latin typeface="Arial"/>
                        </a:rPr>
                        <a:t> عدد المستفيدون (عدد تقديري للذين تأثروا بسبب انفجار غير متوقع في مخازن الذخيرة والتي تم الوقاية منها من خلال أنشطة تخفيض المخزون)</a:t>
                      </a:r>
                      <a:endParaRPr lang="en-GB" sz="1000" b="0" i="0" dirty="0">
                        <a:solidFill>
                          <a:schemeClr val="dk1"/>
                        </a:solidFill>
                        <a:latin typeface="Arial"/>
                      </a:endParaRPr>
                    </a:p>
                  </a:txBody>
                  <a:tcPr>
                    <a:solidFill>
                      <a:srgbClr val="F0F0F0"/>
                    </a:solidFill>
                  </a:tcPr>
                </a:tc>
                <a:extLst>
                  <a:ext uri="{0D108BD9-81ED-4DB2-BD59-A6C34878D82A}">
                    <a16:rowId xmlns:a16="http://schemas.microsoft.com/office/drawing/2014/main" val="2079979905"/>
                  </a:ext>
                </a:extLst>
              </a:tr>
              <a:tr h="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en-GB" sz="1000" b="0" i="0" dirty="0">
                        <a:solidFill>
                          <a:schemeClr val="dk1"/>
                        </a:solidFill>
                        <a:latin typeface="Arial"/>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a:endParaRPr>
                    </a:p>
                  </a:txBody>
                  <a:tcP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dirty="0">
                          <a:solidFill>
                            <a:schemeClr val="dk1"/>
                          </a:solidFill>
                          <a:latin typeface="+mn-lt"/>
                        </a:rPr>
                        <a:t>يرجى اختيار مؤشرات إضافية على مستوى المخرجات لتدمير المخزون من بنك المؤشرات</a:t>
                      </a:r>
                      <a:endParaRPr lang="en-GB" sz="1000" b="0" i="0" dirty="0">
                        <a:solidFill>
                          <a:schemeClr val="dk1"/>
                        </a:solidFill>
                        <a:latin typeface="+mn-lt"/>
                      </a:endParaRPr>
                    </a:p>
                  </a:txBody>
                  <a:tcPr>
                    <a:solidFill>
                      <a:srgbClr val="F0F0F0"/>
                    </a:solidFill>
                  </a:tcPr>
                </a:tc>
                <a:extLst>
                  <a:ext uri="{0D108BD9-81ED-4DB2-BD59-A6C34878D82A}">
                    <a16:rowId xmlns:a16="http://schemas.microsoft.com/office/drawing/2014/main" val="3037200422"/>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GB" sz="1600" b="0" i="0" kern="1200" dirty="0">
                        <a:solidFill>
                          <a:schemeClr val="bg1"/>
                        </a:solidFill>
                        <a:latin typeface="Arial" panose="020B0604020202020204" pitchFamily="34" charset="0"/>
                        <a:ea typeface="+mn-ea"/>
                        <a:cs typeface="+mn-cs"/>
                      </a:endParaRPr>
                    </a:p>
                  </a:txBody>
                  <a:tcPr>
                    <a:solidFill>
                      <a:srgbClr val="92D05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900" b="0" i="0" dirty="0">
                        <a:solidFill>
                          <a:schemeClr val="dk1"/>
                        </a:solidFill>
                        <a:latin typeface="Arial" panose="020B0604020202020204" pitchFamily="34" charset="0"/>
                      </a:endParaRPr>
                    </a:p>
                  </a:txBody>
                  <a:tcPr>
                    <a:solidFill>
                      <a:srgbClr val="92D050"/>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JO" sz="1800" b="0" i="0" kern="1200" dirty="0">
                          <a:solidFill>
                            <a:schemeClr val="bg1"/>
                          </a:solidFill>
                          <a:latin typeface="Arial" panose="020B0604020202020204" pitchFamily="34" charset="0"/>
                          <a:ea typeface="+mn-ea"/>
                          <a:cs typeface="+mn-cs"/>
                        </a:rPr>
                        <a:t>مؤشرات النتائج</a:t>
                      </a:r>
                      <a:endParaRPr lang="en-GB" sz="1800" b="0" i="0" kern="1200" dirty="0">
                        <a:solidFill>
                          <a:schemeClr val="bg1"/>
                        </a:solidFill>
                        <a:latin typeface="Arial" panose="020B0604020202020204" pitchFamily="34" charset="0"/>
                        <a:ea typeface="+mn-ea"/>
                        <a:cs typeface="+mn-cs"/>
                      </a:endParaRPr>
                    </a:p>
                  </a:txBody>
                  <a:tcPr>
                    <a:solidFill>
                      <a:srgbClr val="92D050"/>
                    </a:solidFill>
                  </a:tcPr>
                </a:tc>
                <a:extLst>
                  <a:ext uri="{0D108BD9-81ED-4DB2-BD59-A6C34878D82A}">
                    <a16:rowId xmlns:a16="http://schemas.microsoft.com/office/drawing/2014/main" val="2816553177"/>
                  </a:ext>
                </a:extLst>
              </a:tr>
              <a:tr h="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dirty="0">
                          <a:solidFill>
                            <a:schemeClr val="dk1"/>
                          </a:solidFill>
                          <a:latin typeface="Arial"/>
                        </a:rPr>
                        <a:t>كل ستة أشهر</a:t>
                      </a:r>
                      <a:endParaRPr lang="en-GB" sz="1000" b="0" i="0" dirty="0">
                        <a:solidFill>
                          <a:schemeClr val="dk1"/>
                        </a:solidFill>
                        <a:latin typeface="Arial"/>
                      </a:endParaRPr>
                    </a:p>
                  </a:txBody>
                  <a:tcP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000" b="0" i="0" dirty="0">
                          <a:solidFill>
                            <a:schemeClr val="dk1"/>
                          </a:solidFill>
                          <a:latin typeface="+mn-lt"/>
                        </a:rPr>
                        <a:t>الشريك المنفذ، السلطة الوطنية</a:t>
                      </a:r>
                      <a:endParaRPr lang="en-GB" sz="1000" b="0" i="0" dirty="0">
                        <a:solidFill>
                          <a:schemeClr val="dk1"/>
                        </a:solidFill>
                        <a:latin typeface="+mn-lt"/>
                      </a:endParaRPr>
                    </a:p>
                  </a:txBody>
                  <a:tcPr>
                    <a:solidFill>
                      <a:srgbClr val="F0F0F0"/>
                    </a:solidFill>
                  </a:tcPr>
                </a:tc>
                <a:tc>
                  <a:txBody>
                    <a:bodyPr/>
                    <a:lstStyle/>
                    <a:p>
                      <a:pPr algn="r" rtl="1"/>
                      <a:r>
                        <a:rPr lang="ar-JO" sz="1000" b="0" i="0" kern="1200" dirty="0">
                          <a:solidFill>
                            <a:schemeClr val="dk1"/>
                          </a:solidFill>
                          <a:latin typeface="Arial"/>
                          <a:ea typeface="+mn-ea"/>
                          <a:cs typeface="+mn-cs"/>
                        </a:rPr>
                        <a:t>النتيجة-6.8 عدد المجتمعات التي انخفض فيها خطر انفجارات</a:t>
                      </a:r>
                      <a:r>
                        <a:rPr lang="ar-JO" sz="1000" b="0" i="0" kern="1200" baseline="0" dirty="0">
                          <a:solidFill>
                            <a:schemeClr val="dk1"/>
                          </a:solidFill>
                          <a:latin typeface="Arial"/>
                          <a:ea typeface="+mn-ea"/>
                          <a:cs typeface="+mn-cs"/>
                        </a:rPr>
                        <a:t> غير متوقعة في مخزون الذخيرة أو انخفاض الوصول إلى المخزون المدار بشكل سيء أو مخزون المخلفات المتفجرة</a:t>
                      </a:r>
                      <a:endParaRPr lang="en-GB" sz="1000" b="0" i="0" kern="1200" dirty="0">
                        <a:solidFill>
                          <a:schemeClr val="dk1"/>
                        </a:solidFill>
                        <a:latin typeface="Arial"/>
                        <a:ea typeface="+mn-ea"/>
                        <a:cs typeface="+mn-cs"/>
                      </a:endParaRPr>
                    </a:p>
                  </a:txBody>
                  <a:tcPr>
                    <a:solidFill>
                      <a:srgbClr val="F0F0F0"/>
                    </a:solidFill>
                  </a:tcPr>
                </a:tc>
                <a:extLst>
                  <a:ext uri="{0D108BD9-81ED-4DB2-BD59-A6C34878D82A}">
                    <a16:rowId xmlns:a16="http://schemas.microsoft.com/office/drawing/2014/main" val="863917686"/>
                  </a:ext>
                </a:extLst>
              </a:tr>
              <a:tr h="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dirty="0">
                          <a:solidFill>
                            <a:schemeClr val="dk1"/>
                          </a:solidFill>
                          <a:latin typeface="Arial"/>
                        </a:rPr>
                        <a:t>سنوياً</a:t>
                      </a:r>
                      <a:endParaRPr lang="en-GB" sz="1000" b="0" dirty="0">
                        <a:solidFill>
                          <a:schemeClr val="dk1"/>
                        </a:solidFill>
                        <a:latin typeface="Arial"/>
                      </a:endParaRPr>
                    </a:p>
                  </a:txBody>
                  <a:tcP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000" b="0" i="0" dirty="0">
                          <a:solidFill>
                            <a:schemeClr val="dk1"/>
                          </a:solidFill>
                          <a:latin typeface="Arial"/>
                        </a:rPr>
                        <a:t>أي أحد</a:t>
                      </a:r>
                      <a:endParaRPr lang="en-GB" sz="1000" b="0" i="0" dirty="0">
                        <a:solidFill>
                          <a:schemeClr val="dk1"/>
                        </a:solidFill>
                        <a:latin typeface="Arial"/>
                      </a:endParaRPr>
                    </a:p>
                  </a:txBody>
                  <a:tcP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100" b="0" i="0" dirty="0">
                          <a:solidFill>
                            <a:schemeClr val="dk1"/>
                          </a:solidFill>
                          <a:latin typeface="Arial"/>
                        </a:rPr>
                        <a:t>النتيجة-2.1</a:t>
                      </a:r>
                      <a:r>
                        <a:rPr lang="ar-JO" sz="1100" b="0" i="0" baseline="0" dirty="0">
                          <a:solidFill>
                            <a:schemeClr val="dk1"/>
                          </a:solidFill>
                          <a:latin typeface="Arial"/>
                        </a:rPr>
                        <a:t> التقدم فيما يتعلق بالتزامات معاهدة أوتوا (المواد المتعلقة بتمدير المخزون)</a:t>
                      </a:r>
                      <a:r>
                        <a:rPr lang="en-GB" sz="1100" b="0" i="0" dirty="0">
                          <a:solidFill>
                            <a:schemeClr val="dk1"/>
                          </a:solidFill>
                          <a:latin typeface="Arial"/>
                        </a:rPr>
                        <a:t> </a:t>
                      </a:r>
                    </a:p>
                  </a:txBody>
                  <a:tcPr>
                    <a:solidFill>
                      <a:srgbClr val="F0F0F0"/>
                    </a:solidFill>
                  </a:tcPr>
                </a:tc>
                <a:extLst>
                  <a:ext uri="{0D108BD9-81ED-4DB2-BD59-A6C34878D82A}">
                    <a16:rowId xmlns:a16="http://schemas.microsoft.com/office/drawing/2014/main" val="2718126834"/>
                  </a:ext>
                </a:extLst>
              </a:tr>
              <a:tr h="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dirty="0">
                          <a:solidFill>
                            <a:schemeClr val="dk1"/>
                          </a:solidFill>
                          <a:latin typeface="Arial"/>
                        </a:rPr>
                        <a:t>سنوياً</a:t>
                      </a:r>
                      <a:endParaRPr lang="en-GB" sz="1000" b="0" dirty="0">
                        <a:solidFill>
                          <a:schemeClr val="dk1"/>
                        </a:solidFill>
                        <a:latin typeface="Arial"/>
                      </a:endParaRPr>
                    </a:p>
                  </a:txBody>
                  <a:tcP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000" b="0" i="0" dirty="0">
                          <a:solidFill>
                            <a:schemeClr val="dk1"/>
                          </a:solidFill>
                          <a:latin typeface="Arial"/>
                        </a:rPr>
                        <a:t>أي أحد</a:t>
                      </a:r>
                      <a:endParaRPr lang="en-GB" sz="1000" b="0" i="0" dirty="0">
                        <a:solidFill>
                          <a:schemeClr val="dk1"/>
                        </a:solidFill>
                        <a:latin typeface="Arial"/>
                      </a:endParaRPr>
                    </a:p>
                  </a:txBody>
                  <a:tcP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100" b="0" i="0" dirty="0">
                          <a:solidFill>
                            <a:schemeClr val="dk1"/>
                          </a:solidFill>
                          <a:latin typeface="Arial"/>
                        </a:rPr>
                        <a:t>النتيجة-2.2 التقدم فيما يتعلق بالتزامات اتفاقية الذخائر</a:t>
                      </a:r>
                      <a:r>
                        <a:rPr lang="ar-JO" sz="1100" b="0" i="0" baseline="0" dirty="0">
                          <a:solidFill>
                            <a:schemeClr val="dk1"/>
                          </a:solidFill>
                          <a:latin typeface="Arial"/>
                        </a:rPr>
                        <a:t> </a:t>
                      </a:r>
                      <a:r>
                        <a:rPr lang="ar-JO" sz="1100" b="0" i="0" baseline="0" dirty="0">
                          <a:solidFill>
                            <a:schemeClr val="dk1"/>
                          </a:solidFill>
                          <a:latin typeface="+mn-lt"/>
                        </a:rPr>
                        <a:t>العنقودية (المواد المتعلقة بتدمير المخزون)</a:t>
                      </a:r>
                      <a:r>
                        <a:rPr lang="en-GB" sz="1100" b="0" i="0" dirty="0">
                          <a:solidFill>
                            <a:schemeClr val="dk1"/>
                          </a:solidFill>
                          <a:latin typeface="+mn-lt"/>
                        </a:rPr>
                        <a:t> </a:t>
                      </a:r>
                    </a:p>
                  </a:txBody>
                  <a:tcPr>
                    <a:solidFill>
                      <a:srgbClr val="F0F0F0"/>
                    </a:solidFill>
                  </a:tcPr>
                </a:tc>
                <a:extLst>
                  <a:ext uri="{0D108BD9-81ED-4DB2-BD59-A6C34878D82A}">
                    <a16:rowId xmlns:a16="http://schemas.microsoft.com/office/drawing/2014/main" val="2879896899"/>
                  </a:ext>
                </a:extLst>
              </a:tr>
              <a:tr h="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en-GB" sz="1000" b="0" i="0" dirty="0">
                        <a:solidFill>
                          <a:schemeClr val="dk1"/>
                        </a:solidFill>
                        <a:latin typeface="Arial"/>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900" b="0" i="0" dirty="0">
                        <a:solidFill>
                          <a:schemeClr val="dk1"/>
                        </a:solidFill>
                        <a:latin typeface="Arial" panose="020B0604020202020204" pitchFamily="34" charset="0"/>
                      </a:endParaRPr>
                    </a:p>
                  </a:txBody>
                  <a:tcP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100" b="0" i="0" kern="1200" dirty="0">
                          <a:solidFill>
                            <a:schemeClr val="dk1"/>
                          </a:solidFill>
                          <a:latin typeface="Arial"/>
                          <a:ea typeface="+mn-ea"/>
                          <a:cs typeface="+mn-cs"/>
                        </a:rPr>
                        <a:t>يرجى اختيار مؤشرات إضافية على مستوى النتائج للنتائج ذات العلاقة من بنك المؤشرات</a:t>
                      </a:r>
                      <a:endParaRPr lang="en-GB" sz="1100" b="0" i="0" kern="1200" dirty="0">
                        <a:solidFill>
                          <a:schemeClr val="dk1"/>
                        </a:solidFill>
                        <a:latin typeface="Arial"/>
                        <a:ea typeface="+mn-ea"/>
                        <a:cs typeface="+mn-cs"/>
                      </a:endParaRPr>
                    </a:p>
                  </a:txBody>
                  <a:tcPr>
                    <a:solidFill>
                      <a:srgbClr val="F0F0F0"/>
                    </a:solidFill>
                  </a:tcPr>
                </a:tc>
                <a:extLst>
                  <a:ext uri="{0D108BD9-81ED-4DB2-BD59-A6C34878D82A}">
                    <a16:rowId xmlns:a16="http://schemas.microsoft.com/office/drawing/2014/main" val="3382165138"/>
                  </a:ext>
                </a:extLst>
              </a:tr>
              <a:tr h="0">
                <a:tc>
                  <a:txBody>
                    <a:bodyPr/>
                    <a:lstStyle/>
                    <a:p>
                      <a:pPr marL="0" marR="0" lvl="0" indent="0" algn="ctr" rtl="1" eaLnBrk="1" fontAlgn="auto" latinLnBrk="0" hangingPunct="1">
                        <a:lnSpc>
                          <a:spcPct val="100000"/>
                        </a:lnSpc>
                        <a:spcBef>
                          <a:spcPts val="0"/>
                        </a:spcBef>
                        <a:spcAft>
                          <a:spcPts val="0"/>
                        </a:spcAft>
                        <a:buFontTx/>
                        <a:buNone/>
                      </a:pPr>
                      <a:endParaRPr lang="en-GB" sz="1600" b="0" i="0" kern="1200" dirty="0">
                        <a:solidFill>
                          <a:schemeClr val="bg1"/>
                        </a:solidFill>
                        <a:latin typeface="Arial" panose="020B0604020202020204" pitchFamily="34" charset="0"/>
                        <a:ea typeface="+mn-ea"/>
                        <a:cs typeface="+mn-cs"/>
                      </a:endParaRPr>
                    </a:p>
                  </a:txBody>
                  <a:tcPr>
                    <a:solidFill>
                      <a:srgbClr val="7030A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rgbClr val="7030A0"/>
                        </a:solidFill>
                        <a:latin typeface="Arial" panose="020B0604020202020204" pitchFamily="34" charset="0"/>
                      </a:endParaRPr>
                    </a:p>
                  </a:txBody>
                  <a:tcPr>
                    <a:solidFill>
                      <a:srgbClr val="7030A0"/>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JO" sz="1600" b="0" i="0" kern="1200" dirty="0">
                          <a:solidFill>
                            <a:schemeClr val="bg1"/>
                          </a:solidFill>
                          <a:latin typeface="Arial" panose="020B0604020202020204" pitchFamily="34" charset="0"/>
                          <a:ea typeface="+mn-ea"/>
                          <a:cs typeface="+mn-cs"/>
                        </a:rPr>
                        <a:t>مؤشرات الأثر</a:t>
                      </a:r>
                      <a:endParaRPr lang="en-GB" sz="1600" b="0" i="0" kern="1200" dirty="0">
                        <a:solidFill>
                          <a:schemeClr val="bg1"/>
                        </a:solidFill>
                        <a:latin typeface="Arial" panose="020B0604020202020204" pitchFamily="34" charset="0"/>
                        <a:ea typeface="+mn-ea"/>
                        <a:cs typeface="+mn-cs"/>
                      </a:endParaRPr>
                    </a:p>
                  </a:txBody>
                  <a:tcPr>
                    <a:solidFill>
                      <a:srgbClr val="7030A0"/>
                    </a:solidFill>
                  </a:tcPr>
                </a:tc>
                <a:extLst>
                  <a:ext uri="{0D108BD9-81ED-4DB2-BD59-A6C34878D82A}">
                    <a16:rowId xmlns:a16="http://schemas.microsoft.com/office/drawing/2014/main" val="1736907794"/>
                  </a:ext>
                </a:extLst>
              </a:tr>
              <a:tr h="0">
                <a:tc>
                  <a:txBody>
                    <a:bodyPr/>
                    <a:lstStyle/>
                    <a:p>
                      <a:pPr marL="0" marR="0" lvl="0" indent="0" algn="r" rtl="1"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100" b="0" i="0" dirty="0">
                          <a:solidFill>
                            <a:schemeClr val="dk1"/>
                          </a:solidFill>
                          <a:latin typeface="+mn-lt"/>
                        </a:rPr>
                        <a:t>يرجى اختيار مؤشرات إضافية على مستوى الأثر</a:t>
                      </a:r>
                      <a:r>
                        <a:rPr lang="ar-JO" sz="1100" b="0" i="0" baseline="0" dirty="0">
                          <a:solidFill>
                            <a:schemeClr val="dk1"/>
                          </a:solidFill>
                          <a:latin typeface="+mn-lt"/>
                        </a:rPr>
                        <a:t> يقوم بجمعها الشركاء المنفذون كما هو محدد في بنك المؤشرات</a:t>
                      </a:r>
                      <a:endParaRPr lang="en-GB" sz="1100" b="0" i="0" dirty="0">
                        <a:solidFill>
                          <a:schemeClr val="dk1"/>
                        </a:solidFill>
                        <a:latin typeface="+mn-lt"/>
                      </a:endParaRPr>
                    </a:p>
                  </a:txBody>
                  <a:tcPr>
                    <a:solidFill>
                      <a:srgbClr val="F0F0F0"/>
                    </a:solidFill>
                  </a:tcPr>
                </a:tc>
                <a:extLst>
                  <a:ext uri="{0D108BD9-81ED-4DB2-BD59-A6C34878D82A}">
                    <a16:rowId xmlns:a16="http://schemas.microsoft.com/office/drawing/2014/main" val="2048743518"/>
                  </a:ext>
                </a:extLst>
              </a:tr>
            </a:tbl>
          </a:graphicData>
        </a:graphic>
      </p:graphicFrame>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endParaRPr>
          </a:p>
        </p:txBody>
      </p:sp>
      <p:sp>
        <p:nvSpPr>
          <p:cNvPr id="29" name="Rectangle 28">
            <a:extLst>
              <a:ext uri="{FF2B5EF4-FFF2-40B4-BE49-F238E27FC236}">
                <a16:creationId xmlns:a16="http://schemas.microsoft.com/office/drawing/2014/main" id="{B10EBB55-25C6-2B42-9B1E-5A6F2C040490}"/>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0" name="TextBox 19">
            <a:extLst>
              <a:ext uri="{FF2B5EF4-FFF2-40B4-BE49-F238E27FC236}">
                <a16:creationId xmlns:a16="http://schemas.microsoft.com/office/drawing/2014/main" id="{F38327D3-5C66-414E-AADF-D164D344055E}"/>
              </a:ext>
            </a:extLst>
          </p:cNvPr>
          <p:cNvSpPr txBox="1"/>
          <p:nvPr/>
        </p:nvSpPr>
        <p:spPr>
          <a:xfrm>
            <a:off x="9672734" y="1683032"/>
            <a:ext cx="790541" cy="201120"/>
          </a:xfrm>
          <a:prstGeom prst="rect">
            <a:avLst/>
          </a:prstGeom>
          <a:noFill/>
          <a:ln>
            <a:noFill/>
          </a:ln>
        </p:spPr>
        <p:txBody>
          <a:bodyPr wrap="square" lIns="54000" tIns="36000" rIns="54000" bIns="36000" rtlCol="0" anchor="ctr" anchorCtr="0">
            <a:noAutofit/>
          </a:bodyPr>
          <a:lstStyle/>
          <a:p>
            <a:r>
              <a:rPr lang="ar-JO" sz="900" dirty="0">
                <a:latin typeface="Arial" panose="020B0604020202020204" pitchFamily="34" charset="0"/>
                <a:ea typeface="Arial" charset="0"/>
                <a:cs typeface="Arial" charset="0"/>
              </a:rPr>
              <a:t>يؤدي إلى...</a:t>
            </a:r>
            <a:endParaRPr lang="en-GB" sz="900" dirty="0">
              <a:latin typeface="Arial" panose="020B0604020202020204" pitchFamily="34" charset="0"/>
              <a:ea typeface="Arial" charset="0"/>
              <a:cs typeface="Arial" charset="0"/>
            </a:endParaRPr>
          </a:p>
        </p:txBody>
      </p:sp>
      <p:sp>
        <p:nvSpPr>
          <p:cNvPr id="21" name="TextBox 20">
            <a:extLst>
              <a:ext uri="{FF2B5EF4-FFF2-40B4-BE49-F238E27FC236}">
                <a16:creationId xmlns:a16="http://schemas.microsoft.com/office/drawing/2014/main" id="{80269A15-1004-4178-9574-C3FC82CBC628}"/>
              </a:ext>
            </a:extLst>
          </p:cNvPr>
          <p:cNvSpPr txBox="1"/>
          <p:nvPr/>
        </p:nvSpPr>
        <p:spPr>
          <a:xfrm>
            <a:off x="7265830" y="1638503"/>
            <a:ext cx="1137133" cy="182330"/>
          </a:xfrm>
          <a:prstGeom prst="rect">
            <a:avLst/>
          </a:prstGeom>
          <a:noFill/>
          <a:ln>
            <a:noFill/>
          </a:ln>
        </p:spPr>
        <p:txBody>
          <a:bodyPr wrap="square" lIns="54000" tIns="36000" rIns="54000" bIns="36000" rtlCol="0" anchor="ctr" anchorCtr="0">
            <a:noAutofit/>
          </a:bodyPr>
          <a:lstStyle/>
          <a:p>
            <a:r>
              <a:rPr lang="ar-JO" sz="900" dirty="0">
                <a:latin typeface="Arial" panose="020B0604020202020204" pitchFamily="34" charset="0"/>
                <a:ea typeface="Arial" charset="0"/>
                <a:cs typeface="Arial" charset="0"/>
              </a:rPr>
              <a:t>مما يؤدي إلى... </a:t>
            </a:r>
            <a:endParaRPr lang="en-GB" sz="900" dirty="0">
              <a:latin typeface="Arial" panose="020B0604020202020204" pitchFamily="34" charset="0"/>
              <a:ea typeface="Arial" charset="0"/>
              <a:cs typeface="Arial" charset="0"/>
            </a:endParaRPr>
          </a:p>
        </p:txBody>
      </p:sp>
      <p:sp>
        <p:nvSpPr>
          <p:cNvPr id="46" name="TextBox 45">
            <a:extLst>
              <a:ext uri="{FF2B5EF4-FFF2-40B4-BE49-F238E27FC236}">
                <a16:creationId xmlns:a16="http://schemas.microsoft.com/office/drawing/2014/main" id="{8CD72281-C571-324D-947B-94F64B0184F9}"/>
              </a:ext>
            </a:extLst>
          </p:cNvPr>
          <p:cNvSpPr txBox="1"/>
          <p:nvPr/>
        </p:nvSpPr>
        <p:spPr>
          <a:xfrm>
            <a:off x="788377" y="1022223"/>
            <a:ext cx="2832125" cy="373722"/>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8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JO" sz="900" dirty="0">
                <a:solidFill>
                  <a:schemeClr val="tx1"/>
                </a:solidFill>
                <a:latin typeface="Arial" panose="020B0604020202020204" pitchFamily="34" charset="0"/>
              </a:rPr>
              <a:t>مجتمعات أكثر أمناً وانخفاض في حالات الوفاة والإصابة من مخلفات الحرب المتفجرة</a:t>
            </a:r>
          </a:p>
        </p:txBody>
      </p:sp>
      <p:sp>
        <p:nvSpPr>
          <p:cNvPr id="16" name="TextBox 15">
            <a:extLst>
              <a:ext uri="{FF2B5EF4-FFF2-40B4-BE49-F238E27FC236}">
                <a16:creationId xmlns:a16="http://schemas.microsoft.com/office/drawing/2014/main" id="{5255273F-9814-4110-9FDB-5B985586258D}"/>
              </a:ext>
            </a:extLst>
          </p:cNvPr>
          <p:cNvSpPr txBox="1"/>
          <p:nvPr/>
        </p:nvSpPr>
        <p:spPr>
          <a:xfrm>
            <a:off x="10369513" y="1675198"/>
            <a:ext cx="1247617" cy="233671"/>
          </a:xfrm>
          <a:prstGeom prst="roundRect">
            <a:avLst/>
          </a:prstGeom>
          <a:solidFill>
            <a:srgbClr val="F0F0F0"/>
          </a:solidFill>
          <a:ln w="19050">
            <a:solidFill>
              <a:srgbClr val="808080"/>
            </a:solidFill>
          </a:ln>
        </p:spPr>
        <p:txBody>
          <a:bodyPr wrap="square" lIns="36000" tIns="36000" rIns="36000" bIns="36000" rtlCol="0" anchor="ctr" anchorCtr="0">
            <a:spAutoFit/>
          </a:bodyPr>
          <a:lstStyle>
            <a:defPPr>
              <a:defRPr lang="en-US"/>
            </a:defPPr>
            <a:lvl1pPr algn="ctr">
              <a:defRPr sz="900">
                <a:ea typeface="Arial" charset="0"/>
                <a:cs typeface="Arial" charset="0"/>
              </a:defRPr>
            </a:lvl1pPr>
          </a:lstStyle>
          <a:p>
            <a:r>
              <a:rPr lang="ar-JO" dirty="0">
                <a:latin typeface="Arial" panose="020B0604020202020204" pitchFamily="34" charset="0"/>
              </a:rPr>
              <a:t>تدمير المخزون</a:t>
            </a:r>
            <a:endParaRPr lang="en-GB" dirty="0">
              <a:latin typeface="Arial" panose="020B0604020202020204" pitchFamily="34" charset="0"/>
            </a:endParaRPr>
          </a:p>
        </p:txBody>
      </p:sp>
      <p:sp>
        <p:nvSpPr>
          <p:cNvPr id="56" name="Rounded Rectangle 55">
            <a:extLst>
              <a:ext uri="{FF2B5EF4-FFF2-40B4-BE49-F238E27FC236}">
                <a16:creationId xmlns:a16="http://schemas.microsoft.com/office/drawing/2014/main" id="{162B08FE-ACB6-4176-A858-C7E622A29894}"/>
              </a:ext>
            </a:extLst>
          </p:cNvPr>
          <p:cNvSpPr/>
          <p:nvPr/>
        </p:nvSpPr>
        <p:spPr>
          <a:xfrm>
            <a:off x="788375" y="2049088"/>
            <a:ext cx="2820772" cy="3744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latin typeface="Arial" panose="020B0604020202020204" pitchFamily="34" charset="0"/>
              </a:rPr>
              <a:t>الأهداف الاستراتيجية للدول مدعومة والالتزامات ذات العلاقة بموجب الاتفاقيات محققة</a:t>
            </a:r>
          </a:p>
        </p:txBody>
      </p:sp>
      <p:sp>
        <p:nvSpPr>
          <p:cNvPr id="60" name="Rounded Rectangle 293">
            <a:extLst>
              <a:ext uri="{FF2B5EF4-FFF2-40B4-BE49-F238E27FC236}">
                <a16:creationId xmlns:a16="http://schemas.microsoft.com/office/drawing/2014/main" id="{0089DB0B-4755-4BF8-A839-8F544BFDB7AD}"/>
              </a:ext>
            </a:extLst>
          </p:cNvPr>
          <p:cNvSpPr/>
          <p:nvPr/>
        </p:nvSpPr>
        <p:spPr>
          <a:xfrm>
            <a:off x="788375" y="1534648"/>
            <a:ext cx="2832126" cy="3744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latin typeface="Arial" panose="020B0604020202020204" pitchFamily="34" charset="0"/>
              </a:rPr>
              <a:t>زيادة صمود المجتمع أمام محركات النزاع يساهم في الاستقرار وبناء السلام</a:t>
            </a:r>
          </a:p>
        </p:txBody>
      </p:sp>
      <p:sp>
        <p:nvSpPr>
          <p:cNvPr id="69" name="TextBox 68">
            <a:extLst>
              <a:ext uri="{FF2B5EF4-FFF2-40B4-BE49-F238E27FC236}">
                <a16:creationId xmlns:a16="http://schemas.microsoft.com/office/drawing/2014/main" id="{D55CDBE1-C039-4E8D-ACFA-221899006BBF}"/>
              </a:ext>
            </a:extLst>
          </p:cNvPr>
          <p:cNvSpPr txBox="1"/>
          <p:nvPr/>
        </p:nvSpPr>
        <p:spPr>
          <a:xfrm>
            <a:off x="3974375" y="1612677"/>
            <a:ext cx="1440000" cy="310295"/>
          </a:xfrm>
          <a:prstGeom prst="rect">
            <a:avLst/>
          </a:prstGeom>
          <a:noFill/>
          <a:ln>
            <a:noFill/>
          </a:ln>
        </p:spPr>
        <p:txBody>
          <a:bodyPr wrap="square" lIns="54000" tIns="36000" rIns="54000" bIns="36000" rtlCol="0" anchor="ctr" anchorCtr="0">
            <a:noAutofit/>
          </a:bodyPr>
          <a:lstStyle/>
          <a:p>
            <a:r>
              <a:rPr lang="ar-JO" sz="900" dirty="0">
                <a:latin typeface="Arial" panose="020B0604020202020204" pitchFamily="34" charset="0"/>
                <a:ea typeface="Arial" charset="0"/>
                <a:cs typeface="Arial" charset="0"/>
              </a:rPr>
              <a:t>مما يساهم نحو... </a:t>
            </a:r>
            <a:endParaRPr lang="en-GB" sz="900" dirty="0">
              <a:latin typeface="Arial" panose="020B0604020202020204" pitchFamily="34" charset="0"/>
              <a:ea typeface="Arial" charset="0"/>
              <a:cs typeface="Arial" charset="0"/>
            </a:endParaRPr>
          </a:p>
        </p:txBody>
      </p:sp>
      <p:cxnSp>
        <p:nvCxnSpPr>
          <p:cNvPr id="14" name="Straight Connector 13">
            <a:extLst>
              <a:ext uri="{FF2B5EF4-FFF2-40B4-BE49-F238E27FC236}">
                <a16:creationId xmlns:a16="http://schemas.microsoft.com/office/drawing/2014/main" id="{D823C3BB-4110-4E0F-8768-650C2916600E}"/>
              </a:ext>
            </a:extLst>
          </p:cNvPr>
          <p:cNvCxnSpPr>
            <a:cxnSpLocks/>
          </p:cNvCxnSpPr>
          <p:nvPr/>
        </p:nvCxnSpPr>
        <p:spPr>
          <a:xfrm>
            <a:off x="10218864" y="1792034"/>
            <a:ext cx="15064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CF7C5E9-0144-4BE0-AA77-BC2331421988}"/>
              </a:ext>
            </a:extLst>
          </p:cNvPr>
          <p:cNvCxnSpPr>
            <a:cxnSpLocks/>
          </p:cNvCxnSpPr>
          <p:nvPr/>
        </p:nvCxnSpPr>
        <p:spPr>
          <a:xfrm flipV="1">
            <a:off x="10218864" y="1558800"/>
            <a:ext cx="0" cy="466467"/>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2A8664F8-F934-40BE-9E34-6EF27F012C86}"/>
              </a:ext>
            </a:extLst>
          </p:cNvPr>
          <p:cNvCxnSpPr/>
          <p:nvPr/>
        </p:nvCxnSpPr>
        <p:spPr>
          <a:xfrm flipH="1" flipV="1">
            <a:off x="9769758" y="1563838"/>
            <a:ext cx="454374" cy="155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EFFF2D0-FADD-AE9E-C3C9-D5084C857829}"/>
              </a:ext>
            </a:extLst>
          </p:cNvPr>
          <p:cNvGrpSpPr/>
          <p:nvPr/>
        </p:nvGrpSpPr>
        <p:grpSpPr>
          <a:xfrm flipH="1">
            <a:off x="7301976" y="1457562"/>
            <a:ext cx="747257" cy="547068"/>
            <a:chOff x="3946968" y="1592642"/>
            <a:chExt cx="1178497" cy="504896"/>
          </a:xfrm>
        </p:grpSpPr>
        <p:cxnSp>
          <p:nvCxnSpPr>
            <p:cNvPr id="64" name="Straight Arrow Connector 63">
              <a:extLst>
                <a:ext uri="{FF2B5EF4-FFF2-40B4-BE49-F238E27FC236}">
                  <a16:creationId xmlns:a16="http://schemas.microsoft.com/office/drawing/2014/main" id="{92A9E1C1-9C80-48BC-94B0-FB82275FB667}"/>
                </a:ext>
              </a:extLst>
            </p:cNvPr>
            <p:cNvCxnSpPr>
              <a:cxnSpLocks/>
            </p:cNvCxnSpPr>
            <p:nvPr/>
          </p:nvCxnSpPr>
          <p:spPr>
            <a:xfrm flipV="1">
              <a:off x="3946969" y="1592642"/>
              <a:ext cx="1178496" cy="25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A0D50290-8CDF-4883-820A-BDDC72B5D58E}"/>
                </a:ext>
              </a:extLst>
            </p:cNvPr>
            <p:cNvCxnSpPr>
              <a:cxnSpLocks/>
            </p:cNvCxnSpPr>
            <p:nvPr/>
          </p:nvCxnSpPr>
          <p:spPr>
            <a:xfrm>
              <a:off x="3946968" y="2097538"/>
              <a:ext cx="1178497"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48E79D88-E75F-497A-BB6E-F44BECCE2161}"/>
              </a:ext>
            </a:extLst>
          </p:cNvPr>
          <p:cNvSpPr txBox="1"/>
          <p:nvPr/>
        </p:nvSpPr>
        <p:spPr>
          <a:xfrm>
            <a:off x="437473" y="2687161"/>
            <a:ext cx="11388550" cy="375668"/>
          </a:xfrm>
          <a:prstGeom prst="rect">
            <a:avLst/>
          </a:prstGeom>
          <a:noFill/>
        </p:spPr>
        <p:txBody>
          <a:bodyPr wrap="square" lIns="0" numCol="1" spcCol="144000" rtlCol="0">
            <a:noAutofit/>
          </a:bodyPr>
          <a:lstStyle/>
          <a:p>
            <a:pPr algn="r" rtl="1"/>
            <a:r>
              <a:rPr lang="ar-JO" sz="1000" dirty="0">
                <a:latin typeface="Arial" panose="020B0604020202020204" pitchFamily="34" charset="0"/>
              </a:rPr>
              <a:t>الافتراضات: مثلاً، الإجماع والدعم لتدمير المخزون موفر من السلطات ذات العلاقة؛ يرجى أيضاً النظر إلى الافتراضات الملحقة 1، 2، 3، 4، 7، 8، 9، 13، 16، 20، 21، 22، 23، 26، 27، 28، 31.</a:t>
            </a:r>
          </a:p>
          <a:p>
            <a:endParaRPr lang="en-GB" sz="1000" dirty="0">
              <a:latin typeface="Arial" panose="020B0604020202020204" pitchFamily="34" charset="0"/>
            </a:endParaRPr>
          </a:p>
        </p:txBody>
      </p:sp>
      <p:sp>
        <p:nvSpPr>
          <p:cNvPr id="42" name="TextBox 41">
            <a:extLst>
              <a:ext uri="{FF2B5EF4-FFF2-40B4-BE49-F238E27FC236}">
                <a16:creationId xmlns:a16="http://schemas.microsoft.com/office/drawing/2014/main" id="{A9A965AD-5E89-D240-BC39-240C03E5A5B0}"/>
              </a:ext>
            </a:extLst>
          </p:cNvPr>
          <p:cNvSpPr txBox="1"/>
          <p:nvPr/>
        </p:nvSpPr>
        <p:spPr>
          <a:xfrm>
            <a:off x="8054500" y="1849103"/>
            <a:ext cx="1710180" cy="332885"/>
          </a:xfrm>
          <a:prstGeom prst="roundRect">
            <a:avLst/>
          </a:prstGeom>
          <a:solidFill>
            <a:srgbClr val="F0F0F0"/>
          </a:solidFill>
          <a:ln w="19050">
            <a:solidFill>
              <a:srgbClr val="009FE3"/>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r>
              <a:rPr lang="ar-JO" dirty="0"/>
              <a:t>انخفاض مخزون العتاد المتفجر</a:t>
            </a:r>
            <a:endParaRPr lang="en-GB" dirty="0"/>
          </a:p>
        </p:txBody>
      </p:sp>
      <p:sp>
        <p:nvSpPr>
          <p:cNvPr id="57" name="Rounded Rectangle 308">
            <a:extLst>
              <a:ext uri="{FF2B5EF4-FFF2-40B4-BE49-F238E27FC236}">
                <a16:creationId xmlns:a16="http://schemas.microsoft.com/office/drawing/2014/main" id="{EE572C27-2127-4DF2-9AEF-6E02BA50CB07}"/>
              </a:ext>
            </a:extLst>
          </p:cNvPr>
          <p:cNvSpPr/>
          <p:nvPr/>
        </p:nvSpPr>
        <p:spPr>
          <a:xfrm>
            <a:off x="8054500" y="1352470"/>
            <a:ext cx="1710180" cy="396000"/>
          </a:xfrm>
          <a:prstGeom prst="roundRect">
            <a:avLst/>
          </a:prstGeom>
          <a:solidFill>
            <a:srgbClr val="F0F0F0"/>
          </a:solidFill>
          <a:ln w="19050">
            <a:solidFill>
              <a:srgbClr val="009FE3"/>
            </a:solidFill>
          </a:ln>
        </p:spPr>
        <p:txBody>
          <a:bodyPr wrap="square" lIns="36000" tIns="36000" rIns="36000" bIns="36000" rtlCol="0" anchor="ctr" anchorCtr="0">
            <a:noAutofit/>
          </a:bodyPr>
          <a:lstStyle/>
          <a:p>
            <a:pPr algn="ctr"/>
            <a:r>
              <a:rPr lang="ar-JO" sz="900" dirty="0">
                <a:solidFill>
                  <a:schemeClr val="tx1"/>
                </a:solidFill>
                <a:latin typeface="Arial" panose="020B0604020202020204" pitchFamily="34" charset="0"/>
                <a:cs typeface="Arial" charset="0"/>
              </a:rPr>
              <a:t>إزالة مخاطر المواد المتفجرة</a:t>
            </a:r>
            <a:endParaRPr lang="en-GB" sz="900" dirty="0">
              <a:solidFill>
                <a:schemeClr val="tx1"/>
              </a:solidFill>
              <a:latin typeface="Arial" panose="020B0604020202020204" pitchFamily="34" charset="0"/>
              <a:cs typeface="Arial" charset="0"/>
            </a:endParaRPr>
          </a:p>
        </p:txBody>
      </p:sp>
      <p:sp>
        <p:nvSpPr>
          <p:cNvPr id="12" name="Rectangle 11">
            <a:extLst>
              <a:ext uri="{FF2B5EF4-FFF2-40B4-BE49-F238E27FC236}">
                <a16:creationId xmlns:a16="http://schemas.microsoft.com/office/drawing/2014/main" id="{735DC0C0-B6D5-99E8-4C8A-4FA56A2624C3}"/>
              </a:ext>
            </a:extLst>
          </p:cNvPr>
          <p:cNvSpPr/>
          <p:nvPr/>
        </p:nvSpPr>
        <p:spPr>
          <a:xfrm>
            <a:off x="10650804" y="970475"/>
            <a:ext cx="924933" cy="184666"/>
          </a:xfrm>
          <a:prstGeom prst="rect">
            <a:avLst/>
          </a:prstGeom>
        </p:spPr>
        <p:txBody>
          <a:bodyPr wrap="none" lIns="0" tIns="0" rIns="0" bIns="0">
            <a:spAutoFit/>
          </a:bodyPr>
          <a:lstStyle/>
          <a:p>
            <a:r>
              <a:rPr lang="ar-JO" sz="1200" dirty="0">
                <a:latin typeface="Arial" panose="020B0604020202020204" pitchFamily="34" charset="0"/>
              </a:rPr>
              <a:t>جدول نظرية العمل</a:t>
            </a:r>
            <a:endParaRPr lang="en-US" sz="1200" dirty="0">
              <a:latin typeface="Arial" panose="020B0604020202020204" pitchFamily="34" charset="0"/>
            </a:endParaRPr>
          </a:p>
        </p:txBody>
      </p:sp>
      <p:cxnSp>
        <p:nvCxnSpPr>
          <p:cNvPr id="5" name="Connector: Elbow 39">
            <a:extLst>
              <a:ext uri="{FF2B5EF4-FFF2-40B4-BE49-F238E27FC236}">
                <a16:creationId xmlns:a16="http://schemas.microsoft.com/office/drawing/2014/main" id="{4E9D6FEF-B2A3-36DC-FC4F-9D701F47A06F}"/>
              </a:ext>
            </a:extLst>
          </p:cNvPr>
          <p:cNvCxnSpPr>
            <a:cxnSpLocks/>
          </p:cNvCxnSpPr>
          <p:nvPr/>
        </p:nvCxnSpPr>
        <p:spPr>
          <a:xfrm rot="10800000" flipV="1">
            <a:off x="3610499" y="1161349"/>
            <a:ext cx="10003" cy="1107063"/>
          </a:xfrm>
          <a:prstGeom prst="bentConnector3">
            <a:avLst>
              <a:gd name="adj1" fmla="val -2908138"/>
            </a:avLst>
          </a:prstGeom>
          <a:ln w="9525">
            <a:headEnd type="triangle"/>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8DF00F6E-DAD8-4A7B-1031-B94708AAB593}"/>
              </a:ext>
            </a:extLst>
          </p:cNvPr>
          <p:cNvCxnSpPr>
            <a:cxnSpLocks/>
          </p:cNvCxnSpPr>
          <p:nvPr/>
        </p:nvCxnSpPr>
        <p:spPr>
          <a:xfrm flipH="1">
            <a:off x="3908120" y="1486743"/>
            <a:ext cx="894652" cy="3221"/>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C14CDE2-61FD-B894-D091-18660CE6A9A9}"/>
              </a:ext>
            </a:extLst>
          </p:cNvPr>
          <p:cNvCxnSpPr>
            <a:cxnSpLocks/>
          </p:cNvCxnSpPr>
          <p:nvPr/>
        </p:nvCxnSpPr>
        <p:spPr>
          <a:xfrm flipH="1">
            <a:off x="3650320" y="1747418"/>
            <a:ext cx="257800" cy="290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A9C1EC7-BEA8-4418-8705-48F144DBEBB9}"/>
              </a:ext>
            </a:extLst>
          </p:cNvPr>
          <p:cNvSpPr txBox="1"/>
          <p:nvPr/>
        </p:nvSpPr>
        <p:spPr>
          <a:xfrm>
            <a:off x="4802716" y="1201784"/>
            <a:ext cx="2521901" cy="551027"/>
          </a:xfrm>
          <a:prstGeom prst="roundRect">
            <a:avLst/>
          </a:prstGeom>
          <a:solidFill>
            <a:srgbClr val="F0F0F0"/>
          </a:solidFill>
          <a:ln w="19050">
            <a:solidFill>
              <a:srgbClr val="7DB414"/>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r>
              <a:rPr lang="ar-JO" dirty="0"/>
              <a:t>انخفاض الخطر من الأذى يزيد العودة وحرية الحركة</a:t>
            </a:r>
            <a:endParaRPr lang="en-GB" dirty="0"/>
          </a:p>
        </p:txBody>
      </p:sp>
      <p:sp>
        <p:nvSpPr>
          <p:cNvPr id="55" name="Rounded Rectangle 300">
            <a:extLst>
              <a:ext uri="{FF2B5EF4-FFF2-40B4-BE49-F238E27FC236}">
                <a16:creationId xmlns:a16="http://schemas.microsoft.com/office/drawing/2014/main" id="{0D9D1193-1FF4-4892-919B-18B9BF25B4E0}"/>
              </a:ext>
            </a:extLst>
          </p:cNvPr>
          <p:cNvSpPr/>
          <p:nvPr/>
        </p:nvSpPr>
        <p:spPr>
          <a:xfrm>
            <a:off x="4802718" y="1896652"/>
            <a:ext cx="2521900" cy="540000"/>
          </a:xfrm>
          <a:prstGeom prst="roundRect">
            <a:avLst/>
          </a:prstGeom>
          <a:solidFill>
            <a:srgbClr val="F0F0F0"/>
          </a:solidFill>
          <a:ln w="19050">
            <a:solidFill>
              <a:srgbClr val="7DB414"/>
            </a:solidFill>
          </a:ln>
        </p:spPr>
        <p:txBody>
          <a:bodyPr wrap="square" lIns="36000" tIns="36000" rIns="36000" bIns="36000" rtlCol="0" anchor="ctr" anchorCtr="0">
            <a:noAutofit/>
          </a:bodyPr>
          <a:lstStyle/>
          <a:p>
            <a:pPr algn="ctr"/>
            <a:r>
              <a:rPr lang="ar-JO" sz="900" dirty="0"/>
              <a:t>تقدم قابل للقياس فيما يتعلق بالامتثال لاتفاقية أوتوا والعهد الخاص بالذخيرة العنقودية والاتفاقية المتعلقة بأسلحة تقليدية معينة</a:t>
            </a:r>
            <a:endParaRPr lang="en-GB" sz="900" dirty="0"/>
          </a:p>
        </p:txBody>
      </p:sp>
      <p:sp>
        <p:nvSpPr>
          <p:cNvPr id="10" name="Slide Number Placeholder 5">
            <a:extLst>
              <a:ext uri="{FF2B5EF4-FFF2-40B4-BE49-F238E27FC236}">
                <a16:creationId xmlns:a16="http://schemas.microsoft.com/office/drawing/2014/main" id="{EE91EED1-45DB-3377-1E33-8D239F63CFC0}"/>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25</a:t>
            </a:fld>
            <a:endParaRPr lang="en-GB" dirty="0"/>
          </a:p>
        </p:txBody>
      </p:sp>
      <p:cxnSp>
        <p:nvCxnSpPr>
          <p:cNvPr id="33" name="Straight Arrow Connector 32">
            <a:extLst>
              <a:ext uri="{FF2B5EF4-FFF2-40B4-BE49-F238E27FC236}">
                <a16:creationId xmlns:a16="http://schemas.microsoft.com/office/drawing/2014/main" id="{2A8664F8-F934-40BE-9E34-6EF27F012C86}"/>
              </a:ext>
            </a:extLst>
          </p:cNvPr>
          <p:cNvCxnSpPr/>
          <p:nvPr/>
        </p:nvCxnSpPr>
        <p:spPr>
          <a:xfrm flipH="1" flipV="1">
            <a:off x="9764490" y="2027442"/>
            <a:ext cx="454374" cy="155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DF00F6E-DAD8-4A7B-1031-B94708AAB593}"/>
              </a:ext>
            </a:extLst>
          </p:cNvPr>
          <p:cNvCxnSpPr>
            <a:cxnSpLocks/>
          </p:cNvCxnSpPr>
          <p:nvPr/>
        </p:nvCxnSpPr>
        <p:spPr>
          <a:xfrm flipH="1">
            <a:off x="3908120" y="2119658"/>
            <a:ext cx="880828" cy="879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024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875829F-4BDC-D144-AB20-5FE7DE2D9A96}"/>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sp>
        <p:nvSpPr>
          <p:cNvPr id="2" name="Rectangle 1">
            <a:extLst>
              <a:ext uri="{FF2B5EF4-FFF2-40B4-BE49-F238E27FC236}">
                <a16:creationId xmlns:a16="http://schemas.microsoft.com/office/drawing/2014/main" id="{EE5BC4A9-EB05-10DF-F536-A343D132B765}"/>
              </a:ext>
            </a:extLst>
          </p:cNvPr>
          <p:cNvSpPr/>
          <p:nvPr/>
        </p:nvSpPr>
        <p:spPr>
          <a:xfrm>
            <a:off x="371861" y="308863"/>
            <a:ext cx="11389274" cy="800219"/>
          </a:xfrm>
          <a:prstGeom prst="rect">
            <a:avLst/>
          </a:prstGeom>
          <a:noFill/>
        </p:spPr>
        <p:txBody>
          <a:bodyPr wrap="square" lIns="0" tIns="0" rIns="0" bIns="0">
            <a:spAutoFit/>
          </a:bodyPr>
          <a:lstStyle/>
          <a:p>
            <a:pPr algn="r" rtl="1"/>
            <a:r>
              <a:rPr lang="ar-JO" sz="2000" dirty="0">
                <a:solidFill>
                  <a:srgbClr val="103A71"/>
                </a:solidFill>
                <a:latin typeface="Arial" panose="020B0604020202020204" pitchFamily="34" charset="0"/>
                <a:cs typeface="Arial" panose="020B0604020202020204" pitchFamily="34" charset="0"/>
              </a:rPr>
              <a:t>نظرية العمل: </a:t>
            </a:r>
            <a:r>
              <a:rPr lang="ar-JO" sz="2000" b="1" dirty="0">
                <a:solidFill>
                  <a:srgbClr val="103A71"/>
                </a:solidFill>
                <a:latin typeface="Arial" panose="020B0604020202020204" pitchFamily="34" charset="0"/>
                <a:cs typeface="Arial" panose="020B0604020202020204" pitchFamily="34" charset="0"/>
              </a:rPr>
              <a:t>تخفيض المخزون</a:t>
            </a:r>
            <a:endParaRPr lang="en-GB" sz="2000" b="1" dirty="0">
              <a:solidFill>
                <a:schemeClr val="accent1"/>
              </a:solidFill>
              <a:latin typeface="Arial" panose="020B0604020202020204" pitchFamily="34" charset="0"/>
              <a:ea typeface="+mj-ea"/>
              <a:cs typeface="Arial" panose="020B0604020202020204" pitchFamily="34" charset="0"/>
            </a:endParaRPr>
          </a:p>
          <a:p>
            <a:endParaRPr lang="en-GB" sz="3200" dirty="0">
              <a:solidFill>
                <a:schemeClr val="accent1"/>
              </a:solidFill>
              <a:latin typeface="Arial" panose="020B0604020202020204" pitchFamily="34" charset="0"/>
              <a:ea typeface="+mj-ea"/>
              <a:cs typeface="+mj-cs"/>
            </a:endParaRPr>
          </a:p>
        </p:txBody>
      </p:sp>
      <p:sp>
        <p:nvSpPr>
          <p:cNvPr id="3" name="Flowchart: Connector 9">
            <a:extLst>
              <a:ext uri="{FF2B5EF4-FFF2-40B4-BE49-F238E27FC236}">
                <a16:creationId xmlns:a16="http://schemas.microsoft.com/office/drawing/2014/main" id="{A811058A-49CC-86CC-8AE0-B505DE65B5EF}"/>
              </a:ext>
            </a:extLst>
          </p:cNvPr>
          <p:cNvSpPr/>
          <p:nvPr/>
        </p:nvSpPr>
        <p:spPr>
          <a:xfrm>
            <a:off x="5424474" y="3379852"/>
            <a:ext cx="1392480" cy="1393200"/>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ar-JO" sz="1400" b="1" dirty="0">
                <a:solidFill>
                  <a:srgbClr val="002060"/>
                </a:solidFill>
                <a:latin typeface="Arial" panose="020B0604020202020204" pitchFamily="34" charset="0"/>
                <a:cs typeface="Arial" panose="020B0604020202020204" pitchFamily="34" charset="0"/>
              </a:rPr>
              <a:t>تدمير المخزون</a:t>
            </a:r>
            <a:endParaRPr lang="en-GB" sz="1400" b="1" dirty="0">
              <a:solidFill>
                <a:srgbClr val="002060"/>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C798F1FD-27B4-512E-8BFB-6F799252A365}"/>
              </a:ext>
            </a:extLst>
          </p:cNvPr>
          <p:cNvSpPr/>
          <p:nvPr/>
        </p:nvSpPr>
        <p:spPr>
          <a:xfrm>
            <a:off x="983145" y="1469974"/>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251999" rtlCol="0" anchor="t" anchorCtr="0"/>
          <a:lstStyle/>
          <a:p>
            <a:pPr algn="r" rtl="1"/>
            <a:r>
              <a:rPr lang="ar-JO" sz="1400" b="1" dirty="0">
                <a:solidFill>
                  <a:srgbClr val="002060"/>
                </a:solidFill>
                <a:latin typeface="Arial" panose="020B0604020202020204" pitchFamily="34" charset="0"/>
              </a:rPr>
              <a:t>تسليم الأراضي والتخلص من المخلفات المتفجرة</a:t>
            </a:r>
          </a:p>
          <a:p>
            <a:pPr algn="r" rtl="1"/>
            <a:r>
              <a:rPr lang="ar-JO" sz="1200" b="0" i="0" kern="1200" dirty="0">
                <a:solidFill>
                  <a:srgbClr val="002060"/>
                </a:solidFill>
                <a:latin typeface="Arial" panose="020B0604020202020204" pitchFamily="34" charset="0"/>
                <a:ea typeface="+mn-ea"/>
                <a:cs typeface="Arial" panose="020B0604020202020204" pitchFamily="34" charset="0"/>
              </a:rPr>
              <a:t>تدمير المخزون وتسليم الأراضي تؤديان إلى تخفيض الخطر وتساهمان نحو تحقيق الالتزامات بموجب الاتفاقيات. يجب على السلطات الوطنية والمنفذين المسؤولين عن تسليم الأراضي المناصرة لتدمير المخزون، والعكس صحيح. </a:t>
            </a:r>
          </a:p>
        </p:txBody>
      </p:sp>
      <p:sp>
        <p:nvSpPr>
          <p:cNvPr id="6" name="Rounded Rectangle 5">
            <a:extLst>
              <a:ext uri="{FF2B5EF4-FFF2-40B4-BE49-F238E27FC236}">
                <a16:creationId xmlns:a16="http://schemas.microsoft.com/office/drawing/2014/main" id="{9F866BA9-8303-EC1D-DFA1-5F8E2854B676}"/>
              </a:ext>
            </a:extLst>
          </p:cNvPr>
          <p:cNvSpPr/>
          <p:nvPr/>
        </p:nvSpPr>
        <p:spPr>
          <a:xfrm>
            <a:off x="6807711" y="1475127"/>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rPr>
              <a:t>التعليم بشأن مخاطر المخلفات المتفجرة</a:t>
            </a:r>
            <a:endParaRPr lang="en-GB" sz="1400" b="1" dirty="0">
              <a:solidFill>
                <a:srgbClr val="002060"/>
              </a:solidFill>
              <a:latin typeface="Arial" panose="020B0604020202020204" pitchFamily="34" charset="0"/>
              <a:cs typeface="Arial" panose="020B0604020202020204" pitchFamily="34" charset="0"/>
            </a:endParaRPr>
          </a:p>
          <a:p>
            <a:pPr marL="0" marR="0" lvl="0" indent="0" algn="r" rtl="1" eaLnBrk="1" fontAlgn="auto" latinLnBrk="0" hangingPunct="1">
              <a:lnSpc>
                <a:spcPct val="100000"/>
              </a:lnSpc>
              <a:spcBef>
                <a:spcPts val="0"/>
              </a:spcBef>
              <a:spcAft>
                <a:spcPts val="0"/>
              </a:spcAft>
              <a:buClrTx/>
              <a:buSzTx/>
              <a:buFontTx/>
              <a:buNone/>
            </a:pPr>
            <a:r>
              <a:rPr lang="ar-JO" sz="1200" b="0" i="0" dirty="0">
                <a:solidFill>
                  <a:srgbClr val="002060"/>
                </a:solidFill>
                <a:latin typeface="Arial" panose="020B0604020202020204" pitchFamily="34" charset="0"/>
                <a:cs typeface="Arial" panose="020B0604020202020204" pitchFamily="34" charset="0"/>
              </a:rPr>
              <a:t>من الممكن ألا يتم التخلص من المخزون بشكل فوري، وهنالك حاجة للتعليم بشأن مخاطر المخلفات المتفجرة للمساعدة في إدارة المخاطر إلى حين تدميرها. </a:t>
            </a:r>
            <a:r>
              <a:rPr lang="ar-JO" sz="1200" dirty="0">
                <a:solidFill>
                  <a:srgbClr val="002060"/>
                </a:solidFill>
                <a:latin typeface="Arial" panose="020B0604020202020204" pitchFamily="34" charset="0"/>
                <a:cs typeface="Arial" panose="020B0604020202020204" pitchFamily="34" charset="0"/>
              </a:rPr>
              <a:t>إذا كانت مخازن الذخيرة غير الآمن موجودة، فإنه يجب تناول خطر الانفجار غير المتوقع لهذه المخازن في التعليم بشأن مخاطر المخلفات المتفجرة.</a:t>
            </a:r>
            <a:endParaRPr lang="ar-JO" sz="1200" b="0" i="0" dirty="0">
              <a:solidFill>
                <a:srgbClr val="002060"/>
              </a:solidFill>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C744A487-8045-A0E9-41D6-B1B5D85035BD}"/>
              </a:ext>
            </a:extLst>
          </p:cNvPr>
          <p:cNvSpPr/>
          <p:nvPr/>
        </p:nvSpPr>
        <p:spPr>
          <a:xfrm>
            <a:off x="307485" y="3257064"/>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rPr>
              <a:t>تطوير قدرات السلطات الوطنية</a:t>
            </a:r>
          </a:p>
          <a:p>
            <a:pPr algn="r" rtl="1"/>
            <a:r>
              <a:rPr lang="ar-JO" sz="1200" b="0" i="0" dirty="0">
                <a:solidFill>
                  <a:srgbClr val="002060"/>
                </a:solidFill>
                <a:latin typeface="Arial" panose="020B0604020202020204" pitchFamily="34" charset="0"/>
                <a:cs typeface="Arial" panose="020B0604020202020204" pitchFamily="34" charset="0"/>
              </a:rPr>
              <a:t>تكون السلطات الوطنية التي تم تعزيز قدراتها قادرة بشكل أفضل على </a:t>
            </a:r>
            <a:r>
              <a:rPr lang="ar-JO" sz="1200" dirty="0">
                <a:solidFill>
                  <a:srgbClr val="002060"/>
                </a:solidFill>
                <a:latin typeface="Arial" panose="020B0604020202020204" pitchFamily="34" charset="0"/>
              </a:rPr>
              <a:t>تنفيذ مناصرة و/أو إدارة تدمير المخزون.</a:t>
            </a:r>
            <a:endParaRPr lang="ar-JO" sz="1200" b="0" i="0" dirty="0">
              <a:solidFill>
                <a:srgbClr val="002060"/>
              </a:solidFill>
              <a:latin typeface="Arial" panose="020B0604020202020204" pitchFamily="34" charset="0"/>
              <a:cs typeface="Arial" panose="020B0604020202020204" pitchFamily="34" charset="0"/>
            </a:endParaRPr>
          </a:p>
        </p:txBody>
      </p:sp>
      <p:sp>
        <p:nvSpPr>
          <p:cNvPr id="9" name="Rounded Rectangle 8">
            <a:extLst>
              <a:ext uri="{FF2B5EF4-FFF2-40B4-BE49-F238E27FC236}">
                <a16:creationId xmlns:a16="http://schemas.microsoft.com/office/drawing/2014/main" id="{8618CEB9-33D1-C32A-61B8-68A871911D24}"/>
              </a:ext>
            </a:extLst>
          </p:cNvPr>
          <p:cNvSpPr/>
          <p:nvPr/>
        </p:nvSpPr>
        <p:spPr>
          <a:xfrm>
            <a:off x="7375834" y="3259641"/>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rPr>
              <a:t>بناء قدرات الشركاء المنفذين المحليين</a:t>
            </a:r>
          </a:p>
          <a:p>
            <a:pPr algn="r" rtl="1"/>
            <a:r>
              <a:rPr lang="ar-JO" sz="1200" b="0" i="0" dirty="0">
                <a:solidFill>
                  <a:srgbClr val="002060"/>
                </a:solidFill>
                <a:latin typeface="Arial" panose="020B0604020202020204" pitchFamily="34" charset="0"/>
                <a:cs typeface="Arial" panose="020B0604020202020204" pitchFamily="34" charset="0"/>
              </a:rPr>
              <a:t>دعم بناء قدرات المنفذين المحليين العاملين في إزالة الألغام يمكن أن يعزز القدرات الوطنية على مواصلة تدمير المحزون و/أو زيادة جهود المناصرة الوطنية لتخفيض المخزون (والذي يشمل إدارة الأسلحة والذخيرة).</a:t>
            </a:r>
          </a:p>
        </p:txBody>
      </p:sp>
      <p:sp>
        <p:nvSpPr>
          <p:cNvPr id="10" name="Rounded Rectangle 9">
            <a:extLst>
              <a:ext uri="{FF2B5EF4-FFF2-40B4-BE49-F238E27FC236}">
                <a16:creationId xmlns:a16="http://schemas.microsoft.com/office/drawing/2014/main" id="{AA7D662B-71A2-1176-F894-C3AE0877E6F2}"/>
              </a:ext>
            </a:extLst>
          </p:cNvPr>
          <p:cNvSpPr/>
          <p:nvPr/>
        </p:nvSpPr>
        <p:spPr>
          <a:xfrm>
            <a:off x="6857141"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rPr>
              <a:t>المناصرة والإشراك</a:t>
            </a:r>
          </a:p>
          <a:p>
            <a:pPr algn="r" rtl="1"/>
            <a:r>
              <a:rPr lang="ar-JO" sz="1200" b="0" i="0" dirty="0">
                <a:solidFill>
                  <a:srgbClr val="002060"/>
                </a:solidFill>
                <a:latin typeface="Arial" panose="020B0604020202020204" pitchFamily="34" charset="0"/>
                <a:cs typeface="Arial" panose="020B0604020202020204" pitchFamily="34" charset="0"/>
              </a:rPr>
              <a:t>على كافة أصحاب المصلحة المناصرة لتدمير المخزون كجزء من الامتثال لاتفاقية أوتوا واتفاقية الذخائر العنقودية، مما يحقق أهداف الدول وييسر وجود مجتمعات أكثر أماناً.</a:t>
            </a:r>
          </a:p>
        </p:txBody>
      </p:sp>
      <p:sp>
        <p:nvSpPr>
          <p:cNvPr id="11" name="Rounded Rectangle 10">
            <a:extLst>
              <a:ext uri="{FF2B5EF4-FFF2-40B4-BE49-F238E27FC236}">
                <a16:creationId xmlns:a16="http://schemas.microsoft.com/office/drawing/2014/main" id="{DFD67AD8-F1A5-125B-F214-8AA1025F6AC9}"/>
              </a:ext>
            </a:extLst>
          </p:cNvPr>
          <p:cNvSpPr/>
          <p:nvPr/>
        </p:nvSpPr>
        <p:spPr>
          <a:xfrm>
            <a:off x="834860"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rPr>
              <a:t>التعاون والتنسيق</a:t>
            </a:r>
          </a:p>
          <a:p>
            <a:pPr algn="r" rtl="1"/>
            <a:r>
              <a:rPr lang="ar-JO" sz="1200" dirty="0">
                <a:solidFill>
                  <a:srgbClr val="002060"/>
                </a:solidFill>
                <a:latin typeface="Arial" panose="020B0604020202020204" pitchFamily="34" charset="0"/>
              </a:rPr>
              <a:t>التنسيق والتعاون الفعال مع أصحاب المصلحة الدوليين والوطنيين والمحليين والمجتمعيين يمكن أن يساعد في تحديد الاحتياجات وتخصيص الموارد اللازمة لتدمير المخزون. ويمكن التواصل مع الجمهور بشأن الأنشطة المنفذة لتخفيض الخوف/تحسين التواصل الاجتماعي بين الدولة والمجتمعات المتأثرة.</a:t>
            </a:r>
          </a:p>
        </p:txBody>
      </p:sp>
      <p:sp>
        <p:nvSpPr>
          <p:cNvPr id="12" name="TextBox 11">
            <a:extLst>
              <a:ext uri="{FF2B5EF4-FFF2-40B4-BE49-F238E27FC236}">
                <a16:creationId xmlns:a16="http://schemas.microsoft.com/office/drawing/2014/main" id="{17D8ECFD-A595-D256-E2C0-0B2E5E0D3BAA}"/>
              </a:ext>
            </a:extLst>
          </p:cNvPr>
          <p:cNvSpPr txBox="1"/>
          <p:nvPr/>
        </p:nvSpPr>
        <p:spPr>
          <a:xfrm>
            <a:off x="371861" y="708972"/>
            <a:ext cx="11448277" cy="646331"/>
          </a:xfrm>
          <a:prstGeom prst="rect">
            <a:avLst/>
          </a:prstGeom>
          <a:noFill/>
        </p:spPr>
        <p:txBody>
          <a:bodyPr wrap="square" lIns="0">
            <a:spAutoFit/>
          </a:bodyPr>
          <a:lstStyle/>
          <a:p>
            <a:pPr lvl="0" algn="r" rtl="1">
              <a:defRPr/>
            </a:pPr>
            <a:r>
              <a:rPr lang="ar-JO" sz="1200" dirty="0">
                <a:solidFill>
                  <a:srgbClr val="002060"/>
                </a:solidFill>
                <a:latin typeface="Arial" panose="020B0604020202020204" pitchFamily="34" charset="0"/>
              </a:rPr>
              <a:t>يمكن </a:t>
            </a:r>
            <a:r>
              <a:rPr lang="ar-JO" sz="1200" b="1" dirty="0">
                <a:solidFill>
                  <a:srgbClr val="002060"/>
                </a:solidFill>
                <a:latin typeface="Arial" panose="020B0604020202020204" pitchFamily="34" charset="0"/>
              </a:rPr>
              <a:t>للروابط الاستراتيجية</a:t>
            </a:r>
            <a:r>
              <a:rPr lang="ar-JO" sz="1200" dirty="0">
                <a:solidFill>
                  <a:srgbClr val="002060"/>
                </a:solidFill>
                <a:latin typeface="Arial" panose="020B0604020202020204" pitchFamily="34" charset="0"/>
              </a:rPr>
              <a:t> مع الجوانب الأخرى من العمل على إزالة الألغام أن تعزز التغيير على مستوى النتائج كما هو موضح هنا. ويحب أن ينظر المنفذون في هذه الروابط الاستراتيجية لتحقيق القيمة المضافة القصوى للقطاع. </a:t>
            </a:r>
            <a:r>
              <a:rPr lang="ar-JO" sz="1200" b="1" dirty="0">
                <a:solidFill>
                  <a:srgbClr val="002060"/>
                </a:solidFill>
                <a:latin typeface="Arial" panose="020B0604020202020204" pitchFamily="34" charset="0"/>
              </a:rPr>
              <a:t>يرجى الانتباه أن: </a:t>
            </a:r>
            <a:r>
              <a:rPr lang="ar-JO" sz="1200" dirty="0">
                <a:solidFill>
                  <a:srgbClr val="002060"/>
                </a:solidFill>
                <a:latin typeface="Arial" panose="020B0604020202020204" pitchFamily="34" charset="0"/>
              </a:rPr>
              <a:t>"تدمير المخزون" يشير إلى إجراء التدمير الفعلي نحو تخفيض مستمر لمخزون المخلفات المتفجرة. ويشمل ذلك الألغام المضادة للأشخاص والذخائر العنقودية وذخائر الأسلحة الصغير... الخ. (المعيار الدولي بشأن العمل على إزالة الألغام 11.30)</a:t>
            </a:r>
            <a:endParaRPr lang="ar-JO" sz="1200" b="1" dirty="0">
              <a:solidFill>
                <a:srgbClr val="002060"/>
              </a:solidFill>
              <a:latin typeface="Arial" panose="020B0604020202020204" pitchFamily="34" charset="0"/>
            </a:endParaRPr>
          </a:p>
        </p:txBody>
      </p:sp>
      <p:cxnSp>
        <p:nvCxnSpPr>
          <p:cNvPr id="13" name="Straight Connector 12">
            <a:extLst>
              <a:ext uri="{FF2B5EF4-FFF2-40B4-BE49-F238E27FC236}">
                <a16:creationId xmlns:a16="http://schemas.microsoft.com/office/drawing/2014/main" id="{6B92EDBD-DE68-266E-4B99-3F33AD8D9B0C}"/>
              </a:ext>
            </a:extLst>
          </p:cNvPr>
          <p:cNvCxnSpPr>
            <a:cxnSpLocks/>
          </p:cNvCxnSpPr>
          <p:nvPr/>
        </p:nvCxnSpPr>
        <p:spPr>
          <a:xfrm>
            <a:off x="5483073" y="3061457"/>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128476-3ED5-29B0-E9DC-D74451F52A07}"/>
              </a:ext>
            </a:extLst>
          </p:cNvPr>
          <p:cNvCxnSpPr>
            <a:cxnSpLocks/>
          </p:cNvCxnSpPr>
          <p:nvPr/>
        </p:nvCxnSpPr>
        <p:spPr>
          <a:xfrm>
            <a:off x="4861315"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3044CE6-17EF-AB0E-6011-9A9C0ABE4AAF}"/>
              </a:ext>
            </a:extLst>
          </p:cNvPr>
          <p:cNvCxnSpPr>
            <a:cxnSpLocks/>
          </p:cNvCxnSpPr>
          <p:nvPr/>
        </p:nvCxnSpPr>
        <p:spPr>
          <a:xfrm>
            <a:off x="6857141"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4CBBD2A-EC62-0A52-2CEC-7D98D6302E60}"/>
              </a:ext>
            </a:extLst>
          </p:cNvPr>
          <p:cNvCxnSpPr>
            <a:cxnSpLocks/>
          </p:cNvCxnSpPr>
          <p:nvPr/>
        </p:nvCxnSpPr>
        <p:spPr>
          <a:xfrm flipH="1">
            <a:off x="6551432" y="3061457"/>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D80A8B0-45D6-114A-EE71-55E90D553284}"/>
              </a:ext>
            </a:extLst>
          </p:cNvPr>
          <p:cNvCxnSpPr>
            <a:cxnSpLocks/>
          </p:cNvCxnSpPr>
          <p:nvPr/>
        </p:nvCxnSpPr>
        <p:spPr>
          <a:xfrm>
            <a:off x="6594822" y="4665438"/>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7FB8C85-369C-10F4-D1C8-81EC51612F15}"/>
              </a:ext>
            </a:extLst>
          </p:cNvPr>
          <p:cNvCxnSpPr>
            <a:cxnSpLocks/>
          </p:cNvCxnSpPr>
          <p:nvPr/>
        </p:nvCxnSpPr>
        <p:spPr>
          <a:xfrm flipH="1">
            <a:off x="5369074" y="4659322"/>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39D4F6CC-4994-36AC-27C6-A462C3CF9F5E}"/>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26</a:t>
            </a:fld>
            <a:endParaRPr lang="en-GB" dirty="0"/>
          </a:p>
        </p:txBody>
      </p:sp>
    </p:spTree>
    <p:extLst>
      <p:ext uri="{BB962C8B-B14F-4D97-AF65-F5344CB8AC3E}">
        <p14:creationId xmlns:p14="http://schemas.microsoft.com/office/powerpoint/2010/main" val="1801094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71767E-6706-420C-422E-835BE2545D8B}"/>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graphicFrame>
        <p:nvGraphicFramePr>
          <p:cNvPr id="4" name="Table 2">
            <a:extLst>
              <a:ext uri="{FF2B5EF4-FFF2-40B4-BE49-F238E27FC236}">
                <a16:creationId xmlns:a16="http://schemas.microsoft.com/office/drawing/2014/main" id="{A49959FE-FB67-1894-DF2A-D631588F18F5}"/>
              </a:ext>
            </a:extLst>
          </p:cNvPr>
          <p:cNvGraphicFramePr>
            <a:graphicFrameLocks noGrp="1"/>
          </p:cNvGraphicFramePr>
          <p:nvPr>
            <p:extLst>
              <p:ext uri="{D42A27DB-BD31-4B8C-83A1-F6EECF244321}">
                <p14:modId xmlns:p14="http://schemas.microsoft.com/office/powerpoint/2010/main" val="3407676462"/>
              </p:ext>
            </p:extLst>
          </p:nvPr>
        </p:nvGraphicFramePr>
        <p:xfrm>
          <a:off x="945371" y="1304144"/>
          <a:ext cx="9962906" cy="4769058"/>
        </p:xfrm>
        <a:graphic>
          <a:graphicData uri="http://schemas.openxmlformats.org/drawingml/2006/table">
            <a:tbl>
              <a:tblPr firstRow="1" bandRow="1">
                <a:tableStyleId>{7DF18680-E054-41AD-8BC1-D1AEF772440D}</a:tableStyleId>
              </a:tblPr>
              <a:tblGrid>
                <a:gridCol w="4981453">
                  <a:extLst>
                    <a:ext uri="{9D8B030D-6E8A-4147-A177-3AD203B41FA5}">
                      <a16:colId xmlns:a16="http://schemas.microsoft.com/office/drawing/2014/main" val="918319957"/>
                    </a:ext>
                  </a:extLst>
                </a:gridCol>
                <a:gridCol w="4981453">
                  <a:extLst>
                    <a:ext uri="{9D8B030D-6E8A-4147-A177-3AD203B41FA5}">
                      <a16:colId xmlns:a16="http://schemas.microsoft.com/office/drawing/2014/main" val="1297743730"/>
                    </a:ext>
                  </a:extLst>
                </a:gridCol>
              </a:tblGrid>
              <a:tr h="560584">
                <a:tc gridSpan="2">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400" dirty="0">
                          <a:solidFill>
                            <a:schemeClr val="bg1"/>
                          </a:solidFill>
                          <a:latin typeface="Arial" panose="020B0604020202020204" pitchFamily="34" charset="0"/>
                          <a:cs typeface="+mn-cs"/>
                        </a:rPr>
                        <a:t>أسئلة تأمل لاستخدام</a:t>
                      </a:r>
                      <a:r>
                        <a:rPr lang="ar-JO" sz="1400" baseline="0" dirty="0">
                          <a:solidFill>
                            <a:schemeClr val="bg1"/>
                          </a:solidFill>
                          <a:latin typeface="Arial" panose="020B0604020202020204" pitchFamily="34" charset="0"/>
                          <a:cs typeface="+mn-cs"/>
                        </a:rPr>
                        <a:t> الفريق </a:t>
                      </a:r>
                      <a:r>
                        <a:rPr lang="ar-JO" sz="1400" b="0" baseline="0" dirty="0">
                          <a:solidFill>
                            <a:schemeClr val="bg1"/>
                          </a:solidFill>
                          <a:latin typeface="Arial" panose="020B0604020202020204" pitchFamily="34" charset="0"/>
                          <a:cs typeface="+mn-cs"/>
                        </a:rPr>
                        <a:t>لتقييم الأداء فيما يتعلق بتقديم الخدمات بصورة شمولية وتراعي حساسية النزاع من خلال التنسيق داخل القطاع وخارجه لتحقيق القيمة الاستراتيجية القصوى من تدمير المخزون</a:t>
                      </a:r>
                      <a:endParaRPr lang="ar-JO" sz="1400" dirty="0">
                        <a:solidFill>
                          <a:schemeClr val="bg1"/>
                        </a:solidFill>
                        <a:latin typeface="Arial" panose="020B0604020202020204" pitchFamily="34" charset="0"/>
                        <a:cs typeface="+mn-cs"/>
                      </a:endParaRPr>
                    </a:p>
                    <a:p>
                      <a:endParaRPr lang="ar-JO" sz="1400" b="1" i="0" dirty="0">
                        <a:latin typeface="Arial" panose="020B0604020202020204" pitchFamily="34" charset="0"/>
                      </a:endParaRPr>
                    </a:p>
                  </a:txBody>
                  <a:tcPr marL="251999" marT="108000" marB="108000">
                    <a:solidFill>
                      <a:schemeClr val="accent6"/>
                    </a:solidFill>
                  </a:tcPr>
                </a:tc>
                <a:tc hMerge="1">
                  <a:txBody>
                    <a:bodyPr/>
                    <a:lstStyle/>
                    <a:p>
                      <a:endParaRPr lang="en-US"/>
                    </a:p>
                  </a:txBody>
                  <a:tcPr/>
                </a:tc>
                <a:extLst>
                  <a:ext uri="{0D108BD9-81ED-4DB2-BD59-A6C34878D82A}">
                    <a16:rowId xmlns:a16="http://schemas.microsoft.com/office/drawing/2014/main" val="3356215133"/>
                  </a:ext>
                </a:extLst>
              </a:tr>
              <a:tr h="3912978">
                <a:tc>
                  <a:txBody>
                    <a:bodyPr/>
                    <a:lstStyle/>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dirty="0">
                          <a:solidFill>
                            <a:srgbClr val="002060"/>
                          </a:solidFill>
                          <a:latin typeface="Arial" panose="020B0604020202020204" pitchFamily="34" charset="0"/>
                        </a:rPr>
                        <a:t>هل</a:t>
                      </a:r>
                      <a:r>
                        <a:rPr lang="ar-JO" sz="1200" b="0" i="0" baseline="0" dirty="0">
                          <a:solidFill>
                            <a:srgbClr val="002060"/>
                          </a:solidFill>
                          <a:latin typeface="Arial" panose="020B0604020202020204" pitchFamily="34" charset="0"/>
                        </a:rPr>
                        <a:t> يؤدي تدمير المخزون إلى انخفاض توفر الأسلحة التي قد تهدد الاستقرار؟</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baseline="0" dirty="0">
                          <a:solidFill>
                            <a:srgbClr val="002060"/>
                          </a:solidFill>
                          <a:latin typeface="Arial" panose="020B0604020202020204" pitchFamily="34" charset="0"/>
                        </a:rPr>
                        <a:t>هل يتم تخفيض و/أو تأمين المخزون لتخفيض خطر الانفجارات غير المتوقعة لمخازن الذخيرة؟</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baseline="0" dirty="0">
                          <a:solidFill>
                            <a:srgbClr val="002060"/>
                          </a:solidFill>
                          <a:latin typeface="Arial" panose="020B0604020202020204" pitchFamily="34" charset="0"/>
                        </a:rPr>
                        <a:t>هل ترفع التقارير بشأن أنشطة تدمير المخزون وتستخدم للمناصرة للامتثال للاتفاقيات؟</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u="none" strike="noStrike" baseline="0" noProof="0" dirty="0">
                          <a:solidFill>
                            <a:srgbClr val="002060"/>
                          </a:solidFill>
                          <a:latin typeface="Arial" panose="020B0604020202020204" pitchFamily="34" charset="0"/>
                        </a:rPr>
                        <a:t>هل تستخدم الأدلة المتوفرة في توجيه السياسات والبرامج؟ هل يتم البناء على الدروس المستفادة والتأمل فيها لتحسين فعالية العمل على إزالة الألغام بشكل مستمر؟</a:t>
                      </a:r>
                      <a:endParaRPr lang="en-GB" sz="1200" b="0" i="0" u="none" strike="noStrike" noProof="0" dirty="0">
                        <a:solidFill>
                          <a:srgbClr val="002060"/>
                        </a:solidFill>
                        <a:latin typeface="Arial" panose="020B0604020202020204" pitchFamily="34" charset="0"/>
                      </a:endParaRPr>
                    </a:p>
                  </a:txBody>
                  <a:tcPr marL="180000" marT="180000"/>
                </a:tc>
                <a:tc>
                  <a:txBody>
                    <a:bodyPr/>
                    <a:lstStyle/>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dirty="0">
                          <a:solidFill>
                            <a:srgbClr val="002060"/>
                          </a:solidFill>
                          <a:latin typeface="Arial" panose="020B0604020202020204" pitchFamily="34" charset="0"/>
                        </a:rPr>
                        <a:t>هل يقوم الشركاء المنفذين الذين ينفذون عملية تسليم الأراضي و/أو التعليم بشأن مخاطر المخلفات المتفجرة بالتنسيق والمناصرة لتدمير المخزون؟</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dirty="0">
                          <a:solidFill>
                            <a:srgbClr val="002060"/>
                          </a:solidFill>
                          <a:latin typeface="Arial" panose="020B0604020202020204" pitchFamily="34" charset="0"/>
                        </a:rPr>
                        <a:t>هل يحتوي العليم بشأن مخاطر المخلفات المتفجرة على احتمالية</a:t>
                      </a:r>
                      <a:r>
                        <a:rPr lang="ar-JO" sz="1200" b="0" i="0" baseline="0" dirty="0">
                          <a:solidFill>
                            <a:srgbClr val="002060"/>
                          </a:solidFill>
                          <a:latin typeface="Arial" panose="020B0604020202020204" pitchFamily="34" charset="0"/>
                        </a:rPr>
                        <a:t> انفجار غير متوقع في مخزون الذخيرة (حيثما يكون مناسباً)؟</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baseline="0" dirty="0">
                          <a:solidFill>
                            <a:srgbClr val="002060"/>
                          </a:solidFill>
                          <a:latin typeface="Arial" panose="020B0604020202020204" pitchFamily="34" charset="0"/>
                        </a:rPr>
                        <a:t>هل يتم التواصل مع الجمهور بشأن أنشطة تدمير المخزون وتحسين المنظور بشأن الأمان والعقد الاجتماعي بين المجتمعات والدولة؟</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baseline="0" dirty="0">
                          <a:solidFill>
                            <a:srgbClr val="002060"/>
                          </a:solidFill>
                          <a:latin typeface="Arial" panose="020B0604020202020204" pitchFamily="34" charset="0"/>
                        </a:rPr>
                        <a:t>هل تحظى السلطة الوطنية بالدعم الكافي والمصداقية للمناصرة لتدمير المخزون؟</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baseline="0" dirty="0">
                          <a:solidFill>
                            <a:srgbClr val="002060"/>
                          </a:solidFill>
                          <a:latin typeface="Arial" panose="020B0604020202020204" pitchFamily="34" charset="0"/>
                        </a:rPr>
                        <a:t>عل يتم إدارة مخازن الأسلحة بشكل آمن (أي أن الانفجارات غير المتوقعة غير محتملة)؟</a:t>
                      </a:r>
                    </a:p>
                  </a:txBody>
                  <a:tcPr marL="180000" marT="180000"/>
                </a:tc>
                <a:extLst>
                  <a:ext uri="{0D108BD9-81ED-4DB2-BD59-A6C34878D82A}">
                    <a16:rowId xmlns:a16="http://schemas.microsoft.com/office/drawing/2014/main" val="3203546465"/>
                  </a:ext>
                </a:extLst>
              </a:tr>
            </a:tbl>
          </a:graphicData>
        </a:graphic>
      </p:graphicFrame>
      <p:sp>
        <p:nvSpPr>
          <p:cNvPr id="5" name="Rectangle 4">
            <a:extLst>
              <a:ext uri="{FF2B5EF4-FFF2-40B4-BE49-F238E27FC236}">
                <a16:creationId xmlns:a16="http://schemas.microsoft.com/office/drawing/2014/main" id="{60072CEB-AD3D-772D-125D-608D41B0999F}"/>
              </a:ext>
            </a:extLst>
          </p:cNvPr>
          <p:cNvSpPr/>
          <p:nvPr/>
        </p:nvSpPr>
        <p:spPr>
          <a:xfrm>
            <a:off x="312857" y="308863"/>
            <a:ext cx="11448278" cy="800219"/>
          </a:xfrm>
          <a:prstGeom prst="rect">
            <a:avLst/>
          </a:prstGeom>
          <a:noFill/>
        </p:spPr>
        <p:txBody>
          <a:bodyPr wrap="square" lIns="0" tIns="0" rIns="0" bIns="0">
            <a:spAutoFit/>
          </a:bodyPr>
          <a:lstStyle/>
          <a:p>
            <a:pPr algn="r" rtl="1"/>
            <a:r>
              <a:rPr lang="ar-JO" sz="2000" dirty="0">
                <a:solidFill>
                  <a:srgbClr val="103A71"/>
                </a:solidFill>
                <a:latin typeface="Arial" panose="020B0604020202020204" pitchFamily="34" charset="0"/>
                <a:cs typeface="Arial" panose="020B0604020202020204" pitchFamily="34" charset="0"/>
              </a:rPr>
              <a:t>نظرية العمل: </a:t>
            </a:r>
            <a:r>
              <a:rPr lang="ar-JO" sz="2000" b="1" dirty="0">
                <a:solidFill>
                  <a:srgbClr val="103A71"/>
                </a:solidFill>
                <a:latin typeface="Arial" panose="020B0604020202020204" pitchFamily="34" charset="0"/>
                <a:cs typeface="Arial" panose="020B0604020202020204" pitchFamily="34" charset="0"/>
              </a:rPr>
              <a:t>تدمير المخزون</a:t>
            </a:r>
            <a:endParaRPr lang="en-GB" sz="2000" b="1" dirty="0">
              <a:solidFill>
                <a:schemeClr val="accent1"/>
              </a:solidFill>
              <a:latin typeface="Arial" panose="020B0604020202020204" pitchFamily="34" charset="0"/>
              <a:ea typeface="+mj-ea"/>
              <a:cs typeface="Arial" panose="020B0604020202020204" pitchFamily="34" charset="0"/>
            </a:endParaRPr>
          </a:p>
          <a:p>
            <a:endParaRPr lang="en-GB" sz="3200" dirty="0">
              <a:solidFill>
                <a:schemeClr val="accent1"/>
              </a:solidFill>
              <a:latin typeface="Arial" panose="020B0604020202020204" pitchFamily="34" charset="0"/>
              <a:ea typeface="+mj-ea"/>
              <a:cs typeface="+mj-cs"/>
            </a:endParaRPr>
          </a:p>
        </p:txBody>
      </p:sp>
      <p:sp>
        <p:nvSpPr>
          <p:cNvPr id="3" name="Slide Number Placeholder 5">
            <a:extLst>
              <a:ext uri="{FF2B5EF4-FFF2-40B4-BE49-F238E27FC236}">
                <a16:creationId xmlns:a16="http://schemas.microsoft.com/office/drawing/2014/main" id="{A58F58BC-E81E-6152-E5D1-FC6B7DCEA0D6}"/>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27</a:t>
            </a:fld>
            <a:endParaRPr lang="en-GB" dirty="0"/>
          </a:p>
        </p:txBody>
      </p:sp>
    </p:spTree>
    <p:extLst>
      <p:ext uri="{BB962C8B-B14F-4D97-AF65-F5344CB8AC3E}">
        <p14:creationId xmlns:p14="http://schemas.microsoft.com/office/powerpoint/2010/main" val="2605036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96536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endParaRPr>
          </a:p>
        </p:txBody>
      </p:sp>
      <p:sp>
        <p:nvSpPr>
          <p:cNvPr id="24" name="Rectangle 23">
            <a:extLst>
              <a:ext uri="{FF2B5EF4-FFF2-40B4-BE49-F238E27FC236}">
                <a16:creationId xmlns:a16="http://schemas.microsoft.com/office/drawing/2014/main" id="{5A433B20-81F5-E94D-9859-1438B6666A93}"/>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 </a:t>
            </a:r>
          </a:p>
        </p:txBody>
      </p:sp>
      <p:sp>
        <p:nvSpPr>
          <p:cNvPr id="20" name="TextBox 19">
            <a:extLst>
              <a:ext uri="{FF2B5EF4-FFF2-40B4-BE49-F238E27FC236}">
                <a16:creationId xmlns:a16="http://schemas.microsoft.com/office/drawing/2014/main" id="{F38327D3-5C66-414E-AADF-D164D344055E}"/>
              </a:ext>
            </a:extLst>
          </p:cNvPr>
          <p:cNvSpPr txBox="1"/>
          <p:nvPr/>
        </p:nvSpPr>
        <p:spPr>
          <a:xfrm>
            <a:off x="9300042" y="1734068"/>
            <a:ext cx="790541" cy="201120"/>
          </a:xfrm>
          <a:prstGeom prst="rect">
            <a:avLst/>
          </a:prstGeom>
          <a:noFill/>
          <a:ln>
            <a:noFill/>
          </a:ln>
        </p:spPr>
        <p:txBody>
          <a:bodyPr wrap="square" lIns="54000" tIns="36000" rIns="54000" bIns="36000" rtlCol="0" anchor="ctr" anchorCtr="0">
            <a:noAutofit/>
          </a:bodyPr>
          <a:lstStyle/>
          <a:p>
            <a:r>
              <a:rPr lang="ar-JO" sz="900" dirty="0">
                <a:latin typeface="Arial" panose="020B0604020202020204" pitchFamily="34" charset="0"/>
                <a:ea typeface="Arial" charset="0"/>
                <a:cs typeface="Arial" charset="0"/>
              </a:rPr>
              <a:t>يؤدي إلى...</a:t>
            </a:r>
            <a:endParaRPr lang="en-GB" sz="900" dirty="0">
              <a:latin typeface="Arial" panose="020B0604020202020204" pitchFamily="34" charset="0"/>
              <a:ea typeface="Arial" charset="0"/>
              <a:cs typeface="Arial" charset="0"/>
            </a:endParaRPr>
          </a:p>
        </p:txBody>
      </p:sp>
      <p:sp>
        <p:nvSpPr>
          <p:cNvPr id="21" name="TextBox 20">
            <a:extLst>
              <a:ext uri="{FF2B5EF4-FFF2-40B4-BE49-F238E27FC236}">
                <a16:creationId xmlns:a16="http://schemas.microsoft.com/office/drawing/2014/main" id="{80269A15-1004-4178-9574-C3FC82CBC628}"/>
              </a:ext>
            </a:extLst>
          </p:cNvPr>
          <p:cNvSpPr txBox="1"/>
          <p:nvPr/>
        </p:nvSpPr>
        <p:spPr>
          <a:xfrm>
            <a:off x="6713264" y="1746546"/>
            <a:ext cx="790541" cy="201120"/>
          </a:xfrm>
          <a:prstGeom prst="rect">
            <a:avLst/>
          </a:prstGeom>
          <a:noFill/>
          <a:ln>
            <a:noFill/>
          </a:ln>
        </p:spPr>
        <p:txBody>
          <a:bodyPr wrap="square" lIns="54000" tIns="36000" rIns="54000" bIns="36000" rtlCol="0" anchor="ctr" anchorCtr="0">
            <a:noAutofit/>
          </a:bodyPr>
          <a:lstStyle/>
          <a:p>
            <a:r>
              <a:rPr lang="ar-JO" sz="900" dirty="0">
                <a:latin typeface="Arial" panose="020B0604020202020204" pitchFamily="34" charset="0"/>
                <a:ea typeface="Arial" charset="0"/>
                <a:cs typeface="Arial" charset="0"/>
              </a:rPr>
              <a:t>مما يؤدي إلى...</a:t>
            </a:r>
            <a:endParaRPr lang="en-GB" sz="900" dirty="0">
              <a:latin typeface="Arial" panose="020B0604020202020204" pitchFamily="34" charset="0"/>
              <a:ea typeface="Arial" charset="0"/>
              <a:cs typeface="Arial" charset="0"/>
            </a:endParaRPr>
          </a:p>
        </p:txBody>
      </p:sp>
      <p:sp>
        <p:nvSpPr>
          <p:cNvPr id="26" name="TextBox 25">
            <a:extLst>
              <a:ext uri="{FF2B5EF4-FFF2-40B4-BE49-F238E27FC236}">
                <a16:creationId xmlns:a16="http://schemas.microsoft.com/office/drawing/2014/main" id="{54489470-8083-4F0F-989A-4A8A991C1662}"/>
              </a:ext>
            </a:extLst>
          </p:cNvPr>
          <p:cNvSpPr txBox="1"/>
          <p:nvPr/>
        </p:nvSpPr>
        <p:spPr>
          <a:xfrm>
            <a:off x="3528446" y="1782013"/>
            <a:ext cx="1004189" cy="187781"/>
          </a:xfrm>
          <a:prstGeom prst="rect">
            <a:avLst/>
          </a:prstGeom>
          <a:noFill/>
          <a:ln>
            <a:noFill/>
          </a:ln>
        </p:spPr>
        <p:txBody>
          <a:bodyPr wrap="square" lIns="54000" tIns="36000" rIns="54000" bIns="36000" rtlCol="0" anchor="ctr" anchorCtr="0">
            <a:noAutofit/>
          </a:bodyPr>
          <a:lstStyle/>
          <a:p>
            <a:r>
              <a:rPr lang="ar-JO" sz="900" dirty="0">
                <a:latin typeface="Arial" panose="020B0604020202020204" pitchFamily="34" charset="0"/>
                <a:ea typeface="Arial" charset="0"/>
                <a:cs typeface="Arial" charset="0"/>
              </a:rPr>
              <a:t>مما يساهم نحو...</a:t>
            </a:r>
            <a:endParaRPr lang="en-GB" sz="900" dirty="0">
              <a:latin typeface="Arial" panose="020B0604020202020204" pitchFamily="34" charset="0"/>
              <a:ea typeface="Arial" charset="0"/>
              <a:cs typeface="Arial" charset="0"/>
            </a:endParaRPr>
          </a:p>
        </p:txBody>
      </p:sp>
      <p:sp>
        <p:nvSpPr>
          <p:cNvPr id="4" name="Rectangle 3">
            <a:extLst>
              <a:ext uri="{FF2B5EF4-FFF2-40B4-BE49-F238E27FC236}">
                <a16:creationId xmlns:a16="http://schemas.microsoft.com/office/drawing/2014/main" id="{A6C12D0C-5835-8345-9605-5BFF7AF15B07}"/>
              </a:ext>
            </a:extLst>
          </p:cNvPr>
          <p:cNvSpPr/>
          <p:nvPr/>
        </p:nvSpPr>
        <p:spPr>
          <a:xfrm>
            <a:off x="365977" y="271491"/>
            <a:ext cx="11448278" cy="307777"/>
          </a:xfrm>
          <a:prstGeom prst="rect">
            <a:avLst/>
          </a:prstGeom>
          <a:noFill/>
        </p:spPr>
        <p:txBody>
          <a:bodyPr wrap="square" lIns="0" tIns="0" rIns="0" bIns="0">
            <a:spAutoFit/>
          </a:bodyPr>
          <a:lstStyle/>
          <a:p>
            <a:pPr algn="r" rtl="1"/>
            <a:r>
              <a:rPr lang="ar-JO" sz="2000" dirty="0">
                <a:solidFill>
                  <a:srgbClr val="103A71"/>
                </a:solidFill>
                <a:latin typeface="Arial" panose="020B0604020202020204" pitchFamily="34" charset="0"/>
                <a:cs typeface="Arial" panose="020B0604020202020204" pitchFamily="34" charset="0"/>
              </a:rPr>
              <a:t>نظرية العمل: </a:t>
            </a:r>
            <a:r>
              <a:rPr lang="ar-JO" sz="2000" b="1" dirty="0">
                <a:solidFill>
                  <a:srgbClr val="103A71"/>
                </a:solidFill>
                <a:latin typeface="Arial" panose="020B0604020202020204" pitchFamily="34" charset="0"/>
                <a:cs typeface="Arial" panose="020B0604020202020204" pitchFamily="34" charset="0"/>
              </a:rPr>
              <a:t>بناء قدرات المنفذين المحليين</a:t>
            </a:r>
            <a:endParaRPr lang="en-GB" sz="2000" b="1" dirty="0">
              <a:solidFill>
                <a:srgbClr val="103A71"/>
              </a:solidFill>
              <a:latin typeface="Arial" panose="020B0604020202020204" pitchFamily="34" charset="0"/>
              <a:cs typeface="Arial" panose="020B0604020202020204" pitchFamily="34" charset="0"/>
            </a:endParaRPr>
          </a:p>
        </p:txBody>
      </p:sp>
      <p:sp>
        <p:nvSpPr>
          <p:cNvPr id="43" name="Rounded Rectangle 299">
            <a:extLst>
              <a:ext uri="{FF2B5EF4-FFF2-40B4-BE49-F238E27FC236}">
                <a16:creationId xmlns:a16="http://schemas.microsoft.com/office/drawing/2014/main" id="{545559B6-4927-4FF5-931D-601016185FA2}"/>
              </a:ext>
            </a:extLst>
          </p:cNvPr>
          <p:cNvSpPr/>
          <p:nvPr/>
        </p:nvSpPr>
        <p:spPr>
          <a:xfrm>
            <a:off x="4317053" y="1521325"/>
            <a:ext cx="2349472" cy="684000"/>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rPr>
              <a:t>العمل على إزالة الألغام مستجيب ويحقق المساواة وطنياً من خلال </a:t>
            </a:r>
            <a:r>
              <a:rPr lang="ar-JO" sz="900" dirty="0" err="1">
                <a:solidFill>
                  <a:schemeClr val="tx1"/>
                </a:solidFill>
              </a:rPr>
              <a:t>حوكمة</a:t>
            </a:r>
            <a:r>
              <a:rPr lang="ar-JO" sz="900" dirty="0">
                <a:solidFill>
                  <a:schemeClr val="tx1"/>
                </a:solidFill>
              </a:rPr>
              <a:t> محسنة في ظل زيادة التنفيذ المحلي</a:t>
            </a:r>
            <a:endParaRPr lang="en-GB" sz="900" dirty="0">
              <a:solidFill>
                <a:schemeClr val="tx1"/>
              </a:solidFill>
            </a:endParaRPr>
          </a:p>
        </p:txBody>
      </p:sp>
      <p:sp>
        <p:nvSpPr>
          <p:cNvPr id="50" name="TextBox 49">
            <a:extLst>
              <a:ext uri="{FF2B5EF4-FFF2-40B4-BE49-F238E27FC236}">
                <a16:creationId xmlns:a16="http://schemas.microsoft.com/office/drawing/2014/main" id="{C980F97E-B125-427B-A6EA-F61F3B58FA52}"/>
              </a:ext>
            </a:extLst>
          </p:cNvPr>
          <p:cNvSpPr txBox="1"/>
          <p:nvPr/>
        </p:nvSpPr>
        <p:spPr>
          <a:xfrm>
            <a:off x="290183" y="3147382"/>
            <a:ext cx="11480177" cy="279047"/>
          </a:xfrm>
          <a:prstGeom prst="rect">
            <a:avLst/>
          </a:prstGeom>
          <a:noFill/>
        </p:spPr>
        <p:txBody>
          <a:bodyPr wrap="square" numCol="1" spcCol="144000" rtlCol="0">
            <a:noAutofit/>
          </a:bodyPr>
          <a:lstStyle/>
          <a:p>
            <a:pPr algn="r" rtl="1"/>
            <a:r>
              <a:rPr lang="ar-JO" sz="1000" dirty="0">
                <a:latin typeface="Arial" panose="020B0604020202020204" pitchFamily="34" charset="0"/>
              </a:rPr>
              <a:t>الافتراضات: مثلاً، تتوفر لدى المنفذين المحليين الفرصة لممارسة القيادة وتقديم خدمات العمل على إزالة الألغام بشكل متزايد؛ يرجى أيضاً النظر إلى الافتراضات الملحقة 1، 2، 3، 4، 7، 13، 20، 21، 22، 23، 27، 28، 29، 31.</a:t>
            </a:r>
          </a:p>
          <a:p>
            <a:pPr algn="r" rtl="1"/>
            <a:endParaRPr lang="ar-JO" sz="1000" dirty="0">
              <a:latin typeface="Arial" panose="020B0604020202020204" pitchFamily="34" charset="0"/>
            </a:endParaRPr>
          </a:p>
        </p:txBody>
      </p:sp>
      <p:sp>
        <p:nvSpPr>
          <p:cNvPr id="37" name="Rounded Rectangle 294">
            <a:extLst>
              <a:ext uri="{FF2B5EF4-FFF2-40B4-BE49-F238E27FC236}">
                <a16:creationId xmlns:a16="http://schemas.microsoft.com/office/drawing/2014/main" id="{69DA3CAE-2634-EEE2-2C85-00E39FBD5FDC}"/>
              </a:ext>
            </a:extLst>
          </p:cNvPr>
          <p:cNvSpPr/>
          <p:nvPr/>
        </p:nvSpPr>
        <p:spPr>
          <a:xfrm>
            <a:off x="376787" y="2299508"/>
            <a:ext cx="2677463" cy="432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latin typeface="Arial" panose="020B0604020202020204" pitchFamily="34" charset="0"/>
              </a:rPr>
              <a:t>تنمية اقتصادية ومجتمعات أكثر صموداً يساهم في تحقيق أهداف التنمية المستدامة</a:t>
            </a:r>
          </a:p>
        </p:txBody>
      </p:sp>
      <p:sp>
        <p:nvSpPr>
          <p:cNvPr id="39" name="Rounded Rectangle 55">
            <a:extLst>
              <a:ext uri="{FF2B5EF4-FFF2-40B4-BE49-F238E27FC236}">
                <a16:creationId xmlns:a16="http://schemas.microsoft.com/office/drawing/2014/main" id="{6068DD14-BA2C-E341-DF37-9E2EB083C553}"/>
              </a:ext>
            </a:extLst>
          </p:cNvPr>
          <p:cNvSpPr/>
          <p:nvPr/>
        </p:nvSpPr>
        <p:spPr>
          <a:xfrm>
            <a:off x="365977" y="1649139"/>
            <a:ext cx="2667460" cy="432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latin typeface="Arial" panose="020B0604020202020204" pitchFamily="34" charset="0"/>
              </a:rPr>
              <a:t>زيادة صمود المجتمع أمام محركات النزاع يساهم في الاستقرار وبناء السلام</a:t>
            </a:r>
          </a:p>
        </p:txBody>
      </p:sp>
      <p:sp>
        <p:nvSpPr>
          <p:cNvPr id="49" name="Rounded Rectangle 55">
            <a:extLst>
              <a:ext uri="{FF2B5EF4-FFF2-40B4-BE49-F238E27FC236}">
                <a16:creationId xmlns:a16="http://schemas.microsoft.com/office/drawing/2014/main" id="{4448CAA3-FFF2-DC9E-7501-808C4175405D}"/>
              </a:ext>
            </a:extLst>
          </p:cNvPr>
          <p:cNvSpPr/>
          <p:nvPr/>
        </p:nvSpPr>
        <p:spPr>
          <a:xfrm>
            <a:off x="372019" y="1059152"/>
            <a:ext cx="2667460" cy="4248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latin typeface="Arial" panose="020B0604020202020204" pitchFamily="34" charset="0"/>
              </a:rPr>
              <a:t>الأهداف الاستراتيجية للدول مدعومة والالتزامات ذات العلاقة بموجب الاتفاقيات محققة</a:t>
            </a:r>
          </a:p>
        </p:txBody>
      </p:sp>
      <p:graphicFrame>
        <p:nvGraphicFramePr>
          <p:cNvPr id="2" name="Table 1">
            <a:extLst>
              <a:ext uri="{FF2B5EF4-FFF2-40B4-BE49-F238E27FC236}">
                <a16:creationId xmlns:a16="http://schemas.microsoft.com/office/drawing/2014/main" id="{318C7BFF-97BE-19DC-50F9-1F54162F5A5E}"/>
              </a:ext>
            </a:extLst>
          </p:cNvPr>
          <p:cNvGraphicFramePr>
            <a:graphicFrameLocks noGrp="1"/>
          </p:cNvGraphicFramePr>
          <p:nvPr>
            <p:extLst>
              <p:ext uri="{D42A27DB-BD31-4B8C-83A1-F6EECF244321}">
                <p14:modId xmlns:p14="http://schemas.microsoft.com/office/powerpoint/2010/main" val="1837458880"/>
              </p:ext>
            </p:extLst>
          </p:nvPr>
        </p:nvGraphicFramePr>
        <p:xfrm>
          <a:off x="365977" y="3558868"/>
          <a:ext cx="11460046" cy="2712720"/>
        </p:xfrm>
        <a:graphic>
          <a:graphicData uri="http://schemas.openxmlformats.org/drawingml/2006/table">
            <a:tbl>
              <a:tblPr bandRow="1">
                <a:tableStyleId>{5C22544A-7EE6-4342-B048-85BDC9FD1C3A}</a:tableStyleId>
              </a:tblPr>
              <a:tblGrid>
                <a:gridCol w="1938311">
                  <a:extLst>
                    <a:ext uri="{9D8B030D-6E8A-4147-A177-3AD203B41FA5}">
                      <a16:colId xmlns:a16="http://schemas.microsoft.com/office/drawing/2014/main" val="136957955"/>
                    </a:ext>
                  </a:extLst>
                </a:gridCol>
                <a:gridCol w="1956816">
                  <a:extLst>
                    <a:ext uri="{9D8B030D-6E8A-4147-A177-3AD203B41FA5}">
                      <a16:colId xmlns:a16="http://schemas.microsoft.com/office/drawing/2014/main" val="2081821"/>
                    </a:ext>
                  </a:extLst>
                </a:gridCol>
                <a:gridCol w="7564919">
                  <a:extLst>
                    <a:ext uri="{9D8B030D-6E8A-4147-A177-3AD203B41FA5}">
                      <a16:colId xmlns:a16="http://schemas.microsoft.com/office/drawing/2014/main" val="23281405"/>
                    </a:ext>
                  </a:extLst>
                </a:gridCol>
              </a:tblGrid>
              <a:tr h="25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1600" b="0" i="0" dirty="0">
                          <a:solidFill>
                            <a:schemeClr val="bg1"/>
                          </a:solidFill>
                          <a:latin typeface="Arial" panose="020B0604020202020204" pitchFamily="34" charset="0"/>
                        </a:rPr>
                        <a:t>تكرار</a:t>
                      </a:r>
                      <a:r>
                        <a:rPr lang="ar-JO" sz="1600" b="0" i="0" baseline="0" dirty="0">
                          <a:solidFill>
                            <a:schemeClr val="bg1"/>
                          </a:solidFill>
                          <a:latin typeface="Arial" panose="020B0604020202020204" pitchFamily="34" charset="0"/>
                        </a:rPr>
                        <a:t> الحدوث</a:t>
                      </a:r>
                      <a:endParaRPr lang="en-GB" sz="1600" b="0" i="0" dirty="0">
                        <a:solidFill>
                          <a:srgbClr val="FF0000"/>
                        </a:solidFill>
                        <a:latin typeface="Arial" panose="020B0604020202020204" pitchFamily="34" charset="0"/>
                      </a:endParaRPr>
                    </a:p>
                  </a:txBody>
                  <a:tcPr>
                    <a:solidFill>
                      <a:schemeClr val="accent5"/>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JO" sz="1600" b="0" i="0" dirty="0">
                          <a:solidFill>
                            <a:schemeClr val="bg1"/>
                          </a:solidFill>
                          <a:latin typeface="Arial" panose="020B0604020202020204" pitchFamily="34" charset="0"/>
                        </a:rPr>
                        <a:t>المالك</a:t>
                      </a:r>
                      <a:endParaRPr lang="en-GB" sz="1600" b="0" i="0" dirty="0">
                        <a:solidFill>
                          <a:schemeClr val="bg1"/>
                        </a:solidFill>
                        <a:latin typeface="Arial" panose="020B0604020202020204" pitchFamily="34" charset="0"/>
                      </a:endParaRPr>
                    </a:p>
                  </a:txBody>
                  <a:tcP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1600" b="0" i="0" dirty="0">
                          <a:solidFill>
                            <a:schemeClr val="bg1"/>
                          </a:solidFill>
                          <a:latin typeface="Arial" panose="020B0604020202020204" pitchFamily="34" charset="0"/>
                        </a:rPr>
                        <a:t>مؤشرات</a:t>
                      </a:r>
                      <a:r>
                        <a:rPr lang="ar-JO" sz="1600" b="0" i="0" baseline="0" dirty="0">
                          <a:solidFill>
                            <a:schemeClr val="bg1"/>
                          </a:solidFill>
                          <a:latin typeface="Arial" panose="020B0604020202020204" pitchFamily="34" charset="0"/>
                        </a:rPr>
                        <a:t> المخرجات</a:t>
                      </a:r>
                      <a:endParaRPr lang="en-GB" sz="1600" b="0" i="0" dirty="0">
                        <a:solidFill>
                          <a:schemeClr val="bg1"/>
                        </a:solidFill>
                        <a:latin typeface="Arial" panose="020B0604020202020204" pitchFamily="34" charset="0"/>
                      </a:endParaRPr>
                    </a:p>
                  </a:txBody>
                  <a:tcPr>
                    <a:solidFill>
                      <a:schemeClr val="accent5"/>
                    </a:solidFill>
                  </a:tcPr>
                </a:tc>
                <a:extLst>
                  <a:ext uri="{0D108BD9-81ED-4DB2-BD59-A6C34878D82A}">
                    <a16:rowId xmlns:a16="http://schemas.microsoft.com/office/drawing/2014/main" val="1990183457"/>
                  </a:ext>
                </a:extLst>
              </a:tr>
              <a:tr h="182880">
                <a:tc>
                  <a:txBody>
                    <a:bodyPr/>
                    <a:lstStyle/>
                    <a:p>
                      <a:pPr marL="93345" indent="0" algn="r" rtl="1" fontAlgn="ctr"/>
                      <a:r>
                        <a:rPr lang="ar-JO" sz="1000" b="0" i="0" u="none" strike="noStrike" dirty="0">
                          <a:solidFill>
                            <a:srgbClr val="000000"/>
                          </a:solidFill>
                          <a:effectLst/>
                          <a:latin typeface="Arial"/>
                        </a:rPr>
                        <a:t>ربع سنوي</a:t>
                      </a:r>
                      <a:endParaRPr lang="en-GB" sz="1000" b="0" i="0" u="none" strike="noStrike" dirty="0">
                        <a:solidFill>
                          <a:srgbClr val="000000"/>
                        </a:solidFill>
                        <a:effectLst/>
                        <a:latin typeface="Arial"/>
                      </a:endParaRPr>
                    </a:p>
                  </a:txBody>
                  <a:tcPr marL="7620" marR="7620" marT="7620" marB="0" anchor="ctr">
                    <a:solidFill>
                      <a:srgbClr val="F0F0F0"/>
                    </a:solidFill>
                  </a:tcPr>
                </a:tc>
                <a:tc>
                  <a:txBody>
                    <a:bodyPr/>
                    <a:lstStyle/>
                    <a:p>
                      <a:pPr algn="r" rtl="1" fontAlgn="ctr"/>
                      <a:r>
                        <a:rPr lang="ar-JO" sz="1000" b="0" i="0" u="none" strike="noStrike" dirty="0">
                          <a:solidFill>
                            <a:srgbClr val="000000"/>
                          </a:solidFill>
                          <a:effectLst/>
                          <a:latin typeface="Arial"/>
                        </a:rPr>
                        <a:t>الشريك المنفذ</a:t>
                      </a:r>
                      <a:endParaRPr lang="en-GB" sz="1000" b="0" i="0" u="none" strike="noStrike" dirty="0">
                        <a:solidFill>
                          <a:srgbClr val="000000"/>
                        </a:solidFill>
                        <a:effectLst/>
                        <a:latin typeface="Arial"/>
                      </a:endParaRPr>
                    </a:p>
                  </a:txBody>
                  <a:tcPr marL="7620" marR="7620" marT="7620" marB="0" anchor="ct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000" b="0" i="0" dirty="0">
                          <a:solidFill>
                            <a:schemeClr val="dk1"/>
                          </a:solidFill>
                          <a:latin typeface="Arial"/>
                        </a:rPr>
                        <a:t>المخرج</a:t>
                      </a:r>
                      <a:r>
                        <a:rPr lang="ar-JO" sz="1000" b="0" i="0" baseline="0" dirty="0">
                          <a:solidFill>
                            <a:schemeClr val="dk1"/>
                          </a:solidFill>
                          <a:latin typeface="Arial"/>
                        </a:rPr>
                        <a:t>-3.1 عدد الموظفين من المنظمات المنفذة في مجال العمل على إزالة الألغام المدربين أو المدعومين بأنشطة بناء قدرات (مصنفين حسب الجنس ومجال التدريب (مثل التعليم بشأن مخاطر المخلفات المتفجرة، طبي، التخلص من المخلفات المتفجرة، الخ.))</a:t>
                      </a:r>
                      <a:endParaRPr lang="en-GB" sz="1000" b="0" i="0" dirty="0">
                        <a:solidFill>
                          <a:schemeClr val="dk1"/>
                        </a:solidFill>
                        <a:latin typeface="Arial"/>
                      </a:endParaRPr>
                    </a:p>
                  </a:txBody>
                  <a:tcPr>
                    <a:solidFill>
                      <a:srgbClr val="F0F0F0"/>
                    </a:solidFill>
                  </a:tcPr>
                </a:tc>
                <a:extLst>
                  <a:ext uri="{0D108BD9-81ED-4DB2-BD59-A6C34878D82A}">
                    <a16:rowId xmlns:a16="http://schemas.microsoft.com/office/drawing/2014/main" val="1385124631"/>
                  </a:ext>
                </a:extLst>
              </a:tr>
              <a:tr h="182880">
                <a:tc>
                  <a:txBody>
                    <a:bodyPr/>
                    <a:lstStyle/>
                    <a:p>
                      <a:pPr marL="93345" indent="0" algn="r" rtl="1" fontAlgn="ctr"/>
                      <a:r>
                        <a:rPr lang="ar-JO" sz="1000" b="0" i="0" u="none" strike="noStrike" dirty="0">
                          <a:solidFill>
                            <a:srgbClr val="000000"/>
                          </a:solidFill>
                          <a:effectLst/>
                          <a:latin typeface="Arial"/>
                        </a:rPr>
                        <a:t>ربع سنوي</a:t>
                      </a:r>
                      <a:r>
                        <a:rPr lang="ar-JO" sz="1000" b="0" i="0" u="none" strike="noStrike" baseline="0" dirty="0">
                          <a:solidFill>
                            <a:srgbClr val="000000"/>
                          </a:solidFill>
                          <a:effectLst/>
                          <a:latin typeface="Arial"/>
                        </a:rPr>
                        <a:t> </a:t>
                      </a:r>
                      <a:endParaRPr lang="en-GB" sz="1000" b="0" i="0" u="none" strike="noStrike" dirty="0">
                        <a:solidFill>
                          <a:srgbClr val="000000"/>
                        </a:solidFill>
                        <a:effectLst/>
                        <a:latin typeface="Arial"/>
                      </a:endParaRPr>
                    </a:p>
                  </a:txBody>
                  <a:tcPr marL="7620" marR="7620" marT="7620" marB="0" anchor="ctr">
                    <a:solidFill>
                      <a:srgbClr val="F0F0F0"/>
                    </a:solidFill>
                  </a:tcPr>
                </a:tc>
                <a:tc>
                  <a:txBody>
                    <a:bodyPr/>
                    <a:lstStyle/>
                    <a:p>
                      <a:pPr algn="r" rtl="1" fontAlgn="ctr"/>
                      <a:r>
                        <a:rPr lang="ar-JO" sz="1000" b="0" i="0" u="none" strike="noStrike" dirty="0">
                          <a:solidFill>
                            <a:srgbClr val="000000"/>
                          </a:solidFill>
                          <a:effectLst/>
                          <a:latin typeface="+mn-lt"/>
                        </a:rPr>
                        <a:t>الشريك المنفذ</a:t>
                      </a:r>
                      <a:endParaRPr lang="en-GB" sz="1000" b="0" i="0" u="none" strike="noStrike" dirty="0">
                        <a:solidFill>
                          <a:srgbClr val="000000"/>
                        </a:solidFill>
                        <a:effectLst/>
                        <a:latin typeface="+mn-lt"/>
                      </a:endParaRPr>
                    </a:p>
                  </a:txBody>
                  <a:tcPr marL="7620" marR="7620" marT="7620" marB="0" anchor="ct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000" b="0" i="0" dirty="0">
                          <a:solidFill>
                            <a:schemeClr val="dk1"/>
                          </a:solidFill>
                          <a:latin typeface="Arial"/>
                        </a:rPr>
                        <a:t>المخرج-3.2</a:t>
                      </a:r>
                      <a:r>
                        <a:rPr lang="ar-JO" sz="1000" b="0" i="0" baseline="0" dirty="0">
                          <a:solidFill>
                            <a:schemeClr val="dk1"/>
                          </a:solidFill>
                          <a:latin typeface="Arial"/>
                        </a:rPr>
                        <a:t> نسبة أهداف بناء القدرات المحققة (من خطة بناء القدرات المتفق عليها)</a:t>
                      </a:r>
                      <a:endParaRPr lang="en-GB" sz="1000" b="0" i="0" dirty="0">
                        <a:solidFill>
                          <a:schemeClr val="dk1"/>
                        </a:solidFill>
                        <a:latin typeface="Arial"/>
                      </a:endParaRPr>
                    </a:p>
                  </a:txBody>
                  <a:tcPr>
                    <a:solidFill>
                      <a:srgbClr val="F0F0F0"/>
                    </a:solidFill>
                  </a:tcPr>
                </a:tc>
                <a:extLst>
                  <a:ext uri="{0D108BD9-81ED-4DB2-BD59-A6C34878D82A}">
                    <a16:rowId xmlns:a16="http://schemas.microsoft.com/office/drawing/2014/main" val="2355487886"/>
                  </a:ext>
                </a:extLst>
              </a:tr>
              <a:tr h="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en-GB" sz="1000" b="0" i="0" dirty="0">
                        <a:solidFill>
                          <a:schemeClr val="dk1"/>
                        </a:solidFill>
                        <a:latin typeface="Arial"/>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a:endParaRPr>
                    </a:p>
                  </a:txBody>
                  <a:tcP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dirty="0">
                          <a:solidFill>
                            <a:schemeClr val="dk1"/>
                          </a:solidFill>
                          <a:latin typeface="+mn-lt"/>
                        </a:rPr>
                        <a:t>يرجى اختيار مؤشرات إضافية على مستوى المخرجات لبناء قدرات المنفذين المحليين من بنك المؤشرات</a:t>
                      </a:r>
                      <a:endParaRPr lang="en-GB" sz="1000" b="0" i="0" dirty="0">
                        <a:solidFill>
                          <a:schemeClr val="dk1"/>
                        </a:solidFill>
                        <a:latin typeface="+mn-lt"/>
                      </a:endParaRPr>
                    </a:p>
                  </a:txBody>
                  <a:tcPr>
                    <a:solidFill>
                      <a:srgbClr val="F0F0F0"/>
                    </a:solidFill>
                  </a:tcPr>
                </a:tc>
                <a:extLst>
                  <a:ext uri="{0D108BD9-81ED-4DB2-BD59-A6C34878D82A}">
                    <a16:rowId xmlns:a16="http://schemas.microsoft.com/office/drawing/2014/main" val="3746717"/>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GB" sz="1600" b="0" i="0" kern="1200" dirty="0">
                        <a:solidFill>
                          <a:schemeClr val="bg1"/>
                        </a:solidFill>
                        <a:latin typeface="Arial" panose="020B0604020202020204" pitchFamily="34" charset="0"/>
                        <a:ea typeface="+mn-ea"/>
                        <a:cs typeface="+mn-cs"/>
                      </a:endParaRPr>
                    </a:p>
                  </a:txBody>
                  <a:tcPr>
                    <a:solidFill>
                      <a:srgbClr val="92D05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900" b="0" i="0" dirty="0">
                        <a:solidFill>
                          <a:schemeClr val="dk1"/>
                        </a:solidFill>
                        <a:latin typeface="Arial" panose="020B0604020202020204" pitchFamily="34" charset="0"/>
                      </a:endParaRPr>
                    </a:p>
                  </a:txBody>
                  <a:tcP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1800" b="0" i="0" kern="1200" dirty="0">
                          <a:solidFill>
                            <a:schemeClr val="bg1"/>
                          </a:solidFill>
                          <a:latin typeface="Arial" panose="020B0604020202020204" pitchFamily="34" charset="0"/>
                          <a:ea typeface="+mn-ea"/>
                          <a:cs typeface="+mn-cs"/>
                        </a:rPr>
                        <a:t>مؤشرات النتائج</a:t>
                      </a:r>
                      <a:endParaRPr lang="en-GB" sz="1800" b="0" i="0" kern="1200" dirty="0">
                        <a:solidFill>
                          <a:schemeClr val="bg1"/>
                        </a:solidFill>
                        <a:latin typeface="Arial" panose="020B0604020202020204" pitchFamily="34" charset="0"/>
                        <a:ea typeface="+mn-ea"/>
                        <a:cs typeface="+mn-cs"/>
                      </a:endParaRPr>
                    </a:p>
                  </a:txBody>
                  <a:tcPr>
                    <a:solidFill>
                      <a:srgbClr val="92D050"/>
                    </a:solidFill>
                  </a:tcPr>
                </a:tc>
                <a:extLst>
                  <a:ext uri="{0D108BD9-81ED-4DB2-BD59-A6C34878D82A}">
                    <a16:rowId xmlns:a16="http://schemas.microsoft.com/office/drawing/2014/main" val="1503558827"/>
                  </a:ext>
                </a:extLst>
              </a:tr>
              <a:tr h="0">
                <a:tc>
                  <a:txBody>
                    <a:bodyPr/>
                    <a:lstStyle/>
                    <a:p>
                      <a:pPr marL="93345" marR="0" lvl="0" indent="0" algn="r" defTabSz="914400" rtl="1" eaLnBrk="1" fontAlgn="ctr" latinLnBrk="0" hangingPunct="1">
                        <a:lnSpc>
                          <a:spcPct val="100000"/>
                        </a:lnSpc>
                        <a:spcBef>
                          <a:spcPts val="0"/>
                        </a:spcBef>
                        <a:spcAft>
                          <a:spcPts val="0"/>
                        </a:spcAft>
                        <a:buClrTx/>
                        <a:buSzTx/>
                        <a:buFontTx/>
                        <a:buNone/>
                        <a:tabLst/>
                        <a:defRPr/>
                      </a:pPr>
                      <a:r>
                        <a:rPr lang="ar-JO" sz="1000" b="0" i="0" u="none" strike="noStrike" dirty="0">
                          <a:solidFill>
                            <a:srgbClr val="000000"/>
                          </a:solidFill>
                          <a:effectLst/>
                          <a:latin typeface="Arial"/>
                        </a:rPr>
                        <a:t>كل ستة أشهر</a:t>
                      </a:r>
                      <a:endParaRPr lang="en-GB" sz="1000" b="0" i="0" u="none" strike="noStrike" dirty="0">
                        <a:solidFill>
                          <a:srgbClr val="000000"/>
                        </a:solidFill>
                        <a:effectLst/>
                        <a:latin typeface="Arial"/>
                      </a:endParaRPr>
                    </a:p>
                  </a:txBody>
                  <a:tcPr marL="7620" marR="7620" marT="7620" marB="0" anchor="ctr">
                    <a:solidFill>
                      <a:srgbClr val="F0F0F0"/>
                    </a:solidFill>
                  </a:tcPr>
                </a:tc>
                <a:tc>
                  <a:txBody>
                    <a:bodyPr/>
                    <a:lstStyle/>
                    <a:p>
                      <a:pPr algn="r" rtl="1" fontAlgn="ctr"/>
                      <a:r>
                        <a:rPr lang="ar-JO" sz="1000" b="0" i="0" u="none" strike="noStrike" dirty="0">
                          <a:solidFill>
                            <a:srgbClr val="000000"/>
                          </a:solidFill>
                          <a:effectLst/>
                          <a:latin typeface="+mn-lt"/>
                        </a:rPr>
                        <a:t>الشريك المنفذ، السلطة الوطنية</a:t>
                      </a:r>
                      <a:endParaRPr lang="en-GB" sz="1000" b="0" i="0" u="none" strike="noStrike" dirty="0">
                        <a:solidFill>
                          <a:srgbClr val="000000"/>
                        </a:solidFill>
                        <a:effectLst/>
                        <a:latin typeface="+mn-lt"/>
                      </a:endParaRPr>
                    </a:p>
                  </a:txBody>
                  <a:tcP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effectLst/>
                          <a:uLnTx/>
                          <a:uFillTx/>
                          <a:latin typeface="Arial"/>
                          <a:ea typeface="+mn-ea"/>
                          <a:cs typeface="+mn-cs"/>
                        </a:rPr>
                        <a:t>النتيجة-3.2 مدى تطبيق أنشطة/مخرجات العمل على إزالة الألغام المنفذة من المنظمات المحلية (نسبة مخرجات العمل على إزالة الألغام التي تعزى للمنظمات المحلية)</a:t>
                      </a:r>
                      <a:endParaRPr kumimoji="0" lang="en-GB" sz="1000" b="0" i="0" u="none" strike="noStrike" kern="1200" cap="none" spc="0" normalizeH="0" baseline="0" noProof="0" dirty="0">
                        <a:ln>
                          <a:noFill/>
                        </a:ln>
                        <a:effectLst/>
                        <a:uLnTx/>
                        <a:uFillTx/>
                        <a:latin typeface="Arial"/>
                        <a:ea typeface="+mn-ea"/>
                        <a:cs typeface="+mn-cs"/>
                      </a:endParaRPr>
                    </a:p>
                  </a:txBody>
                  <a:tcPr>
                    <a:solidFill>
                      <a:srgbClr val="F0F0F0"/>
                    </a:solidFill>
                  </a:tcPr>
                </a:tc>
                <a:extLst>
                  <a:ext uri="{0D108BD9-81ED-4DB2-BD59-A6C34878D82A}">
                    <a16:rowId xmlns:a16="http://schemas.microsoft.com/office/drawing/2014/main" val="3824907496"/>
                  </a:ext>
                </a:extLst>
              </a:tr>
              <a:tr h="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en-GB" sz="1000" b="0" i="0" dirty="0">
                        <a:solidFill>
                          <a:schemeClr val="dk1"/>
                        </a:solidFill>
                        <a:latin typeface="Arial"/>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a:endParaRPr>
                    </a:p>
                  </a:txBody>
                  <a:tcP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kern="1200" dirty="0">
                          <a:solidFill>
                            <a:schemeClr val="dk1"/>
                          </a:solidFill>
                          <a:latin typeface="+mn-lt"/>
                          <a:ea typeface="+mn-ea"/>
                          <a:cs typeface="+mn-cs"/>
                        </a:rPr>
                        <a:t>يرجى اختيار مؤشرات إضافية على مستوى النتائج للنتائج ذات العلاقة من بنك المؤشرات</a:t>
                      </a:r>
                      <a:endParaRPr lang="en-GB" sz="1000" b="0" i="0" kern="1200" dirty="0">
                        <a:solidFill>
                          <a:schemeClr val="dk1"/>
                        </a:solidFill>
                        <a:latin typeface="+mn-lt"/>
                        <a:ea typeface="+mn-ea"/>
                        <a:cs typeface="+mn-cs"/>
                      </a:endParaRPr>
                    </a:p>
                  </a:txBody>
                  <a:tcPr>
                    <a:solidFill>
                      <a:srgbClr val="F0F0F0"/>
                    </a:solidFill>
                  </a:tcPr>
                </a:tc>
                <a:extLst>
                  <a:ext uri="{0D108BD9-81ED-4DB2-BD59-A6C34878D82A}">
                    <a16:rowId xmlns:a16="http://schemas.microsoft.com/office/drawing/2014/main" val="504039411"/>
                  </a:ext>
                </a:extLst>
              </a:tr>
              <a:tr h="0">
                <a:tc>
                  <a:txBody>
                    <a:bodyPr/>
                    <a:lstStyle/>
                    <a:p>
                      <a:pPr marL="0" marR="0" lvl="0" indent="0" algn="ctr" rtl="1" eaLnBrk="1" fontAlgn="auto" latinLnBrk="0" hangingPunct="1">
                        <a:lnSpc>
                          <a:spcPct val="100000"/>
                        </a:lnSpc>
                        <a:spcBef>
                          <a:spcPts val="0"/>
                        </a:spcBef>
                        <a:spcAft>
                          <a:spcPts val="0"/>
                        </a:spcAft>
                        <a:buFontTx/>
                        <a:buNone/>
                      </a:pPr>
                      <a:endParaRPr lang="en-GB" sz="1600" b="0" i="0" kern="1200" dirty="0">
                        <a:solidFill>
                          <a:schemeClr val="bg1"/>
                        </a:solidFill>
                        <a:latin typeface="Arial" panose="020B0604020202020204" pitchFamily="34" charset="0"/>
                        <a:ea typeface="+mn-ea"/>
                        <a:cs typeface="+mn-cs"/>
                      </a:endParaRPr>
                    </a:p>
                  </a:txBody>
                  <a:tcPr>
                    <a:solidFill>
                      <a:srgbClr val="7030A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7030A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1800" b="0" i="0" kern="1200" dirty="0">
                          <a:solidFill>
                            <a:schemeClr val="bg1"/>
                          </a:solidFill>
                          <a:latin typeface="Arial" panose="020B0604020202020204" pitchFamily="34" charset="0"/>
                          <a:ea typeface="+mn-ea"/>
                          <a:cs typeface="+mn-cs"/>
                        </a:rPr>
                        <a:t>مؤشرات الأثر</a:t>
                      </a:r>
                      <a:endParaRPr lang="en-GB" sz="1800" b="0" i="0" kern="1200" dirty="0">
                        <a:solidFill>
                          <a:schemeClr val="bg1"/>
                        </a:solidFill>
                        <a:latin typeface="Arial" panose="020B0604020202020204" pitchFamily="34" charset="0"/>
                        <a:ea typeface="+mn-ea"/>
                        <a:cs typeface="+mn-cs"/>
                      </a:endParaRPr>
                    </a:p>
                  </a:txBody>
                  <a:tcPr>
                    <a:solidFill>
                      <a:srgbClr val="7030A0"/>
                    </a:solidFill>
                  </a:tcPr>
                </a:tc>
                <a:extLst>
                  <a:ext uri="{0D108BD9-81ED-4DB2-BD59-A6C34878D82A}">
                    <a16:rowId xmlns:a16="http://schemas.microsoft.com/office/drawing/2014/main" val="1805291827"/>
                  </a:ext>
                </a:extLst>
              </a:tr>
              <a:tr h="0">
                <a:tc>
                  <a:txBody>
                    <a:bodyPr/>
                    <a:lstStyle/>
                    <a:p>
                      <a:pPr marL="0" marR="0" lvl="0" indent="0" algn="r" rtl="1"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200" b="0" i="0" dirty="0">
                          <a:solidFill>
                            <a:schemeClr val="dk1"/>
                          </a:solidFill>
                          <a:latin typeface="+mn-lt"/>
                        </a:rPr>
                        <a:t>يرجى اختيار مؤشرات إضافية على مستوى الأثر</a:t>
                      </a:r>
                      <a:r>
                        <a:rPr lang="ar-JO" sz="1200" b="0" i="0" baseline="0" dirty="0">
                          <a:solidFill>
                            <a:schemeClr val="dk1"/>
                          </a:solidFill>
                          <a:latin typeface="+mn-lt"/>
                        </a:rPr>
                        <a:t> يقوم بجمعها الشركاء المنفذون كما هو محدد في بنك المؤشرات</a:t>
                      </a:r>
                      <a:endParaRPr lang="en-GB" sz="1200" b="0" i="0" dirty="0">
                        <a:solidFill>
                          <a:schemeClr val="dk1"/>
                        </a:solidFill>
                        <a:latin typeface="+mn-lt"/>
                      </a:endParaRPr>
                    </a:p>
                  </a:txBody>
                  <a:tcPr>
                    <a:solidFill>
                      <a:srgbClr val="F0F0F0"/>
                    </a:solidFill>
                  </a:tcPr>
                </a:tc>
                <a:extLst>
                  <a:ext uri="{0D108BD9-81ED-4DB2-BD59-A6C34878D82A}">
                    <a16:rowId xmlns:a16="http://schemas.microsoft.com/office/drawing/2014/main" val="4132710970"/>
                  </a:ext>
                </a:extLst>
              </a:tr>
            </a:tbl>
          </a:graphicData>
        </a:graphic>
      </p:graphicFrame>
      <p:cxnSp>
        <p:nvCxnSpPr>
          <p:cNvPr id="34" name="Connector: Elbow 33">
            <a:extLst>
              <a:ext uri="{FF2B5EF4-FFF2-40B4-BE49-F238E27FC236}">
                <a16:creationId xmlns:a16="http://schemas.microsoft.com/office/drawing/2014/main" id="{ADC0D7B4-7DBE-E261-321D-52C27AAD3F23}"/>
              </a:ext>
            </a:extLst>
          </p:cNvPr>
          <p:cNvCxnSpPr>
            <a:cxnSpLocks/>
          </p:cNvCxnSpPr>
          <p:nvPr/>
        </p:nvCxnSpPr>
        <p:spPr>
          <a:xfrm rot="10800000" flipV="1">
            <a:off x="3073132" y="2137138"/>
            <a:ext cx="801911" cy="345423"/>
          </a:xfrm>
          <a:prstGeom prst="bentConnector3">
            <a:avLst>
              <a:gd name="adj1" fmla="val 968"/>
            </a:avLst>
          </a:prstGeom>
          <a:ln w="9525">
            <a:tailEnd type="triangle"/>
          </a:ln>
        </p:spPr>
        <p:style>
          <a:lnRef idx="1">
            <a:schemeClr val="dk1"/>
          </a:lnRef>
          <a:fillRef idx="0">
            <a:schemeClr val="dk1"/>
          </a:fillRef>
          <a:effectRef idx="0">
            <a:schemeClr val="dk1"/>
          </a:effectRef>
          <a:fontRef idx="minor">
            <a:schemeClr val="tx1"/>
          </a:fontRef>
        </p:style>
      </p:cxnSp>
      <p:cxnSp>
        <p:nvCxnSpPr>
          <p:cNvPr id="52" name="Connector: Elbow 51">
            <a:extLst>
              <a:ext uri="{FF2B5EF4-FFF2-40B4-BE49-F238E27FC236}">
                <a16:creationId xmlns:a16="http://schemas.microsoft.com/office/drawing/2014/main" id="{B27FE756-D4E2-E8F7-64D8-4038BCA257A3}"/>
              </a:ext>
            </a:extLst>
          </p:cNvPr>
          <p:cNvCxnSpPr>
            <a:cxnSpLocks/>
            <a:endCxn id="49" idx="3"/>
          </p:cNvCxnSpPr>
          <p:nvPr/>
        </p:nvCxnSpPr>
        <p:spPr>
          <a:xfrm rot="10800000">
            <a:off x="3039479" y="1271553"/>
            <a:ext cx="835564" cy="288931"/>
          </a:xfrm>
          <a:prstGeom prst="bentConnector3">
            <a:avLst>
              <a:gd name="adj1" fmla="val -340"/>
            </a:avLst>
          </a:prstGeom>
          <a:ln w="9525">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56538FC9-16E8-5E01-CB6C-690FB3004D1E}"/>
              </a:ext>
            </a:extLst>
          </p:cNvPr>
          <p:cNvCxnSpPr>
            <a:cxnSpLocks/>
          </p:cNvCxnSpPr>
          <p:nvPr/>
        </p:nvCxnSpPr>
        <p:spPr>
          <a:xfrm flipH="1" flipV="1">
            <a:off x="6682047" y="1964165"/>
            <a:ext cx="772981" cy="562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CED9EBA-D915-5CE3-6F89-311AC7016C05}"/>
              </a:ext>
            </a:extLst>
          </p:cNvPr>
          <p:cNvCxnSpPr>
            <a:cxnSpLocks/>
          </p:cNvCxnSpPr>
          <p:nvPr/>
        </p:nvCxnSpPr>
        <p:spPr>
          <a:xfrm flipH="1" flipV="1">
            <a:off x="9171432" y="1935188"/>
            <a:ext cx="881844" cy="198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255273F-9814-4110-9FDB-5B985586258D}"/>
              </a:ext>
            </a:extLst>
          </p:cNvPr>
          <p:cNvSpPr txBox="1"/>
          <p:nvPr/>
        </p:nvSpPr>
        <p:spPr>
          <a:xfrm>
            <a:off x="10053276" y="1818353"/>
            <a:ext cx="1427200" cy="233671"/>
          </a:xfrm>
          <a:prstGeom prst="roundRect">
            <a:avLst/>
          </a:prstGeom>
          <a:solidFill>
            <a:srgbClr val="F0F0F0"/>
          </a:solidFill>
          <a:ln w="19050">
            <a:solidFill>
              <a:srgbClr val="808080"/>
            </a:solidFill>
          </a:ln>
        </p:spPr>
        <p:txBody>
          <a:bodyPr wrap="square" lIns="36000" tIns="36000" rIns="36000" bIns="36000" rtlCol="0" anchor="ctr" anchorCtr="0">
            <a:spAutoFit/>
          </a:bodyPr>
          <a:lstStyle>
            <a:defPPr>
              <a:defRPr lang="en-US"/>
            </a:defPPr>
            <a:lvl1pPr algn="ctr">
              <a:defRPr sz="900">
                <a:ea typeface="Arial" charset="0"/>
                <a:cs typeface="Arial" charset="0"/>
              </a:defRPr>
            </a:lvl1pPr>
          </a:lstStyle>
          <a:p>
            <a:r>
              <a:rPr lang="ar-JO" dirty="0">
                <a:latin typeface="Arial" panose="020B0604020202020204" pitchFamily="34" charset="0"/>
              </a:rPr>
              <a:t>بناء قدرات المنفذين المحليين</a:t>
            </a:r>
            <a:endParaRPr lang="en-GB" dirty="0">
              <a:latin typeface="Arial" panose="020B0604020202020204" pitchFamily="34" charset="0"/>
            </a:endParaRPr>
          </a:p>
        </p:txBody>
      </p:sp>
      <p:sp>
        <p:nvSpPr>
          <p:cNvPr id="42" name="TextBox 41">
            <a:extLst>
              <a:ext uri="{FF2B5EF4-FFF2-40B4-BE49-F238E27FC236}">
                <a16:creationId xmlns:a16="http://schemas.microsoft.com/office/drawing/2014/main" id="{A9A965AD-5E89-D240-BC39-240C03E5A5B0}"/>
              </a:ext>
            </a:extLst>
          </p:cNvPr>
          <p:cNvSpPr txBox="1"/>
          <p:nvPr/>
        </p:nvSpPr>
        <p:spPr>
          <a:xfrm>
            <a:off x="7457066" y="1677598"/>
            <a:ext cx="1712328" cy="540137"/>
          </a:xfrm>
          <a:prstGeom prst="roundRect">
            <a:avLst/>
          </a:prstGeom>
          <a:solidFill>
            <a:srgbClr val="F0F0F0"/>
          </a:solidFill>
          <a:ln w="19050">
            <a:solidFill>
              <a:srgbClr val="009FE3"/>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r>
              <a:rPr lang="ar-JO" dirty="0"/>
              <a:t>قدرات محسنة للمنفذين المحليين</a:t>
            </a:r>
            <a:endParaRPr lang="en-GB" dirty="0">
              <a:solidFill>
                <a:schemeClr val="accent6"/>
              </a:solidFill>
            </a:endParaRPr>
          </a:p>
        </p:txBody>
      </p:sp>
      <p:cxnSp>
        <p:nvCxnSpPr>
          <p:cNvPr id="6" name="Straight Arrow Connector 5">
            <a:extLst>
              <a:ext uri="{FF2B5EF4-FFF2-40B4-BE49-F238E27FC236}">
                <a16:creationId xmlns:a16="http://schemas.microsoft.com/office/drawing/2014/main" id="{C7CF94F6-C10F-85BE-27E6-72422B577873}"/>
              </a:ext>
            </a:extLst>
          </p:cNvPr>
          <p:cNvCxnSpPr>
            <a:cxnSpLocks/>
          </p:cNvCxnSpPr>
          <p:nvPr/>
        </p:nvCxnSpPr>
        <p:spPr>
          <a:xfrm flipH="1">
            <a:off x="3073131" y="1900466"/>
            <a:ext cx="455315"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6768B0A-6E57-9FBE-D27D-8F8FDB879D6F}"/>
              </a:ext>
            </a:extLst>
          </p:cNvPr>
          <p:cNvSpPr/>
          <p:nvPr/>
        </p:nvSpPr>
        <p:spPr>
          <a:xfrm>
            <a:off x="10380636" y="980229"/>
            <a:ext cx="924933" cy="184666"/>
          </a:xfrm>
          <a:prstGeom prst="rect">
            <a:avLst/>
          </a:prstGeom>
        </p:spPr>
        <p:txBody>
          <a:bodyPr wrap="none" lIns="0" tIns="0" rIns="0" bIns="0">
            <a:spAutoFit/>
          </a:bodyPr>
          <a:lstStyle/>
          <a:p>
            <a:r>
              <a:rPr lang="ar-JO" sz="1200" dirty="0">
                <a:latin typeface="Arial" panose="020B0604020202020204" pitchFamily="34" charset="0"/>
              </a:rPr>
              <a:t>جدول نظرية العمل</a:t>
            </a:r>
            <a:endParaRPr lang="en-US" sz="1200" dirty="0">
              <a:latin typeface="Arial" panose="020B0604020202020204" pitchFamily="34" charset="0"/>
            </a:endParaRPr>
          </a:p>
        </p:txBody>
      </p:sp>
      <p:sp>
        <p:nvSpPr>
          <p:cNvPr id="5" name="Slide Number Placeholder 5">
            <a:extLst>
              <a:ext uri="{FF2B5EF4-FFF2-40B4-BE49-F238E27FC236}">
                <a16:creationId xmlns:a16="http://schemas.microsoft.com/office/drawing/2014/main" id="{8F39C804-4F63-DEF7-8E51-1C9BEF7086F4}"/>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28</a:t>
            </a:fld>
            <a:endParaRPr lang="en-GB" dirty="0"/>
          </a:p>
        </p:txBody>
      </p:sp>
    </p:spTree>
    <p:extLst>
      <p:ext uri="{BB962C8B-B14F-4D97-AF65-F5344CB8AC3E}">
        <p14:creationId xmlns:p14="http://schemas.microsoft.com/office/powerpoint/2010/main" val="651878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C33F24-F785-3DC4-C833-40C3AC2A612D}"/>
              </a:ext>
            </a:extLst>
          </p:cNvPr>
          <p:cNvSpPr/>
          <p:nvPr/>
        </p:nvSpPr>
        <p:spPr>
          <a:xfrm>
            <a:off x="371861" y="308863"/>
            <a:ext cx="11389274" cy="800219"/>
          </a:xfrm>
          <a:prstGeom prst="rect">
            <a:avLst/>
          </a:prstGeom>
          <a:noFill/>
        </p:spPr>
        <p:txBody>
          <a:bodyPr wrap="square" lIns="0" tIns="0" rIns="0" bIns="0">
            <a:spAutoFit/>
          </a:bodyPr>
          <a:lstStyle/>
          <a:p>
            <a:pPr algn="r" rtl="1"/>
            <a:r>
              <a:rPr lang="ar-JO" sz="2000" dirty="0">
                <a:solidFill>
                  <a:srgbClr val="103A71"/>
                </a:solidFill>
                <a:latin typeface="Arial" panose="020B0604020202020204" pitchFamily="34" charset="0"/>
              </a:rPr>
              <a:t>نظرية العمل: </a:t>
            </a:r>
            <a:r>
              <a:rPr lang="ar-JO" sz="2000" b="1" dirty="0">
                <a:solidFill>
                  <a:srgbClr val="103A71"/>
                </a:solidFill>
                <a:latin typeface="Arial" panose="020B0604020202020204" pitchFamily="34" charset="0"/>
              </a:rPr>
              <a:t>بناء قدرات المنفذين المحليين</a:t>
            </a:r>
            <a:endParaRPr lang="en-GB" sz="2000" b="1" dirty="0">
              <a:solidFill>
                <a:srgbClr val="103A71"/>
              </a:solidFill>
              <a:latin typeface="Arial" panose="020B0604020202020204" pitchFamily="34" charset="0"/>
              <a:cs typeface="Arial" panose="020B0604020202020204" pitchFamily="34" charset="0"/>
            </a:endParaRPr>
          </a:p>
          <a:p>
            <a:endParaRPr lang="en-GB" sz="3200" dirty="0">
              <a:solidFill>
                <a:schemeClr val="accent1"/>
              </a:solidFill>
              <a:latin typeface="Arial" panose="020B0604020202020204" pitchFamily="34" charset="0"/>
              <a:ea typeface="+mj-ea"/>
              <a:cs typeface="+mj-cs"/>
            </a:endParaRPr>
          </a:p>
        </p:txBody>
      </p:sp>
      <p:sp>
        <p:nvSpPr>
          <p:cNvPr id="3" name="Flowchart: Connector 9">
            <a:extLst>
              <a:ext uri="{FF2B5EF4-FFF2-40B4-BE49-F238E27FC236}">
                <a16:creationId xmlns:a16="http://schemas.microsoft.com/office/drawing/2014/main" id="{C54DB15A-ACC2-582C-56E5-7C2D78C6AA51}"/>
              </a:ext>
            </a:extLst>
          </p:cNvPr>
          <p:cNvSpPr/>
          <p:nvPr/>
        </p:nvSpPr>
        <p:spPr>
          <a:xfrm>
            <a:off x="5424474" y="3379852"/>
            <a:ext cx="1392480" cy="1393200"/>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ar-JO" sz="1400" b="1" dirty="0">
                <a:solidFill>
                  <a:srgbClr val="002060"/>
                </a:solidFill>
                <a:latin typeface="Arial" panose="020B0604020202020204" pitchFamily="34" charset="0"/>
              </a:rPr>
              <a:t>بناء قدرات الشركاء </a:t>
            </a:r>
          </a:p>
          <a:p>
            <a:pPr algn="ctr"/>
            <a:r>
              <a:rPr lang="ar-JO" sz="1400" b="1" dirty="0">
                <a:solidFill>
                  <a:srgbClr val="002060"/>
                </a:solidFill>
                <a:latin typeface="Arial" panose="020B0604020202020204" pitchFamily="34" charset="0"/>
              </a:rPr>
              <a:t>المنفذين المحليين</a:t>
            </a:r>
            <a:endParaRPr lang="en-GB" sz="1400" b="1" dirty="0">
              <a:solidFill>
                <a:srgbClr val="002060"/>
              </a:solidFill>
              <a:latin typeface="Arial" panose="020B0604020202020204" pitchFamily="34" charset="0"/>
            </a:endParaRPr>
          </a:p>
        </p:txBody>
      </p:sp>
      <p:sp>
        <p:nvSpPr>
          <p:cNvPr id="4" name="Rounded Rectangle 3">
            <a:extLst>
              <a:ext uri="{FF2B5EF4-FFF2-40B4-BE49-F238E27FC236}">
                <a16:creationId xmlns:a16="http://schemas.microsoft.com/office/drawing/2014/main" id="{62EAF3C9-985B-D00B-8012-AC9DD4A69FE6}"/>
              </a:ext>
            </a:extLst>
          </p:cNvPr>
          <p:cNvSpPr/>
          <p:nvPr/>
        </p:nvSpPr>
        <p:spPr>
          <a:xfrm>
            <a:off x="983145" y="1469974"/>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251999" rtlCol="0" anchor="t" anchorCtr="0"/>
          <a:lstStyle/>
          <a:p>
            <a:pPr algn="r" rtl="1"/>
            <a:r>
              <a:rPr lang="ar-JO" sz="1400" b="1" dirty="0">
                <a:solidFill>
                  <a:srgbClr val="002060"/>
                </a:solidFill>
                <a:latin typeface="Arial" panose="020B0604020202020204" pitchFamily="34" charset="0"/>
              </a:rPr>
              <a:t>تسليم الأراضي والتخلص من المخلفات المتفجرة</a:t>
            </a:r>
          </a:p>
          <a:p>
            <a:pPr algn="r" rtl="1"/>
            <a:r>
              <a:rPr lang="ar-JO" sz="1200" dirty="0">
                <a:solidFill>
                  <a:srgbClr val="002060"/>
                </a:solidFill>
                <a:latin typeface="Arial" panose="020B0604020202020204" pitchFamily="34" charset="0"/>
                <a:cs typeface="Arial" panose="020B0604020202020204" pitchFamily="34" charset="0"/>
              </a:rPr>
              <a:t>بناء قدرات المنفذين المحليين يمكن أن يزيد استدامة تسليم الأراضي والتخلص من المخلفات المتفجرة لتخفيض خطر التلوث المتبقي على المدى البعيد.</a:t>
            </a:r>
          </a:p>
        </p:txBody>
      </p:sp>
      <p:sp>
        <p:nvSpPr>
          <p:cNvPr id="5" name="Rounded Rectangle 4">
            <a:extLst>
              <a:ext uri="{FF2B5EF4-FFF2-40B4-BE49-F238E27FC236}">
                <a16:creationId xmlns:a16="http://schemas.microsoft.com/office/drawing/2014/main" id="{3FB40DBD-5A82-079D-03D3-F50293F5A831}"/>
              </a:ext>
            </a:extLst>
          </p:cNvPr>
          <p:cNvSpPr/>
          <p:nvPr/>
        </p:nvSpPr>
        <p:spPr>
          <a:xfrm>
            <a:off x="6807711" y="1475127"/>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rPr>
              <a:t>التعليم بشأن مخاطر المخلفات المتفجرة</a:t>
            </a:r>
            <a:endParaRPr lang="en-GB" sz="1400" b="1" dirty="0">
              <a:solidFill>
                <a:srgbClr val="002060"/>
              </a:solidFill>
              <a:latin typeface="Arial" panose="020B0604020202020204" pitchFamily="34" charset="0"/>
              <a:cs typeface="Arial" panose="020B0604020202020204" pitchFamily="34" charset="0"/>
            </a:endParaRPr>
          </a:p>
          <a:p>
            <a:pPr marL="0" marR="0" lvl="0" indent="0" algn="r" rtl="1" eaLnBrk="1" fontAlgn="auto" latinLnBrk="0" hangingPunct="1">
              <a:lnSpc>
                <a:spcPct val="100000"/>
              </a:lnSpc>
              <a:spcBef>
                <a:spcPts val="0"/>
              </a:spcBef>
              <a:spcAft>
                <a:spcPts val="0"/>
              </a:spcAft>
              <a:buClrTx/>
              <a:buSzTx/>
              <a:buFontTx/>
              <a:buNone/>
            </a:pPr>
            <a:r>
              <a:rPr lang="ar-JO" sz="1200" b="0" i="0" dirty="0">
                <a:solidFill>
                  <a:srgbClr val="002060"/>
                </a:solidFill>
                <a:latin typeface="Arial" panose="020B0604020202020204" pitchFamily="34" charset="0"/>
                <a:cs typeface="Arial" panose="020B0604020202020204" pitchFamily="34" charset="0"/>
              </a:rPr>
              <a:t>بناء قدرات المنفذين المحليين و/أو المجتمع المدني لتنفيذ التعليم بشأن مخاطر المخلفات المتفجرة سيزيد من جودة واستدامة التعليم بشأن مخاطر المخلفات المتفجرة.</a:t>
            </a:r>
          </a:p>
        </p:txBody>
      </p:sp>
      <p:sp>
        <p:nvSpPr>
          <p:cNvPr id="6" name="Rounded Rectangle 5">
            <a:extLst>
              <a:ext uri="{FF2B5EF4-FFF2-40B4-BE49-F238E27FC236}">
                <a16:creationId xmlns:a16="http://schemas.microsoft.com/office/drawing/2014/main" id="{99C94663-DC30-4CC8-5DEA-FD86403AC696}"/>
              </a:ext>
            </a:extLst>
          </p:cNvPr>
          <p:cNvSpPr/>
          <p:nvPr/>
        </p:nvSpPr>
        <p:spPr>
          <a:xfrm>
            <a:off x="307485" y="3257064"/>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rPr>
              <a:t>تطوير قدرات السلطات الوطنية</a:t>
            </a:r>
          </a:p>
          <a:p>
            <a:pPr algn="r" rtl="1"/>
            <a:r>
              <a:rPr lang="ar-JO" sz="1200" b="0" i="0" dirty="0">
                <a:solidFill>
                  <a:srgbClr val="002060"/>
                </a:solidFill>
                <a:latin typeface="Arial" panose="020B0604020202020204" pitchFamily="34" charset="0"/>
                <a:cs typeface="Arial" panose="020B0604020202020204" pitchFamily="34" charset="0"/>
              </a:rPr>
              <a:t>يعتبر المنفذون المحليون والسلطات الوطنية لإزالة الألغام جزءاً مهماً من إعلاء الصوت المحلي في قطاع العمل على إزالة الألغام والمساعدة في نقل القطاع إلى ملكية وطنية. يمكن لسلطات إزالة الألغام الوطنية تشجيع المانحين والشركاء المنفذين الدوليين على دعم بناء قدرات المنفذين المحليين لزيادة القيادة المحلية.</a:t>
            </a:r>
          </a:p>
        </p:txBody>
      </p:sp>
      <p:sp>
        <p:nvSpPr>
          <p:cNvPr id="7" name="Rounded Rectangle 6">
            <a:extLst>
              <a:ext uri="{FF2B5EF4-FFF2-40B4-BE49-F238E27FC236}">
                <a16:creationId xmlns:a16="http://schemas.microsoft.com/office/drawing/2014/main" id="{32A718FB-0005-56DA-C0DC-3B1B55B77BA4}"/>
              </a:ext>
            </a:extLst>
          </p:cNvPr>
          <p:cNvSpPr/>
          <p:nvPr/>
        </p:nvSpPr>
        <p:spPr>
          <a:xfrm>
            <a:off x="7375834" y="3259641"/>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cs typeface="Arial" panose="020B0604020202020204" pitchFamily="34" charset="0"/>
              </a:rPr>
              <a:t>مساعدة الضحايا</a:t>
            </a:r>
            <a:endParaRPr lang="en-GB" sz="1400" b="1" i="0" dirty="0">
              <a:solidFill>
                <a:srgbClr val="002060"/>
              </a:solidFill>
              <a:latin typeface="Arial" panose="020B0604020202020204" pitchFamily="34" charset="0"/>
              <a:cs typeface="Arial" panose="020B0604020202020204" pitchFamily="34" charset="0"/>
            </a:endParaRPr>
          </a:p>
          <a:p>
            <a:pPr algn="r" rtl="1"/>
            <a:r>
              <a:rPr lang="ar-JO" sz="1200" b="0" i="0" dirty="0">
                <a:solidFill>
                  <a:srgbClr val="002060"/>
                </a:solidFill>
                <a:latin typeface="Arial" panose="020B0604020202020204" pitchFamily="34" charset="0"/>
                <a:cs typeface="Arial" panose="020B0604020202020204" pitchFamily="34" charset="0"/>
              </a:rPr>
              <a:t>دعم بنا قدرات المنفذين المحليين في مجال إزالة الألغام سيساعد في (1) تطوير السياسات والإجراءات لتحديد احتياجات الناجين، (2) وضع إجراءات الإحالة لدعم الناجين من المخلفات المتفجرةـ وبالتالي تعزيز استدامة الجهود الوطنية لتوفير الدعم للضحايا.</a:t>
            </a:r>
          </a:p>
        </p:txBody>
      </p:sp>
      <p:sp>
        <p:nvSpPr>
          <p:cNvPr id="8" name="Rounded Rectangle 7">
            <a:extLst>
              <a:ext uri="{FF2B5EF4-FFF2-40B4-BE49-F238E27FC236}">
                <a16:creationId xmlns:a16="http://schemas.microsoft.com/office/drawing/2014/main" id="{28B6623C-9E9A-CE92-8803-2C3C7D5AE500}"/>
              </a:ext>
            </a:extLst>
          </p:cNvPr>
          <p:cNvSpPr/>
          <p:nvPr/>
        </p:nvSpPr>
        <p:spPr>
          <a:xfrm>
            <a:off x="6857141"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rPr>
              <a:t>المناصرة والإشراك</a:t>
            </a:r>
          </a:p>
          <a:p>
            <a:pPr algn="r" rtl="1">
              <a:spcAft>
                <a:spcPts val="300"/>
              </a:spcAft>
            </a:pPr>
            <a:r>
              <a:rPr lang="ar-JO" sz="1200" dirty="0">
                <a:solidFill>
                  <a:srgbClr val="002060"/>
                </a:solidFill>
                <a:latin typeface="Arial" panose="020B0604020202020204" pitchFamily="34" charset="0"/>
                <a:cs typeface="Arial" panose="020B0604020202020204" pitchFamily="34" charset="0"/>
              </a:rPr>
              <a:t>يمكن للمنفذين المحليين العمل مع السلطات الوطنية لإزالة الألغام والمجتمع المدني لمناصرة كافة محاور العمل على إزالة الألغام ودمجها في خطط العمل والموازنات الوطنية الرسمية.</a:t>
            </a:r>
          </a:p>
          <a:p>
            <a:pPr algn="r" rtl="1">
              <a:spcAft>
                <a:spcPts val="300"/>
              </a:spcAft>
            </a:pPr>
            <a:r>
              <a:rPr lang="ar-JO" sz="1200" b="0" i="0" dirty="0">
                <a:solidFill>
                  <a:srgbClr val="002060"/>
                </a:solidFill>
                <a:latin typeface="Arial" panose="020B0604020202020204" pitchFamily="34" charset="0"/>
                <a:cs typeface="Arial" panose="020B0604020202020204" pitchFamily="34" charset="0"/>
              </a:rPr>
              <a:t>يمكن للمنفذين المحليين أن يكونوا أكثر قدرة على الوصول إلى المناطق التي لا يمكن للمشغلين الدوليين الوصول إليها، مما يضمن إشراك المجتمعات النائية والمهمشة.</a:t>
            </a:r>
          </a:p>
        </p:txBody>
      </p:sp>
      <p:sp>
        <p:nvSpPr>
          <p:cNvPr id="9" name="Rounded Rectangle 8">
            <a:extLst>
              <a:ext uri="{FF2B5EF4-FFF2-40B4-BE49-F238E27FC236}">
                <a16:creationId xmlns:a16="http://schemas.microsoft.com/office/drawing/2014/main" id="{6C850738-66A4-D902-88C3-CF4FE5F1327B}"/>
              </a:ext>
            </a:extLst>
          </p:cNvPr>
          <p:cNvSpPr/>
          <p:nvPr/>
        </p:nvSpPr>
        <p:spPr>
          <a:xfrm>
            <a:off x="834860"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rPr>
              <a:t>التعاون والتنسيق</a:t>
            </a:r>
          </a:p>
          <a:p>
            <a:pPr algn="r" rtl="1"/>
            <a:r>
              <a:rPr lang="ar-JO" sz="1200" b="0" i="0" dirty="0">
                <a:solidFill>
                  <a:srgbClr val="002060"/>
                </a:solidFill>
                <a:latin typeface="Arial" panose="020B0604020202020204" pitchFamily="34" charset="0"/>
                <a:cs typeface="Arial" panose="020B0604020202020204" pitchFamily="34" charset="0"/>
              </a:rPr>
              <a:t>وجود شبكة قوية من المنفذين المحليين سيزيد من تنوع أصحاب المصلحة الذين يمكن التعاون معهم وسيزيد القيادة الوطنية التي يمكنها أن تعزز التنسيق.</a:t>
            </a:r>
          </a:p>
        </p:txBody>
      </p:sp>
      <p:sp>
        <p:nvSpPr>
          <p:cNvPr id="10" name="TextBox 9">
            <a:extLst>
              <a:ext uri="{FF2B5EF4-FFF2-40B4-BE49-F238E27FC236}">
                <a16:creationId xmlns:a16="http://schemas.microsoft.com/office/drawing/2014/main" id="{46CA9654-8FB8-DBC2-6087-C79005AD26DD}"/>
              </a:ext>
            </a:extLst>
          </p:cNvPr>
          <p:cNvSpPr txBox="1"/>
          <p:nvPr/>
        </p:nvSpPr>
        <p:spPr>
          <a:xfrm>
            <a:off x="371861" y="708972"/>
            <a:ext cx="11448277" cy="276999"/>
          </a:xfrm>
          <a:prstGeom prst="rect">
            <a:avLst/>
          </a:prstGeom>
          <a:noFill/>
        </p:spPr>
        <p:txBody>
          <a:bodyPr wrap="square" lIns="0">
            <a:spAutoFit/>
          </a:bodyPr>
          <a:lstStyle/>
          <a:p>
            <a:pPr lvl="0" algn="r" rtl="1">
              <a:defRPr/>
            </a:pPr>
            <a:r>
              <a:rPr lang="ar-JO" sz="1200" dirty="0">
                <a:solidFill>
                  <a:srgbClr val="002060"/>
                </a:solidFill>
                <a:latin typeface="Arial" panose="020B0604020202020204" pitchFamily="34" charset="0"/>
              </a:rPr>
              <a:t>يمكن </a:t>
            </a:r>
            <a:r>
              <a:rPr lang="ar-JO" sz="1200" b="1" dirty="0">
                <a:solidFill>
                  <a:srgbClr val="002060"/>
                </a:solidFill>
                <a:latin typeface="Arial" panose="020B0604020202020204" pitchFamily="34" charset="0"/>
              </a:rPr>
              <a:t>للروابط الاستراتيجية</a:t>
            </a:r>
            <a:r>
              <a:rPr lang="ar-JO" sz="1200" dirty="0">
                <a:solidFill>
                  <a:srgbClr val="002060"/>
                </a:solidFill>
                <a:latin typeface="Arial" panose="020B0604020202020204" pitchFamily="34" charset="0"/>
              </a:rPr>
              <a:t> مع الجوانب الأخرى من العمل على إزالة الألغام أن تعزز التغيير على مستوى النتائج كما هو موضح هنا. ويحب أن ينظر المنفذون في هذه الروابط الاستراتيجية لتحقيق القيمة المضافة القصوى للقطاع.</a:t>
            </a:r>
            <a:endParaRPr lang="en-GB" sz="12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7248B655-B388-29A6-3BB1-A1E763B89FF0}"/>
              </a:ext>
            </a:extLst>
          </p:cNvPr>
          <p:cNvCxnSpPr>
            <a:cxnSpLocks/>
          </p:cNvCxnSpPr>
          <p:nvPr/>
        </p:nvCxnSpPr>
        <p:spPr>
          <a:xfrm>
            <a:off x="5483073" y="3061457"/>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3204A28-D992-CCFC-44F4-412BCCE074F2}"/>
              </a:ext>
            </a:extLst>
          </p:cNvPr>
          <p:cNvCxnSpPr>
            <a:cxnSpLocks/>
          </p:cNvCxnSpPr>
          <p:nvPr/>
        </p:nvCxnSpPr>
        <p:spPr>
          <a:xfrm>
            <a:off x="4861315"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91ACC7A-63A4-FDA1-9E39-96F6A8CA5513}"/>
              </a:ext>
            </a:extLst>
          </p:cNvPr>
          <p:cNvCxnSpPr>
            <a:cxnSpLocks/>
          </p:cNvCxnSpPr>
          <p:nvPr/>
        </p:nvCxnSpPr>
        <p:spPr>
          <a:xfrm>
            <a:off x="6857141"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68EEE72-A13D-9D6A-BC2A-25D60B5338D2}"/>
              </a:ext>
            </a:extLst>
          </p:cNvPr>
          <p:cNvCxnSpPr>
            <a:cxnSpLocks/>
          </p:cNvCxnSpPr>
          <p:nvPr/>
        </p:nvCxnSpPr>
        <p:spPr>
          <a:xfrm flipH="1">
            <a:off x="6551432" y="3061457"/>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E8E279-B5F4-E8FE-D940-18D00ED67691}"/>
              </a:ext>
            </a:extLst>
          </p:cNvPr>
          <p:cNvCxnSpPr>
            <a:cxnSpLocks/>
          </p:cNvCxnSpPr>
          <p:nvPr/>
        </p:nvCxnSpPr>
        <p:spPr>
          <a:xfrm>
            <a:off x="6594822" y="4665438"/>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5F267C9-447B-5CB3-FA19-754C069CF7AB}"/>
              </a:ext>
            </a:extLst>
          </p:cNvPr>
          <p:cNvCxnSpPr>
            <a:cxnSpLocks/>
          </p:cNvCxnSpPr>
          <p:nvPr/>
        </p:nvCxnSpPr>
        <p:spPr>
          <a:xfrm flipH="1">
            <a:off x="5369074" y="4659322"/>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7067E68-41E6-89C9-EDBA-ED96CEF733F7}"/>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sp>
        <p:nvSpPr>
          <p:cNvPr id="18" name="Slide Number Placeholder 5">
            <a:extLst>
              <a:ext uri="{FF2B5EF4-FFF2-40B4-BE49-F238E27FC236}">
                <a16:creationId xmlns:a16="http://schemas.microsoft.com/office/drawing/2014/main" id="{D6907644-4014-8426-838A-3FBC7D6FD5F5}"/>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29</a:t>
            </a:fld>
            <a:endParaRPr lang="en-GB" dirty="0"/>
          </a:p>
        </p:txBody>
      </p:sp>
    </p:spTree>
    <p:extLst>
      <p:ext uri="{BB962C8B-B14F-4D97-AF65-F5344CB8AC3E}">
        <p14:creationId xmlns:p14="http://schemas.microsoft.com/office/powerpoint/2010/main" val="286443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8F3B856-ECC7-8341-A01E-EA9024A813AD}"/>
              </a:ext>
            </a:extLst>
          </p:cNvPr>
          <p:cNvSpPr/>
          <p:nvPr/>
        </p:nvSpPr>
        <p:spPr>
          <a:xfrm>
            <a:off x="1" y="318"/>
            <a:ext cx="12191999" cy="2565082"/>
          </a:xfrm>
          <a:prstGeom prst="rect">
            <a:avLst/>
          </a:prstGeom>
          <a:gradFill>
            <a:gsLst>
              <a:gs pos="0">
                <a:srgbClr val="BACB4E"/>
              </a:gs>
              <a:gs pos="99000">
                <a:srgbClr val="009FE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Diagram&#10;&#10;Description automatically generated">
            <a:extLst>
              <a:ext uri="{FF2B5EF4-FFF2-40B4-BE49-F238E27FC236}">
                <a16:creationId xmlns:a16="http://schemas.microsoft.com/office/drawing/2014/main" id="{CA8D6030-5F3C-3E4E-92C0-0DEB69E718CD}"/>
              </a:ext>
            </a:extLst>
          </p:cNvPr>
          <p:cNvPicPr>
            <a:picLocks noChangeAspect="1"/>
          </p:cNvPicPr>
          <p:nvPr/>
        </p:nvPicPr>
        <p:blipFill rotWithShape="1">
          <a:blip r:embed="rId2">
            <a:alphaModFix amt="12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b="62335"/>
          <a:stretch/>
        </p:blipFill>
        <p:spPr>
          <a:xfrm>
            <a:off x="0" y="159"/>
            <a:ext cx="12192000" cy="2565400"/>
          </a:xfrm>
          <a:prstGeom prst="rect">
            <a:avLst/>
          </a:prstGeom>
        </p:spPr>
      </p:pic>
      <p:sp>
        <p:nvSpPr>
          <p:cNvPr id="4" name="Rectangle 3">
            <a:extLst>
              <a:ext uri="{FF2B5EF4-FFF2-40B4-BE49-F238E27FC236}">
                <a16:creationId xmlns:a16="http://schemas.microsoft.com/office/drawing/2014/main" id="{ABE2F276-A257-8042-A949-60EDEB485746}"/>
              </a:ext>
            </a:extLst>
          </p:cNvPr>
          <p:cNvSpPr/>
          <p:nvPr/>
        </p:nvSpPr>
        <p:spPr>
          <a:xfrm>
            <a:off x="3050914" y="1282859"/>
            <a:ext cx="8344659" cy="1538883"/>
          </a:xfrm>
          <a:prstGeom prst="rect">
            <a:avLst/>
          </a:prstGeom>
        </p:spPr>
        <p:txBody>
          <a:bodyPr wrap="square">
            <a:spAutoFit/>
          </a:bodyPr>
          <a:lstStyle/>
          <a:p>
            <a:pPr algn="r" rtl="1"/>
            <a:r>
              <a:rPr lang="ar-JO" sz="5400" dirty="0">
                <a:solidFill>
                  <a:schemeClr val="bg1"/>
                </a:solidFill>
                <a:latin typeface="Arial" panose="020B0604020202020204" pitchFamily="34" charset="0"/>
                <a:cs typeface="Arial" panose="020B0604020202020204" pitchFamily="34" charset="0"/>
              </a:rPr>
              <a:t>وصف الدليل</a:t>
            </a:r>
            <a:endParaRPr lang="en-GB" sz="5400" dirty="0">
              <a:solidFill>
                <a:schemeClr val="bg1"/>
              </a:solidFill>
              <a:latin typeface="Arial" panose="020B0604020202020204" pitchFamily="34" charset="0"/>
              <a:cs typeface="Arial" panose="020B0604020202020204" pitchFamily="34" charset="0"/>
            </a:endParaRPr>
          </a:p>
          <a:p>
            <a:endParaRPr lang="en-US" sz="4000"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3BD2D5D-3614-7847-9EEE-4AB60FE52A78}"/>
              </a:ext>
            </a:extLst>
          </p:cNvPr>
          <p:cNvSpPr/>
          <p:nvPr/>
        </p:nvSpPr>
        <p:spPr>
          <a:xfrm>
            <a:off x="351257" y="2802437"/>
            <a:ext cx="11323593" cy="3554819"/>
          </a:xfrm>
          <a:prstGeom prst="rect">
            <a:avLst/>
          </a:prstGeom>
        </p:spPr>
        <p:txBody>
          <a:bodyPr wrap="square" numCol="1" spcCol="540000">
            <a:spAutoFit/>
          </a:bodyPr>
          <a:lstStyle/>
          <a:p>
            <a:pPr algn="r" rtl="1">
              <a:lnSpc>
                <a:spcPts val="1800"/>
              </a:lnSpc>
            </a:pPr>
            <a:endParaRPr lang="ar-JO" sz="1400" dirty="0">
              <a:solidFill>
                <a:srgbClr val="103A71"/>
              </a:solidFill>
              <a:latin typeface="Arial" panose="020B0604020202020204" pitchFamily="34" charset="0"/>
              <a:cs typeface="Arial" panose="020B0604020202020204" pitchFamily="34" charset="0"/>
            </a:endParaRPr>
          </a:p>
          <a:p>
            <a:pPr algn="r" rtl="1">
              <a:lnSpc>
                <a:spcPts val="1800"/>
              </a:lnSpc>
            </a:pPr>
            <a:endParaRPr lang="en-GB" sz="1400" dirty="0">
              <a:solidFill>
                <a:srgbClr val="103A71"/>
              </a:solidFill>
              <a:latin typeface="Arial" panose="020B0604020202020204" pitchFamily="34" charset="0"/>
              <a:cs typeface="Arial" panose="020B0604020202020204" pitchFamily="34" charset="0"/>
            </a:endParaRPr>
          </a:p>
          <a:p>
            <a:pPr algn="r" rtl="1">
              <a:lnSpc>
                <a:spcPts val="1800"/>
              </a:lnSpc>
            </a:pPr>
            <a:r>
              <a:rPr lang="ar-JO" sz="1400" dirty="0">
                <a:solidFill>
                  <a:srgbClr val="002060"/>
                </a:solidFill>
                <a:latin typeface="Arial" panose="020B0604020202020204" pitchFamily="34" charset="0"/>
              </a:rPr>
              <a:t>يتركز هذا الدليل حول </a:t>
            </a:r>
            <a:r>
              <a:rPr lang="ar-JO" sz="1400" b="1" dirty="0">
                <a:solidFill>
                  <a:srgbClr val="002060"/>
                </a:solidFill>
                <a:latin typeface="Arial" panose="020B0604020202020204" pitchFamily="34" charset="0"/>
              </a:rPr>
              <a:t>نظرية التغيير – مجموعة من نظريات العمل المساندة</a:t>
            </a:r>
            <a:r>
              <a:rPr lang="ar-JO" sz="1400" dirty="0">
                <a:solidFill>
                  <a:srgbClr val="002060"/>
                </a:solidFill>
                <a:latin typeface="Arial" panose="020B0604020202020204" pitchFamily="34" charset="0"/>
              </a:rPr>
              <a:t> والتي تتناول كافة مجالات العمل على إزالة الألغام وبنك مؤشرات. </a:t>
            </a:r>
            <a:r>
              <a:rPr lang="ar-JO" sz="1400" b="1" dirty="0">
                <a:solidFill>
                  <a:srgbClr val="002060"/>
                </a:solidFill>
                <a:latin typeface="Arial" panose="020B0604020202020204" pitchFamily="34" charset="0"/>
              </a:rPr>
              <a:t>وتتمثل الغاية الرئيسية في تشجيع المسؤولية الجمعية لكافة أصحاب المصلحة عن تحقيق مخرجات العمل على إزالة الألغام </a:t>
            </a:r>
            <a:r>
              <a:rPr lang="ar-JO" sz="1400" dirty="0">
                <a:solidFill>
                  <a:srgbClr val="002060"/>
                </a:solidFill>
                <a:latin typeface="Arial" panose="020B0604020202020204" pitchFamily="34" charset="0"/>
              </a:rPr>
              <a:t>وتقديم مؤشرات مشتركة يمكنها المساعدة في قياس ما إذا كان القطاع يحققها بشكل جماعي.</a:t>
            </a:r>
          </a:p>
          <a:p>
            <a:pPr algn="r" rtl="1">
              <a:lnSpc>
                <a:spcPts val="1800"/>
              </a:lnSpc>
            </a:pPr>
            <a:endParaRPr lang="ar-JO" sz="1400" dirty="0">
              <a:solidFill>
                <a:srgbClr val="002060"/>
              </a:solidFill>
              <a:latin typeface="Arial" panose="020B0604020202020204" pitchFamily="34" charset="0"/>
            </a:endParaRPr>
          </a:p>
          <a:p>
            <a:pPr algn="r" rtl="1">
              <a:lnSpc>
                <a:spcPts val="1800"/>
              </a:lnSpc>
            </a:pPr>
            <a:r>
              <a:rPr lang="ar-JO" sz="1400" dirty="0">
                <a:solidFill>
                  <a:srgbClr val="002060"/>
                </a:solidFill>
                <a:latin typeface="Arial" panose="020B0604020202020204" pitchFamily="34" charset="0"/>
              </a:rPr>
              <a:t>يرافق كل نظرية عمل مجموعة من المؤشرات والافتراضات المشتركة "وروابط استراتيجية" توضح كيفية دعم نظريات العمل لبعضها البعض  ومساندها لتقديم نظرية التغيير العامة. وسيساعد مزيج من نظرية التغيير ونظريات العمل في </a:t>
            </a:r>
            <a:r>
              <a:rPr lang="ar-JO" sz="1400" b="1" dirty="0">
                <a:solidFill>
                  <a:srgbClr val="002060"/>
                </a:solidFill>
                <a:latin typeface="Arial" panose="020B0604020202020204" pitchFamily="34" charset="0"/>
              </a:rPr>
              <a:t>التفريق بين "الفشل في التنفيذ" </a:t>
            </a:r>
            <a:r>
              <a:rPr lang="ar-JO" sz="1400" dirty="0">
                <a:solidFill>
                  <a:srgbClr val="002060"/>
                </a:solidFill>
                <a:latin typeface="Arial" panose="020B0604020202020204" pitchFamily="34" charset="0"/>
              </a:rPr>
              <a:t>(تدخل لم يقدم بشكل جيد) </a:t>
            </a:r>
            <a:r>
              <a:rPr lang="ar-JO" sz="1400" b="1" dirty="0">
                <a:solidFill>
                  <a:srgbClr val="002060"/>
                </a:solidFill>
                <a:latin typeface="Arial" panose="020B0604020202020204" pitchFamily="34" charset="0"/>
              </a:rPr>
              <a:t>"وفشل النظرية" </a:t>
            </a:r>
            <a:r>
              <a:rPr lang="ar-JO" sz="1400" dirty="0">
                <a:solidFill>
                  <a:srgbClr val="002060"/>
                </a:solidFill>
                <a:latin typeface="Arial" panose="020B0604020202020204" pitchFamily="34" charset="0"/>
              </a:rPr>
              <a:t>(التدخل منفذ بشكل جيد لكنه لم يحقق المخرجات المرجوة). ويركز الأخير على القطاع ككل، لا على المنفذين فقط، حين تكون المخرجات ليست كما يجب.</a:t>
            </a:r>
          </a:p>
          <a:p>
            <a:pPr algn="r" rtl="1">
              <a:lnSpc>
                <a:spcPts val="1800"/>
              </a:lnSpc>
            </a:pPr>
            <a:endParaRPr lang="ar-JO" sz="1400" dirty="0">
              <a:solidFill>
                <a:srgbClr val="002060"/>
              </a:solidFill>
              <a:latin typeface="Arial" panose="020B0604020202020204" pitchFamily="34" charset="0"/>
            </a:endParaRPr>
          </a:p>
          <a:p>
            <a:pPr algn="r" rtl="1">
              <a:lnSpc>
                <a:spcPts val="1800"/>
              </a:lnSpc>
            </a:pPr>
            <a:r>
              <a:rPr lang="ar-JO" sz="1400" dirty="0">
                <a:solidFill>
                  <a:srgbClr val="002060"/>
                </a:solidFill>
                <a:latin typeface="Arial" panose="020B0604020202020204" pitchFamily="34" charset="0"/>
              </a:rPr>
              <a:t>يمكن دليل نظرية التغيير وحزمة الأدوات الخاصة به من تكييف نظرية التغيير العالمية وتطبيقها في سياقات متنوعة على مستوى الدول. وقد تم التشاور فيها بشكل موسع وتجربتها مع السلطات المحلية والمانحين والفاعلين في مجال إزالة الألغام في أنغولا وأفغانستان ولبنان وليبيا وأوكرانيا. </a:t>
            </a:r>
          </a:p>
          <a:p>
            <a:pPr algn="r" rtl="1">
              <a:lnSpc>
                <a:spcPts val="1800"/>
              </a:lnSpc>
            </a:pPr>
            <a:endParaRPr lang="ar-JO" sz="1400" dirty="0">
              <a:solidFill>
                <a:srgbClr val="002060"/>
              </a:solidFill>
              <a:latin typeface="Arial" panose="020B0604020202020204" pitchFamily="34" charset="0"/>
            </a:endParaRPr>
          </a:p>
          <a:p>
            <a:pPr algn="r" rtl="1">
              <a:lnSpc>
                <a:spcPts val="1800"/>
              </a:lnSpc>
            </a:pPr>
            <a:r>
              <a:rPr lang="ar-JO" sz="1400" dirty="0">
                <a:solidFill>
                  <a:srgbClr val="002060"/>
                </a:solidFill>
                <a:latin typeface="Arial" panose="020B0604020202020204" pitchFamily="34" charset="0"/>
              </a:rPr>
              <a:t>وتعتبر حزمة أدوات نظرية التغيير وثيقة حية يمكن لكافة قطاع إزالة الألغام استخدامها وتطبيقها، ويجب تحديثها دورياً.</a:t>
            </a:r>
          </a:p>
          <a:p>
            <a:pPr algn="r" rtl="1">
              <a:lnSpc>
                <a:spcPts val="1800"/>
              </a:lnSpc>
            </a:pPr>
            <a:endParaRPr lang="en-GB" sz="1400" dirty="0">
              <a:solidFill>
                <a:srgbClr val="103A71"/>
              </a:solidFill>
              <a:latin typeface="Arial" panose="020B0604020202020204" pitchFamily="34" charset="0"/>
              <a:cs typeface="Arial" panose="020B0604020202020204" pitchFamily="34" charset="0"/>
            </a:endParaRPr>
          </a:p>
          <a:p>
            <a:pPr algn="r" rtl="1">
              <a:lnSpc>
                <a:spcPts val="1800"/>
              </a:lnSpc>
            </a:pPr>
            <a:endParaRPr lang="en-GB" sz="1400" dirty="0">
              <a:solidFill>
                <a:srgbClr val="103A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1413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6DB996-ECFB-5DD9-192E-1DFBF9DFF43F}"/>
              </a:ext>
            </a:extLst>
          </p:cNvPr>
          <p:cNvSpPr/>
          <p:nvPr/>
        </p:nvSpPr>
        <p:spPr>
          <a:xfrm>
            <a:off x="371861" y="308863"/>
            <a:ext cx="11389274" cy="861774"/>
          </a:xfrm>
          <a:prstGeom prst="rect">
            <a:avLst/>
          </a:prstGeom>
          <a:noFill/>
        </p:spPr>
        <p:txBody>
          <a:bodyPr wrap="square" lIns="0" tIns="0" rIns="0" bIns="0">
            <a:spAutoFit/>
          </a:bodyPr>
          <a:lstStyle/>
          <a:p>
            <a:pPr algn="r" rtl="1"/>
            <a:r>
              <a:rPr lang="ar-JO" sz="2400" dirty="0">
                <a:solidFill>
                  <a:srgbClr val="103A71"/>
                </a:solidFill>
                <a:latin typeface="Arial" panose="020B0604020202020204" pitchFamily="34" charset="0"/>
                <a:cs typeface="Arial" panose="020B0604020202020204" pitchFamily="34" charset="0"/>
              </a:rPr>
              <a:t>نظرية العمل: </a:t>
            </a:r>
            <a:r>
              <a:rPr lang="ar-JO" sz="2400" b="1" dirty="0">
                <a:solidFill>
                  <a:srgbClr val="103A71"/>
                </a:solidFill>
                <a:latin typeface="Arial" panose="020B0604020202020204" pitchFamily="34" charset="0"/>
                <a:cs typeface="Arial" panose="020B0604020202020204" pitchFamily="34" charset="0"/>
              </a:rPr>
              <a:t>بناء قدرات المنفذين المحليين</a:t>
            </a:r>
            <a:endParaRPr lang="en-GB" sz="2400" dirty="0">
              <a:solidFill>
                <a:schemeClr val="accent1"/>
              </a:solidFill>
              <a:latin typeface="Arial" panose="020B0604020202020204" pitchFamily="34" charset="0"/>
              <a:ea typeface="+mj-ea"/>
              <a:cs typeface="+mj-cs"/>
            </a:endParaRPr>
          </a:p>
          <a:p>
            <a:endParaRPr lang="en-GB" sz="3200" dirty="0">
              <a:solidFill>
                <a:schemeClr val="accent1"/>
              </a:solidFill>
              <a:latin typeface="Arial" panose="020B0604020202020204" pitchFamily="34" charset="0"/>
              <a:ea typeface="+mj-ea"/>
              <a:cs typeface="+mj-cs"/>
            </a:endParaRPr>
          </a:p>
        </p:txBody>
      </p:sp>
      <p:sp>
        <p:nvSpPr>
          <p:cNvPr id="3" name="Rectangle 2">
            <a:extLst>
              <a:ext uri="{FF2B5EF4-FFF2-40B4-BE49-F238E27FC236}">
                <a16:creationId xmlns:a16="http://schemas.microsoft.com/office/drawing/2014/main" id="{94083E66-3740-0E47-029E-73AA6391D62A}"/>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graphicFrame>
        <p:nvGraphicFramePr>
          <p:cNvPr id="4" name="Table 2">
            <a:extLst>
              <a:ext uri="{FF2B5EF4-FFF2-40B4-BE49-F238E27FC236}">
                <a16:creationId xmlns:a16="http://schemas.microsoft.com/office/drawing/2014/main" id="{A0332F02-1196-013D-0B0C-D1F3A3036A27}"/>
              </a:ext>
            </a:extLst>
          </p:cNvPr>
          <p:cNvGraphicFramePr>
            <a:graphicFrameLocks noGrp="1"/>
          </p:cNvGraphicFramePr>
          <p:nvPr>
            <p:extLst>
              <p:ext uri="{D42A27DB-BD31-4B8C-83A1-F6EECF244321}">
                <p14:modId xmlns:p14="http://schemas.microsoft.com/office/powerpoint/2010/main" val="839276194"/>
              </p:ext>
            </p:extLst>
          </p:nvPr>
        </p:nvGraphicFramePr>
        <p:xfrm>
          <a:off x="945371" y="1304144"/>
          <a:ext cx="9962906" cy="4817764"/>
        </p:xfrm>
        <a:graphic>
          <a:graphicData uri="http://schemas.openxmlformats.org/drawingml/2006/table">
            <a:tbl>
              <a:tblPr firstRow="1" bandRow="1">
                <a:tableStyleId>{7DF18680-E054-41AD-8BC1-D1AEF772440D}</a:tableStyleId>
              </a:tblPr>
              <a:tblGrid>
                <a:gridCol w="4981453">
                  <a:extLst>
                    <a:ext uri="{9D8B030D-6E8A-4147-A177-3AD203B41FA5}">
                      <a16:colId xmlns:a16="http://schemas.microsoft.com/office/drawing/2014/main" val="918319957"/>
                    </a:ext>
                  </a:extLst>
                </a:gridCol>
                <a:gridCol w="4981453">
                  <a:extLst>
                    <a:ext uri="{9D8B030D-6E8A-4147-A177-3AD203B41FA5}">
                      <a16:colId xmlns:a16="http://schemas.microsoft.com/office/drawing/2014/main" val="1093851191"/>
                    </a:ext>
                  </a:extLst>
                </a:gridCol>
              </a:tblGrid>
              <a:tr h="641677">
                <a:tc gridSpan="2">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400" dirty="0">
                          <a:solidFill>
                            <a:schemeClr val="bg1"/>
                          </a:solidFill>
                          <a:latin typeface="Arial" panose="020B0604020202020204" pitchFamily="34" charset="0"/>
                          <a:cs typeface="+mn-cs"/>
                        </a:rPr>
                        <a:t>أسئلة تأمل لاستخدام</a:t>
                      </a:r>
                      <a:r>
                        <a:rPr lang="ar-JO" sz="1400" baseline="0" dirty="0">
                          <a:solidFill>
                            <a:schemeClr val="bg1"/>
                          </a:solidFill>
                          <a:latin typeface="Arial" panose="020B0604020202020204" pitchFamily="34" charset="0"/>
                          <a:cs typeface="+mn-cs"/>
                        </a:rPr>
                        <a:t> الفريق </a:t>
                      </a:r>
                      <a:r>
                        <a:rPr lang="ar-JO" sz="1400" b="0" baseline="0" dirty="0">
                          <a:solidFill>
                            <a:schemeClr val="bg1"/>
                          </a:solidFill>
                          <a:latin typeface="Arial" panose="020B0604020202020204" pitchFamily="34" charset="0"/>
                          <a:cs typeface="+mn-cs"/>
                        </a:rPr>
                        <a:t>لتقييم الأداء فيما يتعلق بتقديم الخدمات بصورة شمولية وتراعي حساسية النزاع من خلال التنسيق داخل القطاع وخارجه لتحقيق القيمة الاستراتيجية القصوى من بناء قدرات المنفذين المحليين</a:t>
                      </a:r>
                      <a:endParaRPr lang="ar-JO" sz="1400" dirty="0">
                        <a:solidFill>
                          <a:schemeClr val="bg1"/>
                        </a:solidFill>
                        <a:latin typeface="Arial" panose="020B0604020202020204" pitchFamily="34" charset="0"/>
                        <a:cs typeface="+mn-cs"/>
                      </a:endParaRPr>
                    </a:p>
                    <a:p>
                      <a:endParaRPr lang="en-GB" sz="1400" b="0" i="0" dirty="0">
                        <a:latin typeface="Arial" panose="020B0604020202020204" pitchFamily="34" charset="0"/>
                      </a:endParaRPr>
                    </a:p>
                  </a:txBody>
                  <a:tcPr marL="251999" marT="108000" marB="108000">
                    <a:solidFill>
                      <a:schemeClr val="accent6"/>
                    </a:solidFill>
                  </a:tcPr>
                </a:tc>
                <a:tc hMerge="1">
                  <a:txBody>
                    <a:bodyPr/>
                    <a:lstStyle/>
                    <a:p>
                      <a:endParaRPr lang="en-US"/>
                    </a:p>
                  </a:txBody>
                  <a:tcPr/>
                </a:tc>
                <a:extLst>
                  <a:ext uri="{0D108BD9-81ED-4DB2-BD59-A6C34878D82A}">
                    <a16:rowId xmlns:a16="http://schemas.microsoft.com/office/drawing/2014/main" val="3356215133"/>
                  </a:ext>
                </a:extLst>
              </a:tr>
              <a:tr h="3961684">
                <a:tc>
                  <a:txBody>
                    <a:bodyPr/>
                    <a:lstStyle/>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dirty="0">
                          <a:solidFill>
                            <a:schemeClr val="tx1"/>
                          </a:solidFill>
                          <a:latin typeface="Arial" panose="020B0604020202020204" pitchFamily="34" charset="0"/>
                        </a:rPr>
                        <a:t>هل</a:t>
                      </a:r>
                      <a:r>
                        <a:rPr lang="ar-JO" sz="1200" b="0" i="0" baseline="0" dirty="0">
                          <a:solidFill>
                            <a:schemeClr val="tx1"/>
                          </a:solidFill>
                          <a:latin typeface="Arial" panose="020B0604020202020204" pitchFamily="34" charset="0"/>
                        </a:rPr>
                        <a:t> يستطيع المنفذون المحليون دعم المناصرة، وهل تتوفر لديهم الفرصة للقيام بذلك؟</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baseline="0" dirty="0">
                          <a:solidFill>
                            <a:schemeClr val="tx1"/>
                          </a:solidFill>
                          <a:latin typeface="Arial" panose="020B0604020202020204" pitchFamily="34" charset="0"/>
                        </a:rPr>
                        <a:t>هل يعزز المنفذون المحليون مساواة النوع الاجتماعي والإشراك: هل يعملون على زيادة التنوع في القوة العاملة وهل يصلون للمجتمعات المهمشة والضعيفة ويقدمون خدمات إزالة الألغام فيها؟</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baseline="0" dirty="0">
                          <a:solidFill>
                            <a:schemeClr val="tx1"/>
                          </a:solidFill>
                          <a:latin typeface="Arial" panose="020B0604020202020204" pitchFamily="34" charset="0"/>
                        </a:rPr>
                        <a:t>هل تنخفض حاجة المنفذين المحليين للدعم الفني والمالي الخارجي مع مرور الوقت؟</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u="none" strike="noStrike" baseline="0" noProof="0" dirty="0">
                          <a:solidFill>
                            <a:srgbClr val="002060"/>
                          </a:solidFill>
                          <a:latin typeface="Arial" panose="020B0604020202020204" pitchFamily="34" charset="0"/>
                        </a:rPr>
                        <a:t>هل تستخدم الأدلة المتوفرة في توجيه السياسات والبرامج؟ هل يتم البناء على الدروس المستفادة والتأمل فيها لتحسين فعالية العمل على إزالة الألغام بشكل مستمر؟</a:t>
                      </a:r>
                      <a:endParaRPr lang="en-GB" sz="1200" b="0" i="0" u="none" strike="noStrike" noProof="0" dirty="0">
                        <a:solidFill>
                          <a:srgbClr val="002060"/>
                        </a:solidFill>
                        <a:latin typeface="Arial" panose="020B0604020202020204" pitchFamily="34" charset="0"/>
                      </a:endParaRPr>
                    </a:p>
                    <a:p>
                      <a:pPr marL="0" marR="0" lvl="0" indent="0" algn="r" defTabSz="914400" rtl="1" eaLnBrk="1" fontAlgn="auto" latinLnBrk="0" hangingPunct="1">
                        <a:lnSpc>
                          <a:spcPct val="100000"/>
                        </a:lnSpc>
                        <a:spcBef>
                          <a:spcPts val="0"/>
                        </a:spcBef>
                        <a:spcAft>
                          <a:spcPts val="1200"/>
                        </a:spcAft>
                        <a:buClrTx/>
                        <a:buSzTx/>
                        <a:buFont typeface="Arial" panose="020B0604020202020204" pitchFamily="34" charset="0"/>
                        <a:buNone/>
                        <a:tabLst/>
                        <a:defRPr/>
                      </a:pPr>
                      <a:endParaRPr lang="en-GB" sz="1200" b="0" i="0" dirty="0">
                        <a:solidFill>
                          <a:schemeClr val="tx1"/>
                        </a:solidFill>
                        <a:latin typeface="Arial" panose="020B0604020202020204" pitchFamily="34" charset="0"/>
                      </a:endParaRPr>
                    </a:p>
                  </a:txBody>
                  <a:tcPr marL="180000" marT="180000"/>
                </a:tc>
                <a:tc>
                  <a:txBody>
                    <a:bodyPr/>
                    <a:lstStyle/>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dirty="0">
                          <a:solidFill>
                            <a:srgbClr val="002060"/>
                          </a:solidFill>
                          <a:latin typeface="Arial" panose="020B0604020202020204" pitchFamily="34" charset="0"/>
                        </a:rPr>
                        <a:t>هل تتوفر للمنفذين</a:t>
                      </a:r>
                      <a:r>
                        <a:rPr lang="ar-JO" sz="1200" b="0" i="0" baseline="0" dirty="0">
                          <a:solidFill>
                            <a:srgbClr val="002060"/>
                          </a:solidFill>
                          <a:latin typeface="Arial" panose="020B0604020202020204" pitchFamily="34" charset="0"/>
                        </a:rPr>
                        <a:t> المحليين القدرة والموارد والفرصة لتوفير خدمات ذات جودة عالية في العمل على إزالة الألغام؟</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baseline="0" dirty="0">
                          <a:solidFill>
                            <a:srgbClr val="002060"/>
                          </a:solidFill>
                          <a:latin typeface="Arial" panose="020B0604020202020204" pitchFamily="34" charset="0"/>
                        </a:rPr>
                        <a:t>هل يدعم الشركاء المنفذين الدوليين ومانحيهم المنفذين المحليين ويعملون على بناء قدراتهم من أجل تولي الملكية الوطني تدريجياً والتعامل مع التلوث المتبقي على المدى البعيد؟</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baseline="0" dirty="0">
                          <a:solidFill>
                            <a:srgbClr val="002060"/>
                          </a:solidFill>
                          <a:latin typeface="Arial" panose="020B0604020202020204" pitchFamily="34" charset="0"/>
                        </a:rPr>
                        <a:t>هل يسمح للمنفذين المحليين في مجال العمل على إزالة الألغام بتولي القيادة بشكل متزايد في تنفيذ أنشطة إزالة الألغام؟</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baseline="0" dirty="0">
                          <a:solidFill>
                            <a:srgbClr val="002060"/>
                          </a:solidFill>
                          <a:latin typeface="Arial" panose="020B0604020202020204" pitchFamily="34" charset="0"/>
                        </a:rPr>
                        <a:t>هل تتوفر للمنفذين المحليين إمكانية وصول كافية للتنسيق والتعاون مع أصحاب المصلحة الآخرين؟</a:t>
                      </a:r>
                      <a:endParaRPr lang="ar-JO" sz="1200" b="0" i="0" dirty="0">
                        <a:solidFill>
                          <a:srgbClr val="002060"/>
                        </a:solidFill>
                        <a:latin typeface="Arial" panose="020B0604020202020204" pitchFamily="34" charset="0"/>
                      </a:endParaRPr>
                    </a:p>
                  </a:txBody>
                  <a:tcPr marL="180000" marT="180000"/>
                </a:tc>
                <a:extLst>
                  <a:ext uri="{0D108BD9-81ED-4DB2-BD59-A6C34878D82A}">
                    <a16:rowId xmlns:a16="http://schemas.microsoft.com/office/drawing/2014/main" val="3203546465"/>
                  </a:ext>
                </a:extLst>
              </a:tr>
            </a:tbl>
          </a:graphicData>
        </a:graphic>
      </p:graphicFrame>
      <p:sp>
        <p:nvSpPr>
          <p:cNvPr id="5" name="Slide Number Placeholder 5">
            <a:extLst>
              <a:ext uri="{FF2B5EF4-FFF2-40B4-BE49-F238E27FC236}">
                <a16:creationId xmlns:a16="http://schemas.microsoft.com/office/drawing/2014/main" id="{677012C8-6AF2-AE62-525A-CC6115F49F00}"/>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30</a:t>
            </a:fld>
            <a:endParaRPr lang="en-GB" dirty="0"/>
          </a:p>
        </p:txBody>
      </p:sp>
    </p:spTree>
    <p:extLst>
      <p:ext uri="{BB962C8B-B14F-4D97-AF65-F5344CB8AC3E}">
        <p14:creationId xmlns:p14="http://schemas.microsoft.com/office/powerpoint/2010/main" val="718875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4FC0A20E-35F1-AB7C-9BE7-65D09E463DFC}"/>
              </a:ext>
            </a:extLst>
          </p:cNvPr>
          <p:cNvCxnSpPr>
            <a:cxnSpLocks/>
          </p:cNvCxnSpPr>
          <p:nvPr/>
        </p:nvCxnSpPr>
        <p:spPr>
          <a:xfrm flipH="1">
            <a:off x="9825539" y="1194028"/>
            <a:ext cx="594360" cy="203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5910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endParaRPr>
          </a:p>
        </p:txBody>
      </p:sp>
      <p:sp>
        <p:nvSpPr>
          <p:cNvPr id="27" name="Rectangle 26">
            <a:extLst>
              <a:ext uri="{FF2B5EF4-FFF2-40B4-BE49-F238E27FC236}">
                <a16:creationId xmlns:a16="http://schemas.microsoft.com/office/drawing/2014/main" id="{C5BBC101-C615-2446-BAF6-7C4DA1DEA259}"/>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53" name="Rounded Rectangle 294">
            <a:extLst>
              <a:ext uri="{FF2B5EF4-FFF2-40B4-BE49-F238E27FC236}">
                <a16:creationId xmlns:a16="http://schemas.microsoft.com/office/drawing/2014/main" id="{F4CCAC5A-2233-4820-9559-C35137F81FFD}"/>
              </a:ext>
            </a:extLst>
          </p:cNvPr>
          <p:cNvSpPr/>
          <p:nvPr/>
        </p:nvSpPr>
        <p:spPr>
          <a:xfrm>
            <a:off x="679319" y="1444615"/>
            <a:ext cx="2606326" cy="360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latin typeface="Arial" panose="020B0604020202020204" pitchFamily="34" charset="0"/>
              </a:rPr>
              <a:t>تنمية اقتصادية ومجتمعات أكثر صموداً يساهم في تحقيق أهداف التنمية المستدامة</a:t>
            </a:r>
          </a:p>
        </p:txBody>
      </p:sp>
      <p:sp>
        <p:nvSpPr>
          <p:cNvPr id="16" name="TextBox 15">
            <a:extLst>
              <a:ext uri="{FF2B5EF4-FFF2-40B4-BE49-F238E27FC236}">
                <a16:creationId xmlns:a16="http://schemas.microsoft.com/office/drawing/2014/main" id="{5255273F-9814-4110-9FDB-5B985586258D}"/>
              </a:ext>
            </a:extLst>
          </p:cNvPr>
          <p:cNvSpPr txBox="1"/>
          <p:nvPr/>
        </p:nvSpPr>
        <p:spPr>
          <a:xfrm>
            <a:off x="10419900" y="950609"/>
            <a:ext cx="1349660" cy="522476"/>
          </a:xfrm>
          <a:prstGeom prst="roundRect">
            <a:avLst/>
          </a:prstGeom>
          <a:solidFill>
            <a:srgbClr val="F0F0F0"/>
          </a:solidFill>
          <a:ln w="19050">
            <a:solidFill>
              <a:srgbClr val="808080"/>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r>
              <a:rPr lang="ar-JO" dirty="0"/>
              <a:t>بناء قدرات السلطة المحلية ذات العلاقة (السلطات الوطنية، السلطات الوطنية لإزالة الألغام)</a:t>
            </a:r>
            <a:endParaRPr lang="en-GB" dirty="0"/>
          </a:p>
        </p:txBody>
      </p:sp>
      <p:sp>
        <p:nvSpPr>
          <p:cNvPr id="20" name="TextBox 19">
            <a:extLst>
              <a:ext uri="{FF2B5EF4-FFF2-40B4-BE49-F238E27FC236}">
                <a16:creationId xmlns:a16="http://schemas.microsoft.com/office/drawing/2014/main" id="{F38327D3-5C66-414E-AADF-D164D344055E}"/>
              </a:ext>
            </a:extLst>
          </p:cNvPr>
          <p:cNvSpPr txBox="1"/>
          <p:nvPr/>
        </p:nvSpPr>
        <p:spPr>
          <a:xfrm>
            <a:off x="9887947" y="1002406"/>
            <a:ext cx="790541" cy="201120"/>
          </a:xfrm>
          <a:prstGeom prst="rect">
            <a:avLst/>
          </a:prstGeom>
          <a:noFill/>
          <a:ln>
            <a:noFill/>
          </a:ln>
        </p:spPr>
        <p:txBody>
          <a:bodyPr wrap="square" lIns="54000" tIns="36000" rIns="54000" bIns="36000" rtlCol="0" anchor="ctr" anchorCtr="0">
            <a:noAutofit/>
          </a:bodyPr>
          <a:lstStyle/>
          <a:p>
            <a:r>
              <a:rPr lang="ar-JO" sz="900" dirty="0">
                <a:latin typeface="Arial" panose="020B0604020202020204" pitchFamily="34" charset="0"/>
                <a:ea typeface="Arial" charset="0"/>
                <a:cs typeface="Arial" charset="0"/>
              </a:rPr>
              <a:t>يؤدي إلى...</a:t>
            </a:r>
            <a:endParaRPr lang="en-GB" sz="900" dirty="0">
              <a:latin typeface="Arial" panose="020B0604020202020204" pitchFamily="34" charset="0"/>
              <a:ea typeface="Arial" charset="0"/>
              <a:cs typeface="Arial" charset="0"/>
            </a:endParaRPr>
          </a:p>
        </p:txBody>
      </p:sp>
      <p:sp>
        <p:nvSpPr>
          <p:cNvPr id="4" name="Rectangle 3">
            <a:extLst>
              <a:ext uri="{FF2B5EF4-FFF2-40B4-BE49-F238E27FC236}">
                <a16:creationId xmlns:a16="http://schemas.microsoft.com/office/drawing/2014/main" id="{A6C12D0C-5835-8345-9605-5BFF7AF15B07}"/>
              </a:ext>
            </a:extLst>
          </p:cNvPr>
          <p:cNvSpPr/>
          <p:nvPr/>
        </p:nvSpPr>
        <p:spPr>
          <a:xfrm>
            <a:off x="290138" y="171634"/>
            <a:ext cx="11901862" cy="307777"/>
          </a:xfrm>
          <a:prstGeom prst="rect">
            <a:avLst/>
          </a:prstGeom>
          <a:noFill/>
        </p:spPr>
        <p:txBody>
          <a:bodyPr wrap="square" lIns="0" tIns="0" rIns="0" bIns="0">
            <a:spAutoFit/>
          </a:bodyPr>
          <a:lstStyle/>
          <a:p>
            <a:pPr algn="r" rtl="1"/>
            <a:r>
              <a:rPr lang="ar-JO" sz="2000" dirty="0">
                <a:solidFill>
                  <a:srgbClr val="103A71"/>
                </a:solidFill>
                <a:latin typeface="Arial" panose="020B0604020202020204" pitchFamily="34" charset="0"/>
                <a:cs typeface="Arial" panose="020B0604020202020204" pitchFamily="34" charset="0"/>
              </a:rPr>
              <a:t>نظرية العمل: </a:t>
            </a:r>
            <a:r>
              <a:rPr lang="ar-JO" sz="2000" b="1" dirty="0">
                <a:solidFill>
                  <a:srgbClr val="103A71"/>
                </a:solidFill>
                <a:latin typeface="Arial" panose="020B0604020202020204" pitchFamily="34" charset="0"/>
                <a:cs typeface="Arial" panose="020B0604020202020204" pitchFamily="34" charset="0"/>
              </a:rPr>
              <a:t>بناء قدرات السلطات الوطنية [لإزالة الألغام]</a:t>
            </a:r>
            <a:endParaRPr lang="ar-JO" sz="2000" dirty="0">
              <a:solidFill>
                <a:srgbClr val="103A7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08D423C-347A-0445-A82B-4C52CD813D5F}"/>
              </a:ext>
            </a:extLst>
          </p:cNvPr>
          <p:cNvSpPr/>
          <p:nvPr/>
        </p:nvSpPr>
        <p:spPr>
          <a:xfrm>
            <a:off x="10671537" y="642826"/>
            <a:ext cx="846386" cy="169277"/>
          </a:xfrm>
          <a:prstGeom prst="rect">
            <a:avLst/>
          </a:prstGeom>
        </p:spPr>
        <p:txBody>
          <a:bodyPr wrap="none" lIns="0" tIns="0" rIns="0" bIns="0">
            <a:spAutoFit/>
          </a:bodyPr>
          <a:lstStyle/>
          <a:p>
            <a:r>
              <a:rPr lang="ar-JO" sz="1100" dirty="0">
                <a:latin typeface="Arial" panose="020B0604020202020204" pitchFamily="34" charset="0"/>
              </a:rPr>
              <a:t>جدول نظرية العمل</a:t>
            </a:r>
            <a:endParaRPr lang="en-US" sz="1100" dirty="0">
              <a:latin typeface="Arial" panose="020B0604020202020204" pitchFamily="34" charset="0"/>
            </a:endParaRPr>
          </a:p>
        </p:txBody>
      </p:sp>
      <p:sp>
        <p:nvSpPr>
          <p:cNvPr id="47" name="TextBox 46">
            <a:extLst>
              <a:ext uri="{FF2B5EF4-FFF2-40B4-BE49-F238E27FC236}">
                <a16:creationId xmlns:a16="http://schemas.microsoft.com/office/drawing/2014/main" id="{9B226E64-140F-49B9-AD30-61205295CE54}"/>
              </a:ext>
            </a:extLst>
          </p:cNvPr>
          <p:cNvSpPr txBox="1"/>
          <p:nvPr/>
        </p:nvSpPr>
        <p:spPr>
          <a:xfrm>
            <a:off x="3289631" y="1001440"/>
            <a:ext cx="1090455" cy="194258"/>
          </a:xfrm>
          <a:prstGeom prst="rect">
            <a:avLst/>
          </a:prstGeom>
          <a:noFill/>
          <a:ln>
            <a:noFill/>
          </a:ln>
        </p:spPr>
        <p:txBody>
          <a:bodyPr wrap="square" lIns="54000" tIns="36000" rIns="54000" bIns="36000" rtlCol="0" anchor="ctr" anchorCtr="0">
            <a:noAutofit/>
          </a:bodyPr>
          <a:lstStyle/>
          <a:p>
            <a:r>
              <a:rPr lang="ar-JO" sz="900" dirty="0">
                <a:latin typeface="Arial" panose="020B0604020202020204" pitchFamily="34" charset="0"/>
                <a:ea typeface="Arial" charset="0"/>
                <a:cs typeface="Arial" charset="0"/>
              </a:rPr>
              <a:t>مما يساهم نحو...</a:t>
            </a:r>
            <a:endParaRPr lang="en-GB" sz="900" dirty="0">
              <a:latin typeface="Arial" panose="020B0604020202020204" pitchFamily="34" charset="0"/>
              <a:ea typeface="Arial" charset="0"/>
              <a:cs typeface="Arial" charset="0"/>
            </a:endParaRPr>
          </a:p>
        </p:txBody>
      </p:sp>
      <p:sp>
        <p:nvSpPr>
          <p:cNvPr id="55" name="Rounded Rectangle 293">
            <a:extLst>
              <a:ext uri="{FF2B5EF4-FFF2-40B4-BE49-F238E27FC236}">
                <a16:creationId xmlns:a16="http://schemas.microsoft.com/office/drawing/2014/main" id="{CB2ABAB8-542F-4756-BFE0-1CA926012D2B}"/>
              </a:ext>
            </a:extLst>
          </p:cNvPr>
          <p:cNvSpPr/>
          <p:nvPr/>
        </p:nvSpPr>
        <p:spPr>
          <a:xfrm>
            <a:off x="679319" y="1011640"/>
            <a:ext cx="2606325" cy="360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latin typeface="Arial" panose="020B0604020202020204" pitchFamily="34" charset="0"/>
              </a:rPr>
              <a:t>زيادة صمود المجتمع أمام محركات النزاع يساهم في الاستقرار وبناء السلام</a:t>
            </a:r>
          </a:p>
        </p:txBody>
      </p:sp>
      <p:sp>
        <p:nvSpPr>
          <p:cNvPr id="45" name="Rounded Rectangle 299">
            <a:extLst>
              <a:ext uri="{FF2B5EF4-FFF2-40B4-BE49-F238E27FC236}">
                <a16:creationId xmlns:a16="http://schemas.microsoft.com/office/drawing/2014/main" id="{F38F0A0D-19CF-4202-9971-5E9746936BFA}"/>
              </a:ext>
            </a:extLst>
          </p:cNvPr>
          <p:cNvSpPr/>
          <p:nvPr/>
        </p:nvSpPr>
        <p:spPr>
          <a:xfrm>
            <a:off x="4031547" y="1455270"/>
            <a:ext cx="2920216" cy="360000"/>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rPr>
              <a:t>العمل على إزالة الألغام مشمول في أو متصل بالمبادرات الإنسانية أو مبادرات التنمية أو بناء السلام أو تحقيق الاستقرار</a:t>
            </a:r>
            <a:endParaRPr lang="en-GB" sz="900" dirty="0">
              <a:solidFill>
                <a:schemeClr val="tx1"/>
              </a:solidFill>
            </a:endParaRPr>
          </a:p>
        </p:txBody>
      </p:sp>
      <p:sp>
        <p:nvSpPr>
          <p:cNvPr id="46" name="Rounded Rectangle 300">
            <a:extLst>
              <a:ext uri="{FF2B5EF4-FFF2-40B4-BE49-F238E27FC236}">
                <a16:creationId xmlns:a16="http://schemas.microsoft.com/office/drawing/2014/main" id="{35A7022D-E180-44B6-A39D-384B82550E3F}"/>
              </a:ext>
            </a:extLst>
          </p:cNvPr>
          <p:cNvSpPr/>
          <p:nvPr/>
        </p:nvSpPr>
        <p:spPr>
          <a:xfrm>
            <a:off x="4031547" y="558589"/>
            <a:ext cx="2927950" cy="360000"/>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rPr>
              <a:t>تقدم قابل للقياس فيما يتعلق بالامتثال لاتفاقية أوتوا والعهد الخاص بالذخيرة العنقودية والاتفاقية المتعلقة بأسلحة تقليدية معينة</a:t>
            </a:r>
            <a:endParaRPr lang="en-GB" sz="900" dirty="0">
              <a:solidFill>
                <a:schemeClr val="tx1"/>
              </a:solidFill>
            </a:endParaRPr>
          </a:p>
        </p:txBody>
      </p:sp>
      <p:sp>
        <p:nvSpPr>
          <p:cNvPr id="54" name="Rounded Rectangle 55">
            <a:extLst>
              <a:ext uri="{FF2B5EF4-FFF2-40B4-BE49-F238E27FC236}">
                <a16:creationId xmlns:a16="http://schemas.microsoft.com/office/drawing/2014/main" id="{3E06843A-5D37-4FB9-9A03-F7BE1B9A912A}"/>
              </a:ext>
            </a:extLst>
          </p:cNvPr>
          <p:cNvSpPr/>
          <p:nvPr/>
        </p:nvSpPr>
        <p:spPr>
          <a:xfrm>
            <a:off x="679319" y="577595"/>
            <a:ext cx="2606326" cy="360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latin typeface="Arial" panose="020B0604020202020204" pitchFamily="34" charset="0"/>
              </a:rPr>
              <a:t>الأهداف الاستراتيجية للدول مدعومة والالتزامات ذات العلاقة بموجب الاتفاقيات محققة</a:t>
            </a:r>
          </a:p>
        </p:txBody>
      </p:sp>
      <p:sp>
        <p:nvSpPr>
          <p:cNvPr id="57" name="TextBox 56">
            <a:extLst>
              <a:ext uri="{FF2B5EF4-FFF2-40B4-BE49-F238E27FC236}">
                <a16:creationId xmlns:a16="http://schemas.microsoft.com/office/drawing/2014/main" id="{DB8DE3CE-0564-4B53-A156-531129B33BEB}"/>
              </a:ext>
            </a:extLst>
          </p:cNvPr>
          <p:cNvSpPr txBox="1"/>
          <p:nvPr/>
        </p:nvSpPr>
        <p:spPr>
          <a:xfrm>
            <a:off x="343110" y="1924499"/>
            <a:ext cx="11505780" cy="548522"/>
          </a:xfrm>
          <a:prstGeom prst="rect">
            <a:avLst/>
          </a:prstGeom>
          <a:noFill/>
        </p:spPr>
        <p:txBody>
          <a:bodyPr wrap="square" numCol="1" spcCol="144000" rtlCol="0">
            <a:noAutofit/>
          </a:bodyPr>
          <a:lstStyle/>
          <a:p>
            <a:pPr algn="r" rtl="1"/>
            <a:r>
              <a:rPr lang="ar-JO" sz="1000" dirty="0">
                <a:latin typeface="Arial" panose="020B0604020202020204" pitchFamily="34" charset="0"/>
              </a:rPr>
              <a:t>الافتراضات: مثلاً، إعداد تقييم للقدرات والاحتياجات بالشراكة مع سلطات إزالة الألغام الوطنية لتطوير فهم مشترك بشأن الدعم اللازم؛ تمتلك سلطات إزالة الألغام الوطنية الرغبة السياسية والسلطة لتحسين قدرتهم على تنظيم برامج العمل على إزالة الألغام وإدارتها وتنسيقها؛ تعتمد قدرة سلطات إزالة الألغام الوطنية على إدارة برنامج إزالة الألغام على دعم مالي وفي داخلي و/أو خارجي مستدام؛ يمكن لسلطات إزالة الألغام الوطنية التأثير على السياسة الوطنية والتخطيط خارج قطاع العمل على إزالة الألغام: يعترف الجمهور بالسلطات كمزودة لخدمات قيمة تتسم بالشفافية ولا يطغى عليها محاولة الظهور بصورة جيدة أمام الأطراف الدولية؛ يرجى أيضاً النظر إلى الافتراضات الملحقة 1، 2، 4، 7، 13، 16، 21، 22، 27، 28، 31.</a:t>
            </a:r>
            <a:endParaRPr lang="en-GB" sz="1000" dirty="0">
              <a:latin typeface="Arial" panose="020B0604020202020204" pitchFamily="34" charset="0"/>
            </a:endParaRPr>
          </a:p>
        </p:txBody>
      </p:sp>
      <p:graphicFrame>
        <p:nvGraphicFramePr>
          <p:cNvPr id="6" name="Table 5">
            <a:extLst>
              <a:ext uri="{FF2B5EF4-FFF2-40B4-BE49-F238E27FC236}">
                <a16:creationId xmlns:a16="http://schemas.microsoft.com/office/drawing/2014/main" id="{B45DCF14-2A94-DDDA-4BBF-D5FAB50DD113}"/>
              </a:ext>
            </a:extLst>
          </p:cNvPr>
          <p:cNvGraphicFramePr>
            <a:graphicFrameLocks noGrp="1"/>
          </p:cNvGraphicFramePr>
          <p:nvPr>
            <p:extLst>
              <p:ext uri="{D42A27DB-BD31-4B8C-83A1-F6EECF244321}">
                <p14:modId xmlns:p14="http://schemas.microsoft.com/office/powerpoint/2010/main" val="4046364734"/>
              </p:ext>
            </p:extLst>
          </p:nvPr>
        </p:nvGraphicFramePr>
        <p:xfrm>
          <a:off x="320243" y="2470716"/>
          <a:ext cx="11505780" cy="4380291"/>
        </p:xfrm>
        <a:graphic>
          <a:graphicData uri="http://schemas.openxmlformats.org/drawingml/2006/table">
            <a:tbl>
              <a:tblPr bandRow="1">
                <a:tableStyleId>{5C22544A-7EE6-4342-B048-85BDC9FD1C3A}</a:tableStyleId>
              </a:tblPr>
              <a:tblGrid>
                <a:gridCol w="1792021">
                  <a:extLst>
                    <a:ext uri="{9D8B030D-6E8A-4147-A177-3AD203B41FA5}">
                      <a16:colId xmlns:a16="http://schemas.microsoft.com/office/drawing/2014/main" val="136957955"/>
                    </a:ext>
                  </a:extLst>
                </a:gridCol>
                <a:gridCol w="1837944">
                  <a:extLst>
                    <a:ext uri="{9D8B030D-6E8A-4147-A177-3AD203B41FA5}">
                      <a16:colId xmlns:a16="http://schemas.microsoft.com/office/drawing/2014/main" val="2081821"/>
                    </a:ext>
                  </a:extLst>
                </a:gridCol>
                <a:gridCol w="7875815">
                  <a:extLst>
                    <a:ext uri="{9D8B030D-6E8A-4147-A177-3AD203B41FA5}">
                      <a16:colId xmlns:a16="http://schemas.microsoft.com/office/drawing/2014/main" val="23281405"/>
                    </a:ext>
                  </a:extLst>
                </a:gridCol>
              </a:tblGrid>
              <a:tr h="2149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1600" b="0" i="0" dirty="0">
                          <a:solidFill>
                            <a:schemeClr val="bg1"/>
                          </a:solidFill>
                          <a:latin typeface="Arial" panose="020B0604020202020204" pitchFamily="34" charset="0"/>
                        </a:rPr>
                        <a:t>تكرار</a:t>
                      </a:r>
                      <a:r>
                        <a:rPr lang="ar-JO" sz="1600" b="0" i="0" baseline="0" dirty="0">
                          <a:solidFill>
                            <a:schemeClr val="bg1"/>
                          </a:solidFill>
                          <a:latin typeface="Arial" panose="020B0604020202020204" pitchFamily="34" charset="0"/>
                        </a:rPr>
                        <a:t> الحدوث</a:t>
                      </a:r>
                      <a:endParaRPr lang="en-GB" sz="1600" b="0" i="0" dirty="0">
                        <a:solidFill>
                          <a:srgbClr val="FF0000"/>
                        </a:solidFill>
                        <a:latin typeface="Arial" panose="020B0604020202020204" pitchFamily="34" charset="0"/>
                      </a:endParaRPr>
                    </a:p>
                  </a:txBody>
                  <a:tcPr>
                    <a:solidFill>
                      <a:schemeClr val="accent5"/>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JO" sz="1600" b="0" i="0" dirty="0">
                          <a:solidFill>
                            <a:schemeClr val="bg1"/>
                          </a:solidFill>
                          <a:latin typeface="Arial" panose="020B0604020202020204" pitchFamily="34" charset="0"/>
                        </a:rPr>
                        <a:t>المالك</a:t>
                      </a:r>
                      <a:endParaRPr lang="en-GB" sz="1600" b="0" i="0" dirty="0">
                        <a:solidFill>
                          <a:schemeClr val="bg1"/>
                        </a:solidFill>
                        <a:latin typeface="Arial" panose="020B0604020202020204" pitchFamily="34" charset="0"/>
                      </a:endParaRPr>
                    </a:p>
                  </a:txBody>
                  <a:tcP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1600" b="0" i="0" dirty="0">
                          <a:solidFill>
                            <a:schemeClr val="bg1"/>
                          </a:solidFill>
                          <a:latin typeface="Arial" panose="020B0604020202020204" pitchFamily="34" charset="0"/>
                        </a:rPr>
                        <a:t>مؤشرات</a:t>
                      </a:r>
                      <a:r>
                        <a:rPr lang="ar-JO" sz="1600" b="0" i="0" baseline="0" dirty="0">
                          <a:solidFill>
                            <a:schemeClr val="bg1"/>
                          </a:solidFill>
                          <a:latin typeface="Arial" panose="020B0604020202020204" pitchFamily="34" charset="0"/>
                        </a:rPr>
                        <a:t> المخرجات</a:t>
                      </a:r>
                      <a:endParaRPr lang="en-GB" sz="1600" b="0" i="0" dirty="0">
                        <a:solidFill>
                          <a:schemeClr val="bg1"/>
                        </a:solidFill>
                        <a:latin typeface="Arial" panose="020B0604020202020204" pitchFamily="34" charset="0"/>
                      </a:endParaRPr>
                    </a:p>
                  </a:txBody>
                  <a:tcPr>
                    <a:solidFill>
                      <a:schemeClr val="accent5"/>
                    </a:solidFill>
                  </a:tcPr>
                </a:tc>
                <a:extLst>
                  <a:ext uri="{0D108BD9-81ED-4DB2-BD59-A6C34878D82A}">
                    <a16:rowId xmlns:a16="http://schemas.microsoft.com/office/drawing/2014/main" val="1990183457"/>
                  </a:ext>
                </a:extLst>
              </a:tr>
              <a:tr h="312017">
                <a:tc>
                  <a:txBody>
                    <a:bodyPr/>
                    <a:lstStyle/>
                    <a:p>
                      <a:pPr marL="93345" indent="0" algn="r" rtl="1" fontAlgn="ctr"/>
                      <a:r>
                        <a:rPr lang="ar-JO" sz="1000" b="0" i="0" u="none" strike="noStrike" dirty="0">
                          <a:solidFill>
                            <a:srgbClr val="000000"/>
                          </a:solidFill>
                          <a:effectLst/>
                          <a:latin typeface="Arial"/>
                        </a:rPr>
                        <a:t>ربع سنوي</a:t>
                      </a:r>
                      <a:endParaRPr lang="en-GB" sz="1000" b="0" i="0" u="none" strike="noStrike" dirty="0">
                        <a:solidFill>
                          <a:srgbClr val="000000"/>
                        </a:solidFill>
                        <a:effectLst/>
                        <a:latin typeface="Arial"/>
                      </a:endParaRPr>
                    </a:p>
                  </a:txBody>
                  <a:tcPr marL="7620" marR="7620" marT="7620" marB="0" anchor="ctr">
                    <a:solidFill>
                      <a:srgbClr val="F0F0F0"/>
                    </a:solidFill>
                  </a:tcPr>
                </a:tc>
                <a:tc>
                  <a:txBody>
                    <a:bodyPr/>
                    <a:lstStyle/>
                    <a:p>
                      <a:pPr marL="0" indent="93345" algn="r" rtl="1" fontAlgn="ctr"/>
                      <a:r>
                        <a:rPr lang="ar-JO" sz="1000" b="0" i="0" u="none" strike="noStrike" dirty="0">
                          <a:solidFill>
                            <a:srgbClr val="000000"/>
                          </a:solidFill>
                          <a:effectLst/>
                          <a:latin typeface="Arial"/>
                        </a:rPr>
                        <a:t>السلطة الوطنية، الشريك المنفذ</a:t>
                      </a:r>
                      <a:endParaRPr lang="en-GB" sz="1000" b="0" i="0" u="none" strike="noStrike" dirty="0">
                        <a:solidFill>
                          <a:srgbClr val="000000"/>
                        </a:solidFill>
                        <a:effectLst/>
                        <a:latin typeface="Arial"/>
                      </a:endParaRPr>
                    </a:p>
                  </a:txBody>
                  <a:tcPr marL="7620" marR="7620" marT="7620" marB="0" anchor="ct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000" b="0" i="0" dirty="0">
                          <a:solidFill>
                            <a:schemeClr val="dk1"/>
                          </a:solidFill>
                          <a:latin typeface="Arial"/>
                        </a:rPr>
                        <a:t>المخرج-4.1 </a:t>
                      </a:r>
                      <a:r>
                        <a:rPr lang="ar-JO" sz="1000" b="0" i="0" baseline="0" dirty="0">
                          <a:solidFill>
                            <a:schemeClr val="dk1"/>
                          </a:solidFill>
                          <a:latin typeface="+mn-lt"/>
                        </a:rPr>
                        <a:t>نسبة أهداف بناء القدرات المحققة (من خطة بناء القدرات)</a:t>
                      </a:r>
                      <a:endParaRPr lang="en-GB" sz="1000" b="0" i="0" dirty="0">
                        <a:solidFill>
                          <a:schemeClr val="dk1"/>
                        </a:solidFill>
                        <a:latin typeface="+mn-lt"/>
                      </a:endParaRPr>
                    </a:p>
                  </a:txBody>
                  <a:tcPr>
                    <a:solidFill>
                      <a:srgbClr val="F0F0F0"/>
                    </a:solidFill>
                  </a:tcPr>
                </a:tc>
                <a:extLst>
                  <a:ext uri="{0D108BD9-81ED-4DB2-BD59-A6C34878D82A}">
                    <a16:rowId xmlns:a16="http://schemas.microsoft.com/office/drawing/2014/main" val="1385124631"/>
                  </a:ext>
                </a:extLst>
              </a:tr>
              <a:tr h="312017">
                <a:tc>
                  <a:txBody>
                    <a:bodyPr/>
                    <a:lstStyle/>
                    <a:p>
                      <a:pPr marL="93345"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ربع سنوي</a:t>
                      </a:r>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a:txBody>
                  <a:tcPr marL="7620" marR="7620" marT="7620" marB="0" anchor="ctr">
                    <a:solidFill>
                      <a:srgbClr val="F0F0F0"/>
                    </a:solidFill>
                  </a:tcPr>
                </a:tc>
                <a:tc>
                  <a:txBody>
                    <a:bodyPr/>
                    <a:lstStyle/>
                    <a:p>
                      <a:pPr marL="0" indent="93345" algn="r" rtl="1" fontAlgn="ctr"/>
                      <a:r>
                        <a:rPr lang="ar-JO" sz="1000" b="0" i="0" u="none" strike="noStrike" dirty="0">
                          <a:solidFill>
                            <a:srgbClr val="000000"/>
                          </a:solidFill>
                          <a:effectLst/>
                          <a:latin typeface="Arial"/>
                        </a:rPr>
                        <a:t>الشريك المنفذ</a:t>
                      </a:r>
                      <a:endParaRPr lang="en-GB" sz="1000" b="0" i="0" u="none" strike="noStrike" dirty="0">
                        <a:solidFill>
                          <a:srgbClr val="000000"/>
                        </a:solidFill>
                        <a:effectLst/>
                        <a:latin typeface="Arial"/>
                      </a:endParaRPr>
                    </a:p>
                  </a:txBody>
                  <a:tcPr marL="7620" marR="7620" marT="7620" marB="0" anchor="ct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000" b="0" i="0" baseline="0" dirty="0">
                          <a:solidFill>
                            <a:schemeClr val="dk1"/>
                          </a:solidFill>
                          <a:latin typeface="+mn-lt"/>
                        </a:rPr>
                        <a:t>المخرج-4.2 عدد الموظفين من السلطة الوطنية المدربين أو المدعومين بأنشطة بناء قدرات (مصنفين حسب الجنس ومجال التدريب (مثل التعليم بشأن مخاطر المخلفات المتفجرة، طبي، التخلص من المخلفات المتفجرة، الخ.))</a:t>
                      </a:r>
                      <a:endParaRPr lang="en-GB" sz="1000" b="0" i="0" dirty="0">
                        <a:solidFill>
                          <a:schemeClr val="dk1"/>
                        </a:solidFill>
                        <a:latin typeface="+mn-lt"/>
                      </a:endParaRPr>
                    </a:p>
                  </a:txBody>
                  <a:tcPr>
                    <a:solidFill>
                      <a:srgbClr val="F0F0F0"/>
                    </a:solidFill>
                  </a:tcPr>
                </a:tc>
                <a:extLst>
                  <a:ext uri="{0D108BD9-81ED-4DB2-BD59-A6C34878D82A}">
                    <a16:rowId xmlns:a16="http://schemas.microsoft.com/office/drawing/2014/main" val="2232269903"/>
                  </a:ext>
                </a:extLst>
              </a:tr>
              <a:tr h="312017">
                <a:tc>
                  <a:txBody>
                    <a:bodyPr/>
                    <a:lstStyle/>
                    <a:p>
                      <a:pPr marL="93345"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ربع سنوي</a:t>
                      </a:r>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a:txBody>
                  <a:tcPr marL="7620" marR="7620" marT="7620" marB="0" anchor="ctr">
                    <a:solidFill>
                      <a:srgbClr val="F0F0F0"/>
                    </a:solidFill>
                  </a:tcPr>
                </a:tc>
                <a:tc>
                  <a:txBody>
                    <a:bodyPr/>
                    <a:lstStyle/>
                    <a:p>
                      <a:pPr marL="0" indent="93345" algn="r" rtl="1" fontAlgn="ctr"/>
                      <a:r>
                        <a:rPr lang="ar-JO" sz="1000" b="0" i="0" u="none" strike="noStrike" dirty="0">
                          <a:solidFill>
                            <a:srgbClr val="000000"/>
                          </a:solidFill>
                          <a:effectLst/>
                          <a:latin typeface="+mn-lt"/>
                        </a:rPr>
                        <a:t>السلطة الوطنية، الشريك المنفذ، المانح</a:t>
                      </a:r>
                      <a:endParaRPr lang="en-GB" sz="1000" b="0" i="0" u="none" strike="noStrike" dirty="0">
                        <a:solidFill>
                          <a:srgbClr val="000000"/>
                        </a:solidFill>
                        <a:effectLst/>
                        <a:latin typeface="+mn-lt"/>
                      </a:endParaRPr>
                    </a:p>
                  </a:txBody>
                  <a:tcPr marL="7620" marR="7620" marT="7620" marB="0" anchor="ct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000" b="0" i="0" dirty="0">
                          <a:solidFill>
                            <a:schemeClr val="dk1"/>
                          </a:solidFill>
                          <a:latin typeface="Arial"/>
                        </a:rPr>
                        <a:t>المخرج-4.3</a:t>
                      </a:r>
                      <a:r>
                        <a:rPr lang="ar-JO" sz="1000" b="0" i="0" baseline="0" dirty="0">
                          <a:solidFill>
                            <a:schemeClr val="dk1"/>
                          </a:solidFill>
                          <a:latin typeface="Arial"/>
                        </a:rPr>
                        <a:t> تحسن التنسيق بين أصحاب المصلحة في العمل على إزالة الألغام</a:t>
                      </a:r>
                      <a:endParaRPr lang="en-GB" sz="1000" b="0" i="0" dirty="0">
                        <a:solidFill>
                          <a:schemeClr val="dk1"/>
                        </a:solidFill>
                        <a:latin typeface="Arial"/>
                      </a:endParaRPr>
                    </a:p>
                  </a:txBody>
                  <a:tcPr>
                    <a:solidFill>
                      <a:srgbClr val="F0F0F0"/>
                    </a:solidFill>
                  </a:tcPr>
                </a:tc>
                <a:extLst>
                  <a:ext uri="{0D108BD9-81ED-4DB2-BD59-A6C34878D82A}">
                    <a16:rowId xmlns:a16="http://schemas.microsoft.com/office/drawing/2014/main" val="2355487886"/>
                  </a:ext>
                </a:extLst>
              </a:tr>
              <a:tr h="31201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en-GB" sz="1000" b="0" i="0" dirty="0">
                        <a:solidFill>
                          <a:schemeClr val="dk1"/>
                        </a:solidFill>
                        <a:latin typeface="Arial"/>
                      </a:endParaRPr>
                    </a:p>
                  </a:txBody>
                  <a:tcP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endParaRPr lang="en-GB" sz="1000" b="0" i="0" dirty="0">
                        <a:solidFill>
                          <a:schemeClr val="dk1"/>
                        </a:solidFill>
                        <a:latin typeface="Arial"/>
                      </a:endParaRPr>
                    </a:p>
                  </a:txBody>
                  <a:tcP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dirty="0">
                          <a:solidFill>
                            <a:schemeClr val="dk1"/>
                          </a:solidFill>
                          <a:latin typeface="+mn-lt"/>
                        </a:rPr>
                        <a:t>يرجى اختيار مؤشرات إضافية على مستوى المخرجات لبناء قدرات السلطات المحلية من بنك المؤشرات</a:t>
                      </a:r>
                      <a:endParaRPr lang="en-GB" sz="1000" b="0" i="0" dirty="0">
                        <a:solidFill>
                          <a:schemeClr val="dk1"/>
                        </a:solidFill>
                        <a:latin typeface="+mn-lt"/>
                      </a:endParaRPr>
                    </a:p>
                  </a:txBody>
                  <a:tcPr>
                    <a:solidFill>
                      <a:srgbClr val="F0F0F0"/>
                    </a:solidFill>
                  </a:tcPr>
                </a:tc>
                <a:extLst>
                  <a:ext uri="{0D108BD9-81ED-4DB2-BD59-A6C34878D82A}">
                    <a16:rowId xmlns:a16="http://schemas.microsoft.com/office/drawing/2014/main" val="3746717"/>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GB" sz="1600" b="0" i="0" kern="1200" dirty="0">
                        <a:solidFill>
                          <a:schemeClr val="bg1"/>
                        </a:solidFill>
                        <a:latin typeface="Arial" panose="020B0604020202020204" pitchFamily="34" charset="0"/>
                        <a:ea typeface="+mn-ea"/>
                        <a:cs typeface="+mn-cs"/>
                      </a:endParaRPr>
                    </a:p>
                  </a:txBody>
                  <a:tcPr>
                    <a:solidFill>
                      <a:srgbClr val="92D050"/>
                    </a:solidFill>
                  </a:tcPr>
                </a:tc>
                <a:tc>
                  <a:txBody>
                    <a:bodyPr/>
                    <a:lstStyle/>
                    <a:p>
                      <a:pPr marL="0" marR="0" lvl="0" indent="0" algn="r" rtl="1" eaLnBrk="1" fontAlgn="auto" latinLnBrk="0" hangingPunct="1">
                        <a:lnSpc>
                          <a:spcPct val="100000"/>
                        </a:lnSpc>
                        <a:spcBef>
                          <a:spcPts val="0"/>
                        </a:spcBef>
                        <a:spcAft>
                          <a:spcPts val="0"/>
                        </a:spcAft>
                        <a:buFontTx/>
                        <a:buNone/>
                      </a:pPr>
                      <a:endParaRPr lang="en-GB" sz="900" b="0" i="0" dirty="0">
                        <a:solidFill>
                          <a:schemeClr val="dk1"/>
                        </a:solidFill>
                        <a:latin typeface="Arial" panose="020B0604020202020204" pitchFamily="34" charset="0"/>
                      </a:endParaRPr>
                    </a:p>
                  </a:txBody>
                  <a:tcP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1800" b="0" i="0" kern="1200" dirty="0">
                          <a:solidFill>
                            <a:schemeClr val="bg1"/>
                          </a:solidFill>
                          <a:latin typeface="Arial" panose="020B0604020202020204" pitchFamily="34" charset="0"/>
                          <a:ea typeface="+mn-ea"/>
                          <a:cs typeface="+mn-cs"/>
                        </a:rPr>
                        <a:t>مؤشرات النتائج</a:t>
                      </a:r>
                      <a:endParaRPr lang="en-GB" sz="1800" b="0" i="0" kern="1200" dirty="0">
                        <a:solidFill>
                          <a:schemeClr val="bg1"/>
                        </a:solidFill>
                        <a:latin typeface="Arial" panose="020B0604020202020204" pitchFamily="34" charset="0"/>
                        <a:ea typeface="+mn-ea"/>
                        <a:cs typeface="+mn-cs"/>
                      </a:endParaRPr>
                    </a:p>
                  </a:txBody>
                  <a:tcPr>
                    <a:solidFill>
                      <a:srgbClr val="92D050"/>
                    </a:solidFill>
                  </a:tcPr>
                </a:tc>
                <a:extLst>
                  <a:ext uri="{0D108BD9-81ED-4DB2-BD59-A6C34878D82A}">
                    <a16:rowId xmlns:a16="http://schemas.microsoft.com/office/drawing/2014/main" val="1503558827"/>
                  </a:ext>
                </a:extLst>
              </a:tr>
              <a:tr h="0">
                <a:tc>
                  <a:txBody>
                    <a:bodyPr/>
                    <a:lstStyle/>
                    <a:p>
                      <a:pPr marL="0" indent="93663" algn="r" rtl="1" fontAlgn="ctr"/>
                      <a:endParaRPr lang="en-US" sz="1000" b="0" i="0" u="none" strike="noStrike" kern="1200" dirty="0">
                        <a:solidFill>
                          <a:srgbClr val="000000"/>
                        </a:solidFill>
                        <a:effectLst/>
                        <a:latin typeface="Arial"/>
                        <a:ea typeface="+mn-ea"/>
                        <a:cs typeface="+mn-cs"/>
                      </a:endParaRPr>
                    </a:p>
                  </a:txBody>
                  <a:tcPr marL="9525" marR="9525" marT="9525" marB="0" anchor="ctr">
                    <a:solidFill>
                      <a:srgbClr val="F0F0F0"/>
                    </a:solidFill>
                  </a:tcPr>
                </a:tc>
                <a:tc>
                  <a:txBody>
                    <a:bodyPr/>
                    <a:lstStyle/>
                    <a:p>
                      <a:pPr marL="0" marR="0" lvl="0" indent="93345"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السلطة الوطنية، الشريك المنفذ، المانح</a:t>
                      </a:r>
                      <a:endPar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effectLst/>
                          <a:uLnTx/>
                          <a:uFillTx/>
                          <a:latin typeface="Arial"/>
                          <a:ea typeface="+mn-ea"/>
                          <a:cs typeface="+mn-cs"/>
                        </a:rPr>
                        <a:t>النتيجة-2.1 </a:t>
                      </a:r>
                      <a:r>
                        <a:rPr lang="ar-JO" sz="1000" b="0" i="0" baseline="0" dirty="0">
                          <a:solidFill>
                            <a:schemeClr val="dk1"/>
                          </a:solidFill>
                          <a:latin typeface="+mn-lt"/>
                        </a:rPr>
                        <a:t>التقدم فيما يتعلق بالتزامات معاهدة أوتوا</a:t>
                      </a:r>
                      <a:endParaRPr kumimoji="0" lang="en-GB" sz="1000" b="0" i="0" u="none" strike="noStrike" kern="1200" cap="none" spc="0" normalizeH="0" baseline="0" noProof="0" dirty="0">
                        <a:ln>
                          <a:noFill/>
                        </a:ln>
                        <a:effectLst/>
                        <a:uLnTx/>
                        <a:uFillTx/>
                        <a:latin typeface="Arial"/>
                        <a:ea typeface="+mn-ea"/>
                        <a:cs typeface="+mn-cs"/>
                      </a:endParaRPr>
                    </a:p>
                  </a:txBody>
                  <a:tcPr>
                    <a:solidFill>
                      <a:srgbClr val="F0F0F0"/>
                    </a:solidFill>
                  </a:tcPr>
                </a:tc>
                <a:extLst>
                  <a:ext uri="{0D108BD9-81ED-4DB2-BD59-A6C34878D82A}">
                    <a16:rowId xmlns:a16="http://schemas.microsoft.com/office/drawing/2014/main" val="352588250"/>
                  </a:ext>
                </a:extLst>
              </a:tr>
              <a:tr h="0">
                <a:tc>
                  <a:txBody>
                    <a:bodyPr/>
                    <a:lstStyle/>
                    <a:p>
                      <a:pPr marL="0" indent="93663" algn="r" rtl="1" fontAlgn="ctr"/>
                      <a:endParaRPr lang="en-US" sz="1000" b="0" i="0" u="none" strike="noStrike" kern="1200" dirty="0">
                        <a:solidFill>
                          <a:srgbClr val="000000"/>
                        </a:solidFill>
                        <a:effectLst/>
                        <a:latin typeface="Arial"/>
                        <a:ea typeface="+mn-ea"/>
                        <a:cs typeface="+mn-cs"/>
                      </a:endParaRPr>
                    </a:p>
                  </a:txBody>
                  <a:tcPr marL="9525" marR="9525" marT="9525" marB="0" anchor="ctr">
                    <a:solidFill>
                      <a:srgbClr val="F0F0F0"/>
                    </a:solidFill>
                  </a:tcPr>
                </a:tc>
                <a:tc>
                  <a:txBody>
                    <a:bodyPr/>
                    <a:lstStyle/>
                    <a:p>
                      <a:pPr marL="0" marR="0" lvl="0" indent="93345"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السلطة الوطنية، الشريك المنفذ، المانح</a:t>
                      </a:r>
                      <a:endPar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solidFill>
                      <a:srgbClr val="F0F0F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effectLst/>
                          <a:uLnTx/>
                          <a:uFillTx/>
                          <a:latin typeface="Arial"/>
                          <a:ea typeface="+mn-ea"/>
                          <a:cs typeface="+mn-cs"/>
                        </a:rPr>
                        <a:t>النتيجة-2.2 </a:t>
                      </a:r>
                      <a:r>
                        <a:rPr lang="ar-JO" sz="1000" b="0" i="0" dirty="0">
                          <a:solidFill>
                            <a:schemeClr val="dk1"/>
                          </a:solidFill>
                          <a:latin typeface="+mn-lt"/>
                        </a:rPr>
                        <a:t>التقدم فيما يتعلق بالتزامات اتفاقية الذخائر</a:t>
                      </a:r>
                      <a:r>
                        <a:rPr lang="ar-JO" sz="1000" b="0" i="0" baseline="0" dirty="0">
                          <a:solidFill>
                            <a:schemeClr val="dk1"/>
                          </a:solidFill>
                          <a:latin typeface="+mn-lt"/>
                        </a:rPr>
                        <a:t> العنقودية </a:t>
                      </a:r>
                      <a:endParaRPr kumimoji="0" lang="en-GB" sz="1000" b="0" i="0" u="none" strike="noStrike" kern="1200" cap="none" spc="0" normalizeH="0" baseline="0" noProof="0" dirty="0">
                        <a:ln>
                          <a:noFill/>
                        </a:ln>
                        <a:effectLst/>
                        <a:uLnTx/>
                        <a:uFillTx/>
                        <a:latin typeface="Arial"/>
                        <a:ea typeface="+mn-ea"/>
                        <a:cs typeface="+mn-cs"/>
                      </a:endParaRPr>
                    </a:p>
                  </a:txBody>
                  <a:tcPr>
                    <a:solidFill>
                      <a:srgbClr val="F0F0F0"/>
                    </a:solidFill>
                  </a:tcPr>
                </a:tc>
                <a:extLst>
                  <a:ext uri="{0D108BD9-81ED-4DB2-BD59-A6C34878D82A}">
                    <a16:rowId xmlns:a16="http://schemas.microsoft.com/office/drawing/2014/main" val="706656326"/>
                  </a:ext>
                </a:extLst>
              </a:tr>
              <a:tr h="0">
                <a:tc>
                  <a:txBody>
                    <a:bodyPr/>
                    <a:lstStyle/>
                    <a:p>
                      <a:pPr marL="93345" marR="0" lvl="0" indent="0" algn="r" defTabSz="914400" rtl="1" eaLnBrk="1" fontAlgn="ctr" latinLnBrk="0" hangingPunct="1">
                        <a:lnSpc>
                          <a:spcPct val="100000"/>
                        </a:lnSpc>
                        <a:spcBef>
                          <a:spcPts val="0"/>
                        </a:spcBef>
                        <a:spcAft>
                          <a:spcPts val="0"/>
                        </a:spcAft>
                        <a:buClrTx/>
                        <a:buSzTx/>
                        <a:buFontTx/>
                        <a:buNone/>
                        <a:tabLst/>
                        <a:defRPr/>
                      </a:pPr>
                      <a:r>
                        <a:rPr lang="ar-JO" sz="1000" b="0" i="0" u="none" strike="noStrike" kern="1200" dirty="0">
                          <a:solidFill>
                            <a:srgbClr val="000000"/>
                          </a:solidFill>
                          <a:effectLst/>
                          <a:latin typeface="Arial"/>
                          <a:ea typeface="+mn-ea"/>
                          <a:cs typeface="+mn-cs"/>
                        </a:rPr>
                        <a:t>كل ستة أشهر</a:t>
                      </a:r>
                      <a:endParaRPr lang="en-GB" sz="1000" b="0" i="0" u="none" strike="noStrike" kern="1200" dirty="0">
                        <a:solidFill>
                          <a:srgbClr val="000000"/>
                        </a:solidFill>
                        <a:effectLst/>
                        <a:latin typeface="Arial"/>
                        <a:ea typeface="+mn-ea"/>
                        <a:cs typeface="+mn-cs"/>
                      </a:endParaRPr>
                    </a:p>
                  </a:txBody>
                  <a:tcPr marL="7620" marR="7620" marT="7620" marB="0" anchor="ctr">
                    <a:solidFill>
                      <a:srgbClr val="F0F0F0"/>
                    </a:solidFill>
                  </a:tcPr>
                </a:tc>
                <a:tc>
                  <a:txBody>
                    <a:bodyPr/>
                    <a:lstStyle/>
                    <a:p>
                      <a:pPr marL="0" marR="0" lvl="0" indent="93345"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السلطة الوطنية، الشريك المنفذ</a:t>
                      </a:r>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a:txBody>
                  <a:tcPr>
                    <a:solidFill>
                      <a:srgbClr val="F0F0F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effectLst/>
                          <a:uLnTx/>
                          <a:uFillTx/>
                          <a:latin typeface="Arial"/>
                          <a:ea typeface="+mn-ea"/>
                          <a:cs typeface="+mn-cs"/>
                        </a:rPr>
                        <a:t>النتيجة-3.1 مدى تقديم استراتيجية أو خطة وطنية للعمل على إزالة الألغام</a:t>
                      </a:r>
                      <a:endParaRPr kumimoji="0" lang="en-GB" sz="1000" b="0" i="0" u="none" strike="noStrike" kern="1200" cap="none" spc="0" normalizeH="0" baseline="0" noProof="0" dirty="0">
                        <a:ln>
                          <a:noFill/>
                        </a:ln>
                        <a:effectLst/>
                        <a:uLnTx/>
                        <a:uFillTx/>
                        <a:latin typeface="Arial"/>
                        <a:ea typeface="+mn-ea"/>
                        <a:cs typeface="+mn-cs"/>
                      </a:endParaRPr>
                    </a:p>
                  </a:txBody>
                  <a:tcPr>
                    <a:solidFill>
                      <a:srgbClr val="F0F0F0"/>
                    </a:solidFill>
                  </a:tcPr>
                </a:tc>
                <a:extLst>
                  <a:ext uri="{0D108BD9-81ED-4DB2-BD59-A6C34878D82A}">
                    <a16:rowId xmlns:a16="http://schemas.microsoft.com/office/drawing/2014/main" val="3824907496"/>
                  </a:ext>
                </a:extLst>
              </a:tr>
              <a:tr h="0">
                <a:tc>
                  <a:txBody>
                    <a:bodyPr/>
                    <a:lstStyle/>
                    <a:p>
                      <a:pPr marL="93345"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كل ستة أشهر</a:t>
                      </a:r>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a:txBody>
                  <a:tcPr marL="7620" marR="7620" marT="7620" marB="0" anchor="ctr">
                    <a:solidFill>
                      <a:srgbClr val="F0F0F0"/>
                    </a:solidFill>
                  </a:tcPr>
                </a:tc>
                <a:tc>
                  <a:txBody>
                    <a:bodyPr/>
                    <a:lstStyle/>
                    <a:p>
                      <a:pPr marL="0" marR="0" lvl="0" indent="93345"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السلطة الوطنية، الشريك المنفذ</a:t>
                      </a:r>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a:txBody>
                  <a:tcPr marL="7620" marR="7620" marT="7620" marB="0" anchor="ctr">
                    <a:solidFill>
                      <a:srgbClr val="F0F0F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effectLst/>
                          <a:uLnTx/>
                          <a:uFillTx/>
                          <a:latin typeface="Arial"/>
                          <a:ea typeface="+mn-ea"/>
                          <a:cs typeface="+mn-cs"/>
                        </a:rPr>
                        <a:t>النتيجة-3.3 نسبة النساء المحليات اللواتي تشاركن في العمل على إزالة الألغام كموظفات</a:t>
                      </a:r>
                      <a:endParaRPr kumimoji="0" lang="en-GB" sz="1000" b="0" i="0" u="none" strike="noStrike" kern="1200" cap="none" spc="0" normalizeH="0" baseline="0" noProof="0" dirty="0">
                        <a:ln>
                          <a:noFill/>
                        </a:ln>
                        <a:effectLst/>
                        <a:uLnTx/>
                        <a:uFillTx/>
                        <a:latin typeface="Arial"/>
                        <a:ea typeface="+mn-ea"/>
                        <a:cs typeface="+mn-cs"/>
                      </a:endParaRPr>
                    </a:p>
                  </a:txBody>
                  <a:tcPr>
                    <a:solidFill>
                      <a:srgbClr val="F0F0F0"/>
                    </a:solidFill>
                  </a:tcPr>
                </a:tc>
                <a:extLst>
                  <a:ext uri="{0D108BD9-81ED-4DB2-BD59-A6C34878D82A}">
                    <a16:rowId xmlns:a16="http://schemas.microsoft.com/office/drawing/2014/main" val="2684353076"/>
                  </a:ext>
                </a:extLst>
              </a:tr>
              <a:tr h="0">
                <a:tc>
                  <a:txBody>
                    <a:bodyPr/>
                    <a:lstStyle/>
                    <a:p>
                      <a:pPr marL="93345"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كل ستة أشهر</a:t>
                      </a:r>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a:txBody>
                  <a:tcPr marL="7620" marR="7620" marT="7620" marB="0" anchor="ctr">
                    <a:solidFill>
                      <a:srgbClr val="F0F0F0"/>
                    </a:solidFill>
                  </a:tcPr>
                </a:tc>
                <a:tc>
                  <a:txBody>
                    <a:bodyPr/>
                    <a:lstStyle/>
                    <a:p>
                      <a:pPr marL="0" marR="0" lvl="0" indent="93345"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الشريك المنفذ</a:t>
                      </a:r>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a:txBody>
                  <a:tcPr marL="7620" marR="7620" marT="7620" marB="0" anchor="ctr">
                    <a:solidFill>
                      <a:srgbClr val="F0F0F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effectLst/>
                          <a:uLnTx/>
                          <a:uFillTx/>
                          <a:latin typeface="Arial"/>
                          <a:ea typeface="+mn-ea"/>
                          <a:cs typeface="+mn-cs"/>
                        </a:rPr>
                        <a:t>النتيجة-3.4 </a:t>
                      </a:r>
                      <a:r>
                        <a:rPr kumimoji="0" lang="ar-JO" sz="1000" b="0" i="0" u="none" strike="noStrike" kern="1200" cap="none" spc="0" normalizeH="0" baseline="0" noProof="0" dirty="0">
                          <a:ln>
                            <a:noFill/>
                          </a:ln>
                          <a:effectLst/>
                          <a:uLnTx/>
                          <a:uFillTx/>
                          <a:latin typeface="+mn-lt"/>
                          <a:ea typeface="+mn-ea"/>
                          <a:cs typeface="+mn-cs"/>
                        </a:rPr>
                        <a:t>نسبة النساء المحليات الموظفات في العامل على إزالة الألغام في مناصب إدارية</a:t>
                      </a:r>
                      <a:endParaRPr kumimoji="0" lang="en-GB" sz="1000" b="0" i="0" u="none" strike="noStrike" kern="1200" cap="none" spc="0" normalizeH="0" baseline="0" noProof="0" dirty="0">
                        <a:ln>
                          <a:noFill/>
                        </a:ln>
                        <a:effectLst/>
                        <a:uLnTx/>
                        <a:uFillTx/>
                        <a:latin typeface="Arial"/>
                        <a:ea typeface="+mn-ea"/>
                        <a:cs typeface="+mn-cs"/>
                      </a:endParaRPr>
                    </a:p>
                  </a:txBody>
                  <a:tcPr>
                    <a:solidFill>
                      <a:srgbClr val="F0F0F0"/>
                    </a:solidFill>
                  </a:tcPr>
                </a:tc>
                <a:extLst>
                  <a:ext uri="{0D108BD9-81ED-4DB2-BD59-A6C34878D82A}">
                    <a16:rowId xmlns:a16="http://schemas.microsoft.com/office/drawing/2014/main" val="1904229001"/>
                  </a:ext>
                </a:extLst>
              </a:tr>
              <a:tr h="0">
                <a:tc>
                  <a:txBody>
                    <a:bodyPr/>
                    <a:lstStyle/>
                    <a:p>
                      <a:pPr marL="93345"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كل ستة أشهر</a:t>
                      </a:r>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a:txBody>
                  <a:tcPr marL="7620" marR="7620" marT="7620" marB="0" anchor="ctr">
                    <a:solidFill>
                      <a:srgbClr val="F0F0F0"/>
                    </a:solidFill>
                  </a:tcPr>
                </a:tc>
                <a:tc>
                  <a:txBody>
                    <a:bodyPr/>
                    <a:lstStyle/>
                    <a:p>
                      <a:pPr marL="0" marR="0" lvl="0" indent="93345"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الشريك المنفذ</a:t>
                      </a:r>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a:txBody>
                  <a:tcPr marL="7620" marR="7620" marT="7620" marB="0" anchor="ctr">
                    <a:solidFill>
                      <a:srgbClr val="F0F0F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effectLst/>
                          <a:uLnTx/>
                          <a:uFillTx/>
                          <a:latin typeface="Arial"/>
                          <a:ea typeface="+mn-ea"/>
                          <a:cs typeface="+mn-cs"/>
                        </a:rPr>
                        <a:t>النتيجة-3.5 المنظور بشأن التقديم المتساوي للعمل على إزالة الألغام (بيانات مصنفة حسب العمر والجنس)</a:t>
                      </a:r>
                      <a:endParaRPr kumimoji="0" lang="en-GB" sz="1000" b="0" i="0" u="none" strike="noStrike" kern="1200" cap="none" spc="0" normalizeH="0" baseline="0" noProof="0" dirty="0">
                        <a:ln>
                          <a:noFill/>
                        </a:ln>
                        <a:effectLst/>
                        <a:uLnTx/>
                        <a:uFillTx/>
                        <a:latin typeface="Arial"/>
                        <a:ea typeface="+mn-ea"/>
                        <a:cs typeface="+mn-cs"/>
                      </a:endParaRPr>
                    </a:p>
                  </a:txBody>
                  <a:tcPr>
                    <a:solidFill>
                      <a:srgbClr val="F0F0F0"/>
                    </a:solidFill>
                  </a:tcPr>
                </a:tc>
                <a:extLst>
                  <a:ext uri="{0D108BD9-81ED-4DB2-BD59-A6C34878D82A}">
                    <a16:rowId xmlns:a16="http://schemas.microsoft.com/office/drawing/2014/main" val="1123592790"/>
                  </a:ext>
                </a:extLst>
              </a:tr>
              <a:tr h="0">
                <a:tc>
                  <a:txBody>
                    <a:bodyPr/>
                    <a:lstStyle/>
                    <a:p>
                      <a:pPr marL="0" marR="0" lvl="0" indent="93345" algn="r" defTabSz="914400" rtl="1" eaLnBrk="1" fontAlgn="ctr" latinLnBrk="0" hangingPunct="1">
                        <a:lnSpc>
                          <a:spcPct val="100000"/>
                        </a:lnSpc>
                        <a:spcBef>
                          <a:spcPts val="0"/>
                        </a:spcBef>
                        <a:spcAft>
                          <a:spcPts val="0"/>
                        </a:spcAft>
                        <a:buClrTx/>
                        <a:buSzTx/>
                        <a:buFontTx/>
                        <a:buNone/>
                        <a:tabLst/>
                        <a:defRPr/>
                      </a:pPr>
                      <a:endParaRPr lang="en-GB" sz="1000" b="0" i="0" u="none" strike="noStrike" kern="1200" dirty="0">
                        <a:solidFill>
                          <a:srgbClr val="000000"/>
                        </a:solidFill>
                        <a:effectLst/>
                        <a:latin typeface="Arial"/>
                        <a:ea typeface="+mn-ea"/>
                        <a:cs typeface="+mn-cs"/>
                      </a:endParaRPr>
                    </a:p>
                  </a:txBody>
                  <a:tcPr marL="7620" marR="7620" marT="7620" marB="0" anchor="ctr">
                    <a:solidFill>
                      <a:srgbClr val="F0F0F0"/>
                    </a:solidFill>
                  </a:tcPr>
                </a:tc>
                <a:tc>
                  <a:txBody>
                    <a:bodyPr/>
                    <a:lstStyle/>
                    <a:p>
                      <a:pPr marL="0" indent="93345" algn="r" rtl="1" fontAlgn="ctr"/>
                      <a:r>
                        <a:rPr lang="ar-JO" sz="1000" b="0" i="0" u="none" strike="noStrike" dirty="0">
                          <a:solidFill>
                            <a:srgbClr val="000000"/>
                          </a:solidFill>
                          <a:effectLst/>
                          <a:latin typeface="+mn-lt"/>
                        </a:rPr>
                        <a:t>السلطة الوطنية، الشريك المنفذ</a:t>
                      </a:r>
                      <a:endParaRPr lang="en-GB" sz="1000" b="0" i="0" u="none" strike="noStrike" dirty="0">
                        <a:solidFill>
                          <a:srgbClr val="000000"/>
                        </a:solidFill>
                        <a:effectLst/>
                        <a:latin typeface="+mn-lt"/>
                      </a:endParaRPr>
                    </a:p>
                  </a:txBody>
                  <a:tcPr marL="7620" marR="7620" marT="7620" marB="0" anchor="ctr">
                    <a:solidFill>
                      <a:srgbClr val="F0F0F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effectLst/>
                          <a:uLnTx/>
                          <a:uFillTx/>
                          <a:latin typeface="Arial"/>
                          <a:ea typeface="+mn-ea"/>
                          <a:cs typeface="+mn-cs"/>
                        </a:rPr>
                        <a:t>النتيجة-4.1 عدد ونسبة أنشطة العمل على إزالة الألغام التي نتج عنها دعم متسلسل أو مدمج من قطاعات أخرى تعزيزاً لجودة العمل على إزالة الألغام</a:t>
                      </a:r>
                      <a:endParaRPr kumimoji="0" lang="en-GB" sz="1000" b="0" i="0" u="none" strike="noStrike" kern="1200" cap="none" spc="0" normalizeH="0" baseline="0" noProof="0" dirty="0">
                        <a:ln>
                          <a:noFill/>
                        </a:ln>
                        <a:effectLst/>
                        <a:uLnTx/>
                        <a:uFillTx/>
                        <a:latin typeface="Arial"/>
                        <a:ea typeface="+mn-ea"/>
                        <a:cs typeface="+mn-cs"/>
                      </a:endParaRPr>
                    </a:p>
                  </a:txBody>
                  <a:tcPr>
                    <a:solidFill>
                      <a:srgbClr val="F0F0F0"/>
                    </a:solidFill>
                  </a:tcPr>
                </a:tc>
                <a:extLst>
                  <a:ext uri="{0D108BD9-81ED-4DB2-BD59-A6C34878D82A}">
                    <a16:rowId xmlns:a16="http://schemas.microsoft.com/office/drawing/2014/main" val="1761753628"/>
                  </a:ext>
                </a:extLst>
              </a:tr>
              <a:tr h="0">
                <a:tc>
                  <a:txBody>
                    <a:bodyPr/>
                    <a:lstStyle/>
                    <a:p>
                      <a:pPr marL="0" marR="0" lvl="0" indent="9525" algn="r" defTabSz="914400" rtl="1" eaLnBrk="1" fontAlgn="ctr" latinLnBrk="0" hangingPunct="1">
                        <a:lnSpc>
                          <a:spcPct val="100000"/>
                        </a:lnSpc>
                        <a:spcBef>
                          <a:spcPts val="0"/>
                        </a:spcBef>
                        <a:spcAft>
                          <a:spcPts val="0"/>
                        </a:spcAft>
                        <a:buClrTx/>
                        <a:buSzTx/>
                        <a:buFontTx/>
                        <a:buNone/>
                        <a:tabLst/>
                        <a:defRPr/>
                      </a:pPr>
                      <a:endParaRPr lang="en-US" sz="1000" b="0" i="0" u="none" strike="noStrike" kern="1200" dirty="0">
                        <a:solidFill>
                          <a:srgbClr val="000000"/>
                        </a:solidFill>
                        <a:effectLst/>
                        <a:latin typeface="Arial"/>
                        <a:ea typeface="+mn-ea"/>
                        <a:cs typeface="+mn-cs"/>
                      </a:endParaRPr>
                    </a:p>
                  </a:txBody>
                  <a:tcPr marL="108000" marR="7620" marT="7620" marB="0" anchor="ctr">
                    <a:solidFill>
                      <a:srgbClr val="F0F0F0"/>
                    </a:solidFill>
                  </a:tcPr>
                </a:tc>
                <a:tc>
                  <a:txBody>
                    <a:bodyPr/>
                    <a:lstStyle/>
                    <a:p>
                      <a:pPr marL="0" marR="0" lvl="0" indent="93345"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0000"/>
                          </a:solidFill>
                          <a:effectLst/>
                          <a:uLnTx/>
                          <a:uFillTx/>
                          <a:latin typeface="+mn-lt"/>
                          <a:ea typeface="+mn-ea"/>
                          <a:cs typeface="+mn-cs"/>
                        </a:rPr>
                        <a:t>السلطة الوطنية، الشريك المنفذ، المانح</a:t>
                      </a:r>
                      <a:endParaRPr kumimoji="0" lang="en-GB" sz="1000" b="0" i="0" u="none" strike="noStrike" kern="1200" cap="none" spc="0" normalizeH="0" baseline="0" noProof="0" dirty="0">
                        <a:ln>
                          <a:noFill/>
                        </a:ln>
                        <a:solidFill>
                          <a:srgbClr val="000000"/>
                        </a:solidFill>
                        <a:effectLst/>
                        <a:uLnTx/>
                        <a:uFillTx/>
                        <a:latin typeface="+mn-lt"/>
                        <a:ea typeface="+mn-ea"/>
                        <a:cs typeface="+mn-cs"/>
                      </a:endParaRPr>
                    </a:p>
                  </a:txBody>
                  <a:tcPr marL="7620" marR="7620" marT="7620" marB="0" anchor="ctr">
                    <a:solidFill>
                      <a:srgbClr val="F0F0F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effectLst/>
                          <a:uLnTx/>
                          <a:uFillTx/>
                          <a:latin typeface="Arial"/>
                          <a:ea typeface="+mn-ea"/>
                          <a:cs typeface="+mn-cs"/>
                        </a:rPr>
                        <a:t>النتيجة-4.2 وجود آلية تنسيق فعالة للفاعلين في العمل على إزالة الألغام والعاملين في المجال الإنساني وبناء السلام وتحقيق الاستقرار والتنمية والبيئة في ظل وجود تركيز كثبت على النوع الاجتماعي والإشراك ومساعدة الضحايا</a:t>
                      </a:r>
                      <a:endParaRPr kumimoji="0" lang="en-GB" sz="1000" b="0" i="0" u="none" strike="noStrike" kern="1200" cap="none" spc="0" normalizeH="0" baseline="0" noProof="0" dirty="0">
                        <a:ln>
                          <a:noFill/>
                        </a:ln>
                        <a:effectLst/>
                        <a:uLnTx/>
                        <a:uFillTx/>
                        <a:latin typeface="Arial"/>
                        <a:ea typeface="+mn-ea"/>
                        <a:cs typeface="+mn-cs"/>
                      </a:endParaRPr>
                    </a:p>
                  </a:txBody>
                  <a:tcPr>
                    <a:solidFill>
                      <a:srgbClr val="F0F0F0"/>
                    </a:solidFill>
                  </a:tcPr>
                </a:tc>
                <a:extLst>
                  <a:ext uri="{0D108BD9-81ED-4DB2-BD59-A6C34878D82A}">
                    <a16:rowId xmlns:a16="http://schemas.microsoft.com/office/drawing/2014/main" val="2411084367"/>
                  </a:ext>
                </a:extLst>
              </a:tr>
              <a:tr h="0">
                <a:tc gridSpan="3">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dirty="0">
                          <a:solidFill>
                            <a:schemeClr val="dk1"/>
                          </a:solidFill>
                          <a:latin typeface="+mn-lt"/>
                        </a:rPr>
                        <a:t>يرجى اختيار مؤشرات إضافية على مستوى الأثر</a:t>
                      </a:r>
                      <a:r>
                        <a:rPr lang="ar-JO" sz="1000" b="0" i="0" baseline="0" dirty="0">
                          <a:solidFill>
                            <a:schemeClr val="dk1"/>
                          </a:solidFill>
                          <a:latin typeface="+mn-lt"/>
                        </a:rPr>
                        <a:t> يقوم بجمعها الشركاء المنفذون كما هو محدد في بنك المؤشرات</a:t>
                      </a:r>
                      <a:endParaRPr lang="en-GB" sz="1000" b="0" i="0" dirty="0">
                        <a:solidFill>
                          <a:schemeClr val="dk1"/>
                        </a:solidFill>
                        <a:latin typeface="+mn-lt"/>
                      </a:endParaRPr>
                    </a:p>
                  </a:txBody>
                  <a:tcPr>
                    <a:solidFill>
                      <a:srgbClr val="F0F0F0"/>
                    </a:solidFill>
                  </a:tcPr>
                </a:tc>
                <a:tc hMerge="1">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a:endParaRPr>
                    </a:p>
                  </a:txBody>
                  <a:tcPr>
                    <a:solidFill>
                      <a:srgbClr val="F0F0F0"/>
                    </a:solidFill>
                  </a:tcPr>
                </a:tc>
                <a:tc hMerge="1">
                  <a:txBody>
                    <a:bodyPr/>
                    <a:lstStyle/>
                    <a:p>
                      <a:endParaRPr lang="en-GB" sz="1000" b="0" i="0" dirty="0">
                        <a:latin typeface="Arial"/>
                      </a:endParaRPr>
                    </a:p>
                  </a:txBody>
                  <a:tcPr>
                    <a:solidFill>
                      <a:srgbClr val="F0F0F0"/>
                    </a:solidFill>
                  </a:tcPr>
                </a:tc>
                <a:extLst>
                  <a:ext uri="{0D108BD9-81ED-4DB2-BD59-A6C34878D82A}">
                    <a16:rowId xmlns:a16="http://schemas.microsoft.com/office/drawing/2014/main" val="1971770085"/>
                  </a:ext>
                </a:extLst>
              </a:tr>
            </a:tbl>
          </a:graphicData>
        </a:graphic>
      </p:graphicFrame>
      <p:cxnSp>
        <p:nvCxnSpPr>
          <p:cNvPr id="10" name="Connector: Elbow 33">
            <a:extLst>
              <a:ext uri="{FF2B5EF4-FFF2-40B4-BE49-F238E27FC236}">
                <a16:creationId xmlns:a16="http://schemas.microsoft.com/office/drawing/2014/main" id="{8E032ED5-2806-90F9-AC89-06A7A9CA78EC}"/>
              </a:ext>
            </a:extLst>
          </p:cNvPr>
          <p:cNvCxnSpPr>
            <a:cxnSpLocks/>
          </p:cNvCxnSpPr>
          <p:nvPr/>
        </p:nvCxnSpPr>
        <p:spPr>
          <a:xfrm rot="10800000" flipV="1">
            <a:off x="7104229" y="1183231"/>
            <a:ext cx="803953" cy="406519"/>
          </a:xfrm>
          <a:prstGeom prst="bentConnector3">
            <a:avLst>
              <a:gd name="adj1" fmla="val 60236"/>
            </a:avLst>
          </a:prstGeom>
          <a:ln w="9525">
            <a:tailEnd type="triangle"/>
          </a:ln>
        </p:spPr>
        <p:style>
          <a:lnRef idx="1">
            <a:schemeClr val="dk1"/>
          </a:lnRef>
          <a:fillRef idx="0">
            <a:schemeClr val="dk1"/>
          </a:fillRef>
          <a:effectRef idx="0">
            <a:schemeClr val="dk1"/>
          </a:effectRef>
          <a:fontRef idx="minor">
            <a:schemeClr val="tx1"/>
          </a:fontRef>
        </p:style>
      </p:cxnSp>
      <p:cxnSp>
        <p:nvCxnSpPr>
          <p:cNvPr id="11" name="Connector: Elbow 51">
            <a:extLst>
              <a:ext uri="{FF2B5EF4-FFF2-40B4-BE49-F238E27FC236}">
                <a16:creationId xmlns:a16="http://schemas.microsoft.com/office/drawing/2014/main" id="{7D4ACFBB-4D50-2DE0-7C2B-6B9E7AF7D49C}"/>
              </a:ext>
            </a:extLst>
          </p:cNvPr>
          <p:cNvCxnSpPr>
            <a:cxnSpLocks/>
          </p:cNvCxnSpPr>
          <p:nvPr/>
        </p:nvCxnSpPr>
        <p:spPr>
          <a:xfrm rot="10800000">
            <a:off x="7104228" y="734672"/>
            <a:ext cx="631334" cy="449915"/>
          </a:xfrm>
          <a:prstGeom prst="bentConnector3">
            <a:avLst>
              <a:gd name="adj1" fmla="val 50000"/>
            </a:avLst>
          </a:prstGeom>
          <a:ln w="9525">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80E223D4-6711-50DA-251B-46F6F9ECE334}"/>
              </a:ext>
            </a:extLst>
          </p:cNvPr>
          <p:cNvCxnSpPr>
            <a:cxnSpLocks/>
          </p:cNvCxnSpPr>
          <p:nvPr/>
        </p:nvCxnSpPr>
        <p:spPr>
          <a:xfrm flipH="1">
            <a:off x="6989553" y="1180728"/>
            <a:ext cx="918628"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33">
            <a:extLst>
              <a:ext uri="{FF2B5EF4-FFF2-40B4-BE49-F238E27FC236}">
                <a16:creationId xmlns:a16="http://schemas.microsoft.com/office/drawing/2014/main" id="{B7ED63E7-E8D0-9EAB-B558-AFDC3795DCAE}"/>
              </a:ext>
            </a:extLst>
          </p:cNvPr>
          <p:cNvCxnSpPr>
            <a:cxnSpLocks/>
          </p:cNvCxnSpPr>
          <p:nvPr/>
        </p:nvCxnSpPr>
        <p:spPr>
          <a:xfrm rot="10800000" flipV="1">
            <a:off x="3338198" y="1202814"/>
            <a:ext cx="675325" cy="445584"/>
          </a:xfrm>
          <a:prstGeom prst="bentConnector3">
            <a:avLst>
              <a:gd name="adj1" fmla="val 50000"/>
            </a:avLst>
          </a:prstGeom>
          <a:ln w="9525">
            <a:tailEnd type="triangle"/>
          </a:ln>
        </p:spPr>
        <p:style>
          <a:lnRef idx="1">
            <a:schemeClr val="dk1"/>
          </a:lnRef>
          <a:fillRef idx="0">
            <a:schemeClr val="dk1"/>
          </a:fillRef>
          <a:effectRef idx="0">
            <a:schemeClr val="dk1"/>
          </a:effectRef>
          <a:fontRef idx="minor">
            <a:schemeClr val="tx1"/>
          </a:fontRef>
        </p:style>
      </p:cxnSp>
      <p:cxnSp>
        <p:nvCxnSpPr>
          <p:cNvPr id="22" name="Connector: Elbow 51">
            <a:extLst>
              <a:ext uri="{FF2B5EF4-FFF2-40B4-BE49-F238E27FC236}">
                <a16:creationId xmlns:a16="http://schemas.microsoft.com/office/drawing/2014/main" id="{6AAA002D-D20D-3576-90FD-6D86608C708A}"/>
              </a:ext>
            </a:extLst>
          </p:cNvPr>
          <p:cNvCxnSpPr>
            <a:cxnSpLocks/>
          </p:cNvCxnSpPr>
          <p:nvPr/>
        </p:nvCxnSpPr>
        <p:spPr>
          <a:xfrm rot="10800000">
            <a:off x="3298146" y="727464"/>
            <a:ext cx="755432" cy="457525"/>
          </a:xfrm>
          <a:prstGeom prst="bentConnector3">
            <a:avLst>
              <a:gd name="adj1" fmla="val 50000"/>
            </a:avLst>
          </a:prstGeom>
          <a:ln w="9525">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EA3CA99A-907A-9C54-5815-30382B66EF7B}"/>
              </a:ext>
            </a:extLst>
          </p:cNvPr>
          <p:cNvCxnSpPr>
            <a:cxnSpLocks/>
          </p:cNvCxnSpPr>
          <p:nvPr/>
        </p:nvCxnSpPr>
        <p:spPr>
          <a:xfrm flipH="1">
            <a:off x="3289631" y="1185899"/>
            <a:ext cx="772461" cy="268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4489470-8083-4F0F-989A-4A8A991C1662}"/>
              </a:ext>
            </a:extLst>
          </p:cNvPr>
          <p:cNvSpPr txBox="1"/>
          <p:nvPr/>
        </p:nvSpPr>
        <p:spPr>
          <a:xfrm>
            <a:off x="6947303" y="1003390"/>
            <a:ext cx="748504" cy="176880"/>
          </a:xfrm>
          <a:prstGeom prst="rect">
            <a:avLst/>
          </a:prstGeom>
          <a:solidFill>
            <a:schemeClr val="bg1"/>
          </a:solidFill>
          <a:ln>
            <a:noFill/>
          </a:ln>
        </p:spPr>
        <p:txBody>
          <a:bodyPr wrap="square" lIns="36000" tIns="0" rIns="0" bIns="0" rtlCol="0" anchor="ctr" anchorCtr="0">
            <a:noAutofit/>
          </a:bodyPr>
          <a:lstStyle/>
          <a:p>
            <a:r>
              <a:rPr lang="ar-JO" sz="900" dirty="0">
                <a:latin typeface="Arial" panose="020B0604020202020204" pitchFamily="34" charset="0"/>
                <a:ea typeface="Arial" charset="0"/>
                <a:cs typeface="Arial" charset="0"/>
              </a:rPr>
              <a:t>مما يؤدي إلى...</a:t>
            </a:r>
            <a:endParaRPr lang="en-GB" sz="900" dirty="0">
              <a:latin typeface="Arial" panose="020B0604020202020204" pitchFamily="34" charset="0"/>
              <a:ea typeface="Arial" charset="0"/>
              <a:cs typeface="Arial" charset="0"/>
            </a:endParaRPr>
          </a:p>
        </p:txBody>
      </p:sp>
      <p:sp>
        <p:nvSpPr>
          <p:cNvPr id="44" name="Rounded Rectangle 299">
            <a:extLst>
              <a:ext uri="{FF2B5EF4-FFF2-40B4-BE49-F238E27FC236}">
                <a16:creationId xmlns:a16="http://schemas.microsoft.com/office/drawing/2014/main" id="{EF980547-71A8-4131-BC29-530E1773BDE0}"/>
              </a:ext>
            </a:extLst>
          </p:cNvPr>
          <p:cNvSpPr/>
          <p:nvPr/>
        </p:nvSpPr>
        <p:spPr>
          <a:xfrm>
            <a:off x="4031547" y="971318"/>
            <a:ext cx="2920215" cy="432000"/>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rPr>
              <a:t>العمل على إزالة الألغام مستجيب ويحقق المساواة وطنياً من خلال </a:t>
            </a:r>
            <a:r>
              <a:rPr lang="ar-JO" sz="900" dirty="0" err="1">
                <a:solidFill>
                  <a:schemeClr val="tx1"/>
                </a:solidFill>
              </a:rPr>
              <a:t>حوكمة</a:t>
            </a:r>
            <a:r>
              <a:rPr lang="ar-JO" sz="900" dirty="0">
                <a:solidFill>
                  <a:schemeClr val="tx1"/>
                </a:solidFill>
              </a:rPr>
              <a:t> محسنة في ظل زيادة التنفيذ المحلي</a:t>
            </a:r>
            <a:endParaRPr lang="en-GB" sz="900" dirty="0">
              <a:solidFill>
                <a:schemeClr val="tx1"/>
              </a:solidFill>
            </a:endParaRPr>
          </a:p>
        </p:txBody>
      </p:sp>
      <p:sp>
        <p:nvSpPr>
          <p:cNvPr id="42" name="TextBox 41">
            <a:extLst>
              <a:ext uri="{FF2B5EF4-FFF2-40B4-BE49-F238E27FC236}">
                <a16:creationId xmlns:a16="http://schemas.microsoft.com/office/drawing/2014/main" id="{A9A965AD-5E89-D240-BC39-240C03E5A5B0}"/>
              </a:ext>
            </a:extLst>
          </p:cNvPr>
          <p:cNvSpPr txBox="1"/>
          <p:nvPr/>
        </p:nvSpPr>
        <p:spPr>
          <a:xfrm>
            <a:off x="7908181" y="913164"/>
            <a:ext cx="1925093" cy="540137"/>
          </a:xfrm>
          <a:prstGeom prst="roundRect">
            <a:avLst/>
          </a:prstGeom>
          <a:solidFill>
            <a:srgbClr val="F0F0F0"/>
          </a:solidFill>
          <a:ln w="19050">
            <a:solidFill>
              <a:srgbClr val="009FE3"/>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r>
              <a:rPr lang="ar-JO" dirty="0"/>
              <a:t>قدرات معززة للسلطات الوطنية</a:t>
            </a:r>
            <a:endParaRPr lang="en-GB" dirty="0"/>
          </a:p>
        </p:txBody>
      </p:sp>
      <p:sp>
        <p:nvSpPr>
          <p:cNvPr id="5" name="Slide Number Placeholder 5">
            <a:extLst>
              <a:ext uri="{FF2B5EF4-FFF2-40B4-BE49-F238E27FC236}">
                <a16:creationId xmlns:a16="http://schemas.microsoft.com/office/drawing/2014/main" id="{06676CC1-A8B8-C38F-57E0-302BC2104E1A}"/>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31</a:t>
            </a:fld>
            <a:endParaRPr lang="en-GB" dirty="0"/>
          </a:p>
        </p:txBody>
      </p:sp>
    </p:spTree>
    <p:extLst>
      <p:ext uri="{BB962C8B-B14F-4D97-AF65-F5344CB8AC3E}">
        <p14:creationId xmlns:p14="http://schemas.microsoft.com/office/powerpoint/2010/main" val="4176005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D6A839-3E33-5674-875A-6036461D11FB}"/>
              </a:ext>
            </a:extLst>
          </p:cNvPr>
          <p:cNvSpPr/>
          <p:nvPr/>
        </p:nvSpPr>
        <p:spPr>
          <a:xfrm>
            <a:off x="371861" y="308863"/>
            <a:ext cx="11389274" cy="800219"/>
          </a:xfrm>
          <a:prstGeom prst="rect">
            <a:avLst/>
          </a:prstGeom>
          <a:noFill/>
        </p:spPr>
        <p:txBody>
          <a:bodyPr wrap="square" lIns="0" tIns="0" rIns="0" bIns="0">
            <a:spAutoFit/>
          </a:bodyPr>
          <a:lstStyle/>
          <a:p>
            <a:pPr algn="r" rtl="1"/>
            <a:r>
              <a:rPr lang="ar-JO" sz="2000" dirty="0">
                <a:solidFill>
                  <a:srgbClr val="103A71"/>
                </a:solidFill>
                <a:latin typeface="Arial" panose="020B0604020202020204" pitchFamily="34" charset="0"/>
              </a:rPr>
              <a:t>نظرية العمل: </a:t>
            </a:r>
            <a:r>
              <a:rPr lang="ar-JO" sz="2000" b="1" dirty="0">
                <a:solidFill>
                  <a:srgbClr val="103A71"/>
                </a:solidFill>
                <a:latin typeface="Arial" panose="020B0604020202020204" pitchFamily="34" charset="0"/>
              </a:rPr>
              <a:t>بناء قدرات السلطات الوطنية [لإزالة الألغام]</a:t>
            </a:r>
            <a:endParaRPr lang="ar-JO" sz="2000" dirty="0">
              <a:solidFill>
                <a:srgbClr val="103A71"/>
              </a:solidFill>
              <a:latin typeface="Arial" panose="020B0604020202020204" pitchFamily="34" charset="0"/>
            </a:endParaRPr>
          </a:p>
          <a:p>
            <a:endParaRPr lang="en-GB" sz="3200" dirty="0">
              <a:solidFill>
                <a:schemeClr val="accent1"/>
              </a:solidFill>
              <a:latin typeface="Arial" panose="020B0604020202020204" pitchFamily="34" charset="0"/>
              <a:ea typeface="+mj-ea"/>
              <a:cs typeface="+mj-cs"/>
            </a:endParaRPr>
          </a:p>
        </p:txBody>
      </p:sp>
      <p:sp>
        <p:nvSpPr>
          <p:cNvPr id="3" name="Rounded Rectangle 2">
            <a:extLst>
              <a:ext uri="{FF2B5EF4-FFF2-40B4-BE49-F238E27FC236}">
                <a16:creationId xmlns:a16="http://schemas.microsoft.com/office/drawing/2014/main" id="{3D377DDC-7E05-97AD-9C1D-D1294A2B312E}"/>
              </a:ext>
            </a:extLst>
          </p:cNvPr>
          <p:cNvSpPr/>
          <p:nvPr/>
        </p:nvSpPr>
        <p:spPr>
          <a:xfrm>
            <a:off x="281304" y="1469973"/>
            <a:ext cx="5200708"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0" rIns="108000" bIns="36000" rtlCol="0" anchor="t" anchorCtr="0"/>
          <a:lstStyle/>
          <a:p>
            <a:pPr algn="r" rtl="1"/>
            <a:r>
              <a:rPr lang="ar-JO" sz="1400" b="1" dirty="0">
                <a:solidFill>
                  <a:srgbClr val="002060"/>
                </a:solidFill>
                <a:latin typeface="Arial" panose="020B0604020202020204" pitchFamily="34" charset="0"/>
              </a:rPr>
              <a:t>تسليم الأراضي والتخلص من المخلفات المتفجرة</a:t>
            </a:r>
          </a:p>
          <a:p>
            <a:pPr algn="r" rtl="1"/>
            <a:r>
              <a:rPr lang="ar-JO" sz="1200" dirty="0">
                <a:solidFill>
                  <a:srgbClr val="002060"/>
                </a:solidFill>
                <a:latin typeface="Arial" panose="020B0604020202020204" pitchFamily="34" charset="0"/>
                <a:cs typeface="Arial" panose="020B0604020202020204" pitchFamily="34" charset="0"/>
              </a:rPr>
              <a:t>تقوم السلطات الوطنية الفعالة بتنظيم وإدارة وتنسيق عملية تسليم الأراضي وأنشطة التخلص من المخلفات المتفجرة لضمان امتثال معايير إزالة الألغام الدولية/الوطنية وشموليتها ووصولها لأكثر المهددين بخطر حوادث المخلفات المتفجرة، بالإضافة إلى دعم أجندات العمل الإنساني والتنمية وبناء السلام. وتشجع مشاركة الشركاء المنفذين للبيانات قبل وبعد عمليات إزالة الألغام مع السلطات المحلية ووكالات العمل الإنساني/التنمية، تشجع التعاون ودمج العمل على إزالة الألغام في خطط التنمية والعمل الإنساني الوطنية.</a:t>
            </a:r>
          </a:p>
        </p:txBody>
      </p:sp>
      <p:sp>
        <p:nvSpPr>
          <p:cNvPr id="4" name="Rounded Rectangle 3">
            <a:extLst>
              <a:ext uri="{FF2B5EF4-FFF2-40B4-BE49-F238E27FC236}">
                <a16:creationId xmlns:a16="http://schemas.microsoft.com/office/drawing/2014/main" id="{ED941D2E-4D8A-C8C8-ED79-E5D89140C632}"/>
              </a:ext>
            </a:extLst>
          </p:cNvPr>
          <p:cNvSpPr/>
          <p:nvPr/>
        </p:nvSpPr>
        <p:spPr>
          <a:xfrm>
            <a:off x="6807711" y="1475127"/>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rPr>
              <a:t>التعليم بشأن مخاطر المخلفات المتفجرة</a:t>
            </a:r>
            <a:endParaRPr lang="en-GB" sz="1400" b="1" dirty="0">
              <a:solidFill>
                <a:srgbClr val="002060"/>
              </a:solidFill>
              <a:latin typeface="Arial" panose="020B0604020202020204" pitchFamily="34" charset="0"/>
              <a:cs typeface="Arial" panose="020B0604020202020204" pitchFamily="34" charset="0"/>
            </a:endParaRPr>
          </a:p>
          <a:p>
            <a:pPr marL="0" marR="0" lvl="0" indent="0" algn="r" rtl="1" eaLnBrk="1" fontAlgn="auto" latinLnBrk="0" hangingPunct="1">
              <a:lnSpc>
                <a:spcPct val="100000"/>
              </a:lnSpc>
              <a:spcBef>
                <a:spcPts val="0"/>
              </a:spcBef>
              <a:spcAft>
                <a:spcPts val="0"/>
              </a:spcAft>
              <a:buClrTx/>
              <a:buSzTx/>
              <a:buFontTx/>
              <a:buNone/>
            </a:pPr>
            <a:r>
              <a:rPr lang="ar-JO" sz="1200" b="0" i="0" dirty="0">
                <a:solidFill>
                  <a:srgbClr val="002060"/>
                </a:solidFill>
                <a:latin typeface="Arial" panose="020B0604020202020204" pitchFamily="34" charset="0"/>
                <a:cs typeface="Arial" panose="020B0604020202020204" pitchFamily="34" charset="0"/>
              </a:rPr>
              <a:t>تقوم السلطات الوطنية/سلطات إزالة الألغام الوطنية على تنظيم وإدارة وتنسيق أنشطة التعليم بشأن المخلفات المتفجرة لضمان مناسبتها وشموليتها ووصولها لمعظم المهددين بخطر حوادث المخلفات المتفجرة. ويمكنها أيضاً ضمان احتواء التعليم على معلومات محدثة بشأن التلوث من المخلفات المتفجرة وطرق طلب التخلص من المخلفات المتفجرة عند مواجهة أي شخص في المجتمع لجسم مشبوه.</a:t>
            </a:r>
          </a:p>
        </p:txBody>
      </p:sp>
      <p:sp>
        <p:nvSpPr>
          <p:cNvPr id="5" name="Rounded Rectangle 4">
            <a:extLst>
              <a:ext uri="{FF2B5EF4-FFF2-40B4-BE49-F238E27FC236}">
                <a16:creationId xmlns:a16="http://schemas.microsoft.com/office/drawing/2014/main" id="{959C0D07-44AC-FC69-155C-6EE6E2ECF5F9}"/>
              </a:ext>
            </a:extLst>
          </p:cNvPr>
          <p:cNvSpPr/>
          <p:nvPr/>
        </p:nvSpPr>
        <p:spPr>
          <a:xfrm>
            <a:off x="307485" y="3257064"/>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rPr>
              <a:t>بناء قدرات الشركاء المنفذين المحليين</a:t>
            </a:r>
          </a:p>
          <a:p>
            <a:pPr algn="r" rtl="1"/>
            <a:r>
              <a:rPr lang="ar-JO" sz="1200" b="0" i="0" dirty="0">
                <a:solidFill>
                  <a:srgbClr val="002060"/>
                </a:solidFill>
                <a:latin typeface="Arial" panose="020B0604020202020204" pitchFamily="34" charset="0"/>
                <a:cs typeface="Arial" panose="020B0604020202020204" pitchFamily="34" charset="0"/>
              </a:rPr>
              <a:t>يمكن للسلطات الوطنية الفعالة مناصرة بناء القدرات للمنفذين المحليين في العمل على إزالة الألغا</a:t>
            </a:r>
            <a:r>
              <a:rPr lang="ar-JO" sz="1200" dirty="0">
                <a:solidFill>
                  <a:srgbClr val="002060"/>
                </a:solidFill>
                <a:latin typeface="Arial" panose="020B0604020202020204" pitchFamily="34" charset="0"/>
                <a:cs typeface="Arial" panose="020B0604020202020204" pitchFamily="34" charset="0"/>
              </a:rPr>
              <a:t>م لتعزيز ودعم قدرات وطنية مستدامة للتعامل مع التلوث المتبقي على المدى البعيد.</a:t>
            </a:r>
            <a:endParaRPr lang="ar-JO" sz="1200" b="0" i="0" dirty="0">
              <a:solidFill>
                <a:srgbClr val="002060"/>
              </a:solidFill>
              <a:latin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3CC395DB-761D-8345-B14A-CCB051C1BFA1}"/>
              </a:ext>
            </a:extLst>
          </p:cNvPr>
          <p:cNvSpPr/>
          <p:nvPr/>
        </p:nvSpPr>
        <p:spPr>
          <a:xfrm>
            <a:off x="7375834" y="3259641"/>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rPr>
              <a:t>مساعدة الضحايا</a:t>
            </a:r>
            <a:endParaRPr lang="en-GB" sz="1400" b="1" dirty="0">
              <a:solidFill>
                <a:srgbClr val="002060"/>
              </a:solidFill>
              <a:latin typeface="Arial" panose="020B0604020202020204" pitchFamily="34" charset="0"/>
              <a:cs typeface="Arial" panose="020B0604020202020204" pitchFamily="34" charset="0"/>
            </a:endParaRPr>
          </a:p>
          <a:p>
            <a:pPr algn="r" rtl="1"/>
            <a:r>
              <a:rPr lang="ar-JO" sz="1200" b="0" i="0" dirty="0">
                <a:solidFill>
                  <a:srgbClr val="002060"/>
                </a:solidFill>
                <a:latin typeface="Arial" panose="020B0604020202020204" pitchFamily="34" charset="0"/>
                <a:cs typeface="Arial" panose="020B0604020202020204" pitchFamily="34" charset="0"/>
              </a:rPr>
              <a:t>يمكن أن يساعد بناء قدرات السلطات المحلية في خلق السياسات والإجراءات لدعم الناجين من المخلفات المتفجرة. ويمكن للسلطات المحلية المتمكنة أن تناصر التغييرات في التشريع والدعم المالي للناجين من المخلفات المتفجرة</a:t>
            </a:r>
            <a:r>
              <a:rPr lang="ar-JO" sz="1200" dirty="0">
                <a:solidFill>
                  <a:srgbClr val="002060"/>
                </a:solidFill>
                <a:latin typeface="Arial" panose="020B0604020202020204" pitchFamily="34" charset="0"/>
                <a:cs typeface="Arial" panose="020B0604020202020204" pitchFamily="34" charset="0"/>
              </a:rPr>
              <a:t> ودعم تطوير الخطط الوطنية ذات العلاقة ومشاركة البيانات ذات العلاقة بشأن الضحايا لحشد الدعم متعدد القطاعات.</a:t>
            </a:r>
            <a:endParaRPr lang="ar-JO" sz="1200" b="0" i="0" dirty="0">
              <a:solidFill>
                <a:srgbClr val="002060"/>
              </a:solidFill>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00E6BC64-2D84-67CB-62E9-2E634BE0B091}"/>
              </a:ext>
            </a:extLst>
          </p:cNvPr>
          <p:cNvSpPr/>
          <p:nvPr/>
        </p:nvSpPr>
        <p:spPr>
          <a:xfrm>
            <a:off x="6857141"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rPr>
              <a:t>المناصرة والإشراك</a:t>
            </a:r>
          </a:p>
          <a:p>
            <a:pPr algn="r" rtl="1">
              <a:spcAft>
                <a:spcPts val="300"/>
              </a:spcAft>
            </a:pPr>
            <a:r>
              <a:rPr lang="ar-JO" sz="1200" b="0" i="0" dirty="0">
                <a:solidFill>
                  <a:srgbClr val="002060"/>
                </a:solidFill>
                <a:latin typeface="Arial" panose="020B0604020202020204" pitchFamily="34" charset="0"/>
                <a:cs typeface="Arial" panose="020B0604020202020204" pitchFamily="34" charset="0"/>
              </a:rPr>
              <a:t>يمكن للسلطات الوطنية الفعالة مناصرة ودعم تعميم والامتثال لاتفاقية أوتوا واتفاقية الذخيرة العنقودية، مما يحقق أهداف الدولة وييسر وجود مجتمعات آمنة. ويمكنها أيضاً وضع السياسات والإجراءات التي تضمن مراعات حساسية النزاع والنوع الاجتماعي والإشراك والاعتبارات البيئية عبر كافة أنشطة العمل على إزالة الألغام.</a:t>
            </a:r>
          </a:p>
        </p:txBody>
      </p:sp>
      <p:sp>
        <p:nvSpPr>
          <p:cNvPr id="8" name="Rounded Rectangle 7">
            <a:extLst>
              <a:ext uri="{FF2B5EF4-FFF2-40B4-BE49-F238E27FC236}">
                <a16:creationId xmlns:a16="http://schemas.microsoft.com/office/drawing/2014/main" id="{B13871D0-D9E2-F23D-0A29-AC0F0C573495}"/>
              </a:ext>
            </a:extLst>
          </p:cNvPr>
          <p:cNvSpPr/>
          <p:nvPr/>
        </p:nvSpPr>
        <p:spPr>
          <a:xfrm>
            <a:off x="834860"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rPr>
              <a:t>التعاون والتنسيق</a:t>
            </a:r>
          </a:p>
          <a:p>
            <a:pPr algn="r" rtl="1"/>
            <a:r>
              <a:rPr lang="ar-JO" sz="1200" b="0" i="0" dirty="0">
                <a:solidFill>
                  <a:srgbClr val="002060"/>
                </a:solidFill>
                <a:latin typeface="Arial" panose="020B0604020202020204" pitchFamily="34" charset="0"/>
                <a:cs typeface="Arial" panose="020B0604020202020204" pitchFamily="34" charset="0"/>
              </a:rPr>
              <a:t>التنسيق والتعاون الفعال من السلطة الوطنية/سلطة إزالة الألغام الوطنية مع أصحاب المصلحة الدوليين والوطنيين والمحليين والمجتمعيين يساعد في تحديد الموارد اللازمة للعمل على إزالة الألغام وتخصيصها. ويمكن لسلطات إزالة الألغام الوطنية الدفع لشمل العمل على إزالة الألغام في خطط العمل الإنساني/التنمية الوطنية، مما يزيد من احتمالية تكملة المساعدة لإزالة الألغام. </a:t>
            </a:r>
          </a:p>
        </p:txBody>
      </p:sp>
      <p:cxnSp>
        <p:nvCxnSpPr>
          <p:cNvPr id="9" name="Straight Connector 8">
            <a:extLst>
              <a:ext uri="{FF2B5EF4-FFF2-40B4-BE49-F238E27FC236}">
                <a16:creationId xmlns:a16="http://schemas.microsoft.com/office/drawing/2014/main" id="{91F8FEBE-5460-2E51-FFD5-0A9BD2A31210}"/>
              </a:ext>
            </a:extLst>
          </p:cNvPr>
          <p:cNvCxnSpPr>
            <a:cxnSpLocks/>
          </p:cNvCxnSpPr>
          <p:nvPr/>
        </p:nvCxnSpPr>
        <p:spPr>
          <a:xfrm>
            <a:off x="5483073" y="3061457"/>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C4D9F19-F2F6-F67F-6F5B-87956CF41670}"/>
              </a:ext>
            </a:extLst>
          </p:cNvPr>
          <p:cNvCxnSpPr>
            <a:cxnSpLocks/>
          </p:cNvCxnSpPr>
          <p:nvPr/>
        </p:nvCxnSpPr>
        <p:spPr>
          <a:xfrm>
            <a:off x="4861315"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89A50EB-092C-D84D-FD23-CC7D69CA1EBE}"/>
              </a:ext>
            </a:extLst>
          </p:cNvPr>
          <p:cNvCxnSpPr>
            <a:cxnSpLocks/>
          </p:cNvCxnSpPr>
          <p:nvPr/>
        </p:nvCxnSpPr>
        <p:spPr>
          <a:xfrm>
            <a:off x="6857141"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61BE8C2-BE74-2422-A8D9-78EBFB8B6BE1}"/>
              </a:ext>
            </a:extLst>
          </p:cNvPr>
          <p:cNvCxnSpPr>
            <a:cxnSpLocks/>
          </p:cNvCxnSpPr>
          <p:nvPr/>
        </p:nvCxnSpPr>
        <p:spPr>
          <a:xfrm flipH="1">
            <a:off x="6551432" y="3061457"/>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AD861FF-83BE-03AF-BD6E-C4AFDF811168}"/>
              </a:ext>
            </a:extLst>
          </p:cNvPr>
          <p:cNvCxnSpPr>
            <a:cxnSpLocks/>
          </p:cNvCxnSpPr>
          <p:nvPr/>
        </p:nvCxnSpPr>
        <p:spPr>
          <a:xfrm>
            <a:off x="6594822" y="4665438"/>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3F2E4F-D787-39DD-BCAE-B3B39D03B811}"/>
              </a:ext>
            </a:extLst>
          </p:cNvPr>
          <p:cNvCxnSpPr>
            <a:cxnSpLocks/>
          </p:cNvCxnSpPr>
          <p:nvPr/>
        </p:nvCxnSpPr>
        <p:spPr>
          <a:xfrm flipH="1">
            <a:off x="5369074" y="4659322"/>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910C5A2-788C-4EE0-77D2-AE97F595E741}"/>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sp>
        <p:nvSpPr>
          <p:cNvPr id="16" name="TextBox 15">
            <a:extLst>
              <a:ext uri="{FF2B5EF4-FFF2-40B4-BE49-F238E27FC236}">
                <a16:creationId xmlns:a16="http://schemas.microsoft.com/office/drawing/2014/main" id="{DE3AC499-A167-D21F-5A64-F2C9099E1CC7}"/>
              </a:ext>
            </a:extLst>
          </p:cNvPr>
          <p:cNvSpPr txBox="1"/>
          <p:nvPr/>
        </p:nvSpPr>
        <p:spPr>
          <a:xfrm>
            <a:off x="371861" y="708972"/>
            <a:ext cx="11448277" cy="646331"/>
          </a:xfrm>
          <a:prstGeom prst="rect">
            <a:avLst/>
          </a:prstGeom>
          <a:noFill/>
        </p:spPr>
        <p:txBody>
          <a:bodyPr wrap="square" lIns="0">
            <a:spAutoFit/>
          </a:bodyPr>
          <a:lstStyle/>
          <a:p>
            <a:pPr algn="r" rtl="1">
              <a:defRPr/>
            </a:pPr>
            <a:r>
              <a:rPr lang="ar-JO" sz="1200" dirty="0">
                <a:solidFill>
                  <a:srgbClr val="002060"/>
                </a:solidFill>
                <a:latin typeface="Arial" panose="020B0604020202020204" pitchFamily="34" charset="0"/>
              </a:rPr>
              <a:t>يمكن </a:t>
            </a:r>
            <a:r>
              <a:rPr lang="ar-JO" sz="1200" b="1" dirty="0">
                <a:solidFill>
                  <a:srgbClr val="002060"/>
                </a:solidFill>
                <a:latin typeface="Arial" panose="020B0604020202020204" pitchFamily="34" charset="0"/>
              </a:rPr>
              <a:t>للروابط الاستراتيجية</a:t>
            </a:r>
            <a:r>
              <a:rPr lang="ar-JO" sz="1200" dirty="0">
                <a:solidFill>
                  <a:srgbClr val="002060"/>
                </a:solidFill>
                <a:latin typeface="Arial" panose="020B0604020202020204" pitchFamily="34" charset="0"/>
              </a:rPr>
              <a:t> مع الجوانب الأخرى من العمل على إزالة الألغام أن تعزز التغيير على مستوى النتائج كما هو موضح هنا. ويحب أن ينظر المنفذون في هذه الروابط الاستراتيجية لتحقيق القيمة المضافة القصوى للقطاع.</a:t>
            </a:r>
            <a:r>
              <a:rPr lang="ar-JO" sz="1200" dirty="0">
                <a:solidFill>
                  <a:srgbClr val="002060"/>
                </a:solidFill>
                <a:latin typeface="Arial" panose="020B0604020202020204" pitchFamily="34" charset="0"/>
                <a:cs typeface="Arial" panose="020B0604020202020204" pitchFamily="34" charset="0"/>
              </a:rPr>
              <a:t> </a:t>
            </a:r>
            <a:r>
              <a:rPr lang="ar-JO" sz="1200" b="1" dirty="0">
                <a:solidFill>
                  <a:srgbClr val="002060"/>
                </a:solidFill>
                <a:latin typeface="Arial" panose="020B0604020202020204" pitchFamily="34" charset="0"/>
                <a:cs typeface="Arial" panose="020B0604020202020204" pitchFamily="34" charset="0"/>
              </a:rPr>
              <a:t>تذكر!</a:t>
            </a:r>
            <a:r>
              <a:rPr lang="ar-JO" sz="1200" dirty="0">
                <a:solidFill>
                  <a:srgbClr val="002060"/>
                </a:solidFill>
                <a:latin typeface="Arial" panose="020B0604020202020204" pitchFamily="34" charset="0"/>
                <a:cs typeface="Arial" panose="020B0604020202020204" pitchFamily="34" charset="0"/>
              </a:rPr>
              <a:t> توضح نظرية التغيير أن السلطات الوطنية المتمكنة يمكنها تضخيم الأثر الاستراتيجي العام للقطاع.</a:t>
            </a:r>
            <a:endParaRPr lang="ar-JO" sz="1200" b="1"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2060"/>
              </a:solidFill>
              <a:latin typeface="Arial" panose="020B0604020202020204" pitchFamily="34" charset="0"/>
              <a:cs typeface="Arial" panose="020B0604020202020204" pitchFamily="34" charset="0"/>
            </a:endParaRPr>
          </a:p>
        </p:txBody>
      </p:sp>
      <p:sp>
        <p:nvSpPr>
          <p:cNvPr id="17" name="Flowchart: Connector 9">
            <a:extLst>
              <a:ext uri="{FF2B5EF4-FFF2-40B4-BE49-F238E27FC236}">
                <a16:creationId xmlns:a16="http://schemas.microsoft.com/office/drawing/2014/main" id="{F484FEAE-AAC2-0466-69AC-6CA2CA5B7D43}"/>
              </a:ext>
            </a:extLst>
          </p:cNvPr>
          <p:cNvSpPr/>
          <p:nvPr/>
        </p:nvSpPr>
        <p:spPr>
          <a:xfrm>
            <a:off x="5424474" y="3379852"/>
            <a:ext cx="1392480" cy="1393200"/>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ar-JO" sz="1400" b="1" dirty="0">
                <a:solidFill>
                  <a:srgbClr val="002060"/>
                </a:solidFill>
                <a:latin typeface="Arial" panose="020B0604020202020204" pitchFamily="34" charset="0"/>
              </a:rPr>
              <a:t>بناء قدرات </a:t>
            </a:r>
          </a:p>
          <a:p>
            <a:pPr algn="ctr"/>
            <a:r>
              <a:rPr lang="ar-JO" sz="1400" b="1" dirty="0">
                <a:solidFill>
                  <a:srgbClr val="002060"/>
                </a:solidFill>
                <a:latin typeface="Arial" panose="020B0604020202020204" pitchFamily="34" charset="0"/>
              </a:rPr>
              <a:t>السلطات الوطنية</a:t>
            </a:r>
            <a:endParaRPr lang="en-GB" sz="1400" b="1" dirty="0">
              <a:solidFill>
                <a:srgbClr val="002060"/>
              </a:solidFill>
              <a:latin typeface="Arial" panose="020B0604020202020204" pitchFamily="34" charset="0"/>
            </a:endParaRPr>
          </a:p>
        </p:txBody>
      </p:sp>
      <p:sp>
        <p:nvSpPr>
          <p:cNvPr id="18" name="Slide Number Placeholder 5">
            <a:extLst>
              <a:ext uri="{FF2B5EF4-FFF2-40B4-BE49-F238E27FC236}">
                <a16:creationId xmlns:a16="http://schemas.microsoft.com/office/drawing/2014/main" id="{AF59C45D-2E9A-1149-ED5E-D5B3461CE843}"/>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32</a:t>
            </a:fld>
            <a:endParaRPr lang="en-GB" dirty="0"/>
          </a:p>
        </p:txBody>
      </p:sp>
    </p:spTree>
    <p:extLst>
      <p:ext uri="{BB962C8B-B14F-4D97-AF65-F5344CB8AC3E}">
        <p14:creationId xmlns:p14="http://schemas.microsoft.com/office/powerpoint/2010/main" val="59136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BCC9C3-F2C6-C240-FF0D-D783739C4F8B}"/>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graphicFrame>
        <p:nvGraphicFramePr>
          <p:cNvPr id="3" name="Table 2">
            <a:extLst>
              <a:ext uri="{FF2B5EF4-FFF2-40B4-BE49-F238E27FC236}">
                <a16:creationId xmlns:a16="http://schemas.microsoft.com/office/drawing/2014/main" id="{68439C2E-D227-4741-03BE-331A58FE35F2}"/>
              </a:ext>
            </a:extLst>
          </p:cNvPr>
          <p:cNvGraphicFramePr>
            <a:graphicFrameLocks noGrp="1"/>
          </p:cNvGraphicFramePr>
          <p:nvPr>
            <p:extLst>
              <p:ext uri="{D42A27DB-BD31-4B8C-83A1-F6EECF244321}">
                <p14:modId xmlns:p14="http://schemas.microsoft.com/office/powerpoint/2010/main" val="3429138943"/>
              </p:ext>
            </p:extLst>
          </p:nvPr>
        </p:nvGraphicFramePr>
        <p:xfrm>
          <a:off x="945371" y="1304144"/>
          <a:ext cx="9962906" cy="5070152"/>
        </p:xfrm>
        <a:graphic>
          <a:graphicData uri="http://schemas.openxmlformats.org/drawingml/2006/table">
            <a:tbl>
              <a:tblPr firstRow="1" bandRow="1">
                <a:tableStyleId>{7DF18680-E054-41AD-8BC1-D1AEF772440D}</a:tableStyleId>
              </a:tblPr>
              <a:tblGrid>
                <a:gridCol w="4981453">
                  <a:extLst>
                    <a:ext uri="{9D8B030D-6E8A-4147-A177-3AD203B41FA5}">
                      <a16:colId xmlns:a16="http://schemas.microsoft.com/office/drawing/2014/main" val="918319957"/>
                    </a:ext>
                  </a:extLst>
                </a:gridCol>
                <a:gridCol w="4981453">
                  <a:extLst>
                    <a:ext uri="{9D8B030D-6E8A-4147-A177-3AD203B41FA5}">
                      <a16:colId xmlns:a16="http://schemas.microsoft.com/office/drawing/2014/main" val="1093851191"/>
                    </a:ext>
                  </a:extLst>
                </a:gridCol>
              </a:tblGrid>
              <a:tr h="820806">
                <a:tc gridSpan="2">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400" dirty="0">
                          <a:solidFill>
                            <a:schemeClr val="bg1"/>
                          </a:solidFill>
                          <a:latin typeface="Arial" panose="020B0604020202020204" pitchFamily="34" charset="0"/>
                          <a:cs typeface="+mn-cs"/>
                        </a:rPr>
                        <a:t>أسئلة تأمل لاستخدام</a:t>
                      </a:r>
                      <a:r>
                        <a:rPr lang="ar-JO" sz="1400" baseline="0" dirty="0">
                          <a:solidFill>
                            <a:schemeClr val="bg1"/>
                          </a:solidFill>
                          <a:latin typeface="Arial" panose="020B0604020202020204" pitchFamily="34" charset="0"/>
                          <a:cs typeface="+mn-cs"/>
                        </a:rPr>
                        <a:t> الفريق </a:t>
                      </a:r>
                      <a:r>
                        <a:rPr lang="ar-JO" sz="1400" b="0" baseline="0" dirty="0">
                          <a:solidFill>
                            <a:schemeClr val="bg1"/>
                          </a:solidFill>
                          <a:latin typeface="Arial" panose="020B0604020202020204" pitchFamily="34" charset="0"/>
                          <a:cs typeface="+mn-cs"/>
                        </a:rPr>
                        <a:t>لتقييم الأداء فيما يتعلق بتقديم الخدمات بصورة شمولية وتراعي حساسية النزاع من خلال التنسيق داخل القطاع وخارجه لتحقيق القيمة الاستراتيجية القصوى من بناء قدرات سلطات إزالة الألغام الوطنية</a:t>
                      </a:r>
                      <a:endParaRPr lang="ar-JO" sz="1400" dirty="0">
                        <a:solidFill>
                          <a:schemeClr val="bg1"/>
                        </a:solidFill>
                        <a:latin typeface="Arial" panose="020B0604020202020204" pitchFamily="34" charset="0"/>
                        <a:cs typeface="+mn-cs"/>
                      </a:endParaRPr>
                    </a:p>
                  </a:txBody>
                  <a:tcPr marL="251999" marT="108000" marB="108000">
                    <a:solidFill>
                      <a:schemeClr val="accent6"/>
                    </a:solidFill>
                  </a:tcPr>
                </a:tc>
                <a:tc hMerge="1">
                  <a:txBody>
                    <a:bodyPr/>
                    <a:lstStyle/>
                    <a:p>
                      <a:endParaRPr lang="en-US"/>
                    </a:p>
                  </a:txBody>
                  <a:tcPr/>
                </a:tc>
                <a:extLst>
                  <a:ext uri="{0D108BD9-81ED-4DB2-BD59-A6C34878D82A}">
                    <a16:rowId xmlns:a16="http://schemas.microsoft.com/office/drawing/2014/main" val="3356215133"/>
                  </a:ext>
                </a:extLst>
              </a:tr>
              <a:tr h="4249346">
                <a:tc>
                  <a:txBody>
                    <a:bodyPr/>
                    <a:lstStyle/>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dirty="0">
                          <a:solidFill>
                            <a:srgbClr val="002060"/>
                          </a:solidFill>
                          <a:latin typeface="Arial" panose="020B0604020202020204" pitchFamily="34" charset="0"/>
                        </a:rPr>
                        <a:t>هل</a:t>
                      </a:r>
                      <a:r>
                        <a:rPr lang="ar-JO" sz="1200" b="0" i="0" baseline="0" dirty="0">
                          <a:solidFill>
                            <a:srgbClr val="002060"/>
                          </a:solidFill>
                          <a:latin typeface="Arial" panose="020B0604020202020204" pitchFamily="34" charset="0"/>
                        </a:rPr>
                        <a:t> تعمل الحكومات (المستضيفة والمانحة) وسلطات إزالة الألغام الوطنية والأمم المتحدة والشركاء المنفذين معاً ووفق فهم مشترك للاحتياجات والقدرات؟</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dirty="0">
                          <a:solidFill>
                            <a:srgbClr val="002060"/>
                          </a:solidFill>
                          <a:latin typeface="Arial" panose="020B0604020202020204" pitchFamily="34" charset="0"/>
                        </a:rPr>
                        <a:t>هل تعزز سياسات السلطات الوطنية</a:t>
                      </a:r>
                      <a:r>
                        <a:rPr lang="ar-JO" sz="1200" b="0" i="0" baseline="0" dirty="0">
                          <a:solidFill>
                            <a:srgbClr val="002060"/>
                          </a:solidFill>
                          <a:latin typeface="Arial" panose="020B0604020202020204" pitchFamily="34" charset="0"/>
                        </a:rPr>
                        <a:t> وإجراءاتها وأنظمتها مساواة النوع الاجتماعي والإشراك، وهل يتم تقديم خدمات العمل على إزالة الألغام بشكل متساوي ومستجيب لاحتياجات المجتمع، بما في ذلك الفئات المهمشة أو الضعيفة؟</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baseline="0" dirty="0">
                          <a:solidFill>
                            <a:srgbClr val="002060"/>
                          </a:solidFill>
                          <a:latin typeface="Arial" panose="020B0604020202020204" pitchFamily="34" charset="0"/>
                        </a:rPr>
                        <a:t>هل يوجد لدى سلطة إزالة الألغام الوطنية سياسات أو إجراءات للتعامل مع الاعتبارات البيئية للعمل على إزالة الألغام؟</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u="none" strike="noStrike" baseline="0" noProof="0" dirty="0">
                          <a:solidFill>
                            <a:srgbClr val="002060"/>
                          </a:solidFill>
                          <a:latin typeface="Arial" panose="020B0604020202020204" pitchFamily="34" charset="0"/>
                        </a:rPr>
                        <a:t>هل تستخدم الأدلة المتوفرة في توجيه السياسات والبرامج؟ هل يتم البناء على الدروس المستفادة والتأمل فيها لتحسين فعالية العمل على إزالة الألغام بشكل مستمر؟</a:t>
                      </a:r>
                      <a:endParaRPr lang="en-GB" sz="1200" b="0" i="0" u="none" strike="noStrike" noProof="0" dirty="0">
                        <a:solidFill>
                          <a:srgbClr val="002060"/>
                        </a:solidFill>
                        <a:latin typeface="Arial" panose="020B0604020202020204" pitchFamily="34" charset="0"/>
                      </a:endParaRPr>
                    </a:p>
                    <a:p>
                      <a:pPr marL="0" marR="0" lvl="0" indent="0" algn="r" defTabSz="914400" rtl="1" eaLnBrk="1" fontAlgn="auto" latinLnBrk="0" hangingPunct="1">
                        <a:lnSpc>
                          <a:spcPct val="100000"/>
                        </a:lnSpc>
                        <a:spcBef>
                          <a:spcPts val="0"/>
                        </a:spcBef>
                        <a:spcAft>
                          <a:spcPts val="1200"/>
                        </a:spcAft>
                        <a:buClrTx/>
                        <a:buSzTx/>
                        <a:buFont typeface="Arial" panose="020B0604020202020204" pitchFamily="34" charset="0"/>
                        <a:buNone/>
                        <a:tabLst/>
                        <a:defRPr/>
                      </a:pPr>
                      <a:endParaRPr lang="en-GB" sz="1200" b="0" i="0" dirty="0">
                        <a:solidFill>
                          <a:srgbClr val="002060"/>
                        </a:solidFill>
                        <a:latin typeface="Arial" panose="020B0604020202020204" pitchFamily="34" charset="0"/>
                      </a:endParaRPr>
                    </a:p>
                  </a:txBody>
                  <a:tcPr marL="180000" marT="180000"/>
                </a:tc>
                <a:tc>
                  <a:txBody>
                    <a:bodyPr/>
                    <a:lstStyle/>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dirty="0">
                          <a:solidFill>
                            <a:srgbClr val="002060"/>
                          </a:solidFill>
                          <a:latin typeface="Arial" panose="020B0604020202020204" pitchFamily="34" charset="0"/>
                        </a:rPr>
                        <a:t>هل تشجع سياسات السلطات الوطنية</a:t>
                      </a:r>
                      <a:r>
                        <a:rPr lang="ar-JO" sz="1200" b="0" i="0" baseline="0" dirty="0">
                          <a:solidFill>
                            <a:srgbClr val="002060"/>
                          </a:solidFill>
                          <a:latin typeface="Arial" panose="020B0604020202020204" pitchFamily="34" charset="0"/>
                        </a:rPr>
                        <a:t> وإجراءاتها وأنظمتها وتيسر التنسيق والتعاون في قطاع العمل على إزالة الألغام وعبر القطاعات لتشجيع إدماج العمل على إزالة الألغام في خطط العمل الإنساني والتنمية وتحقيق الاستقرار أو بناء السلام التي تؤدي إلى موارد تكميلية؟</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dirty="0">
                          <a:solidFill>
                            <a:srgbClr val="002060"/>
                          </a:solidFill>
                          <a:latin typeface="Arial" panose="020B0604020202020204" pitchFamily="34" charset="0"/>
                        </a:rPr>
                        <a:t>هل تزداد قدرة السلطات الوطنية و/أو المنظمات المنفذة الوطنية/المحلية</a:t>
                      </a:r>
                      <a:r>
                        <a:rPr lang="ar-JO" sz="1200" b="0" i="0" baseline="0" dirty="0">
                          <a:solidFill>
                            <a:srgbClr val="002060"/>
                          </a:solidFill>
                          <a:latin typeface="Arial" panose="020B0604020202020204" pitchFamily="34" charset="0"/>
                        </a:rPr>
                        <a:t> على إدارة وتنفيذ العمل على إزالة الألغام دون دعم خارجي؟</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baseline="0" dirty="0">
                          <a:solidFill>
                            <a:srgbClr val="002060"/>
                          </a:solidFill>
                          <a:latin typeface="Arial" panose="020B0604020202020204" pitchFamily="34" charset="0"/>
                        </a:rPr>
                        <a:t>هل تحسن سياسات السلطات المحلية وإجراءاتها الحالية الاستجابة والدعم للناجين من المخلفات المتفجرة والأشخاص الآخرين ذوي الإعاقة؟</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baseline="0" dirty="0">
                          <a:solidFill>
                            <a:srgbClr val="002060"/>
                          </a:solidFill>
                          <a:latin typeface="Arial" panose="020B0604020202020204" pitchFamily="34" charset="0"/>
                        </a:rPr>
                        <a:t>هل ترفع التقارير بشأن أنشطة إزالة الألغام وتستخدم من قبل السلطات الوطنية/سلطات إزالة الألغام الوطنية للمناصرة للامتثال للاتفاقيات وتعميمها؟ هل هنالك تقدم كافي فيما يتعلق بالالتزام بالمواعيد النهائية للاتفاقيات؟</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baseline="0" dirty="0">
                          <a:solidFill>
                            <a:srgbClr val="002060"/>
                          </a:solidFill>
                          <a:latin typeface="Arial" panose="020B0604020202020204" pitchFamily="34" charset="0"/>
                        </a:rPr>
                        <a:t>هل تعترف المجتمعات بدور سلطات إزالة الألغام الوطنية وهل يتحسن منظورها بشأن الدولة؟</a:t>
                      </a:r>
                    </a:p>
                  </a:txBody>
                  <a:tcPr marL="180000" marT="180000"/>
                </a:tc>
                <a:extLst>
                  <a:ext uri="{0D108BD9-81ED-4DB2-BD59-A6C34878D82A}">
                    <a16:rowId xmlns:a16="http://schemas.microsoft.com/office/drawing/2014/main" val="3203546465"/>
                  </a:ext>
                </a:extLst>
              </a:tr>
            </a:tbl>
          </a:graphicData>
        </a:graphic>
      </p:graphicFrame>
      <p:sp>
        <p:nvSpPr>
          <p:cNvPr id="4" name="Rectangle 3">
            <a:extLst>
              <a:ext uri="{FF2B5EF4-FFF2-40B4-BE49-F238E27FC236}">
                <a16:creationId xmlns:a16="http://schemas.microsoft.com/office/drawing/2014/main" id="{70AC18D1-0B04-DC1B-1A80-3BCA48E55B2E}"/>
              </a:ext>
            </a:extLst>
          </p:cNvPr>
          <p:cNvSpPr/>
          <p:nvPr/>
        </p:nvSpPr>
        <p:spPr>
          <a:xfrm>
            <a:off x="371861" y="308863"/>
            <a:ext cx="11389274" cy="800219"/>
          </a:xfrm>
          <a:prstGeom prst="rect">
            <a:avLst/>
          </a:prstGeom>
          <a:noFill/>
        </p:spPr>
        <p:txBody>
          <a:bodyPr wrap="square" lIns="0" tIns="0" rIns="0" bIns="0">
            <a:spAutoFit/>
          </a:bodyPr>
          <a:lstStyle/>
          <a:p>
            <a:pPr algn="r" rtl="1"/>
            <a:r>
              <a:rPr lang="ar-JO" sz="2000" dirty="0">
                <a:solidFill>
                  <a:srgbClr val="103A71"/>
                </a:solidFill>
                <a:latin typeface="Arial" panose="020B0604020202020204" pitchFamily="34" charset="0"/>
              </a:rPr>
              <a:t>نظرية العمل: </a:t>
            </a:r>
            <a:r>
              <a:rPr lang="ar-JO" sz="2000" b="1" dirty="0">
                <a:solidFill>
                  <a:srgbClr val="103A71"/>
                </a:solidFill>
                <a:latin typeface="Arial" panose="020B0604020202020204" pitchFamily="34" charset="0"/>
              </a:rPr>
              <a:t>بناء قدرات السلطات الوطنية [لإزالة الألغام]</a:t>
            </a:r>
            <a:endParaRPr lang="ar-JO" sz="2000" dirty="0">
              <a:solidFill>
                <a:srgbClr val="103A71"/>
              </a:solidFill>
              <a:latin typeface="Arial" panose="020B0604020202020204" pitchFamily="34" charset="0"/>
            </a:endParaRPr>
          </a:p>
          <a:p>
            <a:endParaRPr lang="en-GB" sz="3200" dirty="0">
              <a:solidFill>
                <a:schemeClr val="accent1"/>
              </a:solidFill>
              <a:latin typeface="Arial" panose="020B0604020202020204" pitchFamily="34" charset="0"/>
              <a:ea typeface="+mj-ea"/>
              <a:cs typeface="+mj-cs"/>
            </a:endParaRPr>
          </a:p>
        </p:txBody>
      </p:sp>
      <p:sp>
        <p:nvSpPr>
          <p:cNvPr id="5" name="Slide Number Placeholder 5">
            <a:extLst>
              <a:ext uri="{FF2B5EF4-FFF2-40B4-BE49-F238E27FC236}">
                <a16:creationId xmlns:a16="http://schemas.microsoft.com/office/drawing/2014/main" id="{CBB82595-0CB2-EEBC-5D77-78641440769A}"/>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33</a:t>
            </a:fld>
            <a:endParaRPr lang="en-GB" dirty="0"/>
          </a:p>
        </p:txBody>
      </p:sp>
    </p:spTree>
    <p:extLst>
      <p:ext uri="{BB962C8B-B14F-4D97-AF65-F5344CB8AC3E}">
        <p14:creationId xmlns:p14="http://schemas.microsoft.com/office/powerpoint/2010/main" val="1898546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5910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endParaRPr>
          </a:p>
        </p:txBody>
      </p:sp>
      <p:sp>
        <p:nvSpPr>
          <p:cNvPr id="27" name="Rectangle 26">
            <a:extLst>
              <a:ext uri="{FF2B5EF4-FFF2-40B4-BE49-F238E27FC236}">
                <a16:creationId xmlns:a16="http://schemas.microsoft.com/office/drawing/2014/main" id="{C5BBC101-C615-2446-BAF6-7C4DA1DEA259}"/>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6" name="TextBox 25">
            <a:extLst>
              <a:ext uri="{FF2B5EF4-FFF2-40B4-BE49-F238E27FC236}">
                <a16:creationId xmlns:a16="http://schemas.microsoft.com/office/drawing/2014/main" id="{54489470-8083-4F0F-989A-4A8A991C1662}"/>
              </a:ext>
            </a:extLst>
          </p:cNvPr>
          <p:cNvSpPr txBox="1"/>
          <p:nvPr/>
        </p:nvSpPr>
        <p:spPr>
          <a:xfrm>
            <a:off x="6583485" y="1412816"/>
            <a:ext cx="900000" cy="201120"/>
          </a:xfrm>
          <a:prstGeom prst="rect">
            <a:avLst/>
          </a:prstGeom>
          <a:solidFill>
            <a:schemeClr val="bg1"/>
          </a:solidFill>
          <a:ln>
            <a:noFill/>
          </a:ln>
        </p:spPr>
        <p:txBody>
          <a:bodyPr wrap="square" lIns="54000" tIns="36000" rIns="54000" bIns="36000" rtlCol="0" anchor="ctr" anchorCtr="0">
            <a:noAutofit/>
          </a:bodyPr>
          <a:lstStyle/>
          <a:p>
            <a:r>
              <a:rPr lang="ar-JO" sz="900" dirty="0">
                <a:latin typeface="Arial" panose="020B0604020202020204" pitchFamily="34" charset="0"/>
                <a:ea typeface="Arial" charset="0"/>
                <a:cs typeface="Arial" charset="0"/>
              </a:rPr>
              <a:t>مما يؤدي إلى...</a:t>
            </a:r>
            <a:endParaRPr lang="en-GB" sz="900" dirty="0">
              <a:latin typeface="Arial" panose="020B0604020202020204" pitchFamily="34" charset="0"/>
              <a:ea typeface="Arial" charset="0"/>
              <a:cs typeface="Arial" charset="0"/>
            </a:endParaRPr>
          </a:p>
        </p:txBody>
      </p:sp>
      <p:sp>
        <p:nvSpPr>
          <p:cNvPr id="4" name="Rectangle 3">
            <a:extLst>
              <a:ext uri="{FF2B5EF4-FFF2-40B4-BE49-F238E27FC236}">
                <a16:creationId xmlns:a16="http://schemas.microsoft.com/office/drawing/2014/main" id="{A6C12D0C-5835-8345-9605-5BFF7AF15B07}"/>
              </a:ext>
            </a:extLst>
          </p:cNvPr>
          <p:cNvSpPr/>
          <p:nvPr/>
        </p:nvSpPr>
        <p:spPr>
          <a:xfrm>
            <a:off x="335610" y="215199"/>
            <a:ext cx="11448278" cy="307777"/>
          </a:xfrm>
          <a:prstGeom prst="rect">
            <a:avLst/>
          </a:prstGeom>
          <a:noFill/>
        </p:spPr>
        <p:txBody>
          <a:bodyPr wrap="square" lIns="0" tIns="0" rIns="0" bIns="0">
            <a:spAutoFit/>
          </a:bodyPr>
          <a:lstStyle/>
          <a:p>
            <a:pPr algn="r" rtl="1"/>
            <a:r>
              <a:rPr lang="ar-JO" sz="2000" dirty="0">
                <a:solidFill>
                  <a:srgbClr val="103A71"/>
                </a:solidFill>
                <a:latin typeface="Arial" panose="020B0604020202020204" pitchFamily="34" charset="0"/>
                <a:cs typeface="Arial" panose="020B0604020202020204" pitchFamily="34" charset="0"/>
              </a:rPr>
              <a:t>نظرية العمل: </a:t>
            </a:r>
            <a:r>
              <a:rPr lang="ar-JO" sz="2000" b="1" dirty="0">
                <a:solidFill>
                  <a:srgbClr val="103A71"/>
                </a:solidFill>
                <a:latin typeface="Arial" panose="020B0604020202020204" pitchFamily="34" charset="0"/>
                <a:cs typeface="Arial" panose="020B0604020202020204" pitchFamily="34" charset="0"/>
              </a:rPr>
              <a:t>التعاون والتنسيق </a:t>
            </a:r>
            <a:r>
              <a:rPr lang="ar-JO" sz="1600" dirty="0">
                <a:solidFill>
                  <a:srgbClr val="103A71"/>
                </a:solidFill>
                <a:latin typeface="Arial" panose="020B0604020202020204" pitchFamily="34" charset="0"/>
                <a:cs typeface="Arial" panose="020B0604020202020204" pitchFamily="34" charset="0"/>
              </a:rPr>
              <a:t>مع أصحاب المصلحة الدوليين والوطنيين والمحليين والمجتمعيين</a:t>
            </a:r>
            <a:endParaRPr lang="en-GB" sz="1600" dirty="0">
              <a:solidFill>
                <a:srgbClr val="103A7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08D423C-347A-0445-A82B-4C52CD813D5F}"/>
              </a:ext>
            </a:extLst>
          </p:cNvPr>
          <p:cNvSpPr/>
          <p:nvPr/>
        </p:nvSpPr>
        <p:spPr>
          <a:xfrm>
            <a:off x="10542503" y="720228"/>
            <a:ext cx="924933" cy="184666"/>
          </a:xfrm>
          <a:prstGeom prst="rect">
            <a:avLst/>
          </a:prstGeom>
        </p:spPr>
        <p:txBody>
          <a:bodyPr wrap="none" lIns="0" tIns="0" rIns="0" bIns="0">
            <a:spAutoFit/>
          </a:bodyPr>
          <a:lstStyle/>
          <a:p>
            <a:r>
              <a:rPr lang="ar-JO" sz="1200" dirty="0">
                <a:latin typeface="Arial" panose="020B0604020202020204" pitchFamily="34" charset="0"/>
              </a:rPr>
              <a:t>جدول نظرية العمل</a:t>
            </a:r>
            <a:endParaRPr lang="en-US" sz="1200" dirty="0">
              <a:latin typeface="Arial" panose="020B0604020202020204" pitchFamily="34" charset="0"/>
            </a:endParaRPr>
          </a:p>
        </p:txBody>
      </p:sp>
      <p:sp>
        <p:nvSpPr>
          <p:cNvPr id="47" name="TextBox 46">
            <a:extLst>
              <a:ext uri="{FF2B5EF4-FFF2-40B4-BE49-F238E27FC236}">
                <a16:creationId xmlns:a16="http://schemas.microsoft.com/office/drawing/2014/main" id="{9B226E64-140F-49B9-AD30-61205295CE54}"/>
              </a:ext>
            </a:extLst>
          </p:cNvPr>
          <p:cNvSpPr txBox="1"/>
          <p:nvPr/>
        </p:nvSpPr>
        <p:spPr>
          <a:xfrm>
            <a:off x="3288672" y="1619983"/>
            <a:ext cx="1191957" cy="201120"/>
          </a:xfrm>
          <a:prstGeom prst="rect">
            <a:avLst/>
          </a:prstGeom>
          <a:noFill/>
          <a:ln>
            <a:noFill/>
          </a:ln>
        </p:spPr>
        <p:txBody>
          <a:bodyPr wrap="square" lIns="54000" tIns="36000" rIns="54000" bIns="36000" rtlCol="0" anchor="ctr" anchorCtr="0">
            <a:noAutofit/>
          </a:bodyPr>
          <a:lstStyle/>
          <a:p>
            <a:r>
              <a:rPr lang="ar-JO" sz="900" dirty="0">
                <a:latin typeface="Arial" panose="020B0604020202020204" pitchFamily="34" charset="0"/>
                <a:ea typeface="Arial" charset="0"/>
                <a:cs typeface="Arial" charset="0"/>
              </a:rPr>
              <a:t>مما يساهم نحو...</a:t>
            </a:r>
            <a:endParaRPr lang="en-GB" sz="900" dirty="0">
              <a:latin typeface="Arial" panose="020B0604020202020204" pitchFamily="34" charset="0"/>
              <a:ea typeface="Arial" charset="0"/>
              <a:cs typeface="Arial" charset="0"/>
            </a:endParaRPr>
          </a:p>
        </p:txBody>
      </p:sp>
      <p:sp>
        <p:nvSpPr>
          <p:cNvPr id="57" name="TextBox 56">
            <a:extLst>
              <a:ext uri="{FF2B5EF4-FFF2-40B4-BE49-F238E27FC236}">
                <a16:creationId xmlns:a16="http://schemas.microsoft.com/office/drawing/2014/main" id="{DB8DE3CE-0564-4B53-A156-531129B33BEB}"/>
              </a:ext>
            </a:extLst>
          </p:cNvPr>
          <p:cNvSpPr txBox="1"/>
          <p:nvPr/>
        </p:nvSpPr>
        <p:spPr>
          <a:xfrm>
            <a:off x="358189" y="2719914"/>
            <a:ext cx="11388550" cy="469865"/>
          </a:xfrm>
          <a:prstGeom prst="rect">
            <a:avLst/>
          </a:prstGeom>
          <a:noFill/>
        </p:spPr>
        <p:txBody>
          <a:bodyPr wrap="square" numCol="1" spcCol="144000" rtlCol="0">
            <a:noAutofit/>
          </a:bodyPr>
          <a:lstStyle/>
          <a:p>
            <a:pPr algn="r" rtl="1"/>
            <a:r>
              <a:rPr lang="ar-JO" sz="1000" dirty="0">
                <a:latin typeface="Arial" panose="020B0604020202020204" pitchFamily="34" charset="0"/>
              </a:rPr>
              <a:t>الافتراضات: يوجد تعاون وتنسيق بين الشركاء المنفذين وأصحاب المصلحة الآخرين (السلطات الوطنية والإقليمية، المجتمعات المحلية، وقوى الأمن ذات العلاقة)؛ يرجى أيضاً النظر إلى الافتراضات الملحقة 1، 2، 4، 12، 13، 16، 21، 22، 27، 28، 31.</a:t>
            </a:r>
            <a:endParaRPr lang="en-GB" sz="1000" dirty="0">
              <a:latin typeface="Arial" panose="020B0604020202020204" pitchFamily="34" charset="0"/>
            </a:endParaRPr>
          </a:p>
          <a:p>
            <a:pPr algn="r" rtl="1"/>
            <a:endParaRPr lang="en-GB" sz="1000" dirty="0">
              <a:latin typeface="Arial" panose="020B0604020202020204" pitchFamily="34" charset="0"/>
            </a:endParaRPr>
          </a:p>
        </p:txBody>
      </p:sp>
      <p:sp>
        <p:nvSpPr>
          <p:cNvPr id="28" name="Rounded Rectangle 55">
            <a:extLst>
              <a:ext uri="{FF2B5EF4-FFF2-40B4-BE49-F238E27FC236}">
                <a16:creationId xmlns:a16="http://schemas.microsoft.com/office/drawing/2014/main" id="{33FE1E15-9EDF-FAFF-A685-30BA471E9A30}"/>
              </a:ext>
            </a:extLst>
          </p:cNvPr>
          <p:cNvSpPr/>
          <p:nvPr/>
        </p:nvSpPr>
        <p:spPr>
          <a:xfrm>
            <a:off x="343573" y="1218081"/>
            <a:ext cx="2952159" cy="314656"/>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latin typeface="Arial" panose="020B0604020202020204" pitchFamily="34" charset="0"/>
              </a:rPr>
              <a:t>الأهداف الاستراتيجية للدول مدعومة والالتزامات ذات العلاقة بموجب الاتفاقيات محققة</a:t>
            </a:r>
          </a:p>
        </p:txBody>
      </p:sp>
      <p:sp>
        <p:nvSpPr>
          <p:cNvPr id="29" name="Rounded Rectangle 293">
            <a:extLst>
              <a:ext uri="{FF2B5EF4-FFF2-40B4-BE49-F238E27FC236}">
                <a16:creationId xmlns:a16="http://schemas.microsoft.com/office/drawing/2014/main" id="{796E879A-D426-B6B3-94BA-BC0F84EDF80A}"/>
              </a:ext>
            </a:extLst>
          </p:cNvPr>
          <p:cNvSpPr/>
          <p:nvPr/>
        </p:nvSpPr>
        <p:spPr>
          <a:xfrm>
            <a:off x="343573" y="1705176"/>
            <a:ext cx="2952159" cy="314656"/>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latin typeface="Arial" panose="020B0604020202020204" pitchFamily="34" charset="0"/>
              </a:rPr>
              <a:t>زيادة صمود المجتمع أمام محركات النزاع يساهم في الاستقرار وبناء السلام</a:t>
            </a:r>
          </a:p>
        </p:txBody>
      </p:sp>
      <p:sp>
        <p:nvSpPr>
          <p:cNvPr id="30" name="Rounded Rectangle 295">
            <a:extLst>
              <a:ext uri="{FF2B5EF4-FFF2-40B4-BE49-F238E27FC236}">
                <a16:creationId xmlns:a16="http://schemas.microsoft.com/office/drawing/2014/main" id="{92F4F077-58B9-B9FD-0EEE-D9FBEAC60F63}"/>
              </a:ext>
            </a:extLst>
          </p:cNvPr>
          <p:cNvSpPr/>
          <p:nvPr/>
        </p:nvSpPr>
        <p:spPr>
          <a:xfrm>
            <a:off x="343573" y="2192272"/>
            <a:ext cx="2952159" cy="314656"/>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latin typeface="Arial" panose="020B0604020202020204" pitchFamily="34" charset="0"/>
              </a:rPr>
              <a:t>مجتمعات أكثر أمناً وانخفاض في حالات الوفاة والإصابة من الألغام/مخلفات الحرب المتفجر</a:t>
            </a:r>
          </a:p>
        </p:txBody>
      </p:sp>
      <p:sp>
        <p:nvSpPr>
          <p:cNvPr id="51" name="Rounded Rectangle 298">
            <a:extLst>
              <a:ext uri="{FF2B5EF4-FFF2-40B4-BE49-F238E27FC236}">
                <a16:creationId xmlns:a16="http://schemas.microsoft.com/office/drawing/2014/main" id="{3E62282A-D471-8F90-0A47-621AB7DDDC50}"/>
              </a:ext>
            </a:extLst>
          </p:cNvPr>
          <p:cNvSpPr/>
          <p:nvPr/>
        </p:nvSpPr>
        <p:spPr>
          <a:xfrm>
            <a:off x="4198503" y="752182"/>
            <a:ext cx="2449373" cy="540000"/>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rPr>
              <a:t>الاستخدام الآمن والمنتج للأرض يحسن سبل العيش والخدمات الأساسية، مما يحسن جودة الحياة والبيئة</a:t>
            </a:r>
            <a:endParaRPr lang="en-GB" sz="900" dirty="0">
              <a:solidFill>
                <a:schemeClr val="tx1"/>
              </a:solidFill>
            </a:endParaRPr>
          </a:p>
        </p:txBody>
      </p:sp>
      <p:sp>
        <p:nvSpPr>
          <p:cNvPr id="52" name="Rounded Rectangle 299">
            <a:extLst>
              <a:ext uri="{FF2B5EF4-FFF2-40B4-BE49-F238E27FC236}">
                <a16:creationId xmlns:a16="http://schemas.microsoft.com/office/drawing/2014/main" id="{97FF28B4-8A8B-7C76-2F3D-9CCE7DFDF530}"/>
              </a:ext>
            </a:extLst>
          </p:cNvPr>
          <p:cNvSpPr/>
          <p:nvPr/>
        </p:nvSpPr>
        <p:spPr>
          <a:xfrm>
            <a:off x="4198503" y="1394684"/>
            <a:ext cx="2449379" cy="540000"/>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rPr>
              <a:t>العمل على إزالة الألغام مشمول في أو متصل بالمبادرات الإنسانية أو مبادرات التنمية أو بناء السلام أو تحقيق الاستقرار</a:t>
            </a:r>
            <a:endParaRPr lang="en-GB" sz="900" dirty="0">
              <a:solidFill>
                <a:schemeClr val="tx1"/>
              </a:solidFill>
            </a:endParaRPr>
          </a:p>
        </p:txBody>
      </p:sp>
      <p:sp>
        <p:nvSpPr>
          <p:cNvPr id="58" name="Rounded Rectangle 299">
            <a:extLst>
              <a:ext uri="{FF2B5EF4-FFF2-40B4-BE49-F238E27FC236}">
                <a16:creationId xmlns:a16="http://schemas.microsoft.com/office/drawing/2014/main" id="{08BC63B8-355A-2A9E-6AB7-62E93CBDEE8D}"/>
              </a:ext>
            </a:extLst>
          </p:cNvPr>
          <p:cNvSpPr/>
          <p:nvPr/>
        </p:nvSpPr>
        <p:spPr>
          <a:xfrm>
            <a:off x="4198503" y="2037185"/>
            <a:ext cx="2449383" cy="540000"/>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rPr>
              <a:t>العمل على إزالة الألغام مستجيب ويحقق المساواة وطنياً من خلال </a:t>
            </a:r>
            <a:r>
              <a:rPr lang="ar-JO" sz="900" dirty="0" err="1">
                <a:solidFill>
                  <a:schemeClr val="tx1"/>
                </a:solidFill>
              </a:rPr>
              <a:t>حوكمة</a:t>
            </a:r>
            <a:r>
              <a:rPr lang="ar-JO" sz="900" dirty="0">
                <a:solidFill>
                  <a:schemeClr val="tx1"/>
                </a:solidFill>
              </a:rPr>
              <a:t> محسنة في ظل زيادة التنفيذ المحلي</a:t>
            </a:r>
            <a:endParaRPr lang="en-GB" sz="900" dirty="0">
              <a:solidFill>
                <a:schemeClr val="tx1"/>
              </a:solidFill>
            </a:endParaRPr>
          </a:p>
        </p:txBody>
      </p:sp>
      <p:sp>
        <p:nvSpPr>
          <p:cNvPr id="59" name="Rounded Rectangle 294">
            <a:extLst>
              <a:ext uri="{FF2B5EF4-FFF2-40B4-BE49-F238E27FC236}">
                <a16:creationId xmlns:a16="http://schemas.microsoft.com/office/drawing/2014/main" id="{37529B6A-F8B7-DB1E-1F34-137A3DAB99CB}"/>
              </a:ext>
            </a:extLst>
          </p:cNvPr>
          <p:cNvSpPr/>
          <p:nvPr/>
        </p:nvSpPr>
        <p:spPr>
          <a:xfrm>
            <a:off x="343573" y="730986"/>
            <a:ext cx="2952159" cy="314656"/>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latin typeface="Arial" panose="020B0604020202020204" pitchFamily="34" charset="0"/>
              </a:rPr>
              <a:t>تنمية اقتصادية ومجتمعات أكثر صموداً يساهم في تحقيق أهداف التنمية المستدامة</a:t>
            </a:r>
          </a:p>
        </p:txBody>
      </p:sp>
      <p:graphicFrame>
        <p:nvGraphicFramePr>
          <p:cNvPr id="6" name="Table 5">
            <a:extLst>
              <a:ext uri="{FF2B5EF4-FFF2-40B4-BE49-F238E27FC236}">
                <a16:creationId xmlns:a16="http://schemas.microsoft.com/office/drawing/2014/main" id="{8CACC09C-DF35-6A6F-8DA3-AC4D435792C3}"/>
              </a:ext>
            </a:extLst>
          </p:cNvPr>
          <p:cNvGraphicFramePr>
            <a:graphicFrameLocks noGrp="1"/>
          </p:cNvGraphicFramePr>
          <p:nvPr>
            <p:extLst>
              <p:ext uri="{D42A27DB-BD31-4B8C-83A1-F6EECF244321}">
                <p14:modId xmlns:p14="http://schemas.microsoft.com/office/powerpoint/2010/main" val="896767356"/>
              </p:ext>
            </p:extLst>
          </p:nvPr>
        </p:nvGraphicFramePr>
        <p:xfrm>
          <a:off x="263071" y="2987735"/>
          <a:ext cx="11460046" cy="3774077"/>
        </p:xfrm>
        <a:graphic>
          <a:graphicData uri="http://schemas.openxmlformats.org/drawingml/2006/table">
            <a:tbl>
              <a:tblPr bandRow="1">
                <a:tableStyleId>{5C22544A-7EE6-4342-B048-85BDC9FD1C3A}</a:tableStyleId>
              </a:tblPr>
              <a:tblGrid>
                <a:gridCol w="1620593">
                  <a:extLst>
                    <a:ext uri="{9D8B030D-6E8A-4147-A177-3AD203B41FA5}">
                      <a16:colId xmlns:a16="http://schemas.microsoft.com/office/drawing/2014/main" val="136957955"/>
                    </a:ext>
                  </a:extLst>
                </a:gridCol>
                <a:gridCol w="1581912">
                  <a:extLst>
                    <a:ext uri="{9D8B030D-6E8A-4147-A177-3AD203B41FA5}">
                      <a16:colId xmlns:a16="http://schemas.microsoft.com/office/drawing/2014/main" val="2081821"/>
                    </a:ext>
                  </a:extLst>
                </a:gridCol>
                <a:gridCol w="8257541">
                  <a:extLst>
                    <a:ext uri="{9D8B030D-6E8A-4147-A177-3AD203B41FA5}">
                      <a16:colId xmlns:a16="http://schemas.microsoft.com/office/drawing/2014/main" val="23281405"/>
                    </a:ext>
                  </a:extLst>
                </a:gridCol>
              </a:tblGrid>
              <a:tr h="2418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1600" b="0" i="0" dirty="0">
                          <a:solidFill>
                            <a:schemeClr val="bg1"/>
                          </a:solidFill>
                          <a:latin typeface="Arial" panose="020B0604020202020204" pitchFamily="34" charset="0"/>
                        </a:rPr>
                        <a:t>تكرار</a:t>
                      </a:r>
                      <a:r>
                        <a:rPr lang="ar-JO" sz="1600" b="0" i="0" baseline="0" dirty="0">
                          <a:solidFill>
                            <a:schemeClr val="bg1"/>
                          </a:solidFill>
                          <a:latin typeface="Arial" panose="020B0604020202020204" pitchFamily="34" charset="0"/>
                        </a:rPr>
                        <a:t> الحدوث</a:t>
                      </a:r>
                      <a:endParaRPr lang="en-GB" sz="1600" b="0" i="0" dirty="0">
                        <a:solidFill>
                          <a:srgbClr val="FF0000"/>
                        </a:solidFill>
                        <a:latin typeface="Arial" panose="020B0604020202020204" pitchFamily="34" charset="0"/>
                      </a:endParaRPr>
                    </a:p>
                  </a:txBody>
                  <a:tcPr>
                    <a:solidFill>
                      <a:schemeClr val="accent5"/>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JO" sz="1600" b="0" i="0" dirty="0">
                          <a:solidFill>
                            <a:schemeClr val="bg1"/>
                          </a:solidFill>
                          <a:latin typeface="Arial" panose="020B0604020202020204" pitchFamily="34" charset="0"/>
                        </a:rPr>
                        <a:t>المالك</a:t>
                      </a:r>
                      <a:endParaRPr lang="en-GB" sz="1600" b="0" i="0" dirty="0">
                        <a:solidFill>
                          <a:schemeClr val="bg1"/>
                        </a:solidFill>
                        <a:latin typeface="Arial" panose="020B0604020202020204" pitchFamily="34" charset="0"/>
                      </a:endParaRPr>
                    </a:p>
                  </a:txBody>
                  <a:tcP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1600" b="0" i="0" dirty="0">
                          <a:solidFill>
                            <a:schemeClr val="bg1"/>
                          </a:solidFill>
                          <a:latin typeface="Arial" panose="020B0604020202020204" pitchFamily="34" charset="0"/>
                        </a:rPr>
                        <a:t>مؤشرات</a:t>
                      </a:r>
                      <a:r>
                        <a:rPr lang="ar-JO" sz="1600" b="0" i="0" baseline="0" dirty="0">
                          <a:solidFill>
                            <a:schemeClr val="bg1"/>
                          </a:solidFill>
                          <a:latin typeface="Arial" panose="020B0604020202020204" pitchFamily="34" charset="0"/>
                        </a:rPr>
                        <a:t> المخرجات</a:t>
                      </a:r>
                      <a:endParaRPr lang="en-GB" sz="1600" b="0" i="0" dirty="0">
                        <a:solidFill>
                          <a:schemeClr val="bg1"/>
                        </a:solidFill>
                        <a:latin typeface="Arial" panose="020B0604020202020204" pitchFamily="34" charset="0"/>
                      </a:endParaRPr>
                    </a:p>
                  </a:txBody>
                  <a:tcPr>
                    <a:solidFill>
                      <a:schemeClr val="accent5"/>
                    </a:solidFill>
                  </a:tcPr>
                </a:tc>
                <a:extLst>
                  <a:ext uri="{0D108BD9-81ED-4DB2-BD59-A6C34878D82A}">
                    <a16:rowId xmlns:a16="http://schemas.microsoft.com/office/drawing/2014/main" val="1990183457"/>
                  </a:ext>
                </a:extLst>
              </a:tr>
              <a:tr h="259940">
                <a:tc>
                  <a:txBody>
                    <a:bodyPr/>
                    <a:lstStyle/>
                    <a:p>
                      <a:pPr marL="93345" indent="0" algn="r" rtl="1" fontAlgn="ctr"/>
                      <a:r>
                        <a:rPr lang="ar-JO" sz="1000" b="0" i="0" u="none" strike="noStrike" dirty="0">
                          <a:solidFill>
                            <a:srgbClr val="000000"/>
                          </a:solidFill>
                          <a:effectLst/>
                          <a:latin typeface="Arial"/>
                        </a:rPr>
                        <a:t>ربع سنوي</a:t>
                      </a:r>
                      <a:endParaRPr lang="en-GB" sz="1000" b="0" i="0" u="none" strike="noStrike" dirty="0">
                        <a:solidFill>
                          <a:srgbClr val="000000"/>
                        </a:solidFill>
                        <a:effectLst/>
                        <a:latin typeface="Arial"/>
                      </a:endParaRPr>
                    </a:p>
                  </a:txBody>
                  <a:tcPr marL="6241" marR="6241" marT="6241" marB="0" anchor="ctr">
                    <a:solidFill>
                      <a:srgbClr val="F0F0F0"/>
                    </a:solidFill>
                  </a:tcPr>
                </a:tc>
                <a:tc>
                  <a:txBody>
                    <a:bodyPr/>
                    <a:lstStyle/>
                    <a:p>
                      <a:pPr marL="0" indent="93345" algn="r" rtl="1" fontAlgn="ctr"/>
                      <a:r>
                        <a:rPr lang="ar-JO" sz="1000" b="0" i="0" u="none" strike="noStrike" dirty="0">
                          <a:solidFill>
                            <a:srgbClr val="000000"/>
                          </a:solidFill>
                          <a:effectLst/>
                          <a:latin typeface="Arial"/>
                        </a:rPr>
                        <a:t>السلطة الوطنية، الشريك المنفذ،</a:t>
                      </a:r>
                      <a:r>
                        <a:rPr lang="ar-JO" sz="1000" b="0" i="0" u="none" strike="noStrike" baseline="0" dirty="0">
                          <a:solidFill>
                            <a:srgbClr val="000000"/>
                          </a:solidFill>
                          <a:effectLst/>
                          <a:latin typeface="Arial"/>
                        </a:rPr>
                        <a:t> المانح</a:t>
                      </a:r>
                      <a:endParaRPr lang="en-GB" sz="1000" b="0" i="0" u="none" strike="noStrike" dirty="0">
                        <a:solidFill>
                          <a:srgbClr val="000000"/>
                        </a:solidFill>
                        <a:effectLst/>
                        <a:latin typeface="Arial"/>
                      </a:endParaRPr>
                    </a:p>
                  </a:txBody>
                  <a:tcPr marL="7620" marR="7620" marT="7620" marB="0" anchor="ct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000" b="0" i="0" dirty="0">
                          <a:solidFill>
                            <a:schemeClr val="dk1"/>
                          </a:solidFill>
                          <a:latin typeface="Arial"/>
                        </a:rPr>
                        <a:t>المخرج-5.1 تحسن التنسيق</a:t>
                      </a:r>
                      <a:r>
                        <a:rPr lang="ar-JO" sz="1000" b="0" i="0" baseline="0" dirty="0">
                          <a:solidFill>
                            <a:schemeClr val="dk1"/>
                          </a:solidFill>
                          <a:latin typeface="Arial"/>
                        </a:rPr>
                        <a:t> بين قطاع العمل على إزالة الألغام والقطاعات الأخرى</a:t>
                      </a:r>
                      <a:endParaRPr lang="en-GB" sz="1000" b="0" i="0" dirty="0">
                        <a:solidFill>
                          <a:schemeClr val="dk1"/>
                        </a:solidFill>
                        <a:latin typeface="Arial"/>
                      </a:endParaRPr>
                    </a:p>
                  </a:txBody>
                  <a:tcPr>
                    <a:solidFill>
                      <a:srgbClr val="F0F0F0"/>
                    </a:solidFill>
                  </a:tcPr>
                </a:tc>
                <a:extLst>
                  <a:ext uri="{0D108BD9-81ED-4DB2-BD59-A6C34878D82A}">
                    <a16:rowId xmlns:a16="http://schemas.microsoft.com/office/drawing/2014/main" val="1385124631"/>
                  </a:ext>
                </a:extLst>
              </a:tr>
              <a:tr h="195943">
                <a:tc>
                  <a:txBody>
                    <a:bodyPr/>
                    <a:lstStyle/>
                    <a:p>
                      <a:pPr marL="93345"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ربع سنوي</a:t>
                      </a:r>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a:txBody>
                  <a:tcPr marL="6241" marR="6241" marT="6241" marB="0" anchor="ctr">
                    <a:solidFill>
                      <a:srgbClr val="F0F0F0"/>
                    </a:solidFill>
                  </a:tcPr>
                </a:tc>
                <a:tc>
                  <a:txBody>
                    <a:bodyPr/>
                    <a:lstStyle/>
                    <a:p>
                      <a:pPr marL="0" indent="93345" algn="r" rtl="1" fontAlgn="ctr"/>
                      <a:r>
                        <a:rPr lang="ar-JO" sz="1000" b="0" i="0" u="none" strike="noStrike" dirty="0">
                          <a:solidFill>
                            <a:srgbClr val="000000"/>
                          </a:solidFill>
                          <a:effectLst/>
                          <a:latin typeface="+mn-lt"/>
                        </a:rPr>
                        <a:t>الشريك المنفذ</a:t>
                      </a:r>
                      <a:endParaRPr lang="en-GB" sz="1000" b="0" i="0" u="none" strike="noStrike" dirty="0">
                        <a:solidFill>
                          <a:srgbClr val="000000"/>
                        </a:solidFill>
                        <a:effectLst/>
                        <a:latin typeface="Arial"/>
                      </a:endParaRPr>
                    </a:p>
                  </a:txBody>
                  <a:tcPr marL="7620" marR="7620" marT="7620" marB="0" anchor="ct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000" b="0" i="0" dirty="0">
                          <a:solidFill>
                            <a:schemeClr val="dk1"/>
                          </a:solidFill>
                          <a:latin typeface="Arial"/>
                        </a:rPr>
                        <a:t>المخرج-5.2 عدد المهام التي يوجد فيها دعم مشترك أو متسلسل من أطراف أخرى</a:t>
                      </a:r>
                      <a:endParaRPr lang="en-GB" sz="1000" b="0" i="0" dirty="0">
                        <a:solidFill>
                          <a:schemeClr val="dk1"/>
                        </a:solidFill>
                        <a:latin typeface="Arial"/>
                      </a:endParaRPr>
                    </a:p>
                  </a:txBody>
                  <a:tcPr>
                    <a:solidFill>
                      <a:srgbClr val="F0F0F0"/>
                    </a:solidFill>
                  </a:tcPr>
                </a:tc>
                <a:extLst>
                  <a:ext uri="{0D108BD9-81ED-4DB2-BD59-A6C34878D82A}">
                    <a16:rowId xmlns:a16="http://schemas.microsoft.com/office/drawing/2014/main" val="2232269903"/>
                  </a:ext>
                </a:extLst>
              </a:tr>
              <a:tr h="222691">
                <a:tc>
                  <a:txBody>
                    <a:bodyPr/>
                    <a:lstStyle/>
                    <a:p>
                      <a:pPr marL="93345"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ربع سنوي</a:t>
                      </a:r>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a:txBody>
                  <a:tcPr marL="6241" marR="6241" marT="6241" marB="0" anchor="ctr">
                    <a:solidFill>
                      <a:srgbClr val="F0F0F0"/>
                    </a:solidFill>
                  </a:tcPr>
                </a:tc>
                <a:tc>
                  <a:txBody>
                    <a:bodyPr/>
                    <a:lstStyle/>
                    <a:p>
                      <a:pPr marL="0" indent="93345" algn="r" rtl="1" fontAlgn="ctr"/>
                      <a:r>
                        <a:rPr lang="ar-JO" sz="1000" b="0" i="0" u="none" strike="noStrike" dirty="0">
                          <a:solidFill>
                            <a:srgbClr val="000000"/>
                          </a:solidFill>
                          <a:effectLst/>
                          <a:latin typeface="+mn-lt"/>
                        </a:rPr>
                        <a:t>الشريك المنفذ،</a:t>
                      </a:r>
                      <a:r>
                        <a:rPr lang="ar-JO" sz="1000" b="0" i="0" u="none" strike="noStrike" baseline="0" dirty="0">
                          <a:solidFill>
                            <a:srgbClr val="000000"/>
                          </a:solidFill>
                          <a:effectLst/>
                          <a:latin typeface="+mn-lt"/>
                        </a:rPr>
                        <a:t> المانح</a:t>
                      </a:r>
                      <a:endParaRPr lang="en-GB" sz="1000" b="0" i="0" u="none" strike="noStrike" dirty="0">
                        <a:solidFill>
                          <a:srgbClr val="000000"/>
                        </a:solidFill>
                        <a:effectLst/>
                        <a:latin typeface="+mn-lt"/>
                      </a:endParaRPr>
                    </a:p>
                  </a:txBody>
                  <a:tcPr marL="7620" marR="7620" marT="7620" marB="0" anchor="ct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000" b="0" i="0" dirty="0">
                          <a:solidFill>
                            <a:schemeClr val="dk1"/>
                          </a:solidFill>
                          <a:latin typeface="Arial"/>
                        </a:rPr>
                        <a:t>المخرج-5.3 عدد الاتفاقيات/مذكرات</a:t>
                      </a:r>
                      <a:r>
                        <a:rPr lang="ar-JO" sz="1000" b="0" i="0" baseline="0" dirty="0">
                          <a:solidFill>
                            <a:schemeClr val="dk1"/>
                          </a:solidFill>
                          <a:latin typeface="Arial"/>
                        </a:rPr>
                        <a:t> التفاهم مه الأطراف الفاعلة في مجال العمل الإنساني وبناء السلام والتنمية و/أو البيئة لسلسلة الأنشطة</a:t>
                      </a:r>
                      <a:endParaRPr lang="en-GB" sz="1000" b="0" i="0" dirty="0">
                        <a:solidFill>
                          <a:schemeClr val="dk1"/>
                        </a:solidFill>
                        <a:latin typeface="Arial"/>
                      </a:endParaRPr>
                    </a:p>
                  </a:txBody>
                  <a:tcPr>
                    <a:solidFill>
                      <a:srgbClr val="F0F0F0"/>
                    </a:solidFill>
                  </a:tcPr>
                </a:tc>
                <a:extLst>
                  <a:ext uri="{0D108BD9-81ED-4DB2-BD59-A6C34878D82A}">
                    <a16:rowId xmlns:a16="http://schemas.microsoft.com/office/drawing/2014/main" val="2355487886"/>
                  </a:ext>
                </a:extLst>
              </a:tr>
              <a:tr h="26125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en-GB" sz="1000" b="0" i="0" dirty="0">
                        <a:solidFill>
                          <a:schemeClr val="dk1"/>
                        </a:solidFill>
                        <a:latin typeface="Arial"/>
                      </a:endParaRPr>
                    </a:p>
                  </a:txBody>
                  <a:tcP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endParaRPr lang="en-GB" sz="1000" b="0" i="0" dirty="0">
                        <a:solidFill>
                          <a:schemeClr val="dk1"/>
                        </a:solidFill>
                        <a:latin typeface="Arial"/>
                      </a:endParaRPr>
                    </a:p>
                  </a:txBody>
                  <a:tcP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dirty="0">
                          <a:solidFill>
                            <a:schemeClr val="dk1"/>
                          </a:solidFill>
                          <a:latin typeface="+mn-lt"/>
                        </a:rPr>
                        <a:t>يرجى اختيار مؤشرات إضافية على مستوى المخرجات لبناء قدرات السلطات المحلية من بنك المؤشرات</a:t>
                      </a:r>
                      <a:endParaRPr lang="en-GB" sz="1000" b="0" i="0" dirty="0">
                        <a:solidFill>
                          <a:schemeClr val="dk1"/>
                        </a:solidFill>
                        <a:latin typeface="+mn-lt"/>
                      </a:endParaRPr>
                    </a:p>
                  </a:txBody>
                  <a:tcPr>
                    <a:solidFill>
                      <a:srgbClr val="F0F0F0"/>
                    </a:solidFill>
                  </a:tcPr>
                </a:tc>
                <a:extLst>
                  <a:ext uri="{0D108BD9-81ED-4DB2-BD59-A6C34878D82A}">
                    <a16:rowId xmlns:a16="http://schemas.microsoft.com/office/drawing/2014/main" val="3746717"/>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GB" sz="1600" b="0" i="0" kern="1200" dirty="0">
                        <a:solidFill>
                          <a:schemeClr val="bg1"/>
                        </a:solidFill>
                        <a:latin typeface="Arial" panose="020B0604020202020204" pitchFamily="34" charset="0"/>
                        <a:ea typeface="+mn-ea"/>
                        <a:cs typeface="+mn-cs"/>
                      </a:endParaRPr>
                    </a:p>
                  </a:txBody>
                  <a:tcPr>
                    <a:solidFill>
                      <a:srgbClr val="92D050"/>
                    </a:solidFill>
                  </a:tcPr>
                </a:tc>
                <a:tc>
                  <a:txBody>
                    <a:bodyPr/>
                    <a:lstStyle/>
                    <a:p>
                      <a:pPr marL="0" marR="0" lvl="0" indent="0" algn="r" rtl="1" eaLnBrk="1" fontAlgn="auto" latinLnBrk="0" hangingPunct="1">
                        <a:lnSpc>
                          <a:spcPct val="100000"/>
                        </a:lnSpc>
                        <a:spcBef>
                          <a:spcPts val="0"/>
                        </a:spcBef>
                        <a:spcAft>
                          <a:spcPts val="0"/>
                        </a:spcAft>
                        <a:buFontTx/>
                        <a:buNone/>
                      </a:pPr>
                      <a:endParaRPr lang="en-GB" sz="900" b="0" i="0" dirty="0">
                        <a:solidFill>
                          <a:schemeClr val="dk1"/>
                        </a:solidFill>
                        <a:latin typeface="Arial" panose="020B0604020202020204" pitchFamily="34" charset="0"/>
                      </a:endParaRPr>
                    </a:p>
                  </a:txBody>
                  <a:tcP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1800" b="0" i="0" kern="1200" dirty="0">
                          <a:solidFill>
                            <a:schemeClr val="bg1"/>
                          </a:solidFill>
                          <a:latin typeface="Arial" panose="020B0604020202020204" pitchFamily="34" charset="0"/>
                          <a:ea typeface="+mn-ea"/>
                          <a:cs typeface="+mn-cs"/>
                        </a:rPr>
                        <a:t>مؤشرات النتائج</a:t>
                      </a:r>
                      <a:endParaRPr lang="en-GB" sz="1800" b="0" i="0" kern="1200" dirty="0">
                        <a:solidFill>
                          <a:schemeClr val="bg1"/>
                        </a:solidFill>
                        <a:latin typeface="Arial" panose="020B0604020202020204" pitchFamily="34" charset="0"/>
                        <a:ea typeface="+mn-ea"/>
                        <a:cs typeface="+mn-cs"/>
                      </a:endParaRPr>
                    </a:p>
                  </a:txBody>
                  <a:tcPr>
                    <a:solidFill>
                      <a:srgbClr val="92D050"/>
                    </a:solidFill>
                  </a:tcPr>
                </a:tc>
                <a:extLst>
                  <a:ext uri="{0D108BD9-81ED-4DB2-BD59-A6C34878D82A}">
                    <a16:rowId xmlns:a16="http://schemas.microsoft.com/office/drawing/2014/main" val="1503558827"/>
                  </a:ext>
                </a:extLst>
              </a:tr>
              <a:tr h="0">
                <a:tc>
                  <a:txBody>
                    <a:bodyPr/>
                    <a:lstStyle/>
                    <a:p>
                      <a:pPr marL="93663" marR="0" lvl="0" indent="0" algn="r" defTabSz="914400" rtl="1" eaLnBrk="1" fontAlgn="ctr" latinLnBrk="0" hangingPunct="1">
                        <a:lnSpc>
                          <a:spcPct val="100000"/>
                        </a:lnSpc>
                        <a:spcBef>
                          <a:spcPts val="0"/>
                        </a:spcBef>
                        <a:spcAft>
                          <a:spcPts val="0"/>
                        </a:spcAft>
                        <a:buClrTx/>
                        <a:buSzTx/>
                        <a:buFontTx/>
                        <a:buNone/>
                        <a:tabLst/>
                        <a:defRPr/>
                      </a:pPr>
                      <a:endParaRPr lang="en-US" sz="1000" b="0" i="0" kern="1200" dirty="0">
                        <a:solidFill>
                          <a:schemeClr val="dk1"/>
                        </a:solidFill>
                        <a:latin typeface="Arial"/>
                        <a:ea typeface="+mn-ea"/>
                        <a:cs typeface="+mn-cs"/>
                      </a:endParaRPr>
                    </a:p>
                  </a:txBody>
                  <a:tcPr marL="7620" marR="7620" marT="7620" marB="0" anchor="ctr">
                    <a:solidFill>
                      <a:srgbClr val="F0F0F0"/>
                    </a:solidFill>
                  </a:tcPr>
                </a:tc>
                <a:tc>
                  <a:txBody>
                    <a:bodyPr/>
                    <a:lstStyle/>
                    <a:p>
                      <a:pPr marL="0" indent="93345" algn="r" rtl="1" fontAlgn="ctr"/>
                      <a:r>
                        <a:rPr lang="ar-JO" sz="1000" b="0" i="0" u="none" strike="noStrike" dirty="0">
                          <a:solidFill>
                            <a:srgbClr val="000000"/>
                          </a:solidFill>
                          <a:effectLst/>
                          <a:latin typeface="+mn-lt"/>
                        </a:rPr>
                        <a:t>الشريك المنفذ،</a:t>
                      </a:r>
                      <a:r>
                        <a:rPr lang="ar-JO" sz="1000" b="0" i="0" u="none" strike="noStrike" baseline="0" dirty="0">
                          <a:solidFill>
                            <a:srgbClr val="000000"/>
                          </a:solidFill>
                          <a:effectLst/>
                          <a:latin typeface="+mn-lt"/>
                        </a:rPr>
                        <a:t> المانح</a:t>
                      </a:r>
                      <a:endParaRPr lang="en-GB" sz="1000" b="0" i="0" u="none" strike="noStrike" dirty="0">
                        <a:solidFill>
                          <a:srgbClr val="000000"/>
                        </a:solidFill>
                        <a:effectLst/>
                        <a:latin typeface="+mn-lt"/>
                      </a:endParaRPr>
                    </a:p>
                  </a:txBody>
                  <a:tcP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effectLst/>
                          <a:uLnTx/>
                          <a:uFillTx/>
                          <a:latin typeface="Arial"/>
                          <a:ea typeface="+mn-ea"/>
                          <a:cs typeface="+mn-cs"/>
                        </a:rPr>
                        <a:t>النتيجة-3.5 المنظور بشأن التقديم المتساوي لأنشطة العمل على إزالة الألغام (بيانات مصنفة حسب الجنس والعمر)</a:t>
                      </a:r>
                      <a:endParaRPr kumimoji="0" lang="en-GB" sz="1000" b="0" i="0" u="none" strike="noStrike" kern="1200" cap="none" spc="0" normalizeH="0" baseline="0" noProof="0" dirty="0">
                        <a:ln>
                          <a:noFill/>
                        </a:ln>
                        <a:effectLst/>
                        <a:uLnTx/>
                        <a:uFillTx/>
                        <a:latin typeface="Arial"/>
                        <a:ea typeface="+mn-ea"/>
                        <a:cs typeface="+mn-cs"/>
                      </a:endParaRPr>
                    </a:p>
                  </a:txBody>
                  <a:tcPr>
                    <a:solidFill>
                      <a:srgbClr val="F0F0F0"/>
                    </a:solidFill>
                  </a:tcPr>
                </a:tc>
                <a:extLst>
                  <a:ext uri="{0D108BD9-81ED-4DB2-BD59-A6C34878D82A}">
                    <a16:rowId xmlns:a16="http://schemas.microsoft.com/office/drawing/2014/main" val="3195323245"/>
                  </a:ext>
                </a:extLst>
              </a:tr>
              <a:tr h="0">
                <a:tc>
                  <a:txBody>
                    <a:bodyPr/>
                    <a:lstStyle/>
                    <a:p>
                      <a:pPr marL="93663" indent="0" algn="r" rtl="1" fontAlgn="ctr"/>
                      <a:r>
                        <a:rPr lang="ar-JO" sz="1000" b="0" i="0" kern="1200" dirty="0">
                          <a:solidFill>
                            <a:schemeClr val="dk1"/>
                          </a:solidFill>
                          <a:latin typeface="Arial"/>
                          <a:ea typeface="+mn-ea"/>
                          <a:cs typeface="+mn-cs"/>
                        </a:rPr>
                        <a:t>كل ستة</a:t>
                      </a:r>
                      <a:r>
                        <a:rPr lang="ar-JO" sz="1000" b="0" i="0" kern="1200" baseline="0" dirty="0">
                          <a:solidFill>
                            <a:schemeClr val="dk1"/>
                          </a:solidFill>
                          <a:latin typeface="Arial"/>
                          <a:ea typeface="+mn-ea"/>
                          <a:cs typeface="+mn-cs"/>
                        </a:rPr>
                        <a:t> أشهر</a:t>
                      </a:r>
                      <a:endParaRPr lang="en-US" sz="1000" b="0" i="0" kern="1200" dirty="0">
                        <a:solidFill>
                          <a:schemeClr val="dk1"/>
                        </a:solidFill>
                        <a:latin typeface="Arial"/>
                        <a:ea typeface="+mn-ea"/>
                        <a:cs typeface="+mn-cs"/>
                      </a:endParaRPr>
                    </a:p>
                  </a:txBody>
                  <a:tcPr marL="7620" marR="7620" marT="7620" marB="0" anchor="ctr">
                    <a:solidFill>
                      <a:srgbClr val="F0F0F0"/>
                    </a:solidFill>
                  </a:tcPr>
                </a:tc>
                <a:tc>
                  <a:txBody>
                    <a:bodyPr/>
                    <a:lstStyle/>
                    <a:p>
                      <a:pPr marL="0" indent="93345" algn="r" rtl="1" fontAlgn="ctr"/>
                      <a:r>
                        <a:rPr lang="ar-JO" sz="1000" b="0" i="0" u="none" strike="noStrike" dirty="0">
                          <a:solidFill>
                            <a:srgbClr val="000000"/>
                          </a:solidFill>
                          <a:effectLst/>
                          <a:latin typeface="+mn-lt"/>
                        </a:rPr>
                        <a:t>الشريك المنفذ</a:t>
                      </a:r>
                      <a:endParaRPr lang="en-GB" sz="1000" b="0" i="0" u="none" strike="noStrike" dirty="0">
                        <a:solidFill>
                          <a:srgbClr val="000000"/>
                        </a:solidFill>
                        <a:effectLst/>
                        <a:latin typeface="+mn-lt"/>
                      </a:endParaRPr>
                    </a:p>
                  </a:txBody>
                  <a:tcP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effectLst/>
                          <a:uLnTx/>
                          <a:uFillTx/>
                          <a:latin typeface="+mn-lt"/>
                          <a:ea typeface="+mn-ea"/>
                          <a:cs typeface="+mn-cs"/>
                        </a:rPr>
                        <a:t>النتيجة-4.1 عدد ونسبة أنشطة العمل على إزالة الألغام التي نتج عنها دعم متسلسل أو مدمج من قطاعات أخرى تعزيزاً لجودة العمل على إزالة الألغام</a:t>
                      </a:r>
                      <a:endParaRPr kumimoji="0" lang="en-GB" sz="1000" b="0" i="0" u="none" strike="noStrike" kern="1200" cap="none" spc="0" normalizeH="0" baseline="0" noProof="0" dirty="0">
                        <a:ln>
                          <a:noFill/>
                        </a:ln>
                        <a:effectLst/>
                        <a:uLnTx/>
                        <a:uFillTx/>
                        <a:latin typeface="+mn-lt"/>
                        <a:ea typeface="+mn-ea"/>
                        <a:cs typeface="+mn-cs"/>
                      </a:endParaRPr>
                    </a:p>
                  </a:txBody>
                  <a:tcPr>
                    <a:solidFill>
                      <a:srgbClr val="F0F0F0"/>
                    </a:solidFill>
                  </a:tcPr>
                </a:tc>
                <a:extLst>
                  <a:ext uri="{0D108BD9-81ED-4DB2-BD59-A6C34878D82A}">
                    <a16:rowId xmlns:a16="http://schemas.microsoft.com/office/drawing/2014/main" val="3824907496"/>
                  </a:ext>
                </a:extLst>
              </a:tr>
              <a:tr h="0">
                <a:tc>
                  <a:txBody>
                    <a:bodyPr/>
                    <a:lstStyle/>
                    <a:p>
                      <a:pPr marL="93663"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prstClr val="black"/>
                          </a:solidFill>
                          <a:effectLst/>
                          <a:uLnTx/>
                          <a:uFillTx/>
                          <a:latin typeface="Arial"/>
                          <a:ea typeface="+mn-ea"/>
                          <a:cs typeface="Arial" panose="020B0604020202020204" pitchFamily="34" charset="0"/>
                        </a:rPr>
                        <a:t>كل ستة أشهر</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a:txBody>
                  <a:tcPr marL="7620" marR="7620" marT="7620" marB="0" anchor="ctr">
                    <a:solidFill>
                      <a:srgbClr val="F0F0F0"/>
                    </a:solidFill>
                  </a:tcPr>
                </a:tc>
                <a:tc>
                  <a:txBody>
                    <a:bodyPr/>
                    <a:lstStyle/>
                    <a:p>
                      <a:pPr marL="0" indent="93345" algn="r" rtl="1" fontAlgn="ctr"/>
                      <a:r>
                        <a:rPr lang="ar-JO" sz="1000" b="0" i="0" u="none" strike="noStrike" dirty="0">
                          <a:solidFill>
                            <a:srgbClr val="000000"/>
                          </a:solidFill>
                          <a:effectLst/>
                          <a:latin typeface="+mn-lt"/>
                        </a:rPr>
                        <a:t>السلطة الوطنية، الشريك المنفذ،</a:t>
                      </a:r>
                      <a:r>
                        <a:rPr lang="ar-JO" sz="1000" b="0" i="0" u="none" strike="noStrike" baseline="0" dirty="0">
                          <a:solidFill>
                            <a:srgbClr val="000000"/>
                          </a:solidFill>
                          <a:effectLst/>
                          <a:latin typeface="+mn-lt"/>
                        </a:rPr>
                        <a:t> المانح</a:t>
                      </a:r>
                      <a:endParaRPr lang="en-GB" sz="1000" b="0" i="0" u="none" strike="noStrike" dirty="0">
                        <a:solidFill>
                          <a:srgbClr val="000000"/>
                        </a:solidFill>
                        <a:effectLst/>
                        <a:latin typeface="+mn-lt"/>
                      </a:endParaRPr>
                    </a:p>
                  </a:txBody>
                  <a:tcP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effectLst/>
                          <a:uLnTx/>
                          <a:uFillTx/>
                          <a:latin typeface="+mn-lt"/>
                          <a:ea typeface="+mn-ea"/>
                          <a:cs typeface="+mn-cs"/>
                        </a:rPr>
                        <a:t>النتيجة-4.2 وجود آلية تنسيق فعالة للفاعلين في العمل على إزالة الألغام والعاملين في المجال الإنساني وبناء السلام وتحقيق الاستقرار والتنمية والبيئة في ظل وجود تركيز كثبت على النوع الاجتماعي والإشراك ومساعدة الضحايا</a:t>
                      </a:r>
                      <a:endParaRPr kumimoji="0" lang="en-GB" sz="1000" b="0" i="0" u="none" strike="noStrike" kern="1200" cap="none" spc="0" normalizeH="0" baseline="0" noProof="0" dirty="0">
                        <a:ln>
                          <a:noFill/>
                        </a:ln>
                        <a:effectLst/>
                        <a:uLnTx/>
                        <a:uFillTx/>
                        <a:latin typeface="+mn-lt"/>
                        <a:ea typeface="+mn-ea"/>
                        <a:cs typeface="+mn-cs"/>
                      </a:endParaRPr>
                    </a:p>
                  </a:txBody>
                  <a:tcPr>
                    <a:solidFill>
                      <a:srgbClr val="F0F0F0"/>
                    </a:solidFill>
                  </a:tcPr>
                </a:tc>
                <a:extLst>
                  <a:ext uri="{0D108BD9-81ED-4DB2-BD59-A6C34878D82A}">
                    <a16:rowId xmlns:a16="http://schemas.microsoft.com/office/drawing/2014/main" val="2867192665"/>
                  </a:ext>
                </a:extLst>
              </a:tr>
              <a:tr h="0">
                <a:tc>
                  <a:txBody>
                    <a:bodyPr/>
                    <a:lstStyle/>
                    <a:p>
                      <a:pPr marL="93663"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prstClr val="black"/>
                          </a:solidFill>
                          <a:effectLst/>
                          <a:uLnTx/>
                          <a:uFillTx/>
                          <a:latin typeface="Arial"/>
                          <a:ea typeface="+mn-ea"/>
                          <a:cs typeface="Arial" panose="020B0604020202020204" pitchFamily="34" charset="0"/>
                        </a:rPr>
                        <a:t>كل ستة أشهر</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a:txBody>
                  <a:tcPr marL="7620" marR="7620" marT="7620" marB="0" anchor="ctr">
                    <a:solidFill>
                      <a:srgbClr val="F0F0F0"/>
                    </a:solidFill>
                  </a:tcPr>
                </a:tc>
                <a:tc>
                  <a:txBody>
                    <a:bodyPr/>
                    <a:lstStyle/>
                    <a:p>
                      <a:pPr marL="0" marR="0" lvl="0" indent="93345"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الشريك المنفذ</a:t>
                      </a:r>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a:txBody>
                  <a:tcP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effectLst/>
                          <a:uLnTx/>
                          <a:uFillTx/>
                          <a:latin typeface="Arial"/>
                          <a:ea typeface="+mn-ea"/>
                          <a:cs typeface="+mn-cs"/>
                        </a:rPr>
                        <a:t>النتيجة-5.1 المنظور بشأن تحسن سبل العيش (بيانات مصنفة حسب الجنس والعمر والإعاقة) – نسبة المستفيدون المباشرون وغير المباشرون الممسوحون الذين يشيرون إلى تحسن في سبل العيش نتيجة أنشطة العمل على إزالة الألغام</a:t>
                      </a:r>
                      <a:endParaRPr kumimoji="0" lang="en-GB" sz="1000" b="0" i="0" u="none" strike="noStrike" kern="1200" cap="none" spc="0" normalizeH="0" baseline="0" noProof="0" dirty="0">
                        <a:ln>
                          <a:noFill/>
                        </a:ln>
                        <a:effectLst/>
                        <a:uLnTx/>
                        <a:uFillTx/>
                        <a:latin typeface="Arial"/>
                        <a:ea typeface="+mn-ea"/>
                        <a:cs typeface="+mn-cs"/>
                      </a:endParaRPr>
                    </a:p>
                  </a:txBody>
                  <a:tcPr>
                    <a:solidFill>
                      <a:srgbClr val="F0F0F0"/>
                    </a:solidFill>
                  </a:tcPr>
                </a:tc>
                <a:extLst>
                  <a:ext uri="{0D108BD9-81ED-4DB2-BD59-A6C34878D82A}">
                    <a16:rowId xmlns:a16="http://schemas.microsoft.com/office/drawing/2014/main" val="3492915979"/>
                  </a:ext>
                </a:extLst>
              </a:tr>
              <a:tr h="0">
                <a:tc>
                  <a:txBody>
                    <a:bodyPr/>
                    <a:lstStyle/>
                    <a:p>
                      <a:pPr marL="93663"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prstClr val="black"/>
                          </a:solidFill>
                          <a:effectLst/>
                          <a:uLnTx/>
                          <a:uFillTx/>
                          <a:latin typeface="Arial"/>
                          <a:ea typeface="+mn-ea"/>
                          <a:cs typeface="Arial" panose="020B0604020202020204" pitchFamily="34" charset="0"/>
                        </a:rPr>
                        <a:t>كل ستة أشهر</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a:txBody>
                  <a:tcPr marL="7620" marR="7620" marT="7620" marB="0" anchor="ctr">
                    <a:solidFill>
                      <a:srgbClr val="F0F0F0"/>
                    </a:solidFill>
                  </a:tcPr>
                </a:tc>
                <a:tc>
                  <a:txBody>
                    <a:bodyPr/>
                    <a:lstStyle/>
                    <a:p>
                      <a:pPr marL="0" marR="0" lvl="0" indent="93345"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الشريك المنفذ</a:t>
                      </a:r>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a:txBody>
                  <a:tcP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effectLst/>
                          <a:uLnTx/>
                          <a:uFillTx/>
                          <a:latin typeface="Arial"/>
                          <a:ea typeface="+mn-ea"/>
                          <a:cs typeface="+mn-cs"/>
                        </a:rPr>
                        <a:t>النتيجة-5.2 المنظور بشأن الوصول إلى الخدمات الأساسية </a:t>
                      </a:r>
                      <a:r>
                        <a:rPr kumimoji="0" lang="ar-JO" sz="1000" b="0" i="0" u="none" strike="noStrike" kern="1200" cap="none" spc="0" normalizeH="0" baseline="0" noProof="0" dirty="0">
                          <a:ln>
                            <a:noFill/>
                          </a:ln>
                          <a:effectLst/>
                          <a:uLnTx/>
                          <a:uFillTx/>
                          <a:latin typeface="+mn-lt"/>
                          <a:ea typeface="+mn-ea"/>
                          <a:cs typeface="+mn-cs"/>
                        </a:rPr>
                        <a:t>وتقديمها (بيانات مصنفة حسب الجنس والعمر والإعاقة) – يمكن أن تكون مصنفة حسب مجال العمل (التعليم، الصحة، الطاقة، والطرق) </a:t>
                      </a:r>
                      <a:endParaRPr kumimoji="0" lang="en-GB" sz="1000" b="0" i="0" u="none" strike="noStrike" kern="1200" cap="none" spc="0" normalizeH="0" baseline="0" noProof="0" dirty="0">
                        <a:ln>
                          <a:noFill/>
                        </a:ln>
                        <a:effectLst/>
                        <a:uLnTx/>
                        <a:uFillTx/>
                        <a:latin typeface="Arial"/>
                        <a:ea typeface="+mn-ea"/>
                        <a:cs typeface="+mn-cs"/>
                      </a:endParaRPr>
                    </a:p>
                  </a:txBody>
                  <a:tcPr>
                    <a:solidFill>
                      <a:srgbClr val="F0F0F0"/>
                    </a:solidFill>
                  </a:tcPr>
                </a:tc>
                <a:extLst>
                  <a:ext uri="{0D108BD9-81ED-4DB2-BD59-A6C34878D82A}">
                    <a16:rowId xmlns:a16="http://schemas.microsoft.com/office/drawing/2014/main" val="411215221"/>
                  </a:ext>
                </a:extLst>
              </a:tr>
              <a:tr h="0">
                <a:tc>
                  <a:txBody>
                    <a:bodyPr/>
                    <a:lstStyle/>
                    <a:p>
                      <a:pPr marL="93663"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كل ستة أشهر</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a:txBody>
                  <a:tcPr marL="7620" marR="7620" marT="7620" marB="0" anchor="ctr">
                    <a:solidFill>
                      <a:srgbClr val="F0F0F0"/>
                    </a:solidFill>
                  </a:tcPr>
                </a:tc>
                <a:tc>
                  <a:txBody>
                    <a:bodyPr/>
                    <a:lstStyle/>
                    <a:p>
                      <a:pPr marL="0" marR="0" lvl="0" indent="93345"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الشريك المنفذ</a:t>
                      </a:r>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a:txBody>
                  <a:tcP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effectLst/>
                          <a:uLnTx/>
                          <a:uFillTx/>
                          <a:latin typeface="Arial"/>
                          <a:ea typeface="+mn-ea"/>
                          <a:cs typeface="+mn-cs"/>
                        </a:rPr>
                        <a:t>النتيجة-5.3 مساحة الأراضي التي كانت ملوثة وأصبحت تستخدم بعد أنشطة تسليم الأراضي</a:t>
                      </a:r>
                      <a:endParaRPr kumimoji="0" lang="en-GB" sz="1000" b="0" i="0" u="none" strike="noStrike" kern="1200" cap="none" spc="0" normalizeH="0" baseline="0" noProof="0" dirty="0">
                        <a:ln>
                          <a:noFill/>
                        </a:ln>
                        <a:effectLst/>
                        <a:uLnTx/>
                        <a:uFillTx/>
                        <a:latin typeface="Arial"/>
                        <a:ea typeface="+mn-ea"/>
                        <a:cs typeface="+mn-cs"/>
                      </a:endParaRPr>
                    </a:p>
                  </a:txBody>
                  <a:tcPr>
                    <a:solidFill>
                      <a:srgbClr val="F0F0F0"/>
                    </a:solidFill>
                  </a:tcPr>
                </a:tc>
                <a:extLst>
                  <a:ext uri="{0D108BD9-81ED-4DB2-BD59-A6C34878D82A}">
                    <a16:rowId xmlns:a16="http://schemas.microsoft.com/office/drawing/2014/main" val="3102519202"/>
                  </a:ext>
                </a:extLst>
              </a:tr>
              <a:tr h="0">
                <a:tc gridSpan="3">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dirty="0">
                          <a:solidFill>
                            <a:schemeClr val="dk1"/>
                          </a:solidFill>
                          <a:latin typeface="+mn-lt"/>
                        </a:rPr>
                        <a:t>يرجى اختيار مؤشرات إضافية على مستوى الأثر</a:t>
                      </a:r>
                      <a:r>
                        <a:rPr lang="ar-JO" sz="1000" b="0" i="0" baseline="0" dirty="0">
                          <a:solidFill>
                            <a:schemeClr val="dk1"/>
                          </a:solidFill>
                          <a:latin typeface="+mn-lt"/>
                        </a:rPr>
                        <a:t> يقوم بجمعها الشركاء المنفذون كما هو محدد في بنك المؤشرات</a:t>
                      </a:r>
                      <a:endParaRPr lang="en-GB" sz="1000" b="0" i="0" dirty="0">
                        <a:solidFill>
                          <a:schemeClr val="dk1"/>
                        </a:solidFill>
                        <a:latin typeface="+mn-lt"/>
                      </a:endParaRPr>
                    </a:p>
                  </a:txBody>
                  <a:tcPr>
                    <a:solidFill>
                      <a:srgbClr val="F0F0F0"/>
                    </a:solidFill>
                  </a:tcPr>
                </a:tc>
                <a:tc hMerge="1">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a:endParaRPr>
                    </a:p>
                  </a:txBody>
                  <a:tcPr>
                    <a:solidFill>
                      <a:srgbClr val="F0F0F0"/>
                    </a:solidFill>
                  </a:tcPr>
                </a:tc>
                <a:tc hMerge="1">
                  <a:txBody>
                    <a:bodyPr/>
                    <a:lstStyle/>
                    <a:p>
                      <a:endParaRPr lang="en-GB" sz="1000" b="0" i="0" dirty="0">
                        <a:latin typeface="Arial"/>
                      </a:endParaRPr>
                    </a:p>
                  </a:txBody>
                  <a:tcPr>
                    <a:solidFill>
                      <a:srgbClr val="F0F0F0"/>
                    </a:solidFill>
                  </a:tcPr>
                </a:tc>
                <a:extLst>
                  <a:ext uri="{0D108BD9-81ED-4DB2-BD59-A6C34878D82A}">
                    <a16:rowId xmlns:a16="http://schemas.microsoft.com/office/drawing/2014/main" val="504039411"/>
                  </a:ext>
                </a:extLst>
              </a:tr>
            </a:tbl>
          </a:graphicData>
        </a:graphic>
      </p:graphicFrame>
      <p:grpSp>
        <p:nvGrpSpPr>
          <p:cNvPr id="42" name="Group 41">
            <a:extLst>
              <a:ext uri="{FF2B5EF4-FFF2-40B4-BE49-F238E27FC236}">
                <a16:creationId xmlns:a16="http://schemas.microsoft.com/office/drawing/2014/main" id="{BC1B4E2A-048E-E2CE-50C8-901DDC001174}"/>
              </a:ext>
            </a:extLst>
          </p:cNvPr>
          <p:cNvGrpSpPr/>
          <p:nvPr/>
        </p:nvGrpSpPr>
        <p:grpSpPr>
          <a:xfrm flipH="1">
            <a:off x="6626377" y="934564"/>
            <a:ext cx="871405" cy="1345902"/>
            <a:chOff x="4414161" y="1091568"/>
            <a:chExt cx="820810" cy="1241217"/>
          </a:xfrm>
        </p:grpSpPr>
        <p:cxnSp>
          <p:nvCxnSpPr>
            <p:cNvPr id="15" name="Straight Arrow Connector 14">
              <a:extLst>
                <a:ext uri="{FF2B5EF4-FFF2-40B4-BE49-F238E27FC236}">
                  <a16:creationId xmlns:a16="http://schemas.microsoft.com/office/drawing/2014/main" id="{97293D8A-84E6-CF45-C065-64D373339A14}"/>
                </a:ext>
              </a:extLst>
            </p:cNvPr>
            <p:cNvCxnSpPr>
              <a:cxnSpLocks/>
            </p:cNvCxnSpPr>
            <p:nvPr/>
          </p:nvCxnSpPr>
          <p:spPr>
            <a:xfrm>
              <a:off x="4414161" y="1735696"/>
              <a:ext cx="817635" cy="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BBEB2286-C356-B25E-5A3A-BFD99CD375FA}"/>
                </a:ext>
              </a:extLst>
            </p:cNvPr>
            <p:cNvCxnSpPr>
              <a:cxnSpLocks/>
            </p:cNvCxnSpPr>
            <p:nvPr/>
          </p:nvCxnSpPr>
          <p:spPr>
            <a:xfrm>
              <a:off x="4620250" y="1091568"/>
              <a:ext cx="614721" cy="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BF5C3D51-7E83-F44A-AEB8-6F88526E84A0}"/>
                </a:ext>
              </a:extLst>
            </p:cNvPr>
            <p:cNvCxnSpPr>
              <a:cxnSpLocks/>
            </p:cNvCxnSpPr>
            <p:nvPr/>
          </p:nvCxnSpPr>
          <p:spPr>
            <a:xfrm>
              <a:off x="4617075" y="2329610"/>
              <a:ext cx="614721" cy="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0C2F7AD4-819E-5474-F39D-CB98BE63E65C}"/>
                </a:ext>
              </a:extLst>
            </p:cNvPr>
            <p:cNvCxnSpPr>
              <a:cxnSpLocks/>
            </p:cNvCxnSpPr>
            <p:nvPr/>
          </p:nvCxnSpPr>
          <p:spPr>
            <a:xfrm>
              <a:off x="4620250" y="1091568"/>
              <a:ext cx="0" cy="12412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580F1E93-196A-BFA3-7C97-1B37567E40F4}"/>
              </a:ext>
            </a:extLst>
          </p:cNvPr>
          <p:cNvGrpSpPr/>
          <p:nvPr/>
        </p:nvGrpSpPr>
        <p:grpSpPr>
          <a:xfrm flipH="1">
            <a:off x="3302141" y="938198"/>
            <a:ext cx="796478" cy="1387434"/>
            <a:chOff x="7968082" y="1043590"/>
            <a:chExt cx="754344" cy="1387434"/>
          </a:xfrm>
        </p:grpSpPr>
        <p:grpSp>
          <p:nvGrpSpPr>
            <p:cNvPr id="69" name="Group 68">
              <a:extLst>
                <a:ext uri="{FF2B5EF4-FFF2-40B4-BE49-F238E27FC236}">
                  <a16:creationId xmlns:a16="http://schemas.microsoft.com/office/drawing/2014/main" id="{6D66E0F3-D2A7-FB24-73AE-27138581BD28}"/>
                </a:ext>
              </a:extLst>
            </p:cNvPr>
            <p:cNvGrpSpPr/>
            <p:nvPr/>
          </p:nvGrpSpPr>
          <p:grpSpPr>
            <a:xfrm>
              <a:off x="7968082" y="1043590"/>
              <a:ext cx="754344" cy="1387434"/>
              <a:chOff x="8127050" y="1043590"/>
              <a:chExt cx="595376" cy="1387434"/>
            </a:xfrm>
          </p:grpSpPr>
          <p:cxnSp>
            <p:nvCxnSpPr>
              <p:cNvPr id="46" name="Straight Arrow Connector 45">
                <a:extLst>
                  <a:ext uri="{FF2B5EF4-FFF2-40B4-BE49-F238E27FC236}">
                    <a16:creationId xmlns:a16="http://schemas.microsoft.com/office/drawing/2014/main" id="{64CBFC57-EFE1-1790-7119-D684DB3ED222}"/>
                  </a:ext>
                </a:extLst>
              </p:cNvPr>
              <p:cNvCxnSpPr>
                <a:cxnSpLocks/>
              </p:cNvCxnSpPr>
              <p:nvPr/>
            </p:nvCxnSpPr>
            <p:spPr>
              <a:xfrm>
                <a:off x="8127050" y="1043590"/>
                <a:ext cx="5953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AEB7DC7F-388A-2A3A-3D82-1B6A0E50F850}"/>
                  </a:ext>
                </a:extLst>
              </p:cNvPr>
              <p:cNvCxnSpPr>
                <a:cxnSpLocks/>
              </p:cNvCxnSpPr>
              <p:nvPr/>
            </p:nvCxnSpPr>
            <p:spPr>
              <a:xfrm>
                <a:off x="8127050" y="1478839"/>
                <a:ext cx="5953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062E9DD-93E1-9507-76F7-AF209DD11E91}"/>
                  </a:ext>
                </a:extLst>
              </p:cNvPr>
              <p:cNvCxnSpPr>
                <a:cxnSpLocks/>
              </p:cNvCxnSpPr>
              <p:nvPr/>
            </p:nvCxnSpPr>
            <p:spPr>
              <a:xfrm>
                <a:off x="8127050" y="1956011"/>
                <a:ext cx="5953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599AC31A-D2B8-4C5B-F96B-6759BC9577D5}"/>
                  </a:ext>
                </a:extLst>
              </p:cNvPr>
              <p:cNvCxnSpPr>
                <a:cxnSpLocks/>
              </p:cNvCxnSpPr>
              <p:nvPr/>
            </p:nvCxnSpPr>
            <p:spPr>
              <a:xfrm>
                <a:off x="8127050" y="2431024"/>
                <a:ext cx="5953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1" name="Straight Connector 70">
              <a:extLst>
                <a:ext uri="{FF2B5EF4-FFF2-40B4-BE49-F238E27FC236}">
                  <a16:creationId xmlns:a16="http://schemas.microsoft.com/office/drawing/2014/main" id="{6142219C-835E-133F-30B7-32C4698A8338}"/>
                </a:ext>
              </a:extLst>
            </p:cNvPr>
            <p:cNvCxnSpPr>
              <a:cxnSpLocks/>
            </p:cNvCxnSpPr>
            <p:nvPr/>
          </p:nvCxnSpPr>
          <p:spPr>
            <a:xfrm>
              <a:off x="7968343" y="1043590"/>
              <a:ext cx="0" cy="138743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F38327D3-5C66-414E-AADF-D164D344055E}"/>
              </a:ext>
            </a:extLst>
          </p:cNvPr>
          <p:cNvSpPr txBox="1"/>
          <p:nvPr/>
        </p:nvSpPr>
        <p:spPr>
          <a:xfrm>
            <a:off x="9077926" y="1412816"/>
            <a:ext cx="790541" cy="201120"/>
          </a:xfrm>
          <a:prstGeom prst="rect">
            <a:avLst/>
          </a:prstGeom>
          <a:noFill/>
          <a:ln>
            <a:noFill/>
          </a:ln>
        </p:spPr>
        <p:txBody>
          <a:bodyPr wrap="square" lIns="54000" tIns="36000" rIns="54000" bIns="36000" rtlCol="0" anchor="ctr" anchorCtr="0">
            <a:noAutofit/>
          </a:bodyPr>
          <a:lstStyle/>
          <a:p>
            <a:r>
              <a:rPr lang="ar-JO" sz="900" dirty="0">
                <a:latin typeface="Arial" panose="020B0604020202020204" pitchFamily="34" charset="0"/>
                <a:ea typeface="Arial" charset="0"/>
                <a:cs typeface="Arial" charset="0"/>
              </a:rPr>
              <a:t>يؤدي إلى...</a:t>
            </a:r>
            <a:endParaRPr lang="en-GB" sz="900" dirty="0">
              <a:latin typeface="Arial" panose="020B0604020202020204" pitchFamily="34" charset="0"/>
              <a:ea typeface="Arial" charset="0"/>
              <a:cs typeface="Arial" charset="0"/>
            </a:endParaRPr>
          </a:p>
        </p:txBody>
      </p:sp>
      <p:sp>
        <p:nvSpPr>
          <p:cNvPr id="39" name="Rounded Rectangle 316">
            <a:extLst>
              <a:ext uri="{FF2B5EF4-FFF2-40B4-BE49-F238E27FC236}">
                <a16:creationId xmlns:a16="http://schemas.microsoft.com/office/drawing/2014/main" id="{6842809D-6090-2FC5-D8BE-B4F71C6B6EBA}"/>
              </a:ext>
            </a:extLst>
          </p:cNvPr>
          <p:cNvSpPr/>
          <p:nvPr/>
        </p:nvSpPr>
        <p:spPr>
          <a:xfrm>
            <a:off x="9788927" y="1230731"/>
            <a:ext cx="1678509" cy="827999"/>
          </a:xfrm>
          <a:prstGeom prst="roundRect">
            <a:avLst/>
          </a:prstGeom>
          <a:solidFill>
            <a:schemeClr val="bg2"/>
          </a:solidFill>
          <a:ln w="19050">
            <a:solidFill>
              <a:schemeClr val="tx1">
                <a:lumMod val="50000"/>
                <a:lumOff val="50000"/>
              </a:schemeClr>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rPr>
              <a:t>التعاون والتنسيق مع أصحاب المصلحة الدوليين والوطنيين والمحليين والمجتمعيين</a:t>
            </a:r>
            <a:endParaRPr lang="en-GB" sz="900" dirty="0">
              <a:solidFill>
                <a:schemeClr val="tx1"/>
              </a:solidFill>
            </a:endParaRPr>
          </a:p>
        </p:txBody>
      </p:sp>
      <p:sp>
        <p:nvSpPr>
          <p:cNvPr id="43" name="Rounded Rectangle 307">
            <a:extLst>
              <a:ext uri="{FF2B5EF4-FFF2-40B4-BE49-F238E27FC236}">
                <a16:creationId xmlns:a16="http://schemas.microsoft.com/office/drawing/2014/main" id="{C1E1B450-60A2-A085-8D40-ED00CDBB1008}"/>
              </a:ext>
            </a:extLst>
          </p:cNvPr>
          <p:cNvSpPr/>
          <p:nvPr/>
        </p:nvSpPr>
        <p:spPr>
          <a:xfrm>
            <a:off x="7497782" y="1248282"/>
            <a:ext cx="1479503" cy="827999"/>
          </a:xfrm>
          <a:prstGeom prst="roundRect">
            <a:avLst/>
          </a:prstGeom>
          <a:solidFill>
            <a:schemeClr val="bg2"/>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rPr>
              <a:t>زيادة التعاون مع الفاعلين في مجال العمل الإنساني والسلام وتحقيق الاستقرار والتنمية والبيئة</a:t>
            </a:r>
            <a:endParaRPr lang="en-GB" sz="900" dirty="0">
              <a:solidFill>
                <a:schemeClr val="tx1"/>
              </a:solidFill>
            </a:endParaRPr>
          </a:p>
        </p:txBody>
      </p:sp>
      <p:cxnSp>
        <p:nvCxnSpPr>
          <p:cNvPr id="5" name="Straight Arrow Connector 4">
            <a:extLst>
              <a:ext uri="{FF2B5EF4-FFF2-40B4-BE49-F238E27FC236}">
                <a16:creationId xmlns:a16="http://schemas.microsoft.com/office/drawing/2014/main" id="{CCABE829-C3D2-E569-14AD-5ACA7F9A7529}"/>
              </a:ext>
            </a:extLst>
          </p:cNvPr>
          <p:cNvCxnSpPr>
            <a:cxnSpLocks/>
          </p:cNvCxnSpPr>
          <p:nvPr/>
        </p:nvCxnSpPr>
        <p:spPr>
          <a:xfrm flipH="1">
            <a:off x="8977285" y="1628954"/>
            <a:ext cx="783539" cy="2961"/>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BF86F760-FFCC-7A9A-B5FA-C3792651E0B3}"/>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34</a:t>
            </a:fld>
            <a:endParaRPr lang="en-GB" dirty="0"/>
          </a:p>
        </p:txBody>
      </p:sp>
    </p:spTree>
    <p:extLst>
      <p:ext uri="{BB962C8B-B14F-4D97-AF65-F5344CB8AC3E}">
        <p14:creationId xmlns:p14="http://schemas.microsoft.com/office/powerpoint/2010/main" val="394113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51" grpId="0" animBg="1"/>
      <p:bldP spid="52" grpId="0" animBg="1"/>
      <p:bldP spid="58" grpId="0" animBg="1"/>
      <p:bldP spid="59" grpId="0" animBg="1"/>
      <p:bldP spid="4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6AC53DE7-7B66-37FB-D1F0-E35CC52EA04F}"/>
              </a:ext>
            </a:extLst>
          </p:cNvPr>
          <p:cNvSpPr/>
          <p:nvPr/>
        </p:nvSpPr>
        <p:spPr>
          <a:xfrm>
            <a:off x="834860" y="1469973"/>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0" rIns="108000" bIns="36000" rtlCol="0" anchor="ctr" anchorCtr="0"/>
          <a:lstStyle/>
          <a:p>
            <a:pPr algn="r" rtl="1"/>
            <a:r>
              <a:rPr lang="ar-JO" sz="1400" b="1" dirty="0">
                <a:solidFill>
                  <a:srgbClr val="002060"/>
                </a:solidFill>
                <a:latin typeface="Arial" panose="020B0604020202020204" pitchFamily="34" charset="0"/>
              </a:rPr>
              <a:t>تسليم الأراضي والتخلص من المخلفات المتفجرة</a:t>
            </a:r>
          </a:p>
          <a:p>
            <a:pPr algn="r" rtl="1"/>
            <a:r>
              <a:rPr lang="ar-JO" sz="1200" dirty="0">
                <a:solidFill>
                  <a:srgbClr val="002060"/>
                </a:solidFill>
                <a:latin typeface="Arial" panose="020B0604020202020204" pitchFamily="34" charset="0"/>
                <a:cs typeface="Arial" panose="020B0604020202020204" pitchFamily="34" charset="0"/>
              </a:rPr>
              <a:t>يضمن التعاون والتنسيق مع المجتمعات تلبية احتياجاتهم من ناحية تسليم الأراضي، والتعاون مع القطاعات الأخرى يمكن المبادرات المكملة من زيادة عودة المهجرين/اللاجئين ويحسن جودة استخدام الأراضي والخدمات الأساسية والبيئة</a:t>
            </a:r>
          </a:p>
        </p:txBody>
      </p:sp>
      <p:sp>
        <p:nvSpPr>
          <p:cNvPr id="4" name="Rounded Rectangle 3">
            <a:extLst>
              <a:ext uri="{FF2B5EF4-FFF2-40B4-BE49-F238E27FC236}">
                <a16:creationId xmlns:a16="http://schemas.microsoft.com/office/drawing/2014/main" id="{D26BFC4E-2B3C-2CD8-425D-74B3E01DB617}"/>
              </a:ext>
            </a:extLst>
          </p:cNvPr>
          <p:cNvSpPr/>
          <p:nvPr/>
        </p:nvSpPr>
        <p:spPr>
          <a:xfrm>
            <a:off x="6807711" y="1475127"/>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rPr>
              <a:t>التعليم بشأن مخاطر المخلفات المتفجرة</a:t>
            </a:r>
            <a:endParaRPr lang="en-GB" sz="1400" b="1" dirty="0">
              <a:solidFill>
                <a:srgbClr val="002060"/>
              </a:solidFill>
              <a:latin typeface="Arial" panose="020B0604020202020204" pitchFamily="34" charset="0"/>
              <a:cs typeface="Arial" panose="020B0604020202020204" pitchFamily="34" charset="0"/>
            </a:endParaRPr>
          </a:p>
          <a:p>
            <a:pPr marL="0" marR="0" lvl="0" indent="0" algn="r" rtl="1" eaLnBrk="1" fontAlgn="auto" latinLnBrk="0" hangingPunct="1">
              <a:lnSpc>
                <a:spcPct val="100000"/>
              </a:lnSpc>
              <a:spcBef>
                <a:spcPts val="0"/>
              </a:spcBef>
              <a:spcAft>
                <a:spcPts val="0"/>
              </a:spcAft>
              <a:buClrTx/>
              <a:buSzTx/>
              <a:buFontTx/>
              <a:buNone/>
            </a:pPr>
            <a:r>
              <a:rPr lang="ar-JO" sz="1200" b="0" i="0" dirty="0">
                <a:solidFill>
                  <a:srgbClr val="002060"/>
                </a:solidFill>
                <a:latin typeface="Arial" panose="020B0604020202020204" pitchFamily="34" charset="0"/>
                <a:cs typeface="Arial" panose="020B0604020202020204" pitchFamily="34" charset="0"/>
              </a:rPr>
              <a:t>التعليم الفعال بشأن مخاطر المخلفات المتفجرة ييسر التعاون والتنسيق مع أصحاب المصلحة المحليين والمجتمعيين لضمان سماع صوتهم وإشراكهم في عملية صنع القرار في العمل على إزالة الألغام. يؤدي التعاون مع القطاعات الأخرى لدمج رسائل التعليم بشأن المخلفات المتفجرة في الأنشطة المجتمعية الأخرى إلى تحسين الوصول واستدامة الرسائل</a:t>
            </a:r>
          </a:p>
        </p:txBody>
      </p:sp>
      <p:sp>
        <p:nvSpPr>
          <p:cNvPr id="5" name="Rounded Rectangle 4">
            <a:extLst>
              <a:ext uri="{FF2B5EF4-FFF2-40B4-BE49-F238E27FC236}">
                <a16:creationId xmlns:a16="http://schemas.microsoft.com/office/drawing/2014/main" id="{E497CA45-5F28-C806-6DAD-391DB3AAA298}"/>
              </a:ext>
            </a:extLst>
          </p:cNvPr>
          <p:cNvSpPr/>
          <p:nvPr/>
        </p:nvSpPr>
        <p:spPr>
          <a:xfrm>
            <a:off x="307485" y="3257064"/>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rPr>
              <a:t>تطوير قدرات سلطات إزالة الألغام الوطنية</a:t>
            </a:r>
          </a:p>
          <a:p>
            <a:pPr algn="r" rtl="1"/>
            <a:r>
              <a:rPr lang="ar-JO" sz="1200" b="0" i="0" dirty="0">
                <a:solidFill>
                  <a:srgbClr val="002060"/>
                </a:solidFill>
                <a:latin typeface="Arial" panose="020B0604020202020204" pitchFamily="34" charset="0"/>
                <a:cs typeface="Arial" panose="020B0604020202020204" pitchFamily="34" charset="0"/>
              </a:rPr>
              <a:t>سلطات إزالة الألغام الوطنية القوية يمكنها قيادة التنسيق بشكل أفضل وتشجيع التعاون داخل قطاع العمل على إزالة اللغام. كما ويمكن أن يؤدي ذلك إلى مناصرة إدخال العمل على إزالة الألغام في وثائ</a:t>
            </a:r>
            <a:r>
              <a:rPr lang="ar-JO" sz="1200" dirty="0">
                <a:solidFill>
                  <a:srgbClr val="002060"/>
                </a:solidFill>
                <a:latin typeface="Arial" panose="020B0604020202020204" pitchFamily="34" charset="0"/>
                <a:cs typeface="Arial" panose="020B0604020202020204" pitchFamily="34" charset="0"/>
              </a:rPr>
              <a:t>ق التخطيط والاستراتيجيات الرئيسية، مما يؤدي إلى مساعدة مكملة من القطاعات الأخرى والتي بدورها تعزز جودة نتائج العمل على إزالة الألغام</a:t>
            </a:r>
            <a:endParaRPr lang="ar-JO" sz="1200" b="0" i="0" dirty="0">
              <a:solidFill>
                <a:srgbClr val="002060"/>
              </a:solidFill>
              <a:latin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624B94C5-3648-2FC9-E39C-9B04D88A93D5}"/>
              </a:ext>
            </a:extLst>
          </p:cNvPr>
          <p:cNvSpPr/>
          <p:nvPr/>
        </p:nvSpPr>
        <p:spPr>
          <a:xfrm>
            <a:off x="7375834" y="3259641"/>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rPr>
              <a:t>بناء قدرات الشركاء المنفذين المحليين</a:t>
            </a:r>
          </a:p>
          <a:p>
            <a:pPr algn="r" rtl="1"/>
            <a:r>
              <a:rPr lang="ar-JO" sz="1200" dirty="0">
                <a:solidFill>
                  <a:srgbClr val="002060"/>
                </a:solidFill>
                <a:latin typeface="Arial" panose="020B0604020202020204" pitchFamily="34" charset="0"/>
                <a:cs typeface="Arial" panose="020B0604020202020204" pitchFamily="34" charset="0"/>
              </a:rPr>
              <a:t>يعتبر وجود شبكة قوية من المنفذين المحليين المتمكنين ضرورياً لنقل العمل للجهات الوطنية وسيدعم وجود سلطات إزالة ألغام وطنية قوية</a:t>
            </a:r>
            <a:endParaRPr lang="ar-JO" sz="1200" b="0" i="0" dirty="0">
              <a:solidFill>
                <a:srgbClr val="002060"/>
              </a:solidFill>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18620A16-39E6-D825-20C6-FEEBB786E400}"/>
              </a:ext>
            </a:extLst>
          </p:cNvPr>
          <p:cNvSpPr/>
          <p:nvPr/>
        </p:nvSpPr>
        <p:spPr>
          <a:xfrm>
            <a:off x="6857141"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rPr>
              <a:t>المناصرة والإشراك</a:t>
            </a:r>
          </a:p>
          <a:p>
            <a:pPr algn="r" rtl="1">
              <a:spcAft>
                <a:spcPts val="300"/>
              </a:spcAft>
            </a:pPr>
            <a:r>
              <a:rPr lang="ar-JO" sz="1200" b="0" i="0" dirty="0">
                <a:solidFill>
                  <a:srgbClr val="002060"/>
                </a:solidFill>
                <a:latin typeface="Arial" panose="020B0604020202020204" pitchFamily="34" charset="0"/>
                <a:cs typeface="Arial" panose="020B0604020202020204" pitchFamily="34" charset="0"/>
              </a:rPr>
              <a:t>يعتبر التنسيق والتعاون الفعال ضرورياً لمشاركة متعددة القطاعات في المناصرة والإشراك.</a:t>
            </a:r>
          </a:p>
        </p:txBody>
      </p:sp>
      <p:sp>
        <p:nvSpPr>
          <p:cNvPr id="8" name="Rounded Rectangle 7">
            <a:extLst>
              <a:ext uri="{FF2B5EF4-FFF2-40B4-BE49-F238E27FC236}">
                <a16:creationId xmlns:a16="http://schemas.microsoft.com/office/drawing/2014/main" id="{CC26D3C1-C387-2965-54D5-7194C9D2CF16}"/>
              </a:ext>
            </a:extLst>
          </p:cNvPr>
          <p:cNvSpPr/>
          <p:nvPr/>
        </p:nvSpPr>
        <p:spPr>
          <a:xfrm>
            <a:off x="834860"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rPr>
              <a:t>مساعدة الضحايا</a:t>
            </a:r>
            <a:endParaRPr lang="en-GB" sz="1400" b="1" dirty="0">
              <a:solidFill>
                <a:srgbClr val="002060"/>
              </a:solidFill>
              <a:latin typeface="Arial" panose="020B0604020202020204" pitchFamily="34" charset="0"/>
              <a:cs typeface="Arial" panose="020B0604020202020204" pitchFamily="34" charset="0"/>
            </a:endParaRPr>
          </a:p>
          <a:p>
            <a:pPr algn="r" rtl="1"/>
            <a:r>
              <a:rPr lang="ar-JO" sz="1200" dirty="0">
                <a:solidFill>
                  <a:srgbClr val="002060"/>
                </a:solidFill>
                <a:latin typeface="Arial" panose="020B0604020202020204" pitchFamily="34" charset="0"/>
              </a:rPr>
              <a:t>يعتبر التنسيق والتعاون الفعال ضرورياً لاستجابة متعددة القطاعات لدعم الناجين من المخلفات المتفجرة.</a:t>
            </a:r>
            <a:endParaRPr lang="ar-JO" sz="1200" b="0" i="0" dirty="0">
              <a:solidFill>
                <a:srgbClr val="002060"/>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A6FB7F39-45F4-0E0C-B9DF-9DECC583C4BD}"/>
              </a:ext>
            </a:extLst>
          </p:cNvPr>
          <p:cNvCxnSpPr>
            <a:cxnSpLocks/>
          </p:cNvCxnSpPr>
          <p:nvPr/>
        </p:nvCxnSpPr>
        <p:spPr>
          <a:xfrm>
            <a:off x="5483073" y="3061457"/>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D149731-8806-89CB-4998-CDD149BDF4F9}"/>
              </a:ext>
            </a:extLst>
          </p:cNvPr>
          <p:cNvCxnSpPr>
            <a:cxnSpLocks/>
          </p:cNvCxnSpPr>
          <p:nvPr/>
        </p:nvCxnSpPr>
        <p:spPr>
          <a:xfrm>
            <a:off x="4861315"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0AE83E8-18F5-0D13-E7DD-983596472BCC}"/>
              </a:ext>
            </a:extLst>
          </p:cNvPr>
          <p:cNvCxnSpPr>
            <a:cxnSpLocks/>
          </p:cNvCxnSpPr>
          <p:nvPr/>
        </p:nvCxnSpPr>
        <p:spPr>
          <a:xfrm>
            <a:off x="6857141"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FB1EDBD-6120-1B70-04B0-309D35A017A7}"/>
              </a:ext>
            </a:extLst>
          </p:cNvPr>
          <p:cNvCxnSpPr>
            <a:cxnSpLocks/>
          </p:cNvCxnSpPr>
          <p:nvPr/>
        </p:nvCxnSpPr>
        <p:spPr>
          <a:xfrm flipH="1">
            <a:off x="6551432" y="3061457"/>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80FC22B-5E39-06D2-1362-56F21671A203}"/>
              </a:ext>
            </a:extLst>
          </p:cNvPr>
          <p:cNvCxnSpPr>
            <a:cxnSpLocks/>
          </p:cNvCxnSpPr>
          <p:nvPr/>
        </p:nvCxnSpPr>
        <p:spPr>
          <a:xfrm flipH="1">
            <a:off x="5369074" y="4659322"/>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9DF6BCD-B0C5-313F-3F95-CF0B49A9F83E}"/>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sp>
        <p:nvSpPr>
          <p:cNvPr id="15" name="TextBox 14">
            <a:extLst>
              <a:ext uri="{FF2B5EF4-FFF2-40B4-BE49-F238E27FC236}">
                <a16:creationId xmlns:a16="http://schemas.microsoft.com/office/drawing/2014/main" id="{1BCC5E25-B595-3DA1-69E6-C04C0A5E1565}"/>
              </a:ext>
            </a:extLst>
          </p:cNvPr>
          <p:cNvSpPr txBox="1"/>
          <p:nvPr/>
        </p:nvSpPr>
        <p:spPr>
          <a:xfrm>
            <a:off x="371861" y="645472"/>
            <a:ext cx="11448277" cy="830997"/>
          </a:xfrm>
          <a:prstGeom prst="rect">
            <a:avLst/>
          </a:prstGeom>
          <a:noFill/>
        </p:spPr>
        <p:txBody>
          <a:bodyPr wrap="square" lIns="0">
            <a:spAutoFit/>
          </a:bodyPr>
          <a:lstStyle/>
          <a:p>
            <a:pPr algn="r" rtl="1">
              <a:defRPr/>
            </a:pPr>
            <a:r>
              <a:rPr lang="ar-JO" sz="1200" dirty="0">
                <a:solidFill>
                  <a:srgbClr val="002060"/>
                </a:solidFill>
                <a:latin typeface="Arial" panose="020B0604020202020204" pitchFamily="34" charset="0"/>
              </a:rPr>
              <a:t>يمكن </a:t>
            </a:r>
            <a:r>
              <a:rPr lang="ar-JO" sz="1200" b="1" dirty="0">
                <a:solidFill>
                  <a:srgbClr val="002060"/>
                </a:solidFill>
                <a:latin typeface="Arial" panose="020B0604020202020204" pitchFamily="34" charset="0"/>
              </a:rPr>
              <a:t>للروابط الاستراتيجية</a:t>
            </a:r>
            <a:r>
              <a:rPr lang="ar-JO" sz="1200" dirty="0">
                <a:solidFill>
                  <a:srgbClr val="002060"/>
                </a:solidFill>
                <a:latin typeface="Arial" panose="020B0604020202020204" pitchFamily="34" charset="0"/>
              </a:rPr>
              <a:t> مع الجوانب الأخرى من العمل على إزالة الألغام أن تعزز التغيير على مستوى النتائج كما هو موضح هنا. ويحب أن ينظر المنفذون في هذه الروابط الاستراتيجية لتحقيق القيمة المضافة القصوى للقطاع. </a:t>
            </a:r>
            <a:r>
              <a:rPr lang="ar-JO" sz="1200" b="1" dirty="0">
                <a:solidFill>
                  <a:srgbClr val="002060"/>
                </a:solidFill>
                <a:latin typeface="Arial" panose="020B0604020202020204" pitchFamily="34" charset="0"/>
              </a:rPr>
              <a:t>تذكر!</a:t>
            </a:r>
            <a:r>
              <a:rPr lang="ar-JO" sz="1200" dirty="0">
                <a:solidFill>
                  <a:srgbClr val="002060"/>
                </a:solidFill>
                <a:latin typeface="Arial" panose="020B0604020202020204" pitchFamily="34" charset="0"/>
              </a:rPr>
              <a:t> توضح نظرية التغيير أن السلطات الوطنية المتمكنة يمكنها تضخيم الأثر الاستراتيجي العام للقطاع.</a:t>
            </a:r>
            <a:endParaRPr lang="ar-JO" sz="1200" b="1" dirty="0">
              <a:solidFill>
                <a:srgbClr val="00206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2060"/>
              </a:solidFill>
              <a:latin typeface="Arial" panose="020B0604020202020204" pitchFamily="34" charset="0"/>
              <a:cs typeface="Arial" panose="020B0604020202020204" pitchFamily="34" charset="0"/>
            </a:endParaRPr>
          </a:p>
        </p:txBody>
      </p:sp>
      <p:sp>
        <p:nvSpPr>
          <p:cNvPr id="16" name="Flowchart: Connector 9">
            <a:extLst>
              <a:ext uri="{FF2B5EF4-FFF2-40B4-BE49-F238E27FC236}">
                <a16:creationId xmlns:a16="http://schemas.microsoft.com/office/drawing/2014/main" id="{6E4ADCB1-3AF6-FD94-BD83-63DE87BD3A13}"/>
              </a:ext>
            </a:extLst>
          </p:cNvPr>
          <p:cNvSpPr/>
          <p:nvPr/>
        </p:nvSpPr>
        <p:spPr>
          <a:xfrm>
            <a:off x="5424474" y="3379852"/>
            <a:ext cx="1392480" cy="1393200"/>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ar-JO" sz="1400" b="1" dirty="0">
                <a:solidFill>
                  <a:srgbClr val="002060"/>
                </a:solidFill>
                <a:latin typeface="Arial" panose="020B0604020202020204" pitchFamily="34" charset="0"/>
              </a:rPr>
              <a:t>التعاون</a:t>
            </a:r>
          </a:p>
          <a:p>
            <a:pPr algn="ctr"/>
            <a:r>
              <a:rPr lang="ar-JO" sz="1400" b="1" dirty="0">
                <a:solidFill>
                  <a:srgbClr val="002060"/>
                </a:solidFill>
                <a:latin typeface="Arial" panose="020B0604020202020204" pitchFamily="34" charset="0"/>
              </a:rPr>
              <a:t>والتنسيق</a:t>
            </a:r>
            <a:endParaRPr lang="en-GB" sz="1400" b="1" dirty="0">
              <a:solidFill>
                <a:srgbClr val="002060"/>
              </a:solidFill>
              <a:latin typeface="Arial" panose="020B0604020202020204" pitchFamily="34" charset="0"/>
            </a:endParaRPr>
          </a:p>
        </p:txBody>
      </p:sp>
      <p:sp>
        <p:nvSpPr>
          <p:cNvPr id="17" name="Rectangle 16">
            <a:extLst>
              <a:ext uri="{FF2B5EF4-FFF2-40B4-BE49-F238E27FC236}">
                <a16:creationId xmlns:a16="http://schemas.microsoft.com/office/drawing/2014/main" id="{D922E7F6-D1FB-AAA8-B793-DF7D497ED1CB}"/>
              </a:ext>
            </a:extLst>
          </p:cNvPr>
          <p:cNvSpPr/>
          <p:nvPr/>
        </p:nvSpPr>
        <p:spPr>
          <a:xfrm>
            <a:off x="335610" y="215199"/>
            <a:ext cx="11448278" cy="430887"/>
          </a:xfrm>
          <a:prstGeom prst="rect">
            <a:avLst/>
          </a:prstGeom>
          <a:noFill/>
        </p:spPr>
        <p:txBody>
          <a:bodyPr wrap="square" lIns="0" tIns="0" rIns="0" bIns="0">
            <a:spAutoFit/>
          </a:bodyPr>
          <a:lstStyle/>
          <a:p>
            <a:pPr algn="r" rtl="1"/>
            <a:r>
              <a:rPr lang="ar-JO" sz="2800" dirty="0">
                <a:solidFill>
                  <a:srgbClr val="103A71"/>
                </a:solidFill>
                <a:latin typeface="Arial" panose="020B0604020202020204" pitchFamily="34" charset="0"/>
              </a:rPr>
              <a:t>نظرية العمل: </a:t>
            </a:r>
            <a:r>
              <a:rPr lang="ar-JO" sz="2800" b="1" dirty="0">
                <a:solidFill>
                  <a:srgbClr val="103A71"/>
                </a:solidFill>
                <a:latin typeface="Arial" panose="020B0604020202020204" pitchFamily="34" charset="0"/>
              </a:rPr>
              <a:t>التعاون والتنسيق </a:t>
            </a:r>
            <a:r>
              <a:rPr lang="ar-JO" sz="2000" dirty="0">
                <a:solidFill>
                  <a:srgbClr val="103A71"/>
                </a:solidFill>
                <a:latin typeface="Arial" panose="020B0604020202020204" pitchFamily="34" charset="0"/>
              </a:rPr>
              <a:t>مع أصحاب المصلحة الدوليين والوطنيين والمحليين والمجتمعيين</a:t>
            </a:r>
            <a:endParaRPr lang="en-GB" sz="2000" dirty="0">
              <a:solidFill>
                <a:srgbClr val="103A71"/>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8720F1F9-2579-ADAC-6973-926B878C8544}"/>
              </a:ext>
            </a:extLst>
          </p:cNvPr>
          <p:cNvCxnSpPr>
            <a:cxnSpLocks/>
          </p:cNvCxnSpPr>
          <p:nvPr/>
        </p:nvCxnSpPr>
        <p:spPr>
          <a:xfrm>
            <a:off x="6594822" y="4665438"/>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088BEE39-7D7B-4863-F98C-2A9615DF65EB}"/>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35</a:t>
            </a:fld>
            <a:endParaRPr lang="en-GB" dirty="0"/>
          </a:p>
        </p:txBody>
      </p:sp>
    </p:spTree>
    <p:extLst>
      <p:ext uri="{BB962C8B-B14F-4D97-AF65-F5344CB8AC3E}">
        <p14:creationId xmlns:p14="http://schemas.microsoft.com/office/powerpoint/2010/main" val="5686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E0BEC-6F76-04FE-130D-D997A45D2268}"/>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graphicFrame>
        <p:nvGraphicFramePr>
          <p:cNvPr id="4" name="Table 2">
            <a:extLst>
              <a:ext uri="{FF2B5EF4-FFF2-40B4-BE49-F238E27FC236}">
                <a16:creationId xmlns:a16="http://schemas.microsoft.com/office/drawing/2014/main" id="{84626647-8E36-2E89-9222-170950D3CA6E}"/>
              </a:ext>
            </a:extLst>
          </p:cNvPr>
          <p:cNvGraphicFramePr>
            <a:graphicFrameLocks noGrp="1"/>
          </p:cNvGraphicFramePr>
          <p:nvPr>
            <p:extLst>
              <p:ext uri="{D42A27DB-BD31-4B8C-83A1-F6EECF244321}">
                <p14:modId xmlns:p14="http://schemas.microsoft.com/office/powerpoint/2010/main" val="4115283795"/>
              </p:ext>
            </p:extLst>
          </p:nvPr>
        </p:nvGraphicFramePr>
        <p:xfrm>
          <a:off x="945371" y="1304144"/>
          <a:ext cx="9962906" cy="4604404"/>
        </p:xfrm>
        <a:graphic>
          <a:graphicData uri="http://schemas.openxmlformats.org/drawingml/2006/table">
            <a:tbl>
              <a:tblPr firstRow="1" bandRow="1">
                <a:tableStyleId>{7DF18680-E054-41AD-8BC1-D1AEF772440D}</a:tableStyleId>
              </a:tblPr>
              <a:tblGrid>
                <a:gridCol w="4981453">
                  <a:extLst>
                    <a:ext uri="{9D8B030D-6E8A-4147-A177-3AD203B41FA5}">
                      <a16:colId xmlns:a16="http://schemas.microsoft.com/office/drawing/2014/main" val="918319957"/>
                    </a:ext>
                  </a:extLst>
                </a:gridCol>
                <a:gridCol w="4981453">
                  <a:extLst>
                    <a:ext uri="{9D8B030D-6E8A-4147-A177-3AD203B41FA5}">
                      <a16:colId xmlns:a16="http://schemas.microsoft.com/office/drawing/2014/main" val="1093851191"/>
                    </a:ext>
                  </a:extLst>
                </a:gridCol>
              </a:tblGrid>
              <a:tr h="641677">
                <a:tc gridSpan="2">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400" dirty="0">
                          <a:solidFill>
                            <a:schemeClr val="bg1"/>
                          </a:solidFill>
                          <a:latin typeface="Arial" panose="020B0604020202020204" pitchFamily="34" charset="0"/>
                          <a:cs typeface="+mn-cs"/>
                        </a:rPr>
                        <a:t>أسئلة تأمل لاستخدام</a:t>
                      </a:r>
                      <a:r>
                        <a:rPr lang="ar-JO" sz="1400" baseline="0" dirty="0">
                          <a:solidFill>
                            <a:schemeClr val="bg1"/>
                          </a:solidFill>
                          <a:latin typeface="Arial" panose="020B0604020202020204" pitchFamily="34" charset="0"/>
                          <a:cs typeface="+mn-cs"/>
                        </a:rPr>
                        <a:t> الفريق </a:t>
                      </a:r>
                      <a:r>
                        <a:rPr lang="ar-JO" sz="1400" b="0" baseline="0" dirty="0">
                          <a:solidFill>
                            <a:schemeClr val="bg1"/>
                          </a:solidFill>
                          <a:latin typeface="Arial" panose="020B0604020202020204" pitchFamily="34" charset="0"/>
                          <a:cs typeface="+mn-cs"/>
                        </a:rPr>
                        <a:t>لتقييم الأداء فيما يتعلق بتقديم الخدمات بصورة شمولية وتراعي حساسية النزاع من خلال التنسيق داخل القطاع وخارجه لتحقيق القيمة الاستراتيجية القصوى من التعاون والتنسيق مع أصحاب المصلحة الدوليين والوطنين والمحليين والمجتمعيين</a:t>
                      </a:r>
                      <a:endParaRPr lang="ar-JO" sz="1400" dirty="0">
                        <a:solidFill>
                          <a:schemeClr val="bg1"/>
                        </a:solidFill>
                        <a:latin typeface="Arial" panose="020B0604020202020204" pitchFamily="34" charset="0"/>
                        <a:cs typeface="+mn-cs"/>
                      </a:endParaRPr>
                    </a:p>
                  </a:txBody>
                  <a:tcPr marL="251999" marT="108000" marB="108000">
                    <a:solidFill>
                      <a:schemeClr val="accent6"/>
                    </a:solidFill>
                  </a:tcPr>
                </a:tc>
                <a:tc hMerge="1">
                  <a:txBody>
                    <a:bodyPr/>
                    <a:lstStyle/>
                    <a:p>
                      <a:endParaRPr lang="en-US"/>
                    </a:p>
                  </a:txBody>
                  <a:tcPr/>
                </a:tc>
                <a:extLst>
                  <a:ext uri="{0D108BD9-81ED-4DB2-BD59-A6C34878D82A}">
                    <a16:rowId xmlns:a16="http://schemas.microsoft.com/office/drawing/2014/main" val="3356215133"/>
                  </a:ext>
                </a:extLst>
              </a:tr>
              <a:tr h="3961684">
                <a:tc>
                  <a:txBody>
                    <a:bodyPr/>
                    <a:lstStyle/>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dirty="0">
                          <a:solidFill>
                            <a:schemeClr val="tx1"/>
                          </a:solidFill>
                          <a:latin typeface="Arial" panose="020B0604020202020204" pitchFamily="34" charset="0"/>
                        </a:rPr>
                        <a:t>هل</a:t>
                      </a:r>
                      <a:r>
                        <a:rPr lang="ar-JO" sz="1200" b="0" i="0" baseline="0" dirty="0">
                          <a:solidFill>
                            <a:schemeClr val="tx1"/>
                          </a:solidFill>
                          <a:latin typeface="Arial" panose="020B0604020202020204" pitchFamily="34" charset="0"/>
                        </a:rPr>
                        <a:t> يؤدي التعاون والتنسيق بين قطاع العمل على إزالة الألغام والقطاعات الأخرى إلى مساعدة إضافية من القطاعات الأخرى من أجل:</a:t>
                      </a:r>
                    </a:p>
                    <a:p>
                      <a:pPr marL="401638" marR="0" lvl="0" indent="-228600" algn="r" defTabSz="914400" rtl="1" eaLnBrk="1" fontAlgn="auto" latinLnBrk="0" hangingPunct="1">
                        <a:lnSpc>
                          <a:spcPct val="100000"/>
                        </a:lnSpc>
                        <a:spcBef>
                          <a:spcPts val="0"/>
                        </a:spcBef>
                        <a:spcAft>
                          <a:spcPts val="1200"/>
                        </a:spcAft>
                        <a:buClrTx/>
                        <a:buSzTx/>
                        <a:buFont typeface="+mj-lt"/>
                        <a:buAutoNum type="alphaLcParenR"/>
                        <a:tabLst/>
                        <a:defRPr/>
                      </a:pPr>
                      <a:r>
                        <a:rPr lang="ar-JO" sz="1200" b="0" i="0" dirty="0">
                          <a:solidFill>
                            <a:schemeClr val="tx1"/>
                          </a:solidFill>
                          <a:latin typeface="Arial" panose="020B0604020202020204" pitchFamily="34" charset="0"/>
                        </a:rPr>
                        <a:t>تخفيض الحافز لسلوك خطير</a:t>
                      </a:r>
                    </a:p>
                    <a:p>
                      <a:pPr marL="401638" marR="0" lvl="0" indent="-228600" algn="r" defTabSz="914400" rtl="1" eaLnBrk="1" fontAlgn="auto" latinLnBrk="0" hangingPunct="1">
                        <a:lnSpc>
                          <a:spcPct val="100000"/>
                        </a:lnSpc>
                        <a:spcBef>
                          <a:spcPts val="0"/>
                        </a:spcBef>
                        <a:spcAft>
                          <a:spcPts val="1200"/>
                        </a:spcAft>
                        <a:buClrTx/>
                        <a:buSzTx/>
                        <a:buFont typeface="+mj-lt"/>
                        <a:buAutoNum type="alphaLcParenR"/>
                        <a:tabLst/>
                        <a:defRPr/>
                      </a:pPr>
                      <a:r>
                        <a:rPr lang="ar-JO" sz="1200" b="0" i="0" dirty="0">
                          <a:solidFill>
                            <a:schemeClr val="tx1"/>
                          </a:solidFill>
                          <a:latin typeface="Arial" panose="020B0604020202020204" pitchFamily="34" charset="0"/>
                        </a:rPr>
                        <a:t>زيادة عودة المهجرين/اللاجئين</a:t>
                      </a:r>
                    </a:p>
                    <a:p>
                      <a:pPr marL="401638" marR="0" lvl="0" indent="-228600" algn="r" defTabSz="914400" rtl="1" eaLnBrk="1" fontAlgn="auto" latinLnBrk="0" hangingPunct="1">
                        <a:lnSpc>
                          <a:spcPct val="100000"/>
                        </a:lnSpc>
                        <a:spcBef>
                          <a:spcPts val="0"/>
                        </a:spcBef>
                        <a:spcAft>
                          <a:spcPts val="1200"/>
                        </a:spcAft>
                        <a:buClrTx/>
                        <a:buSzTx/>
                        <a:buFont typeface="+mj-lt"/>
                        <a:buAutoNum type="alphaLcParenR"/>
                        <a:tabLst/>
                        <a:defRPr/>
                      </a:pPr>
                      <a:r>
                        <a:rPr lang="ar-JO" sz="1200" b="0" i="0" dirty="0">
                          <a:solidFill>
                            <a:schemeClr val="tx1"/>
                          </a:solidFill>
                          <a:latin typeface="Arial" panose="020B0604020202020204" pitchFamily="34" charset="0"/>
                        </a:rPr>
                        <a:t>تحسين جودة استخدام الأراضي</a:t>
                      </a:r>
                    </a:p>
                    <a:p>
                      <a:pPr marL="401638" marR="0" lvl="0" indent="-228600" algn="r" defTabSz="914400" rtl="1" eaLnBrk="1" fontAlgn="auto" latinLnBrk="0" hangingPunct="1">
                        <a:lnSpc>
                          <a:spcPct val="100000"/>
                        </a:lnSpc>
                        <a:spcBef>
                          <a:spcPts val="0"/>
                        </a:spcBef>
                        <a:spcAft>
                          <a:spcPts val="1200"/>
                        </a:spcAft>
                        <a:buClrTx/>
                        <a:buSzTx/>
                        <a:buFont typeface="+mj-lt"/>
                        <a:buAutoNum type="alphaLcParenR"/>
                        <a:tabLst/>
                        <a:defRPr/>
                      </a:pPr>
                      <a:r>
                        <a:rPr lang="ar-JO" sz="1200" b="0" i="0" dirty="0">
                          <a:solidFill>
                            <a:schemeClr val="tx1"/>
                          </a:solidFill>
                          <a:latin typeface="Arial" panose="020B0604020202020204" pitchFamily="34" charset="0"/>
                        </a:rPr>
                        <a:t>تحسين</a:t>
                      </a:r>
                      <a:r>
                        <a:rPr lang="ar-JO" sz="1200" b="0" i="0" baseline="0" dirty="0">
                          <a:solidFill>
                            <a:schemeClr val="tx1"/>
                          </a:solidFill>
                          <a:latin typeface="Arial" panose="020B0604020202020204" pitchFamily="34" charset="0"/>
                        </a:rPr>
                        <a:t> الوصول إلى الخدمات الأساسية</a:t>
                      </a:r>
                    </a:p>
                    <a:p>
                      <a:pPr marL="401638" marR="0" lvl="0" indent="-228600" algn="r" defTabSz="914400" rtl="1" eaLnBrk="1" fontAlgn="auto" latinLnBrk="0" hangingPunct="1">
                        <a:lnSpc>
                          <a:spcPct val="100000"/>
                        </a:lnSpc>
                        <a:spcBef>
                          <a:spcPts val="0"/>
                        </a:spcBef>
                        <a:spcAft>
                          <a:spcPts val="1200"/>
                        </a:spcAft>
                        <a:buClrTx/>
                        <a:buSzTx/>
                        <a:buFont typeface="+mj-lt"/>
                        <a:buAutoNum type="alphaLcParenR"/>
                        <a:tabLst/>
                        <a:defRPr/>
                      </a:pPr>
                      <a:r>
                        <a:rPr lang="ar-JO" sz="1200" b="0" i="0" baseline="0" dirty="0">
                          <a:solidFill>
                            <a:schemeClr val="tx1"/>
                          </a:solidFill>
                          <a:latin typeface="Arial" panose="020B0604020202020204" pitchFamily="34" charset="0"/>
                        </a:rPr>
                        <a:t>تحسين البيئة</a:t>
                      </a:r>
                    </a:p>
                    <a:p>
                      <a:pPr marL="227013" marR="0" lvl="0" indent="-17145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u="none" strike="noStrike" baseline="0" noProof="0" dirty="0">
                          <a:solidFill>
                            <a:srgbClr val="002060"/>
                          </a:solidFill>
                          <a:latin typeface="Arial" panose="020B0604020202020204" pitchFamily="34" charset="0"/>
                        </a:rPr>
                        <a:t>هل تستخدم الأدلة المتوفرة في توجيه السياسات والبرامج؟ هل يتم البناء على الدروس المستفادة والتأمل فيها لتحسين فعالية العمل على إزالة الألغام بشكل مستمر؟</a:t>
                      </a:r>
                      <a:endParaRPr lang="en-GB" sz="1200" b="0" i="0" u="none" strike="noStrike" noProof="0" dirty="0">
                        <a:solidFill>
                          <a:srgbClr val="002060"/>
                        </a:solidFill>
                        <a:latin typeface="Arial" panose="020B0604020202020204" pitchFamily="34" charset="0"/>
                      </a:endParaRPr>
                    </a:p>
                    <a:p>
                      <a:pPr marL="173038" marR="0" lvl="0" indent="0" algn="r" defTabSz="914400" rtl="1" eaLnBrk="1" fontAlgn="auto" latinLnBrk="0" hangingPunct="1">
                        <a:lnSpc>
                          <a:spcPct val="100000"/>
                        </a:lnSpc>
                        <a:spcBef>
                          <a:spcPts val="0"/>
                        </a:spcBef>
                        <a:spcAft>
                          <a:spcPts val="1200"/>
                        </a:spcAft>
                        <a:buClrTx/>
                        <a:buSzTx/>
                        <a:buFont typeface="+mj-lt"/>
                        <a:buNone/>
                        <a:tabLst/>
                        <a:defRPr/>
                      </a:pPr>
                      <a:endParaRPr lang="ar-JO" sz="1200" b="0" i="0" baseline="0" dirty="0">
                        <a:solidFill>
                          <a:schemeClr val="tx1"/>
                        </a:solidFill>
                        <a:latin typeface="Arial" panose="020B0604020202020204" pitchFamily="34" charset="0"/>
                      </a:endParaRPr>
                    </a:p>
                  </a:txBody>
                  <a:tcPr marL="180000" marT="180000"/>
                </a:tc>
                <a:tc>
                  <a:txBody>
                    <a:bodyPr/>
                    <a:lstStyle/>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dirty="0">
                          <a:solidFill>
                            <a:srgbClr val="002060"/>
                          </a:solidFill>
                          <a:latin typeface="Arial" panose="020B0604020202020204" pitchFamily="34" charset="0"/>
                        </a:rPr>
                        <a:t>هل</a:t>
                      </a:r>
                      <a:r>
                        <a:rPr lang="ar-JO" sz="1200" b="0" i="0" baseline="0" dirty="0">
                          <a:solidFill>
                            <a:srgbClr val="002060"/>
                          </a:solidFill>
                          <a:latin typeface="Arial" panose="020B0604020202020204" pitchFamily="34" charset="0"/>
                        </a:rPr>
                        <a:t> ينسق أصحاب المصلحة في لعمل على إزالة الألغام دورياً مع الدوائر الحكومية الأحرى وأصحاب المصلحة في العمل الإنساني والتنمية وتحقيق الاستقرار وبناء السلام؟</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baseline="0" dirty="0">
                          <a:solidFill>
                            <a:srgbClr val="002060"/>
                          </a:solidFill>
                          <a:latin typeface="Arial" panose="020B0604020202020204" pitchFamily="34" charset="0"/>
                        </a:rPr>
                        <a:t>هل يؤدي ذلك إلى مساعدة مكملة تعزز نتائج العمل على إزالة الألغام؟</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baseline="0" dirty="0">
                          <a:solidFill>
                            <a:srgbClr val="002060"/>
                          </a:solidFill>
                          <a:latin typeface="Arial" panose="020B0604020202020204" pitchFamily="34" charset="0"/>
                        </a:rPr>
                        <a:t>هل تيسر سياسات وإجراءات سلطات إزالة الألغام الوطنية والشركاء المنفذين التعاون والتنسيق داخل قطاع العمل على إزالة الألغام ومع القطاعات الأخرى لتعظيم النتائج والأثر؟</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baseline="0" dirty="0">
                          <a:solidFill>
                            <a:srgbClr val="002060"/>
                          </a:solidFill>
                          <a:latin typeface="Arial" panose="020B0604020202020204" pitchFamily="34" charset="0"/>
                        </a:rPr>
                        <a:t>هل يشرك أصحاب المصلحة في العمل على إزالة الألغام المجتمعات بالقدر الكافي؟ هل يوفروا لهم المعلومات، يشركوهم، يتعاونون معهم أو يمكنوهم؟ كيف يتم قياس ذلك؟</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baseline="0" dirty="0">
                          <a:solidFill>
                            <a:srgbClr val="002060"/>
                          </a:solidFill>
                          <a:latin typeface="Arial" panose="020B0604020202020204" pitchFamily="34" charset="0"/>
                        </a:rPr>
                        <a:t>هل تشارك سلطات إزالة الألغام المحلية والشركاء المنفذين المعلومات بشأن مسائل محددة تتعلق بالضحايا مع الأطراف ذوي العلاقة من قطاعات أخرى، وهل أدى ذلك إلى استجابة متعددة القطاعات؟</a:t>
                      </a:r>
                      <a:endParaRPr lang="ar-JO" sz="1200" b="0" i="0" dirty="0">
                        <a:solidFill>
                          <a:srgbClr val="002060"/>
                        </a:solidFill>
                        <a:latin typeface="Arial" panose="020B0604020202020204" pitchFamily="34" charset="0"/>
                      </a:endParaRPr>
                    </a:p>
                  </a:txBody>
                  <a:tcPr marL="180000" marT="180000"/>
                </a:tc>
                <a:extLst>
                  <a:ext uri="{0D108BD9-81ED-4DB2-BD59-A6C34878D82A}">
                    <a16:rowId xmlns:a16="http://schemas.microsoft.com/office/drawing/2014/main" val="3203546465"/>
                  </a:ext>
                </a:extLst>
              </a:tr>
            </a:tbl>
          </a:graphicData>
        </a:graphic>
      </p:graphicFrame>
      <p:sp>
        <p:nvSpPr>
          <p:cNvPr id="5" name="Rectangle 4">
            <a:extLst>
              <a:ext uri="{FF2B5EF4-FFF2-40B4-BE49-F238E27FC236}">
                <a16:creationId xmlns:a16="http://schemas.microsoft.com/office/drawing/2014/main" id="{33E853F6-977E-EB3C-270B-D14CD8932B82}"/>
              </a:ext>
            </a:extLst>
          </p:cNvPr>
          <p:cNvSpPr/>
          <p:nvPr/>
        </p:nvSpPr>
        <p:spPr>
          <a:xfrm>
            <a:off x="335610" y="215199"/>
            <a:ext cx="11448278" cy="430887"/>
          </a:xfrm>
          <a:prstGeom prst="rect">
            <a:avLst/>
          </a:prstGeom>
          <a:noFill/>
        </p:spPr>
        <p:txBody>
          <a:bodyPr wrap="square" lIns="0" tIns="0" rIns="0" bIns="0">
            <a:spAutoFit/>
          </a:bodyPr>
          <a:lstStyle/>
          <a:p>
            <a:pPr algn="r" rtl="1"/>
            <a:r>
              <a:rPr lang="ar-JO" sz="2800" dirty="0">
                <a:solidFill>
                  <a:srgbClr val="103A71"/>
                </a:solidFill>
                <a:latin typeface="Arial" panose="020B0604020202020204" pitchFamily="34" charset="0"/>
              </a:rPr>
              <a:t>نظرية العمل: </a:t>
            </a:r>
            <a:r>
              <a:rPr lang="ar-JO" sz="2800" b="1" dirty="0">
                <a:solidFill>
                  <a:srgbClr val="103A71"/>
                </a:solidFill>
                <a:latin typeface="Arial" panose="020B0604020202020204" pitchFamily="34" charset="0"/>
              </a:rPr>
              <a:t>التعاون والتنسيق </a:t>
            </a:r>
            <a:r>
              <a:rPr lang="ar-JO" sz="2000" dirty="0">
                <a:solidFill>
                  <a:srgbClr val="103A71"/>
                </a:solidFill>
                <a:latin typeface="Arial" panose="020B0604020202020204" pitchFamily="34" charset="0"/>
              </a:rPr>
              <a:t>مع أصحاب المصلحة الدوليين والوطنيين والمحليين والمجتمعيين</a:t>
            </a:r>
            <a:endParaRPr lang="en-GB" sz="2000" dirty="0">
              <a:solidFill>
                <a:srgbClr val="103A71"/>
              </a:solidFill>
              <a:latin typeface="Arial" panose="020B0604020202020204" pitchFamily="34" charset="0"/>
              <a:cs typeface="Arial" panose="020B0604020202020204" pitchFamily="34" charset="0"/>
            </a:endParaRPr>
          </a:p>
        </p:txBody>
      </p:sp>
      <p:sp>
        <p:nvSpPr>
          <p:cNvPr id="2" name="Slide Number Placeholder 5">
            <a:extLst>
              <a:ext uri="{FF2B5EF4-FFF2-40B4-BE49-F238E27FC236}">
                <a16:creationId xmlns:a16="http://schemas.microsoft.com/office/drawing/2014/main" id="{75071BF3-ED45-BEA6-FAEB-52FE5B63D345}"/>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36</a:t>
            </a:fld>
            <a:endParaRPr lang="en-GB" dirty="0"/>
          </a:p>
        </p:txBody>
      </p:sp>
    </p:spTree>
    <p:extLst>
      <p:ext uri="{BB962C8B-B14F-4D97-AF65-F5344CB8AC3E}">
        <p14:creationId xmlns:p14="http://schemas.microsoft.com/office/powerpoint/2010/main" val="234363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F38327D3-5C66-414E-AADF-D164D344055E}"/>
              </a:ext>
            </a:extLst>
          </p:cNvPr>
          <p:cNvSpPr txBox="1"/>
          <p:nvPr/>
        </p:nvSpPr>
        <p:spPr>
          <a:xfrm>
            <a:off x="9883858" y="1032602"/>
            <a:ext cx="790541" cy="201120"/>
          </a:xfrm>
          <a:prstGeom prst="rect">
            <a:avLst/>
          </a:prstGeom>
          <a:noFill/>
          <a:ln>
            <a:noFill/>
          </a:ln>
        </p:spPr>
        <p:txBody>
          <a:bodyPr wrap="square" lIns="54000" tIns="36000" rIns="54000" bIns="36000" rtlCol="0" anchor="ctr" anchorCtr="0">
            <a:noAutofit/>
          </a:bodyPr>
          <a:lstStyle/>
          <a:p>
            <a:r>
              <a:rPr lang="ar-JO" sz="900" dirty="0">
                <a:latin typeface="Arial" panose="020B0604020202020204" pitchFamily="34" charset="0"/>
                <a:ea typeface="Arial" charset="0"/>
                <a:cs typeface="Arial" charset="0"/>
              </a:rPr>
              <a:t>يؤدي إلى...</a:t>
            </a:r>
            <a:endParaRPr lang="en-GB" sz="900" dirty="0">
              <a:latin typeface="Arial" panose="020B0604020202020204" pitchFamily="34" charset="0"/>
              <a:ea typeface="Arial" charset="0"/>
              <a:cs typeface="Arial" charset="0"/>
            </a:endParaRPr>
          </a:p>
        </p:txBody>
      </p:sp>
      <p:sp>
        <p:nvSpPr>
          <p:cNvPr id="21" name="TextBox 20">
            <a:extLst>
              <a:ext uri="{FF2B5EF4-FFF2-40B4-BE49-F238E27FC236}">
                <a16:creationId xmlns:a16="http://schemas.microsoft.com/office/drawing/2014/main" id="{80269A15-1004-4178-9574-C3FC82CBC628}"/>
              </a:ext>
            </a:extLst>
          </p:cNvPr>
          <p:cNvSpPr txBox="1"/>
          <p:nvPr/>
        </p:nvSpPr>
        <p:spPr>
          <a:xfrm>
            <a:off x="6738561" y="1039309"/>
            <a:ext cx="790541" cy="201120"/>
          </a:xfrm>
          <a:prstGeom prst="rect">
            <a:avLst/>
          </a:prstGeom>
          <a:noFill/>
          <a:ln>
            <a:noFill/>
          </a:ln>
        </p:spPr>
        <p:txBody>
          <a:bodyPr wrap="square" lIns="54000" tIns="36000" rIns="54000" bIns="36000" rtlCol="0" anchor="ctr" anchorCtr="0">
            <a:noAutofit/>
          </a:bodyPr>
          <a:lstStyle/>
          <a:p>
            <a:r>
              <a:rPr lang="ar-JO" sz="900" dirty="0">
                <a:latin typeface="Arial" panose="020B0604020202020204" pitchFamily="34" charset="0"/>
                <a:ea typeface="Arial" charset="0"/>
                <a:cs typeface="Arial" charset="0"/>
              </a:rPr>
              <a:t>مما يؤدي إلى...</a:t>
            </a:r>
            <a:endParaRPr lang="en-GB" sz="900" dirty="0">
              <a:latin typeface="Arial" panose="020B0604020202020204" pitchFamily="34" charset="0"/>
              <a:ea typeface="Arial" charset="0"/>
              <a:cs typeface="Arial" charset="0"/>
            </a:endParaRPr>
          </a:p>
        </p:txBody>
      </p:sp>
      <p:sp>
        <p:nvSpPr>
          <p:cNvPr id="4" name="Rectangle 3">
            <a:extLst>
              <a:ext uri="{FF2B5EF4-FFF2-40B4-BE49-F238E27FC236}">
                <a16:creationId xmlns:a16="http://schemas.microsoft.com/office/drawing/2014/main" id="{A6C12D0C-5835-8345-9605-5BFF7AF15B07}"/>
              </a:ext>
            </a:extLst>
          </p:cNvPr>
          <p:cNvSpPr/>
          <p:nvPr/>
        </p:nvSpPr>
        <p:spPr>
          <a:xfrm>
            <a:off x="283953" y="138512"/>
            <a:ext cx="11878178" cy="307777"/>
          </a:xfrm>
          <a:prstGeom prst="rect">
            <a:avLst/>
          </a:prstGeom>
          <a:noFill/>
        </p:spPr>
        <p:txBody>
          <a:bodyPr wrap="square" lIns="0" tIns="0" rIns="0" bIns="0">
            <a:spAutoFit/>
          </a:bodyPr>
          <a:lstStyle/>
          <a:p>
            <a:pPr algn="r" rtl="1"/>
            <a:r>
              <a:rPr lang="ar-JO" sz="2000" dirty="0">
                <a:solidFill>
                  <a:srgbClr val="103A71"/>
                </a:solidFill>
                <a:latin typeface="Arial" panose="020B0604020202020204" pitchFamily="34" charset="0"/>
                <a:cs typeface="Arial" panose="020B0604020202020204" pitchFamily="34" charset="0"/>
              </a:rPr>
              <a:t>نظرية العمل: </a:t>
            </a:r>
            <a:r>
              <a:rPr lang="ar-JO" sz="2000" b="1" dirty="0">
                <a:solidFill>
                  <a:srgbClr val="103A71"/>
                </a:solidFill>
                <a:latin typeface="Arial" panose="020B0604020202020204" pitchFamily="34" charset="0"/>
                <a:cs typeface="Arial" panose="020B0604020202020204" pitchFamily="34" charset="0"/>
              </a:rPr>
              <a:t>تسليم الأراضي من خلال مسح فني وإزالة المخلفات المتفجرة</a:t>
            </a:r>
          </a:p>
        </p:txBody>
      </p:sp>
      <p:sp>
        <p:nvSpPr>
          <p:cNvPr id="51" name="TextBox 50">
            <a:extLst>
              <a:ext uri="{FF2B5EF4-FFF2-40B4-BE49-F238E27FC236}">
                <a16:creationId xmlns:a16="http://schemas.microsoft.com/office/drawing/2014/main" id="{ACEEE2FA-9369-5046-AB2C-F7D6D676D765}"/>
              </a:ext>
            </a:extLst>
          </p:cNvPr>
          <p:cNvSpPr txBox="1"/>
          <p:nvPr/>
        </p:nvSpPr>
        <p:spPr>
          <a:xfrm>
            <a:off x="3964188" y="570930"/>
            <a:ext cx="2790000" cy="360000"/>
          </a:xfrm>
          <a:prstGeom prst="roundRect">
            <a:avLst/>
          </a:prstGeom>
          <a:solidFill>
            <a:srgbClr val="F0F0F0"/>
          </a:solidFill>
          <a:ln w="19050">
            <a:solidFill>
              <a:srgbClr val="7DB414"/>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r>
              <a:rPr lang="ar-JO" dirty="0"/>
              <a:t>انخفاض الخطر من الأذى يزيد العودة وحرية الحركة</a:t>
            </a:r>
            <a:endParaRPr lang="en-GB" dirty="0"/>
          </a:p>
        </p:txBody>
      </p:sp>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37140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54" name="Rounded Rectangle 294">
            <a:extLst>
              <a:ext uri="{FF2B5EF4-FFF2-40B4-BE49-F238E27FC236}">
                <a16:creationId xmlns:a16="http://schemas.microsoft.com/office/drawing/2014/main" id="{CF03FAF5-5991-4EA2-8BD4-AD6148B02607}"/>
              </a:ext>
            </a:extLst>
          </p:cNvPr>
          <p:cNvSpPr/>
          <p:nvPr/>
        </p:nvSpPr>
        <p:spPr>
          <a:xfrm>
            <a:off x="560217" y="845943"/>
            <a:ext cx="2592000" cy="288826"/>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latin typeface="Arial" panose="020B0604020202020204" pitchFamily="34" charset="0"/>
              </a:rPr>
              <a:t>تنمية اقتصادية ومجتمعات أكثر صموداً يساهم في تحقيق أهداف التنمية المستدامة</a:t>
            </a:r>
          </a:p>
        </p:txBody>
      </p:sp>
      <p:sp>
        <p:nvSpPr>
          <p:cNvPr id="26" name="TextBox 25">
            <a:extLst>
              <a:ext uri="{FF2B5EF4-FFF2-40B4-BE49-F238E27FC236}">
                <a16:creationId xmlns:a16="http://schemas.microsoft.com/office/drawing/2014/main" id="{54489470-8083-4F0F-989A-4A8A991C1662}"/>
              </a:ext>
            </a:extLst>
          </p:cNvPr>
          <p:cNvSpPr txBox="1"/>
          <p:nvPr/>
        </p:nvSpPr>
        <p:spPr>
          <a:xfrm>
            <a:off x="3168671" y="1051953"/>
            <a:ext cx="989054" cy="332526"/>
          </a:xfrm>
          <a:prstGeom prst="rect">
            <a:avLst/>
          </a:prstGeom>
          <a:noFill/>
          <a:ln>
            <a:noFill/>
          </a:ln>
        </p:spPr>
        <p:txBody>
          <a:bodyPr wrap="square" lIns="54000" tIns="36000" rIns="54000" bIns="36000" rtlCol="0" anchor="ctr" anchorCtr="0">
            <a:noAutofit/>
          </a:bodyPr>
          <a:lstStyle/>
          <a:p>
            <a:r>
              <a:rPr lang="ar-JO" sz="900" dirty="0">
                <a:latin typeface="Arial" panose="020B0604020202020204" pitchFamily="34" charset="0"/>
                <a:ea typeface="Arial" charset="0"/>
                <a:cs typeface="Arial" charset="0"/>
              </a:rPr>
              <a:t>مما يساهم نحو...</a:t>
            </a:r>
            <a:endParaRPr lang="en-GB" sz="900" dirty="0">
              <a:latin typeface="Arial" panose="020B0604020202020204" pitchFamily="34" charset="0"/>
              <a:ea typeface="Arial" charset="0"/>
              <a:cs typeface="Arial" charset="0"/>
            </a:endParaRPr>
          </a:p>
        </p:txBody>
      </p:sp>
      <p:sp>
        <p:nvSpPr>
          <p:cNvPr id="55" name="Rounded Rectangle 295">
            <a:extLst>
              <a:ext uri="{FF2B5EF4-FFF2-40B4-BE49-F238E27FC236}">
                <a16:creationId xmlns:a16="http://schemas.microsoft.com/office/drawing/2014/main" id="{D725A0FB-5FF4-4B11-890C-5F2C6E50B172}"/>
              </a:ext>
            </a:extLst>
          </p:cNvPr>
          <p:cNvSpPr/>
          <p:nvPr/>
        </p:nvSpPr>
        <p:spPr>
          <a:xfrm>
            <a:off x="560217" y="465364"/>
            <a:ext cx="2592000" cy="317809"/>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latin typeface="Arial" panose="020B0604020202020204" pitchFamily="34" charset="0"/>
              </a:rPr>
              <a:t>مجتمعات أكثر أمناً وانخفاض في حالات الوفاة والإصابة من الألغام/مخلفات الحرب المتفجر</a:t>
            </a:r>
          </a:p>
        </p:txBody>
      </p:sp>
      <p:sp>
        <p:nvSpPr>
          <p:cNvPr id="59" name="TextBox 58">
            <a:extLst>
              <a:ext uri="{FF2B5EF4-FFF2-40B4-BE49-F238E27FC236}">
                <a16:creationId xmlns:a16="http://schemas.microsoft.com/office/drawing/2014/main" id="{EF539EBE-F961-4162-AD62-0C380584C8E8}"/>
              </a:ext>
            </a:extLst>
          </p:cNvPr>
          <p:cNvSpPr txBox="1"/>
          <p:nvPr/>
        </p:nvSpPr>
        <p:spPr>
          <a:xfrm>
            <a:off x="528767" y="1966890"/>
            <a:ext cx="11388550" cy="639278"/>
          </a:xfrm>
          <a:prstGeom prst="rect">
            <a:avLst/>
          </a:prstGeom>
          <a:noFill/>
        </p:spPr>
        <p:txBody>
          <a:bodyPr wrap="square" numCol="1" spcCol="144000" rtlCol="0">
            <a:noAutofit/>
          </a:bodyPr>
          <a:lstStyle/>
          <a:p>
            <a:pPr algn="r" rtl="1"/>
            <a:r>
              <a:rPr lang="ar-JO" sz="1000" dirty="0">
                <a:latin typeface="Arial" panose="020B0604020202020204" pitchFamily="34" charset="0"/>
              </a:rPr>
              <a:t>الافتراضات: مثلاً، المعلومات التي تخزنها السلطات الوطنية/المقاولون تستخدم في تحديد الأراضي ذات الولية ليتم إزالة الألغام منها بناءً على معايير واضحة وشفافة؛ تضمن السلطات تسليم الراضي لعدد من المستفيدين المحتملين دون تأخير؛ حين تكون الأرض قيد الاستخدام، تؤدي إزالة الألغام إلى فوائد ترتبط بالسلامة الحقيقية/المتصورة؛ تبقى الأراضي التي تزال منها الألغام متوفرة للمستفيدين ولا تخضع للمصادرة، وتقوم على مبادئ الشمولية والحساسية للنزاع والنوع الاجتماعي؛ بعد المسح الفني أو إزالة الألغام و/أو التعليم بشأن مخاطر المخلفات المتفجرة، يشعر الناس بالثقة أن الأراضي المسلمة آمنة للاستخدام؛ يتمتع بعض المستخدمين النهائيين بالقدرة على استخدام الأراضي المسلمة دون مساعدة إضافية؛ يرجى أيضاً النظر إلى الافتراضات الملحقة 1، 2، 4، 7، 9، 13، 15، 16، 21، 22، 27، 28، 31.</a:t>
            </a:r>
          </a:p>
        </p:txBody>
      </p:sp>
      <p:sp>
        <p:nvSpPr>
          <p:cNvPr id="49" name="Rectangle 48">
            <a:extLst>
              <a:ext uri="{FF2B5EF4-FFF2-40B4-BE49-F238E27FC236}">
                <a16:creationId xmlns:a16="http://schemas.microsoft.com/office/drawing/2014/main" id="{06549C30-437C-4EE6-81A3-E263FEB80DDD}"/>
              </a:ext>
            </a:extLst>
          </p:cNvPr>
          <p:cNvSpPr/>
          <p:nvPr/>
        </p:nvSpPr>
        <p:spPr>
          <a:xfrm>
            <a:off x="10747570" y="578777"/>
            <a:ext cx="924933" cy="184666"/>
          </a:xfrm>
          <a:prstGeom prst="rect">
            <a:avLst/>
          </a:prstGeom>
        </p:spPr>
        <p:txBody>
          <a:bodyPr wrap="none" lIns="0" tIns="0" rIns="0" bIns="0">
            <a:spAutoFit/>
          </a:bodyPr>
          <a:lstStyle/>
          <a:p>
            <a:r>
              <a:rPr lang="ar-JO" sz="1200" dirty="0">
                <a:latin typeface="Arial" panose="020B0604020202020204" pitchFamily="34" charset="0"/>
              </a:rPr>
              <a:t>جدول نظرية العمل</a:t>
            </a:r>
            <a:endParaRPr lang="en-US" sz="1200" dirty="0">
              <a:latin typeface="Arial" panose="020B0604020202020204" pitchFamily="34" charset="0"/>
            </a:endParaRPr>
          </a:p>
        </p:txBody>
      </p:sp>
      <p:cxnSp>
        <p:nvCxnSpPr>
          <p:cNvPr id="7" name="Straight Arrow Connector 6">
            <a:extLst>
              <a:ext uri="{FF2B5EF4-FFF2-40B4-BE49-F238E27FC236}">
                <a16:creationId xmlns:a16="http://schemas.microsoft.com/office/drawing/2014/main" id="{088E02D7-5D05-46C9-9236-205F30948A57}"/>
              </a:ext>
            </a:extLst>
          </p:cNvPr>
          <p:cNvCxnSpPr>
            <a:cxnSpLocks/>
          </p:cNvCxnSpPr>
          <p:nvPr/>
        </p:nvCxnSpPr>
        <p:spPr>
          <a:xfrm flipH="1" flipV="1">
            <a:off x="9639162" y="1256947"/>
            <a:ext cx="1025360" cy="8858"/>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Rounded Rectangle 294">
            <a:extLst>
              <a:ext uri="{FF2B5EF4-FFF2-40B4-BE49-F238E27FC236}">
                <a16:creationId xmlns:a16="http://schemas.microsoft.com/office/drawing/2014/main" id="{39E51737-171F-5975-FA7E-B21090D0E6B3}"/>
              </a:ext>
            </a:extLst>
          </p:cNvPr>
          <p:cNvSpPr/>
          <p:nvPr/>
        </p:nvSpPr>
        <p:spPr>
          <a:xfrm>
            <a:off x="560218" y="1185686"/>
            <a:ext cx="2592000" cy="372976"/>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latin typeface="Arial" panose="020B0604020202020204" pitchFamily="34" charset="0"/>
              </a:rPr>
              <a:t>زيادة صمود المجتمع أمام محركات النزاع يساهم في الاستقرار وبناء السلام</a:t>
            </a:r>
          </a:p>
        </p:txBody>
      </p:sp>
      <p:sp>
        <p:nvSpPr>
          <p:cNvPr id="74" name="TextBox 73">
            <a:extLst>
              <a:ext uri="{FF2B5EF4-FFF2-40B4-BE49-F238E27FC236}">
                <a16:creationId xmlns:a16="http://schemas.microsoft.com/office/drawing/2014/main" id="{750DF700-D791-B2CC-AB7C-9B70C6594AC0}"/>
              </a:ext>
            </a:extLst>
          </p:cNvPr>
          <p:cNvSpPr txBox="1"/>
          <p:nvPr/>
        </p:nvSpPr>
        <p:spPr>
          <a:xfrm>
            <a:off x="3976850" y="1536174"/>
            <a:ext cx="2790000" cy="360000"/>
          </a:xfrm>
          <a:prstGeom prst="roundRect">
            <a:avLst/>
          </a:prstGeom>
          <a:solidFill>
            <a:srgbClr val="F0F0F0"/>
          </a:solidFill>
          <a:ln w="19050">
            <a:solidFill>
              <a:srgbClr val="7DB414"/>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r>
              <a:rPr lang="ar-JO" dirty="0"/>
              <a:t>تقدم قابل للقياس فيما يتعلق بالامتثال لاتفاقية أوتوا والعهد الخاص بالذخيرة العنقودية والاتفاقية المتعلقة بأسلحة تقليدية معينة</a:t>
            </a:r>
            <a:endParaRPr lang="en-GB" dirty="0"/>
          </a:p>
        </p:txBody>
      </p:sp>
      <p:sp>
        <p:nvSpPr>
          <p:cNvPr id="75" name="Rounded Rectangle 294">
            <a:extLst>
              <a:ext uri="{FF2B5EF4-FFF2-40B4-BE49-F238E27FC236}">
                <a16:creationId xmlns:a16="http://schemas.microsoft.com/office/drawing/2014/main" id="{21FE2B6A-EEBB-5F67-335B-09BECA59562D}"/>
              </a:ext>
            </a:extLst>
          </p:cNvPr>
          <p:cNvSpPr/>
          <p:nvPr/>
        </p:nvSpPr>
        <p:spPr>
          <a:xfrm>
            <a:off x="560218" y="1609578"/>
            <a:ext cx="2592000" cy="329927"/>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latin typeface="Arial" panose="020B0604020202020204" pitchFamily="34" charset="0"/>
              </a:rPr>
              <a:t>الأهداف الاستراتيجية للدول مدعومة والالتزامات ذات العلاقة بموجب الاتفاقيات محققة</a:t>
            </a:r>
          </a:p>
        </p:txBody>
      </p:sp>
      <p:graphicFrame>
        <p:nvGraphicFramePr>
          <p:cNvPr id="2" name="Table 1">
            <a:extLst>
              <a:ext uri="{FF2B5EF4-FFF2-40B4-BE49-F238E27FC236}">
                <a16:creationId xmlns:a16="http://schemas.microsoft.com/office/drawing/2014/main" id="{CBBC5250-59F3-5161-3150-7CE250FA6AFA}"/>
              </a:ext>
            </a:extLst>
          </p:cNvPr>
          <p:cNvGraphicFramePr>
            <a:graphicFrameLocks noGrp="1"/>
          </p:cNvGraphicFramePr>
          <p:nvPr>
            <p:extLst>
              <p:ext uri="{D42A27DB-BD31-4B8C-83A1-F6EECF244321}">
                <p14:modId xmlns:p14="http://schemas.microsoft.com/office/powerpoint/2010/main" val="75144524"/>
              </p:ext>
            </p:extLst>
          </p:nvPr>
        </p:nvGraphicFramePr>
        <p:xfrm>
          <a:off x="284794" y="2516720"/>
          <a:ext cx="11632523" cy="4212852"/>
        </p:xfrm>
        <a:graphic>
          <a:graphicData uri="http://schemas.openxmlformats.org/drawingml/2006/table">
            <a:tbl>
              <a:tblPr bandRow="1">
                <a:tableStyleId>{5C22544A-7EE6-4342-B048-85BDC9FD1C3A}</a:tableStyleId>
              </a:tblPr>
              <a:tblGrid>
                <a:gridCol w="1264095">
                  <a:extLst>
                    <a:ext uri="{9D8B030D-6E8A-4147-A177-3AD203B41FA5}">
                      <a16:colId xmlns:a16="http://schemas.microsoft.com/office/drawing/2014/main" val="136957955"/>
                    </a:ext>
                  </a:extLst>
                </a:gridCol>
                <a:gridCol w="1865376">
                  <a:extLst>
                    <a:ext uri="{9D8B030D-6E8A-4147-A177-3AD203B41FA5}">
                      <a16:colId xmlns:a16="http://schemas.microsoft.com/office/drawing/2014/main" val="2081821"/>
                    </a:ext>
                  </a:extLst>
                </a:gridCol>
                <a:gridCol w="8503052">
                  <a:extLst>
                    <a:ext uri="{9D8B030D-6E8A-4147-A177-3AD203B41FA5}">
                      <a16:colId xmlns:a16="http://schemas.microsoft.com/office/drawing/2014/main" val="23281405"/>
                    </a:ext>
                  </a:extLst>
                </a:gridCol>
              </a:tblGrid>
              <a:tr h="3341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1600" b="0" i="0" dirty="0">
                          <a:solidFill>
                            <a:schemeClr val="bg1"/>
                          </a:solidFill>
                          <a:latin typeface="Arial" panose="020B0604020202020204" pitchFamily="34" charset="0"/>
                        </a:rPr>
                        <a:t>تكرار</a:t>
                      </a:r>
                      <a:r>
                        <a:rPr lang="ar-JO" sz="1600" b="0" i="0" baseline="0" dirty="0">
                          <a:solidFill>
                            <a:schemeClr val="bg1"/>
                          </a:solidFill>
                          <a:latin typeface="Arial" panose="020B0604020202020204" pitchFamily="34" charset="0"/>
                        </a:rPr>
                        <a:t> الحدوث</a:t>
                      </a:r>
                      <a:endParaRPr lang="en-GB" sz="1600" b="0" i="0" dirty="0">
                        <a:solidFill>
                          <a:srgbClr val="FF0000"/>
                        </a:solidFill>
                        <a:latin typeface="Arial" panose="020B0604020202020204" pitchFamily="34" charset="0"/>
                      </a:endParaRPr>
                    </a:p>
                  </a:txBody>
                  <a:tcPr>
                    <a:solidFill>
                      <a:schemeClr val="accent5"/>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JO" sz="1600" b="0" i="0" dirty="0">
                          <a:solidFill>
                            <a:schemeClr val="bg1"/>
                          </a:solidFill>
                          <a:latin typeface="Arial" panose="020B0604020202020204" pitchFamily="34" charset="0"/>
                        </a:rPr>
                        <a:t>المالك</a:t>
                      </a:r>
                      <a:endParaRPr lang="en-GB" sz="1600" b="0" i="0" dirty="0">
                        <a:solidFill>
                          <a:schemeClr val="bg1"/>
                        </a:solidFill>
                        <a:latin typeface="Arial" panose="020B0604020202020204" pitchFamily="34" charset="0"/>
                      </a:endParaRPr>
                    </a:p>
                  </a:txBody>
                  <a:tcP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1600" b="0" i="0" dirty="0">
                          <a:solidFill>
                            <a:schemeClr val="bg1"/>
                          </a:solidFill>
                          <a:latin typeface="Arial" panose="020B0604020202020204" pitchFamily="34" charset="0"/>
                        </a:rPr>
                        <a:t>مؤشرات</a:t>
                      </a:r>
                      <a:r>
                        <a:rPr lang="ar-JO" sz="1600" b="0" i="0" baseline="0" dirty="0">
                          <a:solidFill>
                            <a:schemeClr val="bg1"/>
                          </a:solidFill>
                          <a:latin typeface="Arial" panose="020B0604020202020204" pitchFamily="34" charset="0"/>
                        </a:rPr>
                        <a:t> المخرجات</a:t>
                      </a:r>
                      <a:endParaRPr lang="en-GB" sz="1600" b="0" i="0" dirty="0">
                        <a:solidFill>
                          <a:schemeClr val="bg1"/>
                        </a:solidFill>
                        <a:latin typeface="Arial" panose="020B0604020202020204" pitchFamily="34" charset="0"/>
                      </a:endParaRPr>
                    </a:p>
                  </a:txBody>
                  <a:tcPr>
                    <a:solidFill>
                      <a:schemeClr val="accent5"/>
                    </a:solidFill>
                  </a:tcPr>
                </a:tc>
                <a:extLst>
                  <a:ext uri="{0D108BD9-81ED-4DB2-BD59-A6C34878D82A}">
                    <a16:rowId xmlns:a16="http://schemas.microsoft.com/office/drawing/2014/main" val="1990183457"/>
                  </a:ext>
                </a:extLst>
              </a:tr>
              <a:tr h="242982">
                <a:tc>
                  <a:txBody>
                    <a:bodyPr/>
                    <a:lstStyle/>
                    <a:p>
                      <a:pPr marL="93345" indent="0" algn="r" rtl="1" fontAlgn="ctr"/>
                      <a:r>
                        <a:rPr lang="ar-JO" sz="1000" b="0" i="0" u="none" strike="noStrike" dirty="0">
                          <a:solidFill>
                            <a:srgbClr val="000000"/>
                          </a:solidFill>
                          <a:effectLst/>
                          <a:latin typeface="Arial"/>
                        </a:rPr>
                        <a:t>ربع سنوي</a:t>
                      </a:r>
                      <a:endParaRPr lang="en-GB" sz="1000" b="0" i="0" u="none" strike="noStrike" dirty="0">
                        <a:solidFill>
                          <a:srgbClr val="000000"/>
                        </a:solidFill>
                        <a:effectLst/>
                        <a:latin typeface="Arial"/>
                      </a:endParaRPr>
                    </a:p>
                  </a:txBody>
                  <a:tcPr marL="5817" marR="5817" marT="5817" marB="0" anchor="ctr">
                    <a:solidFill>
                      <a:srgbClr val="F0F0F0"/>
                    </a:solidFill>
                  </a:tcPr>
                </a:tc>
                <a:tc>
                  <a:txBody>
                    <a:bodyPr/>
                    <a:lstStyle/>
                    <a:p>
                      <a:pPr algn="r" rtl="1" fontAlgn="ctr"/>
                      <a:r>
                        <a:rPr lang="ar-JO" sz="1000" b="0" i="0" u="none" strike="noStrike" dirty="0">
                          <a:solidFill>
                            <a:srgbClr val="000000"/>
                          </a:solidFill>
                          <a:effectLst/>
                          <a:latin typeface="Arial"/>
                        </a:rPr>
                        <a:t>الشريك</a:t>
                      </a:r>
                      <a:r>
                        <a:rPr lang="ar-JO" sz="1000" b="0" i="0" u="none" strike="noStrike" baseline="0" dirty="0">
                          <a:solidFill>
                            <a:srgbClr val="000000"/>
                          </a:solidFill>
                          <a:effectLst/>
                          <a:latin typeface="Arial"/>
                        </a:rPr>
                        <a:t> المنفذ، السلطة الوطنية</a:t>
                      </a:r>
                      <a:endParaRPr lang="en-GB" sz="1000" b="0" i="0" u="none" strike="noStrike" dirty="0">
                        <a:solidFill>
                          <a:srgbClr val="000000"/>
                        </a:solidFill>
                        <a:effectLst/>
                        <a:latin typeface="Arial"/>
                      </a:endParaRPr>
                    </a:p>
                  </a:txBody>
                  <a:tcPr marL="108000" marR="5817" marT="5817" marB="0" anchor="ctr">
                    <a:solidFill>
                      <a:srgbClr val="F0F0F0"/>
                    </a:solidFill>
                  </a:tcPr>
                </a:tc>
                <a:tc>
                  <a:txBody>
                    <a:bodyPr/>
                    <a:lstStyle/>
                    <a:p>
                      <a:pPr algn="r" rtl="1"/>
                      <a:r>
                        <a:rPr lang="ar-JO" sz="1000" dirty="0"/>
                        <a:t>المخرج-6.1 عدد المخلفات المفجرة التي تم تدميرها</a:t>
                      </a:r>
                      <a:r>
                        <a:rPr lang="ar-JO" sz="1000" baseline="0" dirty="0"/>
                        <a:t> أو أصبحت آمنة أو تم نقلها لمكان آمن</a:t>
                      </a:r>
                      <a:endParaRPr lang="en-US" sz="1000" dirty="0"/>
                    </a:p>
                  </a:txBody>
                  <a:tcPr>
                    <a:solidFill>
                      <a:srgbClr val="F0F0F0"/>
                    </a:solidFill>
                  </a:tcPr>
                </a:tc>
                <a:extLst>
                  <a:ext uri="{0D108BD9-81ED-4DB2-BD59-A6C34878D82A}">
                    <a16:rowId xmlns:a16="http://schemas.microsoft.com/office/drawing/2014/main" val="1385124631"/>
                  </a:ext>
                </a:extLst>
              </a:tr>
              <a:tr h="242982">
                <a:tc>
                  <a:txBody>
                    <a:bodyPr/>
                    <a:lstStyle/>
                    <a:p>
                      <a:pPr marL="93345"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ربع سنوي</a:t>
                      </a:r>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a:txBody>
                  <a:tcPr marL="5817" marR="5817" marT="5817" marB="0" anchor="ctr">
                    <a:solidFill>
                      <a:srgbClr val="F0F0F0"/>
                    </a:solidFill>
                  </a:tcPr>
                </a:tc>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الشريك المنفذ، السلطة الوطنية</a:t>
                      </a:r>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a:txBody>
                  <a:tcPr marL="108000" marR="5817" marT="5817" marB="0" anchor="ctr">
                    <a:solidFill>
                      <a:srgbClr val="F0F0F0"/>
                    </a:solidFill>
                  </a:tcPr>
                </a:tc>
                <a:tc>
                  <a:txBody>
                    <a:bodyPr/>
                    <a:lstStyle/>
                    <a:p>
                      <a:pPr algn="r" rtl="1"/>
                      <a:r>
                        <a:rPr lang="ar-JO" sz="1000" dirty="0"/>
                        <a:t>المخرج-6.2 الأراضي المخفضة عن طريق</a:t>
                      </a:r>
                      <a:r>
                        <a:rPr lang="ar-JO" sz="1000" baseline="0" dirty="0"/>
                        <a:t> المسح الفني (متر مربع)</a:t>
                      </a:r>
                      <a:endParaRPr lang="en-US" sz="1000" dirty="0"/>
                    </a:p>
                  </a:txBody>
                  <a:tcPr>
                    <a:solidFill>
                      <a:srgbClr val="F0F0F0"/>
                    </a:solidFill>
                  </a:tcPr>
                </a:tc>
                <a:extLst>
                  <a:ext uri="{0D108BD9-81ED-4DB2-BD59-A6C34878D82A}">
                    <a16:rowId xmlns:a16="http://schemas.microsoft.com/office/drawing/2014/main" val="2769965517"/>
                  </a:ext>
                </a:extLst>
              </a:tr>
              <a:tr h="242982">
                <a:tc>
                  <a:txBody>
                    <a:bodyPr/>
                    <a:lstStyle/>
                    <a:p>
                      <a:pPr marL="93345"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ربع سنوي</a:t>
                      </a:r>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a:txBody>
                  <a:tcPr marL="5817" marR="5817" marT="5817" marB="0" anchor="ctr">
                    <a:solidFill>
                      <a:srgbClr val="F0F0F0"/>
                    </a:solidFill>
                  </a:tcPr>
                </a:tc>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الشريك المنفذ، السلطة الوطنية</a:t>
                      </a:r>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a:txBody>
                  <a:tcPr marL="108000" marR="5817" marT="5817" marB="0" anchor="ctr">
                    <a:solidFill>
                      <a:srgbClr val="F0F0F0"/>
                    </a:solidFill>
                  </a:tcPr>
                </a:tc>
                <a:tc>
                  <a:txBody>
                    <a:bodyPr/>
                    <a:lstStyle/>
                    <a:p>
                      <a:pPr algn="r" rtl="1"/>
                      <a:r>
                        <a:rPr lang="ar-JO" sz="1000" dirty="0"/>
                        <a:t>المخرج-6.3 الأراضي المزال منها الألغام بموجب معايير إزالة الألغام الدولية (متر مربع)</a:t>
                      </a:r>
                      <a:endParaRPr lang="en-US" sz="1000" dirty="0"/>
                    </a:p>
                  </a:txBody>
                  <a:tcPr>
                    <a:solidFill>
                      <a:srgbClr val="F0F0F0"/>
                    </a:solidFill>
                  </a:tcPr>
                </a:tc>
                <a:extLst>
                  <a:ext uri="{0D108BD9-81ED-4DB2-BD59-A6C34878D82A}">
                    <a16:rowId xmlns:a16="http://schemas.microsoft.com/office/drawing/2014/main" val="427129509"/>
                  </a:ext>
                </a:extLst>
              </a:tr>
              <a:tr h="242982">
                <a:tc>
                  <a:txBody>
                    <a:bodyPr/>
                    <a:lstStyle/>
                    <a:p>
                      <a:pPr marL="93345"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ربع سنوي</a:t>
                      </a:r>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a:txBody>
                  <a:tcPr marL="5817" marR="5817" marT="5817" marB="0" anchor="ctr">
                    <a:solidFill>
                      <a:srgbClr val="F0F0F0"/>
                    </a:solidFill>
                  </a:tcPr>
                </a:tc>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الشريك المنفذ، السلطة الوطنية</a:t>
                      </a:r>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a:txBody>
                  <a:tcPr marL="108000" marR="5817" marT="5817" marB="0" anchor="ctr">
                    <a:solidFill>
                      <a:srgbClr val="F0F0F0"/>
                    </a:solidFill>
                  </a:tcPr>
                </a:tc>
                <a:tc>
                  <a:txBody>
                    <a:bodyPr/>
                    <a:lstStyle/>
                    <a:p>
                      <a:pPr algn="r" rtl="1"/>
                      <a:r>
                        <a:rPr lang="ar-JO" sz="1000" dirty="0"/>
                        <a:t>المخرج-6.4 المساحة</a:t>
                      </a:r>
                      <a:r>
                        <a:rPr lang="ar-JO" sz="1000" baseline="0" dirty="0"/>
                        <a:t> التي يشتبه بأنها خطيرة أو المؤكدة خطورتها (مصنفة بأنها يشتبه بخطورتها أو مؤكد خطورتها)</a:t>
                      </a:r>
                      <a:endParaRPr lang="en-US" sz="1000" dirty="0"/>
                    </a:p>
                  </a:txBody>
                  <a:tcPr>
                    <a:solidFill>
                      <a:srgbClr val="F0F0F0"/>
                    </a:solidFill>
                  </a:tcPr>
                </a:tc>
                <a:extLst>
                  <a:ext uri="{0D108BD9-81ED-4DB2-BD59-A6C34878D82A}">
                    <a16:rowId xmlns:a16="http://schemas.microsoft.com/office/drawing/2014/main" val="89142351"/>
                  </a:ext>
                </a:extLst>
              </a:tr>
              <a:tr h="364473">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GB" sz="1600" b="0" i="0" kern="1200" dirty="0">
                        <a:solidFill>
                          <a:schemeClr val="bg1"/>
                        </a:solidFill>
                        <a:latin typeface="Arial" panose="020B0604020202020204" pitchFamily="34" charset="0"/>
                        <a:ea typeface="+mn-ea"/>
                        <a:cs typeface="+mn-cs"/>
                      </a:endParaRPr>
                    </a:p>
                  </a:txBody>
                  <a:tcPr>
                    <a:solidFill>
                      <a:srgbClr val="92D05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900" b="0" i="0" dirty="0">
                        <a:solidFill>
                          <a:schemeClr val="dk1"/>
                        </a:solidFill>
                        <a:latin typeface="Arial" panose="020B0604020202020204" pitchFamily="34" charset="0"/>
                      </a:endParaRPr>
                    </a:p>
                  </a:txBody>
                  <a:tcPr>
                    <a:solidFill>
                      <a:srgbClr val="92D050"/>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JO" sz="1800" b="0" i="0" kern="1200" dirty="0">
                          <a:solidFill>
                            <a:schemeClr val="bg1"/>
                          </a:solidFill>
                          <a:latin typeface="Arial" panose="020B0604020202020204" pitchFamily="34" charset="0"/>
                          <a:ea typeface="+mn-ea"/>
                          <a:cs typeface="+mn-cs"/>
                        </a:rPr>
                        <a:t>مؤشرات النتائج</a:t>
                      </a:r>
                      <a:endParaRPr lang="en-GB" sz="1800" b="0" i="0" kern="1200" dirty="0">
                        <a:solidFill>
                          <a:schemeClr val="bg1"/>
                        </a:solidFill>
                        <a:latin typeface="Arial" panose="020B0604020202020204" pitchFamily="34" charset="0"/>
                        <a:ea typeface="+mn-ea"/>
                        <a:cs typeface="+mn-cs"/>
                      </a:endParaRPr>
                    </a:p>
                  </a:txBody>
                  <a:tcPr>
                    <a:solidFill>
                      <a:srgbClr val="92D050"/>
                    </a:solidFill>
                  </a:tcPr>
                </a:tc>
                <a:extLst>
                  <a:ext uri="{0D108BD9-81ED-4DB2-BD59-A6C34878D82A}">
                    <a16:rowId xmlns:a16="http://schemas.microsoft.com/office/drawing/2014/main" val="1503558827"/>
                  </a:ext>
                </a:extLst>
              </a:tr>
              <a:tr h="202432">
                <a:tc>
                  <a:txBody>
                    <a:bodyPr/>
                    <a:lstStyle/>
                    <a:p>
                      <a:pPr marL="93345" marR="0" lvl="0" indent="0" algn="r" defTabSz="914400" rtl="1" eaLnBrk="1" fontAlgn="ctr" latinLnBrk="0" hangingPunct="1">
                        <a:lnSpc>
                          <a:spcPct val="100000"/>
                        </a:lnSpc>
                        <a:spcBef>
                          <a:spcPts val="0"/>
                        </a:spcBef>
                        <a:spcAft>
                          <a:spcPts val="0"/>
                        </a:spcAft>
                        <a:buClrTx/>
                        <a:buSzTx/>
                        <a:buFontTx/>
                        <a:buNone/>
                        <a:tabLst/>
                        <a:defRPr/>
                      </a:pPr>
                      <a:r>
                        <a:rPr lang="ar-JO" sz="1000" b="0" i="0" u="none" strike="noStrike" dirty="0">
                          <a:solidFill>
                            <a:srgbClr val="000000"/>
                          </a:solidFill>
                          <a:effectLst/>
                          <a:latin typeface="Arial"/>
                        </a:rPr>
                        <a:t>سنوي</a:t>
                      </a:r>
                      <a:endParaRPr lang="en-GB" sz="1000" b="0" i="0" u="none" strike="noStrike" dirty="0">
                        <a:solidFill>
                          <a:srgbClr val="000000"/>
                        </a:solidFill>
                        <a:effectLst/>
                        <a:latin typeface="Arial"/>
                      </a:endParaRPr>
                    </a:p>
                  </a:txBody>
                  <a:tcPr marL="7620" marR="7620" marT="7620" marB="0" anchor="ctr">
                    <a:solidFill>
                      <a:srgbClr val="F0F0F0"/>
                    </a:solidFill>
                  </a:tcPr>
                </a:tc>
                <a:tc>
                  <a:txBody>
                    <a:bodyPr/>
                    <a:lstStyle/>
                    <a:p>
                      <a:pPr algn="r" rtl="1" fontAlgn="ctr"/>
                      <a:r>
                        <a:rPr lang="ar-JO" sz="1000" b="0" i="0" u="none" strike="noStrike" dirty="0">
                          <a:solidFill>
                            <a:srgbClr val="000000"/>
                          </a:solidFill>
                          <a:effectLst/>
                          <a:latin typeface="+mn-lt"/>
                        </a:rPr>
                        <a:t>الشريك</a:t>
                      </a:r>
                      <a:r>
                        <a:rPr lang="ar-JO" sz="1000" b="0" i="0" u="none" strike="noStrike" baseline="0" dirty="0">
                          <a:solidFill>
                            <a:srgbClr val="000000"/>
                          </a:solidFill>
                          <a:effectLst/>
                          <a:latin typeface="+mn-lt"/>
                        </a:rPr>
                        <a:t> المنفذ، السلطة الوطنية، المانح</a:t>
                      </a:r>
                      <a:endParaRPr lang="en-GB" sz="1000" b="0" i="0" u="none" strike="noStrike" dirty="0">
                        <a:solidFill>
                          <a:srgbClr val="000000"/>
                        </a:solidFill>
                        <a:effectLst/>
                        <a:latin typeface="+mn-lt"/>
                      </a:endParaRPr>
                    </a:p>
                  </a:txBody>
                  <a:tcPr>
                    <a:solidFill>
                      <a:srgbClr val="F0F0F0"/>
                    </a:solidFill>
                  </a:tcPr>
                </a:tc>
                <a:tc>
                  <a:txBody>
                    <a:bodyPr/>
                    <a:lstStyle/>
                    <a:p>
                      <a:pPr algn="r" rtl="1"/>
                      <a:r>
                        <a:rPr lang="ar-JO" sz="1000" dirty="0"/>
                        <a:t>النتيج</a:t>
                      </a:r>
                      <a:r>
                        <a:rPr lang="ar-JO" sz="1000" baseline="0" dirty="0"/>
                        <a:t>ة-2.1 والنتيجة-2.2 التقدم فيما يتعلق بالتزامات اتفاقية أوتوا واتفاقية الذخيرة العنقودية</a:t>
                      </a:r>
                      <a:endParaRPr lang="en-US" sz="1000" dirty="0"/>
                    </a:p>
                  </a:txBody>
                  <a:tcPr>
                    <a:solidFill>
                      <a:srgbClr val="F0F0F0"/>
                    </a:solidFill>
                  </a:tcPr>
                </a:tc>
                <a:extLst>
                  <a:ext uri="{0D108BD9-81ED-4DB2-BD59-A6C34878D82A}">
                    <a16:rowId xmlns:a16="http://schemas.microsoft.com/office/drawing/2014/main" val="1071890953"/>
                  </a:ext>
                </a:extLst>
              </a:tr>
              <a:tr h="274588">
                <a:tc>
                  <a:txBody>
                    <a:bodyPr/>
                    <a:lstStyle/>
                    <a:p>
                      <a:pPr marL="93345" marR="0" lvl="0" indent="0" algn="r" defTabSz="914400" rtl="1" eaLnBrk="1" fontAlgn="ctr" latinLnBrk="0" hangingPunct="1">
                        <a:lnSpc>
                          <a:spcPct val="100000"/>
                        </a:lnSpc>
                        <a:spcBef>
                          <a:spcPts val="0"/>
                        </a:spcBef>
                        <a:spcAft>
                          <a:spcPts val="0"/>
                        </a:spcAft>
                        <a:buClrTx/>
                        <a:buSzTx/>
                        <a:buFontTx/>
                        <a:buNone/>
                        <a:tabLst/>
                        <a:defRPr/>
                      </a:pPr>
                      <a:r>
                        <a:rPr lang="ar-JO" sz="1000" b="0" i="0" u="none" strike="noStrike" kern="1200" dirty="0">
                          <a:solidFill>
                            <a:srgbClr val="000000"/>
                          </a:solidFill>
                          <a:effectLst/>
                          <a:latin typeface="Arial"/>
                          <a:ea typeface="+mn-ea"/>
                          <a:cs typeface="+mn-cs"/>
                        </a:rPr>
                        <a:t>كل ستة أشهر</a:t>
                      </a:r>
                      <a:endParaRPr lang="en-US" sz="1000" b="0" i="0" u="none" strike="noStrike" kern="1200" dirty="0">
                        <a:solidFill>
                          <a:srgbClr val="000000"/>
                        </a:solidFill>
                        <a:effectLst/>
                        <a:latin typeface="Arial"/>
                        <a:ea typeface="+mn-ea"/>
                        <a:cs typeface="+mn-cs"/>
                      </a:endParaRPr>
                    </a:p>
                  </a:txBody>
                  <a:tcPr marL="7620" marR="7620" marT="7620" marB="0" anchor="ctr">
                    <a:solidFill>
                      <a:srgbClr val="F0F0F0"/>
                    </a:solidFill>
                  </a:tcPr>
                </a:tc>
                <a:tc>
                  <a:txBody>
                    <a:bodyPr/>
                    <a:lstStyle/>
                    <a:p>
                      <a:pPr algn="r" rtl="1" fontAlgn="ctr"/>
                      <a:r>
                        <a:rPr lang="ar-JO" sz="1000" b="0" i="0" u="none" strike="noStrike" dirty="0">
                          <a:solidFill>
                            <a:srgbClr val="000000"/>
                          </a:solidFill>
                          <a:effectLst/>
                          <a:latin typeface="+mn-lt"/>
                        </a:rPr>
                        <a:t>الشريك</a:t>
                      </a:r>
                      <a:r>
                        <a:rPr lang="ar-JO" sz="1000" b="0" i="0" u="none" strike="noStrike" baseline="0" dirty="0">
                          <a:solidFill>
                            <a:srgbClr val="000000"/>
                          </a:solidFill>
                          <a:effectLst/>
                          <a:latin typeface="+mn-lt"/>
                        </a:rPr>
                        <a:t> المنفذ، السلطة الوطنية</a:t>
                      </a:r>
                      <a:endParaRPr lang="en-GB" sz="1000" b="0" i="0" u="none" strike="noStrike" dirty="0">
                        <a:solidFill>
                          <a:srgbClr val="000000"/>
                        </a:solidFill>
                        <a:effectLst/>
                        <a:latin typeface="+mn-lt"/>
                      </a:endParaRPr>
                    </a:p>
                  </a:txBody>
                  <a:tcPr>
                    <a:solidFill>
                      <a:srgbClr val="F0F0F0"/>
                    </a:solidFill>
                  </a:tcPr>
                </a:tc>
                <a:tc>
                  <a:txBody>
                    <a:bodyPr/>
                    <a:lstStyle/>
                    <a:p>
                      <a:pPr algn="r" rtl="1"/>
                      <a:r>
                        <a:rPr lang="ar-JO" sz="1000" dirty="0"/>
                        <a:t>النتيجة-3.1</a:t>
                      </a:r>
                      <a:r>
                        <a:rPr lang="ar-JO" sz="1000" baseline="0" dirty="0"/>
                        <a:t> مدى تطبيق استراتيجية أو خطة وطنية لإزالة الألغام</a:t>
                      </a:r>
                      <a:endParaRPr lang="en-US" sz="1000" dirty="0"/>
                    </a:p>
                  </a:txBody>
                  <a:tcPr>
                    <a:solidFill>
                      <a:srgbClr val="F0F0F0"/>
                    </a:solidFill>
                  </a:tcPr>
                </a:tc>
                <a:extLst>
                  <a:ext uri="{0D108BD9-81ED-4DB2-BD59-A6C34878D82A}">
                    <a16:rowId xmlns:a16="http://schemas.microsoft.com/office/drawing/2014/main" val="2903740500"/>
                  </a:ext>
                </a:extLst>
              </a:tr>
              <a:tr h="251927">
                <a:tc>
                  <a:txBody>
                    <a:bodyPr/>
                    <a:lstStyle/>
                    <a:p>
                      <a:pPr marL="93345"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كل ستة أشهر</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a:txBody>
                  <a:tcPr marL="7620" marR="7620" marT="7620" marB="0" anchor="ct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kumimoji="0" lang="ar-JO" sz="10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الشريك المنفذ</a:t>
                      </a:r>
                      <a:endParaRPr lang="en-GB" sz="1000" b="0" i="0" kern="1200" dirty="0">
                        <a:solidFill>
                          <a:schemeClr val="dk1"/>
                        </a:solidFill>
                        <a:latin typeface="Arial"/>
                        <a:ea typeface="+mn-ea"/>
                        <a:cs typeface="+mn-cs"/>
                      </a:endParaRPr>
                    </a:p>
                  </a:txBody>
                  <a:tcP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effectLst/>
                          <a:uLnTx/>
                          <a:uFillTx/>
                          <a:latin typeface="+mn-lt"/>
                          <a:ea typeface="+mn-ea"/>
                          <a:cs typeface="+mn-cs"/>
                        </a:rPr>
                        <a:t>النتيجة-5.1 المنظور بشأن تحسن سبل العيش (بيانات مصنفة حسب الجنس والعمر والإعاقة) – نسبة المستفيدون المباشرون وغير المباشرون الممسوحون الذين يشيرون إلى تحسن في سبل العيش نتيجة أنشطة العمل على إزالة الألغام</a:t>
                      </a:r>
                      <a:endParaRPr kumimoji="0" lang="en-GB" sz="1000" b="0" i="0" u="none" strike="noStrike" kern="1200" cap="none" spc="0" normalizeH="0" baseline="0" noProof="0" dirty="0">
                        <a:ln>
                          <a:noFill/>
                        </a:ln>
                        <a:effectLst/>
                        <a:uLnTx/>
                        <a:uFillTx/>
                        <a:latin typeface="+mn-lt"/>
                        <a:ea typeface="+mn-ea"/>
                        <a:cs typeface="+mn-cs"/>
                      </a:endParaRPr>
                    </a:p>
                  </a:txBody>
                  <a:tcPr>
                    <a:solidFill>
                      <a:srgbClr val="F0F0F0"/>
                    </a:solidFill>
                  </a:tcPr>
                </a:tc>
                <a:extLst>
                  <a:ext uri="{0D108BD9-81ED-4DB2-BD59-A6C34878D82A}">
                    <a16:rowId xmlns:a16="http://schemas.microsoft.com/office/drawing/2014/main" val="3824907496"/>
                  </a:ext>
                </a:extLst>
              </a:tr>
              <a:tr h="258981">
                <a:tc>
                  <a:txBody>
                    <a:bodyPr/>
                    <a:lstStyle/>
                    <a:p>
                      <a:pPr marL="93345"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كل ستة أشهر</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a:txBody>
                  <a:tcPr marL="7620" marR="7620" marT="7620" marB="0" anchor="ct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kumimoji="0" lang="ar-JO" sz="10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الشريك المنفذ</a:t>
                      </a:r>
                      <a:endParaRPr lang="en-GB" sz="1000" b="0" i="0" kern="1200" dirty="0">
                        <a:solidFill>
                          <a:schemeClr val="dk1"/>
                        </a:solidFill>
                        <a:latin typeface="Arial"/>
                        <a:ea typeface="+mn-ea"/>
                        <a:cs typeface="+mn-cs"/>
                      </a:endParaRPr>
                    </a:p>
                  </a:txBody>
                  <a:tcP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effectLst/>
                          <a:uLnTx/>
                          <a:uFillTx/>
                          <a:latin typeface="+mn-lt"/>
                          <a:ea typeface="+mn-ea"/>
                          <a:cs typeface="+mn-cs"/>
                        </a:rPr>
                        <a:t>النتيجة-5.2 المنظور بشأن الوصول إلى الخدمات الأساسية وتقديمها (بيانات مصنفة حسب الجنس والعمر والإعاقة) – يمكن أن تكون مصنفة حسب مجال العمل (التعليم، الصحة، الطاقة، والطرق) </a:t>
                      </a:r>
                      <a:endParaRPr kumimoji="0" lang="en-GB" sz="1000" b="0" i="0" u="none" strike="noStrike" kern="1200" cap="none" spc="0" normalizeH="0" baseline="0" noProof="0" dirty="0">
                        <a:ln>
                          <a:noFill/>
                        </a:ln>
                        <a:effectLst/>
                        <a:uLnTx/>
                        <a:uFillTx/>
                        <a:latin typeface="+mn-lt"/>
                        <a:ea typeface="+mn-ea"/>
                        <a:cs typeface="+mn-cs"/>
                      </a:endParaRPr>
                    </a:p>
                  </a:txBody>
                  <a:tcPr>
                    <a:solidFill>
                      <a:srgbClr val="F0F0F0"/>
                    </a:solidFill>
                  </a:tcPr>
                </a:tc>
                <a:extLst>
                  <a:ext uri="{0D108BD9-81ED-4DB2-BD59-A6C34878D82A}">
                    <a16:rowId xmlns:a16="http://schemas.microsoft.com/office/drawing/2014/main" val="2722438795"/>
                  </a:ext>
                </a:extLst>
              </a:tr>
              <a:tr h="258981">
                <a:tc>
                  <a:txBody>
                    <a:bodyPr/>
                    <a:lstStyle/>
                    <a:p>
                      <a:pPr marL="93345"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كل ستة أشهر</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a:txBody>
                  <a:tcPr marL="7620" marR="7620" marT="7620" marB="0" anchor="ct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kumimoji="0" lang="ar-JO" sz="10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الشريك المنفذ</a:t>
                      </a:r>
                      <a:endParaRPr lang="en-GB" sz="1000" b="0" i="0" kern="1200" dirty="0">
                        <a:solidFill>
                          <a:schemeClr val="dk1"/>
                        </a:solidFill>
                        <a:latin typeface="Arial"/>
                        <a:ea typeface="+mn-ea"/>
                        <a:cs typeface="+mn-cs"/>
                      </a:endParaRPr>
                    </a:p>
                  </a:txBody>
                  <a:tcP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effectLst/>
                          <a:uLnTx/>
                          <a:uFillTx/>
                          <a:latin typeface="+mn-lt"/>
                          <a:ea typeface="+mn-ea"/>
                          <a:cs typeface="+mn-cs"/>
                        </a:rPr>
                        <a:t>النتيجة-5.3 مساحة الأراضي التي كانت ملوثة وأصبحت تستخدم بعد أنشطة تسليم الأراضي</a:t>
                      </a:r>
                      <a:endParaRPr kumimoji="0" lang="en-GB" sz="1000" b="0" i="0" u="none" strike="noStrike" kern="1200" cap="none" spc="0" normalizeH="0" baseline="0" noProof="0" dirty="0">
                        <a:ln>
                          <a:noFill/>
                        </a:ln>
                        <a:effectLst/>
                        <a:uLnTx/>
                        <a:uFillTx/>
                        <a:latin typeface="+mn-lt"/>
                        <a:ea typeface="+mn-ea"/>
                        <a:cs typeface="+mn-cs"/>
                      </a:endParaRPr>
                    </a:p>
                  </a:txBody>
                  <a:tcPr>
                    <a:solidFill>
                      <a:srgbClr val="F0F0F0"/>
                    </a:solidFill>
                  </a:tcPr>
                </a:tc>
                <a:extLst>
                  <a:ext uri="{0D108BD9-81ED-4DB2-BD59-A6C34878D82A}">
                    <a16:rowId xmlns:a16="http://schemas.microsoft.com/office/drawing/2014/main" val="897252398"/>
                  </a:ext>
                </a:extLst>
              </a:tr>
              <a:tr h="258981">
                <a:tc>
                  <a:txBody>
                    <a:bodyPr/>
                    <a:lstStyle/>
                    <a:p>
                      <a:pPr marL="93345"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كل ستة أشهر</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a:txBody>
                  <a:tcPr marL="7620" marR="7620" marT="7620" marB="0" anchor="ct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kumimoji="0" lang="ar-JO" sz="10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الشريك المنفذ</a:t>
                      </a:r>
                      <a:endParaRPr lang="en-GB" sz="1000" b="0" i="0" kern="1200" dirty="0">
                        <a:solidFill>
                          <a:schemeClr val="dk1"/>
                        </a:solidFill>
                        <a:latin typeface="Arial"/>
                        <a:ea typeface="+mn-ea"/>
                        <a:cs typeface="+mn-cs"/>
                      </a:endParaRPr>
                    </a:p>
                  </a:txBody>
                  <a:tcPr>
                    <a:solidFill>
                      <a:srgbClr val="F0F0F0"/>
                    </a:solidFill>
                  </a:tcPr>
                </a:tc>
                <a:tc>
                  <a:txBody>
                    <a:bodyPr/>
                    <a:lstStyle/>
                    <a:p>
                      <a:pPr algn="r" rtl="1"/>
                      <a:r>
                        <a:rPr lang="ar-JO" sz="1000" dirty="0"/>
                        <a:t>النتيجة-6.1</a:t>
                      </a:r>
                      <a:r>
                        <a:rPr lang="ar-JO" sz="1000" baseline="0" dirty="0"/>
                        <a:t> والنتيجة-6.2 عدد المستفيدين المباشرين وغير المباشرين من تسليم الأراضي والتخلص من المخلفات المتفجرة (بيانات مصنفة حسب الجنس والعمر والإعاقة)</a:t>
                      </a:r>
                      <a:endParaRPr lang="en-US" sz="1000" dirty="0"/>
                    </a:p>
                  </a:txBody>
                  <a:tcPr>
                    <a:solidFill>
                      <a:srgbClr val="F0F0F0"/>
                    </a:solidFill>
                  </a:tcPr>
                </a:tc>
                <a:extLst>
                  <a:ext uri="{0D108BD9-81ED-4DB2-BD59-A6C34878D82A}">
                    <a16:rowId xmlns:a16="http://schemas.microsoft.com/office/drawing/2014/main" val="3772949131"/>
                  </a:ext>
                </a:extLst>
              </a:tr>
              <a:tr h="258981">
                <a:tc>
                  <a:txBody>
                    <a:bodyPr/>
                    <a:lstStyle/>
                    <a:p>
                      <a:pPr marL="93345"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كل ستة أشهر</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a:txBody>
                  <a:tcPr marL="7620" marR="7620" marT="7620" marB="0" anchor="ct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kumimoji="0" lang="ar-JO" sz="10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الشريك المنفذ</a:t>
                      </a:r>
                      <a:endParaRPr lang="en-GB" sz="1000" b="0" i="0" kern="1200" dirty="0">
                        <a:solidFill>
                          <a:schemeClr val="dk1"/>
                        </a:solidFill>
                        <a:latin typeface="Arial"/>
                        <a:ea typeface="+mn-ea"/>
                        <a:cs typeface="+mn-cs"/>
                      </a:endParaRPr>
                    </a:p>
                  </a:txBody>
                  <a:tcPr>
                    <a:solidFill>
                      <a:srgbClr val="F0F0F0"/>
                    </a:solidFill>
                  </a:tcPr>
                </a:tc>
                <a:tc>
                  <a:txBody>
                    <a:bodyPr/>
                    <a:lstStyle/>
                    <a:p>
                      <a:pPr algn="r" rtl="1"/>
                      <a:r>
                        <a:rPr lang="ar-JO" sz="1000" dirty="0"/>
                        <a:t>النتيجة-6.4 نسبة الأشخاص الممسوحين الذين أشاروا إلى زيادة</a:t>
                      </a:r>
                      <a:r>
                        <a:rPr lang="ar-JO" sz="1000" baseline="0" dirty="0"/>
                        <a:t> في حرية الحركة و/أو زيادة بالشعور بالتطبيع (بيانات مصنفة حسب الجنس والعمر والإعاقة)</a:t>
                      </a:r>
                      <a:endParaRPr lang="en-US" sz="1000" dirty="0"/>
                    </a:p>
                  </a:txBody>
                  <a:tcPr>
                    <a:solidFill>
                      <a:srgbClr val="F0F0F0"/>
                    </a:solidFill>
                  </a:tcPr>
                </a:tc>
                <a:extLst>
                  <a:ext uri="{0D108BD9-81ED-4DB2-BD59-A6C34878D82A}">
                    <a16:rowId xmlns:a16="http://schemas.microsoft.com/office/drawing/2014/main" val="1524490525"/>
                  </a:ext>
                </a:extLst>
              </a:tr>
              <a:tr h="258981">
                <a:tc>
                  <a:txBody>
                    <a:bodyPr/>
                    <a:lstStyle/>
                    <a:p>
                      <a:pPr marL="93345"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كل ستة أشهر</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a:txBody>
                  <a:tcPr marL="7620" marR="7620" marT="7620" marB="0" anchor="ct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kumimoji="0" lang="ar-JO" sz="10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الشريك المنفذ</a:t>
                      </a:r>
                      <a:endParaRPr lang="en-GB" sz="1000" b="0" i="0" kern="1200" dirty="0">
                        <a:solidFill>
                          <a:schemeClr val="dk1"/>
                        </a:solidFill>
                        <a:latin typeface="Arial"/>
                        <a:ea typeface="+mn-ea"/>
                        <a:cs typeface="+mn-cs"/>
                      </a:endParaRPr>
                    </a:p>
                  </a:txBody>
                  <a:tcP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dirty="0"/>
                        <a:t>النتيجة-6.5 نسبة الأشخاص الممسوحين الذين أشاروا إلى أن العمل على إزالة الألغام</a:t>
                      </a:r>
                      <a:r>
                        <a:rPr lang="ar-JO" sz="1000" baseline="0" dirty="0"/>
                        <a:t> ساعد بتمكين عودتهم الآمنة لمنازلهم</a:t>
                      </a:r>
                      <a:endParaRPr lang="en-US" sz="1000" dirty="0"/>
                    </a:p>
                  </a:txBody>
                  <a:tcPr>
                    <a:solidFill>
                      <a:srgbClr val="F0F0F0"/>
                    </a:solidFill>
                  </a:tcPr>
                </a:tc>
                <a:extLst>
                  <a:ext uri="{0D108BD9-81ED-4DB2-BD59-A6C34878D82A}">
                    <a16:rowId xmlns:a16="http://schemas.microsoft.com/office/drawing/2014/main" val="2092334196"/>
                  </a:ext>
                </a:extLst>
              </a:tr>
              <a:tr h="326879">
                <a:tc gridSpan="3">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dirty="0">
                          <a:solidFill>
                            <a:schemeClr val="dk1"/>
                          </a:solidFill>
                          <a:latin typeface="+mn-lt"/>
                        </a:rPr>
                        <a:t>يرجى اختيار مؤشرات إضافية على مستوى الأثر</a:t>
                      </a:r>
                      <a:r>
                        <a:rPr lang="ar-JO" sz="1000" b="0" i="0" baseline="0" dirty="0">
                          <a:solidFill>
                            <a:schemeClr val="dk1"/>
                          </a:solidFill>
                          <a:latin typeface="+mn-lt"/>
                        </a:rPr>
                        <a:t> يقوم بجمعها الشركاء المنفذون كما هو محدد في بنك المؤشرات</a:t>
                      </a:r>
                      <a:endParaRPr lang="en-GB" sz="1000" b="0" i="0" dirty="0">
                        <a:solidFill>
                          <a:schemeClr val="dk1"/>
                        </a:solidFill>
                        <a:latin typeface="+mn-lt"/>
                      </a:endParaRPr>
                    </a:p>
                  </a:txBody>
                  <a:tcPr>
                    <a:solidFill>
                      <a:srgbClr val="F0F0F0"/>
                    </a:solidFill>
                  </a:tcPr>
                </a:tc>
                <a:tc hMerge="1">
                  <a:txBody>
                    <a:bodyPr/>
                    <a:lstStyle/>
                    <a:p>
                      <a:endParaRPr lang="en-US"/>
                    </a:p>
                  </a:txBody>
                  <a:tcPr>
                    <a:solidFill>
                      <a:srgbClr val="F0F0F0"/>
                    </a:solidFill>
                  </a:tcPr>
                </a:tc>
                <a:tc hMerge="1">
                  <a:txBody>
                    <a:bodyPr/>
                    <a:lstStyle/>
                    <a:p>
                      <a:endParaRPr lang="en-US"/>
                    </a:p>
                  </a:txBody>
                  <a:tcPr>
                    <a:solidFill>
                      <a:srgbClr val="F0F0F0"/>
                    </a:solidFill>
                  </a:tcPr>
                </a:tc>
                <a:extLst>
                  <a:ext uri="{0D108BD9-81ED-4DB2-BD59-A6C34878D82A}">
                    <a16:rowId xmlns:a16="http://schemas.microsoft.com/office/drawing/2014/main" val="1318420772"/>
                  </a:ext>
                </a:extLst>
              </a:tr>
            </a:tbl>
          </a:graphicData>
        </a:graphic>
      </p:graphicFrame>
      <p:grpSp>
        <p:nvGrpSpPr>
          <p:cNvPr id="13" name="Group 12">
            <a:extLst>
              <a:ext uri="{FF2B5EF4-FFF2-40B4-BE49-F238E27FC236}">
                <a16:creationId xmlns:a16="http://schemas.microsoft.com/office/drawing/2014/main" id="{105317C7-0553-64AC-E2C6-BFCA0C570813}"/>
              </a:ext>
            </a:extLst>
          </p:cNvPr>
          <p:cNvGrpSpPr/>
          <p:nvPr/>
        </p:nvGrpSpPr>
        <p:grpSpPr>
          <a:xfrm flipH="1">
            <a:off x="6776210" y="741509"/>
            <a:ext cx="811147" cy="977627"/>
            <a:chOff x="4393574" y="1091568"/>
            <a:chExt cx="841397" cy="1241217"/>
          </a:xfrm>
        </p:grpSpPr>
        <p:cxnSp>
          <p:nvCxnSpPr>
            <p:cNvPr id="14" name="Straight Arrow Connector 13">
              <a:extLst>
                <a:ext uri="{FF2B5EF4-FFF2-40B4-BE49-F238E27FC236}">
                  <a16:creationId xmlns:a16="http://schemas.microsoft.com/office/drawing/2014/main" id="{A22F051C-5B3C-C6AD-5CC1-C140B2BA57A1}"/>
                </a:ext>
              </a:extLst>
            </p:cNvPr>
            <p:cNvCxnSpPr>
              <a:cxnSpLocks/>
            </p:cNvCxnSpPr>
            <p:nvPr/>
          </p:nvCxnSpPr>
          <p:spPr>
            <a:xfrm>
              <a:off x="4393574" y="1731864"/>
              <a:ext cx="838228" cy="3832"/>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FB479D69-225A-5F8D-3D8A-9E36E0656274}"/>
                </a:ext>
              </a:extLst>
            </p:cNvPr>
            <p:cNvCxnSpPr>
              <a:cxnSpLocks/>
            </p:cNvCxnSpPr>
            <p:nvPr/>
          </p:nvCxnSpPr>
          <p:spPr>
            <a:xfrm>
              <a:off x="4620250" y="1091568"/>
              <a:ext cx="614721" cy="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EE9A8E39-A8AB-1F70-B2C5-F8EEA8226E46}"/>
                </a:ext>
              </a:extLst>
            </p:cNvPr>
            <p:cNvCxnSpPr>
              <a:cxnSpLocks/>
            </p:cNvCxnSpPr>
            <p:nvPr/>
          </p:nvCxnSpPr>
          <p:spPr>
            <a:xfrm>
              <a:off x="4617075" y="2329610"/>
              <a:ext cx="614721" cy="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6D7F5A12-9806-B6C8-20BC-5EB3736C706C}"/>
                </a:ext>
              </a:extLst>
            </p:cNvPr>
            <p:cNvCxnSpPr>
              <a:cxnSpLocks/>
            </p:cNvCxnSpPr>
            <p:nvPr/>
          </p:nvCxnSpPr>
          <p:spPr>
            <a:xfrm>
              <a:off x="4620250" y="1091568"/>
              <a:ext cx="0" cy="12412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7A98B26-CCFD-92F9-4013-E76183BB6C72}"/>
              </a:ext>
            </a:extLst>
          </p:cNvPr>
          <p:cNvGrpSpPr/>
          <p:nvPr/>
        </p:nvGrpSpPr>
        <p:grpSpPr>
          <a:xfrm flipH="1">
            <a:off x="3194103" y="511238"/>
            <a:ext cx="717220" cy="1387434"/>
            <a:chOff x="7968082" y="1043590"/>
            <a:chExt cx="754344" cy="1387434"/>
          </a:xfrm>
        </p:grpSpPr>
        <p:grpSp>
          <p:nvGrpSpPr>
            <p:cNvPr id="28" name="Group 27">
              <a:extLst>
                <a:ext uri="{FF2B5EF4-FFF2-40B4-BE49-F238E27FC236}">
                  <a16:creationId xmlns:a16="http://schemas.microsoft.com/office/drawing/2014/main" id="{9A835C90-3A69-AF56-7701-BF97F295F14D}"/>
                </a:ext>
              </a:extLst>
            </p:cNvPr>
            <p:cNvGrpSpPr/>
            <p:nvPr/>
          </p:nvGrpSpPr>
          <p:grpSpPr>
            <a:xfrm>
              <a:off x="7968082" y="1043590"/>
              <a:ext cx="754344" cy="1387434"/>
              <a:chOff x="8127050" y="1043590"/>
              <a:chExt cx="595376" cy="1387434"/>
            </a:xfrm>
          </p:grpSpPr>
          <p:cxnSp>
            <p:nvCxnSpPr>
              <p:cNvPr id="31" name="Straight Arrow Connector 30">
                <a:extLst>
                  <a:ext uri="{FF2B5EF4-FFF2-40B4-BE49-F238E27FC236}">
                    <a16:creationId xmlns:a16="http://schemas.microsoft.com/office/drawing/2014/main" id="{5DE7EB4F-B332-939E-C924-694432D0E8FA}"/>
                  </a:ext>
                </a:extLst>
              </p:cNvPr>
              <p:cNvCxnSpPr>
                <a:cxnSpLocks/>
              </p:cNvCxnSpPr>
              <p:nvPr/>
            </p:nvCxnSpPr>
            <p:spPr>
              <a:xfrm>
                <a:off x="8127050" y="1043590"/>
                <a:ext cx="5953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3579832-0B44-6424-395C-F230DE7DB2B8}"/>
                  </a:ext>
                </a:extLst>
              </p:cNvPr>
              <p:cNvCxnSpPr>
                <a:cxnSpLocks/>
              </p:cNvCxnSpPr>
              <p:nvPr/>
            </p:nvCxnSpPr>
            <p:spPr>
              <a:xfrm>
                <a:off x="8127050" y="1478839"/>
                <a:ext cx="5953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05569C6-0817-5C8A-E130-E69586C63986}"/>
                  </a:ext>
                </a:extLst>
              </p:cNvPr>
              <p:cNvCxnSpPr>
                <a:cxnSpLocks/>
              </p:cNvCxnSpPr>
              <p:nvPr/>
            </p:nvCxnSpPr>
            <p:spPr>
              <a:xfrm>
                <a:off x="8127050" y="1956011"/>
                <a:ext cx="5953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2EFF581-E9A0-C1BE-2A13-F58189295DC7}"/>
                  </a:ext>
                </a:extLst>
              </p:cNvPr>
              <p:cNvCxnSpPr>
                <a:cxnSpLocks/>
              </p:cNvCxnSpPr>
              <p:nvPr/>
            </p:nvCxnSpPr>
            <p:spPr>
              <a:xfrm>
                <a:off x="8127050" y="2431024"/>
                <a:ext cx="5953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9" name="Straight Connector 28">
              <a:extLst>
                <a:ext uri="{FF2B5EF4-FFF2-40B4-BE49-F238E27FC236}">
                  <a16:creationId xmlns:a16="http://schemas.microsoft.com/office/drawing/2014/main" id="{64B09C40-AA40-3AC1-FB94-5211C2837153}"/>
                </a:ext>
              </a:extLst>
            </p:cNvPr>
            <p:cNvCxnSpPr>
              <a:cxnSpLocks/>
            </p:cNvCxnSpPr>
            <p:nvPr/>
          </p:nvCxnSpPr>
          <p:spPr>
            <a:xfrm>
              <a:off x="7968343" y="1043590"/>
              <a:ext cx="0" cy="138743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5255273F-9814-4110-9FDB-5B985586258D}"/>
              </a:ext>
            </a:extLst>
          </p:cNvPr>
          <p:cNvSpPr txBox="1"/>
          <p:nvPr/>
        </p:nvSpPr>
        <p:spPr>
          <a:xfrm>
            <a:off x="10640634" y="1156004"/>
            <a:ext cx="1214802" cy="233671"/>
          </a:xfrm>
          <a:prstGeom prst="roundRect">
            <a:avLst/>
          </a:prstGeom>
          <a:solidFill>
            <a:srgbClr val="F0F0F0"/>
          </a:solidFill>
          <a:ln w="19050">
            <a:solidFill>
              <a:srgbClr val="808080"/>
            </a:solidFill>
          </a:ln>
        </p:spPr>
        <p:txBody>
          <a:bodyPr wrap="square" lIns="36000" tIns="36000" rIns="36000" bIns="36000" rtlCol="0" anchor="ctr" anchorCtr="0">
            <a:spAutoFit/>
          </a:bodyPr>
          <a:lstStyle>
            <a:defPPr>
              <a:defRPr lang="en-US"/>
            </a:defPPr>
            <a:lvl1pPr algn="ctr">
              <a:defRPr sz="900">
                <a:ea typeface="Arial" charset="0"/>
                <a:cs typeface="Arial" charset="0"/>
              </a:defRPr>
            </a:lvl1pPr>
          </a:lstStyle>
          <a:p>
            <a:r>
              <a:rPr lang="ar-JO" dirty="0"/>
              <a:t>مسح فني وإزالة الألغام</a:t>
            </a:r>
            <a:endParaRPr lang="en-GB" dirty="0"/>
          </a:p>
        </p:txBody>
      </p:sp>
      <p:grpSp>
        <p:nvGrpSpPr>
          <p:cNvPr id="25" name="Group 24">
            <a:extLst>
              <a:ext uri="{FF2B5EF4-FFF2-40B4-BE49-F238E27FC236}">
                <a16:creationId xmlns:a16="http://schemas.microsoft.com/office/drawing/2014/main" id="{2D249283-24C1-DF0B-9B97-AAAE5E87A2A8}"/>
              </a:ext>
            </a:extLst>
          </p:cNvPr>
          <p:cNvGrpSpPr/>
          <p:nvPr/>
        </p:nvGrpSpPr>
        <p:grpSpPr>
          <a:xfrm>
            <a:off x="7554179" y="835713"/>
            <a:ext cx="2157783" cy="744901"/>
            <a:chOff x="2503988" y="917704"/>
            <a:chExt cx="2157783" cy="744901"/>
          </a:xfrm>
        </p:grpSpPr>
        <p:grpSp>
          <p:nvGrpSpPr>
            <p:cNvPr id="46" name="Group 45">
              <a:extLst>
                <a:ext uri="{FF2B5EF4-FFF2-40B4-BE49-F238E27FC236}">
                  <a16:creationId xmlns:a16="http://schemas.microsoft.com/office/drawing/2014/main" id="{B3E47ABF-6F5A-418C-9C9C-0032BC921952}"/>
                </a:ext>
              </a:extLst>
            </p:cNvPr>
            <p:cNvGrpSpPr/>
            <p:nvPr/>
          </p:nvGrpSpPr>
          <p:grpSpPr>
            <a:xfrm>
              <a:off x="2503988" y="917704"/>
              <a:ext cx="2157783" cy="744901"/>
              <a:chOff x="7846401" y="4246302"/>
              <a:chExt cx="2366947" cy="744901"/>
            </a:xfrm>
          </p:grpSpPr>
          <p:sp>
            <p:nvSpPr>
              <p:cNvPr id="48" name="Rounded Rectangle 308">
                <a:extLst>
                  <a:ext uri="{FF2B5EF4-FFF2-40B4-BE49-F238E27FC236}">
                    <a16:creationId xmlns:a16="http://schemas.microsoft.com/office/drawing/2014/main" id="{3E52C5E2-6877-490A-804F-257D3EA3915A}"/>
                  </a:ext>
                </a:extLst>
              </p:cNvPr>
              <p:cNvSpPr/>
              <p:nvPr/>
            </p:nvSpPr>
            <p:spPr>
              <a:xfrm>
                <a:off x="7846401" y="4246302"/>
                <a:ext cx="2308958" cy="744901"/>
              </a:xfrm>
              <a:prstGeom prst="roundRect">
                <a:avLst/>
              </a:prstGeom>
              <a:solidFill>
                <a:schemeClr val="bg2"/>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r>
                  <a:rPr lang="ar-JO" sz="900" dirty="0">
                    <a:solidFill>
                      <a:schemeClr val="tx1"/>
                    </a:solidFill>
                  </a:rPr>
                  <a:t>تسليم الأراضي لاستخدام آمن ومنتج</a:t>
                </a:r>
                <a:endParaRPr lang="en-GB" sz="900" dirty="0">
                  <a:solidFill>
                    <a:schemeClr val="tx1"/>
                  </a:solidFill>
                </a:endParaRPr>
              </a:p>
            </p:txBody>
          </p:sp>
          <p:sp>
            <p:nvSpPr>
              <p:cNvPr id="57" name="TextBox 56">
                <a:extLst>
                  <a:ext uri="{FF2B5EF4-FFF2-40B4-BE49-F238E27FC236}">
                    <a16:creationId xmlns:a16="http://schemas.microsoft.com/office/drawing/2014/main" id="{B92A1752-940C-4C05-A311-FA03F44957E9}"/>
                  </a:ext>
                </a:extLst>
              </p:cNvPr>
              <p:cNvSpPr txBox="1"/>
              <p:nvPr/>
            </p:nvSpPr>
            <p:spPr>
              <a:xfrm>
                <a:off x="9016682" y="4419769"/>
                <a:ext cx="1196666" cy="369332"/>
              </a:xfrm>
              <a:prstGeom prst="rect">
                <a:avLst/>
              </a:prstGeom>
              <a:noFill/>
            </p:spPr>
            <p:txBody>
              <a:bodyPr wrap="square" rtlCol="0">
                <a:spAutoFit/>
              </a:bodyPr>
              <a:lstStyle/>
              <a:p>
                <a:pPr algn="ctr"/>
                <a:r>
                  <a:rPr lang="ar-JO" sz="900" dirty="0"/>
                  <a:t>إزالة خطر من المواد المتفجرة</a:t>
                </a:r>
                <a:endParaRPr lang="en-GB" sz="900" dirty="0"/>
              </a:p>
            </p:txBody>
          </p:sp>
        </p:grpSp>
        <p:cxnSp>
          <p:nvCxnSpPr>
            <p:cNvPr id="8" name="Straight Connector 7">
              <a:extLst>
                <a:ext uri="{FF2B5EF4-FFF2-40B4-BE49-F238E27FC236}">
                  <a16:creationId xmlns:a16="http://schemas.microsoft.com/office/drawing/2014/main" id="{566C0559-D298-4402-BFD3-E6E859A61AE7}"/>
                </a:ext>
              </a:extLst>
            </p:cNvPr>
            <p:cNvCxnSpPr>
              <a:cxnSpLocks/>
            </p:cNvCxnSpPr>
            <p:nvPr/>
          </p:nvCxnSpPr>
          <p:spPr>
            <a:xfrm flipH="1">
              <a:off x="3420920" y="1006417"/>
              <a:ext cx="360858" cy="566195"/>
            </a:xfrm>
            <a:prstGeom prst="line">
              <a:avLst/>
            </a:prstGeom>
            <a:ln w="9525">
              <a:solidFill>
                <a:srgbClr val="009FE3"/>
              </a:solidFill>
              <a:prstDash val="dash"/>
            </a:ln>
          </p:spPr>
          <p:style>
            <a:lnRef idx="1">
              <a:schemeClr val="dk1"/>
            </a:lnRef>
            <a:fillRef idx="0">
              <a:schemeClr val="dk1"/>
            </a:fillRef>
            <a:effectRef idx="0">
              <a:schemeClr val="dk1"/>
            </a:effectRef>
            <a:fontRef idx="minor">
              <a:schemeClr val="tx1"/>
            </a:fontRef>
          </p:style>
        </p:cxnSp>
      </p:grpSp>
      <p:sp>
        <p:nvSpPr>
          <p:cNvPr id="47" name="TextBox 46">
            <a:extLst>
              <a:ext uri="{FF2B5EF4-FFF2-40B4-BE49-F238E27FC236}">
                <a16:creationId xmlns:a16="http://schemas.microsoft.com/office/drawing/2014/main" id="{F18A0F7E-520A-7241-A0EF-69B404D8F765}"/>
              </a:ext>
            </a:extLst>
          </p:cNvPr>
          <p:cNvSpPr txBox="1"/>
          <p:nvPr/>
        </p:nvSpPr>
        <p:spPr>
          <a:xfrm>
            <a:off x="3964188" y="1015598"/>
            <a:ext cx="2790000" cy="467217"/>
          </a:xfrm>
          <a:prstGeom prst="roundRect">
            <a:avLst/>
          </a:prstGeom>
          <a:solidFill>
            <a:srgbClr val="F0F0F0"/>
          </a:solidFill>
          <a:ln w="19050">
            <a:solidFill>
              <a:srgbClr val="7DB414"/>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r>
              <a:rPr lang="ar-JO" dirty="0"/>
              <a:t>الاستخدام الآمن والمنتج للأرض يحسن سبل العيش والخدمات الأساسية، مما يحسن جودة الحياة والبيئة</a:t>
            </a:r>
            <a:endParaRPr lang="en-GB" dirty="0"/>
          </a:p>
        </p:txBody>
      </p:sp>
      <p:sp>
        <p:nvSpPr>
          <p:cNvPr id="5" name="Slide Number Placeholder 5">
            <a:extLst>
              <a:ext uri="{FF2B5EF4-FFF2-40B4-BE49-F238E27FC236}">
                <a16:creationId xmlns:a16="http://schemas.microsoft.com/office/drawing/2014/main" id="{557DBC12-3066-BBEE-9708-3FE5D5C967D1}"/>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37</a:t>
            </a:fld>
            <a:endParaRPr lang="en-GB" dirty="0"/>
          </a:p>
        </p:txBody>
      </p:sp>
    </p:spTree>
    <p:extLst>
      <p:ext uri="{BB962C8B-B14F-4D97-AF65-F5344CB8AC3E}">
        <p14:creationId xmlns:p14="http://schemas.microsoft.com/office/powerpoint/2010/main" val="351222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6BAD6A5C-E62C-B504-6219-E99E08D01390}"/>
              </a:ext>
            </a:extLst>
          </p:cNvPr>
          <p:cNvSpPr/>
          <p:nvPr/>
        </p:nvSpPr>
        <p:spPr>
          <a:xfrm>
            <a:off x="834860" y="1469973"/>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0" rIns="108000" bIns="36000" rtlCol="0" anchor="ctr" anchorCtr="0"/>
          <a:lstStyle/>
          <a:p>
            <a:pPr algn="r" rtl="1"/>
            <a:r>
              <a:rPr lang="ar-JO" sz="1400" b="1" dirty="0">
                <a:solidFill>
                  <a:srgbClr val="002060"/>
                </a:solidFill>
                <a:latin typeface="Arial" panose="020B0604020202020204" pitchFamily="34" charset="0"/>
              </a:rPr>
              <a:t>مساعدة الضحايا</a:t>
            </a:r>
            <a:endParaRPr lang="en-GB" sz="1400" b="1" dirty="0">
              <a:solidFill>
                <a:srgbClr val="002060"/>
              </a:solidFill>
              <a:latin typeface="Arial" panose="020B0604020202020204" pitchFamily="34" charset="0"/>
              <a:cs typeface="Arial" panose="020B0604020202020204" pitchFamily="34" charset="0"/>
            </a:endParaRPr>
          </a:p>
          <a:p>
            <a:pPr algn="r" rtl="1"/>
            <a:r>
              <a:rPr lang="ar-JO" sz="1200" dirty="0">
                <a:solidFill>
                  <a:srgbClr val="002060"/>
                </a:solidFill>
                <a:latin typeface="Arial" panose="020B0604020202020204" pitchFamily="34" charset="0"/>
                <a:cs typeface="Arial" panose="020B0604020202020204" pitchFamily="34" charset="0"/>
              </a:rPr>
              <a:t>على الشركاء المنفذين جمع أية معلومات بشأن مسائل محددة تتعلق بضحايا المخلفات المتفجرة أثناء تواصلهم مع المجتمع قبل عملية إزالة الألغام وبعدها، وتحديد ضحايا المخلفات المتفجرة وإحالتهم بهدف حشد استجابة متعددة القطاعات لدعمهم.</a:t>
            </a:r>
            <a:endParaRPr lang="en-GB" sz="1200" dirty="0">
              <a:solidFill>
                <a:srgbClr val="002060"/>
              </a:solidFill>
              <a:latin typeface="Arial" panose="020B0604020202020204" pitchFamily="34" charset="0"/>
              <a:cs typeface="Arial" panose="020B0604020202020204" pitchFamily="34" charset="0"/>
            </a:endParaRPr>
          </a:p>
        </p:txBody>
      </p:sp>
      <p:sp>
        <p:nvSpPr>
          <p:cNvPr id="3" name="Rounded Rectangle 2">
            <a:extLst>
              <a:ext uri="{FF2B5EF4-FFF2-40B4-BE49-F238E27FC236}">
                <a16:creationId xmlns:a16="http://schemas.microsoft.com/office/drawing/2014/main" id="{8A2E6318-707E-E99A-090F-95CED7952400}"/>
              </a:ext>
            </a:extLst>
          </p:cNvPr>
          <p:cNvSpPr/>
          <p:nvPr/>
        </p:nvSpPr>
        <p:spPr>
          <a:xfrm>
            <a:off x="6807711" y="1475127"/>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rPr>
              <a:t>التعليم بشأن مخاطر المخلفات المتفجرة</a:t>
            </a:r>
            <a:endParaRPr lang="en-GB" sz="1400" b="1" dirty="0">
              <a:solidFill>
                <a:srgbClr val="002060"/>
              </a:solidFill>
              <a:latin typeface="Arial" panose="020B0604020202020204" pitchFamily="34" charset="0"/>
              <a:cs typeface="Arial" panose="020B0604020202020204" pitchFamily="34" charset="0"/>
            </a:endParaRPr>
          </a:p>
          <a:p>
            <a:pPr marL="0" marR="0" lvl="0" indent="0" algn="r" rtl="1" eaLnBrk="1" fontAlgn="auto" latinLnBrk="0" hangingPunct="1">
              <a:lnSpc>
                <a:spcPct val="100000"/>
              </a:lnSpc>
              <a:spcBef>
                <a:spcPts val="0"/>
              </a:spcBef>
              <a:spcAft>
                <a:spcPts val="0"/>
              </a:spcAft>
              <a:buClrTx/>
              <a:buSzTx/>
              <a:buFontTx/>
              <a:buNone/>
            </a:pPr>
            <a:r>
              <a:rPr lang="ar-JO" sz="1200" b="0" i="0" dirty="0">
                <a:solidFill>
                  <a:srgbClr val="002060"/>
                </a:solidFill>
                <a:latin typeface="Arial" panose="020B0604020202020204" pitchFamily="34" charset="0"/>
                <a:cs typeface="Arial" panose="020B0604020202020204" pitchFamily="34" charset="0"/>
              </a:rPr>
              <a:t>يساعد التعليم بشأن مخاطر المخلفات المتفجرة في تخفيض الضغط عن إزالة الألغام من خلال تخفيض السلوك الخطير. وغالباً ما يتم الإبلاغ عن المخاطر والمناطق الخطيرة خلال جلسات التعليم، مما يؤدي إلى طلب للتخلص من المخلفات المتفجرة أو مهام مسح وإزالة للألغام. يعتبر التعليم بشأن مخاطر المخلفات المتفجرة مدخلاً جيداً لمناقشة العمل على إزالة الألغام مع المجتمع.</a:t>
            </a:r>
          </a:p>
        </p:txBody>
      </p:sp>
      <p:sp>
        <p:nvSpPr>
          <p:cNvPr id="4" name="Rounded Rectangle 3">
            <a:extLst>
              <a:ext uri="{FF2B5EF4-FFF2-40B4-BE49-F238E27FC236}">
                <a16:creationId xmlns:a16="http://schemas.microsoft.com/office/drawing/2014/main" id="{03D13B95-71CD-F8EE-5802-4BBABBD317C9}"/>
              </a:ext>
            </a:extLst>
          </p:cNvPr>
          <p:cNvSpPr/>
          <p:nvPr/>
        </p:nvSpPr>
        <p:spPr>
          <a:xfrm>
            <a:off x="307485" y="3257064"/>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rPr>
              <a:t>تطوير قدرات سلطات إزالة الألغام الوطنية</a:t>
            </a:r>
          </a:p>
          <a:p>
            <a:pPr algn="r" rtl="1"/>
            <a:r>
              <a:rPr lang="ar-JO" sz="1200" b="0" i="0" dirty="0">
                <a:solidFill>
                  <a:srgbClr val="002060"/>
                </a:solidFill>
                <a:latin typeface="Arial" panose="020B0604020202020204" pitchFamily="34" charset="0"/>
                <a:cs typeface="Arial" panose="020B0604020202020204" pitchFamily="34" charset="0"/>
              </a:rPr>
              <a:t>تضمن سلطات إزالة الألغام المتمكنة أن يكون تسليم الأراضي جزءاً من أجندات وخطط العمل الإنساني أو التنمية أو الاستقرار أو بناء السلام كي يتوفر التمويل لدعم مشترك أو متسلسل لتعظيم النتائج. وتعمل السلطات أيضاً مع الشركاء المنفذين لضمان تسليم الأراضي بشكل متساوي بطريقة تراعي حساسية النزاع وحساسية النوع الاجتماعي والبيئة.</a:t>
            </a:r>
          </a:p>
        </p:txBody>
      </p:sp>
      <p:sp>
        <p:nvSpPr>
          <p:cNvPr id="5" name="Rounded Rectangle 4">
            <a:extLst>
              <a:ext uri="{FF2B5EF4-FFF2-40B4-BE49-F238E27FC236}">
                <a16:creationId xmlns:a16="http://schemas.microsoft.com/office/drawing/2014/main" id="{2212298D-9520-BB08-2FBA-5756D6587687}"/>
              </a:ext>
            </a:extLst>
          </p:cNvPr>
          <p:cNvSpPr/>
          <p:nvPr/>
        </p:nvSpPr>
        <p:spPr>
          <a:xfrm>
            <a:off x="7375834" y="3259641"/>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rPr>
              <a:t>بناء قدرات الشركاء المنفذين المحليين</a:t>
            </a:r>
          </a:p>
          <a:p>
            <a:pPr algn="r" rtl="1"/>
            <a:r>
              <a:rPr lang="ar-JO" sz="1200" b="0" i="0" dirty="0">
                <a:solidFill>
                  <a:srgbClr val="002060"/>
                </a:solidFill>
                <a:latin typeface="Arial" panose="020B0604020202020204" pitchFamily="34" charset="0"/>
                <a:cs typeface="Arial" panose="020B0604020202020204" pitchFamily="34" charset="0"/>
              </a:rPr>
              <a:t>بناء قدرات المنفذين المحليين يمكن أن يزيد استدامة تسليم الأراضي والتخلص من المخلفات المتفجرة لتخفيض خطر التلوث المتبقي على المدى البعيد.</a:t>
            </a:r>
          </a:p>
        </p:txBody>
      </p:sp>
      <p:sp>
        <p:nvSpPr>
          <p:cNvPr id="6" name="Rounded Rectangle 5">
            <a:extLst>
              <a:ext uri="{FF2B5EF4-FFF2-40B4-BE49-F238E27FC236}">
                <a16:creationId xmlns:a16="http://schemas.microsoft.com/office/drawing/2014/main" id="{034ADA0F-E12C-6737-6ED4-70FE37F7E233}"/>
              </a:ext>
            </a:extLst>
          </p:cNvPr>
          <p:cNvSpPr/>
          <p:nvPr/>
        </p:nvSpPr>
        <p:spPr>
          <a:xfrm>
            <a:off x="6857141"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rPr>
              <a:t>المناصرة والإشراك</a:t>
            </a:r>
          </a:p>
          <a:p>
            <a:pPr algn="r" rtl="1">
              <a:spcAft>
                <a:spcPts val="300"/>
              </a:spcAft>
            </a:pPr>
            <a:r>
              <a:rPr lang="ar-JO" sz="1200" b="0" i="0" dirty="0">
                <a:solidFill>
                  <a:srgbClr val="002060"/>
                </a:solidFill>
                <a:latin typeface="Arial" panose="020B0604020202020204" pitchFamily="34" charset="0"/>
                <a:cs typeface="Arial" panose="020B0604020202020204" pitchFamily="34" charset="0"/>
              </a:rPr>
              <a:t>يمكن للتواصل الفعال مع المجتمع أن يساعد في تحديد الفئات الضعيفة والمهمشة لضمان إشراكها في الآليات المجتمعية التي تساعد في تحديد الأولويات لعملية تسليم الأراضي</a:t>
            </a:r>
          </a:p>
        </p:txBody>
      </p:sp>
      <p:sp>
        <p:nvSpPr>
          <p:cNvPr id="7" name="Rounded Rectangle 6">
            <a:extLst>
              <a:ext uri="{FF2B5EF4-FFF2-40B4-BE49-F238E27FC236}">
                <a16:creationId xmlns:a16="http://schemas.microsoft.com/office/drawing/2014/main" id="{72A8D88B-D218-14B0-7782-011AE0B12B0D}"/>
              </a:ext>
            </a:extLst>
          </p:cNvPr>
          <p:cNvSpPr/>
          <p:nvPr/>
        </p:nvSpPr>
        <p:spPr>
          <a:xfrm>
            <a:off x="834860"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i="0" dirty="0">
                <a:solidFill>
                  <a:srgbClr val="002060"/>
                </a:solidFill>
                <a:latin typeface="Arial" panose="020B0604020202020204" pitchFamily="34" charset="0"/>
                <a:cs typeface="Arial" panose="020B0604020202020204" pitchFamily="34" charset="0"/>
              </a:rPr>
              <a:t>التعاون والتنسيق </a:t>
            </a:r>
            <a:r>
              <a:rPr lang="ar-JO" sz="1200" i="0" dirty="0">
                <a:solidFill>
                  <a:srgbClr val="002060"/>
                </a:solidFill>
                <a:latin typeface="Arial" panose="020B0604020202020204" pitchFamily="34" charset="0"/>
                <a:cs typeface="Arial" panose="020B0604020202020204" pitchFamily="34" charset="0"/>
              </a:rPr>
              <a:t>مع أصحاب المصلحة المحليين والمجتمعيين سيحسن فهم الشركاء المنفذين للتلوث من المخلفات المتفجرة ومستوى تعرض المواطنين للتلوث، وذلك لتحديد الأوليات للمسح الفني وأنشطة إزالة الألغام. ويحسن ذلك التعاون مع عملية إزالة الألغام والثقة بها، مما يزيد من احتمالية استخدام الأراضي بعد إزالة الألغام منها.</a:t>
            </a:r>
            <a:endParaRPr lang="ar-JO" sz="1400" b="1" i="0" dirty="0">
              <a:solidFill>
                <a:srgbClr val="002060"/>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86B98230-DF19-EBAE-DCFE-D98EA1702D7A}"/>
              </a:ext>
            </a:extLst>
          </p:cNvPr>
          <p:cNvCxnSpPr>
            <a:cxnSpLocks/>
          </p:cNvCxnSpPr>
          <p:nvPr/>
        </p:nvCxnSpPr>
        <p:spPr>
          <a:xfrm>
            <a:off x="5483073" y="3061457"/>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582EFF5-6793-62B1-29EB-B9F8AEC24C91}"/>
              </a:ext>
            </a:extLst>
          </p:cNvPr>
          <p:cNvCxnSpPr>
            <a:cxnSpLocks/>
          </p:cNvCxnSpPr>
          <p:nvPr/>
        </p:nvCxnSpPr>
        <p:spPr>
          <a:xfrm>
            <a:off x="4861315"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25377CE-EA79-6877-92AE-D5DCE06CA18E}"/>
              </a:ext>
            </a:extLst>
          </p:cNvPr>
          <p:cNvCxnSpPr>
            <a:cxnSpLocks/>
          </p:cNvCxnSpPr>
          <p:nvPr/>
        </p:nvCxnSpPr>
        <p:spPr>
          <a:xfrm>
            <a:off x="6857141"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0FE18C8-44CF-EE15-70D8-C363B1C9BA31}"/>
              </a:ext>
            </a:extLst>
          </p:cNvPr>
          <p:cNvCxnSpPr>
            <a:cxnSpLocks/>
          </p:cNvCxnSpPr>
          <p:nvPr/>
        </p:nvCxnSpPr>
        <p:spPr>
          <a:xfrm flipH="1">
            <a:off x="6551432" y="3061457"/>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59C03B4-93A7-5C88-2745-49DB6E16975C}"/>
              </a:ext>
            </a:extLst>
          </p:cNvPr>
          <p:cNvCxnSpPr>
            <a:cxnSpLocks/>
          </p:cNvCxnSpPr>
          <p:nvPr/>
        </p:nvCxnSpPr>
        <p:spPr>
          <a:xfrm flipH="1">
            <a:off x="5369074" y="4659322"/>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6DB6CDB-ABF5-B2B6-0E4B-737CCF8C764A}"/>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sp>
        <p:nvSpPr>
          <p:cNvPr id="14" name="TextBox 13">
            <a:extLst>
              <a:ext uri="{FF2B5EF4-FFF2-40B4-BE49-F238E27FC236}">
                <a16:creationId xmlns:a16="http://schemas.microsoft.com/office/drawing/2014/main" id="{A0F6B654-CAA0-CC45-C17C-FD1037332DD8}"/>
              </a:ext>
            </a:extLst>
          </p:cNvPr>
          <p:cNvSpPr txBox="1"/>
          <p:nvPr/>
        </p:nvSpPr>
        <p:spPr>
          <a:xfrm>
            <a:off x="371861" y="645472"/>
            <a:ext cx="11448277" cy="276999"/>
          </a:xfrm>
          <a:prstGeom prst="rect">
            <a:avLst/>
          </a:prstGeom>
          <a:noFill/>
        </p:spPr>
        <p:txBody>
          <a:bodyPr wrap="square" lIns="0">
            <a:spAutoFit/>
          </a:bodyPr>
          <a:lstStyle/>
          <a:p>
            <a:pPr algn="r" rtl="1">
              <a:defRPr/>
            </a:pPr>
            <a:r>
              <a:rPr lang="ar-JO" sz="1200" dirty="0">
                <a:solidFill>
                  <a:srgbClr val="002060"/>
                </a:solidFill>
                <a:latin typeface="Arial" panose="020B0604020202020204" pitchFamily="34" charset="0"/>
              </a:rPr>
              <a:t>يمكن </a:t>
            </a:r>
            <a:r>
              <a:rPr lang="ar-JO" sz="1200" b="1" dirty="0">
                <a:solidFill>
                  <a:srgbClr val="002060"/>
                </a:solidFill>
                <a:latin typeface="Arial" panose="020B0604020202020204" pitchFamily="34" charset="0"/>
              </a:rPr>
              <a:t>للروابط الاستراتيجية</a:t>
            </a:r>
            <a:r>
              <a:rPr lang="ar-JO" sz="1200" dirty="0">
                <a:solidFill>
                  <a:srgbClr val="002060"/>
                </a:solidFill>
                <a:latin typeface="Arial" panose="020B0604020202020204" pitchFamily="34" charset="0"/>
              </a:rPr>
              <a:t> مع الجوانب الأخرى من العمل على إزالة الألغام أن تعزز التغيير على مستوى النتائج كما هو موضح هنا. ويحب أن ينظر المنفذون في هذه الروابط الاستراتيجية لتحقيق القيمة المضافة القصوى للقطاع. </a:t>
            </a:r>
            <a:endParaRPr lang="en-GB" sz="1200" b="1" dirty="0">
              <a:solidFill>
                <a:srgbClr val="002060"/>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08BB7CF2-A0B6-DAF9-B715-0278C873D82A}"/>
              </a:ext>
            </a:extLst>
          </p:cNvPr>
          <p:cNvCxnSpPr>
            <a:cxnSpLocks/>
          </p:cNvCxnSpPr>
          <p:nvPr/>
        </p:nvCxnSpPr>
        <p:spPr>
          <a:xfrm>
            <a:off x="6594822" y="4665438"/>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5353632-4D7F-9955-7A7D-9651D9BEB93A}"/>
              </a:ext>
            </a:extLst>
          </p:cNvPr>
          <p:cNvSpPr/>
          <p:nvPr/>
        </p:nvSpPr>
        <p:spPr>
          <a:xfrm>
            <a:off x="353406" y="196215"/>
            <a:ext cx="11448278" cy="307777"/>
          </a:xfrm>
          <a:prstGeom prst="rect">
            <a:avLst/>
          </a:prstGeom>
          <a:noFill/>
        </p:spPr>
        <p:txBody>
          <a:bodyPr wrap="square" lIns="0" tIns="0" rIns="0" bIns="0">
            <a:spAutoFit/>
          </a:bodyPr>
          <a:lstStyle/>
          <a:p>
            <a:pPr algn="r" rtl="1"/>
            <a:r>
              <a:rPr lang="ar-JO" sz="2000" dirty="0">
                <a:solidFill>
                  <a:srgbClr val="103A71"/>
                </a:solidFill>
                <a:latin typeface="Arial" panose="020B0604020202020204" pitchFamily="34" charset="0"/>
              </a:rPr>
              <a:t>نظرية العمل: </a:t>
            </a:r>
            <a:r>
              <a:rPr lang="ar-JO" sz="2000" b="1" dirty="0">
                <a:solidFill>
                  <a:srgbClr val="103A71"/>
                </a:solidFill>
                <a:latin typeface="Arial" panose="020B0604020202020204" pitchFamily="34" charset="0"/>
              </a:rPr>
              <a:t>تسليم الأراضي من خلال مسح فني وإزالة المخلفات المتفجرة</a:t>
            </a:r>
          </a:p>
        </p:txBody>
      </p:sp>
      <p:sp>
        <p:nvSpPr>
          <p:cNvPr id="18" name="Flowchart: Connector 9">
            <a:extLst>
              <a:ext uri="{FF2B5EF4-FFF2-40B4-BE49-F238E27FC236}">
                <a16:creationId xmlns:a16="http://schemas.microsoft.com/office/drawing/2014/main" id="{9D7D12AB-0D3E-493A-697F-669EC109A2F0}"/>
              </a:ext>
            </a:extLst>
          </p:cNvPr>
          <p:cNvSpPr/>
          <p:nvPr/>
        </p:nvSpPr>
        <p:spPr>
          <a:xfrm>
            <a:off x="5388690" y="3379852"/>
            <a:ext cx="1428264" cy="1393200"/>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ar-JO" sz="1400" b="1" dirty="0">
                <a:solidFill>
                  <a:srgbClr val="002060"/>
                </a:solidFill>
                <a:latin typeface="Arial" panose="020B0604020202020204" pitchFamily="34" charset="0"/>
              </a:rPr>
              <a:t>تسليم الأراضي </a:t>
            </a:r>
          </a:p>
          <a:p>
            <a:pPr algn="ctr"/>
            <a:r>
              <a:rPr lang="ar-JO" sz="1400" b="1" dirty="0">
                <a:solidFill>
                  <a:srgbClr val="002060"/>
                </a:solidFill>
                <a:latin typeface="Arial" panose="020B0604020202020204" pitchFamily="34" charset="0"/>
              </a:rPr>
              <a:t>– المسح الفني</a:t>
            </a:r>
            <a:endParaRPr lang="en-GB" sz="1400" b="1" dirty="0">
              <a:solidFill>
                <a:srgbClr val="002060"/>
              </a:solidFill>
              <a:latin typeface="Arial" panose="020B0604020202020204" pitchFamily="34" charset="0"/>
            </a:endParaRPr>
          </a:p>
          <a:p>
            <a:pPr algn="ctr"/>
            <a:r>
              <a:rPr lang="ar-JO" sz="1400" b="1" dirty="0">
                <a:solidFill>
                  <a:srgbClr val="002060"/>
                </a:solidFill>
                <a:latin typeface="Arial" panose="020B0604020202020204" pitchFamily="34" charset="0"/>
              </a:rPr>
              <a:t>وإزالة الألغام</a:t>
            </a:r>
            <a:endParaRPr lang="en-GB" sz="1400" b="1" dirty="0">
              <a:solidFill>
                <a:srgbClr val="002060"/>
              </a:solidFill>
              <a:latin typeface="Arial" panose="020B0604020202020204" pitchFamily="34" charset="0"/>
            </a:endParaRPr>
          </a:p>
        </p:txBody>
      </p:sp>
      <p:sp>
        <p:nvSpPr>
          <p:cNvPr id="15" name="Slide Number Placeholder 5">
            <a:extLst>
              <a:ext uri="{FF2B5EF4-FFF2-40B4-BE49-F238E27FC236}">
                <a16:creationId xmlns:a16="http://schemas.microsoft.com/office/drawing/2014/main" id="{BA6DEB31-0128-674A-8E5E-3CD75D9C222D}"/>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38</a:t>
            </a:fld>
            <a:endParaRPr lang="en-GB" dirty="0"/>
          </a:p>
        </p:txBody>
      </p:sp>
    </p:spTree>
    <p:extLst>
      <p:ext uri="{BB962C8B-B14F-4D97-AF65-F5344CB8AC3E}">
        <p14:creationId xmlns:p14="http://schemas.microsoft.com/office/powerpoint/2010/main" val="65713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6F847D-7D66-42F8-860E-58137D432F67}"/>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graphicFrame>
        <p:nvGraphicFramePr>
          <p:cNvPr id="3" name="Table 2">
            <a:extLst>
              <a:ext uri="{FF2B5EF4-FFF2-40B4-BE49-F238E27FC236}">
                <a16:creationId xmlns:a16="http://schemas.microsoft.com/office/drawing/2014/main" id="{CF2E57E3-E56F-0656-3AA5-143BDBFEF3F9}"/>
              </a:ext>
            </a:extLst>
          </p:cNvPr>
          <p:cNvGraphicFramePr>
            <a:graphicFrameLocks noGrp="1"/>
          </p:cNvGraphicFramePr>
          <p:nvPr>
            <p:extLst>
              <p:ext uri="{D42A27DB-BD31-4B8C-83A1-F6EECF244321}">
                <p14:modId xmlns:p14="http://schemas.microsoft.com/office/powerpoint/2010/main" val="1702659273"/>
              </p:ext>
            </p:extLst>
          </p:nvPr>
        </p:nvGraphicFramePr>
        <p:xfrm>
          <a:off x="945371" y="1304144"/>
          <a:ext cx="9962906" cy="4604404"/>
        </p:xfrm>
        <a:graphic>
          <a:graphicData uri="http://schemas.openxmlformats.org/drawingml/2006/table">
            <a:tbl>
              <a:tblPr firstRow="1" bandRow="1">
                <a:tableStyleId>{7DF18680-E054-41AD-8BC1-D1AEF772440D}</a:tableStyleId>
              </a:tblPr>
              <a:tblGrid>
                <a:gridCol w="4981453">
                  <a:extLst>
                    <a:ext uri="{9D8B030D-6E8A-4147-A177-3AD203B41FA5}">
                      <a16:colId xmlns:a16="http://schemas.microsoft.com/office/drawing/2014/main" val="918319957"/>
                    </a:ext>
                  </a:extLst>
                </a:gridCol>
                <a:gridCol w="4981453">
                  <a:extLst>
                    <a:ext uri="{9D8B030D-6E8A-4147-A177-3AD203B41FA5}">
                      <a16:colId xmlns:a16="http://schemas.microsoft.com/office/drawing/2014/main" val="1093851191"/>
                    </a:ext>
                  </a:extLst>
                </a:gridCol>
              </a:tblGrid>
              <a:tr h="641677">
                <a:tc gridSpan="2">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400" dirty="0">
                          <a:solidFill>
                            <a:schemeClr val="bg1"/>
                          </a:solidFill>
                          <a:latin typeface="Arial" panose="020B0604020202020204" pitchFamily="34" charset="0"/>
                          <a:cs typeface="+mn-cs"/>
                        </a:rPr>
                        <a:t>أسئلة تأمل لاستخدام</a:t>
                      </a:r>
                      <a:r>
                        <a:rPr lang="ar-JO" sz="1400" baseline="0" dirty="0">
                          <a:solidFill>
                            <a:schemeClr val="bg1"/>
                          </a:solidFill>
                          <a:latin typeface="Arial" panose="020B0604020202020204" pitchFamily="34" charset="0"/>
                          <a:cs typeface="+mn-cs"/>
                        </a:rPr>
                        <a:t> الفريق </a:t>
                      </a:r>
                      <a:r>
                        <a:rPr lang="ar-JO" sz="1400" b="0" baseline="0" dirty="0">
                          <a:solidFill>
                            <a:schemeClr val="bg1"/>
                          </a:solidFill>
                          <a:latin typeface="Arial" panose="020B0604020202020204" pitchFamily="34" charset="0"/>
                          <a:cs typeface="+mn-cs"/>
                        </a:rPr>
                        <a:t>لتقييم الأداء فيما يتعلق بتقديم الخدمات بصورة شمولية وتراعي حساسية النزاع من خلال التنسيق داخل القطاع وخارجه لتحقيق القيمة الاستراتيجية القصوى من تسليم الأراضي من خلال المسح الفني وإزالة المخلفات المتفجرة</a:t>
                      </a:r>
                      <a:endParaRPr lang="ar-JO" sz="1400" dirty="0">
                        <a:solidFill>
                          <a:schemeClr val="bg1"/>
                        </a:solidFill>
                        <a:latin typeface="Arial" panose="020B0604020202020204" pitchFamily="34" charset="0"/>
                        <a:cs typeface="+mn-cs"/>
                      </a:endParaRPr>
                    </a:p>
                  </a:txBody>
                  <a:tcPr marL="251999" marT="108000" marB="108000">
                    <a:solidFill>
                      <a:schemeClr val="accent6"/>
                    </a:solidFill>
                  </a:tcPr>
                </a:tc>
                <a:tc hMerge="1">
                  <a:txBody>
                    <a:bodyPr/>
                    <a:lstStyle/>
                    <a:p>
                      <a:endParaRPr lang="en-US"/>
                    </a:p>
                  </a:txBody>
                  <a:tcPr/>
                </a:tc>
                <a:extLst>
                  <a:ext uri="{0D108BD9-81ED-4DB2-BD59-A6C34878D82A}">
                    <a16:rowId xmlns:a16="http://schemas.microsoft.com/office/drawing/2014/main" val="3356215133"/>
                  </a:ext>
                </a:extLst>
              </a:tr>
              <a:tr h="3961684">
                <a:tc>
                  <a:txBody>
                    <a:bodyPr/>
                    <a:lstStyle/>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dirty="0">
                          <a:solidFill>
                            <a:srgbClr val="002060"/>
                          </a:solidFill>
                          <a:latin typeface="Arial" panose="020B0604020202020204" pitchFamily="34" charset="0"/>
                        </a:rPr>
                        <a:t>هل يقوم الشركاء المنفذين بتسليم الأراضي بصورة متساوية تراعي حساسية النزاع وحساسية النوع الاجتماعي وبطريقة شمولية تفيد الفئات الضعيفة والمهمشة؟</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dirty="0">
                          <a:solidFill>
                            <a:srgbClr val="002060"/>
                          </a:solidFill>
                          <a:latin typeface="Arial" panose="020B0604020202020204" pitchFamily="34" charset="0"/>
                        </a:rPr>
                        <a:t>هل يوجد أثر للمسح وأنشطة إزالة الألغام على البيئة (إيجابي أو سلبي)، مقصود أو غير مقصود؟ هل يوجد سياسات لتناول ذلك؟</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u="none" strike="noStrike" baseline="0" noProof="0" dirty="0">
                          <a:solidFill>
                            <a:srgbClr val="002060"/>
                          </a:solidFill>
                          <a:latin typeface="Arial" panose="020B0604020202020204" pitchFamily="34" charset="0"/>
                        </a:rPr>
                        <a:t>هل تستخدم الأدلة المتوفرة في توجيه السياسات والبرامج؟ هل يتم البناء على الدروس المستفادة والتأمل فيها لتحسين فعالية العمل على إزالة الألغام بشكل مستمر؟</a:t>
                      </a:r>
                      <a:endParaRPr lang="en-GB" sz="1200" b="0" i="0" u="none" strike="noStrike" noProof="0" dirty="0">
                        <a:solidFill>
                          <a:srgbClr val="002060"/>
                        </a:solidFill>
                        <a:latin typeface="Arial" panose="020B0604020202020204" pitchFamily="34" charset="0"/>
                      </a:endParaRPr>
                    </a:p>
                    <a:p>
                      <a:pPr marL="0" marR="0" lvl="0" indent="0" algn="r" defTabSz="914400" rtl="1" eaLnBrk="1" fontAlgn="auto" latinLnBrk="0" hangingPunct="1">
                        <a:lnSpc>
                          <a:spcPct val="100000"/>
                        </a:lnSpc>
                        <a:spcBef>
                          <a:spcPts val="0"/>
                        </a:spcBef>
                        <a:spcAft>
                          <a:spcPts val="1200"/>
                        </a:spcAft>
                        <a:buClrTx/>
                        <a:buSzTx/>
                        <a:buFont typeface="Arial" panose="020B0604020202020204" pitchFamily="34" charset="0"/>
                        <a:buNone/>
                        <a:tabLst/>
                        <a:defRPr/>
                      </a:pPr>
                      <a:endParaRPr lang="en-GB" sz="1200" b="0" i="0" dirty="0">
                        <a:solidFill>
                          <a:srgbClr val="002060"/>
                        </a:solidFill>
                        <a:latin typeface="Arial" panose="020B0604020202020204" pitchFamily="34" charset="0"/>
                      </a:endParaRPr>
                    </a:p>
                  </a:txBody>
                  <a:tcPr marL="180000" marT="180000"/>
                </a:tc>
                <a:tc>
                  <a:txBody>
                    <a:bodyPr/>
                    <a:lstStyle/>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dirty="0">
                          <a:solidFill>
                            <a:srgbClr val="002060"/>
                          </a:solidFill>
                          <a:latin typeface="Arial" panose="020B0604020202020204" pitchFamily="34" charset="0"/>
                        </a:rPr>
                        <a:t>هل يعتبر تسليم الأراضي جزءاً من الأجندات الإنسانية وأجندات التنمية أو الاستقرار</a:t>
                      </a:r>
                      <a:r>
                        <a:rPr lang="ar-JO" sz="1200" b="0" i="0" baseline="0" dirty="0">
                          <a:solidFill>
                            <a:srgbClr val="002060"/>
                          </a:solidFill>
                          <a:latin typeface="Arial" panose="020B0604020202020204" pitchFamily="34" charset="0"/>
                        </a:rPr>
                        <a:t> المنسقة؟ هل يؤدي ذلك إلى دعم تكميلي يمكن أن يعزز نتائج العمل على إزالة الألغام؟</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baseline="0" dirty="0">
                          <a:solidFill>
                            <a:srgbClr val="002060"/>
                          </a:solidFill>
                          <a:latin typeface="Arial" panose="020B0604020202020204" pitchFamily="34" charset="0"/>
                        </a:rPr>
                        <a:t>هل أولويات مهام تسليم الأراضي قائمة على احتياجات المجتمع؟ هل كان هنالك تواصل كافي مع المجتمع من قبل الشركاء المنفذين أو سلطات إزالة الألغام الوطنية؟ هل تشير المجتمعات إلى أن أولويات المسح الفني وإزالة الألغام تستجيب للاحتياجات المحلية؟ هل يستخدم المواطنون الأراضي التي تم إزالة اللغام منها بثقة؟</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baseline="0" dirty="0">
                          <a:solidFill>
                            <a:srgbClr val="002060"/>
                          </a:solidFill>
                          <a:latin typeface="Arial" panose="020B0604020202020204" pitchFamily="34" charset="0"/>
                        </a:rPr>
                        <a:t>هل يشارك الشركاء المنفذون </a:t>
                      </a:r>
                      <a:r>
                        <a:rPr lang="ar-JO" sz="1200" dirty="0">
                          <a:solidFill>
                            <a:srgbClr val="002060"/>
                          </a:solidFill>
                          <a:latin typeface="Arial" panose="020B0604020202020204" pitchFamily="34" charset="0"/>
                          <a:cs typeface="+mn-cs"/>
                        </a:rPr>
                        <a:t>أية معلومات بشأن مسائل محددة تتعلق بالضحايا مع</a:t>
                      </a:r>
                      <a:r>
                        <a:rPr lang="ar-JO" sz="1200" baseline="0" dirty="0">
                          <a:solidFill>
                            <a:srgbClr val="002060"/>
                          </a:solidFill>
                          <a:latin typeface="Arial" panose="020B0604020202020204" pitchFamily="34" charset="0"/>
                          <a:cs typeface="+mn-cs"/>
                        </a:rPr>
                        <a:t> الأطراف ذات العلاقة من قطاعات أخرى، وهل ساهم ذلك ب</a:t>
                      </a:r>
                      <a:r>
                        <a:rPr lang="ar-JO" sz="1200" dirty="0">
                          <a:solidFill>
                            <a:srgbClr val="002060"/>
                          </a:solidFill>
                          <a:latin typeface="Arial" panose="020B0604020202020204" pitchFamily="34" charset="0"/>
                          <a:cs typeface="+mn-cs"/>
                        </a:rPr>
                        <a:t>حشد استجابة متعددة القطاعات لدعم الضحايا؟</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dirty="0">
                          <a:solidFill>
                            <a:srgbClr val="002060"/>
                          </a:solidFill>
                          <a:latin typeface="Arial" panose="020B0604020202020204" pitchFamily="34" charset="0"/>
                          <a:cs typeface="+mn-cs"/>
                        </a:rPr>
                        <a:t>هل يتوفر لدى المنفذين المحليين القدرة</a:t>
                      </a:r>
                      <a:r>
                        <a:rPr lang="ar-JO" sz="1200" b="0" i="0" baseline="0" dirty="0">
                          <a:solidFill>
                            <a:srgbClr val="002060"/>
                          </a:solidFill>
                          <a:latin typeface="Arial" panose="020B0604020202020204" pitchFamily="34" charset="0"/>
                          <a:cs typeface="+mn-cs"/>
                        </a:rPr>
                        <a:t> والموارد والفرصة للقيادة وتنفيذ أعمال إزالة الألغام؟</a:t>
                      </a:r>
                      <a:endParaRPr lang="ar-JO" sz="1200" b="0" i="0" dirty="0">
                        <a:solidFill>
                          <a:srgbClr val="002060"/>
                        </a:solidFill>
                        <a:latin typeface="Arial" panose="020B0604020202020204" pitchFamily="34" charset="0"/>
                      </a:endParaRPr>
                    </a:p>
                  </a:txBody>
                  <a:tcPr marL="180000" marT="180000"/>
                </a:tc>
                <a:extLst>
                  <a:ext uri="{0D108BD9-81ED-4DB2-BD59-A6C34878D82A}">
                    <a16:rowId xmlns:a16="http://schemas.microsoft.com/office/drawing/2014/main" val="3203546465"/>
                  </a:ext>
                </a:extLst>
              </a:tr>
            </a:tbl>
          </a:graphicData>
        </a:graphic>
      </p:graphicFrame>
      <p:sp>
        <p:nvSpPr>
          <p:cNvPr id="4" name="Rectangle 3">
            <a:extLst>
              <a:ext uri="{FF2B5EF4-FFF2-40B4-BE49-F238E27FC236}">
                <a16:creationId xmlns:a16="http://schemas.microsoft.com/office/drawing/2014/main" id="{9A0ECCAA-AEB1-AB1B-B0CF-AB07AA97EDAD}"/>
              </a:ext>
            </a:extLst>
          </p:cNvPr>
          <p:cNvSpPr/>
          <p:nvPr/>
        </p:nvSpPr>
        <p:spPr>
          <a:xfrm>
            <a:off x="353406" y="196215"/>
            <a:ext cx="11448278" cy="307777"/>
          </a:xfrm>
          <a:prstGeom prst="rect">
            <a:avLst/>
          </a:prstGeom>
          <a:noFill/>
        </p:spPr>
        <p:txBody>
          <a:bodyPr wrap="square" lIns="0" tIns="0" rIns="0" bIns="0">
            <a:spAutoFit/>
          </a:bodyPr>
          <a:lstStyle/>
          <a:p>
            <a:pPr algn="r" rtl="1"/>
            <a:r>
              <a:rPr lang="ar-JO" sz="2000" dirty="0">
                <a:solidFill>
                  <a:srgbClr val="103A71"/>
                </a:solidFill>
                <a:latin typeface="Arial" panose="020B0604020202020204" pitchFamily="34" charset="0"/>
              </a:rPr>
              <a:t>نظرية العمل: </a:t>
            </a:r>
            <a:r>
              <a:rPr lang="ar-JO" sz="2000" b="1" dirty="0">
                <a:solidFill>
                  <a:srgbClr val="103A71"/>
                </a:solidFill>
                <a:latin typeface="Arial" panose="020B0604020202020204" pitchFamily="34" charset="0"/>
              </a:rPr>
              <a:t>تسليم الأراضي من خلال مسح فني وإزالة المخلفات المتفجرة</a:t>
            </a:r>
          </a:p>
        </p:txBody>
      </p:sp>
      <p:sp>
        <p:nvSpPr>
          <p:cNvPr id="5" name="Slide Number Placeholder 5">
            <a:extLst>
              <a:ext uri="{FF2B5EF4-FFF2-40B4-BE49-F238E27FC236}">
                <a16:creationId xmlns:a16="http://schemas.microsoft.com/office/drawing/2014/main" id="{0B8DB996-60F6-4B4D-9D9D-88FFF5A897A8}"/>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39</a:t>
            </a:fld>
            <a:endParaRPr lang="en-GB" dirty="0"/>
          </a:p>
        </p:txBody>
      </p:sp>
    </p:spTree>
    <p:extLst>
      <p:ext uri="{BB962C8B-B14F-4D97-AF65-F5344CB8AC3E}">
        <p14:creationId xmlns:p14="http://schemas.microsoft.com/office/powerpoint/2010/main" val="4023087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C12D0C-5835-8345-9605-5BFF7AF15B07}"/>
              </a:ext>
            </a:extLst>
          </p:cNvPr>
          <p:cNvSpPr/>
          <p:nvPr/>
        </p:nvSpPr>
        <p:spPr>
          <a:xfrm>
            <a:off x="945371" y="764251"/>
            <a:ext cx="10450216" cy="307777"/>
          </a:xfrm>
          <a:prstGeom prst="rect">
            <a:avLst/>
          </a:prstGeom>
          <a:noFill/>
        </p:spPr>
        <p:txBody>
          <a:bodyPr wrap="square" lIns="0" tIns="0" rIns="0" bIns="0">
            <a:spAutoFit/>
          </a:bodyPr>
          <a:lstStyle/>
          <a:p>
            <a:pPr algn="r" rtl="1"/>
            <a:r>
              <a:rPr lang="ar-JO" sz="2000" dirty="0">
                <a:solidFill>
                  <a:srgbClr val="103A71"/>
                </a:solidFill>
                <a:latin typeface="Arial" panose="020B0604020202020204" pitchFamily="34" charset="0"/>
                <a:ea typeface="+mj-ea"/>
                <a:cs typeface="Arial" panose="020B0604020202020204" pitchFamily="34" charset="0"/>
              </a:rPr>
              <a:t>قائمة الاختصارات</a:t>
            </a:r>
            <a:endParaRPr lang="en-GB" sz="1400" dirty="0">
              <a:solidFill>
                <a:schemeClr val="accent1"/>
              </a:solidFill>
              <a:latin typeface="Arial" panose="020B0604020202020204" pitchFamily="34" charset="0"/>
              <a:ea typeface="+mj-ea"/>
              <a:cs typeface="+mj-cs"/>
            </a:endParaRPr>
          </a:p>
        </p:txBody>
      </p:sp>
      <p:sp>
        <p:nvSpPr>
          <p:cNvPr id="26" name="Rectangle 25">
            <a:extLst>
              <a:ext uri="{FF2B5EF4-FFF2-40B4-BE49-F238E27FC236}">
                <a16:creationId xmlns:a16="http://schemas.microsoft.com/office/drawing/2014/main" id="{1875829F-4BDC-D144-AB20-5FE7DE2D9A96}"/>
              </a:ext>
            </a:extLst>
          </p:cNvPr>
          <p:cNvSpPr/>
          <p:nvPr/>
        </p:nvSpPr>
        <p:spPr>
          <a:xfrm>
            <a:off x="-18455" y="18175"/>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graphicFrame>
        <p:nvGraphicFramePr>
          <p:cNvPr id="6" name="Table 5">
            <a:extLst>
              <a:ext uri="{FF2B5EF4-FFF2-40B4-BE49-F238E27FC236}">
                <a16:creationId xmlns:a16="http://schemas.microsoft.com/office/drawing/2014/main" id="{2C7501F2-F7AB-5030-6DAB-C1FC1DC43F3A}"/>
              </a:ext>
            </a:extLst>
          </p:cNvPr>
          <p:cNvGraphicFramePr>
            <a:graphicFrameLocks noGrp="1"/>
          </p:cNvGraphicFramePr>
          <p:nvPr>
            <p:extLst>
              <p:ext uri="{D42A27DB-BD31-4B8C-83A1-F6EECF244321}">
                <p14:modId xmlns:p14="http://schemas.microsoft.com/office/powerpoint/2010/main" val="3266276320"/>
              </p:ext>
            </p:extLst>
          </p:nvPr>
        </p:nvGraphicFramePr>
        <p:xfrm>
          <a:off x="1710792" y="1304144"/>
          <a:ext cx="9684795" cy="5203485"/>
        </p:xfrm>
        <a:graphic>
          <a:graphicData uri="http://schemas.openxmlformats.org/drawingml/2006/table">
            <a:tbl>
              <a:tblPr bandRow="1">
                <a:tableStyleId>{7DF18680-E054-41AD-8BC1-D1AEF772440D}</a:tableStyleId>
              </a:tblPr>
              <a:tblGrid>
                <a:gridCol w="4886303">
                  <a:extLst>
                    <a:ext uri="{9D8B030D-6E8A-4147-A177-3AD203B41FA5}">
                      <a16:colId xmlns:a16="http://schemas.microsoft.com/office/drawing/2014/main" val="918319957"/>
                    </a:ext>
                  </a:extLst>
                </a:gridCol>
                <a:gridCol w="4798492">
                  <a:extLst>
                    <a:ext uri="{9D8B030D-6E8A-4147-A177-3AD203B41FA5}">
                      <a16:colId xmlns:a16="http://schemas.microsoft.com/office/drawing/2014/main" val="1093851191"/>
                    </a:ext>
                  </a:extLst>
                </a:gridCol>
              </a:tblGrid>
              <a:tr h="3961684">
                <a:tc>
                  <a:txBody>
                    <a:bodyPr/>
                    <a:lstStyle/>
                    <a:p>
                      <a:pPr marL="0" marR="0" lvl="0" indent="0" algn="r" defTabSz="914400" rtl="1" eaLnBrk="1" fontAlgn="auto" latinLnBrk="0" hangingPunct="1">
                        <a:lnSpc>
                          <a:spcPct val="107000"/>
                        </a:lnSpc>
                        <a:spcBef>
                          <a:spcPts val="0"/>
                        </a:spcBef>
                        <a:spcAft>
                          <a:spcPts val="800"/>
                        </a:spcAft>
                        <a:buClrTx/>
                        <a:buSzTx/>
                        <a:buFontTx/>
                        <a:buNone/>
                        <a:tabLst>
                          <a:tab pos="900000" algn="l"/>
                        </a:tabLst>
                        <a:defRPr/>
                      </a:pPr>
                      <a:r>
                        <a:rPr lang="en-CA"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MHPSS</a:t>
                      </a:r>
                      <a:r>
                        <a:rPr lang="ar-JO"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الصحة النفسية</a:t>
                      </a:r>
                      <a:r>
                        <a:rPr lang="ar-JO" sz="1200" b="1" baseline="0" dirty="0">
                          <a:solidFill>
                            <a:srgbClr val="002060"/>
                          </a:solidFill>
                          <a:effectLst/>
                          <a:latin typeface="Arial" panose="020B0604020202020204" pitchFamily="34" charset="0"/>
                          <a:ea typeface="Calibri" panose="020F0502020204030204" pitchFamily="34" charset="0"/>
                          <a:cs typeface="Arial" panose="020B0604020202020204" pitchFamily="34" charset="0"/>
                        </a:rPr>
                        <a:t> والدعم النفسي الاجتماعي</a:t>
                      </a:r>
                    </a:p>
                    <a:p>
                      <a:pPr marL="0" marR="0" lvl="0" indent="0" algn="r" defTabSz="914400" rtl="1" eaLnBrk="1" fontAlgn="auto" latinLnBrk="0" hangingPunct="1">
                        <a:lnSpc>
                          <a:spcPct val="107000"/>
                        </a:lnSpc>
                        <a:spcBef>
                          <a:spcPts val="0"/>
                        </a:spcBef>
                        <a:spcAft>
                          <a:spcPts val="800"/>
                        </a:spcAft>
                        <a:buClrTx/>
                        <a:buSzTx/>
                        <a:buFontTx/>
                        <a:buNone/>
                        <a:tabLst>
                          <a:tab pos="900000" algn="l"/>
                        </a:tabLst>
                        <a:defRPr/>
                      </a:pPr>
                      <a:r>
                        <a:rPr lang="en-CA" sz="1200" b="1" dirty="0">
                          <a:solidFill>
                            <a:srgbClr val="002060"/>
                          </a:solidFill>
                          <a:latin typeface="Arial" panose="020B0604020202020204" pitchFamily="34" charset="0"/>
                          <a:ea typeface="Calibri" panose="020F0502020204030204" pitchFamily="34" charset="0"/>
                          <a:cs typeface="Arial" panose="020B0604020202020204" pitchFamily="34" charset="0"/>
                        </a:rPr>
                        <a:t>NA</a:t>
                      </a:r>
                      <a:r>
                        <a:rPr lang="ar-JO" sz="12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ar-JO" sz="1200" b="1" baseline="0" dirty="0">
                          <a:solidFill>
                            <a:srgbClr val="002060"/>
                          </a:solidFill>
                          <a:latin typeface="Arial" panose="020B0604020202020204" pitchFamily="34" charset="0"/>
                          <a:ea typeface="Calibri" panose="020F0502020204030204" pitchFamily="34" charset="0"/>
                          <a:cs typeface="Arial" panose="020B0604020202020204" pitchFamily="34" charset="0"/>
                        </a:rPr>
                        <a:t> سلطة وطنية</a:t>
                      </a:r>
                    </a:p>
                    <a:p>
                      <a:pPr marL="0" marR="0" lvl="0" indent="0" algn="r" defTabSz="914400" rtl="1" eaLnBrk="1" fontAlgn="auto" latinLnBrk="0" hangingPunct="1">
                        <a:lnSpc>
                          <a:spcPct val="107000"/>
                        </a:lnSpc>
                        <a:spcBef>
                          <a:spcPts val="0"/>
                        </a:spcBef>
                        <a:spcAft>
                          <a:spcPts val="800"/>
                        </a:spcAft>
                        <a:buClrTx/>
                        <a:buSzTx/>
                        <a:buFontTx/>
                        <a:buNone/>
                        <a:tabLst>
                          <a:tab pos="900000" algn="l"/>
                        </a:tabLst>
                        <a:defRPr/>
                      </a:pPr>
                      <a:r>
                        <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NMAA</a:t>
                      </a:r>
                      <a:r>
                        <a:rPr lang="ar-JO"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سلطة إزالة الألغام الوطنية</a:t>
                      </a:r>
                    </a:p>
                    <a:p>
                      <a:pPr marL="0" marR="0" lvl="0" indent="0" algn="r" defTabSz="914400" rtl="1" eaLnBrk="1" fontAlgn="auto" latinLnBrk="0" hangingPunct="1">
                        <a:lnSpc>
                          <a:spcPct val="107000"/>
                        </a:lnSpc>
                        <a:spcBef>
                          <a:spcPts val="0"/>
                        </a:spcBef>
                        <a:spcAft>
                          <a:spcPts val="800"/>
                        </a:spcAft>
                        <a:buClrTx/>
                        <a:buSzTx/>
                        <a:buFontTx/>
                        <a:buNone/>
                        <a:tabLst>
                          <a:tab pos="900000" algn="l"/>
                        </a:tabLst>
                        <a:defRPr/>
                      </a:pPr>
                      <a:r>
                        <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NMAS</a:t>
                      </a:r>
                      <a:r>
                        <a:rPr lang="ar-JO"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معايير إزالة الألغام الوطنية</a:t>
                      </a:r>
                    </a:p>
                    <a:p>
                      <a:pPr marL="0" marR="0" lvl="0" indent="0" algn="r" defTabSz="914400" rtl="1" eaLnBrk="1" fontAlgn="auto" latinLnBrk="0" hangingPunct="1">
                        <a:lnSpc>
                          <a:spcPct val="107000"/>
                        </a:lnSpc>
                        <a:spcBef>
                          <a:spcPts val="0"/>
                        </a:spcBef>
                        <a:spcAft>
                          <a:spcPts val="800"/>
                        </a:spcAft>
                        <a:buClrTx/>
                        <a:buSzTx/>
                        <a:buFontTx/>
                        <a:buNone/>
                        <a:tabLst>
                          <a:tab pos="900000" algn="l"/>
                        </a:tabLst>
                        <a:defRPr/>
                      </a:pPr>
                      <a:r>
                        <a:rPr lang="en-US" sz="1200" b="1" dirty="0">
                          <a:solidFill>
                            <a:srgbClr val="002060"/>
                          </a:solidFill>
                          <a:latin typeface="Arial" panose="020B0604020202020204" pitchFamily="34" charset="0"/>
                          <a:ea typeface="Calibri" panose="020F0502020204030204" pitchFamily="34" charset="0"/>
                          <a:cs typeface="Arial" panose="020B0604020202020204" pitchFamily="34" charset="0"/>
                        </a:rPr>
                        <a:t>NTS</a:t>
                      </a:r>
                      <a:r>
                        <a:rPr lang="ar-JO" sz="1200" b="1" dirty="0">
                          <a:solidFill>
                            <a:srgbClr val="002060"/>
                          </a:solidFill>
                          <a:latin typeface="Arial" panose="020B0604020202020204" pitchFamily="34" charset="0"/>
                          <a:ea typeface="Calibri" panose="020F0502020204030204" pitchFamily="34" charset="0"/>
                          <a:cs typeface="Arial" panose="020B0604020202020204" pitchFamily="34" charset="0"/>
                        </a:rPr>
                        <a:t>          مسح</a:t>
                      </a:r>
                      <a:r>
                        <a:rPr lang="ar-JO" sz="1200" b="1" baseline="0" dirty="0">
                          <a:solidFill>
                            <a:srgbClr val="002060"/>
                          </a:solidFill>
                          <a:latin typeface="Arial" panose="020B0604020202020204" pitchFamily="34" charset="0"/>
                          <a:ea typeface="Calibri" panose="020F0502020204030204" pitchFamily="34" charset="0"/>
                          <a:cs typeface="Arial" panose="020B0604020202020204" pitchFamily="34" charset="0"/>
                        </a:rPr>
                        <a:t> غير فني</a:t>
                      </a:r>
                    </a:p>
                    <a:p>
                      <a:pPr marL="0" marR="0" lvl="0" indent="0" algn="r" defTabSz="914400" rtl="1" eaLnBrk="1" fontAlgn="auto" latinLnBrk="0" hangingPunct="1">
                        <a:lnSpc>
                          <a:spcPct val="107000"/>
                        </a:lnSpc>
                        <a:spcBef>
                          <a:spcPts val="0"/>
                        </a:spcBef>
                        <a:spcAft>
                          <a:spcPts val="800"/>
                        </a:spcAft>
                        <a:buClrTx/>
                        <a:buSzTx/>
                        <a:buFontTx/>
                        <a:buNone/>
                        <a:tabLst>
                          <a:tab pos="900000" algn="l"/>
                        </a:tabLst>
                        <a:defRPr/>
                      </a:pP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SADD</a:t>
                      </a:r>
                      <a:r>
                        <a:rPr lang="ar-JO"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بيانات مصنفة حسب الجنس والعمر</a:t>
                      </a:r>
                    </a:p>
                    <a:p>
                      <a:pPr marL="0" marR="0" lvl="0" indent="0" algn="r" defTabSz="914400" rtl="1" eaLnBrk="1" fontAlgn="auto" latinLnBrk="0" hangingPunct="1">
                        <a:lnSpc>
                          <a:spcPct val="107000"/>
                        </a:lnSpc>
                        <a:spcBef>
                          <a:spcPts val="0"/>
                        </a:spcBef>
                        <a:spcAft>
                          <a:spcPts val="800"/>
                        </a:spcAft>
                        <a:buClrTx/>
                        <a:buSzTx/>
                        <a:buFontTx/>
                        <a:buNone/>
                        <a:tabLst>
                          <a:tab pos="900000" algn="l"/>
                        </a:tabLst>
                        <a:defRPr/>
                      </a:pP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SADDD</a:t>
                      </a:r>
                      <a:r>
                        <a:rPr lang="ar-JO"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بيانات مصنفة حسب الجنس والعمر والإعاقة</a:t>
                      </a:r>
                    </a:p>
                    <a:p>
                      <a:pPr marL="0" marR="0" lvl="0" indent="0" algn="r" defTabSz="914400" rtl="1" eaLnBrk="1" fontAlgn="auto" latinLnBrk="0" hangingPunct="1">
                        <a:lnSpc>
                          <a:spcPct val="107000"/>
                        </a:lnSpc>
                        <a:spcBef>
                          <a:spcPts val="0"/>
                        </a:spcBef>
                        <a:spcAft>
                          <a:spcPts val="800"/>
                        </a:spcAft>
                        <a:buClrTx/>
                        <a:buSzTx/>
                        <a:buFontTx/>
                        <a:buNone/>
                        <a:tabLst>
                          <a:tab pos="900000" algn="l"/>
                        </a:tabLst>
                        <a:defRPr/>
                      </a:pP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SHA</a:t>
                      </a:r>
                      <a:r>
                        <a:rPr lang="ar-JO"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منطقة يشتبه بخطورتها</a:t>
                      </a:r>
                    </a:p>
                    <a:p>
                      <a:pPr marL="0" marR="0" lvl="0" indent="0" algn="r" defTabSz="914400" rtl="1" eaLnBrk="1" fontAlgn="auto" latinLnBrk="0" hangingPunct="1">
                        <a:lnSpc>
                          <a:spcPct val="107000"/>
                        </a:lnSpc>
                        <a:spcBef>
                          <a:spcPts val="0"/>
                        </a:spcBef>
                        <a:spcAft>
                          <a:spcPts val="800"/>
                        </a:spcAft>
                        <a:buClrTx/>
                        <a:buSzTx/>
                        <a:buFontTx/>
                        <a:buNone/>
                        <a:tabLst>
                          <a:tab pos="900000" algn="l"/>
                        </a:tabLst>
                        <a:defRPr/>
                      </a:pPr>
                      <a:r>
                        <a:rPr lang="en-CA"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TOA</a:t>
                      </a:r>
                      <a:r>
                        <a:rPr lang="ar-JO"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نظرية العمل</a:t>
                      </a:r>
                    </a:p>
                    <a:p>
                      <a:pPr marL="0" marR="0" lvl="0" indent="0" algn="r" defTabSz="914400" rtl="1" eaLnBrk="1" fontAlgn="auto" latinLnBrk="0" hangingPunct="1">
                        <a:lnSpc>
                          <a:spcPct val="107000"/>
                        </a:lnSpc>
                        <a:spcBef>
                          <a:spcPts val="0"/>
                        </a:spcBef>
                        <a:spcAft>
                          <a:spcPts val="800"/>
                        </a:spcAft>
                        <a:buClrTx/>
                        <a:buSzTx/>
                        <a:buFontTx/>
                        <a:buNone/>
                        <a:tabLst>
                          <a:tab pos="900000" algn="l"/>
                        </a:tabLst>
                        <a:defRPr/>
                      </a:pPr>
                      <a:r>
                        <a:rPr lang="en-CA"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TOC</a:t>
                      </a:r>
                      <a:r>
                        <a:rPr lang="ar-JO"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نظرية التغيير</a:t>
                      </a:r>
                    </a:p>
                    <a:p>
                      <a:pPr marL="0" marR="0" lvl="0" indent="0" algn="r" defTabSz="914400" rtl="1" eaLnBrk="1" fontAlgn="auto" latinLnBrk="0" hangingPunct="1">
                        <a:lnSpc>
                          <a:spcPct val="107000"/>
                        </a:lnSpc>
                        <a:spcBef>
                          <a:spcPts val="0"/>
                        </a:spcBef>
                        <a:spcAft>
                          <a:spcPts val="800"/>
                        </a:spcAft>
                        <a:buClrTx/>
                        <a:buSzTx/>
                        <a:buFontTx/>
                        <a:buNone/>
                        <a:tabLst>
                          <a:tab pos="900000" algn="l"/>
                        </a:tabLst>
                        <a:defRPr/>
                      </a:pPr>
                      <a:r>
                        <a:rPr lang="en-CA" sz="1200" b="1" dirty="0">
                          <a:solidFill>
                            <a:srgbClr val="002060"/>
                          </a:solidFill>
                          <a:latin typeface="Arial" panose="020B0604020202020204" pitchFamily="34" charset="0"/>
                          <a:ea typeface="Calibri" panose="020F0502020204030204" pitchFamily="34" charset="0"/>
                          <a:cs typeface="Arial" panose="020B0604020202020204" pitchFamily="34" charset="0"/>
                        </a:rPr>
                        <a:t>TS</a:t>
                      </a:r>
                      <a:r>
                        <a:rPr lang="ar-JO" sz="1200" b="1" dirty="0">
                          <a:solidFill>
                            <a:srgbClr val="002060"/>
                          </a:solidFill>
                          <a:latin typeface="Arial" panose="020B0604020202020204" pitchFamily="34" charset="0"/>
                          <a:ea typeface="Calibri" panose="020F0502020204030204" pitchFamily="34" charset="0"/>
                          <a:cs typeface="Arial" panose="020B0604020202020204" pitchFamily="34" charset="0"/>
                        </a:rPr>
                        <a:t>             المسح الفني</a:t>
                      </a:r>
                    </a:p>
                    <a:p>
                      <a:pPr marL="0" marR="0" lvl="0" indent="0" algn="r" defTabSz="914400" rtl="1" eaLnBrk="1" fontAlgn="auto" latinLnBrk="0" hangingPunct="1">
                        <a:lnSpc>
                          <a:spcPct val="107000"/>
                        </a:lnSpc>
                        <a:spcBef>
                          <a:spcPts val="0"/>
                        </a:spcBef>
                        <a:spcAft>
                          <a:spcPts val="800"/>
                        </a:spcAft>
                        <a:buClrTx/>
                        <a:buSzTx/>
                        <a:buFontTx/>
                        <a:buNone/>
                        <a:tabLst>
                          <a:tab pos="900000" algn="l"/>
                        </a:tabLst>
                        <a:defRPr/>
                      </a:pPr>
                      <a:r>
                        <a:rPr lang="en-CA"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VA</a:t>
                      </a:r>
                      <a:r>
                        <a:rPr lang="ar-JO"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مساعدة الضحايا</a:t>
                      </a:r>
                    </a:p>
                  </a:txBody>
                  <a:tcPr marL="180000" marT="180000" marB="324000"/>
                </a:tc>
                <a:tc>
                  <a:txBody>
                    <a:bodyPr/>
                    <a:lstStyle/>
                    <a:p>
                      <a:pPr marL="0" marR="0" lvl="0" indent="0" algn="r" defTabSz="914400" rtl="1" eaLnBrk="1" fontAlgn="auto" latinLnBrk="0" hangingPunct="1">
                        <a:lnSpc>
                          <a:spcPct val="107000"/>
                        </a:lnSpc>
                        <a:spcBef>
                          <a:spcPts val="0"/>
                        </a:spcBef>
                        <a:spcAft>
                          <a:spcPts val="800"/>
                        </a:spcAft>
                        <a:buClrTx/>
                        <a:buSzTx/>
                        <a:buFontTx/>
                        <a:buNone/>
                        <a:tabLst>
                          <a:tab pos="900000" algn="l"/>
                        </a:tabLst>
                        <a:defRPr/>
                      </a:pP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APMBC</a:t>
                      </a:r>
                      <a:r>
                        <a:rPr lang="ar-JO"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اتفاقية</a:t>
                      </a:r>
                      <a:r>
                        <a:rPr lang="ar-JO" sz="1200" b="1" baseline="0" dirty="0">
                          <a:solidFill>
                            <a:srgbClr val="002060"/>
                          </a:solidFill>
                          <a:effectLst/>
                          <a:latin typeface="Arial" panose="020B0604020202020204" pitchFamily="34" charset="0"/>
                          <a:ea typeface="Calibri" panose="020F0502020204030204" pitchFamily="34" charset="0"/>
                          <a:cs typeface="Arial" panose="020B0604020202020204" pitchFamily="34" charset="0"/>
                        </a:rPr>
                        <a:t> حظر الألغام المضادة للأشخاص</a:t>
                      </a:r>
                    </a:p>
                    <a:p>
                      <a:pPr marL="0" marR="0" lvl="0" indent="0" algn="r" defTabSz="914400" rtl="1" eaLnBrk="1" fontAlgn="auto" latinLnBrk="0" hangingPunct="1">
                        <a:lnSpc>
                          <a:spcPct val="107000"/>
                        </a:lnSpc>
                        <a:spcBef>
                          <a:spcPts val="0"/>
                        </a:spcBef>
                        <a:spcAft>
                          <a:spcPts val="800"/>
                        </a:spcAft>
                        <a:buClrTx/>
                        <a:buSzTx/>
                        <a:buFontTx/>
                        <a:buNone/>
                        <a:tabLst>
                          <a:tab pos="900000" algn="l"/>
                        </a:tabLst>
                        <a:defRPr/>
                      </a:pP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CD</a:t>
                      </a:r>
                      <a:r>
                        <a:rPr lang="ar-JO"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بناء القدرات</a:t>
                      </a:r>
                    </a:p>
                    <a:p>
                      <a:pPr marL="0" marR="0" lvl="0" indent="0" algn="r" defTabSz="914400" rtl="1" eaLnBrk="1" fontAlgn="auto" latinLnBrk="0" hangingPunct="1">
                        <a:lnSpc>
                          <a:spcPct val="107000"/>
                        </a:lnSpc>
                        <a:spcBef>
                          <a:spcPts val="0"/>
                        </a:spcBef>
                        <a:spcAft>
                          <a:spcPts val="800"/>
                        </a:spcAft>
                        <a:buClrTx/>
                        <a:buSzTx/>
                        <a:buFontTx/>
                        <a:buNone/>
                        <a:tabLst>
                          <a:tab pos="900000" algn="l"/>
                        </a:tabLst>
                        <a:defRPr/>
                      </a:pP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CCM</a:t>
                      </a:r>
                      <a:r>
                        <a:rPr lang="ar-JO"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اتفاقية الذخائر العنقودية</a:t>
                      </a:r>
                    </a:p>
                    <a:p>
                      <a:pPr marL="0" marR="0" lvl="0" indent="0" algn="r" defTabSz="914400" rtl="1" eaLnBrk="1" fontAlgn="auto" latinLnBrk="0" hangingPunct="1">
                        <a:lnSpc>
                          <a:spcPct val="107000"/>
                        </a:lnSpc>
                        <a:spcBef>
                          <a:spcPts val="0"/>
                        </a:spcBef>
                        <a:spcAft>
                          <a:spcPts val="800"/>
                        </a:spcAft>
                        <a:buClrTx/>
                        <a:buSzTx/>
                        <a:buFontTx/>
                        <a:buNone/>
                        <a:tabLst>
                          <a:tab pos="900000" algn="l"/>
                        </a:tabLst>
                        <a:defRPr/>
                      </a:pP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CCW</a:t>
                      </a:r>
                      <a:r>
                        <a:rPr lang="ar-JO"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الاتفاقية</a:t>
                      </a:r>
                      <a:r>
                        <a:rPr lang="ar-JO" sz="1200" b="1" baseline="0" dirty="0">
                          <a:solidFill>
                            <a:srgbClr val="002060"/>
                          </a:solidFill>
                          <a:effectLst/>
                          <a:latin typeface="Arial" panose="020B0604020202020204" pitchFamily="34" charset="0"/>
                          <a:ea typeface="Calibri" panose="020F0502020204030204" pitchFamily="34" charset="0"/>
                          <a:cs typeface="Arial" panose="020B0604020202020204" pitchFamily="34" charset="0"/>
                        </a:rPr>
                        <a:t> بشأن أسلحة تقليدية محددة</a:t>
                      </a:r>
                    </a:p>
                    <a:p>
                      <a:pPr marL="0" marR="0" lvl="0" indent="0" algn="r" defTabSz="914400" rtl="1" eaLnBrk="1" fontAlgn="auto" latinLnBrk="0" hangingPunct="1">
                        <a:lnSpc>
                          <a:spcPct val="107000"/>
                        </a:lnSpc>
                        <a:spcBef>
                          <a:spcPts val="0"/>
                        </a:spcBef>
                        <a:spcAft>
                          <a:spcPts val="800"/>
                        </a:spcAft>
                        <a:buClrTx/>
                        <a:buSzTx/>
                        <a:buFontTx/>
                        <a:buNone/>
                        <a:tabLst>
                          <a:tab pos="900000" algn="l"/>
                        </a:tabLst>
                        <a:defRPr/>
                      </a:pPr>
                      <a:r>
                        <a:rPr lang="de-DE"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CL</a:t>
                      </a:r>
                      <a:r>
                        <a:rPr lang="ar-JO"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نقطة</a:t>
                      </a:r>
                      <a:r>
                        <a:rPr lang="ar-JO" sz="1200" b="1" baseline="0" dirty="0">
                          <a:solidFill>
                            <a:srgbClr val="002060"/>
                          </a:solidFill>
                          <a:effectLst/>
                          <a:latin typeface="Arial" panose="020B0604020202020204" pitchFamily="34" charset="0"/>
                          <a:ea typeface="Calibri" panose="020F0502020204030204" pitchFamily="34" charset="0"/>
                          <a:cs typeface="Arial" panose="020B0604020202020204" pitchFamily="34" charset="0"/>
                        </a:rPr>
                        <a:t> تواصل مع المجتمع</a:t>
                      </a:r>
                    </a:p>
                    <a:p>
                      <a:pPr marL="0" marR="0" lvl="0" indent="0" algn="r" defTabSz="914400" rtl="1" eaLnBrk="1" fontAlgn="auto" latinLnBrk="0" hangingPunct="1">
                        <a:lnSpc>
                          <a:spcPct val="107000"/>
                        </a:lnSpc>
                        <a:spcBef>
                          <a:spcPts val="0"/>
                        </a:spcBef>
                        <a:spcAft>
                          <a:spcPts val="800"/>
                        </a:spcAft>
                        <a:buClrTx/>
                        <a:buSzTx/>
                        <a:buFontTx/>
                        <a:buNone/>
                        <a:tabLst>
                          <a:tab pos="900000" algn="l"/>
                        </a:tabLst>
                        <a:defRPr/>
                      </a:pPr>
                      <a:r>
                        <a:rPr lang="de-DE"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CHA</a:t>
                      </a:r>
                      <a:r>
                        <a:rPr lang="ar-JO"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منطقة</a:t>
                      </a:r>
                      <a:r>
                        <a:rPr lang="ar-JO" sz="1200" b="1" baseline="0" dirty="0">
                          <a:solidFill>
                            <a:srgbClr val="002060"/>
                          </a:solidFill>
                          <a:effectLst/>
                          <a:latin typeface="Arial" panose="020B0604020202020204" pitchFamily="34" charset="0"/>
                          <a:ea typeface="Calibri" panose="020F0502020204030204" pitchFamily="34" charset="0"/>
                          <a:cs typeface="Arial" panose="020B0604020202020204" pitchFamily="34" charset="0"/>
                        </a:rPr>
                        <a:t> خطيرة مؤكدة</a:t>
                      </a:r>
                    </a:p>
                    <a:p>
                      <a:pPr marL="0" marR="0" lvl="0" indent="0" algn="r" defTabSz="914400" rtl="1" eaLnBrk="1" fontAlgn="auto" latinLnBrk="0" hangingPunct="1">
                        <a:lnSpc>
                          <a:spcPct val="107000"/>
                        </a:lnSpc>
                        <a:spcBef>
                          <a:spcPts val="0"/>
                        </a:spcBef>
                        <a:spcAft>
                          <a:spcPts val="800"/>
                        </a:spcAft>
                        <a:buClrTx/>
                        <a:buSzTx/>
                        <a:buFontTx/>
                        <a:buNone/>
                        <a:tabLst>
                          <a:tab pos="900000" algn="l"/>
                        </a:tabLst>
                        <a:defRPr/>
                      </a:pPr>
                      <a:r>
                        <a:rPr lang="de-DE"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CPRD</a:t>
                      </a:r>
                      <a:r>
                        <a:rPr lang="ar-JO"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اتفاقية حقوق الأشخاص ذوي الإعاقة</a:t>
                      </a:r>
                    </a:p>
                    <a:p>
                      <a:pPr marL="0" marR="0" lvl="0" indent="0" algn="r" defTabSz="914400" rtl="1" eaLnBrk="1" fontAlgn="auto" latinLnBrk="0" hangingPunct="1">
                        <a:lnSpc>
                          <a:spcPct val="107000"/>
                        </a:lnSpc>
                        <a:spcBef>
                          <a:spcPts val="0"/>
                        </a:spcBef>
                        <a:spcAft>
                          <a:spcPts val="800"/>
                        </a:spcAft>
                        <a:buClrTx/>
                        <a:buSzTx/>
                        <a:buFontTx/>
                        <a:buNone/>
                        <a:tabLst>
                          <a:tab pos="900000" algn="l"/>
                        </a:tabLst>
                        <a:defRPr/>
                      </a:pPr>
                      <a:r>
                        <a:rPr lang="de-DE"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CRC</a:t>
                      </a:r>
                      <a:r>
                        <a:rPr lang="ar-JO"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اتفاقية حقوق الطفل</a:t>
                      </a:r>
                    </a:p>
                    <a:p>
                      <a:pPr marL="0" marR="0" lvl="0" indent="0" algn="r" defTabSz="914400" rtl="1" eaLnBrk="1" fontAlgn="auto" latinLnBrk="0" hangingPunct="1">
                        <a:lnSpc>
                          <a:spcPct val="107000"/>
                        </a:lnSpc>
                        <a:spcBef>
                          <a:spcPts val="0"/>
                        </a:spcBef>
                        <a:spcAft>
                          <a:spcPts val="800"/>
                        </a:spcAft>
                        <a:buClrTx/>
                        <a:buSzTx/>
                        <a:buFontTx/>
                        <a:buNone/>
                        <a:tabLst>
                          <a:tab pos="900000" algn="l"/>
                        </a:tabLst>
                        <a:defRPr/>
                      </a:pPr>
                      <a:r>
                        <a:rPr lang="de-DE"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EO</a:t>
                      </a:r>
                      <a:r>
                        <a:rPr lang="ar-JO"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المخلفات المتفجرة</a:t>
                      </a:r>
                    </a:p>
                    <a:p>
                      <a:pPr marL="0" marR="0" lvl="0" indent="0" algn="r" defTabSz="914400" rtl="1" eaLnBrk="1" fontAlgn="auto" latinLnBrk="0" hangingPunct="1">
                        <a:lnSpc>
                          <a:spcPct val="107000"/>
                        </a:lnSpc>
                        <a:spcBef>
                          <a:spcPts val="0"/>
                        </a:spcBef>
                        <a:spcAft>
                          <a:spcPts val="800"/>
                        </a:spcAft>
                        <a:buClrTx/>
                        <a:buSzTx/>
                        <a:buFontTx/>
                        <a:buNone/>
                        <a:tabLst>
                          <a:tab pos="900000" algn="l"/>
                        </a:tabLst>
                        <a:defRPr/>
                      </a:pPr>
                      <a:r>
                        <a:rPr lang="en-GB" sz="1200" b="1" dirty="0">
                          <a:solidFill>
                            <a:srgbClr val="002060"/>
                          </a:solidFill>
                          <a:latin typeface="Arial" panose="020B0604020202020204" pitchFamily="34" charset="0"/>
                          <a:cs typeface="Arial" panose="020B0604020202020204" pitchFamily="34" charset="0"/>
                        </a:rPr>
                        <a:t>EOD</a:t>
                      </a:r>
                      <a:r>
                        <a:rPr lang="ar-JO" sz="1200" b="1" dirty="0">
                          <a:solidFill>
                            <a:srgbClr val="002060"/>
                          </a:solidFill>
                          <a:latin typeface="Arial" panose="020B0604020202020204" pitchFamily="34" charset="0"/>
                          <a:cs typeface="Arial" panose="020B0604020202020204" pitchFamily="34" charset="0"/>
                        </a:rPr>
                        <a:t>       التخلص من المخلفات المتفجرة</a:t>
                      </a:r>
                    </a:p>
                    <a:p>
                      <a:pPr marL="0" marR="0" lvl="0" indent="0" algn="r" defTabSz="914400" rtl="1" eaLnBrk="1" fontAlgn="auto" latinLnBrk="0" hangingPunct="1">
                        <a:lnSpc>
                          <a:spcPct val="107000"/>
                        </a:lnSpc>
                        <a:spcBef>
                          <a:spcPts val="0"/>
                        </a:spcBef>
                        <a:spcAft>
                          <a:spcPts val="800"/>
                        </a:spcAft>
                        <a:buClrTx/>
                        <a:buSzTx/>
                        <a:buFontTx/>
                        <a:buNone/>
                        <a:tabLst>
                          <a:tab pos="900000" algn="l"/>
                        </a:tabLst>
                        <a:defRPr/>
                      </a:pPr>
                      <a:r>
                        <a:rPr lang="de-DE" sz="1200" b="1" dirty="0">
                          <a:solidFill>
                            <a:srgbClr val="002060"/>
                          </a:solidFill>
                          <a:latin typeface="Arial" panose="020B0604020202020204" pitchFamily="34" charset="0"/>
                          <a:ea typeface="Calibri" panose="020F0502020204030204" pitchFamily="34" charset="0"/>
                          <a:cs typeface="Arial" panose="020B0604020202020204" pitchFamily="34" charset="0"/>
                        </a:rPr>
                        <a:t>EORE</a:t>
                      </a:r>
                      <a:r>
                        <a:rPr lang="ar-JO" sz="1200" b="1" dirty="0">
                          <a:solidFill>
                            <a:srgbClr val="002060"/>
                          </a:solidFill>
                          <a:latin typeface="Arial" panose="020B0604020202020204" pitchFamily="34" charset="0"/>
                          <a:ea typeface="Calibri" panose="020F0502020204030204" pitchFamily="34" charset="0"/>
                          <a:cs typeface="Arial" panose="020B0604020202020204" pitchFamily="34" charset="0"/>
                        </a:rPr>
                        <a:t>     التعليم بشأن مخاطر المخلفات المتفجرة</a:t>
                      </a:r>
                    </a:p>
                    <a:p>
                      <a:pPr marL="0" marR="0" lvl="0" indent="0" algn="r" defTabSz="914400" rtl="1" eaLnBrk="1" fontAlgn="auto" latinLnBrk="0" hangingPunct="1">
                        <a:lnSpc>
                          <a:spcPct val="107000"/>
                        </a:lnSpc>
                        <a:spcBef>
                          <a:spcPts val="0"/>
                        </a:spcBef>
                        <a:spcAft>
                          <a:spcPts val="800"/>
                        </a:spcAft>
                        <a:buClrTx/>
                        <a:buSzTx/>
                        <a:buFontTx/>
                        <a:buNone/>
                        <a:tabLst>
                          <a:tab pos="900000" algn="l"/>
                        </a:tabLst>
                        <a:defRPr/>
                      </a:pPr>
                      <a:r>
                        <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IMAS</a:t>
                      </a:r>
                      <a:r>
                        <a:rPr lang="ar-JO"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معايير إزالة الألغام الدولية</a:t>
                      </a:r>
                    </a:p>
                    <a:p>
                      <a:pPr marL="0" marR="0" lvl="0" indent="0" algn="r" defTabSz="914400" rtl="1" eaLnBrk="1" fontAlgn="auto" latinLnBrk="0" hangingPunct="1">
                        <a:lnSpc>
                          <a:spcPct val="107000"/>
                        </a:lnSpc>
                        <a:spcBef>
                          <a:spcPts val="0"/>
                        </a:spcBef>
                        <a:spcAft>
                          <a:spcPts val="800"/>
                        </a:spcAft>
                        <a:buClrTx/>
                        <a:buSzTx/>
                        <a:buFontTx/>
                        <a:buNone/>
                        <a:tabLst>
                          <a:tab pos="900000" algn="l"/>
                        </a:tabLst>
                        <a:defRPr/>
                      </a:pPr>
                      <a:r>
                        <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IMSMA</a:t>
                      </a:r>
                      <a:r>
                        <a:rPr lang="ar-JO"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نظام إدارة معلومات العمل على إزالة الألغام</a:t>
                      </a:r>
                    </a:p>
                    <a:p>
                      <a:pPr marL="0" marR="0" lvl="0" indent="0" algn="r" defTabSz="914400" rtl="1" eaLnBrk="1" fontAlgn="auto" latinLnBrk="0" hangingPunct="1">
                        <a:lnSpc>
                          <a:spcPct val="107000"/>
                        </a:lnSpc>
                        <a:spcBef>
                          <a:spcPts val="0"/>
                        </a:spcBef>
                        <a:spcAft>
                          <a:spcPts val="800"/>
                        </a:spcAft>
                        <a:buClrTx/>
                        <a:buSzTx/>
                        <a:buFontTx/>
                        <a:buNone/>
                        <a:tabLst>
                          <a:tab pos="900000" algn="l"/>
                        </a:tabLst>
                        <a:defRPr/>
                      </a:pP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IP</a:t>
                      </a:r>
                      <a:r>
                        <a:rPr lang="ar-JO"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الشريك</a:t>
                      </a:r>
                      <a:r>
                        <a:rPr lang="ar-JO" sz="1200" b="1" baseline="0" dirty="0">
                          <a:solidFill>
                            <a:srgbClr val="002060"/>
                          </a:solidFill>
                          <a:effectLst/>
                          <a:latin typeface="Arial" panose="020B0604020202020204" pitchFamily="34" charset="0"/>
                          <a:ea typeface="Calibri" panose="020F0502020204030204" pitchFamily="34" charset="0"/>
                          <a:cs typeface="Arial" panose="020B0604020202020204" pitchFamily="34" charset="0"/>
                        </a:rPr>
                        <a:t> المنفذ</a:t>
                      </a:r>
                      <a:endParaRPr lang="ar-JO"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900000" algn="l"/>
                        </a:tabLst>
                      </a:pPr>
                      <a:endParaRPr lang="en-US" sz="12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900000" algn="l"/>
                        </a:tabLst>
                        <a:defRPr/>
                      </a:pPr>
                      <a:endParaRPr lang="en-GB" sz="1200" b="0" i="0" dirty="0">
                        <a:solidFill>
                          <a:srgbClr val="002060"/>
                        </a:solidFill>
                        <a:latin typeface="Arial" panose="020B0604020202020204" pitchFamily="34" charset="0"/>
                      </a:endParaRP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900000" algn="l"/>
                        </a:tabLst>
                        <a:defRPr/>
                      </a:pPr>
                      <a:endParaRPr lang="en-GB" sz="1200" b="0" i="0" dirty="0">
                        <a:solidFill>
                          <a:srgbClr val="002060"/>
                        </a:solidFill>
                        <a:latin typeface="Arial" panose="020B0604020202020204" pitchFamily="34" charset="0"/>
                      </a:endParaRPr>
                    </a:p>
                  </a:txBody>
                  <a:tcPr marL="180000" marT="180000"/>
                </a:tc>
                <a:extLst>
                  <a:ext uri="{0D108BD9-81ED-4DB2-BD59-A6C34878D82A}">
                    <a16:rowId xmlns:a16="http://schemas.microsoft.com/office/drawing/2014/main" val="3203546465"/>
                  </a:ext>
                </a:extLst>
              </a:tr>
            </a:tbl>
          </a:graphicData>
        </a:graphic>
      </p:graphicFrame>
      <p:sp>
        <p:nvSpPr>
          <p:cNvPr id="2" name="Slide Number Placeholder 5">
            <a:extLst>
              <a:ext uri="{FF2B5EF4-FFF2-40B4-BE49-F238E27FC236}">
                <a16:creationId xmlns:a16="http://schemas.microsoft.com/office/drawing/2014/main" id="{9018C7C6-D9DA-E092-1F69-09C0971D8CE0}"/>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4</a:t>
            </a:fld>
            <a:endParaRPr lang="en-GB" dirty="0"/>
          </a:p>
        </p:txBody>
      </p:sp>
    </p:spTree>
    <p:extLst>
      <p:ext uri="{BB962C8B-B14F-4D97-AF65-F5344CB8AC3E}">
        <p14:creationId xmlns:p14="http://schemas.microsoft.com/office/powerpoint/2010/main" val="2456922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4" name="Rectangle 3">
            <a:extLst>
              <a:ext uri="{FF2B5EF4-FFF2-40B4-BE49-F238E27FC236}">
                <a16:creationId xmlns:a16="http://schemas.microsoft.com/office/drawing/2014/main" id="{A6C12D0C-5835-8345-9605-5BFF7AF15B07}"/>
              </a:ext>
            </a:extLst>
          </p:cNvPr>
          <p:cNvSpPr/>
          <p:nvPr/>
        </p:nvSpPr>
        <p:spPr>
          <a:xfrm>
            <a:off x="263545" y="242635"/>
            <a:ext cx="11448278" cy="307777"/>
          </a:xfrm>
          <a:prstGeom prst="rect">
            <a:avLst/>
          </a:prstGeom>
          <a:noFill/>
        </p:spPr>
        <p:txBody>
          <a:bodyPr wrap="square" lIns="0" tIns="0" rIns="0" bIns="0">
            <a:spAutoFit/>
          </a:bodyPr>
          <a:lstStyle/>
          <a:p>
            <a:pPr algn="r" rtl="1"/>
            <a:r>
              <a:rPr lang="ar-JO" sz="2000" dirty="0">
                <a:solidFill>
                  <a:srgbClr val="103A71"/>
                </a:solidFill>
                <a:latin typeface="Arial" panose="020B0604020202020204" pitchFamily="34" charset="0"/>
                <a:cs typeface="Arial" panose="020B0604020202020204" pitchFamily="34" charset="0"/>
              </a:rPr>
              <a:t>نظرية العمل: </a:t>
            </a:r>
            <a:r>
              <a:rPr lang="ar-JO" sz="2000" b="1" dirty="0">
                <a:solidFill>
                  <a:srgbClr val="103A71"/>
                </a:solidFill>
                <a:latin typeface="Arial" panose="020B0604020202020204" pitchFamily="34" charset="0"/>
                <a:cs typeface="Arial" panose="020B0604020202020204" pitchFamily="34" charset="0"/>
              </a:rPr>
              <a:t>تسليم الأراضي من خلال المسح غير الفني</a:t>
            </a:r>
            <a:endParaRPr lang="en-GB" sz="2000" b="1" dirty="0">
              <a:solidFill>
                <a:srgbClr val="103A71"/>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EF00D2D9-CCFA-4600-87A8-81A387424881}"/>
              </a:ext>
            </a:extLst>
          </p:cNvPr>
          <p:cNvSpPr txBox="1"/>
          <p:nvPr/>
        </p:nvSpPr>
        <p:spPr>
          <a:xfrm>
            <a:off x="879116" y="2735950"/>
            <a:ext cx="10891244" cy="555921"/>
          </a:xfrm>
          <a:prstGeom prst="rect">
            <a:avLst/>
          </a:prstGeom>
          <a:noFill/>
        </p:spPr>
        <p:txBody>
          <a:bodyPr wrap="square" numCol="1" spcCol="144000" rtlCol="0">
            <a:noAutofit/>
          </a:bodyPr>
          <a:lstStyle/>
          <a:p>
            <a:pPr algn="r" rtl="1"/>
            <a:r>
              <a:rPr lang="ar-JO" sz="1000" dirty="0">
                <a:latin typeface="Arial" panose="020B0604020202020204" pitchFamily="34" charset="0"/>
              </a:rPr>
              <a:t>الافتراضات: مثلاً، المعلومات الواردة من الأنشطة (المسح غير الفني، المسح الفني، إزالة الألغام، التعليم بشأن مخاطر المخلفات المتفجرة) مسجلة ومحفوظة وتستخدم في للحفظ على الحد الأدنى من معايير إدارة المعلومات لسجلات سلطات إزالة الألغام المحلية؛ المعلومات المخزنة من قبل السلطات المحلية و/أو المقاولين تستخدم لتحديد الأراضي ذات الأولوية لإزالة الألغام منها بناءً على معايير واضحة وشفافة؛ يرجى أيضاً النظر إلى الافتراضات الملحقة 1، 2، 4، 7، 9، 13، 16، 21، 22، 27، 28، 31.</a:t>
            </a:r>
          </a:p>
        </p:txBody>
      </p:sp>
      <p:sp>
        <p:nvSpPr>
          <p:cNvPr id="25" name="Rectangle 24">
            <a:extLst>
              <a:ext uri="{FF2B5EF4-FFF2-40B4-BE49-F238E27FC236}">
                <a16:creationId xmlns:a16="http://schemas.microsoft.com/office/drawing/2014/main" id="{9B639BE0-DC40-4B67-BE4D-AD28D3D9B61D}"/>
              </a:ext>
            </a:extLst>
          </p:cNvPr>
          <p:cNvSpPr/>
          <p:nvPr/>
        </p:nvSpPr>
        <p:spPr>
          <a:xfrm>
            <a:off x="10250264" y="738567"/>
            <a:ext cx="924933" cy="184666"/>
          </a:xfrm>
          <a:prstGeom prst="rect">
            <a:avLst/>
          </a:prstGeom>
        </p:spPr>
        <p:txBody>
          <a:bodyPr wrap="none" lIns="0" tIns="0" rIns="0" bIns="0">
            <a:spAutoFit/>
          </a:bodyPr>
          <a:lstStyle/>
          <a:p>
            <a:r>
              <a:rPr lang="ar-JO" sz="1200" dirty="0">
                <a:latin typeface="Arial" panose="020B0604020202020204" pitchFamily="34" charset="0"/>
              </a:rPr>
              <a:t>جدول نظرية العمل</a:t>
            </a:r>
            <a:endParaRPr lang="en-US" sz="1200" dirty="0">
              <a:latin typeface="Arial" panose="020B0604020202020204" pitchFamily="34" charset="0"/>
            </a:endParaRPr>
          </a:p>
        </p:txBody>
      </p:sp>
      <p:sp>
        <p:nvSpPr>
          <p:cNvPr id="48" name="TextBox 47">
            <a:extLst>
              <a:ext uri="{FF2B5EF4-FFF2-40B4-BE49-F238E27FC236}">
                <a16:creationId xmlns:a16="http://schemas.microsoft.com/office/drawing/2014/main" id="{47DB68A8-52A7-436C-9665-D956F1930BB8}"/>
              </a:ext>
            </a:extLst>
          </p:cNvPr>
          <p:cNvSpPr txBox="1"/>
          <p:nvPr/>
        </p:nvSpPr>
        <p:spPr>
          <a:xfrm>
            <a:off x="10419733" y="1302114"/>
            <a:ext cx="931839" cy="233671"/>
          </a:xfrm>
          <a:prstGeom prst="roundRect">
            <a:avLst/>
          </a:prstGeom>
          <a:solidFill>
            <a:srgbClr val="F0F0F0"/>
          </a:solidFill>
          <a:ln w="19050">
            <a:solidFill>
              <a:srgbClr val="808080"/>
            </a:solidFill>
          </a:ln>
        </p:spPr>
        <p:txBody>
          <a:bodyPr wrap="square" lIns="36000" tIns="36000" rIns="36000" bIns="36000" rtlCol="0" anchor="ctr" anchorCtr="0">
            <a:spAutoFit/>
          </a:bodyPr>
          <a:lstStyle>
            <a:defPPr>
              <a:defRPr lang="en-US"/>
            </a:defPPr>
            <a:lvl1pPr algn="ctr">
              <a:defRPr sz="900">
                <a:ea typeface="Arial" charset="0"/>
                <a:cs typeface="Arial" charset="0"/>
              </a:defRPr>
            </a:lvl1pPr>
          </a:lstStyle>
          <a:p>
            <a:r>
              <a:rPr lang="ar-JO" dirty="0">
                <a:latin typeface="Arial" panose="020B0604020202020204" pitchFamily="34" charset="0"/>
              </a:rPr>
              <a:t>المسح غير الفني</a:t>
            </a:r>
            <a:endParaRPr lang="en-GB" dirty="0">
              <a:latin typeface="Arial" panose="020B0604020202020204" pitchFamily="34" charset="0"/>
            </a:endParaRPr>
          </a:p>
        </p:txBody>
      </p:sp>
      <p:sp>
        <p:nvSpPr>
          <p:cNvPr id="57" name="TextBox 56">
            <a:extLst>
              <a:ext uri="{FF2B5EF4-FFF2-40B4-BE49-F238E27FC236}">
                <a16:creationId xmlns:a16="http://schemas.microsoft.com/office/drawing/2014/main" id="{13263BEC-D922-4BDA-9F10-6998B75CE744}"/>
              </a:ext>
            </a:extLst>
          </p:cNvPr>
          <p:cNvSpPr txBox="1"/>
          <p:nvPr/>
        </p:nvSpPr>
        <p:spPr>
          <a:xfrm>
            <a:off x="7254654" y="1014772"/>
            <a:ext cx="2449445" cy="368894"/>
          </a:xfrm>
          <a:prstGeom prst="roundRect">
            <a:avLst/>
          </a:prstGeom>
          <a:solidFill>
            <a:srgbClr val="F0F0F0"/>
          </a:solidFill>
          <a:ln w="19050">
            <a:solidFill>
              <a:srgbClr val="009FE3"/>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r>
              <a:rPr lang="ar-JO" dirty="0">
                <a:latin typeface="Arial" panose="020B0604020202020204" pitchFamily="34" charset="0"/>
              </a:rPr>
              <a:t>إلغاء الأراضي</a:t>
            </a:r>
            <a:endParaRPr lang="en-GB" dirty="0">
              <a:latin typeface="Arial" panose="020B0604020202020204" pitchFamily="34" charset="0"/>
            </a:endParaRPr>
          </a:p>
        </p:txBody>
      </p:sp>
      <p:sp>
        <p:nvSpPr>
          <p:cNvPr id="58" name="TextBox 57">
            <a:extLst>
              <a:ext uri="{FF2B5EF4-FFF2-40B4-BE49-F238E27FC236}">
                <a16:creationId xmlns:a16="http://schemas.microsoft.com/office/drawing/2014/main" id="{905A4BD5-75A2-4F29-A2B0-F0A8E81718E9}"/>
              </a:ext>
            </a:extLst>
          </p:cNvPr>
          <p:cNvSpPr txBox="1"/>
          <p:nvPr/>
        </p:nvSpPr>
        <p:spPr>
          <a:xfrm>
            <a:off x="7254654" y="1448039"/>
            <a:ext cx="2442564" cy="472486"/>
          </a:xfrm>
          <a:prstGeom prst="roundRect">
            <a:avLst/>
          </a:prstGeom>
          <a:solidFill>
            <a:srgbClr val="F0F0F0"/>
          </a:solidFill>
          <a:ln w="19050">
            <a:solidFill>
              <a:srgbClr val="009FE3"/>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r>
              <a:rPr lang="ar-JO" dirty="0">
                <a:latin typeface="Arial" panose="020B0604020202020204" pitchFamily="34" charset="0"/>
              </a:rPr>
              <a:t>تحديد منطقة يشتبه بخطورتها أو خطورتها مؤكدة (للمسح الفني وإزالة الألغام)</a:t>
            </a:r>
            <a:endParaRPr lang="en-GB" dirty="0">
              <a:latin typeface="Arial" panose="020B0604020202020204" pitchFamily="34" charset="0"/>
            </a:endParaRPr>
          </a:p>
        </p:txBody>
      </p:sp>
      <p:sp>
        <p:nvSpPr>
          <p:cNvPr id="59" name="TextBox 58">
            <a:extLst>
              <a:ext uri="{FF2B5EF4-FFF2-40B4-BE49-F238E27FC236}">
                <a16:creationId xmlns:a16="http://schemas.microsoft.com/office/drawing/2014/main" id="{50FBA39F-3615-43B8-BA95-486C77410381}"/>
              </a:ext>
            </a:extLst>
          </p:cNvPr>
          <p:cNvSpPr txBox="1"/>
          <p:nvPr/>
        </p:nvSpPr>
        <p:spPr>
          <a:xfrm>
            <a:off x="7327777" y="2175825"/>
            <a:ext cx="2404406" cy="217165"/>
          </a:xfrm>
          <a:prstGeom prst="roundRect">
            <a:avLst/>
          </a:prstGeom>
          <a:solidFill>
            <a:schemeClr val="bg2"/>
          </a:solidFill>
          <a:ln w="19050">
            <a:no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r>
              <a:rPr lang="ar-JO" dirty="0">
                <a:latin typeface="Arial" panose="020B0604020202020204" pitchFamily="34" charset="0"/>
              </a:rPr>
              <a:t>أنظر نظرية العمل للمسح الفني وإزالة الألغام</a:t>
            </a:r>
            <a:endParaRPr lang="en-GB" dirty="0">
              <a:latin typeface="Arial" panose="020B0604020202020204" pitchFamily="34" charset="0"/>
            </a:endParaRPr>
          </a:p>
        </p:txBody>
      </p:sp>
      <p:sp>
        <p:nvSpPr>
          <p:cNvPr id="61" name="Rounded Rectangle 299">
            <a:extLst>
              <a:ext uri="{FF2B5EF4-FFF2-40B4-BE49-F238E27FC236}">
                <a16:creationId xmlns:a16="http://schemas.microsoft.com/office/drawing/2014/main" id="{08B38C8A-4510-4F8B-8B44-6B6D1D19BBCD}"/>
              </a:ext>
            </a:extLst>
          </p:cNvPr>
          <p:cNvSpPr/>
          <p:nvPr/>
        </p:nvSpPr>
        <p:spPr>
          <a:xfrm>
            <a:off x="3722520" y="952996"/>
            <a:ext cx="2684253" cy="504000"/>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rPr>
              <a:t>العمل على إزالة الألغام مستجيب ويحقق المساواة وطنياً من خلال </a:t>
            </a:r>
            <a:r>
              <a:rPr lang="ar-JO" sz="900" dirty="0" err="1">
                <a:solidFill>
                  <a:schemeClr val="tx1"/>
                </a:solidFill>
              </a:rPr>
              <a:t>حوكمة</a:t>
            </a:r>
            <a:r>
              <a:rPr lang="ar-JO" sz="900" dirty="0">
                <a:solidFill>
                  <a:schemeClr val="tx1"/>
                </a:solidFill>
              </a:rPr>
              <a:t> محسنة في ظل زيادة التنفيذ المحلي</a:t>
            </a:r>
            <a:endParaRPr lang="en-GB" sz="900" dirty="0">
              <a:solidFill>
                <a:schemeClr val="tx1"/>
              </a:solidFill>
            </a:endParaRPr>
          </a:p>
        </p:txBody>
      </p:sp>
      <p:cxnSp>
        <p:nvCxnSpPr>
          <p:cNvPr id="69" name="Straight Arrow Connector 68">
            <a:extLst>
              <a:ext uri="{FF2B5EF4-FFF2-40B4-BE49-F238E27FC236}">
                <a16:creationId xmlns:a16="http://schemas.microsoft.com/office/drawing/2014/main" id="{2C3E4459-BFE1-4F02-B05F-673B04C1F8C6}"/>
              </a:ext>
            </a:extLst>
          </p:cNvPr>
          <p:cNvCxnSpPr>
            <a:cxnSpLocks/>
          </p:cNvCxnSpPr>
          <p:nvPr/>
        </p:nvCxnSpPr>
        <p:spPr>
          <a:xfrm>
            <a:off x="8518736" y="1920526"/>
            <a:ext cx="0" cy="1657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E52BEED-B28D-47E0-A4C5-A6650D2B2107}"/>
              </a:ext>
            </a:extLst>
          </p:cNvPr>
          <p:cNvSpPr txBox="1"/>
          <p:nvPr/>
        </p:nvSpPr>
        <p:spPr>
          <a:xfrm>
            <a:off x="6430760" y="1376992"/>
            <a:ext cx="790541" cy="201120"/>
          </a:xfrm>
          <a:prstGeom prst="rect">
            <a:avLst/>
          </a:prstGeom>
          <a:noFill/>
          <a:ln>
            <a:noFill/>
          </a:ln>
        </p:spPr>
        <p:txBody>
          <a:bodyPr wrap="square" lIns="54000" tIns="36000" rIns="54000" bIns="36000" rtlCol="0" anchor="ctr" anchorCtr="0">
            <a:noAutofit/>
          </a:bodyPr>
          <a:lstStyle/>
          <a:p>
            <a:r>
              <a:rPr lang="ar-JO" sz="900" dirty="0">
                <a:latin typeface="Arial" panose="020B0604020202020204" pitchFamily="34" charset="0"/>
                <a:ea typeface="Arial" charset="0"/>
                <a:cs typeface="Arial" charset="0"/>
              </a:rPr>
              <a:t>مما يؤدي إلى...</a:t>
            </a:r>
            <a:endParaRPr lang="en-GB" sz="900" dirty="0">
              <a:latin typeface="Arial" panose="020B0604020202020204" pitchFamily="34" charset="0"/>
              <a:ea typeface="Arial" charset="0"/>
              <a:cs typeface="Arial" charset="0"/>
            </a:endParaRPr>
          </a:p>
        </p:txBody>
      </p:sp>
      <p:sp>
        <p:nvSpPr>
          <p:cNvPr id="77" name="TextBox 76">
            <a:extLst>
              <a:ext uri="{FF2B5EF4-FFF2-40B4-BE49-F238E27FC236}">
                <a16:creationId xmlns:a16="http://schemas.microsoft.com/office/drawing/2014/main" id="{E2CF4D9F-4D43-4790-92A8-68216308C8E5}"/>
              </a:ext>
            </a:extLst>
          </p:cNvPr>
          <p:cNvSpPr txBox="1"/>
          <p:nvPr/>
        </p:nvSpPr>
        <p:spPr>
          <a:xfrm>
            <a:off x="2907935" y="1412556"/>
            <a:ext cx="1080552" cy="189007"/>
          </a:xfrm>
          <a:prstGeom prst="rect">
            <a:avLst/>
          </a:prstGeom>
          <a:noFill/>
          <a:ln>
            <a:noFill/>
          </a:ln>
        </p:spPr>
        <p:txBody>
          <a:bodyPr wrap="square" lIns="54000" tIns="36000" rIns="54000" bIns="36000" rtlCol="0" anchor="ctr" anchorCtr="0">
            <a:noAutofit/>
          </a:bodyPr>
          <a:lstStyle/>
          <a:p>
            <a:r>
              <a:rPr lang="ar-JO" sz="900" dirty="0">
                <a:latin typeface="Arial" panose="020B0604020202020204" pitchFamily="34" charset="0"/>
                <a:ea typeface="Arial" charset="0"/>
                <a:cs typeface="Arial" charset="0"/>
              </a:rPr>
              <a:t>مما يساهم نحو...</a:t>
            </a:r>
            <a:endParaRPr lang="en-GB" sz="900" dirty="0">
              <a:latin typeface="Arial" panose="020B0604020202020204" pitchFamily="34" charset="0"/>
              <a:ea typeface="Arial" charset="0"/>
              <a:cs typeface="Arial" charset="0"/>
            </a:endParaRPr>
          </a:p>
        </p:txBody>
      </p:sp>
      <p:sp>
        <p:nvSpPr>
          <p:cNvPr id="33" name="TextBox 32">
            <a:extLst>
              <a:ext uri="{FF2B5EF4-FFF2-40B4-BE49-F238E27FC236}">
                <a16:creationId xmlns:a16="http://schemas.microsoft.com/office/drawing/2014/main" id="{432309EC-050A-D4EF-9642-7BD099FA0393}"/>
              </a:ext>
            </a:extLst>
          </p:cNvPr>
          <p:cNvSpPr txBox="1"/>
          <p:nvPr/>
        </p:nvSpPr>
        <p:spPr>
          <a:xfrm>
            <a:off x="3722520" y="1601563"/>
            <a:ext cx="2684253" cy="432000"/>
          </a:xfrm>
          <a:prstGeom prst="roundRect">
            <a:avLst/>
          </a:prstGeom>
          <a:solidFill>
            <a:srgbClr val="F0F0F0"/>
          </a:solidFill>
          <a:ln w="19050">
            <a:solidFill>
              <a:srgbClr val="7DB414"/>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r>
              <a:rPr lang="ar-JO" dirty="0"/>
              <a:t>تقدم قابل للقياس فيما يتعلق بالامتثال لاتفاقية أوتوا والعهد الخاص بالذخيرة العنقودية والاتفاقية المتعلقة بأسلحة تقليدية معينة</a:t>
            </a:r>
            <a:endParaRPr lang="en-GB" dirty="0"/>
          </a:p>
        </p:txBody>
      </p:sp>
      <p:sp>
        <p:nvSpPr>
          <p:cNvPr id="47" name="Rounded Rectangle 294">
            <a:extLst>
              <a:ext uri="{FF2B5EF4-FFF2-40B4-BE49-F238E27FC236}">
                <a16:creationId xmlns:a16="http://schemas.microsoft.com/office/drawing/2014/main" id="{91B0DB68-1636-F24F-F8C0-313064976283}"/>
              </a:ext>
            </a:extLst>
          </p:cNvPr>
          <p:cNvSpPr/>
          <p:nvPr/>
        </p:nvSpPr>
        <p:spPr>
          <a:xfrm>
            <a:off x="546167" y="976921"/>
            <a:ext cx="2346925" cy="504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latin typeface="Arial" panose="020B0604020202020204" pitchFamily="34" charset="0"/>
              </a:rPr>
              <a:t>زيادة صمود المجتمع أمام محركات النزاع يساهم في الاستقرار وبناء السلام</a:t>
            </a:r>
          </a:p>
        </p:txBody>
      </p:sp>
      <p:sp>
        <p:nvSpPr>
          <p:cNvPr id="52" name="Rounded Rectangle 294">
            <a:extLst>
              <a:ext uri="{FF2B5EF4-FFF2-40B4-BE49-F238E27FC236}">
                <a16:creationId xmlns:a16="http://schemas.microsoft.com/office/drawing/2014/main" id="{9E552A37-AFFD-01D5-355A-A754E67ECE63}"/>
              </a:ext>
            </a:extLst>
          </p:cNvPr>
          <p:cNvSpPr/>
          <p:nvPr/>
        </p:nvSpPr>
        <p:spPr>
          <a:xfrm>
            <a:off x="546167" y="1609670"/>
            <a:ext cx="2376645" cy="432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latin typeface="Arial" panose="020B0604020202020204" pitchFamily="34" charset="0"/>
              </a:rPr>
              <a:t>الأهداف الاستراتيجية للدول مدعومة والالتزامات ذات العلاقة بموجب الاتفاقيات محققة</a:t>
            </a:r>
          </a:p>
        </p:txBody>
      </p:sp>
      <p:graphicFrame>
        <p:nvGraphicFramePr>
          <p:cNvPr id="2" name="Table 1">
            <a:extLst>
              <a:ext uri="{FF2B5EF4-FFF2-40B4-BE49-F238E27FC236}">
                <a16:creationId xmlns:a16="http://schemas.microsoft.com/office/drawing/2014/main" id="{9BAD4578-322D-4A1A-6573-6805AA46B3E6}"/>
              </a:ext>
            </a:extLst>
          </p:cNvPr>
          <p:cNvGraphicFramePr>
            <a:graphicFrameLocks noGrp="1"/>
          </p:cNvGraphicFramePr>
          <p:nvPr>
            <p:extLst>
              <p:ext uri="{D42A27DB-BD31-4B8C-83A1-F6EECF244321}">
                <p14:modId xmlns:p14="http://schemas.microsoft.com/office/powerpoint/2010/main" val="682043528"/>
              </p:ext>
            </p:extLst>
          </p:nvPr>
        </p:nvGraphicFramePr>
        <p:xfrm>
          <a:off x="294122" y="3104210"/>
          <a:ext cx="11460046" cy="3985438"/>
        </p:xfrm>
        <a:graphic>
          <a:graphicData uri="http://schemas.openxmlformats.org/drawingml/2006/table">
            <a:tbl>
              <a:tblPr bandRow="1">
                <a:tableStyleId>{5C22544A-7EE6-4342-B048-85BDC9FD1C3A}</a:tableStyleId>
              </a:tblPr>
              <a:tblGrid>
                <a:gridCol w="1863862">
                  <a:extLst>
                    <a:ext uri="{9D8B030D-6E8A-4147-A177-3AD203B41FA5}">
                      <a16:colId xmlns:a16="http://schemas.microsoft.com/office/drawing/2014/main" val="136957955"/>
                    </a:ext>
                  </a:extLst>
                </a:gridCol>
                <a:gridCol w="1581912">
                  <a:extLst>
                    <a:ext uri="{9D8B030D-6E8A-4147-A177-3AD203B41FA5}">
                      <a16:colId xmlns:a16="http://schemas.microsoft.com/office/drawing/2014/main" val="2081821"/>
                    </a:ext>
                  </a:extLst>
                </a:gridCol>
                <a:gridCol w="8014272">
                  <a:extLst>
                    <a:ext uri="{9D8B030D-6E8A-4147-A177-3AD203B41FA5}">
                      <a16:colId xmlns:a16="http://schemas.microsoft.com/office/drawing/2014/main" val="23281405"/>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1600" b="0" i="0" dirty="0">
                          <a:solidFill>
                            <a:schemeClr val="bg1"/>
                          </a:solidFill>
                          <a:latin typeface="Arial" panose="020B0604020202020204" pitchFamily="34" charset="0"/>
                        </a:rPr>
                        <a:t>تكرار</a:t>
                      </a:r>
                      <a:r>
                        <a:rPr lang="ar-JO" sz="1600" b="0" i="0" baseline="0" dirty="0">
                          <a:solidFill>
                            <a:schemeClr val="bg1"/>
                          </a:solidFill>
                          <a:latin typeface="Arial" panose="020B0604020202020204" pitchFamily="34" charset="0"/>
                        </a:rPr>
                        <a:t> الحدوث</a:t>
                      </a:r>
                      <a:endParaRPr lang="en-GB" sz="1600" b="0" i="0" dirty="0">
                        <a:solidFill>
                          <a:srgbClr val="FF0000"/>
                        </a:solidFill>
                        <a:latin typeface="Arial" panose="020B0604020202020204" pitchFamily="34" charset="0"/>
                      </a:endParaRPr>
                    </a:p>
                  </a:txBody>
                  <a:tcPr>
                    <a:solidFill>
                      <a:schemeClr val="accent5"/>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JO" sz="1600" b="0" i="0" dirty="0">
                          <a:solidFill>
                            <a:schemeClr val="bg1"/>
                          </a:solidFill>
                          <a:latin typeface="Arial" panose="020B0604020202020204" pitchFamily="34" charset="0"/>
                        </a:rPr>
                        <a:t>المالك</a:t>
                      </a:r>
                      <a:endParaRPr lang="en-GB" sz="1600" b="0" i="0" dirty="0">
                        <a:solidFill>
                          <a:schemeClr val="bg1"/>
                        </a:solidFill>
                        <a:latin typeface="Arial" panose="020B0604020202020204" pitchFamily="34" charset="0"/>
                      </a:endParaRPr>
                    </a:p>
                  </a:txBody>
                  <a:tcP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1600" b="0" i="0" dirty="0">
                          <a:solidFill>
                            <a:schemeClr val="bg1"/>
                          </a:solidFill>
                          <a:latin typeface="Arial" panose="020B0604020202020204" pitchFamily="34" charset="0"/>
                        </a:rPr>
                        <a:t>مؤشرات</a:t>
                      </a:r>
                      <a:r>
                        <a:rPr lang="ar-JO" sz="1600" b="0" i="0" baseline="0" dirty="0">
                          <a:solidFill>
                            <a:schemeClr val="bg1"/>
                          </a:solidFill>
                          <a:latin typeface="Arial" panose="020B0604020202020204" pitchFamily="34" charset="0"/>
                        </a:rPr>
                        <a:t> المخرجات</a:t>
                      </a:r>
                      <a:endParaRPr lang="en-GB" sz="1600" b="0" i="0" dirty="0">
                        <a:solidFill>
                          <a:schemeClr val="bg1"/>
                        </a:solidFill>
                        <a:latin typeface="Arial" panose="020B0604020202020204" pitchFamily="34" charset="0"/>
                      </a:endParaRPr>
                    </a:p>
                  </a:txBody>
                  <a:tcPr>
                    <a:solidFill>
                      <a:schemeClr val="accent5"/>
                    </a:solidFill>
                  </a:tcPr>
                </a:tc>
                <a:extLst>
                  <a:ext uri="{0D108BD9-81ED-4DB2-BD59-A6C34878D82A}">
                    <a16:rowId xmlns:a16="http://schemas.microsoft.com/office/drawing/2014/main" val="1990183457"/>
                  </a:ext>
                </a:extLst>
              </a:tr>
              <a:tr h="182880">
                <a:tc>
                  <a:txBody>
                    <a:bodyPr/>
                    <a:lstStyle/>
                    <a:p>
                      <a:pPr marL="93345" indent="0" algn="r" rtl="1" fontAlgn="ctr"/>
                      <a:endParaRPr lang="en-GB" sz="1000" b="0" i="0" u="none" strike="noStrike" kern="1200" dirty="0">
                        <a:solidFill>
                          <a:schemeClr val="dk1"/>
                        </a:solidFill>
                        <a:effectLst/>
                        <a:latin typeface="Arial"/>
                        <a:ea typeface="+mn-ea"/>
                        <a:cs typeface="+mn-cs"/>
                      </a:endParaRPr>
                    </a:p>
                  </a:txBody>
                  <a:tcPr marL="5817" marR="5817" marT="5817" marB="0" anchor="ctr">
                    <a:solidFill>
                      <a:srgbClr val="F0F0F0"/>
                    </a:solidFill>
                  </a:tcPr>
                </a:tc>
                <a:tc>
                  <a:txBody>
                    <a:bodyPr/>
                    <a:lstStyle/>
                    <a:p>
                      <a:pPr marL="0" indent="93345" algn="r" rtl="1" fontAlgn="ctr"/>
                      <a:r>
                        <a:rPr lang="ar-JO" sz="1000" b="0" i="0" u="none" strike="noStrike" dirty="0">
                          <a:solidFill>
                            <a:srgbClr val="000000"/>
                          </a:solidFill>
                          <a:effectLst/>
                          <a:latin typeface="Arial"/>
                        </a:rPr>
                        <a:t>الشريك المنفذ، السلطة الوطنية</a:t>
                      </a:r>
                      <a:endParaRPr lang="en-GB" sz="1000" b="0" i="0" u="none" strike="noStrike" dirty="0">
                        <a:solidFill>
                          <a:srgbClr val="000000"/>
                        </a:solidFill>
                        <a:effectLst/>
                        <a:latin typeface="Arial"/>
                      </a:endParaRPr>
                    </a:p>
                  </a:txBody>
                  <a:tcPr marL="7620" marR="7620" marT="7620" marB="0" anchor="ctr">
                    <a:solidFill>
                      <a:srgbClr val="F0F0F0"/>
                    </a:solidFill>
                  </a:tcPr>
                </a:tc>
                <a:tc>
                  <a:txBody>
                    <a:bodyPr/>
                    <a:lstStyle/>
                    <a:p>
                      <a:pPr algn="r" rtl="1"/>
                      <a:r>
                        <a:rPr lang="ar-JO" sz="1000" b="0" i="0" dirty="0">
                          <a:solidFill>
                            <a:schemeClr val="dk1"/>
                          </a:solidFill>
                          <a:latin typeface="Arial"/>
                        </a:rPr>
                        <a:t>المخرج-6.4 </a:t>
                      </a:r>
                      <a:r>
                        <a:rPr lang="ar-JO" sz="1000" dirty="0"/>
                        <a:t>المساحة</a:t>
                      </a:r>
                      <a:r>
                        <a:rPr lang="ar-JO" sz="1000" baseline="0" dirty="0"/>
                        <a:t> التي يشتبه بأنها خطيرة أو المؤكدة خطورتها (متر مربع) (مصنفة بأنها يشتبه بخطورتها أو مؤكد خطورتها)</a:t>
                      </a:r>
                      <a:endParaRPr lang="en-US" sz="1000" dirty="0"/>
                    </a:p>
                  </a:txBody>
                  <a:tcPr>
                    <a:solidFill>
                      <a:srgbClr val="F0F0F0"/>
                    </a:solidFill>
                  </a:tcPr>
                </a:tc>
                <a:extLst>
                  <a:ext uri="{0D108BD9-81ED-4DB2-BD59-A6C34878D82A}">
                    <a16:rowId xmlns:a16="http://schemas.microsoft.com/office/drawing/2014/main" val="1385124631"/>
                  </a:ext>
                </a:extLst>
              </a:tr>
              <a:tr h="266878">
                <a:tc>
                  <a:txBody>
                    <a:bodyPr/>
                    <a:lstStyle/>
                    <a:p>
                      <a:pPr marL="93345" lvl="0" indent="0" algn="r" rtl="1">
                        <a:buNone/>
                      </a:pPr>
                      <a:endParaRPr lang="en-GB" sz="1000" b="0" i="0" u="none" strike="noStrike" kern="1200" dirty="0">
                        <a:solidFill>
                          <a:schemeClr val="dk1"/>
                        </a:solidFill>
                        <a:effectLst/>
                        <a:latin typeface="Arial"/>
                        <a:ea typeface="+mn-ea"/>
                        <a:cs typeface="+mn-cs"/>
                      </a:endParaRPr>
                    </a:p>
                  </a:txBody>
                  <a:tcPr marL="5817" marR="5817" marT="5817" marB="0" anchor="ctr">
                    <a:solidFill>
                      <a:srgbClr val="F0F0F0"/>
                    </a:solidFill>
                  </a:tcPr>
                </a:tc>
                <a:tc>
                  <a:txBody>
                    <a:bodyPr/>
                    <a:lstStyle/>
                    <a:p>
                      <a:pPr marL="0" indent="93345" algn="r" rtl="1" fontAlgn="ctr"/>
                      <a:r>
                        <a:rPr lang="ar-JO" sz="1000" b="0" i="0" u="none" strike="noStrike" dirty="0">
                          <a:solidFill>
                            <a:srgbClr val="000000"/>
                          </a:solidFill>
                          <a:effectLst/>
                          <a:latin typeface="+mn-lt"/>
                        </a:rPr>
                        <a:t>الشريك المنفذ، السلطة الوطنية</a:t>
                      </a:r>
                      <a:endParaRPr lang="en-GB" sz="1000" b="0" i="0" u="none" strike="noStrike" dirty="0">
                        <a:solidFill>
                          <a:srgbClr val="000000"/>
                        </a:solidFill>
                        <a:effectLst/>
                        <a:latin typeface="+mn-lt"/>
                      </a:endParaRPr>
                    </a:p>
                  </a:txBody>
                  <a:tcPr marL="7620" marR="7620" marT="7620" marB="0" anchor="ct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000" b="0" i="0" dirty="0">
                          <a:solidFill>
                            <a:schemeClr val="dk1"/>
                          </a:solidFill>
                          <a:latin typeface="Arial"/>
                        </a:rPr>
                        <a:t>المخرج-6.5 الأراضي</a:t>
                      </a:r>
                      <a:r>
                        <a:rPr lang="ar-JO" sz="1000" b="0" i="0" baseline="0" dirty="0">
                          <a:solidFill>
                            <a:schemeClr val="dk1"/>
                          </a:solidFill>
                          <a:latin typeface="Arial"/>
                        </a:rPr>
                        <a:t> الملغاة من خلال المسح غير الفني (متر مربع)</a:t>
                      </a:r>
                      <a:endParaRPr lang="en-GB" sz="1000" b="0" i="0" dirty="0">
                        <a:solidFill>
                          <a:schemeClr val="dk1"/>
                        </a:solidFill>
                        <a:latin typeface="Arial"/>
                      </a:endParaRPr>
                    </a:p>
                  </a:txBody>
                  <a:tcPr>
                    <a:solidFill>
                      <a:srgbClr val="F0F0F0"/>
                    </a:solidFill>
                  </a:tcPr>
                </a:tc>
                <a:extLst>
                  <a:ext uri="{0D108BD9-81ED-4DB2-BD59-A6C34878D82A}">
                    <a16:rowId xmlns:a16="http://schemas.microsoft.com/office/drawing/2014/main" val="2232269903"/>
                  </a:ext>
                </a:extLst>
              </a:tr>
              <a:tr h="182880">
                <a:tc>
                  <a:txBody>
                    <a:bodyPr/>
                    <a:lstStyle/>
                    <a:p>
                      <a:pPr marL="57150" lvl="0" indent="36513" algn="r" rtl="1">
                        <a:lnSpc>
                          <a:spcPct val="100000"/>
                        </a:lnSpc>
                        <a:spcBef>
                          <a:spcPts val="0"/>
                        </a:spcBef>
                        <a:spcAft>
                          <a:spcPts val="0"/>
                        </a:spcAft>
                        <a:buNone/>
                      </a:pPr>
                      <a:endParaRPr lang="en-US" sz="1000" b="0" i="0" u="none" strike="noStrike" kern="1200" dirty="0">
                        <a:solidFill>
                          <a:schemeClr val="dk1"/>
                        </a:solidFill>
                        <a:effectLst/>
                        <a:latin typeface="Arial"/>
                        <a:ea typeface="+mn-ea"/>
                        <a:cs typeface="+mn-cs"/>
                      </a:endParaRPr>
                    </a:p>
                  </a:txBody>
                  <a:tcPr marL="6241" marR="6241" marT="6241" marB="0" anchor="ctr">
                    <a:solidFill>
                      <a:srgbClr val="F0F0F0"/>
                    </a:solidFill>
                  </a:tcPr>
                </a:tc>
                <a:tc>
                  <a:txBody>
                    <a:bodyPr/>
                    <a:lstStyle/>
                    <a:p>
                      <a:pPr marL="0" indent="93345" algn="r" rtl="1" fontAlgn="ctr"/>
                      <a:r>
                        <a:rPr lang="ar-JO" sz="1000" b="0" i="0" u="none" strike="noStrike" dirty="0">
                          <a:solidFill>
                            <a:srgbClr val="000000"/>
                          </a:solidFill>
                          <a:effectLst/>
                          <a:latin typeface="+mn-lt"/>
                        </a:rPr>
                        <a:t>الشريك المنفذ</a:t>
                      </a:r>
                      <a:endParaRPr lang="en-GB" sz="1000" b="0" i="0" u="none" strike="noStrike" dirty="0">
                        <a:solidFill>
                          <a:srgbClr val="000000"/>
                        </a:solidFill>
                        <a:effectLst/>
                        <a:latin typeface="Arial"/>
                      </a:endParaRPr>
                    </a:p>
                  </a:txBody>
                  <a:tcPr marL="7620" marR="7620" marT="7620" marB="0" anchor="ct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000" b="0" i="0" dirty="0">
                          <a:solidFill>
                            <a:schemeClr val="dk1"/>
                          </a:solidFill>
                          <a:latin typeface="Arial"/>
                        </a:rPr>
                        <a:t>المخرج-6.9 </a:t>
                      </a:r>
                      <a:r>
                        <a:rPr lang="ar-JO" sz="1000" dirty="0"/>
                        <a:t>المساحة</a:t>
                      </a:r>
                      <a:r>
                        <a:rPr lang="ar-JO" sz="1000" baseline="0" dirty="0"/>
                        <a:t> التي يشتبه بأنها خطيرة أو المؤكدة خطورتها والمحددة مؤخراً (نتر مربع) (مصنفة بأنها يشتبه بخطورتها أو مؤكد خطورتها)</a:t>
                      </a:r>
                      <a:endParaRPr lang="en-GB" sz="1000" b="0" i="0" dirty="0">
                        <a:solidFill>
                          <a:schemeClr val="dk1"/>
                        </a:solidFill>
                        <a:latin typeface="Arial"/>
                      </a:endParaRPr>
                    </a:p>
                  </a:txBody>
                  <a:tcPr>
                    <a:solidFill>
                      <a:srgbClr val="F0F0F0"/>
                    </a:solidFill>
                  </a:tcPr>
                </a:tc>
                <a:extLst>
                  <a:ext uri="{0D108BD9-81ED-4DB2-BD59-A6C34878D82A}">
                    <a16:rowId xmlns:a16="http://schemas.microsoft.com/office/drawing/2014/main" val="2355487886"/>
                  </a:ext>
                </a:extLst>
              </a:tr>
              <a:tr h="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en-GB" sz="1000" b="0" i="0" dirty="0">
                        <a:solidFill>
                          <a:schemeClr val="dk1"/>
                        </a:solidFill>
                        <a:latin typeface="Arial"/>
                      </a:endParaRPr>
                    </a:p>
                  </a:txBody>
                  <a:tcP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endParaRPr lang="en-GB" sz="1000" b="0" i="0" dirty="0">
                        <a:solidFill>
                          <a:schemeClr val="dk1"/>
                        </a:solidFill>
                        <a:latin typeface="Arial"/>
                      </a:endParaRPr>
                    </a:p>
                  </a:txBody>
                  <a:tcP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dirty="0">
                          <a:solidFill>
                            <a:schemeClr val="dk1"/>
                          </a:solidFill>
                          <a:latin typeface="+mn-lt"/>
                        </a:rPr>
                        <a:t>يرجى اختيار مؤشرات إضافية على مستوى المخرجات لتعزيز قدرات السلطات المحلية من بنك المؤشرات</a:t>
                      </a:r>
                      <a:endParaRPr lang="en-GB" sz="1000" b="0" i="0" dirty="0">
                        <a:solidFill>
                          <a:schemeClr val="dk1"/>
                        </a:solidFill>
                        <a:latin typeface="+mn-lt"/>
                      </a:endParaRPr>
                    </a:p>
                  </a:txBody>
                  <a:tcPr>
                    <a:solidFill>
                      <a:srgbClr val="F0F0F0"/>
                    </a:solidFill>
                  </a:tcPr>
                </a:tc>
                <a:extLst>
                  <a:ext uri="{0D108BD9-81ED-4DB2-BD59-A6C34878D82A}">
                    <a16:rowId xmlns:a16="http://schemas.microsoft.com/office/drawing/2014/main" val="3746717"/>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GB" sz="1600" b="0" i="0" kern="1200" dirty="0">
                        <a:solidFill>
                          <a:schemeClr val="bg1"/>
                        </a:solidFill>
                        <a:latin typeface="Arial" panose="020B0604020202020204" pitchFamily="34" charset="0"/>
                        <a:ea typeface="+mn-ea"/>
                        <a:cs typeface="+mn-cs"/>
                      </a:endParaRPr>
                    </a:p>
                  </a:txBody>
                  <a:tcPr>
                    <a:solidFill>
                      <a:srgbClr val="92D050"/>
                    </a:solidFill>
                  </a:tcPr>
                </a:tc>
                <a:tc>
                  <a:txBody>
                    <a:bodyPr/>
                    <a:lstStyle/>
                    <a:p>
                      <a:pPr marL="0" marR="0" lvl="0" indent="0" algn="r" rtl="1" eaLnBrk="1" fontAlgn="auto" latinLnBrk="0" hangingPunct="1">
                        <a:lnSpc>
                          <a:spcPct val="100000"/>
                        </a:lnSpc>
                        <a:spcBef>
                          <a:spcPts val="0"/>
                        </a:spcBef>
                        <a:spcAft>
                          <a:spcPts val="0"/>
                        </a:spcAft>
                        <a:buFontTx/>
                        <a:buNone/>
                      </a:pPr>
                      <a:endParaRPr lang="en-GB" sz="900" b="0" i="0" dirty="0">
                        <a:solidFill>
                          <a:schemeClr val="dk1"/>
                        </a:solidFill>
                        <a:latin typeface="Arial" panose="020B0604020202020204" pitchFamily="34" charset="0"/>
                      </a:endParaRPr>
                    </a:p>
                  </a:txBody>
                  <a:tcP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1800" b="0" i="0" kern="1200" dirty="0">
                          <a:solidFill>
                            <a:schemeClr val="bg1"/>
                          </a:solidFill>
                          <a:latin typeface="Arial" panose="020B0604020202020204" pitchFamily="34" charset="0"/>
                          <a:ea typeface="+mn-ea"/>
                          <a:cs typeface="+mn-cs"/>
                        </a:rPr>
                        <a:t>مؤشرات النتائج</a:t>
                      </a:r>
                      <a:endParaRPr lang="en-GB" sz="1800" b="0" i="0" kern="1200" dirty="0">
                        <a:solidFill>
                          <a:schemeClr val="bg1"/>
                        </a:solidFill>
                        <a:latin typeface="Arial" panose="020B0604020202020204" pitchFamily="34" charset="0"/>
                        <a:ea typeface="+mn-ea"/>
                        <a:cs typeface="+mn-cs"/>
                      </a:endParaRPr>
                    </a:p>
                  </a:txBody>
                  <a:tcPr>
                    <a:solidFill>
                      <a:srgbClr val="92D050"/>
                    </a:solidFill>
                  </a:tcPr>
                </a:tc>
                <a:extLst>
                  <a:ext uri="{0D108BD9-81ED-4DB2-BD59-A6C34878D82A}">
                    <a16:rowId xmlns:a16="http://schemas.microsoft.com/office/drawing/2014/main" val="1503558827"/>
                  </a:ext>
                </a:extLst>
              </a:tr>
              <a:tr h="0">
                <a:tc>
                  <a:txBody>
                    <a:bodyPr/>
                    <a:lstStyle/>
                    <a:p>
                      <a:pPr marL="0" marR="0" lvl="0" indent="0" algn="r" rtl="1" eaLnBrk="1" fontAlgn="auto" latinLnBrk="0" hangingPunct="1">
                        <a:lnSpc>
                          <a:spcPct val="100000"/>
                        </a:lnSpc>
                        <a:spcBef>
                          <a:spcPts val="0"/>
                        </a:spcBef>
                        <a:spcAft>
                          <a:spcPts val="0"/>
                        </a:spcAft>
                        <a:buClrTx/>
                        <a:buSzTx/>
                        <a:buFontTx/>
                        <a:buNone/>
                      </a:pPr>
                      <a:endParaRPr lang="en-GB" sz="1000" b="0" dirty="0">
                        <a:solidFill>
                          <a:schemeClr val="dk1"/>
                        </a:solidFill>
                        <a:latin typeface="Arial"/>
                      </a:endParaRPr>
                    </a:p>
                  </a:txBody>
                  <a:tcPr>
                    <a:solidFill>
                      <a:srgbClr val="F0F0F0"/>
                    </a:solidFill>
                  </a:tcPr>
                </a:tc>
                <a:tc>
                  <a:txBody>
                    <a:bodyPr/>
                    <a:lstStyle/>
                    <a:p>
                      <a:pPr marL="0" indent="93345" algn="r" rtl="1" fontAlgn="ctr"/>
                      <a:r>
                        <a:rPr lang="ar-JO" sz="1000" b="0" i="0" u="none" strike="noStrike" dirty="0">
                          <a:solidFill>
                            <a:srgbClr val="000000"/>
                          </a:solidFill>
                          <a:effectLst/>
                          <a:latin typeface="+mn-lt"/>
                        </a:rPr>
                        <a:t>الشريك المنفذ، السلطة الوطنية، المانح</a:t>
                      </a:r>
                      <a:endParaRPr lang="en-GB" sz="1000" b="0" i="0" u="none" strike="noStrike" dirty="0">
                        <a:solidFill>
                          <a:srgbClr val="000000"/>
                        </a:solidFill>
                        <a:effectLst/>
                        <a:latin typeface="+mn-lt"/>
                      </a:endParaRPr>
                    </a:p>
                  </a:txBody>
                  <a:tcP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effectLst/>
                          <a:uLnTx/>
                          <a:uFillTx/>
                          <a:latin typeface="Arial"/>
                          <a:ea typeface="+mn-ea"/>
                          <a:cs typeface="+mn-cs"/>
                        </a:rPr>
                        <a:t>النتيجة-2.1 </a:t>
                      </a:r>
                      <a:r>
                        <a:rPr lang="ar-JO" sz="1000" b="0" i="0" baseline="0" dirty="0">
                          <a:solidFill>
                            <a:schemeClr val="dk1"/>
                          </a:solidFill>
                          <a:latin typeface="+mn-lt"/>
                        </a:rPr>
                        <a:t>التقدم فيما يتعلق بالتزامات معاهدة أوتوا</a:t>
                      </a:r>
                      <a:endParaRPr kumimoji="0" lang="en-GB" sz="1000" b="0" i="0" u="none" strike="noStrike" kern="1200" cap="none" spc="0" normalizeH="0" baseline="0" noProof="0" dirty="0">
                        <a:ln>
                          <a:noFill/>
                        </a:ln>
                        <a:effectLst/>
                        <a:uLnTx/>
                        <a:uFillTx/>
                        <a:latin typeface="Arial"/>
                        <a:ea typeface="+mn-ea"/>
                        <a:cs typeface="+mn-cs"/>
                      </a:endParaRPr>
                    </a:p>
                  </a:txBody>
                  <a:tcPr>
                    <a:solidFill>
                      <a:srgbClr val="F0F0F0"/>
                    </a:solidFill>
                  </a:tcPr>
                </a:tc>
                <a:extLst>
                  <a:ext uri="{0D108BD9-81ED-4DB2-BD59-A6C34878D82A}">
                    <a16:rowId xmlns:a16="http://schemas.microsoft.com/office/drawing/2014/main" val="3824907496"/>
                  </a:ext>
                </a:extLst>
              </a:tr>
              <a:tr h="0">
                <a:tc>
                  <a:txBody>
                    <a:bodyPr/>
                    <a:lstStyle/>
                    <a:p>
                      <a:pPr marL="0" marR="0" lvl="0" indent="0" algn="r" rtl="1" eaLnBrk="1" fontAlgn="auto" latinLnBrk="0" hangingPunct="1">
                        <a:lnSpc>
                          <a:spcPct val="100000"/>
                        </a:lnSpc>
                        <a:spcBef>
                          <a:spcPts val="0"/>
                        </a:spcBef>
                        <a:spcAft>
                          <a:spcPts val="0"/>
                        </a:spcAft>
                        <a:buClrTx/>
                        <a:buSzTx/>
                        <a:buFontTx/>
                        <a:buNone/>
                      </a:pPr>
                      <a:endParaRPr lang="en-GB" sz="1000" b="0" dirty="0">
                        <a:solidFill>
                          <a:schemeClr val="dk1"/>
                        </a:solidFill>
                        <a:latin typeface="Arial"/>
                      </a:endParaRPr>
                    </a:p>
                  </a:txBody>
                  <a:tcPr>
                    <a:solidFill>
                      <a:srgbClr val="F0F0F0"/>
                    </a:solidFill>
                  </a:tcPr>
                </a:tc>
                <a:tc>
                  <a:txBody>
                    <a:bodyPr/>
                    <a:lstStyle/>
                    <a:p>
                      <a:pPr marL="0" marR="0" lvl="0" indent="93345"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الشريك المنفذ، السلطة الوطنية، المانح</a:t>
                      </a:r>
                      <a:endPar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solidFill>
                      <a:srgbClr val="F0F0F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effectLst/>
                          <a:uLnTx/>
                          <a:uFillTx/>
                          <a:latin typeface="Arial"/>
                          <a:ea typeface="+mn-ea"/>
                          <a:cs typeface="+mn-cs"/>
                        </a:rPr>
                        <a:t>النتيجة-2.2 </a:t>
                      </a:r>
                      <a:r>
                        <a:rPr lang="ar-JO" sz="1000" b="0" i="0" dirty="0">
                          <a:solidFill>
                            <a:schemeClr val="dk1"/>
                          </a:solidFill>
                          <a:latin typeface="+mn-lt"/>
                        </a:rPr>
                        <a:t>التقدم فيما يتعلق بالتزامات اتفاقية الذخائر</a:t>
                      </a:r>
                      <a:r>
                        <a:rPr lang="ar-JO" sz="1000" b="0" i="0" baseline="0" dirty="0">
                          <a:solidFill>
                            <a:schemeClr val="dk1"/>
                          </a:solidFill>
                          <a:latin typeface="+mn-lt"/>
                        </a:rPr>
                        <a:t> العنقودية </a:t>
                      </a:r>
                      <a:endParaRPr kumimoji="0" lang="en-GB" sz="1000" b="0" i="0" u="none" strike="noStrike" kern="1200" cap="none" spc="0" normalizeH="0" baseline="0" noProof="0" dirty="0">
                        <a:ln>
                          <a:noFill/>
                        </a:ln>
                        <a:effectLst/>
                        <a:uLnTx/>
                        <a:uFillTx/>
                        <a:latin typeface="Arial"/>
                        <a:ea typeface="+mn-ea"/>
                        <a:cs typeface="+mn-cs"/>
                      </a:endParaRPr>
                    </a:p>
                  </a:txBody>
                  <a:tcPr>
                    <a:solidFill>
                      <a:srgbClr val="F0F0F0"/>
                    </a:solidFill>
                  </a:tcPr>
                </a:tc>
                <a:extLst>
                  <a:ext uri="{0D108BD9-81ED-4DB2-BD59-A6C34878D82A}">
                    <a16:rowId xmlns:a16="http://schemas.microsoft.com/office/drawing/2014/main" val="220750224"/>
                  </a:ext>
                </a:extLst>
              </a:tr>
              <a:tr h="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en-US" sz="1000" b="0" i="0" u="none" strike="noStrike" kern="1200" dirty="0">
                        <a:solidFill>
                          <a:srgbClr val="000000"/>
                        </a:solidFill>
                        <a:effectLst/>
                        <a:latin typeface="Arial"/>
                        <a:ea typeface="+mn-ea"/>
                        <a:cs typeface="+mn-cs"/>
                      </a:endParaRPr>
                    </a:p>
                  </a:txBody>
                  <a:tcPr>
                    <a:solidFill>
                      <a:srgbClr val="F0F0F0"/>
                    </a:solidFill>
                  </a:tcPr>
                </a:tc>
                <a:tc>
                  <a:txBody>
                    <a:bodyPr/>
                    <a:lstStyle/>
                    <a:p>
                      <a:pPr marL="0" marR="0" lvl="0" indent="93345"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الشريك المنفذ، السلطة الوطنية، المانح</a:t>
                      </a:r>
                      <a:endPar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000" b="0" i="0" dirty="0">
                          <a:solidFill>
                            <a:schemeClr val="dk1"/>
                          </a:solidFill>
                          <a:latin typeface="Arial"/>
                        </a:rPr>
                        <a:t>النتيجة-2.5 مساحة الأراضي المسلمة مصنفة حسب الأرض المزال منها اللغام والأرض المخفضة والأرض الملغاة (متر مربع)</a:t>
                      </a:r>
                      <a:endParaRPr lang="en-GB" sz="1000" b="0" i="0" dirty="0">
                        <a:solidFill>
                          <a:schemeClr val="dk1"/>
                        </a:solidFill>
                        <a:latin typeface="Arial"/>
                      </a:endParaRPr>
                    </a:p>
                  </a:txBody>
                  <a:tcPr>
                    <a:solidFill>
                      <a:srgbClr val="F0F0F0"/>
                    </a:solidFill>
                  </a:tcPr>
                </a:tc>
                <a:extLst>
                  <a:ext uri="{0D108BD9-81ED-4DB2-BD59-A6C34878D82A}">
                    <a16:rowId xmlns:a16="http://schemas.microsoft.com/office/drawing/2014/main" val="698063181"/>
                  </a:ext>
                </a:extLst>
              </a:tr>
              <a:tr h="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en-US" sz="1000" b="0" i="0" u="none" strike="noStrike" kern="1200" dirty="0">
                        <a:solidFill>
                          <a:srgbClr val="000000"/>
                        </a:solidFill>
                        <a:effectLst/>
                        <a:latin typeface="Arial"/>
                        <a:ea typeface="+mn-ea"/>
                        <a:cs typeface="+mn-cs"/>
                      </a:endParaRPr>
                    </a:p>
                  </a:txBody>
                  <a:tcPr>
                    <a:solidFill>
                      <a:srgbClr val="F0F0F0"/>
                    </a:solidFill>
                  </a:tcPr>
                </a:tc>
                <a:tc>
                  <a:txBody>
                    <a:bodyPr/>
                    <a:lstStyle/>
                    <a:p>
                      <a:pPr marL="0" indent="93345" algn="r" rtl="1" fontAlgn="ctr"/>
                      <a:r>
                        <a:rPr lang="ar-JO" sz="1000" b="0" i="0" u="none" strike="noStrike" dirty="0">
                          <a:solidFill>
                            <a:srgbClr val="000000"/>
                          </a:solidFill>
                          <a:effectLst/>
                          <a:latin typeface="+mn-lt"/>
                        </a:rPr>
                        <a:t>الشريك المنفذ، السلطة الوطنية</a:t>
                      </a:r>
                      <a:endParaRPr lang="en-GB" sz="1000" b="0" i="0" u="none" strike="noStrike" dirty="0">
                        <a:solidFill>
                          <a:srgbClr val="000000"/>
                        </a:solidFill>
                        <a:effectLst/>
                        <a:latin typeface="+mn-lt"/>
                      </a:endParaRPr>
                    </a:p>
                  </a:txBody>
                  <a:tcP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000" b="0" i="0" dirty="0">
                          <a:solidFill>
                            <a:schemeClr val="dk1"/>
                          </a:solidFill>
                          <a:latin typeface="Arial"/>
                        </a:rPr>
                        <a:t>النتيجة-3.1 </a:t>
                      </a:r>
                      <a:r>
                        <a:rPr lang="ar-JO" sz="1000" baseline="0" dirty="0"/>
                        <a:t>مدى تطبيق استراتيجية أو خطة وطنية لإزالة الألغام</a:t>
                      </a:r>
                      <a:endParaRPr lang="en-GB" sz="1000" b="0" i="0" dirty="0">
                        <a:solidFill>
                          <a:schemeClr val="dk1"/>
                        </a:solidFill>
                        <a:latin typeface="Arial"/>
                      </a:endParaRPr>
                    </a:p>
                  </a:txBody>
                  <a:tcPr>
                    <a:solidFill>
                      <a:srgbClr val="F0F0F0"/>
                    </a:solidFill>
                  </a:tcPr>
                </a:tc>
                <a:extLst>
                  <a:ext uri="{0D108BD9-81ED-4DB2-BD59-A6C34878D82A}">
                    <a16:rowId xmlns:a16="http://schemas.microsoft.com/office/drawing/2014/main" val="3613250563"/>
                  </a:ext>
                </a:extLst>
              </a:tr>
              <a:tr h="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en-GB" sz="1000" b="0" i="0" dirty="0">
                        <a:solidFill>
                          <a:schemeClr val="dk1"/>
                        </a:solidFill>
                        <a:latin typeface="Arial"/>
                      </a:endParaRPr>
                    </a:p>
                  </a:txBody>
                  <a:tcP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endParaRPr lang="en-GB" sz="900" b="0" i="0" dirty="0">
                        <a:solidFill>
                          <a:schemeClr val="dk1"/>
                        </a:solidFill>
                        <a:latin typeface="Arial"/>
                      </a:endParaRPr>
                    </a:p>
                  </a:txBody>
                  <a:tcP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dirty="0">
                          <a:solidFill>
                            <a:schemeClr val="dk1"/>
                          </a:solidFill>
                          <a:latin typeface="+mn-lt"/>
                        </a:rPr>
                        <a:t>يرجى اختيار مؤشرات إضافية على مستوى النتائج للنتائج ذات العلاقة من بنك المؤشرات</a:t>
                      </a:r>
                      <a:endParaRPr lang="en-GB" sz="1000" b="0" i="0" dirty="0">
                        <a:solidFill>
                          <a:schemeClr val="dk1"/>
                        </a:solidFill>
                        <a:latin typeface="+mn-lt"/>
                      </a:endParaRPr>
                    </a:p>
                  </a:txBody>
                  <a:tcPr>
                    <a:solidFill>
                      <a:srgbClr val="F0F0F0"/>
                    </a:solidFill>
                  </a:tcPr>
                </a:tc>
                <a:extLst>
                  <a:ext uri="{0D108BD9-81ED-4DB2-BD59-A6C34878D82A}">
                    <a16:rowId xmlns:a16="http://schemas.microsoft.com/office/drawing/2014/main" val="504039411"/>
                  </a:ext>
                </a:extLst>
              </a:tr>
              <a:tr h="0">
                <a:tc>
                  <a:txBody>
                    <a:bodyPr/>
                    <a:lstStyle/>
                    <a:p>
                      <a:pPr marL="0" marR="0" lvl="0" indent="0" algn="ctr" rtl="1" eaLnBrk="1" fontAlgn="auto" latinLnBrk="0" hangingPunct="1">
                        <a:lnSpc>
                          <a:spcPct val="100000"/>
                        </a:lnSpc>
                        <a:spcBef>
                          <a:spcPts val="0"/>
                        </a:spcBef>
                        <a:spcAft>
                          <a:spcPts val="0"/>
                        </a:spcAft>
                        <a:buFontTx/>
                        <a:buNone/>
                      </a:pPr>
                      <a:endParaRPr lang="en-GB" sz="1600" b="0" i="0" kern="1200" dirty="0">
                        <a:solidFill>
                          <a:schemeClr val="bg1"/>
                        </a:solidFill>
                        <a:latin typeface="Arial" panose="020B0604020202020204" pitchFamily="34" charset="0"/>
                        <a:ea typeface="+mn-ea"/>
                        <a:cs typeface="+mn-cs"/>
                      </a:endParaRPr>
                    </a:p>
                  </a:txBody>
                  <a:tcPr>
                    <a:solidFill>
                      <a:srgbClr val="7030A0"/>
                    </a:solidFill>
                  </a:tcPr>
                </a:tc>
                <a:tc>
                  <a:txBody>
                    <a:bodyPr/>
                    <a:lstStyle/>
                    <a:p>
                      <a:pPr marL="0" marR="0" lvl="0" indent="0" algn="r" rtl="1"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7030A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1600" b="0" i="0" kern="1200" dirty="0">
                          <a:solidFill>
                            <a:schemeClr val="bg1"/>
                          </a:solidFill>
                          <a:latin typeface="Arial" panose="020B0604020202020204" pitchFamily="34" charset="0"/>
                          <a:ea typeface="+mn-ea"/>
                          <a:cs typeface="+mn-cs"/>
                        </a:rPr>
                        <a:t>مؤشرات الأثر</a:t>
                      </a:r>
                      <a:endParaRPr lang="en-GB" sz="1600" b="0" i="0" kern="1200" dirty="0">
                        <a:solidFill>
                          <a:schemeClr val="bg1"/>
                        </a:solidFill>
                        <a:latin typeface="Arial" panose="020B0604020202020204" pitchFamily="34" charset="0"/>
                        <a:ea typeface="+mn-ea"/>
                        <a:cs typeface="+mn-cs"/>
                      </a:endParaRPr>
                    </a:p>
                  </a:txBody>
                  <a:tcPr>
                    <a:solidFill>
                      <a:srgbClr val="7030A0"/>
                    </a:solidFill>
                  </a:tcPr>
                </a:tc>
                <a:extLst>
                  <a:ext uri="{0D108BD9-81ED-4DB2-BD59-A6C34878D82A}">
                    <a16:rowId xmlns:a16="http://schemas.microsoft.com/office/drawing/2014/main" val="1805291827"/>
                  </a:ext>
                </a:extLst>
              </a:tr>
              <a:tr h="0">
                <a:tc>
                  <a:txBody>
                    <a:bodyPr/>
                    <a:lstStyle/>
                    <a:p>
                      <a:pPr marL="0" marR="0" lvl="0" indent="0" algn="r" rtl="1" eaLnBrk="1" fontAlgn="auto" latinLnBrk="0" hangingPunct="1">
                        <a:lnSpc>
                          <a:spcPct val="100000"/>
                        </a:lnSpc>
                        <a:spcBef>
                          <a:spcPts val="0"/>
                        </a:spcBef>
                        <a:spcAft>
                          <a:spcPts val="0"/>
                        </a:spcAft>
                        <a:buFontTx/>
                        <a:buNone/>
                      </a:pPr>
                      <a:endParaRPr lang="en-GB" sz="1000" dirty="0">
                        <a:solidFill>
                          <a:schemeClr val="dk1"/>
                        </a:solidFill>
                        <a:latin typeface="Arial"/>
                      </a:endParaRPr>
                    </a:p>
                  </a:txBody>
                  <a:tcP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dirty="0">
                          <a:solidFill>
                            <a:schemeClr val="dk1"/>
                          </a:solidFill>
                          <a:latin typeface="+mn-lt"/>
                        </a:rPr>
                        <a:t>يرجى اختيار مؤشرات إضافية على مستوى الأثر</a:t>
                      </a:r>
                      <a:r>
                        <a:rPr lang="ar-JO" sz="1000" b="0" i="0" baseline="0" dirty="0">
                          <a:solidFill>
                            <a:schemeClr val="dk1"/>
                          </a:solidFill>
                          <a:latin typeface="+mn-lt"/>
                        </a:rPr>
                        <a:t> يقوم بجمعها الشركاء المنفذون كما هو محدد في بنك المؤشرات</a:t>
                      </a:r>
                      <a:endParaRPr lang="en-GB" sz="1000" b="0" i="0" dirty="0">
                        <a:solidFill>
                          <a:schemeClr val="dk1"/>
                        </a:solidFill>
                        <a:latin typeface="+mn-lt"/>
                      </a:endParaRPr>
                    </a:p>
                  </a:txBody>
                  <a:tcPr>
                    <a:solidFill>
                      <a:srgbClr val="F0F0F0"/>
                    </a:solidFill>
                  </a:tcPr>
                </a:tc>
                <a:extLst>
                  <a:ext uri="{0D108BD9-81ED-4DB2-BD59-A6C34878D82A}">
                    <a16:rowId xmlns:a16="http://schemas.microsoft.com/office/drawing/2014/main" val="4132710970"/>
                  </a:ext>
                </a:extLst>
              </a:tr>
            </a:tbl>
          </a:graphicData>
        </a:graphic>
      </p:graphicFrame>
      <p:grpSp>
        <p:nvGrpSpPr>
          <p:cNvPr id="40" name="Group 39">
            <a:extLst>
              <a:ext uri="{FF2B5EF4-FFF2-40B4-BE49-F238E27FC236}">
                <a16:creationId xmlns:a16="http://schemas.microsoft.com/office/drawing/2014/main" id="{C020A2C6-6D5C-BECA-C678-DAE635C8B382}"/>
              </a:ext>
            </a:extLst>
          </p:cNvPr>
          <p:cNvGrpSpPr/>
          <p:nvPr/>
        </p:nvGrpSpPr>
        <p:grpSpPr>
          <a:xfrm flipH="1">
            <a:off x="2907935" y="1193108"/>
            <a:ext cx="786783" cy="611869"/>
            <a:chOff x="7025755" y="914550"/>
            <a:chExt cx="704223" cy="469684"/>
          </a:xfrm>
        </p:grpSpPr>
        <p:cxnSp>
          <p:nvCxnSpPr>
            <p:cNvPr id="41" name="Straight Arrow Connector 40">
              <a:extLst>
                <a:ext uri="{FF2B5EF4-FFF2-40B4-BE49-F238E27FC236}">
                  <a16:creationId xmlns:a16="http://schemas.microsoft.com/office/drawing/2014/main" id="{C63BA06E-FC90-3FF6-AC97-BF59AAFB0C80}"/>
                </a:ext>
              </a:extLst>
            </p:cNvPr>
            <p:cNvCxnSpPr>
              <a:cxnSpLocks/>
            </p:cNvCxnSpPr>
            <p:nvPr/>
          </p:nvCxnSpPr>
          <p:spPr>
            <a:xfrm>
              <a:off x="7025755" y="914550"/>
              <a:ext cx="70422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9826461-4C41-2B1E-D355-AE984F5AEBEC}"/>
                </a:ext>
              </a:extLst>
            </p:cNvPr>
            <p:cNvCxnSpPr>
              <a:cxnSpLocks/>
            </p:cNvCxnSpPr>
            <p:nvPr/>
          </p:nvCxnSpPr>
          <p:spPr>
            <a:xfrm>
              <a:off x="7025755" y="1384234"/>
              <a:ext cx="70422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5C6118CD-EC36-EDD5-B51B-3542E4D3E9FF}"/>
              </a:ext>
            </a:extLst>
          </p:cNvPr>
          <p:cNvGrpSpPr/>
          <p:nvPr/>
        </p:nvGrpSpPr>
        <p:grpSpPr>
          <a:xfrm flipH="1">
            <a:off x="6408235" y="1228397"/>
            <a:ext cx="835592" cy="469684"/>
            <a:chOff x="7025755" y="914550"/>
            <a:chExt cx="704223" cy="469684"/>
          </a:xfrm>
        </p:grpSpPr>
        <p:cxnSp>
          <p:nvCxnSpPr>
            <p:cNvPr id="44" name="Straight Arrow Connector 43">
              <a:extLst>
                <a:ext uri="{FF2B5EF4-FFF2-40B4-BE49-F238E27FC236}">
                  <a16:creationId xmlns:a16="http://schemas.microsoft.com/office/drawing/2014/main" id="{C059CA52-43B9-4949-E60A-81DD06095A5D}"/>
                </a:ext>
              </a:extLst>
            </p:cNvPr>
            <p:cNvCxnSpPr>
              <a:cxnSpLocks/>
            </p:cNvCxnSpPr>
            <p:nvPr/>
          </p:nvCxnSpPr>
          <p:spPr>
            <a:xfrm>
              <a:off x="7025755" y="914550"/>
              <a:ext cx="70422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C285935-94E2-0321-CDD0-DD63B4AB582A}"/>
                </a:ext>
              </a:extLst>
            </p:cNvPr>
            <p:cNvCxnSpPr>
              <a:cxnSpLocks/>
            </p:cNvCxnSpPr>
            <p:nvPr/>
          </p:nvCxnSpPr>
          <p:spPr>
            <a:xfrm>
              <a:off x="7025755" y="1384234"/>
              <a:ext cx="70422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BF38CB24-704C-7123-9DAA-8AB80FA4F3D1}"/>
              </a:ext>
            </a:extLst>
          </p:cNvPr>
          <p:cNvSpPr txBox="1"/>
          <p:nvPr/>
        </p:nvSpPr>
        <p:spPr>
          <a:xfrm>
            <a:off x="9718872" y="1351838"/>
            <a:ext cx="790541" cy="171713"/>
          </a:xfrm>
          <a:prstGeom prst="rect">
            <a:avLst/>
          </a:prstGeom>
          <a:noFill/>
          <a:ln>
            <a:noFill/>
          </a:ln>
        </p:spPr>
        <p:txBody>
          <a:bodyPr wrap="square" lIns="54000" tIns="36000" rIns="54000" bIns="36000" rtlCol="0" anchor="ctr" anchorCtr="0">
            <a:noAutofit/>
          </a:bodyPr>
          <a:lstStyle/>
          <a:p>
            <a:r>
              <a:rPr lang="ar-JO" sz="900" dirty="0">
                <a:latin typeface="Arial" panose="020B0604020202020204" pitchFamily="34" charset="0"/>
                <a:ea typeface="Arial" charset="0"/>
                <a:cs typeface="Arial" charset="0"/>
              </a:rPr>
              <a:t>يؤدي إلى...</a:t>
            </a:r>
            <a:endParaRPr lang="en-GB" sz="900" dirty="0">
              <a:latin typeface="Arial" panose="020B0604020202020204" pitchFamily="34" charset="0"/>
              <a:ea typeface="Arial" charset="0"/>
              <a:cs typeface="Arial" charset="0"/>
            </a:endParaRPr>
          </a:p>
        </p:txBody>
      </p:sp>
      <p:cxnSp>
        <p:nvCxnSpPr>
          <p:cNvPr id="22" name="Straight Connector 21">
            <a:extLst>
              <a:ext uri="{FF2B5EF4-FFF2-40B4-BE49-F238E27FC236}">
                <a16:creationId xmlns:a16="http://schemas.microsoft.com/office/drawing/2014/main" id="{CDAC2040-460C-7EA9-EFBD-F16B963EACE4}"/>
              </a:ext>
            </a:extLst>
          </p:cNvPr>
          <p:cNvCxnSpPr>
            <a:cxnSpLocks/>
          </p:cNvCxnSpPr>
          <p:nvPr/>
        </p:nvCxnSpPr>
        <p:spPr>
          <a:xfrm>
            <a:off x="10267622" y="1408131"/>
            <a:ext cx="15064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4B6815F-A7B1-BD79-3D4B-63F87116CCBE}"/>
              </a:ext>
            </a:extLst>
          </p:cNvPr>
          <p:cNvCxnSpPr>
            <a:cxnSpLocks/>
          </p:cNvCxnSpPr>
          <p:nvPr/>
        </p:nvCxnSpPr>
        <p:spPr>
          <a:xfrm flipV="1">
            <a:off x="10267490" y="1174898"/>
            <a:ext cx="0" cy="466467"/>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6DF77CEB-4429-C09D-0ABD-D60B7B11F9DA}"/>
              </a:ext>
            </a:extLst>
          </p:cNvPr>
          <p:cNvCxnSpPr>
            <a:cxnSpLocks/>
          </p:cNvCxnSpPr>
          <p:nvPr/>
        </p:nvCxnSpPr>
        <p:spPr>
          <a:xfrm flipH="1">
            <a:off x="9718872" y="1167524"/>
            <a:ext cx="548618" cy="1"/>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5FBF2277-EDBC-95FC-79D7-F5F0115FD459}"/>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40</a:t>
            </a:fld>
            <a:endParaRPr lang="en-GB" dirty="0"/>
          </a:p>
        </p:txBody>
      </p:sp>
      <p:cxnSp>
        <p:nvCxnSpPr>
          <p:cNvPr id="46" name="Straight Arrow Connector 45">
            <a:extLst>
              <a:ext uri="{FF2B5EF4-FFF2-40B4-BE49-F238E27FC236}">
                <a16:creationId xmlns:a16="http://schemas.microsoft.com/office/drawing/2014/main" id="{6DF77CEB-4429-C09D-0ABD-D60B7B11F9DA}"/>
              </a:ext>
            </a:extLst>
          </p:cNvPr>
          <p:cNvCxnSpPr>
            <a:cxnSpLocks/>
          </p:cNvCxnSpPr>
          <p:nvPr/>
        </p:nvCxnSpPr>
        <p:spPr>
          <a:xfrm flipH="1">
            <a:off x="9718872" y="1641364"/>
            <a:ext cx="548618" cy="1"/>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205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8E911E0-8C66-3B63-788B-77858C0E4AB6}"/>
              </a:ext>
            </a:extLst>
          </p:cNvPr>
          <p:cNvSpPr/>
          <p:nvPr/>
        </p:nvSpPr>
        <p:spPr>
          <a:xfrm>
            <a:off x="834860" y="1469973"/>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0" rIns="108000" bIns="36000" rtlCol="0" anchor="ctr" anchorCtr="0"/>
          <a:lstStyle/>
          <a:p>
            <a:pPr algn="r" rtl="1"/>
            <a:r>
              <a:rPr lang="ar-JO" sz="1400" b="1" dirty="0">
                <a:solidFill>
                  <a:srgbClr val="002060"/>
                </a:solidFill>
                <a:latin typeface="Arial" panose="020B0604020202020204" pitchFamily="34" charset="0"/>
              </a:rPr>
              <a:t>مساعدة الضحايا</a:t>
            </a:r>
            <a:endParaRPr lang="en-GB" sz="1400" b="1" dirty="0">
              <a:solidFill>
                <a:srgbClr val="002060"/>
              </a:solidFill>
              <a:latin typeface="Arial" panose="020B0604020202020204" pitchFamily="34" charset="0"/>
              <a:cs typeface="Arial" panose="020B0604020202020204" pitchFamily="34" charset="0"/>
            </a:endParaRPr>
          </a:p>
          <a:p>
            <a:pPr algn="r" rtl="1"/>
            <a:r>
              <a:rPr lang="ar-JO" sz="1200" dirty="0">
                <a:solidFill>
                  <a:srgbClr val="002060"/>
                </a:solidFill>
                <a:latin typeface="Arial" panose="020B0604020202020204" pitchFamily="34" charset="0"/>
              </a:rPr>
              <a:t>على الشركاء المنفذين جمع أية معلومات بشأن مسائل محددة تتعلق بضحايا المخلفات المتفجرة أثناء تواصلهم مع المجتمع قبل عملية إزالة الألغام وبعدها، وتحديد ضحايا المخلفات المتفجرة وإحالتهم بهدف حشد استجابة متعددة القطاعات لدعمهم.</a:t>
            </a:r>
            <a:endParaRPr lang="en-GB" sz="1200" dirty="0">
              <a:solidFill>
                <a:srgbClr val="002060"/>
              </a:solidFill>
              <a:latin typeface="Arial" panose="020B0604020202020204" pitchFamily="34" charset="0"/>
              <a:cs typeface="Arial" panose="020B0604020202020204" pitchFamily="34" charset="0"/>
            </a:endParaRPr>
          </a:p>
        </p:txBody>
      </p:sp>
      <p:sp>
        <p:nvSpPr>
          <p:cNvPr id="3" name="Rounded Rectangle 2">
            <a:extLst>
              <a:ext uri="{FF2B5EF4-FFF2-40B4-BE49-F238E27FC236}">
                <a16:creationId xmlns:a16="http://schemas.microsoft.com/office/drawing/2014/main" id="{BF14DD11-448C-1F9D-5133-444E52F8AA9D}"/>
              </a:ext>
            </a:extLst>
          </p:cNvPr>
          <p:cNvSpPr/>
          <p:nvPr/>
        </p:nvSpPr>
        <p:spPr>
          <a:xfrm>
            <a:off x="6807711" y="1475127"/>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rPr>
              <a:t>التعليم بشأن مخاطر المخلفات المتفجرة</a:t>
            </a:r>
            <a:endParaRPr lang="en-GB" sz="1400" b="1" dirty="0">
              <a:solidFill>
                <a:srgbClr val="002060"/>
              </a:solidFill>
              <a:latin typeface="Arial" panose="020B0604020202020204" pitchFamily="34" charset="0"/>
              <a:cs typeface="Arial" panose="020B0604020202020204" pitchFamily="34" charset="0"/>
            </a:endParaRPr>
          </a:p>
          <a:p>
            <a:pPr marL="0" marR="0" lvl="0" indent="0" algn="r" rtl="1" eaLnBrk="1" fontAlgn="auto" latinLnBrk="0" hangingPunct="1">
              <a:lnSpc>
                <a:spcPct val="100000"/>
              </a:lnSpc>
              <a:spcBef>
                <a:spcPts val="0"/>
              </a:spcBef>
              <a:spcAft>
                <a:spcPts val="0"/>
              </a:spcAft>
              <a:buClrTx/>
              <a:buSzTx/>
              <a:buFontTx/>
              <a:buNone/>
            </a:pPr>
            <a:r>
              <a:rPr lang="ar-JO" sz="1200" b="0" i="0" dirty="0">
                <a:solidFill>
                  <a:srgbClr val="002060"/>
                </a:solidFill>
                <a:latin typeface="Arial" panose="020B0604020202020204" pitchFamily="34" charset="0"/>
                <a:cs typeface="Arial" panose="020B0604020202020204" pitchFamily="34" charset="0"/>
              </a:rPr>
              <a:t>يحسن التعليم بشأن مخاطر المخلفات المتفجرة والتواصل مع المجتمع الوصول إلى المجتمعات المتأثرة والتواصل معها، ويحسن فهم التهديدات من الألغام/</a:t>
            </a:r>
            <a:r>
              <a:rPr lang="ar-JO" sz="1200" dirty="0">
                <a:solidFill>
                  <a:srgbClr val="002060"/>
                </a:solidFill>
                <a:latin typeface="Arial" panose="020B0604020202020204" pitchFamily="34" charset="0"/>
                <a:cs typeface="Arial" panose="020B0604020202020204" pitchFamily="34" charset="0"/>
              </a:rPr>
              <a:t>البقايا المتفجرة من الحرب للمساعدة في توفير المعلومات للمسح غير الفني.</a:t>
            </a:r>
            <a:endParaRPr lang="ar-JO" sz="1200" b="0" i="0" dirty="0">
              <a:solidFill>
                <a:srgbClr val="002060"/>
              </a:solidFill>
              <a:latin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66BDA119-6576-157F-969A-709BFEE6F8ED}"/>
              </a:ext>
            </a:extLst>
          </p:cNvPr>
          <p:cNvSpPr/>
          <p:nvPr/>
        </p:nvSpPr>
        <p:spPr>
          <a:xfrm>
            <a:off x="307485" y="3257064"/>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rPr>
              <a:t>تطوير قدرات سلطات إزالة الألغام الوطنية</a:t>
            </a:r>
          </a:p>
          <a:p>
            <a:pPr algn="r" rtl="1"/>
            <a:r>
              <a:rPr lang="ar-JO" sz="1200" b="0" i="0" dirty="0">
                <a:solidFill>
                  <a:srgbClr val="002060"/>
                </a:solidFill>
                <a:latin typeface="Arial" panose="020B0604020202020204" pitchFamily="34" charset="0"/>
                <a:cs typeface="Arial" panose="020B0604020202020204" pitchFamily="34" charset="0"/>
              </a:rPr>
              <a:t>هنالك وضوح أفضل لدى السلطات الوطنية بشأن التلوث نتيجة المسح غير الفني، مما يمكنهم من التخطيط الاستراتيجي وحشد الموارد بشكل أفضل. كما ويحسن أداء الدولة ويمكنهم من تقديم تقارير أكثر دقة بشأن اتفاقية أوتوا واتفاقية الذخيرة العنقودية.</a:t>
            </a:r>
          </a:p>
        </p:txBody>
      </p:sp>
      <p:sp>
        <p:nvSpPr>
          <p:cNvPr id="5" name="Rounded Rectangle 4">
            <a:extLst>
              <a:ext uri="{FF2B5EF4-FFF2-40B4-BE49-F238E27FC236}">
                <a16:creationId xmlns:a16="http://schemas.microsoft.com/office/drawing/2014/main" id="{C4E80C82-AE1E-2F76-1CD6-314A9F388695}"/>
              </a:ext>
            </a:extLst>
          </p:cNvPr>
          <p:cNvSpPr/>
          <p:nvPr/>
        </p:nvSpPr>
        <p:spPr>
          <a:xfrm>
            <a:off x="7375834" y="3259641"/>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rPr>
              <a:t>بناء قدرات الشركاء المنفذين المحليين</a:t>
            </a:r>
          </a:p>
          <a:p>
            <a:pPr algn="r" rtl="1"/>
            <a:r>
              <a:rPr lang="ar-JO" sz="1200" b="0" i="0" dirty="0">
                <a:solidFill>
                  <a:srgbClr val="002060"/>
                </a:solidFill>
                <a:latin typeface="Arial" panose="020B0604020202020204" pitchFamily="34" charset="0"/>
                <a:cs typeface="Arial" panose="020B0604020202020204" pitchFamily="34" charset="0"/>
              </a:rPr>
              <a:t>دعم بناء قدرات المنفذين المحليين لتنفيذ مسح غير فني يمكن أن يسرع عملية تسليم الأراضي، ويساعد سلطات إزالة الألغام الوطنية في فهم التلوث بوضوح مما يمكن من تخطيط استراتيجي وحشد للموارد بفعالية أكبر.</a:t>
            </a:r>
          </a:p>
        </p:txBody>
      </p:sp>
      <p:sp>
        <p:nvSpPr>
          <p:cNvPr id="6" name="Rounded Rectangle 5">
            <a:extLst>
              <a:ext uri="{FF2B5EF4-FFF2-40B4-BE49-F238E27FC236}">
                <a16:creationId xmlns:a16="http://schemas.microsoft.com/office/drawing/2014/main" id="{0818EA36-9723-5184-C7AC-D88AD94DFBF4}"/>
              </a:ext>
            </a:extLst>
          </p:cNvPr>
          <p:cNvSpPr/>
          <p:nvPr/>
        </p:nvSpPr>
        <p:spPr>
          <a:xfrm>
            <a:off x="6857140" y="5044155"/>
            <a:ext cx="5018694"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180000" bIns="0" rtlCol="0" anchor="ctr"/>
          <a:lstStyle/>
          <a:p>
            <a:pPr algn="r" rtl="1"/>
            <a:r>
              <a:rPr lang="ar-JO" sz="1400" b="1" dirty="0">
                <a:solidFill>
                  <a:srgbClr val="002060"/>
                </a:solidFill>
                <a:latin typeface="Arial" panose="020B0604020202020204" pitchFamily="34" charset="0"/>
              </a:rPr>
              <a:t>المناصرة والإشراك</a:t>
            </a:r>
          </a:p>
          <a:p>
            <a:pPr algn="r" rtl="1">
              <a:spcAft>
                <a:spcPts val="300"/>
              </a:spcAft>
            </a:pPr>
            <a:r>
              <a:rPr lang="ar-JO" sz="1200" b="0" i="0" dirty="0">
                <a:solidFill>
                  <a:srgbClr val="002060"/>
                </a:solidFill>
                <a:latin typeface="Arial" panose="020B0604020202020204" pitchFamily="34" charset="0"/>
                <a:cs typeface="Arial" panose="020B0604020202020204" pitchFamily="34" charset="0"/>
              </a:rPr>
              <a:t>يجب على أصحاب المصلحة دفع المنفذين المحليين لتنفيذ مسح غير فني قبل المسح الفني وإزالة الألغام لإيضاح التلوث للسلطات الوطنية كي تتمكن من التخطيط الاستراتيجي وتقديم التقارير بشأن الاتفاقيات وتحسين استخدام الموارد الشحيحة للمسح الفني وإزالة الألغام. </a:t>
            </a:r>
          </a:p>
          <a:p>
            <a:pPr algn="r" rtl="1">
              <a:spcAft>
                <a:spcPts val="300"/>
              </a:spcAft>
            </a:pPr>
            <a:r>
              <a:rPr lang="ar-JO" sz="1200" dirty="0">
                <a:solidFill>
                  <a:srgbClr val="002060"/>
                </a:solidFill>
                <a:latin typeface="Arial" panose="020B0604020202020204" pitchFamily="34" charset="0"/>
                <a:cs typeface="Arial" panose="020B0604020202020204" pitchFamily="34" charset="0"/>
              </a:rPr>
              <a:t>يمكن أن يوفر المسح غير الفني الفرص لتحديد الأشخاص ذوي الإعاقة والفئات المهمشة الأخرى والتأكد من إشراكها في عملية المسح غير الفني.</a:t>
            </a:r>
            <a:endParaRPr lang="ar-JO" sz="1200" b="0" i="0" dirty="0">
              <a:solidFill>
                <a:srgbClr val="002060"/>
              </a:solidFill>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201A8226-623B-B954-42F6-9AB637D6AFA2}"/>
              </a:ext>
            </a:extLst>
          </p:cNvPr>
          <p:cNvSpPr/>
          <p:nvPr/>
        </p:nvSpPr>
        <p:spPr>
          <a:xfrm>
            <a:off x="834860"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rPr>
              <a:t>التعاون والتنسيق</a:t>
            </a:r>
            <a:endParaRPr lang="en-US" sz="1400" b="1" dirty="0">
              <a:solidFill>
                <a:srgbClr val="002060"/>
              </a:solidFill>
              <a:latin typeface="Arial" panose="020B0604020202020204" pitchFamily="34" charset="0"/>
            </a:endParaRPr>
          </a:p>
          <a:p>
            <a:pPr algn="r" rtl="1"/>
            <a:r>
              <a:rPr lang="ar-JO" sz="1200" b="0" i="0" dirty="0">
                <a:solidFill>
                  <a:srgbClr val="002060"/>
                </a:solidFill>
                <a:latin typeface="Arial" panose="020B0604020202020204" pitchFamily="34" charset="0"/>
                <a:cs typeface="Arial" panose="020B0604020202020204" pitchFamily="34" charset="0"/>
              </a:rPr>
              <a:t>التواصل مع المجتمع والتعليم بشأن مخاطر المخلفات المتفجرة يساعد في التواصل مع المجتمعات ويزيد التعاون من المجتمع مع عملية المسح غير الفني. ويمكن للتعاون والتنسيق مع الأطراف الأخرى خلال المسح الفني وبعده أن يزيد من احتمالية تحسن سبل العيش والخدمات الأساسية.</a:t>
            </a:r>
          </a:p>
        </p:txBody>
      </p:sp>
      <p:cxnSp>
        <p:nvCxnSpPr>
          <p:cNvPr id="8" name="Straight Connector 7">
            <a:extLst>
              <a:ext uri="{FF2B5EF4-FFF2-40B4-BE49-F238E27FC236}">
                <a16:creationId xmlns:a16="http://schemas.microsoft.com/office/drawing/2014/main" id="{E74A1E35-144A-CBA7-C595-6CED08E8CDA0}"/>
              </a:ext>
            </a:extLst>
          </p:cNvPr>
          <p:cNvCxnSpPr>
            <a:cxnSpLocks/>
          </p:cNvCxnSpPr>
          <p:nvPr/>
        </p:nvCxnSpPr>
        <p:spPr>
          <a:xfrm>
            <a:off x="5483073" y="3061457"/>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B462E8-E6E9-D237-2110-6D9A3AD4DEFF}"/>
              </a:ext>
            </a:extLst>
          </p:cNvPr>
          <p:cNvCxnSpPr>
            <a:cxnSpLocks/>
          </p:cNvCxnSpPr>
          <p:nvPr/>
        </p:nvCxnSpPr>
        <p:spPr>
          <a:xfrm>
            <a:off x="4861315"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8B5A123-08BF-D2FA-02DA-6C3D8E2A053A}"/>
              </a:ext>
            </a:extLst>
          </p:cNvPr>
          <p:cNvCxnSpPr>
            <a:cxnSpLocks/>
          </p:cNvCxnSpPr>
          <p:nvPr/>
        </p:nvCxnSpPr>
        <p:spPr>
          <a:xfrm>
            <a:off x="6857141"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B0BEB4-5C84-11AF-5D63-24FDE3DCE64A}"/>
              </a:ext>
            </a:extLst>
          </p:cNvPr>
          <p:cNvCxnSpPr>
            <a:cxnSpLocks/>
          </p:cNvCxnSpPr>
          <p:nvPr/>
        </p:nvCxnSpPr>
        <p:spPr>
          <a:xfrm flipH="1">
            <a:off x="6551432" y="3061457"/>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FACA15A-8710-9066-6E3C-5FA90906DC52}"/>
              </a:ext>
            </a:extLst>
          </p:cNvPr>
          <p:cNvCxnSpPr>
            <a:cxnSpLocks/>
          </p:cNvCxnSpPr>
          <p:nvPr/>
        </p:nvCxnSpPr>
        <p:spPr>
          <a:xfrm flipH="1">
            <a:off x="5369074" y="4659322"/>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1B7F32E-B570-0022-3BE6-DB7C43B8092D}"/>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sp>
        <p:nvSpPr>
          <p:cNvPr id="14" name="TextBox 13">
            <a:extLst>
              <a:ext uri="{FF2B5EF4-FFF2-40B4-BE49-F238E27FC236}">
                <a16:creationId xmlns:a16="http://schemas.microsoft.com/office/drawing/2014/main" id="{05FEF7E9-4FF8-E0C3-12A6-8BB1ABD8BA74}"/>
              </a:ext>
            </a:extLst>
          </p:cNvPr>
          <p:cNvSpPr txBox="1"/>
          <p:nvPr/>
        </p:nvSpPr>
        <p:spPr>
          <a:xfrm>
            <a:off x="307485" y="627829"/>
            <a:ext cx="11448277" cy="830997"/>
          </a:xfrm>
          <a:prstGeom prst="rect">
            <a:avLst/>
          </a:prstGeom>
          <a:noFill/>
        </p:spPr>
        <p:txBody>
          <a:bodyPr wrap="square" lIns="0">
            <a:spAutoFit/>
          </a:bodyPr>
          <a:lstStyle/>
          <a:p>
            <a:pPr algn="r" rtl="1">
              <a:defRPr/>
            </a:pPr>
            <a:r>
              <a:rPr lang="ar-JO" sz="1200" dirty="0">
                <a:solidFill>
                  <a:srgbClr val="002060"/>
                </a:solidFill>
                <a:latin typeface="Arial" panose="020B0604020202020204" pitchFamily="34" charset="0"/>
              </a:rPr>
              <a:t>يمكن </a:t>
            </a:r>
            <a:r>
              <a:rPr lang="ar-JO" sz="1200" b="1" dirty="0">
                <a:solidFill>
                  <a:srgbClr val="002060"/>
                </a:solidFill>
                <a:latin typeface="Arial" panose="020B0604020202020204" pitchFamily="34" charset="0"/>
              </a:rPr>
              <a:t>للروابط الاستراتيجية</a:t>
            </a:r>
            <a:r>
              <a:rPr lang="ar-JO" sz="1200" dirty="0">
                <a:solidFill>
                  <a:srgbClr val="002060"/>
                </a:solidFill>
                <a:latin typeface="Arial" panose="020B0604020202020204" pitchFamily="34" charset="0"/>
              </a:rPr>
              <a:t> مع الجوانب الأخرى من العمل على إزالة الألغام أن تعزز التغيير على مستوى النتائج كما هو موضح هنا. ويحب أن ينظر المنفذون في هذه الروابط الاستراتيجية لتحقيق القيمة المضافة القصوى للقطاع. </a:t>
            </a:r>
            <a:endParaRPr lang="en-GB" sz="1200" b="1"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2060"/>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9781B33D-B1FF-4C1C-F866-986E45B8BF97}"/>
              </a:ext>
            </a:extLst>
          </p:cNvPr>
          <p:cNvCxnSpPr>
            <a:cxnSpLocks/>
          </p:cNvCxnSpPr>
          <p:nvPr/>
        </p:nvCxnSpPr>
        <p:spPr>
          <a:xfrm>
            <a:off x="6594822" y="4665438"/>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7" name="Flowchart: Connector 9">
            <a:extLst>
              <a:ext uri="{FF2B5EF4-FFF2-40B4-BE49-F238E27FC236}">
                <a16:creationId xmlns:a16="http://schemas.microsoft.com/office/drawing/2014/main" id="{D103F3AF-9093-3E67-29EB-BF7997DC8275}"/>
              </a:ext>
            </a:extLst>
          </p:cNvPr>
          <p:cNvSpPr/>
          <p:nvPr/>
        </p:nvSpPr>
        <p:spPr>
          <a:xfrm>
            <a:off x="5388690" y="3379852"/>
            <a:ext cx="1428264" cy="1393200"/>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ar-JO" sz="1400" b="1" dirty="0">
                <a:solidFill>
                  <a:srgbClr val="002060"/>
                </a:solidFill>
                <a:latin typeface="Arial" panose="020B0604020202020204" pitchFamily="34" charset="0"/>
              </a:rPr>
              <a:t>تسليم الأراضي – </a:t>
            </a:r>
          </a:p>
          <a:p>
            <a:pPr algn="ctr"/>
            <a:r>
              <a:rPr lang="ar-JO" sz="1400" b="1" dirty="0">
                <a:solidFill>
                  <a:srgbClr val="002060"/>
                </a:solidFill>
                <a:latin typeface="Arial" panose="020B0604020202020204" pitchFamily="34" charset="0"/>
              </a:rPr>
              <a:t>المسح غير الفني</a:t>
            </a:r>
            <a:endParaRPr lang="en-GB" sz="1400" b="1" dirty="0">
              <a:solidFill>
                <a:srgbClr val="002060"/>
              </a:solidFill>
              <a:latin typeface="Arial" panose="020B0604020202020204" pitchFamily="34" charset="0"/>
            </a:endParaRPr>
          </a:p>
        </p:txBody>
      </p:sp>
      <p:sp>
        <p:nvSpPr>
          <p:cNvPr id="18" name="Rectangle 17">
            <a:extLst>
              <a:ext uri="{FF2B5EF4-FFF2-40B4-BE49-F238E27FC236}">
                <a16:creationId xmlns:a16="http://schemas.microsoft.com/office/drawing/2014/main" id="{D7FBC2AD-FA98-849D-6046-2568882A08EA}"/>
              </a:ext>
            </a:extLst>
          </p:cNvPr>
          <p:cNvSpPr/>
          <p:nvPr/>
        </p:nvSpPr>
        <p:spPr>
          <a:xfrm>
            <a:off x="263545" y="242635"/>
            <a:ext cx="11448278" cy="307777"/>
          </a:xfrm>
          <a:prstGeom prst="rect">
            <a:avLst/>
          </a:prstGeom>
          <a:noFill/>
        </p:spPr>
        <p:txBody>
          <a:bodyPr wrap="square" lIns="0" tIns="0" rIns="0" bIns="0">
            <a:spAutoFit/>
          </a:bodyPr>
          <a:lstStyle/>
          <a:p>
            <a:pPr algn="r" rtl="1"/>
            <a:r>
              <a:rPr lang="ar-JO" sz="2000" dirty="0">
                <a:solidFill>
                  <a:srgbClr val="103A71"/>
                </a:solidFill>
                <a:latin typeface="Arial" panose="020B0604020202020204" pitchFamily="34" charset="0"/>
              </a:rPr>
              <a:t>نظرية العمل: </a:t>
            </a:r>
            <a:r>
              <a:rPr lang="ar-JO" sz="2000" b="1" dirty="0">
                <a:solidFill>
                  <a:srgbClr val="103A71"/>
                </a:solidFill>
                <a:latin typeface="Arial" panose="020B0604020202020204" pitchFamily="34" charset="0"/>
              </a:rPr>
              <a:t>تسليم الأراضي من خلال المسح غير الفني</a:t>
            </a:r>
            <a:endParaRPr lang="en-GB" sz="2000" b="1" dirty="0">
              <a:solidFill>
                <a:srgbClr val="103A71"/>
              </a:solidFill>
              <a:latin typeface="Arial" panose="020B0604020202020204" pitchFamily="34" charset="0"/>
              <a:cs typeface="Arial" panose="020B0604020202020204" pitchFamily="34" charset="0"/>
            </a:endParaRPr>
          </a:p>
        </p:txBody>
      </p:sp>
      <p:sp>
        <p:nvSpPr>
          <p:cNvPr id="16" name="Slide Number Placeholder 5">
            <a:extLst>
              <a:ext uri="{FF2B5EF4-FFF2-40B4-BE49-F238E27FC236}">
                <a16:creationId xmlns:a16="http://schemas.microsoft.com/office/drawing/2014/main" id="{1824F779-9FFB-4744-4EE7-DDE5D1DF5191}"/>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41</a:t>
            </a:fld>
            <a:endParaRPr lang="en-GB" dirty="0"/>
          </a:p>
        </p:txBody>
      </p:sp>
    </p:spTree>
    <p:extLst>
      <p:ext uri="{BB962C8B-B14F-4D97-AF65-F5344CB8AC3E}">
        <p14:creationId xmlns:p14="http://schemas.microsoft.com/office/powerpoint/2010/main" val="1716841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020C747-3CBA-CE13-B689-96630B7B9853}"/>
              </a:ext>
            </a:extLst>
          </p:cNvPr>
          <p:cNvGraphicFramePr>
            <a:graphicFrameLocks noGrp="1"/>
          </p:cNvGraphicFramePr>
          <p:nvPr>
            <p:extLst>
              <p:ext uri="{D42A27DB-BD31-4B8C-83A1-F6EECF244321}">
                <p14:modId xmlns:p14="http://schemas.microsoft.com/office/powerpoint/2010/main" val="4245040168"/>
              </p:ext>
            </p:extLst>
          </p:nvPr>
        </p:nvGraphicFramePr>
        <p:xfrm>
          <a:off x="945371" y="1304144"/>
          <a:ext cx="9962906" cy="4604404"/>
        </p:xfrm>
        <a:graphic>
          <a:graphicData uri="http://schemas.openxmlformats.org/drawingml/2006/table">
            <a:tbl>
              <a:tblPr firstRow="1" bandRow="1">
                <a:tableStyleId>{7DF18680-E054-41AD-8BC1-D1AEF772440D}</a:tableStyleId>
              </a:tblPr>
              <a:tblGrid>
                <a:gridCol w="4981453">
                  <a:extLst>
                    <a:ext uri="{9D8B030D-6E8A-4147-A177-3AD203B41FA5}">
                      <a16:colId xmlns:a16="http://schemas.microsoft.com/office/drawing/2014/main" val="918319957"/>
                    </a:ext>
                  </a:extLst>
                </a:gridCol>
                <a:gridCol w="4981453">
                  <a:extLst>
                    <a:ext uri="{9D8B030D-6E8A-4147-A177-3AD203B41FA5}">
                      <a16:colId xmlns:a16="http://schemas.microsoft.com/office/drawing/2014/main" val="1093851191"/>
                    </a:ext>
                  </a:extLst>
                </a:gridCol>
              </a:tblGrid>
              <a:tr h="481904">
                <a:tc gridSpan="2">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400" dirty="0">
                          <a:solidFill>
                            <a:schemeClr val="bg1"/>
                          </a:solidFill>
                          <a:latin typeface="Arial" panose="020B0604020202020204" pitchFamily="34" charset="0"/>
                          <a:cs typeface="+mn-cs"/>
                        </a:rPr>
                        <a:t>أسئلة تأمل لاستخدام</a:t>
                      </a:r>
                      <a:r>
                        <a:rPr lang="ar-JO" sz="1400" baseline="0" dirty="0">
                          <a:solidFill>
                            <a:schemeClr val="bg1"/>
                          </a:solidFill>
                          <a:latin typeface="Arial" panose="020B0604020202020204" pitchFamily="34" charset="0"/>
                          <a:cs typeface="+mn-cs"/>
                        </a:rPr>
                        <a:t> الفريق </a:t>
                      </a:r>
                      <a:r>
                        <a:rPr lang="ar-JO" sz="1400" b="0" baseline="0" dirty="0">
                          <a:solidFill>
                            <a:schemeClr val="bg1"/>
                          </a:solidFill>
                          <a:latin typeface="Arial" panose="020B0604020202020204" pitchFamily="34" charset="0"/>
                          <a:cs typeface="+mn-cs"/>
                        </a:rPr>
                        <a:t>لتقييم الأداء فيما يتعلق بتقديم الخدمات بصورة شمولية وتراعي حساسية النزاع من خلال التنسيق داخل القطاع وخارجه لتحقيق القيمة الاستراتيجية القصوى من تسليم الأراضي من خلال المسح غير الفني</a:t>
                      </a:r>
                      <a:endParaRPr lang="ar-JO" sz="1400" dirty="0">
                        <a:solidFill>
                          <a:schemeClr val="bg1"/>
                        </a:solidFill>
                        <a:latin typeface="Arial" panose="020B0604020202020204" pitchFamily="34" charset="0"/>
                        <a:cs typeface="+mn-cs"/>
                      </a:endParaRPr>
                    </a:p>
                  </a:txBody>
                  <a:tcPr marL="251999" marT="108000" marB="108000">
                    <a:solidFill>
                      <a:schemeClr val="accent6"/>
                    </a:solidFill>
                  </a:tcPr>
                </a:tc>
                <a:tc hMerge="1">
                  <a:txBody>
                    <a:bodyPr/>
                    <a:lstStyle/>
                    <a:p>
                      <a:endParaRPr lang="en-US"/>
                    </a:p>
                  </a:txBody>
                  <a:tcPr/>
                </a:tc>
                <a:extLst>
                  <a:ext uri="{0D108BD9-81ED-4DB2-BD59-A6C34878D82A}">
                    <a16:rowId xmlns:a16="http://schemas.microsoft.com/office/drawing/2014/main" val="3356215133"/>
                  </a:ext>
                </a:extLst>
              </a:tr>
              <a:tr h="3961684">
                <a:tc>
                  <a:txBody>
                    <a:bodyPr/>
                    <a:lstStyle/>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dirty="0">
                          <a:solidFill>
                            <a:srgbClr val="002060"/>
                          </a:solidFill>
                          <a:latin typeface="Arial" panose="020B0604020202020204" pitchFamily="34" charset="0"/>
                        </a:rPr>
                        <a:t>هل يتم تنفيذ المسح غير الفني بصورة تراعي حساسية النزاع وشمولية تمنح النساء والرجال والفتيات والفتيان والأشخاص من الفئات المهمشة والضعيفة فرصةً متكافئة للمشاركة؟</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dirty="0">
                          <a:solidFill>
                            <a:srgbClr val="002060"/>
                          </a:solidFill>
                          <a:latin typeface="Arial" panose="020B0604020202020204" pitchFamily="34" charset="0"/>
                        </a:rPr>
                        <a:t>هل</a:t>
                      </a:r>
                      <a:r>
                        <a:rPr lang="ar-JO" sz="1200" b="0" i="0" baseline="0" dirty="0">
                          <a:solidFill>
                            <a:srgbClr val="002060"/>
                          </a:solidFill>
                          <a:latin typeface="Arial" panose="020B0604020202020204" pitchFamily="34" charset="0"/>
                        </a:rPr>
                        <a:t> تشرك فرق المسح غير الفني ضحايا المخلفات المتفجرة الأشخاص الآخرين من ذوي الإعاقة، وهل تقوم بتحديدهم وإحالة ضحايا المخلفات المتفجرة للأطراف ذات العلاقة؟</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baseline="0" dirty="0">
                          <a:solidFill>
                            <a:srgbClr val="002060"/>
                          </a:solidFill>
                          <a:latin typeface="Arial" panose="020B0604020202020204" pitchFamily="34" charset="0"/>
                        </a:rPr>
                        <a:t>هل تشير المجتمعات إلى أت أولويات المسح غير الفني التي يليها المسح الفني وإزالة الألغام مستجيبة للاحتياجات المحلية؟</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u="none" strike="noStrike" baseline="0" noProof="0" dirty="0">
                          <a:solidFill>
                            <a:srgbClr val="002060"/>
                          </a:solidFill>
                          <a:latin typeface="Arial" panose="020B0604020202020204" pitchFamily="34" charset="0"/>
                        </a:rPr>
                        <a:t>هل تستخدم الأدلة المتوفرة في توجيه السياسات والبرامج؟ هل يتم البناء على الدروس المستفادة والتأمل فيها لتحسين فعالية العمل على إزالة الألغام بشكل مستمر؟</a:t>
                      </a:r>
                      <a:endParaRPr lang="en-GB" sz="1200" b="0" i="0" u="none" strike="noStrike" noProof="0" dirty="0">
                        <a:solidFill>
                          <a:srgbClr val="002060"/>
                        </a:solidFill>
                        <a:latin typeface="Arial" panose="020B0604020202020204" pitchFamily="34" charset="0"/>
                      </a:endParaRPr>
                    </a:p>
                  </a:txBody>
                  <a:tcPr marL="180000" marT="180000"/>
                </a:tc>
                <a:tc>
                  <a:txBody>
                    <a:bodyPr/>
                    <a:lstStyle/>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dirty="0">
                          <a:solidFill>
                            <a:srgbClr val="002060"/>
                          </a:solidFill>
                          <a:latin typeface="Arial" panose="020B0604020202020204" pitchFamily="34" charset="0"/>
                        </a:rPr>
                        <a:t>هل</a:t>
                      </a:r>
                      <a:r>
                        <a:rPr lang="ar-JO" sz="1200" b="0" i="0" baseline="0" dirty="0">
                          <a:solidFill>
                            <a:srgbClr val="002060"/>
                          </a:solidFill>
                          <a:latin typeface="Arial" panose="020B0604020202020204" pitchFamily="34" charset="0"/>
                        </a:rPr>
                        <a:t> التوازن بين المسح غير الفني والمسح الفني وإزالة اللغام مناسب؟ هل يتم إلغاء الأراضي من خلال المسح الفني، حيثما يكون مناسباً، لتوفير موارد المسح الفني وإزالة الألغام؟</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baseline="0" dirty="0">
                          <a:solidFill>
                            <a:srgbClr val="002060"/>
                          </a:solidFill>
                          <a:latin typeface="Arial" panose="020B0604020202020204" pitchFamily="34" charset="0"/>
                        </a:rPr>
                        <a:t>هل يوجد وضوح كافي بشأن التلوث من المخلفات المتفجرة نتيجة للمسح غير الفني؟ هل تتمتع سلطة إزالة الألغام الوطنية بقدرة أفضل للتخطيط الاستراتيجي وإدارة العمل على إزالة الألغام وحشد الموارد نتيجة هذا الوضوح؟</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baseline="0" dirty="0">
                          <a:solidFill>
                            <a:srgbClr val="002060"/>
                          </a:solidFill>
                          <a:latin typeface="Arial" panose="020B0604020202020204" pitchFamily="34" charset="0"/>
                        </a:rPr>
                        <a:t>هل يتمتع المنفذون المحليون بالقدرة والموارد والفرصة لتوفير القيادة وتنفيذ المسح غير الفني؟</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baseline="0" dirty="0">
                          <a:solidFill>
                            <a:srgbClr val="002060"/>
                          </a:solidFill>
                          <a:latin typeface="Arial" panose="020B0604020202020204" pitchFamily="34" charset="0"/>
                        </a:rPr>
                        <a:t>هل المعلومات بشأن المناطق المشتبه بخطورتها التي يتم الحصول عليها من خلال المسح غير الفني مستخدمة في التعليم بشأن مخاطر المخلفات المتفجرة، وهل ينتج عن التعليم بشأن مخاطر المخلفات المتفجرة أية معلومات تساعد المسح غير الفني؟</a:t>
                      </a:r>
                      <a:endParaRPr lang="en-GB" sz="1200" b="0" i="0" dirty="0">
                        <a:solidFill>
                          <a:srgbClr val="002060"/>
                        </a:solidFill>
                        <a:latin typeface="Arial" panose="020B0604020202020204" pitchFamily="34" charset="0"/>
                      </a:endParaRP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200" b="0" i="0" dirty="0">
                        <a:solidFill>
                          <a:srgbClr val="002060"/>
                        </a:solidFill>
                        <a:latin typeface="Arial" panose="020B0604020202020204" pitchFamily="34" charset="0"/>
                      </a:endParaRPr>
                    </a:p>
                  </a:txBody>
                  <a:tcPr marL="180000" marT="180000"/>
                </a:tc>
                <a:extLst>
                  <a:ext uri="{0D108BD9-81ED-4DB2-BD59-A6C34878D82A}">
                    <a16:rowId xmlns:a16="http://schemas.microsoft.com/office/drawing/2014/main" val="3203546465"/>
                  </a:ext>
                </a:extLst>
              </a:tr>
            </a:tbl>
          </a:graphicData>
        </a:graphic>
      </p:graphicFrame>
      <p:sp>
        <p:nvSpPr>
          <p:cNvPr id="3" name="Rectangle 2">
            <a:extLst>
              <a:ext uri="{FF2B5EF4-FFF2-40B4-BE49-F238E27FC236}">
                <a16:creationId xmlns:a16="http://schemas.microsoft.com/office/drawing/2014/main" id="{60F5800B-887F-1D26-4371-83A0C2D40282}"/>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sp>
        <p:nvSpPr>
          <p:cNvPr id="4" name="Rectangle 3">
            <a:extLst>
              <a:ext uri="{FF2B5EF4-FFF2-40B4-BE49-F238E27FC236}">
                <a16:creationId xmlns:a16="http://schemas.microsoft.com/office/drawing/2014/main" id="{CB7BB5A2-DFDC-5F6C-1035-87E272EFA418}"/>
              </a:ext>
            </a:extLst>
          </p:cNvPr>
          <p:cNvSpPr/>
          <p:nvPr/>
        </p:nvSpPr>
        <p:spPr>
          <a:xfrm>
            <a:off x="263545" y="242635"/>
            <a:ext cx="11448278" cy="307777"/>
          </a:xfrm>
          <a:prstGeom prst="rect">
            <a:avLst/>
          </a:prstGeom>
          <a:noFill/>
        </p:spPr>
        <p:txBody>
          <a:bodyPr wrap="square" lIns="0" tIns="0" rIns="0" bIns="0">
            <a:spAutoFit/>
          </a:bodyPr>
          <a:lstStyle/>
          <a:p>
            <a:pPr algn="r" rtl="1"/>
            <a:r>
              <a:rPr lang="ar-JO" sz="2000" dirty="0">
                <a:solidFill>
                  <a:srgbClr val="103A71"/>
                </a:solidFill>
                <a:latin typeface="Arial" panose="020B0604020202020204" pitchFamily="34" charset="0"/>
              </a:rPr>
              <a:t>نظرية العمل: </a:t>
            </a:r>
            <a:r>
              <a:rPr lang="ar-JO" sz="2000" b="1" dirty="0">
                <a:solidFill>
                  <a:srgbClr val="103A71"/>
                </a:solidFill>
                <a:latin typeface="Arial" panose="020B0604020202020204" pitchFamily="34" charset="0"/>
              </a:rPr>
              <a:t>تسليم الأراضي من خلال المسح غير الفني</a:t>
            </a:r>
            <a:endParaRPr lang="en-GB" sz="2000" b="1" dirty="0">
              <a:solidFill>
                <a:srgbClr val="103A71"/>
              </a:solidFill>
              <a:latin typeface="Arial" panose="020B0604020202020204" pitchFamily="34" charset="0"/>
              <a:cs typeface="Arial" panose="020B0604020202020204" pitchFamily="34" charset="0"/>
            </a:endParaRPr>
          </a:p>
        </p:txBody>
      </p:sp>
      <p:sp>
        <p:nvSpPr>
          <p:cNvPr id="5" name="Slide Number Placeholder 5">
            <a:extLst>
              <a:ext uri="{FF2B5EF4-FFF2-40B4-BE49-F238E27FC236}">
                <a16:creationId xmlns:a16="http://schemas.microsoft.com/office/drawing/2014/main" id="{41A6EAEC-838A-7F40-EE7A-6F229CB28BB1}"/>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42</a:t>
            </a:fld>
            <a:endParaRPr lang="en-GB" dirty="0"/>
          </a:p>
        </p:txBody>
      </p:sp>
    </p:spTree>
    <p:extLst>
      <p:ext uri="{BB962C8B-B14F-4D97-AF65-F5344CB8AC3E}">
        <p14:creationId xmlns:p14="http://schemas.microsoft.com/office/powerpoint/2010/main" val="23760983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endParaRPr>
          </a:p>
        </p:txBody>
      </p:sp>
      <p:sp>
        <p:nvSpPr>
          <p:cNvPr id="29" name="Rectangle 28">
            <a:extLst>
              <a:ext uri="{FF2B5EF4-FFF2-40B4-BE49-F238E27FC236}">
                <a16:creationId xmlns:a16="http://schemas.microsoft.com/office/drawing/2014/main" id="{B10EBB55-25C6-2B42-9B1E-5A6F2C040490}"/>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0" name="TextBox 19">
            <a:extLst>
              <a:ext uri="{FF2B5EF4-FFF2-40B4-BE49-F238E27FC236}">
                <a16:creationId xmlns:a16="http://schemas.microsoft.com/office/drawing/2014/main" id="{F38327D3-5C66-414E-AADF-D164D344055E}"/>
              </a:ext>
            </a:extLst>
          </p:cNvPr>
          <p:cNvSpPr txBox="1"/>
          <p:nvPr/>
        </p:nvSpPr>
        <p:spPr>
          <a:xfrm>
            <a:off x="9718368" y="1260836"/>
            <a:ext cx="790541" cy="231958"/>
          </a:xfrm>
          <a:prstGeom prst="rect">
            <a:avLst/>
          </a:prstGeom>
          <a:noFill/>
          <a:ln>
            <a:noFill/>
          </a:ln>
        </p:spPr>
        <p:txBody>
          <a:bodyPr wrap="square" lIns="54000" tIns="36000" rIns="54000" bIns="36000" rtlCol="0" anchor="ctr" anchorCtr="0">
            <a:noAutofit/>
          </a:bodyPr>
          <a:lstStyle/>
          <a:p>
            <a:r>
              <a:rPr lang="ar-JO" sz="900" dirty="0">
                <a:latin typeface="Arial" panose="020B0604020202020204" pitchFamily="34" charset="0"/>
                <a:ea typeface="Arial" charset="0"/>
                <a:cs typeface="Arial" charset="0"/>
              </a:rPr>
              <a:t>يؤدي إلى...</a:t>
            </a:r>
            <a:endParaRPr lang="en-GB" sz="900" dirty="0">
              <a:latin typeface="Arial" panose="020B0604020202020204" pitchFamily="34" charset="0"/>
              <a:ea typeface="Arial" charset="0"/>
              <a:cs typeface="Arial" charset="0"/>
            </a:endParaRPr>
          </a:p>
        </p:txBody>
      </p:sp>
      <p:sp>
        <p:nvSpPr>
          <p:cNvPr id="4" name="Rectangle 3">
            <a:extLst>
              <a:ext uri="{FF2B5EF4-FFF2-40B4-BE49-F238E27FC236}">
                <a16:creationId xmlns:a16="http://schemas.microsoft.com/office/drawing/2014/main" id="{A6C12D0C-5835-8345-9605-5BFF7AF15B07}"/>
              </a:ext>
            </a:extLst>
          </p:cNvPr>
          <p:cNvSpPr/>
          <p:nvPr/>
        </p:nvSpPr>
        <p:spPr>
          <a:xfrm>
            <a:off x="346600" y="254959"/>
            <a:ext cx="11448278" cy="307777"/>
          </a:xfrm>
          <a:prstGeom prst="rect">
            <a:avLst/>
          </a:prstGeom>
          <a:noFill/>
        </p:spPr>
        <p:txBody>
          <a:bodyPr wrap="square" lIns="0" tIns="0" rIns="0" bIns="0">
            <a:spAutoFit/>
          </a:bodyPr>
          <a:lstStyle/>
          <a:p>
            <a:pPr algn="r" rtl="1"/>
            <a:r>
              <a:rPr lang="ar-JO" sz="2000" dirty="0">
                <a:solidFill>
                  <a:srgbClr val="103A71"/>
                </a:solidFill>
                <a:latin typeface="Arial" panose="020B0604020202020204" pitchFamily="34" charset="0"/>
                <a:cs typeface="Arial" panose="020B0604020202020204" pitchFamily="34" charset="0"/>
              </a:rPr>
              <a:t>نظرية العمل: </a:t>
            </a:r>
            <a:r>
              <a:rPr lang="ar-JO" sz="2000" b="1" dirty="0">
                <a:solidFill>
                  <a:srgbClr val="103A71"/>
                </a:solidFill>
                <a:latin typeface="Arial" panose="020B0604020202020204" pitchFamily="34" charset="0"/>
                <a:cs typeface="Arial" panose="020B0604020202020204" pitchFamily="34" charset="0"/>
              </a:rPr>
              <a:t>مهام التخلص من المخلفات المتفجرة</a:t>
            </a:r>
            <a:r>
              <a:rPr lang="ar-JO" sz="2000" dirty="0">
                <a:solidFill>
                  <a:srgbClr val="103A71"/>
                </a:solidFill>
                <a:latin typeface="Arial" panose="020B0604020202020204" pitchFamily="34" charset="0"/>
                <a:cs typeface="Arial" panose="020B0604020202020204" pitchFamily="34" charset="0"/>
              </a:rPr>
              <a:t> </a:t>
            </a:r>
            <a:endParaRPr lang="en-GB" sz="2000" b="1" dirty="0">
              <a:solidFill>
                <a:srgbClr val="103A71"/>
              </a:solidFill>
              <a:latin typeface="Arial" panose="020B0604020202020204" pitchFamily="34" charset="0"/>
              <a:ea typeface="+mj-ea"/>
              <a:cs typeface="Arial" panose="020B0604020202020204" pitchFamily="34" charset="0"/>
            </a:endParaRPr>
          </a:p>
        </p:txBody>
      </p:sp>
      <p:sp>
        <p:nvSpPr>
          <p:cNvPr id="16" name="TextBox 15">
            <a:extLst>
              <a:ext uri="{FF2B5EF4-FFF2-40B4-BE49-F238E27FC236}">
                <a16:creationId xmlns:a16="http://schemas.microsoft.com/office/drawing/2014/main" id="{5255273F-9814-4110-9FDB-5B985586258D}"/>
              </a:ext>
            </a:extLst>
          </p:cNvPr>
          <p:cNvSpPr txBox="1"/>
          <p:nvPr/>
        </p:nvSpPr>
        <p:spPr>
          <a:xfrm>
            <a:off x="10508909" y="1287537"/>
            <a:ext cx="924116" cy="386904"/>
          </a:xfrm>
          <a:prstGeom prst="roundRect">
            <a:avLst/>
          </a:prstGeom>
          <a:solidFill>
            <a:srgbClr val="F0F0F0"/>
          </a:solidFill>
          <a:ln w="19050">
            <a:solidFill>
              <a:srgbClr val="808080"/>
            </a:solidFill>
          </a:ln>
        </p:spPr>
        <p:txBody>
          <a:bodyPr wrap="square" lIns="36000" tIns="36000" rIns="36000" bIns="36000" rtlCol="0" anchor="ctr" anchorCtr="0">
            <a:spAutoFit/>
          </a:bodyPr>
          <a:lstStyle>
            <a:defPPr>
              <a:defRPr lang="en-US"/>
            </a:defPPr>
            <a:lvl1pPr algn="ctr">
              <a:defRPr sz="900">
                <a:ea typeface="Arial" charset="0"/>
                <a:cs typeface="Arial" charset="0"/>
              </a:defRPr>
            </a:lvl1pPr>
          </a:lstStyle>
          <a:p>
            <a:r>
              <a:rPr lang="ar-JO" dirty="0"/>
              <a:t>مهام التخلص من العتاد المتفجر</a:t>
            </a:r>
            <a:endParaRPr lang="en-GB" dirty="0"/>
          </a:p>
        </p:txBody>
      </p:sp>
      <p:sp>
        <p:nvSpPr>
          <p:cNvPr id="40" name="TextBox 39">
            <a:extLst>
              <a:ext uri="{FF2B5EF4-FFF2-40B4-BE49-F238E27FC236}">
                <a16:creationId xmlns:a16="http://schemas.microsoft.com/office/drawing/2014/main" id="{D555FB24-3979-40B0-A6A4-876E72CC88EC}"/>
              </a:ext>
            </a:extLst>
          </p:cNvPr>
          <p:cNvSpPr txBox="1"/>
          <p:nvPr/>
        </p:nvSpPr>
        <p:spPr>
          <a:xfrm>
            <a:off x="406328" y="2551975"/>
            <a:ext cx="11388550" cy="575534"/>
          </a:xfrm>
          <a:prstGeom prst="rect">
            <a:avLst/>
          </a:prstGeom>
          <a:noFill/>
        </p:spPr>
        <p:txBody>
          <a:bodyPr wrap="square" lIns="0" numCol="1" spcCol="144000" rtlCol="0">
            <a:noAutofit/>
          </a:bodyPr>
          <a:lstStyle/>
          <a:p>
            <a:pPr algn="r" rtl="1"/>
            <a:r>
              <a:rPr lang="ar-JO" sz="1000" dirty="0">
                <a:latin typeface="Arial" panose="020B0604020202020204" pitchFamily="34" charset="0"/>
              </a:rPr>
              <a:t>الافتراضات: مثلا: المعلومات الواردة من الأنشطة (المسح غير الفني، المسح الفني، إزالة الألغام، التعليم بشأن مخاطر المخلفات المتفجرة) مسجلة ومحفوظة وتستخدم في للحفاظ على الحد الأدنى من معايير إدارة المعلومات لسجلات سلطات إزالة الألغام المحلية؛ المعلومات المخزنة من قبل السلطات المحلية و/أو المقاولين تستخدم لتحديد الأراضي ذات الأولوية لإزالة الألغام منها بناءً على معايير واضحة وشفافة؛ تضمن السلطات تسليم الأراضي للمستفيدين المحتملين دون تأخير؛ حين تكون الأرض قيد الاستخدام، ستؤدي إزالة الألغام إلى فوائد أمنية حقيقية ومتوقعة؛ يرجى أيضاً النظر إلى الافتراضات الملحقة 1، 2، 4، 7، 13، 15، 16، 17، 19، 21، 22، 27، 28، 31.</a:t>
            </a:r>
            <a:endParaRPr lang="en-GB" sz="1000" dirty="0">
              <a:latin typeface="Arial" panose="020B0604020202020204" pitchFamily="34" charset="0"/>
            </a:endParaRPr>
          </a:p>
        </p:txBody>
      </p:sp>
      <p:sp>
        <p:nvSpPr>
          <p:cNvPr id="35" name="Rectangle 34">
            <a:extLst>
              <a:ext uri="{FF2B5EF4-FFF2-40B4-BE49-F238E27FC236}">
                <a16:creationId xmlns:a16="http://schemas.microsoft.com/office/drawing/2014/main" id="{906B121F-250B-4BBE-9199-ADB61E196CE5}"/>
              </a:ext>
            </a:extLst>
          </p:cNvPr>
          <p:cNvSpPr/>
          <p:nvPr/>
        </p:nvSpPr>
        <p:spPr>
          <a:xfrm>
            <a:off x="10668449" y="734752"/>
            <a:ext cx="924933" cy="184666"/>
          </a:xfrm>
          <a:prstGeom prst="rect">
            <a:avLst/>
          </a:prstGeom>
        </p:spPr>
        <p:txBody>
          <a:bodyPr wrap="none" lIns="0" tIns="0" rIns="0" bIns="0">
            <a:spAutoFit/>
          </a:bodyPr>
          <a:lstStyle/>
          <a:p>
            <a:r>
              <a:rPr lang="ar-JO" sz="1200" dirty="0">
                <a:latin typeface="Arial" panose="020B0604020202020204" pitchFamily="34" charset="0"/>
              </a:rPr>
              <a:t>جدول نظرية العمل</a:t>
            </a:r>
            <a:endParaRPr lang="en-US" sz="1200" dirty="0">
              <a:latin typeface="Arial" panose="020B0604020202020204" pitchFamily="34" charset="0"/>
            </a:endParaRPr>
          </a:p>
        </p:txBody>
      </p:sp>
      <p:graphicFrame>
        <p:nvGraphicFramePr>
          <p:cNvPr id="2" name="Table 1">
            <a:extLst>
              <a:ext uri="{FF2B5EF4-FFF2-40B4-BE49-F238E27FC236}">
                <a16:creationId xmlns:a16="http://schemas.microsoft.com/office/drawing/2014/main" id="{55686F19-FFC9-AEAF-5BB4-047AEC1595BF}"/>
              </a:ext>
            </a:extLst>
          </p:cNvPr>
          <p:cNvGraphicFramePr>
            <a:graphicFrameLocks noGrp="1"/>
          </p:cNvGraphicFramePr>
          <p:nvPr>
            <p:extLst>
              <p:ext uri="{D42A27DB-BD31-4B8C-83A1-F6EECF244321}">
                <p14:modId xmlns:p14="http://schemas.microsoft.com/office/powerpoint/2010/main" val="721778118"/>
              </p:ext>
            </p:extLst>
          </p:nvPr>
        </p:nvGraphicFramePr>
        <p:xfrm>
          <a:off x="335729" y="3106389"/>
          <a:ext cx="11460046" cy="3455955"/>
        </p:xfrm>
        <a:graphic>
          <a:graphicData uri="http://schemas.openxmlformats.org/drawingml/2006/table">
            <a:tbl>
              <a:tblPr bandRow="1">
                <a:tableStyleId>{5C22544A-7EE6-4342-B048-85BDC9FD1C3A}</a:tableStyleId>
              </a:tblPr>
              <a:tblGrid>
                <a:gridCol w="1602799">
                  <a:extLst>
                    <a:ext uri="{9D8B030D-6E8A-4147-A177-3AD203B41FA5}">
                      <a16:colId xmlns:a16="http://schemas.microsoft.com/office/drawing/2014/main" val="136957955"/>
                    </a:ext>
                  </a:extLst>
                </a:gridCol>
                <a:gridCol w="1764792">
                  <a:extLst>
                    <a:ext uri="{9D8B030D-6E8A-4147-A177-3AD203B41FA5}">
                      <a16:colId xmlns:a16="http://schemas.microsoft.com/office/drawing/2014/main" val="2081821"/>
                    </a:ext>
                  </a:extLst>
                </a:gridCol>
                <a:gridCol w="8092455">
                  <a:extLst>
                    <a:ext uri="{9D8B030D-6E8A-4147-A177-3AD203B41FA5}">
                      <a16:colId xmlns:a16="http://schemas.microsoft.com/office/drawing/2014/main" val="23281405"/>
                    </a:ext>
                  </a:extLst>
                </a:gridCol>
              </a:tblGrid>
              <a:tr h="25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1600" b="0" i="0" dirty="0">
                          <a:solidFill>
                            <a:schemeClr val="bg1"/>
                          </a:solidFill>
                          <a:latin typeface="Arial" panose="020B0604020202020204" pitchFamily="34" charset="0"/>
                        </a:rPr>
                        <a:t>تكرار</a:t>
                      </a:r>
                      <a:r>
                        <a:rPr lang="ar-JO" sz="1600" b="0" i="0" baseline="0" dirty="0">
                          <a:solidFill>
                            <a:schemeClr val="bg1"/>
                          </a:solidFill>
                          <a:latin typeface="Arial" panose="020B0604020202020204" pitchFamily="34" charset="0"/>
                        </a:rPr>
                        <a:t> الحدوث</a:t>
                      </a:r>
                      <a:endParaRPr lang="en-GB" sz="1600" b="0" i="0" dirty="0">
                        <a:solidFill>
                          <a:srgbClr val="FF0000"/>
                        </a:solidFill>
                        <a:latin typeface="Arial" panose="020B0604020202020204" pitchFamily="34" charset="0"/>
                      </a:endParaRPr>
                    </a:p>
                  </a:txBody>
                  <a:tcPr>
                    <a:solidFill>
                      <a:schemeClr val="accent5"/>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JO" sz="1600" b="0" i="0" dirty="0">
                          <a:solidFill>
                            <a:schemeClr val="bg1"/>
                          </a:solidFill>
                          <a:latin typeface="Arial" panose="020B0604020202020204" pitchFamily="34" charset="0"/>
                        </a:rPr>
                        <a:t>المالك</a:t>
                      </a:r>
                      <a:endParaRPr lang="en-GB" sz="1600" b="0" i="0" dirty="0">
                        <a:solidFill>
                          <a:schemeClr val="bg1"/>
                        </a:solidFill>
                        <a:latin typeface="Arial" panose="020B0604020202020204" pitchFamily="34" charset="0"/>
                      </a:endParaRPr>
                    </a:p>
                  </a:txBody>
                  <a:tcP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1600" b="0" i="0" dirty="0">
                          <a:solidFill>
                            <a:schemeClr val="bg1"/>
                          </a:solidFill>
                          <a:latin typeface="Arial" panose="020B0604020202020204" pitchFamily="34" charset="0"/>
                        </a:rPr>
                        <a:t>مؤشرات</a:t>
                      </a:r>
                      <a:r>
                        <a:rPr lang="ar-JO" sz="1600" b="0" i="0" baseline="0" dirty="0">
                          <a:solidFill>
                            <a:schemeClr val="bg1"/>
                          </a:solidFill>
                          <a:latin typeface="Arial" panose="020B0604020202020204" pitchFamily="34" charset="0"/>
                        </a:rPr>
                        <a:t> المخرجات</a:t>
                      </a:r>
                      <a:endParaRPr lang="en-GB" sz="1600" b="0" i="0" dirty="0">
                        <a:solidFill>
                          <a:schemeClr val="bg1"/>
                        </a:solidFill>
                        <a:latin typeface="Arial" panose="020B0604020202020204" pitchFamily="34" charset="0"/>
                      </a:endParaRPr>
                    </a:p>
                  </a:txBody>
                  <a:tcPr>
                    <a:solidFill>
                      <a:schemeClr val="accent5"/>
                    </a:solidFill>
                  </a:tcPr>
                </a:tc>
                <a:extLst>
                  <a:ext uri="{0D108BD9-81ED-4DB2-BD59-A6C34878D82A}">
                    <a16:rowId xmlns:a16="http://schemas.microsoft.com/office/drawing/2014/main" val="1990183457"/>
                  </a:ext>
                </a:extLst>
              </a:tr>
              <a:tr h="316515">
                <a:tc>
                  <a:txBody>
                    <a:bodyPr/>
                    <a:lstStyle/>
                    <a:p>
                      <a:pPr marL="93663" marR="0" lvl="0" indent="0" algn="r" defTabSz="914400" rtl="1" eaLnBrk="1" fontAlgn="ctr" latinLnBrk="0" hangingPunct="1">
                        <a:lnSpc>
                          <a:spcPct val="100000"/>
                        </a:lnSpc>
                        <a:spcBef>
                          <a:spcPts val="0"/>
                        </a:spcBef>
                        <a:spcAft>
                          <a:spcPts val="0"/>
                        </a:spcAft>
                        <a:buClrTx/>
                        <a:buSzTx/>
                        <a:buFontTx/>
                        <a:buNone/>
                        <a:tabLst/>
                        <a:defRPr/>
                      </a:pPr>
                      <a:r>
                        <a:rPr lang="ar-JO" sz="1000" b="0" i="0" u="none" strike="noStrike" dirty="0">
                          <a:solidFill>
                            <a:srgbClr val="000000"/>
                          </a:solidFill>
                          <a:effectLst/>
                          <a:latin typeface="Arial" panose="020B0604020202020204" pitchFamily="34" charset="0"/>
                        </a:rPr>
                        <a:t>ربع سنوي</a:t>
                      </a:r>
                      <a:endParaRPr lang="en-GB" sz="1000" b="0" i="0" u="none" strike="noStrike" dirty="0">
                        <a:solidFill>
                          <a:srgbClr val="000000"/>
                        </a:solidFill>
                        <a:effectLst/>
                        <a:latin typeface="Arial" panose="020B0604020202020204" pitchFamily="34" charset="0"/>
                      </a:endParaRPr>
                    </a:p>
                  </a:txBody>
                  <a:tcPr marL="7620" marR="7620" marT="7620" marB="0" anchor="ctr">
                    <a:solidFill>
                      <a:srgbClr val="F0F0F0"/>
                    </a:solidFill>
                  </a:tcPr>
                </a:tc>
                <a:tc>
                  <a:txBody>
                    <a:bodyPr/>
                    <a:lstStyle/>
                    <a:p>
                      <a:pPr marL="0" indent="90488" algn="r" rtl="1" fontAlgn="ctr"/>
                      <a:r>
                        <a:rPr lang="ar-JO" sz="1000" b="0" i="0" u="none" strike="noStrike" dirty="0">
                          <a:solidFill>
                            <a:srgbClr val="000000"/>
                          </a:solidFill>
                          <a:effectLst/>
                          <a:latin typeface="Arial" panose="020B0604020202020204" pitchFamily="34" charset="0"/>
                        </a:rPr>
                        <a:t>الشريك المنفذ</a:t>
                      </a:r>
                      <a:endParaRPr lang="en-GB" sz="1000" b="0" i="0" u="none" strike="noStrike" dirty="0">
                        <a:solidFill>
                          <a:srgbClr val="000000"/>
                        </a:solidFill>
                        <a:effectLst/>
                        <a:latin typeface="Arial" panose="020B0604020202020204" pitchFamily="34" charset="0"/>
                      </a:endParaRPr>
                    </a:p>
                  </a:txBody>
                  <a:tcPr marL="7620" marR="7620" marT="7620" marB="0" anchor="ctr">
                    <a:solidFill>
                      <a:srgbClr val="F0F0F0"/>
                    </a:solidFill>
                  </a:tcPr>
                </a:tc>
                <a:tc>
                  <a:txBody>
                    <a:bodyPr/>
                    <a:lstStyle/>
                    <a:p>
                      <a:pPr algn="r" rtl="1"/>
                      <a:r>
                        <a:rPr lang="ar-JO" sz="1000" dirty="0"/>
                        <a:t>المخرج-6.1 عدد المخلفات المفجرة التي تم تدميرها</a:t>
                      </a:r>
                      <a:r>
                        <a:rPr lang="ar-JO" sz="1000" baseline="0" dirty="0"/>
                        <a:t> أو أصبحت آمنة أو تم نقلها لمكان آمن</a:t>
                      </a:r>
                      <a:endParaRPr lang="en-US" sz="1000" dirty="0"/>
                    </a:p>
                  </a:txBody>
                  <a:tcPr>
                    <a:solidFill>
                      <a:srgbClr val="F0F0F0"/>
                    </a:solidFill>
                  </a:tcPr>
                </a:tc>
                <a:extLst>
                  <a:ext uri="{0D108BD9-81ED-4DB2-BD59-A6C34878D82A}">
                    <a16:rowId xmlns:a16="http://schemas.microsoft.com/office/drawing/2014/main" val="1778402477"/>
                  </a:ext>
                </a:extLst>
              </a:tr>
              <a:tr h="182880">
                <a:tc>
                  <a:txBody>
                    <a:bodyPr/>
                    <a:lstStyle/>
                    <a:p>
                      <a:pPr marL="93663" marR="0" lvl="0" indent="0" algn="r" defTabSz="914400" rtl="1" eaLnBrk="1" fontAlgn="ctr" latinLnBrk="0" hangingPunct="1">
                        <a:lnSpc>
                          <a:spcPct val="100000"/>
                        </a:lnSpc>
                        <a:spcBef>
                          <a:spcPts val="0"/>
                        </a:spcBef>
                        <a:spcAft>
                          <a:spcPts val="0"/>
                        </a:spcAft>
                        <a:buClrTx/>
                        <a:buSzTx/>
                        <a:buFontTx/>
                        <a:buNone/>
                        <a:tabLst/>
                        <a:defRPr/>
                      </a:pPr>
                      <a:r>
                        <a:rPr lang="ar-JO" sz="1000" b="0" i="0" u="none" strike="noStrike" dirty="0">
                          <a:solidFill>
                            <a:srgbClr val="000000"/>
                          </a:solidFill>
                          <a:effectLst/>
                          <a:latin typeface="Arial" panose="020B0604020202020204" pitchFamily="34" charset="0"/>
                        </a:rPr>
                        <a:t>ربع سنوي</a:t>
                      </a:r>
                      <a:endParaRPr lang="en-GB" sz="1000" b="0" i="0" u="none" strike="noStrike" dirty="0">
                        <a:solidFill>
                          <a:srgbClr val="000000"/>
                        </a:solidFill>
                        <a:effectLst/>
                        <a:latin typeface="Arial" panose="020B0604020202020204" pitchFamily="34" charset="0"/>
                      </a:endParaRPr>
                    </a:p>
                  </a:txBody>
                  <a:tcPr marL="7620" marR="7620" marT="7620" marB="0" anchor="ctr">
                    <a:solidFill>
                      <a:srgbClr val="F0F0F0"/>
                    </a:solidFill>
                  </a:tcPr>
                </a:tc>
                <a:tc>
                  <a:txBody>
                    <a:bodyPr/>
                    <a:lstStyle/>
                    <a:p>
                      <a:pPr marL="0" marR="0" lvl="0" indent="90488"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الشريك المنفذ</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620" marR="7620" marT="7620" marB="0" anchor="ctr">
                    <a:solidFill>
                      <a:srgbClr val="F0F0F0"/>
                    </a:solidFill>
                  </a:tcPr>
                </a:tc>
                <a:tc>
                  <a:txBody>
                    <a:bodyPr/>
                    <a:lstStyle/>
                    <a:p>
                      <a:pPr algn="r" rtl="1"/>
                      <a:r>
                        <a:rPr lang="ar-JO" sz="1000" dirty="0"/>
                        <a:t>المخرج-6.6 عدد المهام المفتوح</a:t>
                      </a:r>
                      <a:r>
                        <a:rPr lang="ar-JO" sz="1000" baseline="0" dirty="0"/>
                        <a:t>ة (المخلفات المتفجرة المبلغ عنها ولكنها غير </a:t>
                      </a:r>
                      <a:r>
                        <a:rPr lang="ar-JO" sz="1000" baseline="0" dirty="0" err="1"/>
                        <a:t>مزالة</a:t>
                      </a:r>
                      <a:r>
                        <a:rPr lang="ar-JO" sz="1000" baseline="0" dirty="0"/>
                        <a:t>)</a:t>
                      </a:r>
                      <a:endParaRPr lang="en-US" sz="1000" dirty="0"/>
                    </a:p>
                  </a:txBody>
                  <a:tcPr>
                    <a:solidFill>
                      <a:srgbClr val="F0F0F0"/>
                    </a:solidFill>
                  </a:tcPr>
                </a:tc>
                <a:extLst>
                  <a:ext uri="{0D108BD9-81ED-4DB2-BD59-A6C34878D82A}">
                    <a16:rowId xmlns:a16="http://schemas.microsoft.com/office/drawing/2014/main" val="1415293855"/>
                  </a:ext>
                </a:extLst>
              </a:tr>
              <a:tr h="182880">
                <a:tc>
                  <a:txBody>
                    <a:bodyPr/>
                    <a:lstStyle/>
                    <a:p>
                      <a:pPr marL="93663" marR="0" lvl="0" indent="0" algn="r" defTabSz="914400" rtl="1" eaLnBrk="1" fontAlgn="ctr" latinLnBrk="0" hangingPunct="1">
                        <a:lnSpc>
                          <a:spcPct val="100000"/>
                        </a:lnSpc>
                        <a:spcBef>
                          <a:spcPts val="0"/>
                        </a:spcBef>
                        <a:spcAft>
                          <a:spcPts val="0"/>
                        </a:spcAft>
                        <a:buClrTx/>
                        <a:buSzTx/>
                        <a:buFontTx/>
                        <a:buNone/>
                        <a:tabLst/>
                        <a:defRPr/>
                      </a:pPr>
                      <a:r>
                        <a:rPr lang="ar-JO" sz="1000" b="0" i="0" u="none" strike="noStrike" dirty="0">
                          <a:solidFill>
                            <a:srgbClr val="000000"/>
                          </a:solidFill>
                          <a:effectLst/>
                          <a:latin typeface="Arial" panose="020B0604020202020204" pitchFamily="34" charset="0"/>
                        </a:rPr>
                        <a:t>ربع سنوي</a:t>
                      </a:r>
                      <a:endParaRPr lang="en-GB" sz="1000" b="0" i="0" u="none" strike="noStrike" dirty="0">
                        <a:solidFill>
                          <a:srgbClr val="000000"/>
                        </a:solidFill>
                        <a:effectLst/>
                        <a:latin typeface="Arial" panose="020B0604020202020204" pitchFamily="34" charset="0"/>
                      </a:endParaRPr>
                    </a:p>
                  </a:txBody>
                  <a:tcPr marL="7620" marR="7620" marT="7620" marB="0" anchor="ctr">
                    <a:solidFill>
                      <a:srgbClr val="F0F0F0"/>
                    </a:solidFill>
                  </a:tcPr>
                </a:tc>
                <a:tc>
                  <a:txBody>
                    <a:bodyPr/>
                    <a:lstStyle/>
                    <a:p>
                      <a:pPr marL="0" marR="0" lvl="0" indent="90488"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الشريك المنفذ</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620" marR="7620" marT="7620" marB="0" anchor="ctr">
                    <a:solidFill>
                      <a:srgbClr val="F0F0F0"/>
                    </a:solidFill>
                  </a:tcPr>
                </a:tc>
                <a:tc>
                  <a:txBody>
                    <a:bodyPr/>
                    <a:lstStyle/>
                    <a:p>
                      <a:pPr algn="r" rtl="1"/>
                      <a:r>
                        <a:rPr lang="ar-JO" sz="1000" dirty="0"/>
                        <a:t>المخرج-6.7 عدد</a:t>
                      </a:r>
                      <a:r>
                        <a:rPr lang="ar-JO" sz="1000" baseline="0" dirty="0"/>
                        <a:t> مهام التخلص من المخلفات المتفجرة المنفذة</a:t>
                      </a:r>
                      <a:endParaRPr lang="en-US" sz="1000" dirty="0"/>
                    </a:p>
                  </a:txBody>
                  <a:tcPr>
                    <a:solidFill>
                      <a:srgbClr val="F0F0F0"/>
                    </a:solidFill>
                  </a:tcPr>
                </a:tc>
                <a:extLst>
                  <a:ext uri="{0D108BD9-81ED-4DB2-BD59-A6C34878D82A}">
                    <a16:rowId xmlns:a16="http://schemas.microsoft.com/office/drawing/2014/main" val="1385124631"/>
                  </a:ext>
                </a:extLst>
              </a:tr>
              <a:tr h="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en-GB" sz="1000" b="0" i="0" dirty="0">
                        <a:solidFill>
                          <a:schemeClr val="dk1"/>
                        </a:solidFill>
                        <a:latin typeface="Arial" panose="020B0604020202020204" pitchFamily="34" charset="0"/>
                      </a:endParaRPr>
                    </a:p>
                  </a:txBody>
                  <a:tcP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endParaRPr lang="en-GB" sz="1000" b="0" i="0" dirty="0">
                        <a:solidFill>
                          <a:schemeClr val="dk1"/>
                        </a:solidFill>
                        <a:latin typeface="Arial" panose="020B0604020202020204" pitchFamily="34" charset="0"/>
                      </a:endParaRPr>
                    </a:p>
                  </a:txBody>
                  <a:tcP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dirty="0">
                          <a:solidFill>
                            <a:schemeClr val="dk1"/>
                          </a:solidFill>
                          <a:latin typeface="+mn-lt"/>
                        </a:rPr>
                        <a:t>يرجى اختيار مؤشرات إضافية على مستوى المخرجات للتخلص من المخلفات المتفجرة من بنك المؤشرات</a:t>
                      </a:r>
                      <a:endParaRPr lang="en-GB" sz="1000" b="0" i="0" dirty="0">
                        <a:solidFill>
                          <a:schemeClr val="dk1"/>
                        </a:solidFill>
                        <a:latin typeface="+mn-lt"/>
                      </a:endParaRPr>
                    </a:p>
                  </a:txBody>
                  <a:tcPr>
                    <a:solidFill>
                      <a:srgbClr val="F0F0F0"/>
                    </a:solidFill>
                  </a:tcPr>
                </a:tc>
                <a:extLst>
                  <a:ext uri="{0D108BD9-81ED-4DB2-BD59-A6C34878D82A}">
                    <a16:rowId xmlns:a16="http://schemas.microsoft.com/office/drawing/2014/main" val="3746717"/>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GB" sz="1600" b="0" i="0" kern="1200" dirty="0">
                        <a:solidFill>
                          <a:schemeClr val="bg1"/>
                        </a:solidFill>
                        <a:latin typeface="Arial" panose="020B0604020202020204" pitchFamily="34" charset="0"/>
                        <a:ea typeface="+mn-ea"/>
                        <a:cs typeface="+mn-cs"/>
                      </a:endParaRPr>
                    </a:p>
                  </a:txBody>
                  <a:tcPr>
                    <a:solidFill>
                      <a:srgbClr val="92D050"/>
                    </a:solidFill>
                  </a:tcPr>
                </a:tc>
                <a:tc>
                  <a:txBody>
                    <a:bodyPr/>
                    <a:lstStyle/>
                    <a:p>
                      <a:pPr marL="0" marR="0" lvl="0" indent="0" algn="r" rtl="1" eaLnBrk="1" fontAlgn="auto" latinLnBrk="0" hangingPunct="1">
                        <a:lnSpc>
                          <a:spcPct val="100000"/>
                        </a:lnSpc>
                        <a:spcBef>
                          <a:spcPts val="0"/>
                        </a:spcBef>
                        <a:spcAft>
                          <a:spcPts val="0"/>
                        </a:spcAft>
                        <a:buFontTx/>
                        <a:buNone/>
                      </a:pPr>
                      <a:endParaRPr lang="en-GB" sz="900" b="0" i="0" dirty="0">
                        <a:solidFill>
                          <a:schemeClr val="dk1"/>
                        </a:solidFill>
                        <a:latin typeface="Arial" panose="020B0604020202020204" pitchFamily="34" charset="0"/>
                      </a:endParaRPr>
                    </a:p>
                  </a:txBody>
                  <a:tcP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1800" b="0" i="0" kern="1200" dirty="0">
                          <a:solidFill>
                            <a:schemeClr val="bg1"/>
                          </a:solidFill>
                          <a:latin typeface="Arial" panose="020B0604020202020204" pitchFamily="34" charset="0"/>
                          <a:ea typeface="+mn-ea"/>
                          <a:cs typeface="+mn-cs"/>
                        </a:rPr>
                        <a:t>مؤشرات النتائج</a:t>
                      </a:r>
                      <a:endParaRPr lang="en-GB" sz="1800" b="0" i="0" kern="1200" dirty="0">
                        <a:solidFill>
                          <a:schemeClr val="bg1"/>
                        </a:solidFill>
                        <a:latin typeface="Arial" panose="020B0604020202020204" pitchFamily="34" charset="0"/>
                        <a:ea typeface="+mn-ea"/>
                        <a:cs typeface="+mn-cs"/>
                      </a:endParaRPr>
                    </a:p>
                  </a:txBody>
                  <a:tcPr>
                    <a:solidFill>
                      <a:srgbClr val="92D050"/>
                    </a:solidFill>
                  </a:tcPr>
                </a:tc>
                <a:extLst>
                  <a:ext uri="{0D108BD9-81ED-4DB2-BD59-A6C34878D82A}">
                    <a16:rowId xmlns:a16="http://schemas.microsoft.com/office/drawing/2014/main" val="1503558827"/>
                  </a:ext>
                </a:extLst>
              </a:tr>
              <a:tr h="0">
                <a:tc>
                  <a:txBody>
                    <a:bodyPr/>
                    <a:lstStyle/>
                    <a:p>
                      <a:pPr marL="93663" indent="0" algn="r" rtl="1" fontAlgn="ctr"/>
                      <a:r>
                        <a:rPr lang="ar-JO" sz="1000" b="0" i="0" u="none" strike="noStrike" dirty="0">
                          <a:solidFill>
                            <a:srgbClr val="000000"/>
                          </a:solidFill>
                          <a:effectLst/>
                          <a:latin typeface="Arial" panose="020B0604020202020204" pitchFamily="34" charset="0"/>
                        </a:rPr>
                        <a:t>سنوياً</a:t>
                      </a:r>
                      <a:endParaRPr lang="en-GB" sz="1000" b="0" i="0" u="none" strike="noStrike" dirty="0">
                        <a:solidFill>
                          <a:srgbClr val="000000"/>
                        </a:solidFill>
                        <a:effectLst/>
                        <a:latin typeface="Arial" panose="020B0604020202020204" pitchFamily="34" charset="0"/>
                      </a:endParaRPr>
                    </a:p>
                  </a:txBody>
                  <a:tcPr marL="7620" marR="7620" marT="7620" marB="0" anchor="ctr">
                    <a:solidFill>
                      <a:srgbClr val="F0F0F0"/>
                    </a:solidFill>
                  </a:tcPr>
                </a:tc>
                <a:tc>
                  <a:txBody>
                    <a:bodyPr/>
                    <a:lstStyle/>
                    <a:p>
                      <a:pPr marL="0" marR="0" lvl="0" indent="90488" algn="r" defTabSz="914400" rtl="1" eaLnBrk="1" fontAlgn="ctr" latinLnBrk="0" hangingPunct="1">
                        <a:lnSpc>
                          <a:spcPct val="100000"/>
                        </a:lnSpc>
                        <a:spcBef>
                          <a:spcPts val="0"/>
                        </a:spcBef>
                        <a:spcAft>
                          <a:spcPts val="0"/>
                        </a:spcAft>
                        <a:buClrTx/>
                        <a:buSzTx/>
                        <a:buFontTx/>
                        <a:buNone/>
                        <a:tabLst/>
                        <a:defRPr/>
                      </a:pPr>
                      <a:r>
                        <a:rPr lang="ar-JO" sz="1000" b="0" i="0" u="none" strike="noStrike" dirty="0">
                          <a:solidFill>
                            <a:srgbClr val="000000"/>
                          </a:solidFill>
                          <a:effectLst/>
                          <a:latin typeface="Arial" panose="020B0604020202020204" pitchFamily="34" charset="0"/>
                        </a:rPr>
                        <a:t>السلطة الوطنية، الشريك المنفذ،</a:t>
                      </a:r>
                      <a:r>
                        <a:rPr lang="ar-JO" sz="1000" b="0" i="0" u="none" strike="noStrike" baseline="0" dirty="0">
                          <a:solidFill>
                            <a:srgbClr val="000000"/>
                          </a:solidFill>
                          <a:effectLst/>
                          <a:latin typeface="Arial" panose="020B0604020202020204" pitchFamily="34" charset="0"/>
                        </a:rPr>
                        <a:t> المانح</a:t>
                      </a:r>
                      <a:endParaRPr lang="en-GB" sz="1000" b="0" i="0" u="none" strike="noStrike" dirty="0">
                        <a:solidFill>
                          <a:srgbClr val="000000"/>
                        </a:solidFill>
                        <a:effectLst/>
                        <a:latin typeface="Arial" panose="020B0604020202020204" pitchFamily="34" charset="0"/>
                      </a:endParaRPr>
                    </a:p>
                  </a:txBody>
                  <a:tcPr marL="7620" marR="7620" marT="7620" marB="0" anchor="ct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effectLst/>
                          <a:uLnTx/>
                          <a:uFillTx/>
                          <a:latin typeface="Arial"/>
                          <a:ea typeface="+mn-ea"/>
                          <a:cs typeface="+mn-cs"/>
                        </a:rPr>
                        <a:t>النتيجة-2.1 </a:t>
                      </a:r>
                      <a:r>
                        <a:rPr lang="ar-JO" sz="1000" b="0" i="0" baseline="0" dirty="0">
                          <a:solidFill>
                            <a:schemeClr val="dk1"/>
                          </a:solidFill>
                          <a:latin typeface="+mn-lt"/>
                        </a:rPr>
                        <a:t>التقدم فيما يتعلق بالتزامات معاهدة أوتوا</a:t>
                      </a:r>
                      <a:endParaRPr kumimoji="0" lang="en-GB" sz="1000" b="0" i="0" u="none" strike="noStrike" kern="1200" cap="none" spc="0" normalizeH="0" baseline="0" noProof="0" dirty="0">
                        <a:ln>
                          <a:noFill/>
                        </a:ln>
                        <a:effectLst/>
                        <a:uLnTx/>
                        <a:uFillTx/>
                        <a:latin typeface="Arial"/>
                        <a:ea typeface="+mn-ea"/>
                        <a:cs typeface="+mn-cs"/>
                      </a:endParaRPr>
                    </a:p>
                  </a:txBody>
                  <a:tcPr>
                    <a:solidFill>
                      <a:srgbClr val="F0F0F0"/>
                    </a:solidFill>
                  </a:tcPr>
                </a:tc>
                <a:extLst>
                  <a:ext uri="{0D108BD9-81ED-4DB2-BD59-A6C34878D82A}">
                    <a16:rowId xmlns:a16="http://schemas.microsoft.com/office/drawing/2014/main" val="3824907496"/>
                  </a:ext>
                </a:extLst>
              </a:tr>
              <a:tr h="0">
                <a:tc>
                  <a:txBody>
                    <a:bodyPr/>
                    <a:lstStyle/>
                    <a:p>
                      <a:pPr marL="93663" marR="0" lvl="0" indent="0" algn="r" defTabSz="914400" rtl="1" eaLnBrk="1" fontAlgn="ctr" latinLnBrk="0" hangingPunct="1">
                        <a:lnSpc>
                          <a:spcPct val="100000"/>
                        </a:lnSpc>
                        <a:spcBef>
                          <a:spcPts val="0"/>
                        </a:spcBef>
                        <a:spcAft>
                          <a:spcPts val="0"/>
                        </a:spcAft>
                        <a:buClrTx/>
                        <a:buSzTx/>
                        <a:buFontTx/>
                        <a:buNone/>
                        <a:tabLst/>
                        <a:defRPr/>
                      </a:pPr>
                      <a:r>
                        <a:rPr lang="ar-JO" sz="1000" b="0" i="0" u="none" strike="noStrike" dirty="0">
                          <a:solidFill>
                            <a:srgbClr val="000000"/>
                          </a:solidFill>
                          <a:effectLst/>
                          <a:latin typeface="Arial" panose="020B0604020202020204" pitchFamily="34" charset="0"/>
                        </a:rPr>
                        <a:t>سنوياً</a:t>
                      </a:r>
                      <a:endParaRPr lang="en-GB" sz="1000" b="0" i="0" u="none" strike="noStrike" dirty="0">
                        <a:solidFill>
                          <a:srgbClr val="000000"/>
                        </a:solidFill>
                        <a:effectLst/>
                        <a:latin typeface="Arial" panose="020B0604020202020204" pitchFamily="34" charset="0"/>
                      </a:endParaRPr>
                    </a:p>
                  </a:txBody>
                  <a:tcPr marL="7620" marR="7620" marT="7620" marB="0" anchor="ctr">
                    <a:solidFill>
                      <a:srgbClr val="F0F0F0"/>
                    </a:solidFill>
                  </a:tcPr>
                </a:tc>
                <a:tc>
                  <a:txBody>
                    <a:bodyPr/>
                    <a:lstStyle/>
                    <a:p>
                      <a:pPr marL="0" marR="0" lvl="0" indent="90488" algn="r" defTabSz="914400" rtl="1" eaLnBrk="1" fontAlgn="ctr" latinLnBrk="0" hangingPunct="1">
                        <a:lnSpc>
                          <a:spcPct val="100000"/>
                        </a:lnSpc>
                        <a:spcBef>
                          <a:spcPts val="0"/>
                        </a:spcBef>
                        <a:spcAft>
                          <a:spcPts val="0"/>
                        </a:spcAft>
                        <a:buClrTx/>
                        <a:buSzTx/>
                        <a:buFontTx/>
                        <a:buNone/>
                        <a:tabLst/>
                        <a:defRPr/>
                      </a:pPr>
                      <a:r>
                        <a:rPr lang="ar-JO" sz="1000" b="0" i="0" u="none" strike="noStrike" dirty="0">
                          <a:solidFill>
                            <a:srgbClr val="000000"/>
                          </a:solidFill>
                          <a:effectLst/>
                          <a:latin typeface="Arial" panose="020B0604020202020204" pitchFamily="34" charset="0"/>
                        </a:rPr>
                        <a:t>السلطة الوطنية، الشريك المنفذ،</a:t>
                      </a:r>
                      <a:r>
                        <a:rPr lang="ar-JO" sz="1000" b="0" i="0" u="none" strike="noStrike" baseline="0" dirty="0">
                          <a:solidFill>
                            <a:srgbClr val="000000"/>
                          </a:solidFill>
                          <a:effectLst/>
                          <a:latin typeface="Arial" panose="020B0604020202020204" pitchFamily="34" charset="0"/>
                        </a:rPr>
                        <a:t> المانح</a:t>
                      </a:r>
                      <a:endParaRPr lang="en-GB" sz="1000" b="0" i="0" u="none" strike="noStrike" dirty="0">
                        <a:solidFill>
                          <a:srgbClr val="000000"/>
                        </a:solidFill>
                        <a:effectLst/>
                        <a:latin typeface="Arial" panose="020B0604020202020204" pitchFamily="34" charset="0"/>
                      </a:endParaRPr>
                    </a:p>
                  </a:txBody>
                  <a:tcPr marL="7620" marR="7620" marT="7620" marB="0" anchor="ctr">
                    <a:solidFill>
                      <a:srgbClr val="F0F0F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effectLst/>
                          <a:uLnTx/>
                          <a:uFillTx/>
                          <a:latin typeface="Arial"/>
                          <a:ea typeface="+mn-ea"/>
                          <a:cs typeface="+mn-cs"/>
                        </a:rPr>
                        <a:t>النتيجة-2.2 </a:t>
                      </a:r>
                      <a:r>
                        <a:rPr lang="ar-JO" sz="1000" b="0" i="0" dirty="0">
                          <a:solidFill>
                            <a:schemeClr val="dk1"/>
                          </a:solidFill>
                          <a:latin typeface="+mn-lt"/>
                        </a:rPr>
                        <a:t>التقدم فيما يتعلق بالتزامات اتفاقية الذخائر</a:t>
                      </a:r>
                      <a:r>
                        <a:rPr lang="ar-JO" sz="1000" b="0" i="0" baseline="0" dirty="0">
                          <a:solidFill>
                            <a:schemeClr val="dk1"/>
                          </a:solidFill>
                          <a:latin typeface="+mn-lt"/>
                        </a:rPr>
                        <a:t> العنقودية </a:t>
                      </a:r>
                      <a:endParaRPr kumimoji="0" lang="en-GB" sz="1000" b="0" i="0" u="none" strike="noStrike" kern="1200" cap="none" spc="0" normalizeH="0" baseline="0" noProof="0" dirty="0">
                        <a:ln>
                          <a:noFill/>
                        </a:ln>
                        <a:effectLst/>
                        <a:uLnTx/>
                        <a:uFillTx/>
                        <a:latin typeface="Arial"/>
                        <a:ea typeface="+mn-ea"/>
                        <a:cs typeface="+mn-cs"/>
                      </a:endParaRPr>
                    </a:p>
                  </a:txBody>
                  <a:tcPr>
                    <a:solidFill>
                      <a:srgbClr val="F0F0F0"/>
                    </a:solidFill>
                  </a:tcPr>
                </a:tc>
                <a:extLst>
                  <a:ext uri="{0D108BD9-81ED-4DB2-BD59-A6C34878D82A}">
                    <a16:rowId xmlns:a16="http://schemas.microsoft.com/office/drawing/2014/main" val="3893217041"/>
                  </a:ext>
                </a:extLst>
              </a:tr>
              <a:tr h="0">
                <a:tc>
                  <a:txBody>
                    <a:bodyPr/>
                    <a:lstStyle/>
                    <a:p>
                      <a:pPr marL="93663" marR="0" lvl="0" indent="0" algn="r" defTabSz="914400" rtl="1" eaLnBrk="1" fontAlgn="ctr" latinLnBrk="0" hangingPunct="1">
                        <a:lnSpc>
                          <a:spcPct val="100000"/>
                        </a:lnSpc>
                        <a:spcBef>
                          <a:spcPts val="0"/>
                        </a:spcBef>
                        <a:spcAft>
                          <a:spcPts val="0"/>
                        </a:spcAft>
                        <a:buClrTx/>
                        <a:buSzTx/>
                        <a:buFontTx/>
                        <a:buNone/>
                        <a:tabLst/>
                        <a:defRPr/>
                      </a:pPr>
                      <a:r>
                        <a:rPr lang="ar-JO" sz="1000" b="0" i="0" u="none" strike="noStrike" kern="1200" dirty="0">
                          <a:solidFill>
                            <a:srgbClr val="000000"/>
                          </a:solidFill>
                          <a:effectLst/>
                          <a:latin typeface="Arial" panose="020B0604020202020204" pitchFamily="34" charset="0"/>
                          <a:ea typeface="+mn-ea"/>
                          <a:cs typeface="+mn-cs"/>
                        </a:rPr>
                        <a:t>كل ستة أشهر</a:t>
                      </a:r>
                      <a:endParaRPr lang="en-US" sz="1000" b="0" i="0" u="none" strike="noStrike" kern="1200" dirty="0">
                        <a:solidFill>
                          <a:srgbClr val="000000"/>
                        </a:solidFill>
                        <a:effectLst/>
                        <a:latin typeface="Arial" panose="020B0604020202020204" pitchFamily="34" charset="0"/>
                        <a:ea typeface="+mn-ea"/>
                        <a:cs typeface="+mn-cs"/>
                      </a:endParaRPr>
                    </a:p>
                  </a:txBody>
                  <a:tcPr marL="7620" marR="7620" marT="7620" marB="0" anchor="ctr">
                    <a:solidFill>
                      <a:srgbClr val="F0F0F0"/>
                    </a:solidFill>
                  </a:tcPr>
                </a:tc>
                <a:tc>
                  <a:txBody>
                    <a:bodyPr/>
                    <a:lstStyle/>
                    <a:p>
                      <a:pPr marL="0" marR="0" lvl="0" indent="90488"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الشريك المنفذ</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620" marR="7620" marT="7620" marB="0" anchor="ct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effectLst/>
                          <a:uLnTx/>
                          <a:uFillTx/>
                          <a:latin typeface="+mn-lt"/>
                          <a:ea typeface="+mn-ea"/>
                          <a:cs typeface="+mn-cs"/>
                        </a:rPr>
                        <a:t>النتيجة-5.2 المنظور بشأن الوصول إلى الخدمات الأساسية وتقديمها (بيانات مصنفة حسب الجنس والعمر والإعاقة) – يمكن أن تكون مصنفة حسب مجال العمل (التعليم، الصحة، الطاقة، والطرق) </a:t>
                      </a:r>
                      <a:endParaRPr kumimoji="0" lang="en-GB" sz="1000" b="0" i="0" u="none" strike="noStrike" kern="1200" cap="none" spc="0" normalizeH="0" baseline="0" noProof="0" dirty="0">
                        <a:ln>
                          <a:noFill/>
                        </a:ln>
                        <a:effectLst/>
                        <a:uLnTx/>
                        <a:uFillTx/>
                        <a:latin typeface="+mn-lt"/>
                        <a:ea typeface="+mn-ea"/>
                        <a:cs typeface="+mn-cs"/>
                      </a:endParaRPr>
                    </a:p>
                  </a:txBody>
                  <a:tcPr>
                    <a:solidFill>
                      <a:srgbClr val="F0F0F0"/>
                    </a:solidFill>
                  </a:tcPr>
                </a:tc>
                <a:extLst>
                  <a:ext uri="{0D108BD9-81ED-4DB2-BD59-A6C34878D82A}">
                    <a16:rowId xmlns:a16="http://schemas.microsoft.com/office/drawing/2014/main" val="731485275"/>
                  </a:ext>
                </a:extLst>
              </a:tr>
              <a:tr h="0">
                <a:tc>
                  <a:txBody>
                    <a:bodyPr/>
                    <a:lstStyle/>
                    <a:p>
                      <a:pPr marL="93663"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كل ستة أشهر</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620" marR="7620" marT="7620" marB="0" anchor="ctr">
                    <a:solidFill>
                      <a:srgbClr val="F0F0F0"/>
                    </a:solidFill>
                  </a:tcPr>
                </a:tc>
                <a:tc>
                  <a:txBody>
                    <a:bodyPr/>
                    <a:lstStyle/>
                    <a:p>
                      <a:pPr marL="0" marR="0" lvl="0" indent="90488"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الشريك المنفذ</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620" marR="7620" marT="7620" marB="0" anchor="ctr">
                    <a:solidFill>
                      <a:srgbClr val="F0F0F0"/>
                    </a:solidFill>
                  </a:tcPr>
                </a:tc>
                <a:tc>
                  <a:txBody>
                    <a:bodyPr/>
                    <a:lstStyle/>
                    <a:p>
                      <a:pPr algn="r" rtl="1"/>
                      <a:r>
                        <a:rPr lang="ar-JO" sz="1000" dirty="0"/>
                        <a:t>النتيجة-6.1</a:t>
                      </a:r>
                      <a:r>
                        <a:rPr lang="ar-JO" sz="1000" baseline="0" dirty="0"/>
                        <a:t> والنتيجة-6.2 عدد المستفيدين المباشرين وغير المباشرين من تسليم الأراضي والتخلص من المخلفات المتفجرة (بيانات مصنفة حسب الجنس والعمر والإعاقة)</a:t>
                      </a:r>
                      <a:endParaRPr lang="en-US" sz="1000" dirty="0"/>
                    </a:p>
                  </a:txBody>
                  <a:tcPr>
                    <a:solidFill>
                      <a:srgbClr val="F0F0F0"/>
                    </a:solidFill>
                  </a:tcPr>
                </a:tc>
                <a:extLst>
                  <a:ext uri="{0D108BD9-81ED-4DB2-BD59-A6C34878D82A}">
                    <a16:rowId xmlns:a16="http://schemas.microsoft.com/office/drawing/2014/main" val="706148474"/>
                  </a:ext>
                </a:extLst>
              </a:tr>
              <a:tr h="0">
                <a:tc>
                  <a:txBody>
                    <a:bodyPr/>
                    <a:lstStyle/>
                    <a:p>
                      <a:pPr marL="93663"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كل ستة أشهر</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620" marR="7620" marT="7620" marB="0" anchor="ctr">
                    <a:solidFill>
                      <a:srgbClr val="F0F0F0"/>
                    </a:solidFill>
                  </a:tcPr>
                </a:tc>
                <a:tc>
                  <a:txBody>
                    <a:bodyPr/>
                    <a:lstStyle/>
                    <a:p>
                      <a:pPr marL="0" marR="0" lvl="0" indent="90488"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الشريك المنفذ</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620" marR="7620" marT="7620" marB="0" anchor="ctr">
                    <a:solidFill>
                      <a:srgbClr val="F0F0F0"/>
                    </a:solidFill>
                  </a:tcPr>
                </a:tc>
                <a:tc>
                  <a:txBody>
                    <a:bodyPr/>
                    <a:lstStyle/>
                    <a:p>
                      <a:pPr algn="r" rtl="1"/>
                      <a:r>
                        <a:rPr lang="ar-JO" sz="1000" dirty="0"/>
                        <a:t>النتيجة-6.4 نسبة الأشخاص الممسوحين الذين أشاروا إلى زيادة</a:t>
                      </a:r>
                      <a:r>
                        <a:rPr lang="ar-JO" sz="1000" baseline="0" dirty="0"/>
                        <a:t> في حرية الحركة و/أو زيادة بالشعور بالتطبيع (بيانات مصنفة حسب الجنس والعمر والإعاقة)</a:t>
                      </a:r>
                      <a:endParaRPr lang="en-US" sz="1000" dirty="0"/>
                    </a:p>
                  </a:txBody>
                  <a:tcPr>
                    <a:solidFill>
                      <a:srgbClr val="F0F0F0"/>
                    </a:solidFill>
                  </a:tcPr>
                </a:tc>
                <a:extLst>
                  <a:ext uri="{0D108BD9-81ED-4DB2-BD59-A6C34878D82A}">
                    <a16:rowId xmlns:a16="http://schemas.microsoft.com/office/drawing/2014/main" val="1904229001"/>
                  </a:ext>
                </a:extLst>
              </a:tr>
              <a:tr h="0">
                <a:tc>
                  <a:txBody>
                    <a:bodyPr/>
                    <a:lstStyle/>
                    <a:p>
                      <a:pPr marL="93663"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كل ستة أشهر</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620" marR="7620" marT="7620" marB="0" anchor="ctr">
                    <a:solidFill>
                      <a:srgbClr val="F0F0F0"/>
                    </a:solidFill>
                  </a:tcPr>
                </a:tc>
                <a:tc>
                  <a:txBody>
                    <a:bodyPr/>
                    <a:lstStyle/>
                    <a:p>
                      <a:pPr marL="0" marR="0" lvl="0" indent="90488"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الشريك المنفذ</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620" marR="7620" marT="7620" marB="0" anchor="ct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dirty="0"/>
                        <a:t>النتيجة-6.5 نسبة الأشخاص الممسوحين الذين أشاروا إلى أن العمل على إزالة الألغام</a:t>
                      </a:r>
                      <a:r>
                        <a:rPr lang="ar-JO" sz="1000" baseline="0" dirty="0"/>
                        <a:t> ساعد بتمكين عودتهم الآمنة لمنازلهم</a:t>
                      </a:r>
                      <a:endParaRPr lang="en-US" sz="1000" dirty="0"/>
                    </a:p>
                  </a:txBody>
                  <a:tcPr>
                    <a:solidFill>
                      <a:srgbClr val="F0F0F0"/>
                    </a:solidFill>
                  </a:tcPr>
                </a:tc>
                <a:extLst>
                  <a:ext uri="{0D108BD9-81ED-4DB2-BD59-A6C34878D82A}">
                    <a16:rowId xmlns:a16="http://schemas.microsoft.com/office/drawing/2014/main" val="1123592790"/>
                  </a:ext>
                </a:extLst>
              </a:tr>
              <a:tr h="0">
                <a:tc gridSpan="3">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dirty="0">
                          <a:solidFill>
                            <a:schemeClr val="dk1"/>
                          </a:solidFill>
                          <a:latin typeface="+mn-lt"/>
                        </a:rPr>
                        <a:t>يرجى اختيار مؤشرات إضافية على مستوى الأثر</a:t>
                      </a:r>
                      <a:r>
                        <a:rPr lang="ar-JO" sz="1000" b="0" i="0" baseline="0" dirty="0">
                          <a:solidFill>
                            <a:schemeClr val="dk1"/>
                          </a:solidFill>
                          <a:latin typeface="+mn-lt"/>
                        </a:rPr>
                        <a:t> يقوم بجمعها الشركاء المنفذون كما هو محدد في بنك المؤشرات</a:t>
                      </a:r>
                      <a:endParaRPr lang="en-GB" sz="1000" b="0" i="0" dirty="0">
                        <a:solidFill>
                          <a:schemeClr val="dk1"/>
                        </a:solidFill>
                        <a:latin typeface="+mn-lt"/>
                      </a:endParaRPr>
                    </a:p>
                  </a:txBody>
                  <a:tcPr>
                    <a:solidFill>
                      <a:srgbClr val="F0F0F0"/>
                    </a:solidFill>
                  </a:tcPr>
                </a:tc>
                <a:tc hMerge="1">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panose="020B0604020202020204" pitchFamily="34" charset="0"/>
                      </a:endParaRPr>
                    </a:p>
                  </a:txBody>
                  <a:tcPr>
                    <a:solidFill>
                      <a:srgbClr val="F0F0F0"/>
                    </a:solidFill>
                  </a:tcPr>
                </a:tc>
                <a:tc hMerge="1">
                  <a:txBody>
                    <a:bodyPr/>
                    <a:lstStyle/>
                    <a:p>
                      <a:endParaRPr lang="en-GB" sz="1000" b="0" i="0" dirty="0">
                        <a:latin typeface="Arial" panose="020B0604020202020204" pitchFamily="34" charset="0"/>
                      </a:endParaRPr>
                    </a:p>
                  </a:txBody>
                  <a:tcPr>
                    <a:solidFill>
                      <a:srgbClr val="F0F0F0"/>
                    </a:solidFill>
                  </a:tcPr>
                </a:tc>
                <a:extLst>
                  <a:ext uri="{0D108BD9-81ED-4DB2-BD59-A6C34878D82A}">
                    <a16:rowId xmlns:a16="http://schemas.microsoft.com/office/drawing/2014/main" val="504039411"/>
                  </a:ext>
                </a:extLst>
              </a:tr>
            </a:tbl>
          </a:graphicData>
        </a:graphic>
      </p:graphicFrame>
      <p:cxnSp>
        <p:nvCxnSpPr>
          <p:cNvPr id="11" name="Straight Arrow Connector 10">
            <a:extLst>
              <a:ext uri="{FF2B5EF4-FFF2-40B4-BE49-F238E27FC236}">
                <a16:creationId xmlns:a16="http://schemas.microsoft.com/office/drawing/2014/main" id="{89D32477-9D93-9EE6-75EF-926BE3ADAB41}"/>
              </a:ext>
            </a:extLst>
          </p:cNvPr>
          <p:cNvCxnSpPr>
            <a:cxnSpLocks/>
          </p:cNvCxnSpPr>
          <p:nvPr/>
        </p:nvCxnSpPr>
        <p:spPr>
          <a:xfrm flipH="1" flipV="1">
            <a:off x="9630844" y="1481758"/>
            <a:ext cx="853440" cy="228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0708153-8CFD-E691-33F7-2D592EA7D2CD}"/>
              </a:ext>
            </a:extLst>
          </p:cNvPr>
          <p:cNvSpPr txBox="1"/>
          <p:nvPr/>
        </p:nvSpPr>
        <p:spPr>
          <a:xfrm>
            <a:off x="6938637" y="1299890"/>
            <a:ext cx="790541" cy="201120"/>
          </a:xfrm>
          <a:prstGeom prst="rect">
            <a:avLst/>
          </a:prstGeom>
          <a:noFill/>
          <a:ln>
            <a:noFill/>
          </a:ln>
        </p:spPr>
        <p:txBody>
          <a:bodyPr wrap="square" lIns="54000" tIns="36000" rIns="54000" bIns="36000" rtlCol="0" anchor="ctr" anchorCtr="0">
            <a:noAutofit/>
          </a:bodyPr>
          <a:lstStyle/>
          <a:p>
            <a:r>
              <a:rPr lang="ar-JO" sz="900" dirty="0">
                <a:latin typeface="Arial" panose="020B0604020202020204" pitchFamily="34" charset="0"/>
                <a:ea typeface="Arial" charset="0"/>
                <a:cs typeface="Arial" charset="0"/>
              </a:rPr>
              <a:t>مما يؤدي إلى...</a:t>
            </a:r>
            <a:endParaRPr lang="en-GB" sz="900" dirty="0">
              <a:latin typeface="Arial" panose="020B0604020202020204" pitchFamily="34" charset="0"/>
              <a:ea typeface="Arial" charset="0"/>
              <a:cs typeface="Arial" charset="0"/>
            </a:endParaRPr>
          </a:p>
        </p:txBody>
      </p:sp>
      <p:sp>
        <p:nvSpPr>
          <p:cNvPr id="31" name="TextBox 30">
            <a:extLst>
              <a:ext uri="{FF2B5EF4-FFF2-40B4-BE49-F238E27FC236}">
                <a16:creationId xmlns:a16="http://schemas.microsoft.com/office/drawing/2014/main" id="{89EA72C9-3D6E-1F01-68B7-93D2BEBD17C6}"/>
              </a:ext>
            </a:extLst>
          </p:cNvPr>
          <p:cNvSpPr txBox="1"/>
          <p:nvPr/>
        </p:nvSpPr>
        <p:spPr>
          <a:xfrm>
            <a:off x="4101875" y="799515"/>
            <a:ext cx="2790000" cy="360000"/>
          </a:xfrm>
          <a:prstGeom prst="roundRect">
            <a:avLst/>
          </a:prstGeom>
          <a:solidFill>
            <a:srgbClr val="F0F0F0"/>
          </a:solidFill>
          <a:ln w="19050">
            <a:solidFill>
              <a:srgbClr val="7DB414"/>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r>
              <a:rPr lang="ar-JO" dirty="0"/>
              <a:t>انخفاض الخطر من الأذى يزيد العودة وحرية الحركة</a:t>
            </a:r>
            <a:endParaRPr lang="en-GB" dirty="0"/>
          </a:p>
        </p:txBody>
      </p:sp>
      <p:sp>
        <p:nvSpPr>
          <p:cNvPr id="33" name="Rounded Rectangle 294">
            <a:extLst>
              <a:ext uri="{FF2B5EF4-FFF2-40B4-BE49-F238E27FC236}">
                <a16:creationId xmlns:a16="http://schemas.microsoft.com/office/drawing/2014/main" id="{26E5AD8F-5F96-8634-60BA-08734F93FC54}"/>
              </a:ext>
            </a:extLst>
          </p:cNvPr>
          <p:cNvSpPr/>
          <p:nvPr/>
        </p:nvSpPr>
        <p:spPr>
          <a:xfrm>
            <a:off x="701832" y="1079524"/>
            <a:ext cx="2592000" cy="324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latin typeface="Arial" panose="020B0604020202020204" pitchFamily="34" charset="0"/>
              </a:rPr>
              <a:t>تنمية اقتصادية ومجتمعات أكثر صموداً يساهم في تحقيق أهداف التنمية المستدامة</a:t>
            </a:r>
          </a:p>
        </p:txBody>
      </p:sp>
      <p:sp>
        <p:nvSpPr>
          <p:cNvPr id="34" name="TextBox 33">
            <a:extLst>
              <a:ext uri="{FF2B5EF4-FFF2-40B4-BE49-F238E27FC236}">
                <a16:creationId xmlns:a16="http://schemas.microsoft.com/office/drawing/2014/main" id="{7A99C2BA-0B91-9178-D8FA-AD1A60BB71B8}"/>
              </a:ext>
            </a:extLst>
          </p:cNvPr>
          <p:cNvSpPr txBox="1"/>
          <p:nvPr/>
        </p:nvSpPr>
        <p:spPr>
          <a:xfrm>
            <a:off x="3293832" y="1346822"/>
            <a:ext cx="989054" cy="333848"/>
          </a:xfrm>
          <a:prstGeom prst="rect">
            <a:avLst/>
          </a:prstGeom>
          <a:noFill/>
          <a:ln>
            <a:noFill/>
          </a:ln>
        </p:spPr>
        <p:txBody>
          <a:bodyPr wrap="square" lIns="54000" tIns="36000" rIns="54000" bIns="36000" rtlCol="0" anchor="ctr" anchorCtr="0">
            <a:noAutofit/>
          </a:bodyPr>
          <a:lstStyle/>
          <a:p>
            <a:r>
              <a:rPr lang="ar-JO" sz="900" dirty="0">
                <a:latin typeface="Arial" panose="020B0604020202020204" pitchFamily="34" charset="0"/>
                <a:ea typeface="Arial" charset="0"/>
                <a:cs typeface="Arial" charset="0"/>
              </a:rPr>
              <a:t>مما يساهم نحو...</a:t>
            </a:r>
            <a:endParaRPr lang="en-GB" sz="900" dirty="0">
              <a:latin typeface="Arial" panose="020B0604020202020204" pitchFamily="34" charset="0"/>
              <a:ea typeface="Arial" charset="0"/>
              <a:cs typeface="Arial" charset="0"/>
            </a:endParaRPr>
          </a:p>
        </p:txBody>
      </p:sp>
      <p:sp>
        <p:nvSpPr>
          <p:cNvPr id="39" name="Rounded Rectangle 294">
            <a:extLst>
              <a:ext uri="{FF2B5EF4-FFF2-40B4-BE49-F238E27FC236}">
                <a16:creationId xmlns:a16="http://schemas.microsoft.com/office/drawing/2014/main" id="{31C3D909-4015-754E-D05F-9BB72AB8405C}"/>
              </a:ext>
            </a:extLst>
          </p:cNvPr>
          <p:cNvSpPr/>
          <p:nvPr/>
        </p:nvSpPr>
        <p:spPr>
          <a:xfrm>
            <a:off x="701833" y="1509397"/>
            <a:ext cx="2592000" cy="372976"/>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latin typeface="Arial" panose="020B0604020202020204" pitchFamily="34" charset="0"/>
              </a:rPr>
              <a:t>زيادة صمود المجتمع أمام محركات النزاع يساهم في الاستقرار وبناء السلام</a:t>
            </a:r>
          </a:p>
        </p:txBody>
      </p:sp>
      <p:sp>
        <p:nvSpPr>
          <p:cNvPr id="41" name="TextBox 40">
            <a:extLst>
              <a:ext uri="{FF2B5EF4-FFF2-40B4-BE49-F238E27FC236}">
                <a16:creationId xmlns:a16="http://schemas.microsoft.com/office/drawing/2014/main" id="{B18CE3D6-38F0-2F3D-A4B5-B6D174527DDD}"/>
              </a:ext>
            </a:extLst>
          </p:cNvPr>
          <p:cNvSpPr txBox="1"/>
          <p:nvPr/>
        </p:nvSpPr>
        <p:spPr>
          <a:xfrm>
            <a:off x="4101875" y="1789609"/>
            <a:ext cx="2790000" cy="360000"/>
          </a:xfrm>
          <a:prstGeom prst="roundRect">
            <a:avLst/>
          </a:prstGeom>
          <a:solidFill>
            <a:srgbClr val="F0F0F0"/>
          </a:solidFill>
          <a:ln w="19050">
            <a:solidFill>
              <a:srgbClr val="7DB414"/>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r>
              <a:rPr lang="ar-JO" dirty="0"/>
              <a:t>تقدم قابل للقياس فيما يتعلق بالامتثال لاتفاقية أوتوا والعهد الخاص بالذخيرة العنقودية والاتفاقية المتعلقة بأسلحة تقليدية معينة</a:t>
            </a:r>
            <a:endParaRPr lang="en-GB" dirty="0"/>
          </a:p>
        </p:txBody>
      </p:sp>
      <p:sp>
        <p:nvSpPr>
          <p:cNvPr id="43" name="Rounded Rectangle 294">
            <a:extLst>
              <a:ext uri="{FF2B5EF4-FFF2-40B4-BE49-F238E27FC236}">
                <a16:creationId xmlns:a16="http://schemas.microsoft.com/office/drawing/2014/main" id="{8C6ED18B-B3FF-F371-A6CA-AD94F94103EB}"/>
              </a:ext>
            </a:extLst>
          </p:cNvPr>
          <p:cNvSpPr/>
          <p:nvPr/>
        </p:nvSpPr>
        <p:spPr>
          <a:xfrm>
            <a:off x="701833" y="1988245"/>
            <a:ext cx="2592000" cy="360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latin typeface="Arial" panose="020B0604020202020204" pitchFamily="34" charset="0"/>
              </a:rPr>
              <a:t>الأهداف الاستراتيجية للدول مدعومة والالتزامات ذات العلاقة بموجب الاتفاقيات محققة</a:t>
            </a:r>
          </a:p>
        </p:txBody>
      </p:sp>
      <p:grpSp>
        <p:nvGrpSpPr>
          <p:cNvPr id="44" name="Group 43">
            <a:extLst>
              <a:ext uri="{FF2B5EF4-FFF2-40B4-BE49-F238E27FC236}">
                <a16:creationId xmlns:a16="http://schemas.microsoft.com/office/drawing/2014/main" id="{5AE78E63-A11C-96C1-7D30-A5AFD40E6C2C}"/>
              </a:ext>
            </a:extLst>
          </p:cNvPr>
          <p:cNvGrpSpPr/>
          <p:nvPr/>
        </p:nvGrpSpPr>
        <p:grpSpPr>
          <a:xfrm flipH="1">
            <a:off x="6891875" y="973651"/>
            <a:ext cx="1190250" cy="977627"/>
            <a:chOff x="4393572" y="1091568"/>
            <a:chExt cx="841399" cy="1241217"/>
          </a:xfrm>
        </p:grpSpPr>
        <p:cxnSp>
          <p:nvCxnSpPr>
            <p:cNvPr id="45" name="Straight Arrow Connector 44">
              <a:extLst>
                <a:ext uri="{FF2B5EF4-FFF2-40B4-BE49-F238E27FC236}">
                  <a16:creationId xmlns:a16="http://schemas.microsoft.com/office/drawing/2014/main" id="{08D7C1EE-7F21-EE62-88CB-0D294972E6B0}"/>
                </a:ext>
              </a:extLst>
            </p:cNvPr>
            <p:cNvCxnSpPr>
              <a:cxnSpLocks/>
            </p:cNvCxnSpPr>
            <p:nvPr/>
          </p:nvCxnSpPr>
          <p:spPr>
            <a:xfrm>
              <a:off x="4393574" y="1731864"/>
              <a:ext cx="838228" cy="3832"/>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55BBAFE6-2B3F-229B-857D-EEB4196188D9}"/>
                </a:ext>
              </a:extLst>
            </p:cNvPr>
            <p:cNvCxnSpPr>
              <a:cxnSpLocks/>
            </p:cNvCxnSpPr>
            <p:nvPr/>
          </p:nvCxnSpPr>
          <p:spPr>
            <a:xfrm>
              <a:off x="4620250" y="1091568"/>
              <a:ext cx="614721" cy="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53EE1075-C667-0777-8949-7F71CB3AAA4E}"/>
                </a:ext>
              </a:extLst>
            </p:cNvPr>
            <p:cNvCxnSpPr>
              <a:cxnSpLocks/>
            </p:cNvCxnSpPr>
            <p:nvPr/>
          </p:nvCxnSpPr>
          <p:spPr>
            <a:xfrm>
              <a:off x="4617075" y="2329610"/>
              <a:ext cx="614721" cy="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27E4AA72-8107-86CF-3F1B-3CE489203460}"/>
                </a:ext>
              </a:extLst>
            </p:cNvPr>
            <p:cNvCxnSpPr>
              <a:cxnSpLocks/>
            </p:cNvCxnSpPr>
            <p:nvPr/>
          </p:nvCxnSpPr>
          <p:spPr>
            <a:xfrm>
              <a:off x="4620250" y="1091568"/>
              <a:ext cx="0" cy="12412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5FD9441E-D24B-1B23-B60B-714945D5628B}"/>
              </a:ext>
            </a:extLst>
          </p:cNvPr>
          <p:cNvSpPr txBox="1"/>
          <p:nvPr/>
        </p:nvSpPr>
        <p:spPr>
          <a:xfrm>
            <a:off x="4101875" y="1244183"/>
            <a:ext cx="2790000" cy="460455"/>
          </a:xfrm>
          <a:prstGeom prst="roundRect">
            <a:avLst/>
          </a:prstGeom>
          <a:solidFill>
            <a:srgbClr val="F0F0F0"/>
          </a:solidFill>
          <a:ln w="19050">
            <a:solidFill>
              <a:srgbClr val="7DB414"/>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r>
              <a:rPr lang="ar-JO" dirty="0"/>
              <a:t>الاستخدام الآمن والمنتج للأرض يحسن سبل العيش والخدمات الأساسية، مما يحسن جودة الحياة والبيئة</a:t>
            </a:r>
            <a:endParaRPr lang="en-GB" dirty="0"/>
          </a:p>
        </p:txBody>
      </p:sp>
      <p:sp>
        <p:nvSpPr>
          <p:cNvPr id="53" name="Rounded Rectangle 295">
            <a:extLst>
              <a:ext uri="{FF2B5EF4-FFF2-40B4-BE49-F238E27FC236}">
                <a16:creationId xmlns:a16="http://schemas.microsoft.com/office/drawing/2014/main" id="{33D3D615-30E7-EE2A-472D-6C9739E779F8}"/>
              </a:ext>
            </a:extLst>
          </p:cNvPr>
          <p:cNvSpPr/>
          <p:nvPr/>
        </p:nvSpPr>
        <p:spPr>
          <a:xfrm>
            <a:off x="701832" y="655842"/>
            <a:ext cx="2592000" cy="317809"/>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latin typeface="Arial" panose="020B0604020202020204" pitchFamily="34" charset="0"/>
              </a:rPr>
              <a:t>مجتمعات أكثر أمناً وانخفاض في حالات الوفاة والإصابة من الألغام/مخلفات الحرب المتفجر</a:t>
            </a:r>
          </a:p>
        </p:txBody>
      </p:sp>
      <p:grpSp>
        <p:nvGrpSpPr>
          <p:cNvPr id="54" name="Group 53">
            <a:extLst>
              <a:ext uri="{FF2B5EF4-FFF2-40B4-BE49-F238E27FC236}">
                <a16:creationId xmlns:a16="http://schemas.microsoft.com/office/drawing/2014/main" id="{3D3E0987-8EA4-9722-85A1-C1F0029E897E}"/>
              </a:ext>
            </a:extLst>
          </p:cNvPr>
          <p:cNvGrpSpPr/>
          <p:nvPr/>
        </p:nvGrpSpPr>
        <p:grpSpPr>
          <a:xfrm flipH="1">
            <a:off x="3293832" y="799077"/>
            <a:ext cx="706484" cy="1387434"/>
            <a:chOff x="7968082" y="1043590"/>
            <a:chExt cx="754344" cy="1387434"/>
          </a:xfrm>
        </p:grpSpPr>
        <p:grpSp>
          <p:nvGrpSpPr>
            <p:cNvPr id="55" name="Group 54">
              <a:extLst>
                <a:ext uri="{FF2B5EF4-FFF2-40B4-BE49-F238E27FC236}">
                  <a16:creationId xmlns:a16="http://schemas.microsoft.com/office/drawing/2014/main" id="{20F735DD-F7F1-3CDE-1AC5-15F7710810E8}"/>
                </a:ext>
              </a:extLst>
            </p:cNvPr>
            <p:cNvGrpSpPr/>
            <p:nvPr/>
          </p:nvGrpSpPr>
          <p:grpSpPr>
            <a:xfrm>
              <a:off x="7968082" y="1043590"/>
              <a:ext cx="754344" cy="1387434"/>
              <a:chOff x="8127050" y="1043590"/>
              <a:chExt cx="595376" cy="1387434"/>
            </a:xfrm>
          </p:grpSpPr>
          <p:cxnSp>
            <p:nvCxnSpPr>
              <p:cNvPr id="57" name="Straight Arrow Connector 56">
                <a:extLst>
                  <a:ext uri="{FF2B5EF4-FFF2-40B4-BE49-F238E27FC236}">
                    <a16:creationId xmlns:a16="http://schemas.microsoft.com/office/drawing/2014/main" id="{FC6EA745-4D01-E142-7FA6-A1C56BA3AE0E}"/>
                  </a:ext>
                </a:extLst>
              </p:cNvPr>
              <p:cNvCxnSpPr>
                <a:cxnSpLocks/>
              </p:cNvCxnSpPr>
              <p:nvPr/>
            </p:nvCxnSpPr>
            <p:spPr>
              <a:xfrm>
                <a:off x="8127050" y="1043590"/>
                <a:ext cx="5953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3ACCD145-54D6-0E78-F1AB-4BC3ABE93D6D}"/>
                  </a:ext>
                </a:extLst>
              </p:cNvPr>
              <p:cNvCxnSpPr>
                <a:cxnSpLocks/>
              </p:cNvCxnSpPr>
              <p:nvPr/>
            </p:nvCxnSpPr>
            <p:spPr>
              <a:xfrm>
                <a:off x="8127050" y="1478839"/>
                <a:ext cx="5953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80E572EC-64AA-C432-C40C-8538FB8C1B64}"/>
                  </a:ext>
                </a:extLst>
              </p:cNvPr>
              <p:cNvCxnSpPr>
                <a:cxnSpLocks/>
              </p:cNvCxnSpPr>
              <p:nvPr/>
            </p:nvCxnSpPr>
            <p:spPr>
              <a:xfrm>
                <a:off x="8127050" y="1956011"/>
                <a:ext cx="5953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31EB28CF-C2DC-6D91-342C-16B356780ABA}"/>
                  </a:ext>
                </a:extLst>
              </p:cNvPr>
              <p:cNvCxnSpPr>
                <a:cxnSpLocks/>
              </p:cNvCxnSpPr>
              <p:nvPr/>
            </p:nvCxnSpPr>
            <p:spPr>
              <a:xfrm>
                <a:off x="8127050" y="2431024"/>
                <a:ext cx="5953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6" name="Straight Connector 55">
              <a:extLst>
                <a:ext uri="{FF2B5EF4-FFF2-40B4-BE49-F238E27FC236}">
                  <a16:creationId xmlns:a16="http://schemas.microsoft.com/office/drawing/2014/main" id="{6F8D7992-F754-9FB4-B3BC-4119060EECF6}"/>
                </a:ext>
              </a:extLst>
            </p:cNvPr>
            <p:cNvCxnSpPr>
              <a:cxnSpLocks/>
            </p:cNvCxnSpPr>
            <p:nvPr/>
          </p:nvCxnSpPr>
          <p:spPr>
            <a:xfrm>
              <a:off x="7968343" y="1043590"/>
              <a:ext cx="0" cy="138743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A9A965AD-5E89-D240-BC39-240C03E5A5B0}"/>
              </a:ext>
            </a:extLst>
          </p:cNvPr>
          <p:cNvSpPr txBox="1"/>
          <p:nvPr/>
        </p:nvSpPr>
        <p:spPr>
          <a:xfrm>
            <a:off x="8114408" y="1258410"/>
            <a:ext cx="1511715" cy="432000"/>
          </a:xfrm>
          <a:prstGeom prst="roundRect">
            <a:avLst/>
          </a:prstGeom>
          <a:solidFill>
            <a:srgbClr val="F0F0F0"/>
          </a:solidFill>
          <a:ln w="19050">
            <a:solidFill>
              <a:srgbClr val="009FE3"/>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r>
              <a:rPr lang="ar-JO" dirty="0"/>
              <a:t>إزالة خطر من المواد المتفجرة</a:t>
            </a:r>
            <a:endParaRPr lang="en-GB" dirty="0"/>
          </a:p>
        </p:txBody>
      </p:sp>
      <p:sp>
        <p:nvSpPr>
          <p:cNvPr id="5" name="Slide Number Placeholder 5">
            <a:extLst>
              <a:ext uri="{FF2B5EF4-FFF2-40B4-BE49-F238E27FC236}">
                <a16:creationId xmlns:a16="http://schemas.microsoft.com/office/drawing/2014/main" id="{D77841E2-52D4-0EA5-19E5-77165B9AE5D0}"/>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43</a:t>
            </a:fld>
            <a:endParaRPr lang="en-GB" dirty="0"/>
          </a:p>
        </p:txBody>
      </p:sp>
    </p:spTree>
    <p:extLst>
      <p:ext uri="{BB962C8B-B14F-4D97-AF65-F5344CB8AC3E}">
        <p14:creationId xmlns:p14="http://schemas.microsoft.com/office/powerpoint/2010/main" val="31844498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5320727-A652-9295-F535-D79885B34938}"/>
              </a:ext>
            </a:extLst>
          </p:cNvPr>
          <p:cNvSpPr/>
          <p:nvPr/>
        </p:nvSpPr>
        <p:spPr>
          <a:xfrm>
            <a:off x="834860" y="1469973"/>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0" rIns="108000" bIns="36000" rtlCol="0" anchor="ctr" anchorCtr="0"/>
          <a:lstStyle/>
          <a:p>
            <a:pPr algn="r" rtl="1"/>
            <a:r>
              <a:rPr lang="ar-JO" sz="1400" b="1" i="0" dirty="0">
                <a:solidFill>
                  <a:srgbClr val="002060"/>
                </a:solidFill>
                <a:latin typeface="Arial" panose="020B0604020202020204" pitchFamily="34" charset="0"/>
                <a:cs typeface="Arial" panose="020B0604020202020204" pitchFamily="34" charset="0"/>
              </a:rPr>
              <a:t>تسليم الأراضي</a:t>
            </a:r>
            <a:endParaRPr lang="en-GB" sz="1400" b="1" i="0" dirty="0">
              <a:solidFill>
                <a:srgbClr val="002060"/>
              </a:solidFill>
              <a:latin typeface="Arial" panose="020B0604020202020204" pitchFamily="34" charset="0"/>
              <a:cs typeface="Arial" panose="020B0604020202020204" pitchFamily="34" charset="0"/>
            </a:endParaRPr>
          </a:p>
          <a:p>
            <a:pPr algn="r" rtl="1"/>
            <a:r>
              <a:rPr lang="ar-JO" sz="1200" dirty="0">
                <a:solidFill>
                  <a:srgbClr val="002060"/>
                </a:solidFill>
                <a:latin typeface="Arial" panose="020B0604020202020204" pitchFamily="34" charset="0"/>
                <a:cs typeface="Arial" panose="020B0604020202020204" pitchFamily="34" charset="0"/>
              </a:rPr>
              <a:t>مهام التخلص من المخلفات المتفجرة لن تكون كافية لوحدها لإزالة كافة مخاطر المخلفات المتفجرة، ويجب إزالة كافة المخاطر الأخرى من خلال المسح الفني وعملية إزالة الألغام (كجزء من عملية تسليم الأراضي). تسجيل موقع التخلص من المخلفات المتفجرة في نظام إدارة المعلومات للعمل على إزالة الألغام يعتبر ضرورياً لأنشطة المسح وإزالة الألغام التي تتبع.</a:t>
            </a:r>
          </a:p>
        </p:txBody>
      </p:sp>
      <p:sp>
        <p:nvSpPr>
          <p:cNvPr id="3" name="Rounded Rectangle 2">
            <a:extLst>
              <a:ext uri="{FF2B5EF4-FFF2-40B4-BE49-F238E27FC236}">
                <a16:creationId xmlns:a16="http://schemas.microsoft.com/office/drawing/2014/main" id="{19A3DC35-BA96-7940-784A-86C24FF37674}"/>
              </a:ext>
            </a:extLst>
          </p:cNvPr>
          <p:cNvSpPr/>
          <p:nvPr/>
        </p:nvSpPr>
        <p:spPr>
          <a:xfrm>
            <a:off x="6807711" y="1475127"/>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rPr>
              <a:t>التعليم بشأن مخاطر المخلفات المتفجرة</a:t>
            </a:r>
            <a:endParaRPr lang="en-GB" sz="1400" b="1" dirty="0">
              <a:solidFill>
                <a:srgbClr val="002060"/>
              </a:solidFill>
              <a:latin typeface="Arial" panose="020B0604020202020204" pitchFamily="34" charset="0"/>
              <a:cs typeface="Arial" panose="020B0604020202020204" pitchFamily="34" charset="0"/>
            </a:endParaRPr>
          </a:p>
          <a:p>
            <a:pPr marL="0" marR="0" lvl="0" indent="0" algn="r" rtl="1" eaLnBrk="1" fontAlgn="auto" latinLnBrk="0" hangingPunct="1">
              <a:lnSpc>
                <a:spcPct val="100000"/>
              </a:lnSpc>
              <a:spcBef>
                <a:spcPts val="0"/>
              </a:spcBef>
              <a:spcAft>
                <a:spcPts val="0"/>
              </a:spcAft>
              <a:buClrTx/>
              <a:buSzTx/>
              <a:buFontTx/>
              <a:buNone/>
            </a:pPr>
            <a:r>
              <a:rPr lang="ar-JO" sz="1200" b="0" i="0" dirty="0">
                <a:solidFill>
                  <a:srgbClr val="002060"/>
                </a:solidFill>
                <a:latin typeface="Arial" panose="020B0604020202020204" pitchFamily="34" charset="0"/>
                <a:cs typeface="Arial" panose="020B0604020202020204" pitchFamily="34" charset="0"/>
              </a:rPr>
              <a:t>يخفض التعليم بشأن مخاطر المخلفات المتفجرة الضغط عن الموارد المتوفرة لإزالة الألغام ويخلق توعية بشأن المخاطر لتمكين المجتمعات من الإبلاغ عن أي مخاطر معروفة أو مشتبه بها من المخلفات المتفجرة لإزالتها لاحقاً.</a:t>
            </a:r>
          </a:p>
        </p:txBody>
      </p:sp>
      <p:sp>
        <p:nvSpPr>
          <p:cNvPr id="4" name="Rounded Rectangle 3">
            <a:extLst>
              <a:ext uri="{FF2B5EF4-FFF2-40B4-BE49-F238E27FC236}">
                <a16:creationId xmlns:a16="http://schemas.microsoft.com/office/drawing/2014/main" id="{A098E64B-683E-0617-0D9F-FE9FD6C29FBE}"/>
              </a:ext>
            </a:extLst>
          </p:cNvPr>
          <p:cNvSpPr/>
          <p:nvPr/>
        </p:nvSpPr>
        <p:spPr>
          <a:xfrm>
            <a:off x="307485" y="3257064"/>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rPr>
              <a:t>تطوير قدرات سلطات إزالة الألغام الوطنية</a:t>
            </a:r>
          </a:p>
          <a:p>
            <a:pPr algn="r" rtl="1"/>
            <a:r>
              <a:rPr lang="ar-JO" sz="1200" b="0" i="0" dirty="0">
                <a:solidFill>
                  <a:srgbClr val="002060"/>
                </a:solidFill>
                <a:latin typeface="Arial" panose="020B0604020202020204" pitchFamily="34" charset="0"/>
                <a:cs typeface="Arial" panose="020B0604020202020204" pitchFamily="34" charset="0"/>
              </a:rPr>
              <a:t>يمكن لسلطات إزالة الألغام الوطنية القوية إدارة وتنسيق آليات التبليغ وتوزيع المهام للتخلص من المخلفات المتفجرة.</a:t>
            </a:r>
          </a:p>
        </p:txBody>
      </p:sp>
      <p:sp>
        <p:nvSpPr>
          <p:cNvPr id="5" name="Rounded Rectangle 4">
            <a:extLst>
              <a:ext uri="{FF2B5EF4-FFF2-40B4-BE49-F238E27FC236}">
                <a16:creationId xmlns:a16="http://schemas.microsoft.com/office/drawing/2014/main" id="{8F24EDA3-539A-FED2-8B34-25249403FC3F}"/>
              </a:ext>
            </a:extLst>
          </p:cNvPr>
          <p:cNvSpPr/>
          <p:nvPr/>
        </p:nvSpPr>
        <p:spPr>
          <a:xfrm>
            <a:off x="7375834" y="3259641"/>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rPr>
              <a:t>بناء قدرات الشركاء المنفذين المحليين</a:t>
            </a:r>
          </a:p>
          <a:p>
            <a:pPr algn="r" rtl="1"/>
            <a:r>
              <a:rPr lang="ar-JO" sz="1200" b="0" i="0" dirty="0">
                <a:solidFill>
                  <a:srgbClr val="002060"/>
                </a:solidFill>
                <a:latin typeface="Arial" panose="020B0604020202020204" pitchFamily="34" charset="0"/>
                <a:cs typeface="Arial" panose="020B0604020202020204" pitchFamily="34" charset="0"/>
              </a:rPr>
              <a:t>المنفذين المحليين المتمكنين الذين يمكنهم تنفيذ مهام التخلص من المخلفات المتفجرة ضروريين بغرض نقل الملكية للأطراف الوطنية ولاستدامة الإدارة الوطنية للتلوث من المخلفات المتفجرة</a:t>
            </a:r>
          </a:p>
        </p:txBody>
      </p:sp>
      <p:sp>
        <p:nvSpPr>
          <p:cNvPr id="6" name="Rounded Rectangle 5">
            <a:extLst>
              <a:ext uri="{FF2B5EF4-FFF2-40B4-BE49-F238E27FC236}">
                <a16:creationId xmlns:a16="http://schemas.microsoft.com/office/drawing/2014/main" id="{ACF02A97-85C3-779D-D174-F09CBC10B19E}"/>
              </a:ext>
            </a:extLst>
          </p:cNvPr>
          <p:cNvSpPr/>
          <p:nvPr/>
        </p:nvSpPr>
        <p:spPr>
          <a:xfrm>
            <a:off x="834860"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rPr>
              <a:t>التعاون والتنسيق</a:t>
            </a:r>
            <a:endParaRPr lang="en-US" sz="1400" b="1" dirty="0">
              <a:solidFill>
                <a:srgbClr val="002060"/>
              </a:solidFill>
              <a:latin typeface="Arial" panose="020B0604020202020204" pitchFamily="34" charset="0"/>
            </a:endParaRPr>
          </a:p>
          <a:p>
            <a:pPr algn="r" rtl="1"/>
            <a:r>
              <a:rPr lang="ar-JO" sz="1200" b="0" i="0" dirty="0">
                <a:solidFill>
                  <a:srgbClr val="002060"/>
                </a:solidFill>
                <a:latin typeface="Arial" panose="020B0604020202020204" pitchFamily="34" charset="0"/>
                <a:cs typeface="Arial" panose="020B0604020202020204" pitchFamily="34" charset="0"/>
              </a:rPr>
              <a:t>يضمن التنسيق والتعاون مع المجتمعات والأطراف المحلية والوطنية والقطاعات الأخرى توفر المعلومات للفاعلين الآخرين في العمل الإنساني والسكان المعرضين للخطر للتعرف على المخلفات المتفجرة (من خلال التعليم بشأن مخاطر المخلفات المتفجرة) وكيفية طلب التخلص من المخلفات المتفجرة.</a:t>
            </a:r>
          </a:p>
        </p:txBody>
      </p:sp>
      <p:cxnSp>
        <p:nvCxnSpPr>
          <p:cNvPr id="7" name="Straight Connector 6">
            <a:extLst>
              <a:ext uri="{FF2B5EF4-FFF2-40B4-BE49-F238E27FC236}">
                <a16:creationId xmlns:a16="http://schemas.microsoft.com/office/drawing/2014/main" id="{7A0EC827-AA45-DB03-CA40-B68D556EE2D5}"/>
              </a:ext>
            </a:extLst>
          </p:cNvPr>
          <p:cNvCxnSpPr>
            <a:cxnSpLocks/>
          </p:cNvCxnSpPr>
          <p:nvPr/>
        </p:nvCxnSpPr>
        <p:spPr>
          <a:xfrm>
            <a:off x="5483073" y="3061457"/>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4EBE0E8-AC40-FEA5-6E63-A062A577E309}"/>
              </a:ext>
            </a:extLst>
          </p:cNvPr>
          <p:cNvCxnSpPr>
            <a:cxnSpLocks/>
          </p:cNvCxnSpPr>
          <p:nvPr/>
        </p:nvCxnSpPr>
        <p:spPr>
          <a:xfrm>
            <a:off x="4861315"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39740A3-A603-A14E-8C9C-42C57DEA3557}"/>
              </a:ext>
            </a:extLst>
          </p:cNvPr>
          <p:cNvCxnSpPr>
            <a:cxnSpLocks/>
          </p:cNvCxnSpPr>
          <p:nvPr/>
        </p:nvCxnSpPr>
        <p:spPr>
          <a:xfrm>
            <a:off x="6857141"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C719CDC-B70E-B71F-D2D5-9BD31743FFF5}"/>
              </a:ext>
            </a:extLst>
          </p:cNvPr>
          <p:cNvCxnSpPr>
            <a:cxnSpLocks/>
          </p:cNvCxnSpPr>
          <p:nvPr/>
        </p:nvCxnSpPr>
        <p:spPr>
          <a:xfrm flipH="1">
            <a:off x="6551432" y="3061457"/>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892986D-3584-0A4C-F1D2-38ADA28BA561}"/>
              </a:ext>
            </a:extLst>
          </p:cNvPr>
          <p:cNvCxnSpPr>
            <a:cxnSpLocks/>
          </p:cNvCxnSpPr>
          <p:nvPr/>
        </p:nvCxnSpPr>
        <p:spPr>
          <a:xfrm flipH="1">
            <a:off x="5369074" y="4659322"/>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4A6758C-8000-92FC-1378-A9A097C87675}"/>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sp>
        <p:nvSpPr>
          <p:cNvPr id="13" name="TextBox 12">
            <a:extLst>
              <a:ext uri="{FF2B5EF4-FFF2-40B4-BE49-F238E27FC236}">
                <a16:creationId xmlns:a16="http://schemas.microsoft.com/office/drawing/2014/main" id="{26CB82D9-96B4-8D5D-C057-CBD8B87F9B87}"/>
              </a:ext>
            </a:extLst>
          </p:cNvPr>
          <p:cNvSpPr txBox="1"/>
          <p:nvPr/>
        </p:nvSpPr>
        <p:spPr>
          <a:xfrm>
            <a:off x="307485" y="627829"/>
            <a:ext cx="11448277" cy="276999"/>
          </a:xfrm>
          <a:prstGeom prst="rect">
            <a:avLst/>
          </a:prstGeom>
          <a:noFill/>
        </p:spPr>
        <p:txBody>
          <a:bodyPr wrap="square" lIns="0">
            <a:spAutoFit/>
          </a:bodyPr>
          <a:lstStyle/>
          <a:p>
            <a:pPr algn="r" rtl="1">
              <a:defRPr/>
            </a:pPr>
            <a:r>
              <a:rPr lang="ar-JO" sz="1200" dirty="0">
                <a:solidFill>
                  <a:srgbClr val="002060"/>
                </a:solidFill>
                <a:latin typeface="Arial" panose="020B0604020202020204" pitchFamily="34" charset="0"/>
              </a:rPr>
              <a:t>يمكن </a:t>
            </a:r>
            <a:r>
              <a:rPr lang="ar-JO" sz="1200" b="1" dirty="0">
                <a:solidFill>
                  <a:srgbClr val="002060"/>
                </a:solidFill>
                <a:latin typeface="Arial" panose="020B0604020202020204" pitchFamily="34" charset="0"/>
              </a:rPr>
              <a:t>للروابط الاستراتيجية</a:t>
            </a:r>
            <a:r>
              <a:rPr lang="ar-JO" sz="1200" dirty="0">
                <a:solidFill>
                  <a:srgbClr val="002060"/>
                </a:solidFill>
                <a:latin typeface="Arial" panose="020B0604020202020204" pitchFamily="34" charset="0"/>
              </a:rPr>
              <a:t> مع الجوانب الأخرى من العمل على إزالة الألغام أن تعزز التغيير على مستوى النتائج كما هو موضح هنا. ويحب أن ينظر المنفذون في هذه الروابط الاستراتيجية لتحقيق القيمة المضافة القصوى للقطاع. </a:t>
            </a:r>
            <a:endParaRPr lang="en-GB" sz="1200" b="1" dirty="0">
              <a:solidFill>
                <a:srgbClr val="002060"/>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F6FF7CDA-C7C7-7773-1AD3-E0C04E854692}"/>
              </a:ext>
            </a:extLst>
          </p:cNvPr>
          <p:cNvCxnSpPr>
            <a:cxnSpLocks/>
          </p:cNvCxnSpPr>
          <p:nvPr/>
        </p:nvCxnSpPr>
        <p:spPr>
          <a:xfrm>
            <a:off x="6594822" y="4665438"/>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5" name="Flowchart: Connector 9">
            <a:extLst>
              <a:ext uri="{FF2B5EF4-FFF2-40B4-BE49-F238E27FC236}">
                <a16:creationId xmlns:a16="http://schemas.microsoft.com/office/drawing/2014/main" id="{5A13487F-BD94-821A-5B71-2D50AF53B12A}"/>
              </a:ext>
            </a:extLst>
          </p:cNvPr>
          <p:cNvSpPr/>
          <p:nvPr/>
        </p:nvSpPr>
        <p:spPr>
          <a:xfrm>
            <a:off x="5388690" y="3379852"/>
            <a:ext cx="1428264" cy="1393200"/>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ar-JO" sz="1400" b="1" dirty="0">
                <a:solidFill>
                  <a:srgbClr val="002060"/>
                </a:solidFill>
                <a:latin typeface="Arial" panose="020B0604020202020204" pitchFamily="34" charset="0"/>
              </a:rPr>
              <a:t>مهام التخلص</a:t>
            </a:r>
          </a:p>
          <a:p>
            <a:pPr algn="ctr"/>
            <a:r>
              <a:rPr lang="ar-JO" sz="1400" b="1" dirty="0">
                <a:solidFill>
                  <a:srgbClr val="002060"/>
                </a:solidFill>
                <a:latin typeface="Arial" panose="020B0604020202020204" pitchFamily="34" charset="0"/>
              </a:rPr>
              <a:t>من المخلفات المتفجرة</a:t>
            </a:r>
            <a:endParaRPr lang="en-GB" sz="1400" b="1" dirty="0">
              <a:solidFill>
                <a:srgbClr val="002060"/>
              </a:solidFill>
              <a:latin typeface="Arial" panose="020B0604020202020204" pitchFamily="34" charset="0"/>
            </a:endParaRPr>
          </a:p>
        </p:txBody>
      </p:sp>
      <p:sp>
        <p:nvSpPr>
          <p:cNvPr id="16" name="Rectangle 15">
            <a:extLst>
              <a:ext uri="{FF2B5EF4-FFF2-40B4-BE49-F238E27FC236}">
                <a16:creationId xmlns:a16="http://schemas.microsoft.com/office/drawing/2014/main" id="{7E44740C-99EF-9FE5-5CF3-9CDE39E2BD8A}"/>
              </a:ext>
            </a:extLst>
          </p:cNvPr>
          <p:cNvSpPr/>
          <p:nvPr/>
        </p:nvSpPr>
        <p:spPr>
          <a:xfrm>
            <a:off x="263545" y="242635"/>
            <a:ext cx="11448278" cy="307777"/>
          </a:xfrm>
          <a:prstGeom prst="rect">
            <a:avLst/>
          </a:prstGeom>
          <a:noFill/>
        </p:spPr>
        <p:txBody>
          <a:bodyPr wrap="square" lIns="0" tIns="0" rIns="0" bIns="0">
            <a:spAutoFit/>
          </a:bodyPr>
          <a:lstStyle/>
          <a:p>
            <a:pPr algn="r" rtl="1"/>
            <a:r>
              <a:rPr lang="ar-JO" sz="2000" dirty="0">
                <a:solidFill>
                  <a:srgbClr val="103A71"/>
                </a:solidFill>
                <a:latin typeface="Arial" panose="020B0604020202020204" pitchFamily="34" charset="0"/>
              </a:rPr>
              <a:t>نظرية العمل: </a:t>
            </a:r>
            <a:r>
              <a:rPr lang="ar-JO" sz="2000" b="1" dirty="0">
                <a:solidFill>
                  <a:srgbClr val="103A71"/>
                </a:solidFill>
                <a:latin typeface="Arial" panose="020B0604020202020204" pitchFamily="34" charset="0"/>
              </a:rPr>
              <a:t>مهام التخلص من المخلفات المتفجرة</a:t>
            </a:r>
            <a:r>
              <a:rPr lang="ar-JO" sz="2000" dirty="0">
                <a:solidFill>
                  <a:srgbClr val="103A71"/>
                </a:solidFill>
                <a:latin typeface="Arial" panose="020B0604020202020204" pitchFamily="34" charset="0"/>
              </a:rPr>
              <a:t> </a:t>
            </a:r>
            <a:endParaRPr lang="en-GB" sz="2000" b="1" dirty="0">
              <a:solidFill>
                <a:srgbClr val="103A71"/>
              </a:solidFill>
              <a:latin typeface="Arial" panose="020B0604020202020204" pitchFamily="34" charset="0"/>
              <a:cs typeface="Arial" panose="020B0604020202020204" pitchFamily="34" charset="0"/>
            </a:endParaRPr>
          </a:p>
        </p:txBody>
      </p:sp>
      <p:sp>
        <p:nvSpPr>
          <p:cNvPr id="19" name="Rounded Rectangle 18">
            <a:extLst>
              <a:ext uri="{FF2B5EF4-FFF2-40B4-BE49-F238E27FC236}">
                <a16:creationId xmlns:a16="http://schemas.microsoft.com/office/drawing/2014/main" id="{77F19744-CB26-DBC3-24EB-130F958E72B9}"/>
              </a:ext>
            </a:extLst>
          </p:cNvPr>
          <p:cNvSpPr/>
          <p:nvPr/>
        </p:nvSpPr>
        <p:spPr>
          <a:xfrm>
            <a:off x="6857141"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rPr>
              <a:t>المناصرة والإشراك</a:t>
            </a:r>
          </a:p>
          <a:p>
            <a:pPr algn="r" rtl="1">
              <a:spcAft>
                <a:spcPts val="300"/>
              </a:spcAft>
            </a:pPr>
            <a:r>
              <a:rPr lang="ar-JO" sz="1200" b="0" i="0" dirty="0">
                <a:solidFill>
                  <a:srgbClr val="002060"/>
                </a:solidFill>
                <a:latin typeface="Arial" panose="020B0604020202020204" pitchFamily="34" charset="0"/>
                <a:cs typeface="Arial" panose="020B0604020202020204" pitchFamily="34" charset="0"/>
              </a:rPr>
              <a:t>يجب ان تكون آلية طلب التخلص من المخلفات المتفجرة شمولية ويمكن للجميع الوصول إليها بشكل كتساوي في المناطق الملوثة (بمن في ذلك النساء والأشخاص ذوي الإعاقة والفئات الضعيفة والمهمشة). حين لا تتوفر آلية للتخلص من المخلفات المتفجرة أو القدرة للقيام بذلك، على كافة أصحاب المصلحة توفير المناصرة والدعم لتطويرها.</a:t>
            </a:r>
          </a:p>
        </p:txBody>
      </p:sp>
      <p:sp>
        <p:nvSpPr>
          <p:cNvPr id="17" name="Slide Number Placeholder 5">
            <a:extLst>
              <a:ext uri="{FF2B5EF4-FFF2-40B4-BE49-F238E27FC236}">
                <a16:creationId xmlns:a16="http://schemas.microsoft.com/office/drawing/2014/main" id="{0AC0361D-8720-EEAF-B1A7-189FCFBDC6C0}"/>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44</a:t>
            </a:fld>
            <a:endParaRPr lang="en-GB" dirty="0"/>
          </a:p>
        </p:txBody>
      </p:sp>
    </p:spTree>
    <p:extLst>
      <p:ext uri="{BB962C8B-B14F-4D97-AF65-F5344CB8AC3E}">
        <p14:creationId xmlns:p14="http://schemas.microsoft.com/office/powerpoint/2010/main" val="15044530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C043752-42F8-6303-1F5D-160DD2DF1C1D}"/>
              </a:ext>
            </a:extLst>
          </p:cNvPr>
          <p:cNvGraphicFramePr>
            <a:graphicFrameLocks noGrp="1"/>
          </p:cNvGraphicFramePr>
          <p:nvPr>
            <p:extLst>
              <p:ext uri="{D42A27DB-BD31-4B8C-83A1-F6EECF244321}">
                <p14:modId xmlns:p14="http://schemas.microsoft.com/office/powerpoint/2010/main" val="3844294851"/>
              </p:ext>
            </p:extLst>
          </p:nvPr>
        </p:nvGraphicFramePr>
        <p:xfrm>
          <a:off x="945371" y="1304144"/>
          <a:ext cx="9962906" cy="4604404"/>
        </p:xfrm>
        <a:graphic>
          <a:graphicData uri="http://schemas.openxmlformats.org/drawingml/2006/table">
            <a:tbl>
              <a:tblPr firstRow="1" bandRow="1">
                <a:tableStyleId>{7DF18680-E054-41AD-8BC1-D1AEF772440D}</a:tableStyleId>
              </a:tblPr>
              <a:tblGrid>
                <a:gridCol w="4981453">
                  <a:extLst>
                    <a:ext uri="{9D8B030D-6E8A-4147-A177-3AD203B41FA5}">
                      <a16:colId xmlns:a16="http://schemas.microsoft.com/office/drawing/2014/main" val="918319957"/>
                    </a:ext>
                  </a:extLst>
                </a:gridCol>
                <a:gridCol w="4981453">
                  <a:extLst>
                    <a:ext uri="{9D8B030D-6E8A-4147-A177-3AD203B41FA5}">
                      <a16:colId xmlns:a16="http://schemas.microsoft.com/office/drawing/2014/main" val="1093851191"/>
                    </a:ext>
                  </a:extLst>
                </a:gridCol>
              </a:tblGrid>
              <a:tr h="378780">
                <a:tc gridSpan="2">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400" dirty="0">
                          <a:solidFill>
                            <a:schemeClr val="bg1"/>
                          </a:solidFill>
                          <a:latin typeface="Arial" panose="020B0604020202020204" pitchFamily="34" charset="0"/>
                          <a:cs typeface="+mn-cs"/>
                        </a:rPr>
                        <a:t>أسئلة تأمل لاستخدام</a:t>
                      </a:r>
                      <a:r>
                        <a:rPr lang="ar-JO" sz="1400" baseline="0" dirty="0">
                          <a:solidFill>
                            <a:schemeClr val="bg1"/>
                          </a:solidFill>
                          <a:latin typeface="Arial" panose="020B0604020202020204" pitchFamily="34" charset="0"/>
                          <a:cs typeface="+mn-cs"/>
                        </a:rPr>
                        <a:t> الفريق </a:t>
                      </a:r>
                      <a:r>
                        <a:rPr lang="ar-JO" sz="1400" b="0" baseline="0" dirty="0">
                          <a:solidFill>
                            <a:schemeClr val="bg1"/>
                          </a:solidFill>
                          <a:latin typeface="Arial" panose="020B0604020202020204" pitchFamily="34" charset="0"/>
                          <a:cs typeface="+mn-cs"/>
                        </a:rPr>
                        <a:t>لتقييم الأداء فيما يتعلق بتقديم الخدمات بصورة شمولية وتراعي حساسية النزاع من خلال التنسيق داخل القطاع وخارجه لتحقيق القيمة الاستراتيجية القصوى من التخلص من المخلفات المتفجرة.</a:t>
                      </a:r>
                      <a:endParaRPr lang="ar-JO" sz="1400" dirty="0">
                        <a:solidFill>
                          <a:schemeClr val="bg1"/>
                        </a:solidFill>
                        <a:latin typeface="Arial" panose="020B0604020202020204" pitchFamily="34" charset="0"/>
                        <a:cs typeface="+mn-cs"/>
                      </a:endParaRPr>
                    </a:p>
                  </a:txBody>
                  <a:tcPr marL="251999" marT="108000" marB="108000">
                    <a:solidFill>
                      <a:schemeClr val="accent6"/>
                    </a:solidFill>
                  </a:tcPr>
                </a:tc>
                <a:tc hMerge="1">
                  <a:txBody>
                    <a:bodyPr/>
                    <a:lstStyle/>
                    <a:p>
                      <a:endParaRPr lang="en-US"/>
                    </a:p>
                  </a:txBody>
                  <a:tcPr/>
                </a:tc>
                <a:extLst>
                  <a:ext uri="{0D108BD9-81ED-4DB2-BD59-A6C34878D82A}">
                    <a16:rowId xmlns:a16="http://schemas.microsoft.com/office/drawing/2014/main" val="3356215133"/>
                  </a:ext>
                </a:extLst>
              </a:tr>
              <a:tr h="3961684">
                <a:tc>
                  <a:txBody>
                    <a:bodyPr/>
                    <a:lstStyle/>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dirty="0">
                          <a:solidFill>
                            <a:srgbClr val="002060"/>
                          </a:solidFill>
                          <a:latin typeface="Arial" panose="020B0604020202020204" pitchFamily="34" charset="0"/>
                        </a:rPr>
                        <a:t>هل تعرف الأطراف الوطنية والدولية من خارج قطاع</a:t>
                      </a:r>
                      <a:r>
                        <a:rPr lang="ar-JO" sz="1200" b="0" i="0" baseline="0" dirty="0">
                          <a:solidFill>
                            <a:srgbClr val="002060"/>
                          </a:solidFill>
                          <a:latin typeface="Arial" panose="020B0604020202020204" pitchFamily="34" charset="0"/>
                        </a:rPr>
                        <a:t> العمل على إزالة الألغام بشأن مخاطر المخلفات المتفجرة، كيف يتعرفون على المخلفات المتفجرة وكيف يطلبون التخلص منها؟</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baseline="0" dirty="0">
                          <a:solidFill>
                            <a:srgbClr val="002060"/>
                          </a:solidFill>
                          <a:latin typeface="Arial" panose="020B0604020202020204" pitchFamily="34" charset="0"/>
                        </a:rPr>
                        <a:t>هل يتوفر لدى المنفذون المحليون القدرة والموارد والفرص لتوفير القيادة والقيام بالتخلص من المخلفات المتفجرة؟</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baseline="0" dirty="0">
                          <a:solidFill>
                            <a:srgbClr val="002060"/>
                          </a:solidFill>
                          <a:latin typeface="Arial" panose="020B0604020202020204" pitchFamily="34" charset="0"/>
                        </a:rPr>
                        <a:t>هل تعتبر آلية طلب التخلص من المخلفات المتفجرة شمولية، وهل تشير المجتمعات إلى أن التخلص من المخلفات المتفجرة مستجيب للاحتياجات المحلية؟ </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u="none" strike="noStrike" baseline="0" noProof="0" dirty="0">
                          <a:solidFill>
                            <a:srgbClr val="002060"/>
                          </a:solidFill>
                          <a:latin typeface="Arial" panose="020B0604020202020204" pitchFamily="34" charset="0"/>
                        </a:rPr>
                        <a:t>هل تستخدم الأدلة المتوفرة في توجيه السياسات والبرامج؟ هل يتم البناء على الدروس المستفادة والتأمل فيها لتحسين فعالية العمل على إزالة الألغام بشكل مستمر؟</a:t>
                      </a:r>
                      <a:endParaRPr lang="en-GB" sz="1200" b="0" i="0" dirty="0">
                        <a:solidFill>
                          <a:srgbClr val="002060"/>
                        </a:solidFill>
                        <a:latin typeface="Arial" panose="020B0604020202020204" pitchFamily="34" charset="0"/>
                      </a:endParaRP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200" b="0" i="0" dirty="0">
                        <a:solidFill>
                          <a:srgbClr val="002060"/>
                        </a:solidFill>
                        <a:latin typeface="Arial" panose="020B0604020202020204" pitchFamily="34" charset="0"/>
                      </a:endParaRPr>
                    </a:p>
                  </a:txBody>
                  <a:tcPr marL="180000" marT="180000"/>
                </a:tc>
                <a:tc>
                  <a:txBody>
                    <a:bodyPr/>
                    <a:lstStyle/>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dirty="0">
                          <a:solidFill>
                            <a:srgbClr val="002060"/>
                          </a:solidFill>
                          <a:latin typeface="Arial" panose="020B0604020202020204" pitchFamily="34" charset="0"/>
                        </a:rPr>
                        <a:t>هل تتوفر الوسائل لدى سلطات إزالة الألغام الوطنية كي يتمكن المواطنون في</a:t>
                      </a:r>
                      <a:r>
                        <a:rPr lang="ar-JO" sz="1200" b="0" i="0" baseline="0" dirty="0">
                          <a:solidFill>
                            <a:srgbClr val="002060"/>
                          </a:solidFill>
                          <a:latin typeface="Arial" panose="020B0604020202020204" pitchFamily="34" charset="0"/>
                        </a:rPr>
                        <a:t> المجتمعات المتأثرة من طلب التخلص من المخلفات المتفجرة، وهل تتوفر لديها القدرة لإدارة الاستجابة لهذه الطلبات؟</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baseline="0" dirty="0">
                          <a:solidFill>
                            <a:srgbClr val="002060"/>
                          </a:solidFill>
                          <a:latin typeface="Arial" panose="020B0604020202020204" pitchFamily="34" charset="0"/>
                        </a:rPr>
                        <a:t>هل قدرات الاستجابة للتخلص من المخلفات المتفجرة مدمجة ومنسقة بالكامل من قبل سلطة إزالة الألغام الوطنية (أو الأجسام المشابهة)؟ هل تسجل مهام التخلص من المخلفات المتفجرة في نظام إدارة معلومات وطني وهل يتم إنتاج المعلومات للمسح وإزالة الألغام لاحقاً؟</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baseline="0" dirty="0">
                          <a:solidFill>
                            <a:srgbClr val="002060"/>
                          </a:solidFill>
                          <a:latin typeface="Arial" panose="020B0604020202020204" pitchFamily="34" charset="0"/>
                        </a:rPr>
                        <a:t>هل يعرف المواطنون في المناطق الملوثة بالمخلفات المتفجرة بشأن مخاطر المخلفات المتفجرة وكيفية التعرف على المخلفات المتفجرة وكيفية طلب التخلص من المخلفات المتفجرة؟ هل تتوفر هذه المعلومات بشكل متساوي للجميع في المناطق الملوثة (بمن في ذلك النساء والفئات المهمشة)؟ </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baseline="0" dirty="0">
                          <a:solidFill>
                            <a:srgbClr val="002060"/>
                          </a:solidFill>
                          <a:latin typeface="Arial" panose="020B0604020202020204" pitchFamily="34" charset="0"/>
                        </a:rPr>
                        <a:t>هل تتوفر معلومات الاتصال لطلب التخلص من المخلفات المتفجرة (مثل رقم خط ساخن) في التعليم بشأن مخاطر المخلفات المتفجرة؟</a:t>
                      </a:r>
                      <a:endParaRPr lang="en-GB" sz="1200" b="0" i="0" dirty="0">
                        <a:solidFill>
                          <a:srgbClr val="002060"/>
                        </a:solidFill>
                        <a:latin typeface="Arial" panose="020B0604020202020204" pitchFamily="34" charset="0"/>
                      </a:endParaRP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200" b="0" i="0" dirty="0">
                        <a:solidFill>
                          <a:srgbClr val="002060"/>
                        </a:solidFill>
                        <a:latin typeface="Arial" panose="020B0604020202020204" pitchFamily="34" charset="0"/>
                      </a:endParaRPr>
                    </a:p>
                  </a:txBody>
                  <a:tcPr marL="180000" marT="180000"/>
                </a:tc>
                <a:extLst>
                  <a:ext uri="{0D108BD9-81ED-4DB2-BD59-A6C34878D82A}">
                    <a16:rowId xmlns:a16="http://schemas.microsoft.com/office/drawing/2014/main" val="3203546465"/>
                  </a:ext>
                </a:extLst>
              </a:tr>
            </a:tbl>
          </a:graphicData>
        </a:graphic>
      </p:graphicFrame>
      <p:sp>
        <p:nvSpPr>
          <p:cNvPr id="3" name="Rectangle 2">
            <a:extLst>
              <a:ext uri="{FF2B5EF4-FFF2-40B4-BE49-F238E27FC236}">
                <a16:creationId xmlns:a16="http://schemas.microsoft.com/office/drawing/2014/main" id="{91679660-3959-CFBD-4779-8578C0C3A792}"/>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sp>
        <p:nvSpPr>
          <p:cNvPr id="4" name="Rectangle 3">
            <a:extLst>
              <a:ext uri="{FF2B5EF4-FFF2-40B4-BE49-F238E27FC236}">
                <a16:creationId xmlns:a16="http://schemas.microsoft.com/office/drawing/2014/main" id="{6B02CD5B-F08A-27F5-8671-30AA4C0DF5B2}"/>
              </a:ext>
            </a:extLst>
          </p:cNvPr>
          <p:cNvSpPr/>
          <p:nvPr/>
        </p:nvSpPr>
        <p:spPr>
          <a:xfrm>
            <a:off x="263545" y="242635"/>
            <a:ext cx="11448278" cy="307777"/>
          </a:xfrm>
          <a:prstGeom prst="rect">
            <a:avLst/>
          </a:prstGeom>
          <a:noFill/>
        </p:spPr>
        <p:txBody>
          <a:bodyPr wrap="square" lIns="0" tIns="0" rIns="0" bIns="0">
            <a:spAutoFit/>
          </a:bodyPr>
          <a:lstStyle/>
          <a:p>
            <a:pPr algn="r" rtl="1"/>
            <a:r>
              <a:rPr lang="ar-JO" sz="2000" dirty="0">
                <a:solidFill>
                  <a:srgbClr val="103A71"/>
                </a:solidFill>
                <a:latin typeface="Arial" panose="020B0604020202020204" pitchFamily="34" charset="0"/>
              </a:rPr>
              <a:t>نظرية العمل: </a:t>
            </a:r>
            <a:r>
              <a:rPr lang="ar-JO" sz="2000" b="1" dirty="0">
                <a:solidFill>
                  <a:srgbClr val="103A71"/>
                </a:solidFill>
                <a:latin typeface="Arial" panose="020B0604020202020204" pitchFamily="34" charset="0"/>
              </a:rPr>
              <a:t>مهام التخلص من المخلفات المتفجرة</a:t>
            </a:r>
            <a:r>
              <a:rPr lang="ar-JO" sz="2000" dirty="0">
                <a:solidFill>
                  <a:srgbClr val="103A71"/>
                </a:solidFill>
                <a:latin typeface="Arial" panose="020B0604020202020204" pitchFamily="34" charset="0"/>
              </a:rPr>
              <a:t> </a:t>
            </a:r>
            <a:endParaRPr lang="en-GB" sz="2000" b="1" dirty="0">
              <a:solidFill>
                <a:srgbClr val="103A71"/>
              </a:solidFill>
              <a:latin typeface="Arial" panose="020B0604020202020204" pitchFamily="34" charset="0"/>
              <a:cs typeface="Arial" panose="020B0604020202020204" pitchFamily="34" charset="0"/>
            </a:endParaRPr>
          </a:p>
        </p:txBody>
      </p:sp>
      <p:sp>
        <p:nvSpPr>
          <p:cNvPr id="5" name="Slide Number Placeholder 5">
            <a:extLst>
              <a:ext uri="{FF2B5EF4-FFF2-40B4-BE49-F238E27FC236}">
                <a16:creationId xmlns:a16="http://schemas.microsoft.com/office/drawing/2014/main" id="{DC2E3B0C-0B39-D830-9550-31FC67D353B9}"/>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45</a:t>
            </a:fld>
            <a:endParaRPr lang="en-GB" dirty="0"/>
          </a:p>
        </p:txBody>
      </p:sp>
    </p:spTree>
    <p:extLst>
      <p:ext uri="{BB962C8B-B14F-4D97-AF65-F5344CB8AC3E}">
        <p14:creationId xmlns:p14="http://schemas.microsoft.com/office/powerpoint/2010/main" val="21650698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C12D0C-5835-8345-9605-5BFF7AF15B07}"/>
              </a:ext>
            </a:extLst>
          </p:cNvPr>
          <p:cNvSpPr/>
          <p:nvPr/>
        </p:nvSpPr>
        <p:spPr>
          <a:xfrm>
            <a:off x="334716" y="244104"/>
            <a:ext cx="11448278" cy="307777"/>
          </a:xfrm>
          <a:prstGeom prst="rect">
            <a:avLst/>
          </a:prstGeom>
          <a:noFill/>
        </p:spPr>
        <p:txBody>
          <a:bodyPr wrap="square" lIns="0" tIns="0" rIns="0" bIns="0">
            <a:spAutoFit/>
          </a:bodyPr>
          <a:lstStyle/>
          <a:p>
            <a:pPr algn="r" rtl="1"/>
            <a:r>
              <a:rPr lang="ar-JO" sz="2000" dirty="0">
                <a:solidFill>
                  <a:srgbClr val="103A71"/>
                </a:solidFill>
                <a:latin typeface="Arial" panose="020B0604020202020204" pitchFamily="34" charset="0"/>
                <a:cs typeface="Arial" panose="020B0604020202020204" pitchFamily="34" charset="0"/>
              </a:rPr>
              <a:t>نظرية العمل: </a:t>
            </a:r>
            <a:r>
              <a:rPr lang="ar-JO" sz="2000" b="1" dirty="0">
                <a:solidFill>
                  <a:srgbClr val="103A71"/>
                </a:solidFill>
                <a:latin typeface="Arial" panose="020B0604020202020204" pitchFamily="34" charset="0"/>
                <a:cs typeface="Arial" panose="020B0604020202020204" pitchFamily="34" charset="0"/>
              </a:rPr>
              <a:t>التعليم بشأن مخاطر المخلفات المتفجرة</a:t>
            </a:r>
            <a:endParaRPr lang="en-GB" sz="1400" dirty="0">
              <a:solidFill>
                <a:schemeClr val="accent1"/>
              </a:solidFill>
              <a:latin typeface="Arial" panose="020B0604020202020204" pitchFamily="34" charset="0"/>
            </a:endParaRPr>
          </a:p>
        </p:txBody>
      </p:sp>
      <p:sp>
        <p:nvSpPr>
          <p:cNvPr id="24" name="Rectangle 23">
            <a:extLst>
              <a:ext uri="{FF2B5EF4-FFF2-40B4-BE49-F238E27FC236}">
                <a16:creationId xmlns:a16="http://schemas.microsoft.com/office/drawing/2014/main" id="{0F9AECB5-A030-9046-AA22-C05A408EC23B}"/>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6" name="TextBox 15">
            <a:extLst>
              <a:ext uri="{FF2B5EF4-FFF2-40B4-BE49-F238E27FC236}">
                <a16:creationId xmlns:a16="http://schemas.microsoft.com/office/drawing/2014/main" id="{5255273F-9814-4110-9FDB-5B985586258D}"/>
              </a:ext>
            </a:extLst>
          </p:cNvPr>
          <p:cNvSpPr txBox="1"/>
          <p:nvPr/>
        </p:nvSpPr>
        <p:spPr>
          <a:xfrm>
            <a:off x="10518648" y="1293516"/>
            <a:ext cx="868032" cy="281691"/>
          </a:xfrm>
          <a:prstGeom prst="roundRect">
            <a:avLst/>
          </a:prstGeom>
          <a:solidFill>
            <a:srgbClr val="F0F0F0"/>
          </a:solidFill>
          <a:ln w="19050">
            <a:solidFill>
              <a:srgbClr val="808080"/>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r>
              <a:rPr lang="ar-JO" dirty="0">
                <a:latin typeface="Arial" panose="020B0604020202020204" pitchFamily="34" charset="0"/>
              </a:rPr>
              <a:t>التعليم بشأن مخاطر المخلفات المتفجرة</a:t>
            </a:r>
            <a:endParaRPr lang="en-GB" dirty="0">
              <a:latin typeface="Arial" panose="020B0604020202020204" pitchFamily="34" charset="0"/>
            </a:endParaRPr>
          </a:p>
        </p:txBody>
      </p:sp>
      <p:sp>
        <p:nvSpPr>
          <p:cNvPr id="20" name="TextBox 19">
            <a:extLst>
              <a:ext uri="{FF2B5EF4-FFF2-40B4-BE49-F238E27FC236}">
                <a16:creationId xmlns:a16="http://schemas.microsoft.com/office/drawing/2014/main" id="{F38327D3-5C66-414E-AADF-D164D344055E}"/>
              </a:ext>
            </a:extLst>
          </p:cNvPr>
          <p:cNvSpPr txBox="1"/>
          <p:nvPr/>
        </p:nvSpPr>
        <p:spPr>
          <a:xfrm>
            <a:off x="9846331" y="1238408"/>
            <a:ext cx="790541" cy="201120"/>
          </a:xfrm>
          <a:prstGeom prst="rect">
            <a:avLst/>
          </a:prstGeom>
          <a:noFill/>
          <a:ln>
            <a:noFill/>
          </a:ln>
        </p:spPr>
        <p:txBody>
          <a:bodyPr wrap="square" lIns="54000" tIns="36000" rIns="54000" bIns="36000" rtlCol="0" anchor="ctr" anchorCtr="0">
            <a:noAutofit/>
          </a:bodyPr>
          <a:lstStyle/>
          <a:p>
            <a:r>
              <a:rPr lang="ar-JO" sz="900" dirty="0">
                <a:latin typeface="Arial" panose="020B0604020202020204" pitchFamily="34" charset="0"/>
                <a:ea typeface="Arial" charset="0"/>
                <a:cs typeface="Arial" charset="0"/>
              </a:rPr>
              <a:t>يؤدي إلى...</a:t>
            </a:r>
            <a:endParaRPr lang="en-GB" sz="900" dirty="0">
              <a:latin typeface="Arial" panose="020B0604020202020204" pitchFamily="34" charset="0"/>
              <a:ea typeface="Arial" charset="0"/>
              <a:cs typeface="Arial" charset="0"/>
            </a:endParaRPr>
          </a:p>
        </p:txBody>
      </p:sp>
      <p:sp>
        <p:nvSpPr>
          <p:cNvPr id="21" name="TextBox 20">
            <a:extLst>
              <a:ext uri="{FF2B5EF4-FFF2-40B4-BE49-F238E27FC236}">
                <a16:creationId xmlns:a16="http://schemas.microsoft.com/office/drawing/2014/main" id="{80269A15-1004-4178-9574-C3FC82CBC628}"/>
              </a:ext>
            </a:extLst>
          </p:cNvPr>
          <p:cNvSpPr txBox="1"/>
          <p:nvPr/>
        </p:nvSpPr>
        <p:spPr>
          <a:xfrm>
            <a:off x="6707339" y="1299153"/>
            <a:ext cx="1003956" cy="205123"/>
          </a:xfrm>
          <a:prstGeom prst="rect">
            <a:avLst/>
          </a:prstGeom>
          <a:noFill/>
          <a:ln>
            <a:noFill/>
          </a:ln>
        </p:spPr>
        <p:txBody>
          <a:bodyPr wrap="square" lIns="54000" tIns="36000" rIns="54000" bIns="36000" rtlCol="0" anchor="ctr" anchorCtr="0">
            <a:noAutofit/>
          </a:bodyPr>
          <a:lstStyle/>
          <a:p>
            <a:r>
              <a:rPr lang="ar-JO" sz="900" dirty="0">
                <a:latin typeface="Arial" panose="020B0604020202020204" pitchFamily="34" charset="0"/>
                <a:ea typeface="Arial" charset="0"/>
                <a:cs typeface="Arial" charset="0"/>
              </a:rPr>
              <a:t>مما يؤدي إلى...</a:t>
            </a:r>
            <a:endParaRPr lang="en-GB" sz="900" dirty="0">
              <a:latin typeface="Arial" panose="020B0604020202020204" pitchFamily="34" charset="0"/>
              <a:ea typeface="Arial" charset="0"/>
              <a:cs typeface="Arial" charset="0"/>
            </a:endParaRPr>
          </a:p>
        </p:txBody>
      </p:sp>
      <p:sp>
        <p:nvSpPr>
          <p:cNvPr id="26" name="TextBox 25">
            <a:extLst>
              <a:ext uri="{FF2B5EF4-FFF2-40B4-BE49-F238E27FC236}">
                <a16:creationId xmlns:a16="http://schemas.microsoft.com/office/drawing/2014/main" id="{54489470-8083-4F0F-989A-4A8A991C1662}"/>
              </a:ext>
            </a:extLst>
          </p:cNvPr>
          <p:cNvSpPr txBox="1"/>
          <p:nvPr/>
        </p:nvSpPr>
        <p:spPr>
          <a:xfrm>
            <a:off x="2944186" y="1200480"/>
            <a:ext cx="982319" cy="215445"/>
          </a:xfrm>
          <a:prstGeom prst="rect">
            <a:avLst/>
          </a:prstGeom>
          <a:noFill/>
          <a:ln>
            <a:noFill/>
          </a:ln>
        </p:spPr>
        <p:txBody>
          <a:bodyPr wrap="square" lIns="54000" tIns="36000" rIns="54000" bIns="36000" rtlCol="0" anchor="ctr" anchorCtr="0">
            <a:noAutofit/>
          </a:bodyPr>
          <a:lstStyle/>
          <a:p>
            <a:r>
              <a:rPr lang="ar-JO" sz="900" dirty="0">
                <a:latin typeface="Arial" panose="020B0604020202020204" pitchFamily="34" charset="0"/>
                <a:ea typeface="Arial" charset="0"/>
                <a:cs typeface="Arial" charset="0"/>
              </a:rPr>
              <a:t>مما يساهم نحو...</a:t>
            </a:r>
            <a:endParaRPr lang="en-GB" sz="900" dirty="0">
              <a:latin typeface="Arial" panose="020B0604020202020204" pitchFamily="34" charset="0"/>
              <a:ea typeface="Arial" charset="0"/>
              <a:cs typeface="Arial" charset="0"/>
            </a:endParaRPr>
          </a:p>
        </p:txBody>
      </p:sp>
      <p:sp>
        <p:nvSpPr>
          <p:cNvPr id="45" name="Rounded Rectangle 295">
            <a:extLst>
              <a:ext uri="{FF2B5EF4-FFF2-40B4-BE49-F238E27FC236}">
                <a16:creationId xmlns:a16="http://schemas.microsoft.com/office/drawing/2014/main" id="{029F67E5-DE39-40C6-9F11-CA1D0B4A8E4A}"/>
              </a:ext>
            </a:extLst>
          </p:cNvPr>
          <p:cNvSpPr/>
          <p:nvPr/>
        </p:nvSpPr>
        <p:spPr>
          <a:xfrm>
            <a:off x="634764" y="884088"/>
            <a:ext cx="2309422" cy="432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latin typeface="Arial" panose="020B0604020202020204" pitchFamily="34" charset="0"/>
              </a:rPr>
              <a:t>مجتمعات أكثر أمناً وانخفاض في حالات الوفاة والإصابة من الألغام/مخلفات الحرب المتفجر</a:t>
            </a:r>
          </a:p>
        </p:txBody>
      </p:sp>
      <p:sp>
        <p:nvSpPr>
          <p:cNvPr id="48" name="TextBox 47">
            <a:extLst>
              <a:ext uri="{FF2B5EF4-FFF2-40B4-BE49-F238E27FC236}">
                <a16:creationId xmlns:a16="http://schemas.microsoft.com/office/drawing/2014/main" id="{DFBCE1FC-5F81-4A1C-B2C4-7F6A018C7D51}"/>
              </a:ext>
            </a:extLst>
          </p:cNvPr>
          <p:cNvSpPr txBox="1"/>
          <p:nvPr/>
        </p:nvSpPr>
        <p:spPr>
          <a:xfrm>
            <a:off x="451425" y="2209542"/>
            <a:ext cx="11388550" cy="803716"/>
          </a:xfrm>
          <a:prstGeom prst="rect">
            <a:avLst/>
          </a:prstGeom>
          <a:noFill/>
        </p:spPr>
        <p:txBody>
          <a:bodyPr wrap="square" numCol="1" spcCol="144000" rtlCol="0">
            <a:noAutofit/>
          </a:bodyPr>
          <a:lstStyle/>
          <a:p>
            <a:pPr algn="r" rtl="1"/>
            <a:r>
              <a:rPr lang="ar-JO" sz="1000" dirty="0">
                <a:latin typeface="Arial" panose="020B0604020202020204" pitchFamily="34" charset="0"/>
              </a:rPr>
              <a:t>الافتراضات: مثلاً، إعداد تحليل للمخاطر لمجموعات ديمغرافية مختلفة مهددة بالخطر بناءً على أدلة موثوقة؛ توجهات التعليم بشأن مخاطر المخلفات المتفجرة مصممة لمجموعات مختلفة مهددة بالخطر بناءً على تحليل قائم على الأدلة للسلوكيات الخطيرة؛ تخفيف أثر العوامل الاجتماعية الاقتصادية أخرى التي تحفز السلوك الخطير؛ بعد المسح الفني وإزالة الألغام و/أو التعليم بشأن مخاطر المخلفات المتفجرة، يشعر الناس بثقة كافية أن الأراضي المسلمة آمنة للاستخدام؛ يرجى أيضاً النظر إلى الافتراضات الملحقة 1، 2، 4، 7، 13، 16، 21، 22، 27، 28، 31.</a:t>
            </a:r>
          </a:p>
        </p:txBody>
      </p:sp>
      <p:sp>
        <p:nvSpPr>
          <p:cNvPr id="41" name="Rectangle 40">
            <a:extLst>
              <a:ext uri="{FF2B5EF4-FFF2-40B4-BE49-F238E27FC236}">
                <a16:creationId xmlns:a16="http://schemas.microsoft.com/office/drawing/2014/main" id="{2CF51D90-7757-4DEB-8F2E-53293560EB1D}"/>
              </a:ext>
            </a:extLst>
          </p:cNvPr>
          <p:cNvSpPr/>
          <p:nvPr/>
        </p:nvSpPr>
        <p:spPr>
          <a:xfrm>
            <a:off x="11152252" y="628615"/>
            <a:ext cx="924933" cy="184666"/>
          </a:xfrm>
          <a:prstGeom prst="rect">
            <a:avLst/>
          </a:prstGeom>
        </p:spPr>
        <p:txBody>
          <a:bodyPr wrap="none" lIns="0" tIns="0" rIns="0" bIns="0">
            <a:spAutoFit/>
          </a:bodyPr>
          <a:lstStyle/>
          <a:p>
            <a:r>
              <a:rPr lang="ar-JO" sz="1200" dirty="0">
                <a:latin typeface="Arial" panose="020B0604020202020204" pitchFamily="34" charset="0"/>
              </a:rPr>
              <a:t>جدول نظرية العمل</a:t>
            </a:r>
            <a:endParaRPr lang="en-US" sz="1200" dirty="0">
              <a:latin typeface="Arial" panose="020B0604020202020204" pitchFamily="34" charset="0"/>
            </a:endParaRPr>
          </a:p>
        </p:txBody>
      </p:sp>
      <p:sp>
        <p:nvSpPr>
          <p:cNvPr id="40" name="TextBox 39">
            <a:extLst>
              <a:ext uri="{FF2B5EF4-FFF2-40B4-BE49-F238E27FC236}">
                <a16:creationId xmlns:a16="http://schemas.microsoft.com/office/drawing/2014/main" id="{5BCDDF5F-07A7-569F-0A6C-9266EEC15359}"/>
              </a:ext>
            </a:extLst>
          </p:cNvPr>
          <p:cNvSpPr txBox="1"/>
          <p:nvPr/>
        </p:nvSpPr>
        <p:spPr>
          <a:xfrm>
            <a:off x="3973440" y="859242"/>
            <a:ext cx="2726865" cy="396000"/>
          </a:xfrm>
          <a:prstGeom prst="roundRect">
            <a:avLst/>
          </a:prstGeom>
          <a:solidFill>
            <a:srgbClr val="F0F0F0"/>
          </a:solidFill>
          <a:ln w="19050">
            <a:solidFill>
              <a:srgbClr val="7DB414"/>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r>
              <a:rPr lang="ar-JO" dirty="0"/>
              <a:t>انخفاض الخطر من الأذى يزيد العودة وحرية الحركة</a:t>
            </a:r>
            <a:endParaRPr lang="en-GB" dirty="0"/>
          </a:p>
        </p:txBody>
      </p:sp>
      <p:sp>
        <p:nvSpPr>
          <p:cNvPr id="43" name="TextBox 42">
            <a:extLst>
              <a:ext uri="{FF2B5EF4-FFF2-40B4-BE49-F238E27FC236}">
                <a16:creationId xmlns:a16="http://schemas.microsoft.com/office/drawing/2014/main" id="{BD9754A8-CDE6-D27A-1412-1577DDBCB91B}"/>
              </a:ext>
            </a:extLst>
          </p:cNvPr>
          <p:cNvSpPr txBox="1"/>
          <p:nvPr/>
        </p:nvSpPr>
        <p:spPr>
          <a:xfrm>
            <a:off x="3980473" y="1384324"/>
            <a:ext cx="2726866" cy="432000"/>
          </a:xfrm>
          <a:prstGeom prst="roundRect">
            <a:avLst/>
          </a:prstGeom>
          <a:solidFill>
            <a:srgbClr val="F0F0F0"/>
          </a:solidFill>
          <a:ln w="19050">
            <a:solidFill>
              <a:srgbClr val="7DB414"/>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r>
              <a:rPr lang="ar-JO" dirty="0"/>
              <a:t>تقدم قابل للقياس فيما يتعلق بالامتثال لاتفاقية أوتوا والعهد الخاص بالذخيرة العنقودية والاتفاقية المتعلقة بأسلحة تقليدية معينة</a:t>
            </a:r>
            <a:endParaRPr lang="en-GB" dirty="0"/>
          </a:p>
        </p:txBody>
      </p:sp>
      <p:sp>
        <p:nvSpPr>
          <p:cNvPr id="49" name="Rounded Rectangle 294">
            <a:extLst>
              <a:ext uri="{FF2B5EF4-FFF2-40B4-BE49-F238E27FC236}">
                <a16:creationId xmlns:a16="http://schemas.microsoft.com/office/drawing/2014/main" id="{24D8C9F8-1A98-647B-F861-A971B7596EB5}"/>
              </a:ext>
            </a:extLst>
          </p:cNvPr>
          <p:cNvSpPr/>
          <p:nvPr/>
        </p:nvSpPr>
        <p:spPr>
          <a:xfrm>
            <a:off x="634764" y="1428335"/>
            <a:ext cx="2313990" cy="432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900" dirty="0">
                <a:solidFill>
                  <a:schemeClr val="tx1"/>
                </a:solidFill>
                <a:latin typeface="Arial" panose="020B0604020202020204" pitchFamily="34" charset="0"/>
              </a:rPr>
              <a:t>الأهداف الاستراتيجية للدول مدعومة والالتزامات ذات العلاقة بموجب الاتفاقيات محققة</a:t>
            </a:r>
          </a:p>
        </p:txBody>
      </p:sp>
      <p:graphicFrame>
        <p:nvGraphicFramePr>
          <p:cNvPr id="2" name="Table 1">
            <a:extLst>
              <a:ext uri="{FF2B5EF4-FFF2-40B4-BE49-F238E27FC236}">
                <a16:creationId xmlns:a16="http://schemas.microsoft.com/office/drawing/2014/main" id="{4844C41F-8928-D14E-3512-004758066DDE}"/>
              </a:ext>
            </a:extLst>
          </p:cNvPr>
          <p:cNvGraphicFramePr>
            <a:graphicFrameLocks noGrp="1"/>
          </p:cNvGraphicFramePr>
          <p:nvPr>
            <p:extLst>
              <p:ext uri="{D42A27DB-BD31-4B8C-83A1-F6EECF244321}">
                <p14:modId xmlns:p14="http://schemas.microsoft.com/office/powerpoint/2010/main" val="3887670455"/>
              </p:ext>
            </p:extLst>
          </p:nvPr>
        </p:nvGraphicFramePr>
        <p:xfrm>
          <a:off x="379929" y="2772235"/>
          <a:ext cx="11460046" cy="3718560"/>
        </p:xfrm>
        <a:graphic>
          <a:graphicData uri="http://schemas.openxmlformats.org/drawingml/2006/table">
            <a:tbl>
              <a:tblPr bandRow="1">
                <a:tableStyleId>{5C22544A-7EE6-4342-B048-85BDC9FD1C3A}</a:tableStyleId>
              </a:tblPr>
              <a:tblGrid>
                <a:gridCol w="1805487">
                  <a:extLst>
                    <a:ext uri="{9D8B030D-6E8A-4147-A177-3AD203B41FA5}">
                      <a16:colId xmlns:a16="http://schemas.microsoft.com/office/drawing/2014/main" val="136957955"/>
                    </a:ext>
                  </a:extLst>
                </a:gridCol>
                <a:gridCol w="1783080">
                  <a:extLst>
                    <a:ext uri="{9D8B030D-6E8A-4147-A177-3AD203B41FA5}">
                      <a16:colId xmlns:a16="http://schemas.microsoft.com/office/drawing/2014/main" val="2081821"/>
                    </a:ext>
                  </a:extLst>
                </a:gridCol>
                <a:gridCol w="7871479">
                  <a:extLst>
                    <a:ext uri="{9D8B030D-6E8A-4147-A177-3AD203B41FA5}">
                      <a16:colId xmlns:a16="http://schemas.microsoft.com/office/drawing/2014/main" val="23281405"/>
                    </a:ext>
                  </a:extLst>
                </a:gridCol>
              </a:tblGrid>
              <a:tr h="25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1600" b="0" i="0" dirty="0">
                          <a:solidFill>
                            <a:schemeClr val="bg1"/>
                          </a:solidFill>
                          <a:latin typeface="Arial" panose="020B0604020202020204" pitchFamily="34" charset="0"/>
                        </a:rPr>
                        <a:t>تكرار</a:t>
                      </a:r>
                      <a:r>
                        <a:rPr lang="ar-JO" sz="1600" b="0" i="0" baseline="0" dirty="0">
                          <a:solidFill>
                            <a:schemeClr val="bg1"/>
                          </a:solidFill>
                          <a:latin typeface="Arial" panose="020B0604020202020204" pitchFamily="34" charset="0"/>
                        </a:rPr>
                        <a:t> الحدوث</a:t>
                      </a:r>
                      <a:endParaRPr lang="en-GB" sz="1600" b="0" i="0" dirty="0">
                        <a:solidFill>
                          <a:srgbClr val="FF0000"/>
                        </a:solidFill>
                        <a:latin typeface="Arial" panose="020B0604020202020204" pitchFamily="34" charset="0"/>
                      </a:endParaRPr>
                    </a:p>
                  </a:txBody>
                  <a:tcPr>
                    <a:solidFill>
                      <a:schemeClr val="accent5"/>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JO" sz="1600" b="0" i="0" dirty="0">
                          <a:solidFill>
                            <a:schemeClr val="bg1"/>
                          </a:solidFill>
                          <a:latin typeface="Arial" panose="020B0604020202020204" pitchFamily="34" charset="0"/>
                        </a:rPr>
                        <a:t>المالك</a:t>
                      </a:r>
                      <a:endParaRPr lang="en-GB" sz="1600" b="0" i="0" dirty="0">
                        <a:solidFill>
                          <a:schemeClr val="bg1"/>
                        </a:solidFill>
                        <a:latin typeface="Arial" panose="020B0604020202020204" pitchFamily="34" charset="0"/>
                      </a:endParaRPr>
                    </a:p>
                  </a:txBody>
                  <a:tcP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1600" b="0" i="0" dirty="0">
                          <a:solidFill>
                            <a:schemeClr val="bg1"/>
                          </a:solidFill>
                          <a:latin typeface="Arial" panose="020B0604020202020204" pitchFamily="34" charset="0"/>
                        </a:rPr>
                        <a:t>مؤشرات</a:t>
                      </a:r>
                      <a:r>
                        <a:rPr lang="ar-JO" sz="1600" b="0" i="0" baseline="0" dirty="0">
                          <a:solidFill>
                            <a:schemeClr val="bg1"/>
                          </a:solidFill>
                          <a:latin typeface="Arial" panose="020B0604020202020204" pitchFamily="34" charset="0"/>
                        </a:rPr>
                        <a:t> المخرجات</a:t>
                      </a:r>
                      <a:endParaRPr lang="en-GB" sz="1600" b="0" i="0" dirty="0">
                        <a:solidFill>
                          <a:schemeClr val="bg1"/>
                        </a:solidFill>
                        <a:latin typeface="Arial" panose="020B0604020202020204" pitchFamily="34" charset="0"/>
                      </a:endParaRPr>
                    </a:p>
                  </a:txBody>
                  <a:tcPr>
                    <a:solidFill>
                      <a:schemeClr val="accent5"/>
                    </a:solidFill>
                  </a:tcPr>
                </a:tc>
                <a:extLst>
                  <a:ext uri="{0D108BD9-81ED-4DB2-BD59-A6C34878D82A}">
                    <a16:rowId xmlns:a16="http://schemas.microsoft.com/office/drawing/2014/main" val="1990183457"/>
                  </a:ext>
                </a:extLst>
              </a:tr>
              <a:tr h="182880">
                <a:tc>
                  <a:txBody>
                    <a:bodyPr/>
                    <a:lstStyle/>
                    <a:p>
                      <a:pPr marL="93663" indent="0" algn="r" rtl="1" fontAlgn="ctr"/>
                      <a:r>
                        <a:rPr lang="ar-JO" sz="1000" b="0" i="0" u="none" strike="noStrike" dirty="0">
                          <a:effectLst/>
                          <a:latin typeface="Arial" panose="020B0604020202020204" pitchFamily="34" charset="0"/>
                        </a:rPr>
                        <a:t>ربع سنوي</a:t>
                      </a:r>
                      <a:endParaRPr lang="en-GB" sz="1000" b="0" i="0" u="none" strike="noStrike" dirty="0">
                        <a:effectLst/>
                        <a:latin typeface="Arial" panose="020B0604020202020204" pitchFamily="34" charset="0"/>
                      </a:endParaRPr>
                    </a:p>
                  </a:txBody>
                  <a:tcPr marL="7620" marR="7620" marT="7620" marB="0" anchor="ctr">
                    <a:solidFill>
                      <a:srgbClr val="F0F0F0"/>
                    </a:solidFill>
                  </a:tcPr>
                </a:tc>
                <a:tc>
                  <a:txBody>
                    <a:bodyPr/>
                    <a:lstStyle/>
                    <a:p>
                      <a:pPr marL="0" indent="90488" algn="r" rtl="1" fontAlgn="ctr"/>
                      <a:r>
                        <a:rPr lang="ar-JO" sz="1000" b="0" i="0" u="none" strike="noStrike" dirty="0">
                          <a:solidFill>
                            <a:srgbClr val="000000"/>
                          </a:solidFill>
                          <a:effectLst/>
                          <a:latin typeface="Arial" panose="020B0604020202020204" pitchFamily="34" charset="0"/>
                        </a:rPr>
                        <a:t>الشريك المنفذ، السلطة الوطنية</a:t>
                      </a:r>
                      <a:endParaRPr lang="en-GB" sz="1000" b="0" i="0" u="none" strike="noStrike" dirty="0">
                        <a:solidFill>
                          <a:srgbClr val="000000"/>
                        </a:solidFill>
                        <a:effectLst/>
                        <a:latin typeface="Arial" panose="020B0604020202020204" pitchFamily="34" charset="0"/>
                      </a:endParaRPr>
                    </a:p>
                  </a:txBody>
                  <a:tcPr marL="7620" marR="7620" marT="7620" marB="0" anchor="ct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000" b="0" i="0" dirty="0">
                          <a:solidFill>
                            <a:schemeClr val="dk1"/>
                          </a:solidFill>
                          <a:latin typeface="Arial" panose="020B0604020202020204" pitchFamily="34" charset="0"/>
                        </a:rPr>
                        <a:t>المخرج-7.1 عدد جلسات التعليم بشأن مخاطر المخلفات المتفجرة</a:t>
                      </a:r>
                      <a:r>
                        <a:rPr lang="ar-JO" sz="1000" b="0" i="0" baseline="0" dirty="0">
                          <a:solidFill>
                            <a:schemeClr val="dk1"/>
                          </a:solidFill>
                          <a:latin typeface="Arial" panose="020B0604020202020204" pitchFamily="34" charset="0"/>
                        </a:rPr>
                        <a:t> المقدمة</a:t>
                      </a:r>
                      <a:endParaRPr lang="en-GB" sz="1000" b="0" i="0" dirty="0">
                        <a:solidFill>
                          <a:schemeClr val="dk1"/>
                        </a:solidFill>
                        <a:latin typeface="Arial" panose="020B0604020202020204" pitchFamily="34" charset="0"/>
                      </a:endParaRPr>
                    </a:p>
                  </a:txBody>
                  <a:tcPr>
                    <a:solidFill>
                      <a:srgbClr val="F0F0F0"/>
                    </a:solidFill>
                  </a:tcPr>
                </a:tc>
                <a:extLst>
                  <a:ext uri="{0D108BD9-81ED-4DB2-BD59-A6C34878D82A}">
                    <a16:rowId xmlns:a16="http://schemas.microsoft.com/office/drawing/2014/main" val="1385124631"/>
                  </a:ext>
                </a:extLst>
              </a:tr>
              <a:tr h="182880">
                <a:tc>
                  <a:txBody>
                    <a:bodyPr/>
                    <a:lstStyle/>
                    <a:p>
                      <a:pPr marL="93663"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ربع سنوي</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txBody>
                  <a:tcPr marL="7620" marR="7620" marT="7620" marB="0" anchor="ctr">
                    <a:solidFill>
                      <a:srgbClr val="F0F0F0"/>
                    </a:solidFill>
                  </a:tcPr>
                </a:tc>
                <a:tc>
                  <a:txBody>
                    <a:bodyPr/>
                    <a:lstStyle/>
                    <a:p>
                      <a:pPr marL="0" marR="0" lvl="0" indent="90488"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الشريك المنفذ، السلطة الوطنية</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620" marR="7620" marT="7620" marB="0" anchor="ct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000" b="0" i="0" dirty="0">
                          <a:solidFill>
                            <a:schemeClr val="dk1"/>
                          </a:solidFill>
                          <a:latin typeface="Arial" panose="020B0604020202020204" pitchFamily="34" charset="0"/>
                        </a:rPr>
                        <a:t>المخرج-7.2</a:t>
                      </a:r>
                      <a:r>
                        <a:rPr lang="ar-JO" sz="1000" b="0" i="0" baseline="0" dirty="0">
                          <a:solidFill>
                            <a:schemeClr val="dk1"/>
                          </a:solidFill>
                          <a:latin typeface="Arial" panose="020B0604020202020204" pitchFamily="34" charset="0"/>
                        </a:rPr>
                        <a:t> عدد المستفيدين المباشرين من جلسات التعليم بشأن مخاطر المخلفات المتفجرة (بيانات مصنفة حسب الجنس والعمر والإعاقة)</a:t>
                      </a:r>
                      <a:endParaRPr lang="en-GB" sz="1000" b="0" i="0" dirty="0">
                        <a:solidFill>
                          <a:schemeClr val="dk1"/>
                        </a:solidFill>
                        <a:latin typeface="Arial" panose="020B0604020202020204" pitchFamily="34" charset="0"/>
                      </a:endParaRPr>
                    </a:p>
                  </a:txBody>
                  <a:tcPr>
                    <a:solidFill>
                      <a:srgbClr val="F0F0F0"/>
                    </a:solidFill>
                  </a:tcPr>
                </a:tc>
                <a:extLst>
                  <a:ext uri="{0D108BD9-81ED-4DB2-BD59-A6C34878D82A}">
                    <a16:rowId xmlns:a16="http://schemas.microsoft.com/office/drawing/2014/main" val="2232269903"/>
                  </a:ext>
                </a:extLst>
              </a:tr>
              <a:tr h="182880">
                <a:tc>
                  <a:txBody>
                    <a:bodyPr/>
                    <a:lstStyle/>
                    <a:p>
                      <a:pPr marL="93663"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ربع سنوي</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txBody>
                  <a:tcPr marL="7620" marR="7620" marT="7620" marB="0" anchor="ctr">
                    <a:solidFill>
                      <a:srgbClr val="F0F0F0"/>
                    </a:solidFill>
                  </a:tcPr>
                </a:tc>
                <a:tc>
                  <a:txBody>
                    <a:bodyPr/>
                    <a:lstStyle/>
                    <a:p>
                      <a:pPr marL="0" marR="0" lvl="0" indent="90488"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الشريك المنفذ، السلطة الوطنية</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620" marR="7620" marT="7620" marB="0" anchor="ctr">
                    <a:solidFill>
                      <a:srgbClr val="F0F0F0"/>
                    </a:solidFill>
                  </a:tcPr>
                </a:tc>
                <a:tc>
                  <a:txBody>
                    <a:bodyPr/>
                    <a:lstStyle/>
                    <a:p>
                      <a:pPr marL="0" marR="0" lvl="0" indent="0" algn="r" rtl="1" eaLnBrk="1" fontAlgn="auto" latinLnBrk="0" hangingPunct="1">
                        <a:lnSpc>
                          <a:spcPct val="100000"/>
                        </a:lnSpc>
                        <a:spcBef>
                          <a:spcPts val="0"/>
                        </a:spcBef>
                        <a:spcAft>
                          <a:spcPts val="0"/>
                        </a:spcAft>
                        <a:buFontTx/>
                        <a:buNone/>
                      </a:pPr>
                      <a:r>
                        <a:rPr lang="ar-JO" sz="1000" b="0" i="0" dirty="0">
                          <a:solidFill>
                            <a:schemeClr val="dk1"/>
                          </a:solidFill>
                          <a:latin typeface="Arial" panose="020B0604020202020204" pitchFamily="34" charset="0"/>
                        </a:rPr>
                        <a:t>المخرج-7.3 عدد المستفيدين غير المباشرين من التعليم بشأن مخاطر المخلفات المتفجرة (من خلال برامج</a:t>
                      </a:r>
                      <a:r>
                        <a:rPr lang="ar-JO" sz="1000" b="0" i="0" baseline="0" dirty="0">
                          <a:solidFill>
                            <a:schemeClr val="dk1"/>
                          </a:solidFill>
                          <a:latin typeface="Arial" panose="020B0604020202020204" pitchFamily="34" charset="0"/>
                        </a:rPr>
                        <a:t> التعليم بشأن مخاطر المخلفات المتفجرة الأخرى)</a:t>
                      </a:r>
                      <a:endParaRPr lang="en-GB" sz="1000" b="0" i="0" dirty="0">
                        <a:solidFill>
                          <a:schemeClr val="dk1"/>
                        </a:solidFill>
                        <a:latin typeface="Arial" panose="020B0604020202020204" pitchFamily="34" charset="0"/>
                      </a:endParaRPr>
                    </a:p>
                  </a:txBody>
                  <a:tcPr>
                    <a:solidFill>
                      <a:srgbClr val="F0F0F0"/>
                    </a:solidFill>
                  </a:tcPr>
                </a:tc>
                <a:extLst>
                  <a:ext uri="{0D108BD9-81ED-4DB2-BD59-A6C34878D82A}">
                    <a16:rowId xmlns:a16="http://schemas.microsoft.com/office/drawing/2014/main" val="2355487886"/>
                  </a:ext>
                </a:extLst>
              </a:tr>
              <a:tr h="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en-GB" sz="1000" b="0" i="0" dirty="0">
                        <a:solidFill>
                          <a:schemeClr val="dk1"/>
                        </a:solidFill>
                        <a:latin typeface="Arial" panose="020B0604020202020204" pitchFamily="34" charset="0"/>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panose="020B0604020202020204" pitchFamily="34" charset="0"/>
                      </a:endParaRPr>
                    </a:p>
                  </a:txBody>
                  <a:tcP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dirty="0">
                          <a:solidFill>
                            <a:schemeClr val="dk1"/>
                          </a:solidFill>
                          <a:latin typeface="+mn-lt"/>
                        </a:rPr>
                        <a:t>يرجى اختيار مؤشرات إضافية على مستوى المخرجات للتعليم بشأن مخاطر</a:t>
                      </a:r>
                      <a:r>
                        <a:rPr lang="ar-JO" sz="1000" b="0" i="0" baseline="0" dirty="0">
                          <a:solidFill>
                            <a:schemeClr val="dk1"/>
                          </a:solidFill>
                          <a:latin typeface="+mn-lt"/>
                        </a:rPr>
                        <a:t> </a:t>
                      </a:r>
                      <a:r>
                        <a:rPr lang="ar-JO" sz="1000" b="0" i="0" dirty="0">
                          <a:solidFill>
                            <a:schemeClr val="dk1"/>
                          </a:solidFill>
                          <a:latin typeface="+mn-lt"/>
                        </a:rPr>
                        <a:t>المخلفات المتفجرة من بنك المؤشرات</a:t>
                      </a:r>
                      <a:endParaRPr lang="en-GB" sz="1000" b="0" i="0" dirty="0">
                        <a:solidFill>
                          <a:schemeClr val="dk1"/>
                        </a:solidFill>
                        <a:latin typeface="+mn-lt"/>
                      </a:endParaRPr>
                    </a:p>
                  </a:txBody>
                  <a:tcPr>
                    <a:solidFill>
                      <a:srgbClr val="F0F0F0"/>
                    </a:solidFill>
                  </a:tcPr>
                </a:tc>
                <a:extLst>
                  <a:ext uri="{0D108BD9-81ED-4DB2-BD59-A6C34878D82A}">
                    <a16:rowId xmlns:a16="http://schemas.microsoft.com/office/drawing/2014/main" val="3746717"/>
                  </a:ext>
                </a:extLst>
              </a:tr>
              <a:tr h="120588">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GB" sz="1600" b="0" i="0" kern="1200" dirty="0">
                        <a:solidFill>
                          <a:schemeClr val="bg1"/>
                        </a:solidFill>
                        <a:latin typeface="Arial" panose="020B0604020202020204" pitchFamily="34" charset="0"/>
                        <a:ea typeface="+mn-ea"/>
                        <a:cs typeface="+mn-cs"/>
                      </a:endParaRPr>
                    </a:p>
                  </a:txBody>
                  <a:tcPr>
                    <a:solidFill>
                      <a:srgbClr val="92D05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900" b="0" i="0" dirty="0">
                        <a:solidFill>
                          <a:schemeClr val="dk1"/>
                        </a:solidFill>
                        <a:latin typeface="Arial" panose="020B0604020202020204" pitchFamily="34" charset="0"/>
                      </a:endParaRPr>
                    </a:p>
                  </a:txBody>
                  <a:tcP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1600" b="0" i="0" kern="1200" dirty="0">
                          <a:solidFill>
                            <a:schemeClr val="bg1"/>
                          </a:solidFill>
                          <a:latin typeface="Arial" panose="020B0604020202020204" pitchFamily="34" charset="0"/>
                          <a:ea typeface="+mn-ea"/>
                          <a:cs typeface="+mn-cs"/>
                        </a:rPr>
                        <a:t>مؤشرات النتائج</a:t>
                      </a:r>
                      <a:endParaRPr lang="en-GB" sz="1600" b="0" i="0" kern="1200" dirty="0">
                        <a:solidFill>
                          <a:schemeClr val="bg1"/>
                        </a:solidFill>
                        <a:latin typeface="Arial" panose="020B0604020202020204" pitchFamily="34" charset="0"/>
                        <a:ea typeface="+mn-ea"/>
                        <a:cs typeface="+mn-cs"/>
                      </a:endParaRPr>
                    </a:p>
                  </a:txBody>
                  <a:tcPr>
                    <a:solidFill>
                      <a:srgbClr val="92D050"/>
                    </a:solidFill>
                  </a:tcPr>
                </a:tc>
                <a:extLst>
                  <a:ext uri="{0D108BD9-81ED-4DB2-BD59-A6C34878D82A}">
                    <a16:rowId xmlns:a16="http://schemas.microsoft.com/office/drawing/2014/main" val="1503558827"/>
                  </a:ext>
                </a:extLst>
              </a:tr>
              <a:tr h="0">
                <a:tc>
                  <a:txBody>
                    <a:bodyPr/>
                    <a:lstStyle/>
                    <a:p>
                      <a:pPr marL="93663" indent="0" algn="r" rtl="1" fontAlgn="ctr"/>
                      <a:r>
                        <a:rPr lang="ar-JO" sz="1000" b="0" i="0" u="none" strike="noStrike" dirty="0">
                          <a:solidFill>
                            <a:srgbClr val="000000"/>
                          </a:solidFill>
                          <a:effectLst/>
                          <a:latin typeface="Arial" panose="020B0604020202020204" pitchFamily="34" charset="0"/>
                        </a:rPr>
                        <a:t>سنوياً</a:t>
                      </a:r>
                      <a:endParaRPr lang="en-GB" sz="1000" b="0" i="0" u="none" strike="noStrike" dirty="0">
                        <a:solidFill>
                          <a:srgbClr val="000000"/>
                        </a:solidFill>
                        <a:effectLst/>
                        <a:latin typeface="Arial" panose="020B0604020202020204" pitchFamily="34" charset="0"/>
                      </a:endParaRPr>
                    </a:p>
                  </a:txBody>
                  <a:tcPr marL="7620" marR="7620" marT="7620" marB="0" anchor="ctr">
                    <a:solidFill>
                      <a:srgbClr val="F0F0F0"/>
                    </a:solidFill>
                  </a:tcPr>
                </a:tc>
                <a:tc>
                  <a:txBody>
                    <a:bodyPr/>
                    <a:lstStyle/>
                    <a:p>
                      <a:pPr marL="0" marR="0" lvl="0" indent="90488"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الشريك المنفذ، السلطة الوطنية، المانح</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620" marR="7620" marT="7620" marB="0" anchor="ct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effectLst/>
                          <a:uLnTx/>
                          <a:uFillTx/>
                          <a:latin typeface="Arial"/>
                          <a:ea typeface="+mn-ea"/>
                          <a:cs typeface="+mn-cs"/>
                        </a:rPr>
                        <a:t>النتيجة-2.1 </a:t>
                      </a:r>
                      <a:r>
                        <a:rPr lang="ar-JO" sz="1000" b="0" i="0" baseline="0" dirty="0">
                          <a:solidFill>
                            <a:schemeClr val="dk1"/>
                          </a:solidFill>
                          <a:latin typeface="+mn-lt"/>
                        </a:rPr>
                        <a:t>التقدم فيما يتعلق بالتزامات معاهدة أوتوا</a:t>
                      </a:r>
                      <a:endParaRPr kumimoji="0" lang="en-GB" sz="1000" b="0" i="0" u="none" strike="noStrike" kern="1200" cap="none" spc="0" normalizeH="0" baseline="0" noProof="0" dirty="0">
                        <a:ln>
                          <a:noFill/>
                        </a:ln>
                        <a:effectLst/>
                        <a:uLnTx/>
                        <a:uFillTx/>
                        <a:latin typeface="Arial"/>
                        <a:ea typeface="+mn-ea"/>
                        <a:cs typeface="+mn-cs"/>
                      </a:endParaRPr>
                    </a:p>
                  </a:txBody>
                  <a:tcPr>
                    <a:solidFill>
                      <a:srgbClr val="F0F0F0"/>
                    </a:solidFill>
                  </a:tcPr>
                </a:tc>
                <a:extLst>
                  <a:ext uri="{0D108BD9-81ED-4DB2-BD59-A6C34878D82A}">
                    <a16:rowId xmlns:a16="http://schemas.microsoft.com/office/drawing/2014/main" val="3824907496"/>
                  </a:ext>
                </a:extLst>
              </a:tr>
              <a:tr h="0">
                <a:tc>
                  <a:txBody>
                    <a:bodyPr/>
                    <a:lstStyle/>
                    <a:p>
                      <a:pPr marL="93663" marR="0" lvl="0" indent="0" algn="r" defTabSz="914400" rtl="1" eaLnBrk="1" fontAlgn="ctr" latinLnBrk="0" hangingPunct="1">
                        <a:lnSpc>
                          <a:spcPct val="100000"/>
                        </a:lnSpc>
                        <a:spcBef>
                          <a:spcPts val="0"/>
                        </a:spcBef>
                        <a:spcAft>
                          <a:spcPts val="0"/>
                        </a:spcAft>
                        <a:buClrTx/>
                        <a:buSzTx/>
                        <a:buFontTx/>
                        <a:buNone/>
                        <a:tabLst/>
                        <a:defRPr/>
                      </a:pPr>
                      <a:r>
                        <a:rPr lang="ar-JO" sz="1000" b="0" i="0" u="none" strike="noStrike" dirty="0">
                          <a:solidFill>
                            <a:srgbClr val="000000"/>
                          </a:solidFill>
                          <a:effectLst/>
                          <a:latin typeface="Arial" panose="020B0604020202020204" pitchFamily="34" charset="0"/>
                        </a:rPr>
                        <a:t>سنوياً</a:t>
                      </a:r>
                      <a:endParaRPr lang="en-GB" sz="1000" b="0" i="0" u="none" strike="noStrike" dirty="0">
                        <a:solidFill>
                          <a:srgbClr val="000000"/>
                        </a:solidFill>
                        <a:effectLst/>
                        <a:latin typeface="Arial" panose="020B0604020202020204" pitchFamily="34" charset="0"/>
                      </a:endParaRPr>
                    </a:p>
                  </a:txBody>
                  <a:tcPr marL="7620" marR="7620" marT="7620" marB="0" anchor="ctr">
                    <a:solidFill>
                      <a:srgbClr val="F0F0F0"/>
                    </a:solidFill>
                  </a:tcPr>
                </a:tc>
                <a:tc>
                  <a:txBody>
                    <a:bodyPr/>
                    <a:lstStyle/>
                    <a:p>
                      <a:pPr marL="0" marR="0" lvl="0" indent="90488"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الشريك المنفذ، السلطة الوطنية، المانح</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620" marR="7620" marT="7620" marB="0" anchor="ctr">
                    <a:solidFill>
                      <a:srgbClr val="F0F0F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effectLst/>
                          <a:uLnTx/>
                          <a:uFillTx/>
                          <a:latin typeface="Arial"/>
                          <a:ea typeface="+mn-ea"/>
                          <a:cs typeface="+mn-cs"/>
                        </a:rPr>
                        <a:t>النتيجة-2.2 </a:t>
                      </a:r>
                      <a:r>
                        <a:rPr lang="ar-JO" sz="1000" b="0" i="0" dirty="0">
                          <a:solidFill>
                            <a:schemeClr val="dk1"/>
                          </a:solidFill>
                          <a:latin typeface="+mn-lt"/>
                        </a:rPr>
                        <a:t>التقدم فيما يتعلق بالتزامات اتفاقية الذخائر</a:t>
                      </a:r>
                      <a:r>
                        <a:rPr lang="ar-JO" sz="1000" b="0" i="0" baseline="0" dirty="0">
                          <a:solidFill>
                            <a:schemeClr val="dk1"/>
                          </a:solidFill>
                          <a:latin typeface="+mn-lt"/>
                        </a:rPr>
                        <a:t> العنقودية </a:t>
                      </a:r>
                      <a:endParaRPr kumimoji="0" lang="en-GB" sz="1000" b="0" i="0" u="none" strike="noStrike" kern="1200" cap="none" spc="0" normalizeH="0" baseline="0" noProof="0" dirty="0">
                        <a:ln>
                          <a:noFill/>
                        </a:ln>
                        <a:effectLst/>
                        <a:uLnTx/>
                        <a:uFillTx/>
                        <a:latin typeface="Arial"/>
                        <a:ea typeface="+mn-ea"/>
                        <a:cs typeface="+mn-cs"/>
                      </a:endParaRPr>
                    </a:p>
                  </a:txBody>
                  <a:tcPr>
                    <a:solidFill>
                      <a:srgbClr val="F0F0F0"/>
                    </a:solidFill>
                  </a:tcPr>
                </a:tc>
                <a:extLst>
                  <a:ext uri="{0D108BD9-81ED-4DB2-BD59-A6C34878D82A}">
                    <a16:rowId xmlns:a16="http://schemas.microsoft.com/office/drawing/2014/main" val="3893217041"/>
                  </a:ext>
                </a:extLst>
              </a:tr>
              <a:tr h="0">
                <a:tc>
                  <a:txBody>
                    <a:bodyPr/>
                    <a:lstStyle/>
                    <a:p>
                      <a:pPr marL="93663" indent="0" algn="r" rtl="1" fontAlgn="ctr">
                        <a:tabLst>
                          <a:tab pos="93663" algn="l"/>
                        </a:tabLst>
                      </a:pPr>
                      <a:r>
                        <a:rPr lang="ar-JO" sz="1000" b="0" i="0" u="none" strike="noStrike" dirty="0">
                          <a:solidFill>
                            <a:srgbClr val="000000"/>
                          </a:solidFill>
                          <a:effectLst/>
                          <a:latin typeface="Arial" panose="020B0604020202020204" pitchFamily="34" charset="0"/>
                        </a:rPr>
                        <a:t>كل ستة</a:t>
                      </a:r>
                      <a:r>
                        <a:rPr lang="ar-JO" sz="1000" b="0" i="0" u="none" strike="noStrike" baseline="0" dirty="0">
                          <a:solidFill>
                            <a:srgbClr val="000000"/>
                          </a:solidFill>
                          <a:effectLst/>
                          <a:latin typeface="Arial" panose="020B0604020202020204" pitchFamily="34" charset="0"/>
                        </a:rPr>
                        <a:t> أشهر</a:t>
                      </a:r>
                      <a:endParaRPr lang="en-GB" sz="1000" b="0" i="0" u="none" strike="noStrike" dirty="0">
                        <a:solidFill>
                          <a:srgbClr val="000000"/>
                        </a:solidFill>
                        <a:effectLst/>
                        <a:latin typeface="Arial" panose="020B0604020202020204" pitchFamily="34" charset="0"/>
                      </a:endParaRPr>
                    </a:p>
                  </a:txBody>
                  <a:tcPr marL="7620" marR="7620" marT="7620" marB="0" anchor="ctr">
                    <a:solidFill>
                      <a:srgbClr val="F0F0F0"/>
                    </a:solidFill>
                  </a:tcPr>
                </a:tc>
                <a:tc>
                  <a:txBody>
                    <a:bodyPr/>
                    <a:lstStyle/>
                    <a:p>
                      <a:pPr marL="0" indent="93663" algn="r" rtl="1" fontAlgn="ctr"/>
                      <a:r>
                        <a:rPr kumimoji="0" lang="ar-JO"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الشريك المنفذ</a:t>
                      </a:r>
                      <a:endParaRPr lang="en-GB" sz="1000" b="0" i="0" u="none" strike="noStrike" dirty="0">
                        <a:solidFill>
                          <a:srgbClr val="000000"/>
                        </a:solidFill>
                        <a:effectLst/>
                        <a:latin typeface="Arial" panose="020B0604020202020204" pitchFamily="34" charset="0"/>
                      </a:endParaRPr>
                    </a:p>
                  </a:txBody>
                  <a:tcPr marL="7620" marR="7620" marT="7620" marB="0" anchor="ct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النتيجة-6.3 نسبة الأشخاص الممسوحين من المجتمعات المتأثرة الذين يشيرون إلى زيادة في عدد الأشخاص الذين يتصرفون بصورة أكثر أماناً</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txBody>
                  <a:tcPr>
                    <a:solidFill>
                      <a:srgbClr val="F0F0F0"/>
                    </a:solidFill>
                  </a:tcPr>
                </a:tc>
                <a:extLst>
                  <a:ext uri="{0D108BD9-81ED-4DB2-BD59-A6C34878D82A}">
                    <a16:rowId xmlns:a16="http://schemas.microsoft.com/office/drawing/2014/main" val="2684353076"/>
                  </a:ext>
                </a:extLst>
              </a:tr>
              <a:tr h="0">
                <a:tc>
                  <a:txBody>
                    <a:bodyPr/>
                    <a:lstStyle/>
                    <a:p>
                      <a:pPr marL="93663" marR="0" lvl="0" indent="0" algn="r" defTabSz="914400" rtl="1" eaLnBrk="1" fontAlgn="ctr" latinLnBrk="0" hangingPunct="1">
                        <a:lnSpc>
                          <a:spcPct val="100000"/>
                        </a:lnSpc>
                        <a:spcBef>
                          <a:spcPts val="0"/>
                        </a:spcBef>
                        <a:spcAft>
                          <a:spcPts val="0"/>
                        </a:spcAft>
                        <a:buClrTx/>
                        <a:buSzTx/>
                        <a:buFontTx/>
                        <a:buNone/>
                        <a:tabLst>
                          <a:tab pos="93663" algn="l"/>
                        </a:tabLst>
                        <a:defRPr/>
                      </a:pPr>
                      <a:r>
                        <a:rPr kumimoji="0" lang="ar-JO"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كل ستة أشهر</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620" marR="7620" marT="7620" marB="0" anchor="ctr">
                    <a:solidFill>
                      <a:srgbClr val="F0F0F0"/>
                    </a:solidFill>
                  </a:tcPr>
                </a:tc>
                <a:tc>
                  <a:txBody>
                    <a:bodyPr/>
                    <a:lstStyle/>
                    <a:p>
                      <a:pPr marL="0" indent="93663" algn="r" rtl="1" fontAlgn="ctr"/>
                      <a:r>
                        <a:rPr kumimoji="0" lang="ar-JO"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الشريك المنفذ</a:t>
                      </a:r>
                      <a:endParaRPr lang="en-GB" sz="1000" b="0" i="0" u="none" strike="noStrike" dirty="0">
                        <a:solidFill>
                          <a:srgbClr val="000000"/>
                        </a:solidFill>
                        <a:effectLst/>
                        <a:latin typeface="Arial" panose="020B0604020202020204" pitchFamily="34" charset="0"/>
                      </a:endParaRPr>
                    </a:p>
                  </a:txBody>
                  <a:tcPr marL="7620" marR="7620" marT="7620" marB="0" anchor="ctr">
                    <a:solidFill>
                      <a:srgbClr val="F0F0F0"/>
                    </a:solidFill>
                  </a:tcPr>
                </a:tc>
                <a:tc>
                  <a:txBody>
                    <a:bodyPr/>
                    <a:lstStyle/>
                    <a:p>
                      <a:pPr algn="r" rtl="1"/>
                      <a:r>
                        <a:rPr lang="ar-JO" sz="1000" dirty="0"/>
                        <a:t>النتيجة-6.4 نسبة الأشخاص الممسوحين الذين أشاروا إلى زيادة</a:t>
                      </a:r>
                      <a:r>
                        <a:rPr lang="ar-JO" sz="1000" baseline="0" dirty="0"/>
                        <a:t> في حرية الحركة و/أو زيادة بالشعور بالتطبيع (بيانات مصنفة حسب الجنس والعمر والإعاقة)</a:t>
                      </a:r>
                      <a:endParaRPr lang="en-US" sz="1000" dirty="0"/>
                    </a:p>
                  </a:txBody>
                  <a:tcPr>
                    <a:solidFill>
                      <a:srgbClr val="F0F0F0"/>
                    </a:solidFill>
                  </a:tcPr>
                </a:tc>
                <a:extLst>
                  <a:ext uri="{0D108BD9-81ED-4DB2-BD59-A6C34878D82A}">
                    <a16:rowId xmlns:a16="http://schemas.microsoft.com/office/drawing/2014/main" val="1904229001"/>
                  </a:ext>
                </a:extLst>
              </a:tr>
              <a:tr h="0">
                <a:tc>
                  <a:txBody>
                    <a:bodyPr/>
                    <a:lstStyle/>
                    <a:p>
                      <a:pPr marL="93663" marR="0" lvl="0" indent="0" algn="r" defTabSz="914400" rtl="1" eaLnBrk="1" fontAlgn="ctr" latinLnBrk="0" hangingPunct="1">
                        <a:lnSpc>
                          <a:spcPct val="100000"/>
                        </a:lnSpc>
                        <a:spcBef>
                          <a:spcPts val="0"/>
                        </a:spcBef>
                        <a:spcAft>
                          <a:spcPts val="0"/>
                        </a:spcAft>
                        <a:buClrTx/>
                        <a:buSzTx/>
                        <a:buFontTx/>
                        <a:buNone/>
                        <a:tabLst>
                          <a:tab pos="93663" algn="l"/>
                        </a:tabLst>
                        <a:defRPr/>
                      </a:pPr>
                      <a:r>
                        <a:rPr kumimoji="0" lang="ar-JO"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كل ستة أشهر</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620" marR="7620" marT="7620" marB="0" anchor="ctr">
                    <a:solidFill>
                      <a:srgbClr val="F0F0F0"/>
                    </a:solidFill>
                  </a:tcPr>
                </a:tc>
                <a:tc>
                  <a:txBody>
                    <a:bodyPr/>
                    <a:lstStyle/>
                    <a:p>
                      <a:pPr marL="0" indent="93663" algn="r" rtl="1" fontAlgn="ctr"/>
                      <a:r>
                        <a:rPr kumimoji="0" lang="ar-JO"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الشريك المنفذ</a:t>
                      </a:r>
                      <a:endParaRPr lang="en-GB" sz="1000" b="0" i="0" u="none" strike="noStrike" dirty="0">
                        <a:solidFill>
                          <a:srgbClr val="000000"/>
                        </a:solidFill>
                        <a:effectLst/>
                        <a:latin typeface="Arial" panose="020B0604020202020204" pitchFamily="34" charset="0"/>
                      </a:endParaRPr>
                    </a:p>
                  </a:txBody>
                  <a:tcPr marL="7620" marR="7620" marT="7620" marB="0" anchor="ct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dirty="0"/>
                        <a:t>النتيجة-6.5 نسبة الأشخاص الممسوحين الذين أشاروا إلى أن العمل على إزالة الألغام</a:t>
                      </a:r>
                      <a:r>
                        <a:rPr lang="ar-JO" sz="1000" baseline="0" dirty="0"/>
                        <a:t> ساعد بتمكين عودتهم الآمنة لمنازلهم</a:t>
                      </a:r>
                      <a:endParaRPr lang="en-US" sz="1000" dirty="0"/>
                    </a:p>
                  </a:txBody>
                  <a:tcPr>
                    <a:solidFill>
                      <a:srgbClr val="F0F0F0"/>
                    </a:solidFill>
                  </a:tcPr>
                </a:tc>
                <a:extLst>
                  <a:ext uri="{0D108BD9-81ED-4DB2-BD59-A6C34878D82A}">
                    <a16:rowId xmlns:a16="http://schemas.microsoft.com/office/drawing/2014/main" val="1123592790"/>
                  </a:ext>
                </a:extLst>
              </a:tr>
              <a:tr h="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en-GB" sz="1000" b="0" i="0" dirty="0">
                        <a:solidFill>
                          <a:schemeClr val="dk1"/>
                        </a:solidFill>
                        <a:latin typeface="Arial" panose="020B0604020202020204" pitchFamily="34" charset="0"/>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panose="020B0604020202020204" pitchFamily="34" charset="0"/>
                      </a:endParaRPr>
                    </a:p>
                  </a:txBody>
                  <a:tcP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dirty="0">
                          <a:solidFill>
                            <a:schemeClr val="dk1"/>
                          </a:solidFill>
                          <a:latin typeface="+mn-lt"/>
                        </a:rPr>
                        <a:t>يرجى اختيار مؤشرات إضافية على مستوى النتائج للنتائج ذات العلاقة من بنك المؤشرات</a:t>
                      </a:r>
                      <a:endParaRPr lang="en-GB" sz="1000" b="0" i="0" dirty="0">
                        <a:solidFill>
                          <a:schemeClr val="dk1"/>
                        </a:solidFill>
                        <a:latin typeface="+mn-lt"/>
                      </a:endParaRPr>
                    </a:p>
                  </a:txBody>
                  <a:tcPr>
                    <a:solidFill>
                      <a:srgbClr val="F0F0F0"/>
                    </a:solidFill>
                  </a:tcPr>
                </a:tc>
                <a:extLst>
                  <a:ext uri="{0D108BD9-81ED-4DB2-BD59-A6C34878D82A}">
                    <a16:rowId xmlns:a16="http://schemas.microsoft.com/office/drawing/2014/main" val="504039411"/>
                  </a:ext>
                </a:extLst>
              </a:tr>
              <a:tr h="0">
                <a:tc>
                  <a:txBody>
                    <a:bodyPr/>
                    <a:lstStyle/>
                    <a:p>
                      <a:pPr marL="0" marR="0" lvl="0" indent="0" algn="ctr" rtl="0" eaLnBrk="1" fontAlgn="auto" latinLnBrk="0" hangingPunct="1">
                        <a:lnSpc>
                          <a:spcPct val="100000"/>
                        </a:lnSpc>
                        <a:spcBef>
                          <a:spcPts val="0"/>
                        </a:spcBef>
                        <a:spcAft>
                          <a:spcPts val="0"/>
                        </a:spcAft>
                        <a:buFontTx/>
                        <a:buNone/>
                      </a:pPr>
                      <a:endParaRPr lang="en-GB" sz="1600" b="0" i="0" kern="1200" dirty="0">
                        <a:solidFill>
                          <a:schemeClr val="bg1"/>
                        </a:solidFill>
                        <a:latin typeface="Arial" panose="020B0604020202020204" pitchFamily="34" charset="0"/>
                        <a:ea typeface="+mn-ea"/>
                        <a:cs typeface="+mn-cs"/>
                      </a:endParaRPr>
                    </a:p>
                  </a:txBody>
                  <a:tcPr>
                    <a:solidFill>
                      <a:srgbClr val="7030A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7030A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1600" b="0" i="0" kern="1200" dirty="0">
                          <a:solidFill>
                            <a:schemeClr val="bg1"/>
                          </a:solidFill>
                          <a:latin typeface="Arial" panose="020B0604020202020204" pitchFamily="34" charset="0"/>
                          <a:ea typeface="+mn-ea"/>
                          <a:cs typeface="+mn-cs"/>
                        </a:rPr>
                        <a:t>مؤشرات الأثر</a:t>
                      </a:r>
                      <a:endParaRPr lang="en-GB" sz="1600" b="0" i="0" kern="1200" dirty="0">
                        <a:solidFill>
                          <a:schemeClr val="bg1"/>
                        </a:solidFill>
                        <a:latin typeface="Arial" panose="020B0604020202020204" pitchFamily="34" charset="0"/>
                        <a:ea typeface="+mn-ea"/>
                        <a:cs typeface="+mn-cs"/>
                      </a:endParaRPr>
                    </a:p>
                  </a:txBody>
                  <a:tcPr>
                    <a:solidFill>
                      <a:srgbClr val="7030A0"/>
                    </a:solidFill>
                  </a:tcPr>
                </a:tc>
                <a:extLst>
                  <a:ext uri="{0D108BD9-81ED-4DB2-BD59-A6C34878D82A}">
                    <a16:rowId xmlns:a16="http://schemas.microsoft.com/office/drawing/2014/main" val="1805291827"/>
                  </a:ext>
                </a:extLst>
              </a:tr>
              <a:tr h="0">
                <a:tc>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panose="020B0604020202020204" pitchFamily="34" charset="0"/>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F0F0F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200" b="0" i="0" dirty="0">
                          <a:solidFill>
                            <a:schemeClr val="dk1"/>
                          </a:solidFill>
                          <a:latin typeface="+mn-lt"/>
                        </a:rPr>
                        <a:t>يرجى اختيار مؤشرات إضافية على مستوى الأثر</a:t>
                      </a:r>
                      <a:r>
                        <a:rPr lang="ar-JO" sz="1200" b="0" i="0" baseline="0" dirty="0">
                          <a:solidFill>
                            <a:schemeClr val="dk1"/>
                          </a:solidFill>
                          <a:latin typeface="+mn-lt"/>
                        </a:rPr>
                        <a:t> يقوم بجمعها الشركاء المنفذون كما هو محدد في بنك المؤشرات</a:t>
                      </a:r>
                      <a:endParaRPr lang="en-GB" sz="1200" b="0" i="0" dirty="0">
                        <a:solidFill>
                          <a:schemeClr val="dk1"/>
                        </a:solidFill>
                        <a:latin typeface="+mn-lt"/>
                      </a:endParaRPr>
                    </a:p>
                  </a:txBody>
                  <a:tcPr>
                    <a:solidFill>
                      <a:srgbClr val="F0F0F0"/>
                    </a:solidFill>
                  </a:tcPr>
                </a:tc>
                <a:extLst>
                  <a:ext uri="{0D108BD9-81ED-4DB2-BD59-A6C34878D82A}">
                    <a16:rowId xmlns:a16="http://schemas.microsoft.com/office/drawing/2014/main" val="4132710970"/>
                  </a:ext>
                </a:extLst>
              </a:tr>
            </a:tbl>
          </a:graphicData>
        </a:graphic>
      </p:graphicFrame>
      <p:cxnSp>
        <p:nvCxnSpPr>
          <p:cNvPr id="11" name="Straight Arrow Connector 10">
            <a:extLst>
              <a:ext uri="{FF2B5EF4-FFF2-40B4-BE49-F238E27FC236}">
                <a16:creationId xmlns:a16="http://schemas.microsoft.com/office/drawing/2014/main" id="{B8B71F61-1538-51F4-7D79-845911A9E196}"/>
              </a:ext>
            </a:extLst>
          </p:cNvPr>
          <p:cNvCxnSpPr>
            <a:cxnSpLocks/>
          </p:cNvCxnSpPr>
          <p:nvPr/>
        </p:nvCxnSpPr>
        <p:spPr>
          <a:xfrm flipH="1">
            <a:off x="9846331" y="1432045"/>
            <a:ext cx="672318" cy="231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64D7A1F1-77C5-C1E3-0EFC-D973D11DACEF}"/>
              </a:ext>
            </a:extLst>
          </p:cNvPr>
          <p:cNvGrpSpPr/>
          <p:nvPr/>
        </p:nvGrpSpPr>
        <p:grpSpPr>
          <a:xfrm flipH="1">
            <a:off x="6701183" y="1063281"/>
            <a:ext cx="741949" cy="612102"/>
            <a:chOff x="8344816" y="951300"/>
            <a:chExt cx="577692" cy="612102"/>
          </a:xfrm>
        </p:grpSpPr>
        <p:cxnSp>
          <p:nvCxnSpPr>
            <p:cNvPr id="13" name="Connector: Elbow 33">
              <a:extLst>
                <a:ext uri="{FF2B5EF4-FFF2-40B4-BE49-F238E27FC236}">
                  <a16:creationId xmlns:a16="http://schemas.microsoft.com/office/drawing/2014/main" id="{315F56F4-01F1-0B26-5237-A58AF95FC02D}"/>
                </a:ext>
              </a:extLst>
            </p:cNvPr>
            <p:cNvCxnSpPr>
              <a:cxnSpLocks/>
            </p:cNvCxnSpPr>
            <p:nvPr/>
          </p:nvCxnSpPr>
          <p:spPr>
            <a:xfrm rot="16200000" flipH="1">
              <a:off x="8359712" y="1000606"/>
              <a:ext cx="547900" cy="577692"/>
            </a:xfrm>
            <a:prstGeom prst="bentConnector2">
              <a:avLst/>
            </a:prstGeom>
            <a:ln w="9525">
              <a:tailEnd type="triangle"/>
            </a:ln>
          </p:spPr>
          <p:style>
            <a:lnRef idx="1">
              <a:schemeClr val="dk1"/>
            </a:lnRef>
            <a:fillRef idx="0">
              <a:schemeClr val="dk1"/>
            </a:fillRef>
            <a:effectRef idx="0">
              <a:schemeClr val="dk1"/>
            </a:effectRef>
            <a:fontRef idx="minor">
              <a:schemeClr val="tx1"/>
            </a:fontRef>
          </p:style>
        </p:cxnSp>
        <p:cxnSp>
          <p:nvCxnSpPr>
            <p:cNvPr id="14" name="Connector: Elbow 51">
              <a:extLst>
                <a:ext uri="{FF2B5EF4-FFF2-40B4-BE49-F238E27FC236}">
                  <a16:creationId xmlns:a16="http://schemas.microsoft.com/office/drawing/2014/main" id="{A06D5142-EAE7-D7E3-568C-F4376E90CDA6}"/>
                </a:ext>
              </a:extLst>
            </p:cNvPr>
            <p:cNvCxnSpPr>
              <a:cxnSpLocks/>
            </p:cNvCxnSpPr>
            <p:nvPr/>
          </p:nvCxnSpPr>
          <p:spPr>
            <a:xfrm rot="5400000" flipH="1" flipV="1">
              <a:off x="8367759" y="928357"/>
              <a:ext cx="531806" cy="577692"/>
            </a:xfrm>
            <a:prstGeom prst="bentConnector2">
              <a:avLst/>
            </a:prstGeom>
            <a:ln w="9525">
              <a:tailEnd type="triangle"/>
            </a:ln>
          </p:spPr>
          <p:style>
            <a:lnRef idx="1">
              <a:schemeClr val="dk1"/>
            </a:lnRef>
            <a:fillRef idx="0">
              <a:schemeClr val="dk1"/>
            </a:fillRef>
            <a:effectRef idx="0">
              <a:schemeClr val="dk1"/>
            </a:effectRef>
            <a:fontRef idx="minor">
              <a:schemeClr val="tx1"/>
            </a:fontRef>
          </p:style>
        </p:cxnSp>
      </p:grpSp>
      <p:cxnSp>
        <p:nvCxnSpPr>
          <p:cNvPr id="15" name="Straight Connector 14">
            <a:extLst>
              <a:ext uri="{FF2B5EF4-FFF2-40B4-BE49-F238E27FC236}">
                <a16:creationId xmlns:a16="http://schemas.microsoft.com/office/drawing/2014/main" id="{5DB542FB-7549-6AAD-B8E9-5B1AFC687E1F}"/>
              </a:ext>
            </a:extLst>
          </p:cNvPr>
          <p:cNvCxnSpPr/>
          <p:nvPr/>
        </p:nvCxnSpPr>
        <p:spPr>
          <a:xfrm flipV="1">
            <a:off x="7461921" y="1422360"/>
            <a:ext cx="242244" cy="69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9A965AD-5E89-D240-BC39-240C03E5A5B0}"/>
              </a:ext>
            </a:extLst>
          </p:cNvPr>
          <p:cNvSpPr txBox="1"/>
          <p:nvPr/>
        </p:nvSpPr>
        <p:spPr>
          <a:xfrm>
            <a:off x="7704165" y="1206360"/>
            <a:ext cx="2142165" cy="432000"/>
          </a:xfrm>
          <a:prstGeom prst="roundRect">
            <a:avLst/>
          </a:prstGeom>
          <a:solidFill>
            <a:srgbClr val="F0F0F0"/>
          </a:solidFill>
          <a:ln w="19050">
            <a:solidFill>
              <a:srgbClr val="009FE3"/>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r>
              <a:rPr lang="ar-JO" dirty="0"/>
              <a:t>زيادة الوعي بشأن مخاطر العتاد المتفجر</a:t>
            </a:r>
            <a:endParaRPr lang="en-GB" dirty="0"/>
          </a:p>
        </p:txBody>
      </p:sp>
      <p:grpSp>
        <p:nvGrpSpPr>
          <p:cNvPr id="17" name="Group 16">
            <a:extLst>
              <a:ext uri="{FF2B5EF4-FFF2-40B4-BE49-F238E27FC236}">
                <a16:creationId xmlns:a16="http://schemas.microsoft.com/office/drawing/2014/main" id="{85541B10-E28D-2C82-11E7-0BA6944149EA}"/>
              </a:ext>
            </a:extLst>
          </p:cNvPr>
          <p:cNvGrpSpPr/>
          <p:nvPr/>
        </p:nvGrpSpPr>
        <p:grpSpPr>
          <a:xfrm flipH="1">
            <a:off x="2944186" y="1088232"/>
            <a:ext cx="779477" cy="469684"/>
            <a:chOff x="7025755" y="914550"/>
            <a:chExt cx="704223" cy="469684"/>
          </a:xfrm>
        </p:grpSpPr>
        <p:cxnSp>
          <p:nvCxnSpPr>
            <p:cNvPr id="18" name="Straight Arrow Connector 17">
              <a:extLst>
                <a:ext uri="{FF2B5EF4-FFF2-40B4-BE49-F238E27FC236}">
                  <a16:creationId xmlns:a16="http://schemas.microsoft.com/office/drawing/2014/main" id="{211748CF-FCDE-5AD4-53FD-EA51823DBE4E}"/>
                </a:ext>
              </a:extLst>
            </p:cNvPr>
            <p:cNvCxnSpPr>
              <a:cxnSpLocks/>
            </p:cNvCxnSpPr>
            <p:nvPr/>
          </p:nvCxnSpPr>
          <p:spPr>
            <a:xfrm>
              <a:off x="7025755" y="914550"/>
              <a:ext cx="70422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97EF8FA-3A25-CC4A-B12C-F74DDD49E270}"/>
                </a:ext>
              </a:extLst>
            </p:cNvPr>
            <p:cNvCxnSpPr>
              <a:cxnSpLocks/>
            </p:cNvCxnSpPr>
            <p:nvPr/>
          </p:nvCxnSpPr>
          <p:spPr>
            <a:xfrm>
              <a:off x="7025755" y="1384234"/>
              <a:ext cx="70422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6B3E79E5-F6C3-9B20-4225-3840EF9677F9}"/>
              </a:ext>
            </a:extLst>
          </p:cNvPr>
          <p:cNvGrpSpPr/>
          <p:nvPr/>
        </p:nvGrpSpPr>
        <p:grpSpPr>
          <a:xfrm rot="10800000" flipH="1">
            <a:off x="3716184" y="1034592"/>
            <a:ext cx="232477" cy="612102"/>
            <a:chOff x="8344816" y="951300"/>
            <a:chExt cx="577692" cy="612102"/>
          </a:xfrm>
        </p:grpSpPr>
        <p:cxnSp>
          <p:nvCxnSpPr>
            <p:cNvPr id="5" name="Connector: Elbow 33">
              <a:extLst>
                <a:ext uri="{FF2B5EF4-FFF2-40B4-BE49-F238E27FC236}">
                  <a16:creationId xmlns:a16="http://schemas.microsoft.com/office/drawing/2014/main" id="{C4396C4E-E18B-94D5-1692-7E373C5F2086}"/>
                </a:ext>
              </a:extLst>
            </p:cNvPr>
            <p:cNvCxnSpPr>
              <a:cxnSpLocks/>
            </p:cNvCxnSpPr>
            <p:nvPr/>
          </p:nvCxnSpPr>
          <p:spPr>
            <a:xfrm rot="16200000" flipH="1">
              <a:off x="8359712" y="1000606"/>
              <a:ext cx="547900" cy="577692"/>
            </a:xfrm>
            <a:prstGeom prst="bentConnector2">
              <a:avLst/>
            </a:prstGeom>
            <a:ln w="9525">
              <a:tailEnd type="none"/>
            </a:ln>
          </p:spPr>
          <p:style>
            <a:lnRef idx="1">
              <a:schemeClr val="dk1"/>
            </a:lnRef>
            <a:fillRef idx="0">
              <a:schemeClr val="dk1"/>
            </a:fillRef>
            <a:effectRef idx="0">
              <a:schemeClr val="dk1"/>
            </a:effectRef>
            <a:fontRef idx="minor">
              <a:schemeClr val="tx1"/>
            </a:fontRef>
          </p:style>
        </p:cxnSp>
        <p:cxnSp>
          <p:nvCxnSpPr>
            <p:cNvPr id="6" name="Connector: Elbow 51">
              <a:extLst>
                <a:ext uri="{FF2B5EF4-FFF2-40B4-BE49-F238E27FC236}">
                  <a16:creationId xmlns:a16="http://schemas.microsoft.com/office/drawing/2014/main" id="{794CCDD4-5827-41CB-7F3D-1CCD0AC18F3E}"/>
                </a:ext>
              </a:extLst>
            </p:cNvPr>
            <p:cNvCxnSpPr>
              <a:cxnSpLocks/>
            </p:cNvCxnSpPr>
            <p:nvPr/>
          </p:nvCxnSpPr>
          <p:spPr>
            <a:xfrm rot="5400000" flipH="1" flipV="1">
              <a:off x="8367759" y="928357"/>
              <a:ext cx="531806" cy="577692"/>
            </a:xfrm>
            <a:prstGeom prst="bentConnector2">
              <a:avLst/>
            </a:prstGeom>
            <a:ln w="9525">
              <a:tailEnd type="none"/>
            </a:ln>
          </p:spPr>
          <p:style>
            <a:lnRef idx="1">
              <a:schemeClr val="dk1"/>
            </a:lnRef>
            <a:fillRef idx="0">
              <a:schemeClr val="dk1"/>
            </a:fillRef>
            <a:effectRef idx="0">
              <a:schemeClr val="dk1"/>
            </a:effectRef>
            <a:fontRef idx="minor">
              <a:schemeClr val="tx1"/>
            </a:fontRef>
          </p:style>
        </p:cxnSp>
      </p:grpSp>
      <p:sp>
        <p:nvSpPr>
          <p:cNvPr id="7" name="Slide Number Placeholder 5">
            <a:extLst>
              <a:ext uri="{FF2B5EF4-FFF2-40B4-BE49-F238E27FC236}">
                <a16:creationId xmlns:a16="http://schemas.microsoft.com/office/drawing/2014/main" id="{9C7ABF57-1B95-14C8-3C34-A20A557EB2BD}"/>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46</a:t>
            </a:fld>
            <a:endParaRPr lang="en-GB" dirty="0"/>
          </a:p>
        </p:txBody>
      </p:sp>
    </p:spTree>
    <p:extLst>
      <p:ext uri="{BB962C8B-B14F-4D97-AF65-F5344CB8AC3E}">
        <p14:creationId xmlns:p14="http://schemas.microsoft.com/office/powerpoint/2010/main" val="28812726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C0C4089B-C5E3-AA28-237A-9743E1AEE2BB}"/>
              </a:ext>
            </a:extLst>
          </p:cNvPr>
          <p:cNvSpPr/>
          <p:nvPr/>
        </p:nvSpPr>
        <p:spPr>
          <a:xfrm>
            <a:off x="322841" y="1469973"/>
            <a:ext cx="5012019"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0" rIns="108000" bIns="36000" rtlCol="0" anchor="ctr" anchorCtr="0"/>
          <a:lstStyle/>
          <a:p>
            <a:pPr algn="r" rtl="1"/>
            <a:r>
              <a:rPr lang="ar-JO" sz="1400" b="1" dirty="0">
                <a:solidFill>
                  <a:srgbClr val="002060"/>
                </a:solidFill>
                <a:latin typeface="Arial" panose="020B0604020202020204" pitchFamily="34" charset="0"/>
              </a:rPr>
              <a:t>تسليم الأراضي</a:t>
            </a:r>
            <a:endParaRPr lang="en-GB" sz="1400" b="1" dirty="0">
              <a:solidFill>
                <a:srgbClr val="002060"/>
              </a:solidFill>
              <a:latin typeface="Arial" panose="020B0604020202020204" pitchFamily="34" charset="0"/>
              <a:cs typeface="Arial" panose="020B0604020202020204" pitchFamily="34" charset="0"/>
            </a:endParaRPr>
          </a:p>
          <a:p>
            <a:pPr algn="r" rtl="1">
              <a:spcAft>
                <a:spcPts val="300"/>
              </a:spcAft>
            </a:pPr>
            <a:r>
              <a:rPr lang="ar-JO" sz="1200" dirty="0">
                <a:solidFill>
                  <a:srgbClr val="002060"/>
                </a:solidFill>
                <a:latin typeface="Arial" panose="020B0604020202020204" pitchFamily="34" charset="0"/>
                <a:cs typeface="Arial" panose="020B0604020202020204" pitchFamily="34" charset="0"/>
              </a:rPr>
              <a:t>يمكن أن يستمر التلوث المتبقي بفرض تهديد جسدي ونفسي على الأفراد والمجتمعات. يؤدي تسليم الأراضي إلى تخفيض خطر التعرض للأذى ويساعد في إيضاح المناطق التي لا يزال فيها تلوث متبقي لتوجيه رسائل التعليم بشأن مخاطر المخلفات المتفجرة. </a:t>
            </a:r>
          </a:p>
          <a:p>
            <a:pPr algn="r" rtl="1">
              <a:spcAft>
                <a:spcPts val="300"/>
              </a:spcAft>
            </a:pPr>
            <a:r>
              <a:rPr lang="ar-JO" sz="1200" dirty="0">
                <a:solidFill>
                  <a:srgbClr val="002060"/>
                </a:solidFill>
                <a:latin typeface="Arial" panose="020B0604020202020204" pitchFamily="34" charset="0"/>
                <a:cs typeface="Arial" panose="020B0604020202020204" pitchFamily="34" charset="0"/>
              </a:rPr>
              <a:t>ويمكن للتعليم بشأن مخاطر المخلفات المتفجرة أن ينتج المعلومات بشأن المناطق الخطيرة لمسحها وإزالة الألغام منها.</a:t>
            </a:r>
          </a:p>
        </p:txBody>
      </p:sp>
      <p:sp>
        <p:nvSpPr>
          <p:cNvPr id="3" name="Rounded Rectangle 2">
            <a:extLst>
              <a:ext uri="{FF2B5EF4-FFF2-40B4-BE49-F238E27FC236}">
                <a16:creationId xmlns:a16="http://schemas.microsoft.com/office/drawing/2014/main" id="{D0AF516E-ED8F-0713-1B46-4F17717DB93E}"/>
              </a:ext>
            </a:extLst>
          </p:cNvPr>
          <p:cNvSpPr/>
          <p:nvPr/>
        </p:nvSpPr>
        <p:spPr>
          <a:xfrm>
            <a:off x="6807710" y="1475127"/>
            <a:ext cx="5012019"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cs typeface="Arial" panose="020B0604020202020204" pitchFamily="34" charset="0"/>
              </a:rPr>
              <a:t>مساعدة الضحايا</a:t>
            </a:r>
            <a:endParaRPr lang="en-GB" sz="1400" b="1" dirty="0">
              <a:solidFill>
                <a:srgbClr val="002060"/>
              </a:solidFill>
              <a:latin typeface="Arial" panose="020B0604020202020204" pitchFamily="34" charset="0"/>
              <a:cs typeface="Arial" panose="020B0604020202020204" pitchFamily="34" charset="0"/>
            </a:endParaRPr>
          </a:p>
          <a:p>
            <a:pPr marL="0" marR="0" lvl="0" indent="0" algn="r" rtl="1" eaLnBrk="1" fontAlgn="auto" latinLnBrk="0" hangingPunct="1">
              <a:lnSpc>
                <a:spcPct val="100000"/>
              </a:lnSpc>
              <a:spcBef>
                <a:spcPts val="0"/>
              </a:spcBef>
              <a:spcAft>
                <a:spcPts val="0"/>
              </a:spcAft>
              <a:buClrTx/>
              <a:buSzTx/>
              <a:buFontTx/>
              <a:buNone/>
            </a:pPr>
            <a:r>
              <a:rPr lang="ar-JO" sz="1200" b="0" i="0" dirty="0">
                <a:solidFill>
                  <a:srgbClr val="002060"/>
                </a:solidFill>
                <a:latin typeface="Arial" panose="020B0604020202020204" pitchFamily="34" charset="0"/>
                <a:cs typeface="Arial" panose="020B0604020202020204" pitchFamily="34" charset="0"/>
              </a:rPr>
              <a:t>يوفر التعليم بشأن مخاطر المخلفات المتفجرة إمكانية الوصول للمجتمع لتقييم احتياجات الناجين والإحالة لمساعدة الضحايا. وعلى غرار ذلك، يمكن لمساعدة الضحايا أن تشير إلى الحاجة للتعليم بشأن مخاطر المخلفات المتفجرة، ويمكن أن يعزز إشراك الناجين في تقديم التعليم بشأن مخاطر المخلفات المتفجرة إلى تعزيز مصداقية التعليم ودعم سبل العيش للناجين من المخلفات المتفجرة.</a:t>
            </a:r>
          </a:p>
        </p:txBody>
      </p:sp>
      <p:sp>
        <p:nvSpPr>
          <p:cNvPr id="4" name="Rounded Rectangle 3">
            <a:extLst>
              <a:ext uri="{FF2B5EF4-FFF2-40B4-BE49-F238E27FC236}">
                <a16:creationId xmlns:a16="http://schemas.microsoft.com/office/drawing/2014/main" id="{ED1E2A2B-1891-A9E0-636F-4EB9A88F1F86}"/>
              </a:ext>
            </a:extLst>
          </p:cNvPr>
          <p:cNvSpPr/>
          <p:nvPr/>
        </p:nvSpPr>
        <p:spPr>
          <a:xfrm>
            <a:off x="307485" y="3257064"/>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rPr>
              <a:t>تطوير قدرات سلطات إزالة الألغام الوطنية</a:t>
            </a:r>
          </a:p>
          <a:p>
            <a:pPr algn="r" rtl="1"/>
            <a:r>
              <a:rPr lang="ar-JO" sz="1200" b="0" i="0" dirty="0">
                <a:solidFill>
                  <a:srgbClr val="002060"/>
                </a:solidFill>
                <a:latin typeface="Arial" panose="020B0604020202020204" pitchFamily="34" charset="0"/>
                <a:cs typeface="Arial" panose="020B0604020202020204" pitchFamily="34" charset="0"/>
              </a:rPr>
              <a:t>يمكن للاستخدام المنتج للأراضي والفوائد الاقتصادية التي ترافق ذلك أن تخفض السلوك الخطير. ويمكن لسلطات إزالة الألغام الوطنية القوية أن تناصر دمج العمل على إزالة الألغام في خطط التنمية الوطنية، مما يزيد من استخدام الأراضي المزال منها الألغام بصورة أكثر إنتاجية و/أو إيجاد سبل عيش بديلة لتخفيض السلوك الخطير. </a:t>
            </a:r>
          </a:p>
        </p:txBody>
      </p:sp>
      <p:sp>
        <p:nvSpPr>
          <p:cNvPr id="5" name="Rounded Rectangle 4">
            <a:extLst>
              <a:ext uri="{FF2B5EF4-FFF2-40B4-BE49-F238E27FC236}">
                <a16:creationId xmlns:a16="http://schemas.microsoft.com/office/drawing/2014/main" id="{48B59569-4B3C-17E5-117E-9551901B0B99}"/>
              </a:ext>
            </a:extLst>
          </p:cNvPr>
          <p:cNvSpPr/>
          <p:nvPr/>
        </p:nvSpPr>
        <p:spPr>
          <a:xfrm>
            <a:off x="7375834" y="3259641"/>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rPr>
              <a:t>بناء قدرات الشركاء المنفذين المحليين</a:t>
            </a:r>
          </a:p>
          <a:p>
            <a:pPr algn="r" rtl="1"/>
            <a:r>
              <a:rPr lang="ar-JO" sz="1200" b="0" i="0" dirty="0">
                <a:solidFill>
                  <a:srgbClr val="002060"/>
                </a:solidFill>
                <a:latin typeface="Arial" panose="020B0604020202020204" pitchFamily="34" charset="0"/>
                <a:cs typeface="Arial" panose="020B0604020202020204" pitchFamily="34" charset="0"/>
              </a:rPr>
              <a:t>يوفر المنفذون المحليون المتمكنون طريقة مستدامة وذات مصداقية لتقديم التعليم بشأن مخاطر المخلفات المتفجرةـ بما في ذلك للمجتمعات النائية و/أو الضعيفة المعرضة للخطر. يمكن أن يستمر التهديد من الأثر المتبقي لعدة عقود بعد النزاع، لذا من الضروري بناء القدرات المحلية لتنفيذ التعليم بشأن مخاطر المخلفات المتفجرة لتخفيض خطر التعرض للأذى من التلوث المتبقي على المدى البعيد.</a:t>
            </a:r>
          </a:p>
        </p:txBody>
      </p:sp>
      <p:sp>
        <p:nvSpPr>
          <p:cNvPr id="6" name="Rounded Rectangle 5">
            <a:extLst>
              <a:ext uri="{FF2B5EF4-FFF2-40B4-BE49-F238E27FC236}">
                <a16:creationId xmlns:a16="http://schemas.microsoft.com/office/drawing/2014/main" id="{1CA78935-B619-2504-D33B-0D60F80338DC}"/>
              </a:ext>
            </a:extLst>
          </p:cNvPr>
          <p:cNvSpPr/>
          <p:nvPr/>
        </p:nvSpPr>
        <p:spPr>
          <a:xfrm>
            <a:off x="834860"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rPr>
              <a:t>التعاون والتنسيق</a:t>
            </a:r>
            <a:endParaRPr lang="en-US" sz="1400" b="1" dirty="0">
              <a:solidFill>
                <a:srgbClr val="002060"/>
              </a:solidFill>
              <a:latin typeface="Arial" panose="020B0604020202020204" pitchFamily="34" charset="0"/>
            </a:endParaRPr>
          </a:p>
          <a:p>
            <a:pPr algn="r" rtl="1"/>
            <a:r>
              <a:rPr lang="ar-JO" sz="1200" b="0" i="0" dirty="0">
                <a:solidFill>
                  <a:srgbClr val="002060"/>
                </a:solidFill>
                <a:latin typeface="Arial" panose="020B0604020202020204" pitchFamily="34" charset="0"/>
                <a:cs typeface="Arial" panose="020B0604020202020204" pitchFamily="34" charset="0"/>
              </a:rPr>
              <a:t>يضمن التعاون والتنسيق مع الحكومة والمؤسسات الأهلية والأمم المتحدة والشركاء الآخرين تضمين التعليم بشأن مخاطر المخلفات المتفجرة في المناهج الوطنية وضمن تدريبات السلامة الخاصة بالأمم المتحدة/المؤسسات الأهلية، ويضمن أيضاً وجود دعم إنساني وتنموي مشترك أو متسلسل من أطراف أخرى، مما يحسن من سبل العيش لتخفيض السلوك الخطير.</a:t>
            </a:r>
          </a:p>
        </p:txBody>
      </p:sp>
      <p:cxnSp>
        <p:nvCxnSpPr>
          <p:cNvPr id="7" name="Straight Connector 6">
            <a:extLst>
              <a:ext uri="{FF2B5EF4-FFF2-40B4-BE49-F238E27FC236}">
                <a16:creationId xmlns:a16="http://schemas.microsoft.com/office/drawing/2014/main" id="{E7300952-B888-0BE8-BF77-68E0AAC21F0B}"/>
              </a:ext>
            </a:extLst>
          </p:cNvPr>
          <p:cNvCxnSpPr>
            <a:cxnSpLocks/>
          </p:cNvCxnSpPr>
          <p:nvPr/>
        </p:nvCxnSpPr>
        <p:spPr>
          <a:xfrm>
            <a:off x="5483073" y="3061457"/>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4BBB44-A985-B286-C9D4-D8C267BF82EF}"/>
              </a:ext>
            </a:extLst>
          </p:cNvPr>
          <p:cNvCxnSpPr>
            <a:cxnSpLocks/>
          </p:cNvCxnSpPr>
          <p:nvPr/>
        </p:nvCxnSpPr>
        <p:spPr>
          <a:xfrm>
            <a:off x="4861315"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CB51128-7891-8EAF-631D-1A46B8CA700A}"/>
              </a:ext>
            </a:extLst>
          </p:cNvPr>
          <p:cNvCxnSpPr>
            <a:cxnSpLocks/>
          </p:cNvCxnSpPr>
          <p:nvPr/>
        </p:nvCxnSpPr>
        <p:spPr>
          <a:xfrm>
            <a:off x="6857141"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614B415-5CE7-48E6-4865-2215B82CD858}"/>
              </a:ext>
            </a:extLst>
          </p:cNvPr>
          <p:cNvCxnSpPr>
            <a:cxnSpLocks/>
          </p:cNvCxnSpPr>
          <p:nvPr/>
        </p:nvCxnSpPr>
        <p:spPr>
          <a:xfrm flipH="1">
            <a:off x="6551432" y="3061457"/>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1B244B-8135-88FC-91DE-F4F876525407}"/>
              </a:ext>
            </a:extLst>
          </p:cNvPr>
          <p:cNvCxnSpPr>
            <a:cxnSpLocks/>
          </p:cNvCxnSpPr>
          <p:nvPr/>
        </p:nvCxnSpPr>
        <p:spPr>
          <a:xfrm flipH="1">
            <a:off x="5369074" y="4659322"/>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B2AB09-79E3-5A69-F001-C89B0167168C}"/>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sp>
        <p:nvSpPr>
          <p:cNvPr id="13" name="TextBox 12">
            <a:extLst>
              <a:ext uri="{FF2B5EF4-FFF2-40B4-BE49-F238E27FC236}">
                <a16:creationId xmlns:a16="http://schemas.microsoft.com/office/drawing/2014/main" id="{CDF0A6B8-22E0-57E0-B88E-46D5BD2E8B18}"/>
              </a:ext>
            </a:extLst>
          </p:cNvPr>
          <p:cNvSpPr txBox="1"/>
          <p:nvPr/>
        </p:nvSpPr>
        <p:spPr>
          <a:xfrm>
            <a:off x="307485" y="627829"/>
            <a:ext cx="11448277" cy="461665"/>
          </a:xfrm>
          <a:prstGeom prst="rect">
            <a:avLst/>
          </a:prstGeom>
          <a:noFill/>
        </p:spPr>
        <p:txBody>
          <a:bodyPr wrap="square" lIns="0">
            <a:spAutoFit/>
          </a:bodyPr>
          <a:lstStyle/>
          <a:p>
            <a:pPr algn="r" rtl="1">
              <a:defRPr/>
            </a:pPr>
            <a:r>
              <a:rPr lang="ar-JO" sz="1200" dirty="0">
                <a:solidFill>
                  <a:srgbClr val="002060"/>
                </a:solidFill>
                <a:latin typeface="Arial" panose="020B0604020202020204" pitchFamily="34" charset="0"/>
              </a:rPr>
              <a:t>يمكن </a:t>
            </a:r>
            <a:r>
              <a:rPr lang="ar-JO" sz="1200" b="1" dirty="0">
                <a:solidFill>
                  <a:srgbClr val="002060"/>
                </a:solidFill>
                <a:latin typeface="Arial" panose="020B0604020202020204" pitchFamily="34" charset="0"/>
              </a:rPr>
              <a:t>للروابط الاستراتيجية</a:t>
            </a:r>
            <a:r>
              <a:rPr lang="ar-JO" sz="1200" dirty="0">
                <a:solidFill>
                  <a:srgbClr val="002060"/>
                </a:solidFill>
                <a:latin typeface="Arial" panose="020B0604020202020204" pitchFamily="34" charset="0"/>
              </a:rPr>
              <a:t> مع الجوانب الأخرى من العمل على إزالة الألغام أن تعزز التغيير على مستوى النتائج كما هو موضح هنا. ويحب أن ينظر المنفذون في هذه الروابط الاستراتيجية لتحقيق القيمة المضافة القصوى للقطاع. </a:t>
            </a:r>
            <a:endParaRPr lang="en-GB" sz="1200" b="1"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2060"/>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987DD8E5-FF70-64D2-A313-6BE8D7DF7BA0}"/>
              </a:ext>
            </a:extLst>
          </p:cNvPr>
          <p:cNvCxnSpPr>
            <a:cxnSpLocks/>
          </p:cNvCxnSpPr>
          <p:nvPr/>
        </p:nvCxnSpPr>
        <p:spPr>
          <a:xfrm>
            <a:off x="6594822" y="4665438"/>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5" name="Flowchart: Connector 9">
            <a:extLst>
              <a:ext uri="{FF2B5EF4-FFF2-40B4-BE49-F238E27FC236}">
                <a16:creationId xmlns:a16="http://schemas.microsoft.com/office/drawing/2014/main" id="{F1047250-6707-1674-8679-04FE59DA15ED}"/>
              </a:ext>
            </a:extLst>
          </p:cNvPr>
          <p:cNvSpPr/>
          <p:nvPr/>
        </p:nvSpPr>
        <p:spPr>
          <a:xfrm>
            <a:off x="5388690" y="3379852"/>
            <a:ext cx="1428264" cy="1393200"/>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ar-JO" sz="1400" b="1" dirty="0">
                <a:solidFill>
                  <a:srgbClr val="002060"/>
                </a:solidFill>
                <a:latin typeface="Arial" panose="020B0604020202020204" pitchFamily="34" charset="0"/>
              </a:rPr>
              <a:t>التعليم بشأن مخاطر</a:t>
            </a:r>
          </a:p>
          <a:p>
            <a:pPr algn="ctr"/>
            <a:r>
              <a:rPr lang="ar-JO" sz="1400" b="1" dirty="0">
                <a:solidFill>
                  <a:srgbClr val="002060"/>
                </a:solidFill>
                <a:latin typeface="Arial" panose="020B0604020202020204" pitchFamily="34" charset="0"/>
              </a:rPr>
              <a:t>المخلفات المتفجرة</a:t>
            </a:r>
          </a:p>
        </p:txBody>
      </p:sp>
      <p:sp>
        <p:nvSpPr>
          <p:cNvPr id="16" name="Rounded Rectangle 15">
            <a:extLst>
              <a:ext uri="{FF2B5EF4-FFF2-40B4-BE49-F238E27FC236}">
                <a16:creationId xmlns:a16="http://schemas.microsoft.com/office/drawing/2014/main" id="{0D6E4336-A8A3-5913-EA22-1CC8FA522279}"/>
              </a:ext>
            </a:extLst>
          </p:cNvPr>
          <p:cNvSpPr/>
          <p:nvPr/>
        </p:nvSpPr>
        <p:spPr>
          <a:xfrm>
            <a:off x="6857141"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r" rtl="1"/>
            <a:r>
              <a:rPr lang="ar-JO" sz="1400" b="1" dirty="0">
                <a:solidFill>
                  <a:srgbClr val="002060"/>
                </a:solidFill>
                <a:latin typeface="Arial" panose="020B0604020202020204" pitchFamily="34" charset="0"/>
              </a:rPr>
              <a:t>المناصرة والإشراك</a:t>
            </a:r>
          </a:p>
          <a:p>
            <a:pPr algn="r" rtl="1">
              <a:spcAft>
                <a:spcPts val="300"/>
              </a:spcAft>
            </a:pPr>
            <a:r>
              <a:rPr lang="ar-JO" sz="1200" b="0" i="0" dirty="0">
                <a:solidFill>
                  <a:srgbClr val="002060"/>
                </a:solidFill>
                <a:latin typeface="Arial" panose="020B0604020202020204" pitchFamily="34" charset="0"/>
                <a:cs typeface="Arial" panose="020B0604020202020204" pitchFamily="34" charset="0"/>
              </a:rPr>
              <a:t>يج</a:t>
            </a:r>
            <a:r>
              <a:rPr lang="ar-JO" sz="1200" dirty="0">
                <a:solidFill>
                  <a:srgbClr val="002060"/>
                </a:solidFill>
                <a:latin typeface="Arial" panose="020B0604020202020204" pitchFamily="34" charset="0"/>
                <a:cs typeface="Arial" panose="020B0604020202020204" pitchFamily="34" charset="0"/>
              </a:rPr>
              <a:t>ب أن يتم تقديم التعليم بشأن مخاطر المخلفات المتفجرة والرسائل التي يحملها مع المجتمعات المستهدفة، لا يمكن للشركاء المنفذين تقديم المعلومات فحسب، بل عليهم التشاور مع المواطنين في المجتمعات المتأثرة وإشراكهم والتعاون معهم وتمكينهم بهدف إدارة مخاطر المخلفات المتفجرة.</a:t>
            </a:r>
            <a:endParaRPr lang="ar-JO" sz="1200" b="0" i="0" dirty="0">
              <a:solidFill>
                <a:srgbClr val="002060"/>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29C2320C-7F43-CCC1-EABA-4D80C4ADB349}"/>
              </a:ext>
            </a:extLst>
          </p:cNvPr>
          <p:cNvSpPr/>
          <p:nvPr/>
        </p:nvSpPr>
        <p:spPr>
          <a:xfrm>
            <a:off x="322841" y="244104"/>
            <a:ext cx="11448278" cy="307777"/>
          </a:xfrm>
          <a:prstGeom prst="rect">
            <a:avLst/>
          </a:prstGeom>
          <a:noFill/>
        </p:spPr>
        <p:txBody>
          <a:bodyPr wrap="square" lIns="0" tIns="0" rIns="0" bIns="0">
            <a:spAutoFit/>
          </a:bodyPr>
          <a:lstStyle/>
          <a:p>
            <a:pPr algn="r" rtl="1"/>
            <a:r>
              <a:rPr lang="ar-JO" sz="2000" dirty="0">
                <a:solidFill>
                  <a:srgbClr val="103A71"/>
                </a:solidFill>
                <a:latin typeface="Arial" panose="020B0604020202020204" pitchFamily="34" charset="0"/>
              </a:rPr>
              <a:t>نظرية العمل: </a:t>
            </a:r>
            <a:r>
              <a:rPr lang="ar-JO" sz="2000" b="1" dirty="0">
                <a:solidFill>
                  <a:srgbClr val="103A71"/>
                </a:solidFill>
                <a:latin typeface="Arial" panose="020B0604020202020204" pitchFamily="34" charset="0"/>
              </a:rPr>
              <a:t>التعليم بشأن مخاطر المخلفات المتفجرة</a:t>
            </a:r>
            <a:endParaRPr lang="en-GB" sz="1400" dirty="0">
              <a:solidFill>
                <a:schemeClr val="accent1"/>
              </a:solidFill>
              <a:latin typeface="Arial" panose="020B0604020202020204" pitchFamily="34" charset="0"/>
            </a:endParaRPr>
          </a:p>
        </p:txBody>
      </p:sp>
      <p:sp>
        <p:nvSpPr>
          <p:cNvPr id="18" name="Slide Number Placeholder 5">
            <a:extLst>
              <a:ext uri="{FF2B5EF4-FFF2-40B4-BE49-F238E27FC236}">
                <a16:creationId xmlns:a16="http://schemas.microsoft.com/office/drawing/2014/main" id="{43252E6E-3A05-B459-388C-2F56808C62DF}"/>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47</a:t>
            </a:fld>
            <a:endParaRPr lang="en-GB" dirty="0"/>
          </a:p>
        </p:txBody>
      </p:sp>
    </p:spTree>
    <p:extLst>
      <p:ext uri="{BB962C8B-B14F-4D97-AF65-F5344CB8AC3E}">
        <p14:creationId xmlns:p14="http://schemas.microsoft.com/office/powerpoint/2010/main" val="3066545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FDEC1D4-DB89-6BF3-0053-C1D21620087B}"/>
              </a:ext>
            </a:extLst>
          </p:cNvPr>
          <p:cNvGraphicFramePr>
            <a:graphicFrameLocks noGrp="1"/>
          </p:cNvGraphicFramePr>
          <p:nvPr>
            <p:extLst>
              <p:ext uri="{D42A27DB-BD31-4B8C-83A1-F6EECF244321}">
                <p14:modId xmlns:p14="http://schemas.microsoft.com/office/powerpoint/2010/main" val="3282126328"/>
              </p:ext>
            </p:extLst>
          </p:nvPr>
        </p:nvGraphicFramePr>
        <p:xfrm>
          <a:off x="945371" y="1304144"/>
          <a:ext cx="9962906" cy="4604404"/>
        </p:xfrm>
        <a:graphic>
          <a:graphicData uri="http://schemas.openxmlformats.org/drawingml/2006/table">
            <a:tbl>
              <a:tblPr firstRow="1" bandRow="1">
                <a:tableStyleId>{7DF18680-E054-41AD-8BC1-D1AEF772440D}</a:tableStyleId>
              </a:tblPr>
              <a:tblGrid>
                <a:gridCol w="4981453">
                  <a:extLst>
                    <a:ext uri="{9D8B030D-6E8A-4147-A177-3AD203B41FA5}">
                      <a16:colId xmlns:a16="http://schemas.microsoft.com/office/drawing/2014/main" val="918319957"/>
                    </a:ext>
                  </a:extLst>
                </a:gridCol>
                <a:gridCol w="4981453">
                  <a:extLst>
                    <a:ext uri="{9D8B030D-6E8A-4147-A177-3AD203B41FA5}">
                      <a16:colId xmlns:a16="http://schemas.microsoft.com/office/drawing/2014/main" val="1093851191"/>
                    </a:ext>
                  </a:extLst>
                </a:gridCol>
              </a:tblGrid>
              <a:tr h="0">
                <a:tc gridSpan="2">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400" dirty="0">
                          <a:solidFill>
                            <a:schemeClr val="bg1"/>
                          </a:solidFill>
                          <a:latin typeface="Arial" panose="020B0604020202020204" pitchFamily="34" charset="0"/>
                          <a:cs typeface="+mn-cs"/>
                        </a:rPr>
                        <a:t>أسئلة تأمل لاستخدام</a:t>
                      </a:r>
                      <a:r>
                        <a:rPr lang="ar-JO" sz="1400" baseline="0" dirty="0">
                          <a:solidFill>
                            <a:schemeClr val="bg1"/>
                          </a:solidFill>
                          <a:latin typeface="Arial" panose="020B0604020202020204" pitchFamily="34" charset="0"/>
                          <a:cs typeface="+mn-cs"/>
                        </a:rPr>
                        <a:t> الفريق </a:t>
                      </a:r>
                      <a:r>
                        <a:rPr lang="ar-JO" sz="1400" b="0" baseline="0" dirty="0">
                          <a:solidFill>
                            <a:schemeClr val="bg1"/>
                          </a:solidFill>
                          <a:latin typeface="Arial" panose="020B0604020202020204" pitchFamily="34" charset="0"/>
                          <a:cs typeface="+mn-cs"/>
                        </a:rPr>
                        <a:t>لتقييم الأداء فيما يتعلق بتقديم الخدمات بصورة شمولية وتراعي حساسية النزاع من خلال التنسيق داخل القطاع وخارجه لتحقيق القيمة الاستراتيجية القصوى من التعليم بشأن مخاطر المخلفات المتفجرة.</a:t>
                      </a:r>
                      <a:endParaRPr lang="ar-JO" sz="1400" dirty="0">
                        <a:solidFill>
                          <a:schemeClr val="bg1"/>
                        </a:solidFill>
                        <a:latin typeface="Arial" panose="020B0604020202020204" pitchFamily="34" charset="0"/>
                        <a:cs typeface="+mn-cs"/>
                      </a:endParaRPr>
                    </a:p>
                  </a:txBody>
                  <a:tcPr marL="251999" marT="108000" marB="108000">
                    <a:solidFill>
                      <a:schemeClr val="accent6"/>
                    </a:solidFill>
                  </a:tcPr>
                </a:tc>
                <a:tc hMerge="1">
                  <a:txBody>
                    <a:bodyPr/>
                    <a:lstStyle/>
                    <a:p>
                      <a:endParaRPr lang="en-US"/>
                    </a:p>
                  </a:txBody>
                  <a:tcPr/>
                </a:tc>
                <a:extLst>
                  <a:ext uri="{0D108BD9-81ED-4DB2-BD59-A6C34878D82A}">
                    <a16:rowId xmlns:a16="http://schemas.microsoft.com/office/drawing/2014/main" val="3356215133"/>
                  </a:ext>
                </a:extLst>
              </a:tr>
              <a:tr h="3961684">
                <a:tc>
                  <a:txBody>
                    <a:bodyPr/>
                    <a:lstStyle/>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dirty="0">
                          <a:solidFill>
                            <a:srgbClr val="002060"/>
                          </a:solidFill>
                          <a:latin typeface="Arial" panose="020B0604020202020204" pitchFamily="34" charset="0"/>
                        </a:rPr>
                        <a:t>هل يتم إشراك الناجين من المخلفات المتفجرة في تصميم وتقديم التعليم بشأن مخاطر المخلفات المتفجرة؟</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baseline="0" dirty="0">
                          <a:solidFill>
                            <a:srgbClr val="002060"/>
                          </a:solidFill>
                          <a:latin typeface="Arial" panose="020B0604020202020204" pitchFamily="34" charset="0"/>
                        </a:rPr>
                        <a:t>هل يتوفر لدى المنفذون المحليون القدرة والموارد والفرص لتوفير القيادة وتقديم التعليم بشأن مخاطر المخلفات المتفجرة؟</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baseline="0" dirty="0">
                          <a:solidFill>
                            <a:srgbClr val="002060"/>
                          </a:solidFill>
                          <a:latin typeface="Arial" panose="020B0604020202020204" pitchFamily="34" charset="0"/>
                        </a:rPr>
                        <a:t>هل يشرك منفذو التعليم بشأن مخاطر المخلفات المتفجرة المجتمعات، وهل يتم تقديم التعليم بصورة تراعي حساسية النزاع وحساسية النوع الاجتماعي وشمولية؟</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baseline="0" dirty="0">
                          <a:solidFill>
                            <a:srgbClr val="002060"/>
                          </a:solidFill>
                          <a:latin typeface="Arial" panose="020B0604020202020204" pitchFamily="34" charset="0"/>
                        </a:rPr>
                        <a:t>هل يتواجد التعليم بشأن مخاطر المخلفات المتفجرة في المنهاج المدرسي الوطني؟</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baseline="0" dirty="0">
                          <a:solidFill>
                            <a:srgbClr val="002060"/>
                          </a:solidFill>
                          <a:latin typeface="Arial" panose="020B0604020202020204" pitchFamily="34" charset="0"/>
                        </a:rPr>
                        <a:t>هل التعليم بشأن مخاطر المخلفات المتفجرة مصمم لمختلف الفئات المهددة بالخطر بناءً على تحليل شامل للمخاطر؟</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u="none" strike="noStrike" baseline="0" noProof="0" dirty="0">
                          <a:solidFill>
                            <a:srgbClr val="002060"/>
                          </a:solidFill>
                          <a:latin typeface="Arial" panose="020B0604020202020204" pitchFamily="34" charset="0"/>
                        </a:rPr>
                        <a:t>هل تستخدم الأدلة المتوفرة في توجيه السياسات والبرامج؟ هل يتم البناء على الدروس المستفادة والتأمل فيها لتحسين فعالية العمل على إزالة الألغام بشكل مستمر؟</a:t>
                      </a:r>
                      <a:endParaRPr lang="en-GB" sz="1200" b="0" i="0" dirty="0">
                        <a:solidFill>
                          <a:srgbClr val="002060"/>
                        </a:solidFill>
                        <a:latin typeface="Arial" panose="020B0604020202020204" pitchFamily="34" charset="0"/>
                      </a:endParaRPr>
                    </a:p>
                  </a:txBody>
                  <a:tcPr marL="180000" marT="180000"/>
                </a:tc>
                <a:tc>
                  <a:txBody>
                    <a:bodyPr/>
                    <a:lstStyle/>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dirty="0">
                          <a:solidFill>
                            <a:srgbClr val="002060"/>
                          </a:solidFill>
                          <a:latin typeface="Arial" panose="020B0604020202020204" pitchFamily="34" charset="0"/>
                        </a:rPr>
                        <a:t>هل يوجد كم كافي من الأراضي</a:t>
                      </a:r>
                      <a:r>
                        <a:rPr lang="ar-JO" sz="1200" b="0" i="0" baseline="0" dirty="0">
                          <a:solidFill>
                            <a:srgbClr val="002060"/>
                          </a:solidFill>
                          <a:latin typeface="Arial" panose="020B0604020202020204" pitchFamily="34" charset="0"/>
                        </a:rPr>
                        <a:t> الآمنة والمنتجة في المجتمع؟ هل ينتج عن المناصرة والتنسيق مساعدة إضافية من أطراف ثالثة لتخفيض الحافز لسلوك المواطنين بشكل خطير؟</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baseline="0" dirty="0">
                          <a:solidFill>
                            <a:srgbClr val="002060"/>
                          </a:solidFill>
                          <a:latin typeface="Arial" panose="020B0604020202020204" pitchFamily="34" charset="0"/>
                        </a:rPr>
                        <a:t>هل يشير المستفيدون من التعليم بشأن مخاطر المخلفات المتفجرة إلى أن تحديد الأولويات لإزالة الألغام مستجيب للاحتياجات المحلية؟</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baseline="0" dirty="0">
                          <a:solidFill>
                            <a:srgbClr val="002060"/>
                          </a:solidFill>
                          <a:latin typeface="Arial" panose="020B0604020202020204" pitchFamily="34" charset="0"/>
                        </a:rPr>
                        <a:t>هل تشمل الرسائل التي يحملها التعليم بشأن مخاطر المخلفات المتفجرة معلومات محدثة بشأن المناطق المشتبه بخطورتها أو المؤكدة خطورتها، وهل هذه الرسائل محدثة بما يتوافق مع أنشطة المسح وإزالة الألغام؟</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dirty="0">
                          <a:solidFill>
                            <a:srgbClr val="002060"/>
                          </a:solidFill>
                          <a:latin typeface="Arial" panose="020B0604020202020204" pitchFamily="34" charset="0"/>
                        </a:rPr>
                        <a:t>هل ينتج عن التعليم بشأن مخاطر المخلفات المتفجرة طلبات للتخلص من المخلفات المتفجرة هل تضمن الإجراءات القائمة تنفيذ التعليم بشأن مخاطر المخلفات المتفجرة حين يكون هنالك طلب للتخلص من المخلفات المتفجرة؟</a:t>
                      </a:r>
                    </a:p>
                    <a:p>
                      <a:pPr marL="177800" marR="0" lvl="0" indent="-177800" algn="r" defTabSz="914400" rtl="1" eaLnBrk="1" fontAlgn="auto" latinLnBrk="0" hangingPunct="1">
                        <a:lnSpc>
                          <a:spcPct val="100000"/>
                        </a:lnSpc>
                        <a:spcBef>
                          <a:spcPts val="0"/>
                        </a:spcBef>
                        <a:spcAft>
                          <a:spcPts val="1200"/>
                        </a:spcAft>
                        <a:buClrTx/>
                        <a:buSzTx/>
                        <a:buFont typeface="Arial" panose="020B0604020202020204" pitchFamily="34" charset="0"/>
                        <a:buChar char="•"/>
                        <a:tabLst/>
                        <a:defRPr/>
                      </a:pPr>
                      <a:r>
                        <a:rPr lang="ar-JO" sz="1200" b="0" i="0" dirty="0">
                          <a:solidFill>
                            <a:srgbClr val="002060"/>
                          </a:solidFill>
                          <a:latin typeface="Arial" panose="020B0604020202020204" pitchFamily="34" charset="0"/>
                        </a:rPr>
                        <a:t>هل تتطلب الإجراءات الموضوعة لفرق التعليم بشأن مخاطر المخلفات المتفجرة أن يقوموا بالتحديد والإحالة لمساعدة</a:t>
                      </a:r>
                      <a:r>
                        <a:rPr lang="ar-JO" sz="1200" b="0" i="0" baseline="0" dirty="0">
                          <a:solidFill>
                            <a:srgbClr val="002060"/>
                          </a:solidFill>
                          <a:latin typeface="Arial" panose="020B0604020202020204" pitchFamily="34" charset="0"/>
                        </a:rPr>
                        <a:t> الضحايا وتعزيز استجابة متعددة القطاعات؟</a:t>
                      </a:r>
                      <a:endParaRPr lang="en-GB" sz="1200" b="0" i="0" dirty="0">
                        <a:solidFill>
                          <a:srgbClr val="002060"/>
                        </a:solidFill>
                        <a:latin typeface="Arial" panose="020B0604020202020204" pitchFamily="34" charset="0"/>
                      </a:endParaRP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200" b="0" i="0" dirty="0">
                        <a:solidFill>
                          <a:srgbClr val="002060"/>
                        </a:solidFill>
                        <a:latin typeface="Arial" panose="020B0604020202020204" pitchFamily="34" charset="0"/>
                      </a:endParaRPr>
                    </a:p>
                  </a:txBody>
                  <a:tcPr marL="180000" marT="180000"/>
                </a:tc>
                <a:extLst>
                  <a:ext uri="{0D108BD9-81ED-4DB2-BD59-A6C34878D82A}">
                    <a16:rowId xmlns:a16="http://schemas.microsoft.com/office/drawing/2014/main" val="3203546465"/>
                  </a:ext>
                </a:extLst>
              </a:tr>
            </a:tbl>
          </a:graphicData>
        </a:graphic>
      </p:graphicFrame>
      <p:sp>
        <p:nvSpPr>
          <p:cNvPr id="3" name="Rectangle 2">
            <a:extLst>
              <a:ext uri="{FF2B5EF4-FFF2-40B4-BE49-F238E27FC236}">
                <a16:creationId xmlns:a16="http://schemas.microsoft.com/office/drawing/2014/main" id="{782CE347-9A4B-AC33-479F-44809ECE4E4B}"/>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sp>
        <p:nvSpPr>
          <p:cNvPr id="4" name="Rectangle 3">
            <a:extLst>
              <a:ext uri="{FF2B5EF4-FFF2-40B4-BE49-F238E27FC236}">
                <a16:creationId xmlns:a16="http://schemas.microsoft.com/office/drawing/2014/main" id="{3AD71C33-C7C5-C6E1-71DA-9FA974A05A7B}"/>
              </a:ext>
            </a:extLst>
          </p:cNvPr>
          <p:cNvSpPr/>
          <p:nvPr/>
        </p:nvSpPr>
        <p:spPr>
          <a:xfrm>
            <a:off x="322841" y="244104"/>
            <a:ext cx="11448278" cy="307777"/>
          </a:xfrm>
          <a:prstGeom prst="rect">
            <a:avLst/>
          </a:prstGeom>
          <a:noFill/>
        </p:spPr>
        <p:txBody>
          <a:bodyPr wrap="square" lIns="0" tIns="0" rIns="0" bIns="0">
            <a:spAutoFit/>
          </a:bodyPr>
          <a:lstStyle/>
          <a:p>
            <a:pPr algn="r" rtl="1"/>
            <a:r>
              <a:rPr lang="ar-JO" sz="2000" dirty="0">
                <a:solidFill>
                  <a:srgbClr val="103A71"/>
                </a:solidFill>
                <a:latin typeface="Arial" panose="020B0604020202020204" pitchFamily="34" charset="0"/>
              </a:rPr>
              <a:t>نظرية العمل: </a:t>
            </a:r>
            <a:r>
              <a:rPr lang="ar-JO" sz="2000" b="1" dirty="0">
                <a:solidFill>
                  <a:srgbClr val="103A71"/>
                </a:solidFill>
                <a:latin typeface="Arial" panose="020B0604020202020204" pitchFamily="34" charset="0"/>
              </a:rPr>
              <a:t>التعليم بشأن مخاطر المخلفات المتفجرة</a:t>
            </a:r>
            <a:endParaRPr lang="en-GB" sz="1400" dirty="0">
              <a:solidFill>
                <a:schemeClr val="accent1"/>
              </a:solidFill>
              <a:latin typeface="Arial" panose="020B0604020202020204" pitchFamily="34" charset="0"/>
            </a:endParaRPr>
          </a:p>
        </p:txBody>
      </p:sp>
      <p:sp>
        <p:nvSpPr>
          <p:cNvPr id="5" name="Slide Number Placeholder 5">
            <a:extLst>
              <a:ext uri="{FF2B5EF4-FFF2-40B4-BE49-F238E27FC236}">
                <a16:creationId xmlns:a16="http://schemas.microsoft.com/office/drawing/2014/main" id="{BA86D9AA-FDF3-9829-26E5-E671B9554712}"/>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48</a:t>
            </a:fld>
            <a:endParaRPr lang="en-GB" dirty="0"/>
          </a:p>
        </p:txBody>
      </p:sp>
    </p:spTree>
    <p:extLst>
      <p:ext uri="{BB962C8B-B14F-4D97-AF65-F5344CB8AC3E}">
        <p14:creationId xmlns:p14="http://schemas.microsoft.com/office/powerpoint/2010/main" val="18642193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181A8F-DB8F-6E48-8AB3-CFE218FABBF2}"/>
              </a:ext>
            </a:extLst>
          </p:cNvPr>
          <p:cNvSpPr/>
          <p:nvPr/>
        </p:nvSpPr>
        <p:spPr>
          <a:xfrm>
            <a:off x="1" y="318"/>
            <a:ext cx="12191999" cy="6857682"/>
          </a:xfrm>
          <a:prstGeom prst="rect">
            <a:avLst/>
          </a:prstGeom>
          <a:gradFill>
            <a:gsLst>
              <a:gs pos="0">
                <a:srgbClr val="BACB4E"/>
              </a:gs>
              <a:gs pos="99000">
                <a:srgbClr val="009FE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3" name="Picture 2" descr="Diagram&#10;&#10;Description automatically generated">
            <a:extLst>
              <a:ext uri="{FF2B5EF4-FFF2-40B4-BE49-F238E27FC236}">
                <a16:creationId xmlns:a16="http://schemas.microsoft.com/office/drawing/2014/main" id="{D8541F63-BC28-2345-9B8E-488D9C67EB7C}"/>
              </a:ext>
            </a:extLst>
          </p:cNvPr>
          <p:cNvPicPr>
            <a:picLocks noChangeAspect="1"/>
          </p:cNvPicPr>
          <p:nvPr/>
        </p:nvPicPr>
        <p:blipFill>
          <a:blip r:embed="rId2">
            <a:alphaModFix amt="8000"/>
            <a:extLst>
              <a:ext uri="{BEBA8EAE-BF5A-486C-A8C5-ECC9F3942E4B}">
                <a14:imgProps xmlns:a14="http://schemas.microsoft.com/office/drawing/2010/main">
                  <a14:imgLayer r:embed="rId3">
                    <a14:imgEffect>
                      <a14:saturation sat="312000"/>
                    </a14:imgEffect>
                  </a14:imgLayer>
                </a14:imgProps>
              </a:ext>
              <a:ext uri="{28A0092B-C50C-407E-A947-70E740481C1C}">
                <a14:useLocalDpi xmlns:a14="http://schemas.microsoft.com/office/drawing/2010/main" val="0"/>
              </a:ext>
            </a:extLst>
          </a:blip>
          <a:stretch>
            <a:fillRect/>
          </a:stretch>
        </p:blipFill>
        <p:spPr>
          <a:xfrm>
            <a:off x="0" y="0"/>
            <a:ext cx="12192000" cy="6811315"/>
          </a:xfrm>
          <a:prstGeom prst="rect">
            <a:avLst/>
          </a:prstGeom>
        </p:spPr>
      </p:pic>
      <p:sp>
        <p:nvSpPr>
          <p:cNvPr id="4" name="TextBox 3">
            <a:extLst>
              <a:ext uri="{FF2B5EF4-FFF2-40B4-BE49-F238E27FC236}">
                <a16:creationId xmlns:a16="http://schemas.microsoft.com/office/drawing/2014/main" id="{87D6D511-7E43-8844-B3D5-0F2CF1B852ED}"/>
              </a:ext>
            </a:extLst>
          </p:cNvPr>
          <p:cNvSpPr txBox="1"/>
          <p:nvPr/>
        </p:nvSpPr>
        <p:spPr>
          <a:xfrm>
            <a:off x="995680" y="2081463"/>
            <a:ext cx="10200640" cy="1200329"/>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الملحق أ</a:t>
            </a:r>
            <a:endParaRPr kumimoji="0" lang="en-GB" sz="36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بنك المؤشرات</a:t>
            </a:r>
            <a:endPar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32401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Arrow Connector 30">
            <a:extLst>
              <a:ext uri="{FF2B5EF4-FFF2-40B4-BE49-F238E27FC236}">
                <a16:creationId xmlns:a16="http://schemas.microsoft.com/office/drawing/2014/main" id="{ED54C9D7-336C-2C4F-8519-82ECA0D8A5AA}"/>
              </a:ext>
            </a:extLst>
          </p:cNvPr>
          <p:cNvCxnSpPr>
            <a:cxnSpLocks/>
          </p:cNvCxnSpPr>
          <p:nvPr/>
        </p:nvCxnSpPr>
        <p:spPr>
          <a:xfrm flipH="1" flipV="1">
            <a:off x="10653063" y="2921829"/>
            <a:ext cx="1082216" cy="829"/>
          </a:xfrm>
          <a:prstGeom prst="straightConnector1">
            <a:avLst/>
          </a:prstGeom>
          <a:ln w="276225">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D54C9D7-336C-2C4F-8519-82ECA0D8A5AA}"/>
              </a:ext>
            </a:extLst>
          </p:cNvPr>
          <p:cNvCxnSpPr>
            <a:cxnSpLocks/>
          </p:cNvCxnSpPr>
          <p:nvPr/>
        </p:nvCxnSpPr>
        <p:spPr>
          <a:xfrm flipH="1" flipV="1">
            <a:off x="10646913" y="1789986"/>
            <a:ext cx="1082216" cy="829"/>
          </a:xfrm>
          <a:prstGeom prst="straightConnector1">
            <a:avLst/>
          </a:prstGeom>
          <a:ln w="276225">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AD583ABF-A1B3-1F4F-B07F-8852E33F63C1}"/>
              </a:ext>
            </a:extLst>
          </p:cNvPr>
          <p:cNvSpPr/>
          <p:nvPr/>
        </p:nvSpPr>
        <p:spPr>
          <a:xfrm>
            <a:off x="246808" y="2923072"/>
            <a:ext cx="3017392" cy="3110671"/>
          </a:xfrm>
          <a:prstGeom prst="rect">
            <a:avLst/>
          </a:prstGeom>
          <a:solidFill>
            <a:schemeClr val="accent1">
              <a:alpha val="11000"/>
            </a:schemeClr>
          </a:solidFill>
          <a:ln w="12700">
            <a:solidFill>
              <a:schemeClr val="accent1"/>
            </a:solidFill>
            <a:prstDash val="sysDash"/>
          </a:ln>
        </p:spPr>
        <p:txBody>
          <a:bodyPr wrap="square" lIns="72000" tIns="324000" rIns="72000" bIns="72000">
            <a:noAutofit/>
          </a:bodyPr>
          <a:lstStyle/>
          <a:p>
            <a:pPr marL="114300" lvl="1" indent="-114300" algn="r" defTabSz="622300" rtl="1">
              <a:lnSpc>
                <a:spcPts val="1700"/>
              </a:lnSpc>
              <a:spcBef>
                <a:spcPct val="0"/>
              </a:spcBef>
              <a:spcAft>
                <a:spcPts val="600"/>
              </a:spcAft>
              <a:buClr>
                <a:schemeClr val="accent1"/>
              </a:buClr>
              <a:buChar char="•"/>
            </a:pPr>
            <a:r>
              <a:rPr lang="ar-JO" sz="1400" dirty="0">
                <a:solidFill>
                  <a:srgbClr val="103A71"/>
                </a:solidFill>
                <a:latin typeface="Arial" panose="020B0604020202020204" pitchFamily="34" charset="0"/>
                <a:cs typeface="Arial" panose="020B0604020202020204" pitchFamily="34" charset="0"/>
              </a:rPr>
              <a:t>فهم كيفية مساهمة الأنشطة المحددة للقطاع ككل</a:t>
            </a:r>
          </a:p>
          <a:p>
            <a:pPr marL="114300" lvl="1" indent="-114300" algn="r" defTabSz="622300" rtl="1">
              <a:lnSpc>
                <a:spcPts val="1700"/>
              </a:lnSpc>
              <a:spcBef>
                <a:spcPct val="0"/>
              </a:spcBef>
              <a:spcAft>
                <a:spcPts val="600"/>
              </a:spcAft>
              <a:buClr>
                <a:schemeClr val="accent1"/>
              </a:buClr>
              <a:buChar char="•"/>
            </a:pPr>
            <a:r>
              <a:rPr lang="ar-JO" sz="1400" dirty="0">
                <a:solidFill>
                  <a:srgbClr val="103A71"/>
                </a:solidFill>
                <a:latin typeface="Arial" panose="020B0604020202020204" pitchFamily="34" charset="0"/>
                <a:cs typeface="Arial" panose="020B0604020202020204" pitchFamily="34" charset="0"/>
              </a:rPr>
              <a:t>توفير المعلومات لتصميم البرامج التي تراعي الترابط مع أصحاب المصلحة الآخرين لتحقيق أفضل النتائج</a:t>
            </a:r>
          </a:p>
          <a:p>
            <a:pPr marL="114300" lvl="1" indent="-114300" algn="r" defTabSz="622300" rtl="1">
              <a:lnSpc>
                <a:spcPts val="1700"/>
              </a:lnSpc>
              <a:spcBef>
                <a:spcPct val="0"/>
              </a:spcBef>
              <a:spcAft>
                <a:spcPts val="600"/>
              </a:spcAft>
              <a:buClr>
                <a:schemeClr val="accent1"/>
              </a:buClr>
              <a:buChar char="•"/>
            </a:pPr>
            <a:r>
              <a:rPr lang="ar-JO" sz="1400" dirty="0">
                <a:solidFill>
                  <a:srgbClr val="103A71"/>
                </a:solidFill>
                <a:latin typeface="Arial" panose="020B0604020202020204" pitchFamily="34" charset="0"/>
                <a:cs typeface="Arial" panose="020B0604020202020204" pitchFamily="34" charset="0"/>
              </a:rPr>
              <a:t>التفريق بين "الفشل في التنفيذ" "وفشل النظرية" وتوفير المعلومات للتكيف والمناصرة عند اللزوم</a:t>
            </a:r>
          </a:p>
        </p:txBody>
      </p:sp>
      <p:sp>
        <p:nvSpPr>
          <p:cNvPr id="50" name="Rectangle 49">
            <a:extLst>
              <a:ext uri="{FF2B5EF4-FFF2-40B4-BE49-F238E27FC236}">
                <a16:creationId xmlns:a16="http://schemas.microsoft.com/office/drawing/2014/main" id="{278AB232-BABC-9942-B15F-3EE339F9D533}"/>
              </a:ext>
            </a:extLst>
          </p:cNvPr>
          <p:cNvSpPr/>
          <p:nvPr/>
        </p:nvSpPr>
        <p:spPr>
          <a:xfrm>
            <a:off x="3847645" y="2921829"/>
            <a:ext cx="3017392" cy="3110671"/>
          </a:xfrm>
          <a:prstGeom prst="rect">
            <a:avLst/>
          </a:prstGeom>
          <a:solidFill>
            <a:schemeClr val="accent6">
              <a:lumMod val="20000"/>
              <a:lumOff val="80000"/>
              <a:alpha val="22176"/>
            </a:schemeClr>
          </a:solidFill>
          <a:ln w="12700">
            <a:solidFill>
              <a:srgbClr val="BACB4E"/>
            </a:solidFill>
            <a:prstDash val="sysDash"/>
          </a:ln>
        </p:spPr>
        <p:txBody>
          <a:bodyPr wrap="square" lIns="72000" tIns="324000" rIns="72000" bIns="72000">
            <a:noAutofit/>
          </a:bodyPr>
          <a:lstStyle/>
          <a:p>
            <a:pPr marL="114300" lvl="1" indent="-114300" algn="r" defTabSz="622300" rtl="1">
              <a:lnSpc>
                <a:spcPts val="1700"/>
              </a:lnSpc>
              <a:spcBef>
                <a:spcPct val="0"/>
              </a:spcBef>
              <a:spcAft>
                <a:spcPts val="600"/>
              </a:spcAft>
              <a:buClr>
                <a:srgbClr val="92D050"/>
              </a:buClr>
              <a:buChar char="•"/>
            </a:pPr>
            <a:r>
              <a:rPr lang="ar-JO" sz="1400" dirty="0">
                <a:solidFill>
                  <a:srgbClr val="103A71"/>
                </a:solidFill>
                <a:latin typeface="Arial" panose="020B0604020202020204" pitchFamily="34" charset="0"/>
                <a:cs typeface="Arial" panose="020B0604020202020204" pitchFamily="34" charset="0"/>
              </a:rPr>
              <a:t>موائمة الدعم الدولي مع الأهداف على مستوى الدولة</a:t>
            </a:r>
          </a:p>
          <a:p>
            <a:pPr marL="114300" lvl="1" indent="-114300" algn="r" defTabSz="622300" rtl="1">
              <a:lnSpc>
                <a:spcPts val="1700"/>
              </a:lnSpc>
              <a:spcBef>
                <a:spcPct val="0"/>
              </a:spcBef>
              <a:spcAft>
                <a:spcPts val="600"/>
              </a:spcAft>
              <a:buClr>
                <a:srgbClr val="92D050"/>
              </a:buClr>
              <a:buChar char="•"/>
            </a:pPr>
            <a:r>
              <a:rPr lang="ar-JO" sz="1400" dirty="0">
                <a:solidFill>
                  <a:srgbClr val="103A71"/>
                </a:solidFill>
                <a:latin typeface="Arial" panose="020B0604020202020204" pitchFamily="34" charset="0"/>
                <a:cs typeface="Arial" panose="020B0604020202020204" pitchFamily="34" charset="0"/>
              </a:rPr>
              <a:t>تحديد مواطن ترابط أهداف محددة مع أصحاب مصلحة آخرين</a:t>
            </a:r>
          </a:p>
          <a:p>
            <a:pPr marL="114300" lvl="1" indent="-114300" algn="r" defTabSz="622300" rtl="1">
              <a:lnSpc>
                <a:spcPts val="1700"/>
              </a:lnSpc>
              <a:spcBef>
                <a:spcPct val="0"/>
              </a:spcBef>
              <a:spcAft>
                <a:spcPts val="600"/>
              </a:spcAft>
              <a:buClr>
                <a:srgbClr val="92D050"/>
              </a:buClr>
              <a:buChar char="•"/>
            </a:pPr>
            <a:r>
              <a:rPr lang="ar-JO" sz="1400" dirty="0">
                <a:solidFill>
                  <a:srgbClr val="103A71"/>
                </a:solidFill>
                <a:latin typeface="Arial" panose="020B0604020202020204" pitchFamily="34" charset="0"/>
                <a:cs typeface="Arial" panose="020B0604020202020204" pitchFamily="34" charset="0"/>
              </a:rPr>
              <a:t>تحديد الاستخدام الاستراتيجي الأمثل للموارد والشركاء لتحقيق الأهداف</a:t>
            </a:r>
          </a:p>
          <a:p>
            <a:pPr marL="114300" lvl="1" indent="-114300" algn="r" defTabSz="622300" rtl="1">
              <a:lnSpc>
                <a:spcPts val="1700"/>
              </a:lnSpc>
              <a:spcBef>
                <a:spcPct val="0"/>
              </a:spcBef>
              <a:spcAft>
                <a:spcPts val="600"/>
              </a:spcAft>
              <a:buClr>
                <a:srgbClr val="92D050"/>
              </a:buClr>
              <a:buFontTx/>
              <a:buChar char="•"/>
            </a:pPr>
            <a:r>
              <a:rPr lang="ar-JO" sz="1400" dirty="0">
                <a:solidFill>
                  <a:srgbClr val="103A71"/>
                </a:solidFill>
                <a:latin typeface="Arial" panose="020B0604020202020204" pitchFamily="34" charset="0"/>
              </a:rPr>
              <a:t>تحديد الجهود التنموية والإنسانية الموسعة والتأثير عليها لتحقيق أفضل النتائج</a:t>
            </a:r>
          </a:p>
        </p:txBody>
      </p:sp>
      <p:sp>
        <p:nvSpPr>
          <p:cNvPr id="2" name="Title 1">
            <a:extLst>
              <a:ext uri="{FF2B5EF4-FFF2-40B4-BE49-F238E27FC236}">
                <a16:creationId xmlns:a16="http://schemas.microsoft.com/office/drawing/2014/main" id="{DCFAF6A1-2360-4B10-9673-9E6951F2B696}"/>
              </a:ext>
            </a:extLst>
          </p:cNvPr>
          <p:cNvSpPr>
            <a:spLocks noGrp="1"/>
          </p:cNvSpPr>
          <p:nvPr>
            <p:ph type="ctrTitle"/>
          </p:nvPr>
        </p:nvSpPr>
        <p:spPr>
          <a:xfrm>
            <a:off x="0" y="548879"/>
            <a:ext cx="12192000" cy="542723"/>
          </a:xfrm>
        </p:spPr>
        <p:txBody>
          <a:bodyPr numCol="1" spcCol="252000" anchor="t">
            <a:noAutofit/>
          </a:bodyPr>
          <a:lstStyle/>
          <a:p>
            <a:pPr rtl="1">
              <a:spcBef>
                <a:spcPts val="600"/>
              </a:spcBef>
            </a:pPr>
            <a:r>
              <a:rPr lang="ar-JO" sz="2400" dirty="0">
                <a:solidFill>
                  <a:srgbClr val="103A71"/>
                </a:solidFill>
                <a:latin typeface="Arial" panose="020B0604020202020204" pitchFamily="34" charset="0"/>
                <a:cs typeface="Arial" panose="020B0604020202020204" pitchFamily="34" charset="0"/>
              </a:rPr>
              <a:t>من ممكن أن يستفيد من استخدام نظرية التغيير على مستوى القطاع ولماذا؟</a:t>
            </a:r>
            <a:br>
              <a:rPr lang="en-GB" sz="1100" u="none" strike="noStrike" baseline="0" dirty="0">
                <a:solidFill>
                  <a:srgbClr val="103A71"/>
                </a:solidFill>
                <a:latin typeface="Arial" panose="020B0604020202020204" pitchFamily="34" charset="0"/>
                <a:cs typeface="Arial" panose="020B0604020202020204" pitchFamily="34" charset="0"/>
              </a:rPr>
            </a:br>
            <a:br>
              <a:rPr lang="en-GB" sz="1100" dirty="0">
                <a:solidFill>
                  <a:srgbClr val="103A71"/>
                </a:solidFill>
                <a:latin typeface="Arial" panose="020B0604020202020204" pitchFamily="34" charset="0"/>
                <a:cs typeface="Arial" panose="020B0604020202020204" pitchFamily="34" charset="0"/>
              </a:rPr>
            </a:br>
            <a:br>
              <a:rPr lang="en-GB" sz="1000" dirty="0">
                <a:solidFill>
                  <a:srgbClr val="103A71"/>
                </a:solidFill>
                <a:latin typeface="Arial" panose="020B0604020202020204" pitchFamily="34" charset="0"/>
                <a:cs typeface="Arial" panose="020B0604020202020204" pitchFamily="34" charset="0"/>
              </a:rPr>
            </a:br>
            <a:br>
              <a:rPr lang="en-GB" sz="1100" dirty="0">
                <a:solidFill>
                  <a:srgbClr val="103A71"/>
                </a:solidFill>
                <a:latin typeface="Arial" panose="020B0604020202020204" pitchFamily="34" charset="0"/>
                <a:cs typeface="Arial" panose="020B0604020202020204" pitchFamily="34" charset="0"/>
              </a:rPr>
            </a:br>
            <a:endParaRPr lang="en-GB" sz="1000" dirty="0">
              <a:solidFill>
                <a:srgbClr val="103A7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DAB728F-D998-564C-8635-5A9560FCEA2D}"/>
              </a:ext>
            </a:extLst>
          </p:cNvPr>
          <p:cNvSpPr/>
          <p:nvPr/>
        </p:nvSpPr>
        <p:spPr>
          <a:xfrm>
            <a:off x="0" y="-1"/>
            <a:ext cx="12192000" cy="290471"/>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47C45EA-A998-43CE-98CE-D4E7B88400EE}"/>
              </a:ext>
            </a:extLst>
          </p:cNvPr>
          <p:cNvSpPr txBox="1"/>
          <p:nvPr/>
        </p:nvSpPr>
        <p:spPr>
          <a:xfrm>
            <a:off x="11048567" y="1568686"/>
            <a:ext cx="930603" cy="369332"/>
          </a:xfrm>
          <a:prstGeom prst="rect">
            <a:avLst/>
          </a:prstGeom>
          <a:noFill/>
        </p:spPr>
        <p:txBody>
          <a:bodyPr wrap="square" rtlCol="0">
            <a:spAutoFit/>
          </a:bodyPr>
          <a:lstStyle/>
          <a:p>
            <a:r>
              <a:rPr lang="ar-JO" b="1" dirty="0">
                <a:solidFill>
                  <a:schemeClr val="bg2">
                    <a:lumMod val="50000"/>
                  </a:schemeClr>
                </a:solidFill>
                <a:latin typeface="Arial" panose="020B0604020202020204" pitchFamily="34" charset="0"/>
                <a:cs typeface="Arial" panose="020B0604020202020204" pitchFamily="34" charset="0"/>
              </a:rPr>
              <a:t>من؟</a:t>
            </a:r>
            <a:endParaRPr lang="en-GB"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74E0754-B129-492F-A254-C097539A80A5}"/>
              </a:ext>
            </a:extLst>
          </p:cNvPr>
          <p:cNvSpPr txBox="1"/>
          <p:nvPr/>
        </p:nvSpPr>
        <p:spPr>
          <a:xfrm>
            <a:off x="11000630" y="2737163"/>
            <a:ext cx="1026478" cy="369332"/>
          </a:xfrm>
          <a:prstGeom prst="rect">
            <a:avLst/>
          </a:prstGeom>
          <a:noFill/>
        </p:spPr>
        <p:txBody>
          <a:bodyPr wrap="square" rtlCol="0">
            <a:spAutoFit/>
          </a:bodyPr>
          <a:lstStyle/>
          <a:p>
            <a:r>
              <a:rPr lang="ar-JO" b="1" dirty="0">
                <a:solidFill>
                  <a:schemeClr val="bg2">
                    <a:lumMod val="50000"/>
                  </a:schemeClr>
                </a:solidFill>
                <a:latin typeface="Arial" panose="020B0604020202020204" pitchFamily="34" charset="0"/>
                <a:cs typeface="Arial" panose="020B0604020202020204" pitchFamily="34" charset="0"/>
              </a:rPr>
              <a:t>لماذا؟</a:t>
            </a:r>
            <a:endParaRPr lang="en-GB" dirty="0">
              <a:solidFill>
                <a:schemeClr val="bg2">
                  <a:lumMod val="50000"/>
                </a:schemeClr>
              </a:solidFill>
              <a:latin typeface="Arial" panose="020B0604020202020204" pitchFamily="34" charset="0"/>
              <a:cs typeface="Arial" panose="020B0604020202020204" pitchFamily="34" charset="0"/>
            </a:endParaRPr>
          </a:p>
        </p:txBody>
      </p:sp>
      <p:sp>
        <p:nvSpPr>
          <p:cNvPr id="38" name="Rounded Rectangle 37">
            <a:extLst>
              <a:ext uri="{FF2B5EF4-FFF2-40B4-BE49-F238E27FC236}">
                <a16:creationId xmlns:a16="http://schemas.microsoft.com/office/drawing/2014/main" id="{15C097CA-E4A9-2840-A045-C463FB24F8B1}"/>
              </a:ext>
            </a:extLst>
          </p:cNvPr>
          <p:cNvSpPr/>
          <p:nvPr/>
        </p:nvSpPr>
        <p:spPr>
          <a:xfrm>
            <a:off x="3834390" y="1460885"/>
            <a:ext cx="3017391" cy="659861"/>
          </a:xfrm>
          <a:prstGeom prst="roundRect">
            <a:avLst/>
          </a:prstGeom>
          <a:solidFill>
            <a:srgbClr val="BACB4E"/>
          </a:solidFill>
        </p:spPr>
        <p:txBody>
          <a:bodyPr wrap="square" anchor="ctr">
            <a:noAutofit/>
          </a:bodyPr>
          <a:lstStyle/>
          <a:p>
            <a:pPr lvl="0" algn="ctr" defTabSz="622300">
              <a:lnSpc>
                <a:spcPct val="90000"/>
              </a:lnSpc>
              <a:spcBef>
                <a:spcPct val="0"/>
              </a:spcBef>
              <a:spcAft>
                <a:spcPct val="35000"/>
              </a:spcAft>
            </a:pPr>
            <a:r>
              <a:rPr lang="ar-JO" dirty="0">
                <a:solidFill>
                  <a:schemeClr val="bg1"/>
                </a:solidFill>
                <a:latin typeface="Arial" panose="020B0604020202020204" pitchFamily="34" charset="0"/>
                <a:cs typeface="Arial" panose="020B0604020202020204" pitchFamily="34" charset="0"/>
              </a:rPr>
              <a:t>المانحين</a:t>
            </a:r>
            <a:endParaRPr lang="en-GB" dirty="0">
              <a:solidFill>
                <a:schemeClr val="bg1"/>
              </a:solidFill>
              <a:latin typeface="Arial" panose="020B0604020202020204" pitchFamily="34" charset="0"/>
              <a:cs typeface="Arial" panose="020B0604020202020204" pitchFamily="34" charset="0"/>
            </a:endParaRPr>
          </a:p>
        </p:txBody>
      </p:sp>
      <p:sp>
        <p:nvSpPr>
          <p:cNvPr id="39" name="Rounded Rectangle 38">
            <a:extLst>
              <a:ext uri="{FF2B5EF4-FFF2-40B4-BE49-F238E27FC236}">
                <a16:creationId xmlns:a16="http://schemas.microsoft.com/office/drawing/2014/main" id="{4B2197B6-CA30-4D43-A14A-7AF2D833FB93}"/>
              </a:ext>
            </a:extLst>
          </p:cNvPr>
          <p:cNvSpPr/>
          <p:nvPr/>
        </p:nvSpPr>
        <p:spPr>
          <a:xfrm>
            <a:off x="246808" y="1463370"/>
            <a:ext cx="3009190" cy="657376"/>
          </a:xfrm>
          <a:prstGeom prst="roundRect">
            <a:avLst/>
          </a:prstGeom>
          <a:solidFill>
            <a:schemeClr val="accent1"/>
          </a:solidFill>
        </p:spPr>
        <p:txBody>
          <a:bodyPr wrap="square">
            <a:noAutofit/>
          </a:bodyPr>
          <a:lstStyle/>
          <a:p>
            <a:pPr algn="ctr" defTabSz="622300">
              <a:lnSpc>
                <a:spcPct val="90000"/>
              </a:lnSpc>
              <a:spcBef>
                <a:spcPct val="0"/>
              </a:spcBef>
              <a:spcAft>
                <a:spcPct val="35000"/>
              </a:spcAft>
            </a:pPr>
            <a:r>
              <a:rPr lang="ar-JO" dirty="0">
                <a:solidFill>
                  <a:schemeClr val="bg1"/>
                </a:solidFill>
                <a:latin typeface="Arial" panose="020B0604020202020204" pitchFamily="34" charset="0"/>
                <a:cs typeface="Arial" panose="020B0604020202020204" pitchFamily="34" charset="0"/>
              </a:rPr>
              <a:t>الشركاء المنفذين</a:t>
            </a:r>
            <a:endParaRPr lang="en-GB" dirty="0">
              <a:solidFill>
                <a:schemeClr val="bg1"/>
              </a:solidFill>
              <a:latin typeface="Arial" panose="020B0604020202020204" pitchFamily="34" charset="0"/>
              <a:cs typeface="Arial" panose="020B0604020202020204" pitchFamily="34" charset="0"/>
            </a:endParaRPr>
          </a:p>
        </p:txBody>
      </p:sp>
      <p:cxnSp>
        <p:nvCxnSpPr>
          <p:cNvPr id="44" name="Straight Arrow Connector 43">
            <a:extLst>
              <a:ext uri="{FF2B5EF4-FFF2-40B4-BE49-F238E27FC236}">
                <a16:creationId xmlns:a16="http://schemas.microsoft.com/office/drawing/2014/main" id="{5DCF5306-8D4F-1D4D-BEE5-78C6F8FC58D4}"/>
              </a:ext>
            </a:extLst>
          </p:cNvPr>
          <p:cNvCxnSpPr>
            <a:cxnSpLocks/>
          </p:cNvCxnSpPr>
          <p:nvPr/>
        </p:nvCxnSpPr>
        <p:spPr>
          <a:xfrm flipH="1">
            <a:off x="3264204" y="1790815"/>
            <a:ext cx="570186" cy="0"/>
          </a:xfrm>
          <a:prstGeom prst="straightConnector1">
            <a:avLst/>
          </a:prstGeom>
          <a:ln w="8890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Rounded Rectangle 44">
            <a:extLst>
              <a:ext uri="{FF2B5EF4-FFF2-40B4-BE49-F238E27FC236}">
                <a16:creationId xmlns:a16="http://schemas.microsoft.com/office/drawing/2014/main" id="{4E3732E4-6C55-9B40-80FA-B2E294032B1F}"/>
              </a:ext>
            </a:extLst>
          </p:cNvPr>
          <p:cNvSpPr/>
          <p:nvPr/>
        </p:nvSpPr>
        <p:spPr>
          <a:xfrm>
            <a:off x="3847645" y="2729208"/>
            <a:ext cx="3017394" cy="335183"/>
          </a:xfrm>
          <a:prstGeom prst="roundRect">
            <a:avLst/>
          </a:prstGeom>
          <a:solidFill>
            <a:srgbClr val="BACB4E"/>
          </a:solidFill>
          <a:ln w="19050">
            <a:solidFill>
              <a:srgbClr val="BACB4E"/>
            </a:solidFill>
          </a:ln>
        </p:spPr>
        <p:txBody>
          <a:bodyPr wrap="square" lIns="72000" tIns="72000" rIns="72000" bIns="36000" anchor="ctr">
            <a:spAutoFit/>
          </a:bodyPr>
          <a:lstStyle/>
          <a:p>
            <a:pPr marL="0" lvl="1" algn="ctr" defTabSz="622300">
              <a:lnSpc>
                <a:spcPct val="90000"/>
              </a:lnSpc>
              <a:spcBef>
                <a:spcPct val="0"/>
              </a:spcBef>
              <a:spcAft>
                <a:spcPct val="15000"/>
              </a:spcAft>
            </a:pPr>
            <a:r>
              <a:rPr lang="ar-JO" sz="1400" b="1" dirty="0">
                <a:solidFill>
                  <a:schemeClr val="bg1"/>
                </a:solidFill>
                <a:latin typeface="Arial" panose="020B0604020202020204" pitchFamily="34" charset="0"/>
                <a:cs typeface="Arial" panose="020B0604020202020204" pitchFamily="34" charset="0"/>
              </a:rPr>
              <a:t>كأداة تصميم وتقييم من أجل:</a:t>
            </a:r>
            <a:endParaRPr lang="en-GB" sz="1400" b="1" dirty="0">
              <a:solidFill>
                <a:schemeClr val="bg1"/>
              </a:solidFill>
              <a:latin typeface="Arial" panose="020B0604020202020204" pitchFamily="34" charset="0"/>
              <a:cs typeface="Arial" panose="020B0604020202020204" pitchFamily="34" charset="0"/>
            </a:endParaRPr>
          </a:p>
        </p:txBody>
      </p:sp>
      <p:sp>
        <p:nvSpPr>
          <p:cNvPr id="46" name="Rounded Rectangle 45">
            <a:extLst>
              <a:ext uri="{FF2B5EF4-FFF2-40B4-BE49-F238E27FC236}">
                <a16:creationId xmlns:a16="http://schemas.microsoft.com/office/drawing/2014/main" id="{E982A392-980D-2648-B02F-430FA683C40D}"/>
              </a:ext>
            </a:extLst>
          </p:cNvPr>
          <p:cNvSpPr/>
          <p:nvPr/>
        </p:nvSpPr>
        <p:spPr>
          <a:xfrm>
            <a:off x="246808" y="2605311"/>
            <a:ext cx="3017394" cy="585464"/>
          </a:xfrm>
          <a:prstGeom prst="roundRect">
            <a:avLst/>
          </a:prstGeom>
          <a:solidFill>
            <a:schemeClr val="accent1"/>
          </a:solidFill>
          <a:ln w="19050">
            <a:solidFill>
              <a:schemeClr val="accent1"/>
            </a:solidFill>
          </a:ln>
        </p:spPr>
        <p:txBody>
          <a:bodyPr wrap="square" lIns="72000" tIns="72000" rIns="72000" bIns="36000" anchor="ctr">
            <a:noAutofit/>
          </a:bodyPr>
          <a:lstStyle/>
          <a:p>
            <a:pPr marL="0" lvl="1" algn="ctr" defTabSz="622300">
              <a:lnSpc>
                <a:spcPct val="90000"/>
              </a:lnSpc>
              <a:spcBef>
                <a:spcPct val="0"/>
              </a:spcBef>
              <a:spcAft>
                <a:spcPct val="15000"/>
              </a:spcAft>
            </a:pPr>
            <a:r>
              <a:rPr lang="ar-JO" sz="1400" b="1" dirty="0">
                <a:solidFill>
                  <a:schemeClr val="bg1"/>
                </a:solidFill>
                <a:latin typeface="Arial" panose="020B0604020202020204" pitchFamily="34" charset="0"/>
                <a:cs typeface="Arial" panose="020B0604020202020204" pitchFamily="34" charset="0"/>
              </a:rPr>
              <a:t>كأداة تصميم ومتابعة وتقييم وتعلم من أجل:</a:t>
            </a:r>
            <a:endParaRPr lang="en-GB" sz="1400" b="1" dirty="0">
              <a:solidFill>
                <a:schemeClr val="bg1"/>
              </a:solidFill>
              <a:latin typeface="Arial" panose="020B0604020202020204" pitchFamily="34" charset="0"/>
              <a:cs typeface="Arial" panose="020B0604020202020204" pitchFamily="34" charset="0"/>
            </a:endParaRPr>
          </a:p>
        </p:txBody>
      </p:sp>
      <p:cxnSp>
        <p:nvCxnSpPr>
          <p:cNvPr id="47" name="Straight Arrow Connector 46">
            <a:extLst>
              <a:ext uri="{FF2B5EF4-FFF2-40B4-BE49-F238E27FC236}">
                <a16:creationId xmlns:a16="http://schemas.microsoft.com/office/drawing/2014/main" id="{F75037E0-B4F2-C74C-9003-5F520F7FBB7E}"/>
              </a:ext>
            </a:extLst>
          </p:cNvPr>
          <p:cNvCxnSpPr>
            <a:cxnSpLocks/>
          </p:cNvCxnSpPr>
          <p:nvPr/>
        </p:nvCxnSpPr>
        <p:spPr>
          <a:xfrm flipH="1">
            <a:off x="6911110" y="1790815"/>
            <a:ext cx="556035" cy="0"/>
          </a:xfrm>
          <a:prstGeom prst="straightConnector1">
            <a:avLst/>
          </a:prstGeom>
          <a:ln w="8890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35A2192-A42A-FB42-AAB9-88A59A6F4F07}"/>
              </a:ext>
            </a:extLst>
          </p:cNvPr>
          <p:cNvCxnSpPr>
            <a:cxnSpLocks/>
          </p:cNvCxnSpPr>
          <p:nvPr/>
        </p:nvCxnSpPr>
        <p:spPr>
          <a:xfrm flipH="1">
            <a:off x="5305541" y="2080452"/>
            <a:ext cx="1" cy="574750"/>
          </a:xfrm>
          <a:prstGeom prst="straightConnector1">
            <a:avLst/>
          </a:prstGeom>
          <a:ln w="25400">
            <a:solidFill>
              <a:srgbClr val="BACB4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7910C9E-A7DA-5D4A-A0E2-12F2A92CC12C}"/>
              </a:ext>
            </a:extLst>
          </p:cNvPr>
          <p:cNvCxnSpPr>
            <a:cxnSpLocks/>
          </p:cNvCxnSpPr>
          <p:nvPr/>
        </p:nvCxnSpPr>
        <p:spPr>
          <a:xfrm flipH="1">
            <a:off x="1692004" y="2081695"/>
            <a:ext cx="1" cy="574750"/>
          </a:xfrm>
          <a:prstGeom prst="straightConnector1">
            <a:avLst/>
          </a:prstGeom>
          <a:ln w="254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D8CE329-FA2A-8E45-96FE-4AB971900633}"/>
              </a:ext>
            </a:extLst>
          </p:cNvPr>
          <p:cNvSpPr/>
          <p:nvPr/>
        </p:nvSpPr>
        <p:spPr>
          <a:xfrm>
            <a:off x="7520909" y="2921829"/>
            <a:ext cx="3017392" cy="3110671"/>
          </a:xfrm>
          <a:prstGeom prst="rect">
            <a:avLst/>
          </a:prstGeom>
          <a:solidFill>
            <a:schemeClr val="accent5">
              <a:lumMod val="20000"/>
              <a:lumOff val="80000"/>
              <a:alpha val="30320"/>
            </a:schemeClr>
          </a:solidFill>
          <a:ln w="12700">
            <a:solidFill>
              <a:srgbClr val="009FE3"/>
            </a:solidFill>
            <a:prstDash val="sysDash"/>
          </a:ln>
        </p:spPr>
        <p:txBody>
          <a:bodyPr wrap="square" lIns="72000" tIns="324000" rIns="72000" bIns="72000">
            <a:noAutofit/>
          </a:bodyPr>
          <a:lstStyle/>
          <a:p>
            <a:pPr marL="114300" lvl="1" indent="-114300" algn="r" defTabSz="622300" rtl="1">
              <a:lnSpc>
                <a:spcPts val="1700"/>
              </a:lnSpc>
              <a:spcBef>
                <a:spcPct val="0"/>
              </a:spcBef>
              <a:spcAft>
                <a:spcPts val="600"/>
              </a:spcAft>
              <a:buClr>
                <a:srgbClr val="009FE3"/>
              </a:buClr>
              <a:buChar char="•"/>
            </a:pPr>
            <a:r>
              <a:rPr lang="ar-JO" sz="1400" dirty="0">
                <a:solidFill>
                  <a:srgbClr val="103A71"/>
                </a:solidFill>
                <a:latin typeface="Arial" panose="020B0604020202020204" pitchFamily="34" charset="0"/>
                <a:cs typeface="Arial" panose="020B0604020202020204" pitchFamily="34" charset="0"/>
              </a:rPr>
              <a:t>فهم نظام العمل على إزالة الألغام وأوجه الترابط فيه على مستوى الدولة وإيضاحه </a:t>
            </a:r>
          </a:p>
          <a:p>
            <a:pPr marL="114300" lvl="1" indent="-114300" algn="r" defTabSz="622300" rtl="1">
              <a:lnSpc>
                <a:spcPts val="1700"/>
              </a:lnSpc>
              <a:spcBef>
                <a:spcPct val="0"/>
              </a:spcBef>
              <a:spcAft>
                <a:spcPts val="600"/>
              </a:spcAft>
              <a:buClr>
                <a:srgbClr val="009FE3"/>
              </a:buClr>
              <a:buChar char="•"/>
            </a:pPr>
            <a:r>
              <a:rPr lang="ar-JO" sz="1400" dirty="0">
                <a:solidFill>
                  <a:srgbClr val="103A71"/>
                </a:solidFill>
                <a:latin typeface="Arial" panose="020B0604020202020204" pitchFamily="34" charset="0"/>
                <a:cs typeface="Arial" panose="020B0604020202020204" pitchFamily="34" charset="0"/>
              </a:rPr>
              <a:t>توفير المعلومات لصناعة السياسات</a:t>
            </a:r>
          </a:p>
          <a:p>
            <a:pPr marL="114300" lvl="1" indent="-114300" algn="r" defTabSz="622300" rtl="1">
              <a:lnSpc>
                <a:spcPts val="1700"/>
              </a:lnSpc>
              <a:spcBef>
                <a:spcPct val="0"/>
              </a:spcBef>
              <a:spcAft>
                <a:spcPts val="600"/>
              </a:spcAft>
              <a:buClr>
                <a:srgbClr val="009FE3"/>
              </a:buClr>
              <a:buChar char="•"/>
            </a:pPr>
            <a:r>
              <a:rPr lang="ar-JO" sz="1400" dirty="0">
                <a:solidFill>
                  <a:srgbClr val="103A71"/>
                </a:solidFill>
                <a:latin typeface="Arial" panose="020B0604020202020204" pitchFamily="34" charset="0"/>
                <a:cs typeface="Arial" panose="020B0604020202020204" pitchFamily="34" charset="0"/>
              </a:rPr>
              <a:t>تنسيق الدعم المحلي والدولي وتحديد الفجوات</a:t>
            </a:r>
          </a:p>
          <a:p>
            <a:pPr marL="114300" lvl="1" indent="-114300" algn="r" defTabSz="622300" rtl="1">
              <a:lnSpc>
                <a:spcPts val="1700"/>
              </a:lnSpc>
              <a:spcBef>
                <a:spcPct val="0"/>
              </a:spcBef>
              <a:spcAft>
                <a:spcPts val="600"/>
              </a:spcAft>
              <a:buClr>
                <a:srgbClr val="009FE3"/>
              </a:buClr>
              <a:buChar char="•"/>
            </a:pPr>
            <a:r>
              <a:rPr lang="ar-JO" sz="1400" dirty="0">
                <a:solidFill>
                  <a:srgbClr val="103A71"/>
                </a:solidFill>
                <a:latin typeface="Arial" panose="020B0604020202020204" pitchFamily="34" charset="0"/>
                <a:cs typeface="Arial" panose="020B0604020202020204" pitchFamily="34" charset="0"/>
              </a:rPr>
              <a:t>تحديد الجهود التنموية والإنسانية الموسعة والتأثير عليها لتحقيق أفضل النتائج</a:t>
            </a:r>
          </a:p>
        </p:txBody>
      </p:sp>
      <p:sp>
        <p:nvSpPr>
          <p:cNvPr id="26" name="Rounded Rectangle 25">
            <a:extLst>
              <a:ext uri="{FF2B5EF4-FFF2-40B4-BE49-F238E27FC236}">
                <a16:creationId xmlns:a16="http://schemas.microsoft.com/office/drawing/2014/main" id="{D9837FB8-5F57-764F-8597-618534DA2D32}"/>
              </a:ext>
            </a:extLst>
          </p:cNvPr>
          <p:cNvSpPr/>
          <p:nvPr/>
        </p:nvSpPr>
        <p:spPr>
          <a:xfrm>
            <a:off x="7520909" y="1460885"/>
            <a:ext cx="3017393" cy="659861"/>
          </a:xfrm>
          <a:prstGeom prst="roundRect">
            <a:avLst/>
          </a:prstGeom>
          <a:solidFill>
            <a:srgbClr val="009FE3"/>
          </a:solidFill>
        </p:spPr>
        <p:txBody>
          <a:bodyPr wrap="none" anchor="ctr">
            <a:noAutofit/>
          </a:bodyPr>
          <a:lstStyle/>
          <a:p>
            <a:pPr algn="ctr" defTabSz="622300">
              <a:lnSpc>
                <a:spcPct val="90000"/>
              </a:lnSpc>
              <a:spcBef>
                <a:spcPct val="0"/>
              </a:spcBef>
              <a:spcAft>
                <a:spcPct val="35000"/>
              </a:spcAft>
            </a:pPr>
            <a:r>
              <a:rPr lang="ar-JO" dirty="0">
                <a:solidFill>
                  <a:schemeClr val="bg1"/>
                </a:solidFill>
                <a:latin typeface="Arial" panose="020B0604020202020204" pitchFamily="34" charset="0"/>
                <a:cs typeface="Arial" panose="020B0604020202020204" pitchFamily="34" charset="0"/>
              </a:rPr>
              <a:t>السلطات المحلية</a:t>
            </a:r>
            <a:endParaRPr lang="en-GB" dirty="0">
              <a:solidFill>
                <a:schemeClr val="bg1"/>
              </a:solidFill>
              <a:latin typeface="Arial" panose="020B0604020202020204" pitchFamily="34" charset="0"/>
              <a:cs typeface="Arial" panose="020B0604020202020204" pitchFamily="34" charset="0"/>
            </a:endParaRPr>
          </a:p>
        </p:txBody>
      </p:sp>
      <p:sp>
        <p:nvSpPr>
          <p:cNvPr id="27" name="Rounded Rectangle 26">
            <a:extLst>
              <a:ext uri="{FF2B5EF4-FFF2-40B4-BE49-F238E27FC236}">
                <a16:creationId xmlns:a16="http://schemas.microsoft.com/office/drawing/2014/main" id="{B0C6E760-6C74-6842-AD90-9E8B304ED562}"/>
              </a:ext>
            </a:extLst>
          </p:cNvPr>
          <p:cNvSpPr/>
          <p:nvPr/>
        </p:nvSpPr>
        <p:spPr>
          <a:xfrm>
            <a:off x="7520908" y="2729208"/>
            <a:ext cx="3017394" cy="335183"/>
          </a:xfrm>
          <a:prstGeom prst="roundRect">
            <a:avLst/>
          </a:prstGeom>
          <a:solidFill>
            <a:srgbClr val="009FE3"/>
          </a:solidFill>
          <a:ln w="19050">
            <a:solidFill>
              <a:srgbClr val="009FE3"/>
            </a:solidFill>
          </a:ln>
        </p:spPr>
        <p:txBody>
          <a:bodyPr wrap="square" lIns="72000" tIns="72000" rIns="72000" bIns="36000" anchor="ctr">
            <a:spAutoFit/>
          </a:bodyPr>
          <a:lstStyle/>
          <a:p>
            <a:pPr marL="0" lvl="1" algn="ctr" defTabSz="622300">
              <a:lnSpc>
                <a:spcPct val="90000"/>
              </a:lnSpc>
              <a:spcBef>
                <a:spcPct val="0"/>
              </a:spcBef>
              <a:spcAft>
                <a:spcPct val="15000"/>
              </a:spcAft>
            </a:pPr>
            <a:r>
              <a:rPr lang="ar-JO" sz="1400" b="1" dirty="0">
                <a:solidFill>
                  <a:schemeClr val="bg1"/>
                </a:solidFill>
                <a:latin typeface="Arial" panose="020B0604020202020204" pitchFamily="34" charset="0"/>
                <a:cs typeface="Arial" panose="020B0604020202020204" pitchFamily="34" charset="0"/>
              </a:rPr>
              <a:t>كأداة تنسيق وإدارة من أجل:</a:t>
            </a:r>
            <a:endParaRPr lang="en-GB" sz="1400" b="1" dirty="0">
              <a:solidFill>
                <a:schemeClr val="bg1"/>
              </a:solidFill>
              <a:latin typeface="Arial" panose="020B0604020202020204" pitchFamily="34" charset="0"/>
              <a:cs typeface="Arial" panose="020B0604020202020204" pitchFamily="34" charset="0"/>
            </a:endParaRPr>
          </a:p>
        </p:txBody>
      </p:sp>
      <p:cxnSp>
        <p:nvCxnSpPr>
          <p:cNvPr id="28" name="Straight Arrow Connector 27">
            <a:extLst>
              <a:ext uri="{FF2B5EF4-FFF2-40B4-BE49-F238E27FC236}">
                <a16:creationId xmlns:a16="http://schemas.microsoft.com/office/drawing/2014/main" id="{5C541E69-5416-774F-B6C0-5BA3E582E601}"/>
              </a:ext>
            </a:extLst>
          </p:cNvPr>
          <p:cNvCxnSpPr>
            <a:cxnSpLocks/>
          </p:cNvCxnSpPr>
          <p:nvPr/>
        </p:nvCxnSpPr>
        <p:spPr>
          <a:xfrm flipH="1">
            <a:off x="9029605" y="2080452"/>
            <a:ext cx="1" cy="574750"/>
          </a:xfrm>
          <a:prstGeom prst="straightConnector1">
            <a:avLst/>
          </a:prstGeom>
          <a:ln w="25400">
            <a:solidFill>
              <a:srgbClr val="009FE3"/>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6644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B728F-D998-564C-8635-5A9560FCEA2D}"/>
              </a:ext>
            </a:extLst>
          </p:cNvPr>
          <p:cNvSpPr/>
          <p:nvPr/>
        </p:nvSpPr>
        <p:spPr>
          <a:xfrm>
            <a:off x="0" y="0"/>
            <a:ext cx="12192000" cy="6858000"/>
          </a:xfrm>
          <a:prstGeom prst="rect">
            <a:avLst/>
          </a:prstGeom>
          <a:solidFill>
            <a:srgbClr val="103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Title 1">
            <a:extLst>
              <a:ext uri="{FF2B5EF4-FFF2-40B4-BE49-F238E27FC236}">
                <a16:creationId xmlns:a16="http://schemas.microsoft.com/office/drawing/2014/main" id="{8C622800-630D-7B15-2BE0-7787AB7908AE}"/>
              </a:ext>
            </a:extLst>
          </p:cNvPr>
          <p:cNvSpPr txBox="1">
            <a:spLocks/>
          </p:cNvSpPr>
          <p:nvPr/>
        </p:nvSpPr>
        <p:spPr>
          <a:xfrm>
            <a:off x="5502601" y="1359568"/>
            <a:ext cx="5459979" cy="549843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300" b="0" i="0" kern="1200">
                <a:solidFill>
                  <a:schemeClr val="tx1"/>
                </a:solidFill>
                <a:latin typeface="Arial" panose="020B0604020202020204" pitchFamily="34" charset="0"/>
                <a:ea typeface="+mj-ea"/>
                <a:cs typeface="+mj-cs"/>
              </a:defRPr>
            </a:lvl1pPr>
          </a:lstStyle>
          <a:p>
            <a:pPr algn="r" rtl="1">
              <a:lnSpc>
                <a:spcPts val="2560"/>
              </a:lnSpc>
            </a:pPr>
            <a:r>
              <a:rPr lang="ar-JO" sz="2700" b="1" dirty="0">
                <a:solidFill>
                  <a:srgbClr val="BACB4E"/>
                </a:solidFill>
                <a:cs typeface="Arial" panose="020B0604020202020204" pitchFamily="34" charset="0"/>
              </a:rPr>
              <a:t>المؤشرات</a:t>
            </a:r>
            <a:br>
              <a:rPr lang="en-US" sz="1800" dirty="0">
                <a:solidFill>
                  <a:srgbClr val="000000"/>
                </a:solidFill>
              </a:rPr>
            </a:br>
            <a:br>
              <a:rPr lang="en-US" sz="1800" dirty="0">
                <a:solidFill>
                  <a:srgbClr val="000000"/>
                </a:solidFill>
              </a:rPr>
            </a:br>
            <a:r>
              <a:rPr lang="ar-JO" sz="1800" dirty="0">
                <a:solidFill>
                  <a:schemeClr val="bg1"/>
                </a:solidFill>
              </a:rPr>
              <a:t>تشكل المؤشرات المدرجة أدناه بنك للمؤشرات لدعم نظرية التغيير. ولن يكون كل مؤشر مناسب لكل برنامج أو مرتبط به.</a:t>
            </a:r>
          </a:p>
          <a:p>
            <a:pPr algn="r" rtl="1">
              <a:lnSpc>
                <a:spcPts val="2560"/>
              </a:lnSpc>
            </a:pPr>
            <a:endParaRPr lang="ar-JO" sz="1800" dirty="0">
              <a:solidFill>
                <a:schemeClr val="bg1"/>
              </a:solidFill>
            </a:endParaRPr>
          </a:p>
          <a:p>
            <a:pPr algn="r" rtl="1">
              <a:lnSpc>
                <a:spcPts val="2560"/>
              </a:lnSpc>
            </a:pPr>
            <a:r>
              <a:rPr lang="ar-JO" sz="1800" dirty="0">
                <a:solidFill>
                  <a:schemeClr val="bg1"/>
                </a:solidFill>
              </a:rPr>
              <a:t>تساعد هذه المؤشرات نظرية التغيير لترجمتها إلى إطار نتائج، ومن خلال وجود مجموعة مشتركة من المؤشرات، يمكنها أن توحد التقارير للشركاء المنفذين في ظل تشجيه قاعدة أدلة مشتركة عبر القطاع.</a:t>
            </a:r>
            <a:endParaRPr lang="ar-JO" sz="1800" dirty="0">
              <a:solidFill>
                <a:srgbClr val="000000"/>
              </a:solidFill>
            </a:endParaRPr>
          </a:p>
          <a:p>
            <a:pPr algn="l">
              <a:lnSpc>
                <a:spcPts val="2560"/>
              </a:lnSpc>
            </a:pPr>
            <a:endParaRPr lang="en-US" sz="1800" dirty="0">
              <a:solidFill>
                <a:schemeClr val="bg1"/>
              </a:solidFill>
            </a:endParaRPr>
          </a:p>
        </p:txBody>
      </p:sp>
      <p:sp>
        <p:nvSpPr>
          <p:cNvPr id="2" name="Slide Number Placeholder 5">
            <a:extLst>
              <a:ext uri="{FF2B5EF4-FFF2-40B4-BE49-F238E27FC236}">
                <a16:creationId xmlns:a16="http://schemas.microsoft.com/office/drawing/2014/main" id="{75C0FCD8-2442-FEC1-AABA-24827B552624}"/>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50</a:t>
            </a:fld>
            <a:endParaRPr lang="en-GB" dirty="0"/>
          </a:p>
        </p:txBody>
      </p:sp>
    </p:spTree>
    <p:extLst>
      <p:ext uri="{BB962C8B-B14F-4D97-AF65-F5344CB8AC3E}">
        <p14:creationId xmlns:p14="http://schemas.microsoft.com/office/powerpoint/2010/main" val="42519435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C12D0C-5835-8345-9605-5BFF7AF15B07}"/>
              </a:ext>
            </a:extLst>
          </p:cNvPr>
          <p:cNvSpPr/>
          <p:nvPr/>
        </p:nvSpPr>
        <p:spPr>
          <a:xfrm>
            <a:off x="382568" y="414955"/>
            <a:ext cx="11448278" cy="307777"/>
          </a:xfrm>
          <a:prstGeom prst="rect">
            <a:avLst/>
          </a:prstGeom>
          <a:noFill/>
        </p:spPr>
        <p:txBody>
          <a:bodyPr wrap="square" lIns="0" tIns="0" rIns="0" bIns="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المؤشرات - </a:t>
            </a:r>
            <a:r>
              <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 </a:t>
            </a:r>
            <a:r>
              <a:rPr kumimoji="0" lang="ar-JO" sz="20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ما الذي يحتويه بنك المؤشرات؟</a:t>
            </a:r>
            <a:endParaRPr kumimoji="0" lang="en-GB" sz="1400" u="none" strike="noStrike" kern="1200" cap="none" spc="0" normalizeH="0" baseline="0" noProof="0" dirty="0">
              <a:ln>
                <a:noFill/>
              </a:ln>
              <a:solidFill>
                <a:srgbClr val="44546A"/>
              </a:solidFill>
              <a:effectLst/>
              <a:uLnTx/>
              <a:uFillTx/>
              <a:latin typeface="Arial" panose="020B0604020202020204" pitchFamily="34" charset="0"/>
              <a:ea typeface="+mn-ea"/>
              <a:cs typeface="+mn-cs"/>
            </a:endParaRPr>
          </a:p>
        </p:txBody>
      </p:sp>
      <p:sp>
        <p:nvSpPr>
          <p:cNvPr id="5" name="Rectangle 4">
            <a:extLst>
              <a:ext uri="{FF2B5EF4-FFF2-40B4-BE49-F238E27FC236}">
                <a16:creationId xmlns:a16="http://schemas.microsoft.com/office/drawing/2014/main" id="{230668DA-E3B1-CD45-A24B-4C8E41549CC0}"/>
              </a:ext>
            </a:extLst>
          </p:cNvPr>
          <p:cNvSpPr/>
          <p:nvPr/>
        </p:nvSpPr>
        <p:spPr>
          <a:xfrm>
            <a:off x="6218293" y="1102839"/>
            <a:ext cx="5552067" cy="5345078"/>
          </a:xfrm>
          <a:prstGeom prst="rect">
            <a:avLst/>
          </a:prstGeom>
        </p:spPr>
        <p:txBody>
          <a:bodyPr wrap="square" lIns="0" tIns="45720" rIns="91440" bIns="45720" numCol="1" spcCol="288000" anchor="t">
            <a:noAutofit/>
          </a:bodyPr>
          <a:lstStyle/>
          <a:p>
            <a:pPr marL="0" marR="0" lvl="0" indent="0" algn="r" defTabSz="914400" rtl="1" eaLnBrk="1" fontAlgn="auto" latinLnBrk="0" hangingPunct="1">
              <a:lnSpc>
                <a:spcPct val="100000"/>
              </a:lnSpc>
              <a:spcBef>
                <a:spcPts val="0"/>
              </a:spcBef>
              <a:spcAft>
                <a:spcPts val="1200"/>
              </a:spcAft>
              <a:buClrTx/>
              <a:buSzTx/>
              <a:buFontTx/>
              <a:buNone/>
              <a:tabLst/>
              <a:defRPr/>
            </a:pPr>
            <a:r>
              <a:rPr kumimoji="0" lang="ar-JO" sz="1200" b="0" i="0" u="none" strike="noStrike" kern="1200" cap="none" spc="0" normalizeH="0" baseline="0" noProof="0" dirty="0">
                <a:ln>
                  <a:noFill/>
                </a:ln>
                <a:solidFill>
                  <a:srgbClr val="002060"/>
                </a:solidFill>
                <a:effectLst/>
                <a:uLnTx/>
                <a:uFillTx/>
                <a:latin typeface="Arial"/>
                <a:ea typeface="+mn-ea"/>
                <a:cs typeface="Arial"/>
              </a:rPr>
              <a:t>تم تطوير بنك</a:t>
            </a:r>
            <a:r>
              <a:rPr kumimoji="0" lang="ar-JO" sz="1200" b="0" i="0" u="none" strike="noStrike" kern="1200" cap="none" spc="0" normalizeH="0" noProof="0" dirty="0">
                <a:ln>
                  <a:noFill/>
                </a:ln>
                <a:solidFill>
                  <a:srgbClr val="002060"/>
                </a:solidFill>
                <a:effectLst/>
                <a:uLnTx/>
                <a:uFillTx/>
                <a:latin typeface="Arial"/>
                <a:ea typeface="+mn-ea"/>
                <a:cs typeface="Arial"/>
              </a:rPr>
              <a:t> المؤشرات لتوفير طريقة متسقة لتقديم التقارير بشأن نظرية التغيير ولمتابعة التقدم على مستوى البرنامج والدولة والعالم. وتعكس هذه المؤشرات الأنواع المختلف من برامج العمل على إزالة الألغام، وتشمل مؤشرات للنوع الاجتماعي والإشراك والمناصرة وحساسية النزاع والبيئة.</a:t>
            </a:r>
          </a:p>
          <a:p>
            <a:pPr marL="0" marR="0" lvl="0" indent="0" algn="r" defTabSz="914400" rtl="1" eaLnBrk="1" fontAlgn="auto" latinLnBrk="0" hangingPunct="1">
              <a:lnSpc>
                <a:spcPct val="100000"/>
              </a:lnSpc>
              <a:spcBef>
                <a:spcPts val="0"/>
              </a:spcBef>
              <a:spcAft>
                <a:spcPts val="1200"/>
              </a:spcAft>
              <a:buClrTx/>
              <a:buSzTx/>
              <a:buFontTx/>
              <a:buNone/>
              <a:tabLst/>
              <a:defRPr/>
            </a:pPr>
            <a:r>
              <a:rPr lang="ar-JO" sz="1200" baseline="0" dirty="0">
                <a:solidFill>
                  <a:srgbClr val="002060"/>
                </a:solidFill>
                <a:latin typeface="Arial"/>
                <a:cs typeface="Arial"/>
              </a:rPr>
              <a:t>يحتوي</a:t>
            </a:r>
            <a:r>
              <a:rPr lang="ar-JO" sz="1200" dirty="0">
                <a:solidFill>
                  <a:srgbClr val="002060"/>
                </a:solidFill>
                <a:latin typeface="Arial"/>
                <a:cs typeface="Arial"/>
              </a:rPr>
              <a:t> بنك المؤشرات على 130 مؤشر لمختلف المخرجات والنتائج والتأثيرات. وتم تحديد 54 منها كمؤشرات رئيسية مقترحة (أو الحد الأدنى من المؤشرات التي يجب تطبيقها في كافة السياقات. وبهدف متابعة التقدم، على أصحاب المصلحة في العمل على إزالة الألغام (السلطات الوطنية والمانحين والمنفذين) اختيار المؤشرات ذات العلاقة ببرنامجهم فقط من بنك المؤشرات.</a:t>
            </a:r>
          </a:p>
          <a:p>
            <a:pPr marL="0" marR="0" lvl="0" indent="0" algn="r" defTabSz="914400" rtl="1" eaLnBrk="1" fontAlgn="auto" latinLnBrk="0" hangingPunct="1">
              <a:lnSpc>
                <a:spcPct val="100000"/>
              </a:lnSpc>
              <a:spcBef>
                <a:spcPts val="0"/>
              </a:spcBef>
              <a:spcAft>
                <a:spcPts val="1200"/>
              </a:spcAft>
              <a:buClrTx/>
              <a:buSzTx/>
              <a:buFontTx/>
              <a:buNone/>
              <a:tabLst/>
              <a:defRPr/>
            </a:pPr>
            <a:r>
              <a:rPr kumimoji="0" lang="ar-JO" sz="1200" b="1" i="1" u="none" strike="noStrike" kern="1200" cap="none" spc="0" normalizeH="0" baseline="0" noProof="0" dirty="0">
                <a:ln>
                  <a:noFill/>
                </a:ln>
                <a:solidFill>
                  <a:srgbClr val="002060"/>
                </a:solidFill>
                <a:effectLst/>
                <a:uLnTx/>
                <a:uFillTx/>
                <a:latin typeface="Arial"/>
                <a:ea typeface="+mn-ea"/>
                <a:cs typeface="Arial"/>
              </a:rPr>
              <a:t>المؤشرات</a:t>
            </a:r>
            <a:r>
              <a:rPr kumimoji="0" lang="ar-JO" sz="1200" b="1" i="1" u="none" strike="noStrike" kern="1200" cap="none" spc="0" normalizeH="0" noProof="0" dirty="0">
                <a:ln>
                  <a:noFill/>
                </a:ln>
                <a:solidFill>
                  <a:srgbClr val="002060"/>
                </a:solidFill>
                <a:effectLst/>
                <a:uLnTx/>
                <a:uFillTx/>
                <a:latin typeface="Arial"/>
                <a:ea typeface="+mn-ea"/>
                <a:cs typeface="Arial"/>
              </a:rPr>
              <a:t> الرئيسية (أو الحد الأدنى منها) </a:t>
            </a:r>
            <a:r>
              <a:rPr lang="ar-JO" sz="1200" noProof="0" dirty="0">
                <a:solidFill>
                  <a:srgbClr val="002060"/>
                </a:solidFill>
                <a:latin typeface="Arial"/>
                <a:cs typeface="Arial"/>
              </a:rPr>
              <a:t>– يوجد لكل أثر ونتيجة ومخرج من واحد إلى سبع مؤشرات رئيسية لمساعدة الاستجابة لبيان النتيجة/المخرج. تستجيب المؤشرات على مستوى المخرجات مع متطلبات البيانات الدنيا لمعايير العمل على إزالة الألغام الدولية الموجودة في المعيار 05.10. أما على مستوى الأثر والنتائج، فإنها المؤشرات الرئيسية التي تستجيب لبيان الأثر/النتيجة.</a:t>
            </a:r>
          </a:p>
          <a:p>
            <a:pPr marL="0" marR="0" lvl="0" indent="0" algn="r" defTabSz="914400" rtl="1" eaLnBrk="1" fontAlgn="auto" latinLnBrk="0" hangingPunct="1">
              <a:lnSpc>
                <a:spcPct val="100000"/>
              </a:lnSpc>
              <a:spcBef>
                <a:spcPts val="0"/>
              </a:spcBef>
              <a:spcAft>
                <a:spcPts val="1200"/>
              </a:spcAft>
              <a:buClrTx/>
              <a:buSzTx/>
              <a:buFontTx/>
              <a:buNone/>
              <a:tabLst/>
              <a:defRPr/>
            </a:pPr>
            <a:r>
              <a:rPr lang="ar-JO" sz="1200" b="1" i="1" noProof="0" dirty="0">
                <a:solidFill>
                  <a:srgbClr val="002060"/>
                </a:solidFill>
                <a:latin typeface="Arial"/>
                <a:cs typeface="Arial"/>
              </a:rPr>
              <a:t>المالكين</a:t>
            </a:r>
            <a:r>
              <a:rPr lang="ar-JO" sz="1200" noProof="0" dirty="0">
                <a:solidFill>
                  <a:srgbClr val="002060"/>
                </a:solidFill>
                <a:latin typeface="Arial"/>
                <a:cs typeface="Arial"/>
              </a:rPr>
              <a:t> – تم تقسيم المؤشرات على مالكين مختلفين لمشاركة عبء تقديم التقارير. وحيثما أمكن، تم تكييف هذه المؤشرات من مؤشرات موجودة، مثل أدوات المسح الخاصة بالشركات المنفذين، وتم النظر في </a:t>
            </a:r>
            <a:r>
              <a:rPr lang="ar-JO" sz="1200" dirty="0">
                <a:solidFill>
                  <a:srgbClr val="002060"/>
                </a:solidFill>
                <a:latin typeface="Arial"/>
                <a:cs typeface="Arial"/>
              </a:rPr>
              <a:t>م</a:t>
            </a:r>
            <a:r>
              <a:rPr lang="ar-JO" sz="1200" noProof="0" dirty="0" err="1">
                <a:solidFill>
                  <a:srgbClr val="002060"/>
                </a:solidFill>
                <a:latin typeface="Arial"/>
                <a:cs typeface="Arial"/>
              </a:rPr>
              <a:t>ؤشرات</a:t>
            </a:r>
            <a:r>
              <a:rPr lang="ar-JO" sz="1200" noProof="0" dirty="0">
                <a:solidFill>
                  <a:srgbClr val="002060"/>
                </a:solidFill>
                <a:latin typeface="Arial"/>
                <a:cs typeface="Arial"/>
              </a:rPr>
              <a:t> جديدة لتسهيل دمجها في التقييمات قبل إزالة الألغام وبعد الإزالة.</a:t>
            </a:r>
          </a:p>
          <a:p>
            <a:pPr marL="0" marR="0" lvl="0" indent="0" algn="r" defTabSz="914400" rtl="1" eaLnBrk="1" fontAlgn="auto" latinLnBrk="0" hangingPunct="1">
              <a:lnSpc>
                <a:spcPct val="100000"/>
              </a:lnSpc>
              <a:spcBef>
                <a:spcPts val="0"/>
              </a:spcBef>
              <a:spcAft>
                <a:spcPts val="1200"/>
              </a:spcAft>
              <a:buClrTx/>
              <a:buSzTx/>
              <a:buFontTx/>
              <a:buNone/>
              <a:tabLst/>
              <a:defRPr/>
            </a:pPr>
            <a:r>
              <a:rPr lang="ar-JO" sz="1200" b="1" i="1" dirty="0">
                <a:solidFill>
                  <a:srgbClr val="002060"/>
                </a:solidFill>
                <a:latin typeface="Arial"/>
                <a:cs typeface="Arial"/>
              </a:rPr>
              <a:t>الموارد</a:t>
            </a:r>
            <a:r>
              <a:rPr lang="ar-JO" sz="1200" dirty="0">
                <a:solidFill>
                  <a:srgbClr val="002060"/>
                </a:solidFill>
                <a:latin typeface="Arial"/>
                <a:cs typeface="Arial"/>
              </a:rPr>
              <a:t> – تم اقتراح الموارد لكل مؤشر، ويتوفر مسح أسري مصمم ليستجيب بشكل مباشر مع بنك المؤشرات. </a:t>
            </a:r>
            <a:endParaRPr kumimoji="0" lang="en-GB" sz="1600" b="1"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24" name="Rectangle 23">
            <a:extLst>
              <a:ext uri="{FF2B5EF4-FFF2-40B4-BE49-F238E27FC236}">
                <a16:creationId xmlns:a16="http://schemas.microsoft.com/office/drawing/2014/main" id="{0F9AECB5-A030-9046-AA22-C05A408EC23B}"/>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 name="Rectangle 2">
            <a:extLst>
              <a:ext uri="{FF2B5EF4-FFF2-40B4-BE49-F238E27FC236}">
                <a16:creationId xmlns:a16="http://schemas.microsoft.com/office/drawing/2014/main" id="{5856144E-4D72-56CB-63E6-10FDB4C97BB0}"/>
              </a:ext>
            </a:extLst>
          </p:cNvPr>
          <p:cNvSpPr/>
          <p:nvPr/>
        </p:nvSpPr>
        <p:spPr>
          <a:xfrm>
            <a:off x="382568" y="1102839"/>
            <a:ext cx="5481965" cy="5271480"/>
          </a:xfrm>
          <a:prstGeom prst="rect">
            <a:avLst/>
          </a:prstGeom>
          <a:gradFill>
            <a:gsLst>
              <a:gs pos="0">
                <a:srgbClr val="BACB4E"/>
              </a:gs>
              <a:gs pos="99000">
                <a:srgbClr val="009FE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324000" rIns="144000" bIns="144000" numCol="1" spcCol="324000" rtlCol="0" anchor="t" anchorCtr="0"/>
          <a:lstStyle/>
          <a:p>
            <a:pPr marL="0" marR="0" lvl="0" indent="0" algn="r" defTabSz="914400" rtl="1" eaLnBrk="1" fontAlgn="auto" latinLnBrk="0" hangingPunct="1">
              <a:lnSpc>
                <a:spcPct val="100000"/>
              </a:lnSpc>
              <a:spcBef>
                <a:spcPts val="0"/>
              </a:spcBef>
              <a:spcAft>
                <a:spcPts val="1500"/>
              </a:spcAft>
              <a:buClrTx/>
              <a:buSzTx/>
              <a:buFontTx/>
              <a:buNone/>
              <a:tabLst/>
              <a:defRPr/>
            </a:pPr>
            <a:r>
              <a:rPr kumimoji="0" lang="ar-JO" sz="1600" b="1" i="0" strike="noStrike" kern="1200" cap="none" spc="0" normalizeH="0" baseline="0" noProof="0" dirty="0">
                <a:ln>
                  <a:noFill/>
                </a:ln>
                <a:solidFill>
                  <a:prstClr val="white"/>
                </a:solidFill>
                <a:effectLst/>
                <a:uLnTx/>
                <a:uFillTx/>
                <a:latin typeface="Arial"/>
                <a:ea typeface="+mn-ea"/>
                <a:cs typeface="Arial"/>
              </a:rPr>
              <a:t>توجيهات لاختيار المؤشرات</a:t>
            </a:r>
          </a:p>
          <a:p>
            <a:pPr marL="0" marR="0" lvl="0" indent="0" algn="r" defTabSz="914400" rtl="1" eaLnBrk="1" fontAlgn="auto" latinLnBrk="0" hangingPunct="1">
              <a:lnSpc>
                <a:spcPct val="100000"/>
              </a:lnSpc>
              <a:spcBef>
                <a:spcPts val="0"/>
              </a:spcBef>
              <a:spcAft>
                <a:spcPts val="300"/>
              </a:spcAft>
              <a:buClrTx/>
              <a:buSzTx/>
              <a:buFontTx/>
              <a:buNone/>
              <a:tabLst/>
              <a:defRPr/>
            </a:pPr>
            <a:r>
              <a:rPr kumimoji="0" lang="ar-JO" sz="1200" b="0" i="0" u="none" strike="noStrike" kern="1200" cap="none" spc="0" normalizeH="0" baseline="0" noProof="0" dirty="0">
                <a:ln>
                  <a:noFill/>
                </a:ln>
                <a:solidFill>
                  <a:prstClr val="white"/>
                </a:solidFill>
                <a:effectLst/>
                <a:uLnTx/>
                <a:uFillTx/>
                <a:latin typeface="Arial"/>
                <a:ea typeface="+mn-ea"/>
                <a:cs typeface="Arial"/>
              </a:rPr>
              <a:t>حيثما أمكن، يجب على السلطات الوطنية والشركاء</a:t>
            </a:r>
            <a:r>
              <a:rPr kumimoji="0" lang="ar-JO" sz="1200" b="0" i="0" u="none" strike="noStrike" kern="1200" cap="none" spc="0" normalizeH="0" noProof="0" dirty="0">
                <a:ln>
                  <a:noFill/>
                </a:ln>
                <a:solidFill>
                  <a:prstClr val="white"/>
                </a:solidFill>
                <a:effectLst/>
                <a:uLnTx/>
                <a:uFillTx/>
                <a:latin typeface="Arial"/>
                <a:ea typeface="+mn-ea"/>
                <a:cs typeface="Arial"/>
              </a:rPr>
              <a:t> المنفذين والمانحين المشاركة في اختيار المؤشرات. ولا ترتبط كافة المؤشرات بكل برنامج أو كل سياق. عند اختيار المؤشرات، على أصحاب المصلحة النظر بارتباطها وتوفر البيانات وحساسية النزاع والقيمة المالية لجمع البيانات.</a:t>
            </a:r>
          </a:p>
          <a:p>
            <a:pPr marL="0" marR="0" lvl="0" indent="0" algn="r" defTabSz="914400" rtl="1" eaLnBrk="1" fontAlgn="auto" latinLnBrk="0" hangingPunct="1">
              <a:lnSpc>
                <a:spcPct val="100000"/>
              </a:lnSpc>
              <a:spcBef>
                <a:spcPts val="0"/>
              </a:spcBef>
              <a:spcAft>
                <a:spcPts val="300"/>
              </a:spcAft>
              <a:buClrTx/>
              <a:buSzTx/>
              <a:buFontTx/>
              <a:buNone/>
              <a:tabLst/>
              <a:defRPr/>
            </a:pPr>
            <a:endParaRPr lang="ar-JO" sz="1200" baseline="0" dirty="0">
              <a:solidFill>
                <a:prstClr val="white"/>
              </a:solidFill>
              <a:latin typeface="Arial"/>
              <a:cs typeface="Arial"/>
            </a:endParaRPr>
          </a:p>
          <a:p>
            <a:pPr marL="0" marR="0" lvl="0" indent="0" algn="r" defTabSz="914400" rtl="1" eaLnBrk="1" fontAlgn="auto" latinLnBrk="0" hangingPunct="1">
              <a:lnSpc>
                <a:spcPct val="100000"/>
              </a:lnSpc>
              <a:spcBef>
                <a:spcPts val="0"/>
              </a:spcBef>
              <a:spcAft>
                <a:spcPts val="300"/>
              </a:spcAft>
              <a:buClrTx/>
              <a:buSzTx/>
              <a:buFontTx/>
              <a:buNone/>
              <a:tabLst/>
              <a:defRPr/>
            </a:pPr>
            <a:r>
              <a:rPr kumimoji="0" lang="ar-JO" sz="1200" b="0" i="0" u="none" strike="noStrike" kern="1200" cap="none" spc="0" normalizeH="0" noProof="0" dirty="0">
                <a:ln>
                  <a:noFill/>
                </a:ln>
                <a:solidFill>
                  <a:prstClr val="white"/>
                </a:solidFill>
                <a:effectLst/>
                <a:uLnTx/>
                <a:uFillTx/>
                <a:latin typeface="Arial"/>
                <a:ea typeface="+mn-ea"/>
                <a:cs typeface="Arial"/>
              </a:rPr>
              <a:t>على الشركاء المنفذين والمانحين المكلفين كمالكين فقط اختيار المؤشرات. وتساعد المؤشرات الرئيسية (أو الحد الأدنى من المؤشرات) في تحديد المؤشرات الأكثر ارتباطاً بالمخرج/النتيجة/الأثر. ولكن يجب تقييم ارتباط هذه المؤشرات أيضاً، حيث من الممكن أن تكون هنالك مؤشرات أكثر ارتباطاً في بنك المؤشرات. قد ترغب السلطات الوطنية بتحديد كافة المؤشرات</a:t>
            </a:r>
            <a:r>
              <a:rPr lang="ar-JO" sz="1200" dirty="0">
                <a:solidFill>
                  <a:prstClr val="white"/>
                </a:solidFill>
                <a:latin typeface="Arial"/>
                <a:cs typeface="Arial"/>
              </a:rPr>
              <a:t> التي يتم جمعها على مستوى الدولة لغاية الحصول على المعلومات، ولكن يجب التفريق بينها وبين تلك التي تملكها.</a:t>
            </a:r>
          </a:p>
          <a:p>
            <a:pPr marL="0" marR="0" lvl="0" indent="0" algn="r" defTabSz="914400" rtl="1" eaLnBrk="1" fontAlgn="auto" latinLnBrk="0" hangingPunct="1">
              <a:lnSpc>
                <a:spcPct val="100000"/>
              </a:lnSpc>
              <a:spcBef>
                <a:spcPts val="0"/>
              </a:spcBef>
              <a:spcAft>
                <a:spcPts val="300"/>
              </a:spcAft>
              <a:buClrTx/>
              <a:buSzTx/>
              <a:buFontTx/>
              <a:buNone/>
              <a:tabLst/>
              <a:defRPr/>
            </a:pPr>
            <a:endParaRPr kumimoji="0" lang="ar-JO" sz="1200" b="0" i="0" u="none" strike="noStrike" kern="1200" cap="none" spc="0" normalizeH="0" baseline="0" noProof="0" dirty="0">
              <a:ln>
                <a:noFill/>
              </a:ln>
              <a:solidFill>
                <a:prstClr val="white"/>
              </a:solidFill>
              <a:effectLst/>
              <a:uLnTx/>
              <a:uFillTx/>
              <a:latin typeface="Arial"/>
              <a:ea typeface="+mn-ea"/>
              <a:cs typeface="Arial"/>
            </a:endParaRPr>
          </a:p>
          <a:p>
            <a:pPr marL="0" marR="0" lvl="0" indent="0" algn="r" defTabSz="914400" rtl="1" eaLnBrk="1" fontAlgn="auto" latinLnBrk="0" hangingPunct="1">
              <a:lnSpc>
                <a:spcPct val="100000"/>
              </a:lnSpc>
              <a:spcBef>
                <a:spcPts val="0"/>
              </a:spcBef>
              <a:spcAft>
                <a:spcPts val="300"/>
              </a:spcAft>
              <a:buClrTx/>
              <a:buSzTx/>
              <a:buFontTx/>
              <a:buNone/>
              <a:tabLst/>
              <a:defRPr/>
            </a:pPr>
            <a:r>
              <a:rPr lang="ar-JO" sz="1200" dirty="0">
                <a:solidFill>
                  <a:prstClr val="white"/>
                </a:solidFill>
                <a:latin typeface="Arial"/>
                <a:cs typeface="Arial"/>
              </a:rPr>
              <a:t>كما هو الحال مع كافة مؤشرات المتابعة والتقييم، الهدف من هذه المؤشرات ليس استخدامها بشكل منعزل، وفي العديد من الحالات، تكون هذه المؤشرات مكملة لبعضها البعض. من الضروري أن يفهم أي أحد يستخدم بنك المؤشرات الحاجة لتكوين منظور ثلاثي للبيانات، وأن استخدام المؤشرات يعتبر جزءاً من نظام المتابعة والتقييم والتعلم الشام الذي يقدم أدلة قوية تستنبط من عدة مصادر.</a:t>
            </a:r>
            <a:endParaRPr kumimoji="0" lang="ar-JO" sz="1200" b="0"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a:ea typeface="+mn-ea"/>
              <a:cs typeface="Arial"/>
            </a:endParaRPr>
          </a:p>
        </p:txBody>
      </p:sp>
      <p:sp>
        <p:nvSpPr>
          <p:cNvPr id="2" name="Slide Number Placeholder 5">
            <a:extLst>
              <a:ext uri="{FF2B5EF4-FFF2-40B4-BE49-F238E27FC236}">
                <a16:creationId xmlns:a16="http://schemas.microsoft.com/office/drawing/2014/main" id="{FCF4D712-643E-54C0-4F4D-1ACC037F59F1}"/>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51</a:t>
            </a:fld>
            <a:endParaRPr lang="en-GB" dirty="0"/>
          </a:p>
        </p:txBody>
      </p:sp>
    </p:spTree>
    <p:extLst>
      <p:ext uri="{BB962C8B-B14F-4D97-AF65-F5344CB8AC3E}">
        <p14:creationId xmlns:p14="http://schemas.microsoft.com/office/powerpoint/2010/main" val="35466986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C12D0C-5835-8345-9605-5BFF7AF15B07}"/>
              </a:ext>
            </a:extLst>
          </p:cNvPr>
          <p:cNvSpPr/>
          <p:nvPr/>
        </p:nvSpPr>
        <p:spPr>
          <a:xfrm>
            <a:off x="408992" y="237040"/>
            <a:ext cx="11606224" cy="1054135"/>
          </a:xfrm>
          <a:prstGeom prst="rect">
            <a:avLst/>
          </a:prstGeom>
          <a:noFill/>
        </p:spPr>
        <p:txBody>
          <a:bodyPr wrap="square" lIns="0" tIns="0" rIns="0" bIns="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b="1" dirty="0">
                <a:solidFill>
                  <a:srgbClr val="103A71"/>
                </a:solidFill>
                <a:latin typeface="Arial" panose="020B0604020202020204" pitchFamily="34" charset="0"/>
                <a:cs typeface="Arial" panose="020B0604020202020204" pitchFamily="34" charset="0"/>
              </a:rPr>
              <a:t>مؤشرات مقترحة للأثر</a:t>
            </a:r>
            <a:endParaRPr kumimoji="0" lang="en-US" b="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aphicFrame>
        <p:nvGraphicFramePr>
          <p:cNvPr id="12" name="Table 11">
            <a:extLst>
              <a:ext uri="{FF2B5EF4-FFF2-40B4-BE49-F238E27FC236}">
                <a16:creationId xmlns:a16="http://schemas.microsoft.com/office/drawing/2014/main" id="{DBD0BB86-877F-EB48-F618-82D8DEAA3855}"/>
              </a:ext>
            </a:extLst>
          </p:cNvPr>
          <p:cNvGraphicFramePr>
            <a:graphicFrameLocks noGrp="1"/>
          </p:cNvGraphicFramePr>
          <p:nvPr>
            <p:extLst>
              <p:ext uri="{D42A27DB-BD31-4B8C-83A1-F6EECF244321}">
                <p14:modId xmlns:p14="http://schemas.microsoft.com/office/powerpoint/2010/main" val="805863598"/>
              </p:ext>
            </p:extLst>
          </p:nvPr>
        </p:nvGraphicFramePr>
        <p:xfrm>
          <a:off x="408993" y="780712"/>
          <a:ext cx="11374016" cy="2834562"/>
        </p:xfrm>
        <a:graphic>
          <a:graphicData uri="http://schemas.openxmlformats.org/drawingml/2006/table">
            <a:tbl>
              <a:tblPr>
                <a:tableStyleId>{5C22544A-7EE6-4342-B048-85BDC9FD1C3A}</a:tableStyleId>
              </a:tblPr>
              <a:tblGrid>
                <a:gridCol w="4172151">
                  <a:extLst>
                    <a:ext uri="{9D8B030D-6E8A-4147-A177-3AD203B41FA5}">
                      <a16:colId xmlns:a16="http://schemas.microsoft.com/office/drawing/2014/main" val="241963245"/>
                    </a:ext>
                  </a:extLst>
                </a:gridCol>
                <a:gridCol w="1170432">
                  <a:extLst>
                    <a:ext uri="{9D8B030D-6E8A-4147-A177-3AD203B41FA5}">
                      <a16:colId xmlns:a16="http://schemas.microsoft.com/office/drawing/2014/main" val="1746513028"/>
                    </a:ext>
                  </a:extLst>
                </a:gridCol>
                <a:gridCol w="1234440">
                  <a:extLst>
                    <a:ext uri="{9D8B030D-6E8A-4147-A177-3AD203B41FA5}">
                      <a16:colId xmlns:a16="http://schemas.microsoft.com/office/drawing/2014/main" val="2065580616"/>
                    </a:ext>
                  </a:extLst>
                </a:gridCol>
                <a:gridCol w="1298448">
                  <a:extLst>
                    <a:ext uri="{9D8B030D-6E8A-4147-A177-3AD203B41FA5}">
                      <a16:colId xmlns:a16="http://schemas.microsoft.com/office/drawing/2014/main" val="2284298211"/>
                    </a:ext>
                  </a:extLst>
                </a:gridCol>
                <a:gridCol w="2916936">
                  <a:extLst>
                    <a:ext uri="{9D8B030D-6E8A-4147-A177-3AD203B41FA5}">
                      <a16:colId xmlns:a16="http://schemas.microsoft.com/office/drawing/2014/main" val="3416947281"/>
                    </a:ext>
                  </a:extLst>
                </a:gridCol>
                <a:gridCol w="581609">
                  <a:extLst>
                    <a:ext uri="{9D8B030D-6E8A-4147-A177-3AD203B41FA5}">
                      <a16:colId xmlns:a16="http://schemas.microsoft.com/office/drawing/2014/main" val="755414774"/>
                    </a:ext>
                  </a:extLst>
                </a:gridCol>
              </a:tblGrid>
              <a:tr h="393664">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100" b="1" i="0" u="none" strike="noStrike" dirty="0">
                          <a:solidFill>
                            <a:schemeClr val="bg1">
                              <a:lumMod val="95000"/>
                            </a:schemeClr>
                          </a:solidFill>
                          <a:effectLst/>
                          <a:latin typeface="Arial" panose="020B0604020202020204" pitchFamily="34" charset="0"/>
                        </a:rPr>
                        <a:t>الوصف</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التكرار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المالك</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المصدر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المؤشر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200" b="1" i="0" u="none" strike="noStrike" dirty="0">
                          <a:solidFill>
                            <a:schemeClr val="bg1">
                              <a:lumMod val="95000"/>
                            </a:schemeClr>
                          </a:solidFill>
                          <a:effectLst/>
                          <a:latin typeface="Arial" panose="020B0604020202020204" pitchFamily="34" charset="0"/>
                        </a:rPr>
                        <a:t>الرقم</a:t>
                      </a:r>
                      <a:endParaRPr lang="en-GB" sz="1200" b="1" i="0" u="none" strike="noStrike" dirty="0">
                        <a:solidFill>
                          <a:schemeClr val="bg1">
                            <a:lumMod val="95000"/>
                          </a:schemeClr>
                        </a:solidFill>
                        <a:effectLst/>
                        <a:latin typeface="Arial" panose="020B0604020202020204" pitchFamily="34" charset="0"/>
                      </a:endParaRPr>
                    </a:p>
                  </a:txBody>
                  <a:tcPr marL="72000" marR="7620" marT="7620" marB="0" anchor="ctr">
                    <a:solidFill>
                      <a:schemeClr val="accent6"/>
                    </a:solidFill>
                  </a:tcPr>
                </a:tc>
                <a:extLst>
                  <a:ext uri="{0D108BD9-81ED-4DB2-BD59-A6C34878D82A}">
                    <a16:rowId xmlns:a16="http://schemas.microsoft.com/office/drawing/2014/main" val="4054895585"/>
                  </a:ext>
                </a:extLst>
              </a:tr>
              <a:tr h="254653">
                <a:tc gridSpan="6">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100" b="1" i="0" u="none" strike="noStrike" kern="1200" baseline="0" dirty="0">
                          <a:solidFill>
                            <a:schemeClr val="bg1"/>
                          </a:solidFill>
                          <a:effectLst/>
                          <a:latin typeface="Arial" panose="020B0604020202020204" pitchFamily="34" charset="0"/>
                          <a:ea typeface="+mn-ea"/>
                          <a:cs typeface="+mn-cs"/>
                        </a:rPr>
                        <a:t>الأثر 1: الأهداف الاستراتيجية للدول مدعومة والالتزامات ذات العلاقة بموجب الاتفاقيات محققة</a:t>
                      </a:r>
                    </a:p>
                    <a:p>
                      <a:pPr marL="0" marR="0" lvl="0" indent="0" algn="r" defTabSz="914400" rtl="1" eaLnBrk="1" fontAlgn="ctr" latinLnBrk="0" hangingPunct="1">
                        <a:lnSpc>
                          <a:spcPct val="100000"/>
                        </a:lnSpc>
                        <a:spcBef>
                          <a:spcPts val="0"/>
                        </a:spcBef>
                        <a:spcAft>
                          <a:spcPts val="0"/>
                        </a:spcAft>
                        <a:buClrTx/>
                        <a:buSzTx/>
                        <a:buFontTx/>
                        <a:buNone/>
                        <a:tabLst/>
                        <a:defRPr/>
                      </a:pPr>
                      <a:endParaRPr lang="en-GB" sz="1100" b="1" i="0" u="none" strike="noStrike" dirty="0">
                        <a:solidFill>
                          <a:schemeClr val="bg1"/>
                        </a:solidFill>
                        <a:effectLst/>
                        <a:latin typeface="Arial" panose="020B0604020202020204" pitchFamily="34" charset="0"/>
                      </a:endParaRPr>
                    </a:p>
                  </a:txBody>
                  <a:tcPr marL="72000" marR="36000" marT="36000" marB="36000" anchor="ctr">
                    <a:solidFill>
                      <a:srgbClr val="7030A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1413796"/>
                  </a:ext>
                </a:extLst>
              </a:tr>
              <a:tr h="348863">
                <a:tc>
                  <a:txBody>
                    <a:bodyPr/>
                    <a:lstStyle/>
                    <a:p>
                      <a:pPr algn="r" rtl="1" fontAlgn="ctr"/>
                      <a:r>
                        <a:rPr lang="ar-JO" sz="1000" b="0" i="0" u="none" strike="noStrike" dirty="0">
                          <a:solidFill>
                            <a:srgbClr val="002060"/>
                          </a:solidFill>
                          <a:effectLst/>
                          <a:latin typeface="Arial" panose="020B0604020202020204" pitchFamily="34" charset="0"/>
                        </a:rPr>
                        <a:t>يقيس</a:t>
                      </a:r>
                      <a:r>
                        <a:rPr lang="ar-JO" sz="1000" b="0" i="0" u="none" strike="noStrike" baseline="0" dirty="0">
                          <a:solidFill>
                            <a:srgbClr val="002060"/>
                          </a:solidFill>
                          <a:effectLst/>
                          <a:latin typeface="Arial" panose="020B0604020202020204" pitchFamily="34" charset="0"/>
                        </a:rPr>
                        <a:t> هذا المؤشر ما إذا كانت التقارير بشأن الاتفاقيات تقدم في موعدها وأن الأهداف العامة للاتفاقية مستوفاة أو تتجه نحو التحقق</a:t>
                      </a:r>
                      <a:endParaRPr lang="en-US" sz="1000" b="0" i="0" u="none" strike="noStrike" dirty="0">
                        <a:solidFill>
                          <a:srgbClr val="002060"/>
                        </a:solidFill>
                        <a:effectLst/>
                        <a:latin typeface="Arial" panose="020B0604020202020204" pitchFamily="34" charset="0"/>
                      </a:endParaRPr>
                    </a:p>
                  </a:txBody>
                  <a:tcPr marL="72000" marR="36000" marT="72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سنوياً</a:t>
                      </a:r>
                      <a:endParaRPr lang="en-US" sz="1000" b="0" i="0" u="none" strike="noStrike" kern="1200" dirty="0">
                        <a:solidFill>
                          <a:srgbClr val="002060"/>
                        </a:solidFill>
                        <a:effectLst/>
                        <a:latin typeface="Arial" panose="020B0604020202020204" pitchFamily="34" charset="0"/>
                        <a:ea typeface="+mn-ea"/>
                        <a:cs typeface="+mn-cs"/>
                      </a:endParaRPr>
                    </a:p>
                  </a:txBody>
                  <a:tcPr marL="72000" marR="36000" marT="72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السلطة الوطنية أو المانح</a:t>
                      </a:r>
                      <a:endParaRPr lang="en-US" sz="1000" b="0" i="0" u="none" strike="noStrike" kern="1200" dirty="0">
                        <a:solidFill>
                          <a:srgbClr val="002060"/>
                        </a:solidFill>
                        <a:effectLst/>
                        <a:latin typeface="Arial" panose="020B0604020202020204" pitchFamily="34" charset="0"/>
                        <a:ea typeface="+mn-ea"/>
                        <a:cs typeface="+mn-cs"/>
                      </a:endParaRPr>
                    </a:p>
                  </a:txBody>
                  <a:tcPr marL="72000" marR="36000" marT="72000" marB="36000"/>
                </a:tc>
                <a:tc>
                  <a:txBody>
                    <a:bodyPr/>
                    <a:lstStyle/>
                    <a:p>
                      <a:pPr algn="r" rtl="1" fontAlgn="ctr"/>
                      <a:r>
                        <a:rPr lang="ar-JO" sz="1000" b="0" i="0" u="none" strike="noStrike" dirty="0">
                          <a:solidFill>
                            <a:srgbClr val="002060"/>
                          </a:solidFill>
                          <a:effectLst/>
                          <a:latin typeface="Arial" panose="020B0604020202020204" pitchFamily="34" charset="0"/>
                        </a:rPr>
                        <a:t>التقارير بشأن الاتفاقيات</a:t>
                      </a:r>
                      <a:endParaRPr lang="en-GB" sz="1000" b="0" i="0" u="none" strike="noStrike" dirty="0">
                        <a:solidFill>
                          <a:srgbClr val="002060"/>
                        </a:solidFill>
                        <a:effectLst/>
                        <a:latin typeface="Arial" panose="020B0604020202020204" pitchFamily="34" charset="0"/>
                      </a:endParaRPr>
                    </a:p>
                  </a:txBody>
                  <a:tcPr marL="72000" marR="36000" marT="72000" marB="36000"/>
                </a:tc>
                <a:tc>
                  <a:txBody>
                    <a:bodyPr/>
                    <a:lstStyle/>
                    <a:p>
                      <a:pPr algn="r" rtl="1" fontAlgn="ctr"/>
                      <a:r>
                        <a:rPr lang="ar-JO" sz="1000" b="1" i="0" u="none" strike="noStrike" dirty="0">
                          <a:solidFill>
                            <a:srgbClr val="002060"/>
                          </a:solidFill>
                          <a:effectLst/>
                          <a:latin typeface="Arial" panose="020B0604020202020204" pitchFamily="34" charset="0"/>
                        </a:rPr>
                        <a:t>التزامات الاتفاقية الدولية ذات العلاقة محققة أو تتجه</a:t>
                      </a:r>
                      <a:r>
                        <a:rPr lang="ar-JO" sz="1000" b="1" i="0" u="none" strike="noStrike" baseline="0" dirty="0">
                          <a:solidFill>
                            <a:srgbClr val="002060"/>
                          </a:solidFill>
                          <a:effectLst/>
                          <a:latin typeface="Arial" panose="020B0604020202020204" pitchFamily="34" charset="0"/>
                        </a:rPr>
                        <a:t> نحو التحقق</a:t>
                      </a:r>
                      <a:r>
                        <a:rPr lang="ar-JO" sz="1000" b="1" i="0" u="none" strike="noStrike" dirty="0">
                          <a:solidFill>
                            <a:srgbClr val="002060"/>
                          </a:solidFill>
                          <a:effectLst/>
                          <a:latin typeface="Arial" panose="020B0604020202020204" pitchFamily="34" charset="0"/>
                        </a:rPr>
                        <a:t> (بما في ذلك الاتفاقية المتعلقة بأسلحة تقليدية محددة، اتفاقية أوتوا، اتفاقية</a:t>
                      </a:r>
                      <a:r>
                        <a:rPr lang="ar-JO" sz="1000" b="1" i="0" u="none" strike="noStrike" baseline="0" dirty="0">
                          <a:solidFill>
                            <a:srgbClr val="002060"/>
                          </a:solidFill>
                          <a:effectLst/>
                          <a:latin typeface="Arial" panose="020B0604020202020204" pitchFamily="34" charset="0"/>
                        </a:rPr>
                        <a:t> الذخيرة العنقودية، اتفاقية حقوق الأشخاص ذوي الإعاقة، اتفاقية حقوق الطفل، الخ.)</a:t>
                      </a:r>
                      <a:endParaRPr lang="en-GB" sz="1000" b="1" i="0" u="none" strike="noStrike" dirty="0">
                        <a:solidFill>
                          <a:srgbClr val="002060"/>
                        </a:solidFill>
                        <a:effectLst/>
                        <a:latin typeface="Arial" panose="020B0604020202020204" pitchFamily="34" charset="0"/>
                      </a:endParaRPr>
                    </a:p>
                  </a:txBody>
                  <a:tcPr marL="72000" marR="36000" marT="72000" marB="36000"/>
                </a:tc>
                <a:tc>
                  <a:txBody>
                    <a:bodyPr/>
                    <a:lstStyle/>
                    <a:p>
                      <a:pPr algn="r" rtl="1" fontAlgn="ctr"/>
                      <a:r>
                        <a:rPr lang="ar-JO" sz="1000" b="1" i="0" u="none" strike="noStrike" dirty="0">
                          <a:solidFill>
                            <a:srgbClr val="002060"/>
                          </a:solidFill>
                          <a:effectLst/>
                          <a:latin typeface="Arial" panose="020B0604020202020204" pitchFamily="34" charset="0"/>
                        </a:rPr>
                        <a:t>الأثر 1.1</a:t>
                      </a:r>
                      <a:endParaRPr lang="en-GB" sz="1000" b="1" i="0" u="none" strike="noStrike" dirty="0">
                        <a:solidFill>
                          <a:srgbClr val="002060"/>
                        </a:solidFill>
                        <a:effectLst/>
                        <a:latin typeface="Arial" panose="020B0604020202020204" pitchFamily="34" charset="0"/>
                      </a:endParaRPr>
                    </a:p>
                  </a:txBody>
                  <a:tcPr marL="72000" marR="36000" marT="72000" marB="36000"/>
                </a:tc>
                <a:extLst>
                  <a:ext uri="{0D108BD9-81ED-4DB2-BD59-A6C34878D82A}">
                    <a16:rowId xmlns:a16="http://schemas.microsoft.com/office/drawing/2014/main" val="1594355268"/>
                  </a:ext>
                </a:extLst>
              </a:tr>
              <a:tr h="357809">
                <a:tc>
                  <a:txBody>
                    <a:bodyPr/>
                    <a:lstStyle/>
                    <a:p>
                      <a:pPr algn="r" rtl="1" fontAlgn="ctr"/>
                      <a:r>
                        <a:rPr lang="ar-JO" sz="1000" b="0" i="0" u="none" strike="noStrike" dirty="0">
                          <a:solidFill>
                            <a:srgbClr val="002060"/>
                          </a:solidFill>
                          <a:effectLst/>
                          <a:latin typeface="Arial" panose="020B0604020202020204" pitchFamily="34" charset="0"/>
                        </a:rPr>
                        <a:t>يقيس هذا المؤشر مدى تنفيذ</a:t>
                      </a:r>
                      <a:r>
                        <a:rPr lang="ar-JO" sz="1000" b="0" i="0" u="none" strike="noStrike" baseline="0" dirty="0">
                          <a:solidFill>
                            <a:srgbClr val="002060"/>
                          </a:solidFill>
                          <a:effectLst/>
                          <a:latin typeface="Arial" panose="020B0604020202020204" pitchFamily="34" charset="0"/>
                        </a:rPr>
                        <a:t> خطة العمل على إزالة الألغام الوطنية، ويشمل ذلك الالتزامات بموجب الاتفاقيات والأهداف التنظيمية الداخلية في خطط التنفيذ أو خطط المتابعة لخطة أو استراتيجية العمل على إزالة الألغام الوطنية</a:t>
                      </a:r>
                      <a:endParaRPr lang="en-US" sz="1000" b="0" i="0" u="none" strike="noStrike" dirty="0">
                        <a:solidFill>
                          <a:srgbClr val="002060"/>
                        </a:solidFill>
                        <a:effectLst/>
                        <a:latin typeface="Arial" panose="020B0604020202020204" pitchFamily="34" charset="0"/>
                      </a:endParaRPr>
                    </a:p>
                  </a:txBody>
                  <a:tcPr marL="72000" marR="36000" marT="72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noProof="0" dirty="0">
                          <a:solidFill>
                            <a:srgbClr val="002060"/>
                          </a:solidFill>
                          <a:effectLst/>
                          <a:latin typeface="Arial" panose="020B0604020202020204" pitchFamily="34" charset="0"/>
                          <a:ea typeface="+mn-ea"/>
                          <a:cs typeface="+mn-cs"/>
                        </a:rPr>
                        <a:t>سنوياً</a:t>
                      </a:r>
                      <a:endParaRPr lang="en-US" sz="1000" b="0" i="0" u="none" strike="noStrike" kern="1200" noProof="0" dirty="0">
                        <a:solidFill>
                          <a:srgbClr val="002060"/>
                        </a:solidFill>
                        <a:effectLst/>
                        <a:latin typeface="Arial" panose="020B0604020202020204" pitchFamily="34" charset="0"/>
                        <a:ea typeface="+mn-ea"/>
                        <a:cs typeface="+mn-cs"/>
                      </a:endParaRPr>
                    </a:p>
                  </a:txBody>
                  <a:tcPr marL="72000" marR="36000" marT="72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السلطة الوطنية</a:t>
                      </a:r>
                      <a:endParaRPr lang="en-US" sz="1000" b="0" i="0" u="none" strike="noStrike" kern="1200" dirty="0">
                        <a:solidFill>
                          <a:srgbClr val="002060"/>
                        </a:solidFill>
                        <a:effectLst/>
                        <a:latin typeface="Arial" panose="020B0604020202020204" pitchFamily="34" charset="0"/>
                        <a:ea typeface="+mn-ea"/>
                        <a:cs typeface="+mn-cs"/>
                      </a:endParaRPr>
                    </a:p>
                  </a:txBody>
                  <a:tcPr marL="72000" marR="36000" marT="72000" marB="36000"/>
                </a:tc>
                <a:tc>
                  <a:txBody>
                    <a:bodyPr/>
                    <a:lstStyle/>
                    <a:p>
                      <a:pPr algn="r" rtl="1" fontAlgn="ctr"/>
                      <a:r>
                        <a:rPr lang="ar-JO" sz="1000" b="0" i="0" u="none" strike="noStrike" dirty="0">
                          <a:solidFill>
                            <a:srgbClr val="002060"/>
                          </a:solidFill>
                          <a:effectLst/>
                          <a:latin typeface="Arial" panose="020B0604020202020204" pitchFamily="34" charset="0"/>
                        </a:rPr>
                        <a:t>السلطة الوطنية</a:t>
                      </a:r>
                      <a:endParaRPr lang="en-GB" sz="1000" b="0" i="0" u="none" strike="noStrike" dirty="0">
                        <a:solidFill>
                          <a:srgbClr val="002060"/>
                        </a:solidFill>
                        <a:effectLst/>
                        <a:latin typeface="Arial" panose="020B0604020202020204" pitchFamily="34" charset="0"/>
                      </a:endParaRPr>
                    </a:p>
                  </a:txBody>
                  <a:tcPr marL="72000" marR="36000" marT="72000" marB="36000"/>
                </a:tc>
                <a:tc>
                  <a:txBody>
                    <a:bodyPr/>
                    <a:lstStyle/>
                    <a:p>
                      <a:pPr algn="r" rtl="1" fontAlgn="ctr"/>
                      <a:r>
                        <a:rPr lang="ar-JO" sz="1000" b="0" i="0" u="none" strike="noStrike" dirty="0">
                          <a:solidFill>
                            <a:srgbClr val="002060"/>
                          </a:solidFill>
                          <a:effectLst/>
                          <a:latin typeface="Arial" panose="020B0604020202020204" pitchFamily="34" charset="0"/>
                        </a:rPr>
                        <a:t>نسبة خطط العمل على إزالة الألغام الوطنية المنفذة</a:t>
                      </a:r>
                      <a:endParaRPr lang="en-GB" sz="1000" b="0" i="0" u="none" strike="noStrike" dirty="0">
                        <a:solidFill>
                          <a:srgbClr val="002060"/>
                        </a:solidFill>
                        <a:effectLst/>
                        <a:latin typeface="Arial" panose="020B0604020202020204" pitchFamily="34" charset="0"/>
                      </a:endParaRPr>
                    </a:p>
                  </a:txBody>
                  <a:tcPr marL="72000" marR="36000" marT="72000" marB="36000"/>
                </a:tc>
                <a:tc>
                  <a:txBody>
                    <a:bodyPr/>
                    <a:lstStyle/>
                    <a:p>
                      <a:pPr algn="r" rtl="1" fontAlgn="ctr"/>
                      <a:r>
                        <a:rPr lang="ar-JO" sz="1000" b="0" i="0" u="none" strike="noStrike" dirty="0">
                          <a:solidFill>
                            <a:srgbClr val="002060"/>
                          </a:solidFill>
                          <a:effectLst/>
                          <a:latin typeface="Arial" panose="020B0604020202020204" pitchFamily="34" charset="0"/>
                        </a:rPr>
                        <a:t>الأثر 1.2</a:t>
                      </a:r>
                      <a:endParaRPr lang="en-GB" sz="1000" b="0" i="0" u="none" strike="noStrike" dirty="0">
                        <a:solidFill>
                          <a:srgbClr val="002060"/>
                        </a:solidFill>
                        <a:effectLst/>
                        <a:latin typeface="Arial" panose="020B0604020202020204" pitchFamily="34" charset="0"/>
                      </a:endParaRPr>
                    </a:p>
                  </a:txBody>
                  <a:tcPr marL="72000" marR="36000" marT="72000" marB="36000"/>
                </a:tc>
                <a:extLst>
                  <a:ext uri="{0D108BD9-81ED-4DB2-BD59-A6C34878D82A}">
                    <a16:rowId xmlns:a16="http://schemas.microsoft.com/office/drawing/2014/main" val="2930048471"/>
                  </a:ext>
                </a:extLst>
              </a:tr>
              <a:tr h="750818">
                <a:tc>
                  <a:txBody>
                    <a:bodyPr/>
                    <a:lstStyle/>
                    <a:p>
                      <a:pPr algn="r" rtl="1" fontAlgn="ctr"/>
                      <a:r>
                        <a:rPr lang="ar-JO" sz="1000" b="0" i="0" u="none" strike="noStrike" dirty="0">
                          <a:solidFill>
                            <a:srgbClr val="002060"/>
                          </a:solidFill>
                          <a:effectLst/>
                          <a:latin typeface="Arial" panose="020B0604020202020204" pitchFamily="34" charset="0"/>
                        </a:rPr>
                        <a:t>بقيس</a:t>
                      </a:r>
                      <a:r>
                        <a:rPr lang="ar-JO" sz="1000" b="0" i="0" u="none" strike="noStrike" baseline="0" dirty="0">
                          <a:solidFill>
                            <a:srgbClr val="002060"/>
                          </a:solidFill>
                          <a:effectLst/>
                          <a:latin typeface="Arial" panose="020B0604020202020204" pitchFamily="34" charset="0"/>
                        </a:rPr>
                        <a:t> هذا المؤشر مدى تنفيذ الخطط أو الاستراتيجيات الوطنية، مثل خطط التنمية الوطنية أو خطط الإعاقة والإشراك.</a:t>
                      </a:r>
                      <a:endParaRPr lang="en-US" sz="1000" b="0" i="0" u="none" strike="noStrike" dirty="0">
                        <a:solidFill>
                          <a:srgbClr val="002060"/>
                        </a:solidFill>
                        <a:effectLst/>
                        <a:latin typeface="Arial" panose="020B0604020202020204" pitchFamily="34" charset="0"/>
                      </a:endParaRPr>
                    </a:p>
                  </a:txBody>
                  <a:tcPr marL="72000" marR="36000" marT="72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noProof="0" dirty="0">
                          <a:solidFill>
                            <a:srgbClr val="002060"/>
                          </a:solidFill>
                          <a:effectLst/>
                          <a:latin typeface="Arial" panose="020B0604020202020204" pitchFamily="34" charset="0"/>
                          <a:ea typeface="+mn-ea"/>
                          <a:cs typeface="+mn-cs"/>
                        </a:rPr>
                        <a:t>سنوياً</a:t>
                      </a:r>
                      <a:endParaRPr lang="en-US" sz="1000" b="0" i="0" u="none" strike="noStrike" kern="1200" noProof="0" dirty="0">
                        <a:solidFill>
                          <a:srgbClr val="002060"/>
                        </a:solidFill>
                        <a:effectLst/>
                        <a:latin typeface="Arial" panose="020B0604020202020204" pitchFamily="34" charset="0"/>
                        <a:ea typeface="+mn-ea"/>
                        <a:cs typeface="+mn-cs"/>
                      </a:endParaRPr>
                    </a:p>
                  </a:txBody>
                  <a:tcPr marL="72000" marR="36000" marT="72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السلطة الوطنية أو المانح</a:t>
                      </a:r>
                      <a:endParaRPr lang="en-US" sz="1000" b="0" i="0" u="none" strike="noStrike" kern="1200" dirty="0">
                        <a:solidFill>
                          <a:srgbClr val="002060"/>
                        </a:solidFill>
                        <a:effectLst/>
                        <a:latin typeface="Arial" panose="020B0604020202020204" pitchFamily="34" charset="0"/>
                        <a:ea typeface="+mn-ea"/>
                        <a:cs typeface="+mn-cs"/>
                      </a:endParaRPr>
                    </a:p>
                  </a:txBody>
                  <a:tcPr marL="72000" marR="36000" marT="72000" marB="36000"/>
                </a:tc>
                <a:tc>
                  <a:txBody>
                    <a:bodyPr/>
                    <a:lstStyle/>
                    <a:p>
                      <a:pPr algn="r" rtl="1" fontAlgn="ctr"/>
                      <a:r>
                        <a:rPr lang="ar-JO" sz="1000" b="0" i="0" u="none" strike="noStrike" dirty="0">
                          <a:solidFill>
                            <a:srgbClr val="002060"/>
                          </a:solidFill>
                          <a:effectLst/>
                          <a:latin typeface="Arial" panose="020B0604020202020204" pitchFamily="34" charset="0"/>
                        </a:rPr>
                        <a:t>السلطة الوطنية أو المانح</a:t>
                      </a:r>
                      <a:endParaRPr lang="en-GB" sz="1000" b="0" i="0" u="none" strike="noStrike" dirty="0">
                        <a:solidFill>
                          <a:srgbClr val="002060"/>
                        </a:solidFill>
                        <a:effectLst/>
                        <a:latin typeface="Arial" panose="020B0604020202020204" pitchFamily="34" charset="0"/>
                      </a:endParaRPr>
                    </a:p>
                  </a:txBody>
                  <a:tcPr marL="72000" marR="36000" marT="72000" marB="36000"/>
                </a:tc>
                <a:tc>
                  <a:txBody>
                    <a:bodyPr/>
                    <a:lstStyle/>
                    <a:p>
                      <a:pPr algn="r" rtl="1" fontAlgn="ctr"/>
                      <a:r>
                        <a:rPr lang="ar-JO" sz="1000" b="0" i="0" u="none" strike="noStrike" dirty="0">
                          <a:solidFill>
                            <a:srgbClr val="002060"/>
                          </a:solidFill>
                          <a:effectLst/>
                          <a:latin typeface="Arial" panose="020B0604020202020204" pitchFamily="34" charset="0"/>
                        </a:rPr>
                        <a:t>الخطط والاستراتيجيات الوطنية ذات العلاقة محققة أو تتجه نحو التحقق (بما</a:t>
                      </a:r>
                      <a:r>
                        <a:rPr lang="ar-JO" sz="1000" b="0" i="0" u="none" strike="noStrike" baseline="0" dirty="0">
                          <a:solidFill>
                            <a:srgbClr val="002060"/>
                          </a:solidFill>
                          <a:effectLst/>
                          <a:latin typeface="Arial" panose="020B0604020202020204" pitchFamily="34" charset="0"/>
                        </a:rPr>
                        <a:t> في ذلك خطة التنمية الوطنية، خطط الإعاقة والإشراك، الخ.)</a:t>
                      </a:r>
                      <a:endParaRPr lang="en-GB" sz="1000" b="0" i="0" u="none" strike="noStrike" dirty="0">
                        <a:solidFill>
                          <a:srgbClr val="002060"/>
                        </a:solidFill>
                        <a:effectLst/>
                        <a:latin typeface="Arial" panose="020B0604020202020204" pitchFamily="34" charset="0"/>
                      </a:endParaRPr>
                    </a:p>
                  </a:txBody>
                  <a:tcPr marL="72000" marR="36000" marT="72000" marB="36000"/>
                </a:tc>
                <a:tc>
                  <a:txBody>
                    <a:bodyPr/>
                    <a:lstStyle/>
                    <a:p>
                      <a:pPr algn="r" rtl="1" fontAlgn="ctr"/>
                      <a:r>
                        <a:rPr lang="ar-JO" sz="1000" b="0" i="0" u="none" strike="noStrike" dirty="0">
                          <a:solidFill>
                            <a:srgbClr val="002060"/>
                          </a:solidFill>
                          <a:effectLst/>
                          <a:latin typeface="Arial" panose="020B0604020202020204" pitchFamily="34" charset="0"/>
                        </a:rPr>
                        <a:t>الأثر 1.3</a:t>
                      </a:r>
                      <a:endParaRPr lang="en-GB" sz="1000" b="0" i="0" u="none" strike="noStrike" dirty="0">
                        <a:solidFill>
                          <a:srgbClr val="002060"/>
                        </a:solidFill>
                        <a:effectLst/>
                        <a:latin typeface="Arial" panose="020B0604020202020204" pitchFamily="34" charset="0"/>
                      </a:endParaRPr>
                    </a:p>
                  </a:txBody>
                  <a:tcPr marL="72000" marR="36000" marT="72000" marB="36000"/>
                </a:tc>
                <a:extLst>
                  <a:ext uri="{0D108BD9-81ED-4DB2-BD59-A6C34878D82A}">
                    <a16:rowId xmlns:a16="http://schemas.microsoft.com/office/drawing/2014/main" val="3122736916"/>
                  </a:ext>
                </a:extLst>
              </a:tr>
            </a:tbl>
          </a:graphicData>
        </a:graphic>
      </p:graphicFrame>
      <p:sp>
        <p:nvSpPr>
          <p:cNvPr id="7" name="TextBox 6">
            <a:extLst>
              <a:ext uri="{FF2B5EF4-FFF2-40B4-BE49-F238E27FC236}">
                <a16:creationId xmlns:a16="http://schemas.microsoft.com/office/drawing/2014/main" id="{A0F503FC-1825-0702-E68F-2FF96DC5E70E}"/>
              </a:ext>
            </a:extLst>
          </p:cNvPr>
          <p:cNvSpPr txBox="1"/>
          <p:nvPr/>
        </p:nvSpPr>
        <p:spPr>
          <a:xfrm>
            <a:off x="-1563624" y="247266"/>
            <a:ext cx="5887617"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JO" sz="1100" b="1" dirty="0">
                <a:solidFill>
                  <a:srgbClr val="002060"/>
                </a:solidFill>
                <a:latin typeface="Arial" panose="020B0604020202020204" pitchFamily="34" charset="0"/>
              </a:rPr>
              <a:t>المؤشرات الرئيسية (الحد الأدنى من المؤشرات) اللازمة موضحة بالخط العريض</a:t>
            </a:r>
            <a:endParaRPr kumimoji="0" lang="en-GB" sz="1100" b="1"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2" name="Slide Number Placeholder 5">
            <a:extLst>
              <a:ext uri="{FF2B5EF4-FFF2-40B4-BE49-F238E27FC236}">
                <a16:creationId xmlns:a16="http://schemas.microsoft.com/office/drawing/2014/main" id="{D30C50D8-DF94-2580-17AA-B9FD0CC556BD}"/>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52</a:t>
            </a:fld>
            <a:endParaRPr lang="en-GB" dirty="0"/>
          </a:p>
        </p:txBody>
      </p:sp>
    </p:spTree>
    <p:extLst>
      <p:ext uri="{BB962C8B-B14F-4D97-AF65-F5344CB8AC3E}">
        <p14:creationId xmlns:p14="http://schemas.microsoft.com/office/powerpoint/2010/main" val="15961915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aphicFrame>
        <p:nvGraphicFramePr>
          <p:cNvPr id="12" name="Table 11">
            <a:extLst>
              <a:ext uri="{FF2B5EF4-FFF2-40B4-BE49-F238E27FC236}">
                <a16:creationId xmlns:a16="http://schemas.microsoft.com/office/drawing/2014/main" id="{DBD0BB86-877F-EB48-F618-82D8DEAA3855}"/>
              </a:ext>
            </a:extLst>
          </p:cNvPr>
          <p:cNvGraphicFramePr>
            <a:graphicFrameLocks noGrp="1"/>
          </p:cNvGraphicFramePr>
          <p:nvPr>
            <p:extLst>
              <p:ext uri="{D42A27DB-BD31-4B8C-83A1-F6EECF244321}">
                <p14:modId xmlns:p14="http://schemas.microsoft.com/office/powerpoint/2010/main" val="2715467908"/>
              </p:ext>
            </p:extLst>
          </p:nvPr>
        </p:nvGraphicFramePr>
        <p:xfrm>
          <a:off x="408992" y="631521"/>
          <a:ext cx="11374016" cy="6026094"/>
        </p:xfrm>
        <a:graphic>
          <a:graphicData uri="http://schemas.openxmlformats.org/drawingml/2006/table">
            <a:tbl>
              <a:tblPr>
                <a:tableStyleId>{5C22544A-7EE6-4342-B048-85BDC9FD1C3A}</a:tableStyleId>
              </a:tblPr>
              <a:tblGrid>
                <a:gridCol w="4967680">
                  <a:extLst>
                    <a:ext uri="{9D8B030D-6E8A-4147-A177-3AD203B41FA5}">
                      <a16:colId xmlns:a16="http://schemas.microsoft.com/office/drawing/2014/main" val="241963245"/>
                    </a:ext>
                  </a:extLst>
                </a:gridCol>
                <a:gridCol w="1572768">
                  <a:extLst>
                    <a:ext uri="{9D8B030D-6E8A-4147-A177-3AD203B41FA5}">
                      <a16:colId xmlns:a16="http://schemas.microsoft.com/office/drawing/2014/main" val="65803854"/>
                    </a:ext>
                  </a:extLst>
                </a:gridCol>
                <a:gridCol w="1097280">
                  <a:extLst>
                    <a:ext uri="{9D8B030D-6E8A-4147-A177-3AD203B41FA5}">
                      <a16:colId xmlns:a16="http://schemas.microsoft.com/office/drawing/2014/main" val="514060419"/>
                    </a:ext>
                  </a:extLst>
                </a:gridCol>
                <a:gridCol w="1188720">
                  <a:extLst>
                    <a:ext uri="{9D8B030D-6E8A-4147-A177-3AD203B41FA5}">
                      <a16:colId xmlns:a16="http://schemas.microsoft.com/office/drawing/2014/main" val="35352419"/>
                    </a:ext>
                  </a:extLst>
                </a:gridCol>
                <a:gridCol w="1828800">
                  <a:extLst>
                    <a:ext uri="{9D8B030D-6E8A-4147-A177-3AD203B41FA5}">
                      <a16:colId xmlns:a16="http://schemas.microsoft.com/office/drawing/2014/main" val="3055362715"/>
                    </a:ext>
                  </a:extLst>
                </a:gridCol>
                <a:gridCol w="718768">
                  <a:extLst>
                    <a:ext uri="{9D8B030D-6E8A-4147-A177-3AD203B41FA5}">
                      <a16:colId xmlns:a16="http://schemas.microsoft.com/office/drawing/2014/main" val="349104042"/>
                    </a:ext>
                  </a:extLst>
                </a:gridCol>
              </a:tblGrid>
              <a:tr h="319792">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100" b="1" i="0" u="none" strike="noStrike" dirty="0">
                          <a:solidFill>
                            <a:schemeClr val="bg1">
                              <a:lumMod val="95000"/>
                            </a:schemeClr>
                          </a:solidFill>
                          <a:effectLst/>
                          <a:latin typeface="Arial" panose="020B0604020202020204" pitchFamily="34" charset="0"/>
                        </a:rPr>
                        <a:t>الوصف</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التكرار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المالك</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المصدر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المؤشر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200" b="1" i="0" u="none" strike="noStrike" dirty="0">
                          <a:solidFill>
                            <a:schemeClr val="bg1">
                              <a:lumMod val="95000"/>
                            </a:schemeClr>
                          </a:solidFill>
                          <a:effectLst/>
                          <a:latin typeface="Arial" panose="020B0604020202020204" pitchFamily="34" charset="0"/>
                        </a:rPr>
                        <a:t>الرقم</a:t>
                      </a:r>
                      <a:endParaRPr lang="en-GB" sz="1200" b="1" i="0" u="none" strike="noStrike" dirty="0">
                        <a:solidFill>
                          <a:schemeClr val="bg1">
                            <a:lumMod val="95000"/>
                          </a:schemeClr>
                        </a:solidFill>
                        <a:effectLst/>
                        <a:latin typeface="Arial" panose="020B0604020202020204" pitchFamily="34" charset="0"/>
                      </a:endParaRPr>
                    </a:p>
                  </a:txBody>
                  <a:tcPr marL="72000" marR="7620" marT="7620" marB="0" anchor="ctr">
                    <a:solidFill>
                      <a:schemeClr val="accent6"/>
                    </a:solidFill>
                  </a:tcPr>
                </a:tc>
                <a:extLst>
                  <a:ext uri="{0D108BD9-81ED-4DB2-BD59-A6C34878D82A}">
                    <a16:rowId xmlns:a16="http://schemas.microsoft.com/office/drawing/2014/main" val="4054895585"/>
                  </a:ext>
                </a:extLst>
              </a:tr>
              <a:tr h="199149">
                <a:tc gridSpan="6">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100" b="1" i="0" u="none" strike="noStrike" kern="1200" dirty="0">
                          <a:solidFill>
                            <a:schemeClr val="bg1"/>
                          </a:solidFill>
                          <a:effectLst/>
                          <a:latin typeface="Arial" panose="020B0604020202020204" pitchFamily="34" charset="0"/>
                          <a:ea typeface="+mn-ea"/>
                          <a:cs typeface="+mn-cs"/>
                        </a:rPr>
                        <a:t>الأثر 2: زيادة صمود المجتمع أمام محركات النزاع يساهم في الاستقرار وبناء السلام</a:t>
                      </a:r>
                    </a:p>
                  </a:txBody>
                  <a:tcPr marL="72000" marR="7620" marT="36000" marB="36000" anchor="ctr">
                    <a:solidFill>
                      <a:srgbClr val="7030A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1413796"/>
                  </a:ext>
                </a:extLst>
              </a:tr>
              <a:tr h="348863">
                <a:tc>
                  <a:txBody>
                    <a:bodyPr/>
                    <a:lstStyle/>
                    <a:p>
                      <a:pPr algn="r" rtl="1" fontAlgn="ctr"/>
                      <a:r>
                        <a:rPr lang="ar-JO" sz="1000" b="0" i="0" u="none" strike="noStrike" dirty="0">
                          <a:solidFill>
                            <a:srgbClr val="002060"/>
                          </a:solidFill>
                          <a:effectLst/>
                          <a:latin typeface="Arial" panose="020B0604020202020204" pitchFamily="34" charset="0"/>
                        </a:rPr>
                        <a:t>يستخدم مؤشر الدولة الهشة تحليل</a:t>
                      </a:r>
                      <a:r>
                        <a:rPr lang="ar-JO" sz="1000" b="0" i="0" u="none" strike="noStrike" baseline="0" dirty="0">
                          <a:solidFill>
                            <a:srgbClr val="002060"/>
                          </a:solidFill>
                          <a:effectLst/>
                          <a:latin typeface="Arial" panose="020B0604020202020204" pitchFamily="34" charset="0"/>
                        </a:rPr>
                        <a:t> النزاع والبيانات الكمية والنوعية لتقييم ترتيب الدولة مقارنة بالضغوط التي تواجهها وقدرة حكوماتها على إدارة هذه الضغوط. ويشمل تصنيف عام قائم على مؤشرات متقاطعة تتعلق بالتماسك واقتصادية وسياسية واجتماعية. يجب أن يستخدم هذا المؤشر التصنيف العام فقط.</a:t>
                      </a:r>
                      <a:endParaRPr lang="en-GB" sz="1000" b="0" i="0" u="none" strike="noStrike" dirty="0">
                        <a:solidFill>
                          <a:srgbClr val="002060"/>
                        </a:solidFill>
                        <a:effectLst/>
                        <a:latin typeface="Arial" panose="020B0604020202020204" pitchFamily="34" charset="0"/>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سنوياً</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المانح</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dirty="0">
                          <a:solidFill>
                            <a:srgbClr val="002060"/>
                          </a:solidFill>
                          <a:effectLst/>
                          <a:latin typeface="Arial" panose="020B0604020202020204" pitchFamily="34" charset="0"/>
                        </a:rPr>
                        <a:t>مؤشر الدول الهشة</a:t>
                      </a:r>
                      <a:r>
                        <a:rPr lang="en-GB" sz="1000" b="0" i="0" u="none" strike="noStrike" dirty="0">
                          <a:solidFill>
                            <a:srgbClr val="002060"/>
                          </a:solidFill>
                          <a:effectLst/>
                          <a:latin typeface="Arial" panose="020B0604020202020204" pitchFamily="34" charset="0"/>
                        </a:rPr>
                        <a:t> </a:t>
                      </a:r>
                      <a:endParaRPr lang="en-US" dirty="0">
                        <a:solidFill>
                          <a:srgbClr val="002060"/>
                        </a:solidFill>
                      </a:endParaRPr>
                    </a:p>
                  </a:txBody>
                  <a:tcPr marL="72000" marR="72000" marT="36000" marB="36000"/>
                </a:tc>
                <a:tc>
                  <a:txBody>
                    <a:bodyPr/>
                    <a:lstStyle/>
                    <a:p>
                      <a:pPr algn="r" rtl="1"/>
                      <a:r>
                        <a:rPr lang="ar-JO" sz="1000" b="1" i="0" u="none" strike="noStrike" dirty="0">
                          <a:solidFill>
                            <a:srgbClr val="002060"/>
                          </a:solidFill>
                          <a:effectLst/>
                          <a:latin typeface="Arial" panose="020B0604020202020204" pitchFamily="34" charset="0"/>
                        </a:rPr>
                        <a:t>تحسن</a:t>
                      </a:r>
                      <a:r>
                        <a:rPr lang="ar-JO" sz="1000" b="1" i="0" u="none" strike="noStrike" baseline="0" dirty="0">
                          <a:solidFill>
                            <a:srgbClr val="002060"/>
                          </a:solidFill>
                          <a:effectLst/>
                          <a:latin typeface="Arial" panose="020B0604020202020204" pitchFamily="34" charset="0"/>
                        </a:rPr>
                        <a:t> في الاستقرار</a:t>
                      </a:r>
                      <a:endParaRPr lang="en-US" b="1" dirty="0">
                        <a:solidFill>
                          <a:srgbClr val="002060"/>
                        </a:solidFill>
                      </a:endParaRPr>
                    </a:p>
                  </a:txBody>
                  <a:tcPr marL="72000" marR="72000" marT="36000" marB="36000"/>
                </a:tc>
                <a:tc>
                  <a:txBody>
                    <a:bodyPr/>
                    <a:lstStyle/>
                    <a:p>
                      <a:pPr marL="0" algn="r" defTabSz="914400" rtl="1" eaLnBrk="1" fontAlgn="ctr" latinLnBrk="0" hangingPunct="1"/>
                      <a:r>
                        <a:rPr lang="ar-JO" sz="1000" b="1" i="0" u="none" strike="noStrike" kern="1200" dirty="0">
                          <a:solidFill>
                            <a:srgbClr val="002060"/>
                          </a:solidFill>
                          <a:effectLst/>
                          <a:latin typeface="Arial" panose="020B0604020202020204" pitchFamily="34" charset="0"/>
                          <a:ea typeface="+mn-ea"/>
                          <a:cs typeface="+mn-cs"/>
                        </a:rPr>
                        <a:t>الأثر 2.1</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594355268"/>
                  </a:ext>
                </a:extLst>
              </a:tr>
              <a:tr h="357809">
                <a:tc>
                  <a:txBody>
                    <a:bodyPr/>
                    <a:lstStyle/>
                    <a:p>
                      <a:pPr algn="r" rtl="1" fontAlgn="ctr"/>
                      <a:r>
                        <a:rPr lang="ar-JO" sz="1000" b="0" i="0" u="none" strike="noStrike" dirty="0">
                          <a:solidFill>
                            <a:srgbClr val="002060"/>
                          </a:solidFill>
                          <a:effectLst/>
                          <a:latin typeface="Arial" panose="020B0604020202020204" pitchFamily="34" charset="0"/>
                        </a:rPr>
                        <a:t>يقيس مؤشر السلام الإيجابي مستوى الصمود المجتمعي</a:t>
                      </a:r>
                      <a:r>
                        <a:rPr lang="ar-JO" sz="1000" b="0" i="0" u="none" strike="noStrike" baseline="0" dirty="0">
                          <a:solidFill>
                            <a:srgbClr val="002060"/>
                          </a:solidFill>
                          <a:effectLst/>
                          <a:latin typeface="Arial" panose="020B0604020202020204" pitchFamily="34" charset="0"/>
                        </a:rPr>
                        <a:t> لدولة أو منطقة محددة.</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سنوياً</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أي أحد</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dirty="0">
                          <a:solidFill>
                            <a:srgbClr val="002060"/>
                          </a:solidFill>
                          <a:effectLst/>
                          <a:latin typeface="Arial" panose="020B0604020202020204" pitchFamily="34" charset="0"/>
                        </a:rPr>
                        <a:t>مؤشر السلام الإيجابي</a:t>
                      </a:r>
                      <a:endParaRPr lang="en-US" dirty="0">
                        <a:solidFill>
                          <a:srgbClr val="002060"/>
                        </a:solidFill>
                      </a:endParaRPr>
                    </a:p>
                  </a:txBody>
                  <a:tcPr marL="72000" marR="72000" marT="36000" marB="36000"/>
                </a:tc>
                <a:tc>
                  <a:txBody>
                    <a:bodyPr/>
                    <a:lstStyle/>
                    <a:p>
                      <a:pPr algn="r" rtl="1"/>
                      <a:r>
                        <a:rPr lang="ar-JO" sz="1000" b="1" i="0" u="none" strike="noStrike" dirty="0">
                          <a:solidFill>
                            <a:srgbClr val="002060"/>
                          </a:solidFill>
                          <a:effectLst/>
                          <a:latin typeface="Arial" panose="020B0604020202020204" pitchFamily="34" charset="0"/>
                        </a:rPr>
                        <a:t>نتيجة مؤشر السلام العامة إيجابية</a:t>
                      </a:r>
                      <a:endParaRPr lang="en-US" b="1" dirty="0">
                        <a:solidFill>
                          <a:srgbClr val="002060"/>
                        </a:solidFill>
                      </a:endParaRPr>
                    </a:p>
                  </a:txBody>
                  <a:tcPr marL="72000" marR="72000" marT="36000" marB="36000"/>
                </a:tc>
                <a:tc>
                  <a:txBody>
                    <a:bodyPr/>
                    <a:lstStyle/>
                    <a:p>
                      <a:pPr marL="0" algn="r" defTabSz="914400" rtl="1" eaLnBrk="1" fontAlgn="ctr" latinLnBrk="0" hangingPunct="1"/>
                      <a:r>
                        <a:rPr lang="ar-JO" sz="1000" b="1" i="0" u="none" strike="noStrike" kern="1200" dirty="0">
                          <a:solidFill>
                            <a:srgbClr val="002060"/>
                          </a:solidFill>
                          <a:effectLst/>
                          <a:latin typeface="Arial" panose="020B0604020202020204" pitchFamily="34" charset="0"/>
                          <a:ea typeface="+mn-ea"/>
                          <a:cs typeface="+mn-cs"/>
                        </a:rPr>
                        <a:t>الأثر 2.2</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2930048471"/>
                  </a:ext>
                </a:extLst>
              </a:tr>
              <a:tr h="982638">
                <a:tc>
                  <a:txBody>
                    <a:bodyPr/>
                    <a:lstStyle/>
                    <a:p>
                      <a:pPr algn="r" rtl="1" fontAlgn="ctr"/>
                      <a:r>
                        <a:rPr lang="ar-JO" sz="1000" b="0" i="0" u="none" strike="noStrike" dirty="0">
                          <a:solidFill>
                            <a:srgbClr val="002060"/>
                          </a:solidFill>
                          <a:effectLst/>
                          <a:latin typeface="Arial" panose="020B0604020202020204" pitchFamily="34" charset="0"/>
                        </a:rPr>
                        <a:t>نسبة المواطنين الممسوحين في مناطق</a:t>
                      </a:r>
                      <a:r>
                        <a:rPr lang="ar-JO" sz="1000" b="0" i="0" u="none" strike="noStrike" baseline="0" dirty="0">
                          <a:solidFill>
                            <a:srgbClr val="002060"/>
                          </a:solidFill>
                          <a:effectLst/>
                          <a:latin typeface="Arial" panose="020B0604020202020204" pitchFamily="34" charset="0"/>
                        </a:rPr>
                        <a:t> المشروع والذين تحسنت ثقتهم بالحكومة المحلية.</a:t>
                      </a:r>
                    </a:p>
                    <a:p>
                      <a:pPr algn="r" rtl="1" fontAlgn="ctr"/>
                      <a:r>
                        <a:rPr lang="ar-JO" sz="1000" b="0" i="0" u="none" strike="noStrike" baseline="0" dirty="0">
                          <a:solidFill>
                            <a:srgbClr val="002060"/>
                          </a:solidFill>
                          <a:effectLst/>
                          <a:latin typeface="Arial" panose="020B0604020202020204" pitchFamily="34" charset="0"/>
                        </a:rPr>
                        <a:t>أسئلة المسح الأسري: س8.4: مقارنة بالوضع قبل إزالة الألغام، هل تتمتع أنت وأسرتك بقدرة أكبر أو أقل على الوصول إلى المعلومات (من السلطات المحلية والتجار والآخرين الذين يأتون للقرية)؟</a:t>
                      </a:r>
                    </a:p>
                    <a:p>
                      <a:pPr algn="r" rtl="1" fontAlgn="ctr"/>
                      <a:r>
                        <a:rPr lang="ar-JO" sz="1000" b="0" i="0" u="none" strike="noStrike" baseline="0" dirty="0">
                          <a:solidFill>
                            <a:srgbClr val="002060"/>
                          </a:solidFill>
                          <a:effectLst/>
                          <a:latin typeface="Arial" panose="020B0604020202020204" pitchFamily="34" charset="0"/>
                        </a:rPr>
                        <a:t>س9.3: مقارنة بالوضع قبل إزالة الألغام، ما مدى إشراكك وأرتك في الاجتماعات وصناعة القرار على مستوى المجتمع؟</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كل ستة أشهر أو سنوياً</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المانح، الشريك المنفذ، التقييم</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dirty="0">
                          <a:solidFill>
                            <a:srgbClr val="002060"/>
                          </a:solidFill>
                          <a:effectLst/>
                          <a:latin typeface="Arial" panose="020B0604020202020204" pitchFamily="34" charset="0"/>
                        </a:rPr>
                        <a:t>أي مصدر</a:t>
                      </a:r>
                      <a:r>
                        <a:rPr lang="ar-JO" sz="1000" b="0" i="0" u="none" strike="noStrike" baseline="0" dirty="0">
                          <a:solidFill>
                            <a:srgbClr val="002060"/>
                          </a:solidFill>
                          <a:effectLst/>
                          <a:latin typeface="Arial" panose="020B0604020202020204" pitchFamily="34" charset="0"/>
                        </a:rPr>
                        <a:t> بيانات خارجي و/أو المسح الأسري</a:t>
                      </a:r>
                      <a:endParaRPr lang="en-US" dirty="0">
                        <a:solidFill>
                          <a:srgbClr val="002060"/>
                        </a:solidFill>
                      </a:endParaRPr>
                    </a:p>
                  </a:txBody>
                  <a:tcPr marL="72000" marR="72000" marT="36000" marB="36000"/>
                </a:tc>
                <a:tc>
                  <a:txBody>
                    <a:bodyPr/>
                    <a:lstStyle/>
                    <a:p>
                      <a:pPr algn="r" rtl="1"/>
                      <a:r>
                        <a:rPr lang="ar-JO" sz="1000" b="0" i="0" u="none" strike="noStrike" dirty="0">
                          <a:solidFill>
                            <a:srgbClr val="002060"/>
                          </a:solidFill>
                          <a:effectLst/>
                          <a:latin typeface="Arial" panose="020B0604020202020204" pitchFamily="34" charset="0"/>
                        </a:rPr>
                        <a:t>المنظور</a:t>
                      </a:r>
                      <a:r>
                        <a:rPr lang="ar-JO" sz="1000" b="0" i="0" u="none" strike="noStrike" baseline="0" dirty="0">
                          <a:solidFill>
                            <a:srgbClr val="002060"/>
                          </a:solidFill>
                          <a:effectLst/>
                          <a:latin typeface="Arial" panose="020B0604020202020204" pitchFamily="34" charset="0"/>
                        </a:rPr>
                        <a:t> بشأن العقد الاجتماعي بين الدولة والمجتمعات (بيانات مصنفة حسب الجنسي والعمر والإعاقة)</a:t>
                      </a:r>
                      <a:endParaRPr lang="en-US" dirty="0">
                        <a:solidFill>
                          <a:srgbClr val="002060"/>
                        </a:solidFill>
                      </a:endParaRPr>
                    </a:p>
                  </a:txBody>
                  <a:tcPr marL="72000" marR="72000" marT="36000" marB="36000"/>
                </a:tc>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الأثر 2.3</a:t>
                      </a:r>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3122736916"/>
                  </a:ext>
                </a:extLst>
              </a:tr>
              <a:tr h="1116000">
                <a:tc>
                  <a:txBody>
                    <a:bodyPr/>
                    <a:lstStyle/>
                    <a:p>
                      <a:pPr algn="r" rtl="1" fontAlgn="ctr"/>
                      <a:r>
                        <a:rPr lang="ar-JO" sz="1000" b="0" i="0" u="none" strike="noStrike" dirty="0">
                          <a:solidFill>
                            <a:srgbClr val="002060"/>
                          </a:solidFill>
                          <a:effectLst/>
                          <a:latin typeface="Arial" panose="020B0604020202020204" pitchFamily="34" charset="0"/>
                        </a:rPr>
                        <a:t>أسئلة المسح</a:t>
                      </a:r>
                      <a:r>
                        <a:rPr lang="ar-JO" sz="1000" b="0" i="0" u="none" strike="noStrike" baseline="0" dirty="0">
                          <a:solidFill>
                            <a:srgbClr val="002060"/>
                          </a:solidFill>
                          <a:effectLst/>
                          <a:latin typeface="Arial" panose="020B0604020202020204" pitchFamily="34" charset="0"/>
                        </a:rPr>
                        <a:t> الأسري: س9.1: مقارنة بالوضع قبل إزالة الألغام، حل حصل أي تغير في قدرتك وقدرة أسرتك على زيارة الأصدقاء والعائلة أو الذهاب إلى المناسبات/الاحتفالات؟</a:t>
                      </a:r>
                    </a:p>
                    <a:p>
                      <a:pPr algn="r" rtl="1" fontAlgn="ctr"/>
                      <a:r>
                        <a:rPr lang="ar-JO" sz="1000" b="0" i="0" u="none" strike="noStrike" baseline="0" dirty="0">
                          <a:solidFill>
                            <a:srgbClr val="002060"/>
                          </a:solidFill>
                          <a:effectLst/>
                          <a:latin typeface="Arial" panose="020B0604020202020204" pitchFamily="34" charset="0"/>
                        </a:rPr>
                        <a:t>س9.2: مقارنة بالوضع قبل إزالة الألغام، هل تشعر بأنك أكثر قدرة أو أقل قدرة على مساعدة ودعم الآخرين في المجتمع؟</a:t>
                      </a:r>
                    </a:p>
                    <a:p>
                      <a:pPr algn="r" rtl="1" fontAlgn="ctr"/>
                      <a:endParaRPr lang="ar-JO" sz="1000" b="0" i="0" u="none" strike="noStrike" baseline="0" dirty="0">
                        <a:solidFill>
                          <a:srgbClr val="002060"/>
                        </a:solidFill>
                        <a:effectLst/>
                        <a:latin typeface="Arial" panose="020B0604020202020204" pitchFamily="34" charset="0"/>
                      </a:endParaRPr>
                    </a:p>
                    <a:p>
                      <a:pPr algn="r" rtl="1" fontAlgn="ctr"/>
                      <a:r>
                        <a:rPr lang="ar-JO" sz="1000" b="0" i="0" u="none" strike="noStrike" baseline="0" dirty="0">
                          <a:solidFill>
                            <a:srgbClr val="002060"/>
                          </a:solidFill>
                          <a:effectLst/>
                          <a:latin typeface="Arial" panose="020B0604020202020204" pitchFamily="34" charset="0"/>
                        </a:rPr>
                        <a:t>عدد الأشخاص في المناطق المستهدفة الذين يتعاونون مع أعضاء مجموعات مختلفة/متنوعة، بمن فيها المجموعات الي يتنازعون معها.</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كل ستة أشهر أو سنوياً</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المانح، الشريك المنفذ، التقييم</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dirty="0">
                          <a:solidFill>
                            <a:srgbClr val="002060"/>
                          </a:solidFill>
                          <a:effectLst/>
                          <a:latin typeface="Arial" panose="020B0604020202020204" pitchFamily="34" charset="0"/>
                        </a:rPr>
                        <a:t>إما المسح الأسري أو مصدر بيانات خارجي موجود</a:t>
                      </a:r>
                      <a:endParaRPr lang="en-US" dirty="0">
                        <a:solidFill>
                          <a:srgbClr val="002060"/>
                        </a:solidFill>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dirty="0">
                          <a:solidFill>
                            <a:srgbClr val="002060"/>
                          </a:solidFill>
                          <a:effectLst/>
                          <a:latin typeface="Arial" panose="020B0604020202020204" pitchFamily="34" charset="0"/>
                        </a:rPr>
                        <a:t>المنظور بشأن </a:t>
                      </a:r>
                      <a:r>
                        <a:rPr lang="ar-JO" sz="1000" b="0" i="0" u="none" strike="noStrike" kern="1200" baseline="0" dirty="0">
                          <a:solidFill>
                            <a:srgbClr val="002060"/>
                          </a:solidFill>
                          <a:effectLst/>
                          <a:latin typeface="Arial" panose="020B0604020202020204" pitchFamily="34" charset="0"/>
                          <a:ea typeface="+mn-ea"/>
                          <a:cs typeface="+mn-cs"/>
                        </a:rPr>
                        <a:t>التماسك الاجتماعي (بيانات مصنفة حسب الجنسي والعمر والإعاقة)</a:t>
                      </a:r>
                      <a:endParaRPr lang="en-US" sz="1000" b="0" i="0" u="none" strike="noStrike" kern="1200" baseline="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الأثر 2.4</a:t>
                      </a:r>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3459420812"/>
                  </a:ext>
                </a:extLst>
              </a:tr>
              <a:tr h="601815">
                <a:tc>
                  <a:txBody>
                    <a:bodyPr/>
                    <a:lstStyle/>
                    <a:p>
                      <a:pPr algn="r" rtl="1" fontAlgn="ctr"/>
                      <a:r>
                        <a:rPr lang="ar-JO" sz="1000" b="0" i="0" u="none" strike="noStrike" dirty="0">
                          <a:solidFill>
                            <a:srgbClr val="002060"/>
                          </a:solidFill>
                          <a:effectLst/>
                          <a:latin typeface="Arial" panose="020B0604020202020204" pitchFamily="34" charset="0"/>
                        </a:rPr>
                        <a:t>مؤشر مركب يقيس درجة السلم في الدول</a:t>
                      </a:r>
                      <a:r>
                        <a:rPr lang="ar-JO" sz="1000" b="0" i="0" u="none" strike="noStrike" baseline="0" dirty="0">
                          <a:solidFill>
                            <a:srgbClr val="002060"/>
                          </a:solidFill>
                          <a:effectLst/>
                          <a:latin typeface="Arial" panose="020B0604020202020204" pitchFamily="34" charset="0"/>
                        </a:rPr>
                        <a:t> ومكون من 23 مؤشر كمي ونوعي، يقاس كل مها وفق تصنيف من 1-5. كلما كانت النتيجة أقل تكون الدولة سلمية أكثر. يعرف السلام بأنه المواقف والمؤسسات والبنى التي تخلق مجتمعات سلمية وتحافظ عليها.</a:t>
                      </a:r>
                      <a:endParaRPr lang="en-GB" sz="1000" b="0" i="0" u="none" strike="noStrike" dirty="0">
                        <a:solidFill>
                          <a:srgbClr val="002060"/>
                        </a:solidFill>
                        <a:effectLst/>
                        <a:latin typeface="Arial" panose="020B0604020202020204" pitchFamily="34" charset="0"/>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سنوياً</a:t>
                      </a:r>
                      <a:endParaRPr lang="en-US" sz="1000" b="0" i="0" u="none" strike="noStrike" kern="1200" dirty="0">
                        <a:solidFill>
                          <a:srgbClr val="002060"/>
                        </a:solidFill>
                        <a:effectLst/>
                        <a:latin typeface="Arial" panose="020B0604020202020204" pitchFamily="34" charset="0"/>
                        <a:ea typeface="+mn-ea"/>
                        <a:cs typeface="+mn-cs"/>
                      </a:endParaRPr>
                    </a:p>
                    <a:p>
                      <a:pPr algn="r" rtl="1"/>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a:solidFill>
                            <a:srgbClr val="002060"/>
                          </a:solidFill>
                          <a:effectLst/>
                          <a:latin typeface="Arial" panose="020B0604020202020204" pitchFamily="34" charset="0"/>
                          <a:ea typeface="+mn-ea"/>
                          <a:cs typeface="+mn-cs"/>
                        </a:rPr>
                        <a:t>أي أحد</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fontAlgn="ctr"/>
                      <a:r>
                        <a:rPr lang="ar-JO" sz="1000" b="0" i="0" u="none" strike="noStrike" dirty="0">
                          <a:solidFill>
                            <a:srgbClr val="002060"/>
                          </a:solidFill>
                          <a:effectLst/>
                          <a:latin typeface="Arial" panose="020B0604020202020204" pitchFamily="34" charset="0"/>
                        </a:rPr>
                        <a:t>مؤشر السلام العالمي</a:t>
                      </a:r>
                      <a:endParaRPr lang="en-US" dirty="0">
                        <a:solidFill>
                          <a:srgbClr val="002060"/>
                        </a:solidFill>
                      </a:endParaRPr>
                    </a:p>
                  </a:txBody>
                  <a:tcPr marL="72000" marR="72000" marT="36000" marB="36000"/>
                </a:tc>
                <a:tc>
                  <a:txBody>
                    <a:bodyPr/>
                    <a:lstStyle/>
                    <a:p>
                      <a:pPr algn="r" rtl="1" fontAlgn="ctr"/>
                      <a:r>
                        <a:rPr lang="ar-JO" sz="1000" b="0" i="0" u="none" strike="noStrike" dirty="0">
                          <a:solidFill>
                            <a:srgbClr val="002060"/>
                          </a:solidFill>
                          <a:effectLst/>
                          <a:latin typeface="Arial" panose="020B0604020202020204" pitchFamily="34" charset="0"/>
                        </a:rPr>
                        <a:t>تقييم</a:t>
                      </a:r>
                      <a:r>
                        <a:rPr lang="ar-JO" sz="1000" b="0" i="0" u="none" strike="noStrike" baseline="0" dirty="0">
                          <a:solidFill>
                            <a:srgbClr val="002060"/>
                          </a:solidFill>
                          <a:effectLst/>
                          <a:latin typeface="Arial" panose="020B0604020202020204" pitchFamily="34" charset="0"/>
                        </a:rPr>
                        <a:t> مؤشر السلام العالمي</a:t>
                      </a:r>
                      <a:endParaRPr lang="en-GB" sz="1000" b="0" i="0" u="none" strike="noStrike" dirty="0">
                        <a:solidFill>
                          <a:srgbClr val="002060"/>
                        </a:solidFill>
                        <a:effectLst/>
                        <a:latin typeface="Arial" panose="020B0604020202020204" pitchFamily="34" charset="0"/>
                      </a:endParaRPr>
                    </a:p>
                    <a:p>
                      <a:pPr algn="r" rtl="1"/>
                      <a:r>
                        <a:rPr lang="en-GB" sz="1000" b="0" i="0" u="none" strike="noStrike" dirty="0">
                          <a:solidFill>
                            <a:srgbClr val="002060"/>
                          </a:solidFill>
                          <a:effectLst/>
                          <a:latin typeface="Arial" panose="020B0604020202020204" pitchFamily="34" charset="0"/>
                        </a:rPr>
                        <a:t> </a:t>
                      </a:r>
                    </a:p>
                    <a:p>
                      <a:pPr algn="r" rtl="1"/>
                      <a:r>
                        <a:rPr lang="en-GB" sz="1000" b="0" i="0" u="none" strike="noStrike" dirty="0">
                          <a:solidFill>
                            <a:srgbClr val="002060"/>
                          </a:solidFill>
                          <a:effectLst/>
                          <a:latin typeface="Arial" panose="020B0604020202020204" pitchFamily="34" charset="0"/>
                        </a:rPr>
                        <a:t> </a:t>
                      </a:r>
                      <a:endParaRPr lang="en-US" dirty="0">
                        <a:solidFill>
                          <a:srgbClr val="002060"/>
                        </a:solidFill>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الأثر 2.5</a:t>
                      </a:r>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813478604"/>
                  </a:ext>
                </a:extLst>
              </a:tr>
              <a:tr h="495300">
                <a:tc>
                  <a:txBody>
                    <a:bodyPr/>
                    <a:lstStyle/>
                    <a:p>
                      <a:pPr algn="r" rtl="1" fontAlgn="ctr"/>
                      <a:r>
                        <a:rPr lang="ar-JO" sz="1000" b="0" i="0" u="none" strike="noStrike" dirty="0">
                          <a:solidFill>
                            <a:srgbClr val="002060"/>
                          </a:solidFill>
                          <a:effectLst/>
                          <a:latin typeface="Arial" panose="020B0604020202020204" pitchFamily="34" charset="0"/>
                        </a:rPr>
                        <a:t>يتم تقييم التصنيف وفق 11 فئة (تساهم</a:t>
                      </a:r>
                      <a:r>
                        <a:rPr lang="ar-JO" sz="1000" b="0" i="0" u="none" strike="noStrike" baseline="0" dirty="0">
                          <a:solidFill>
                            <a:srgbClr val="002060"/>
                          </a:solidFill>
                          <a:effectLst/>
                          <a:latin typeface="Arial" panose="020B0604020202020204" pitchFamily="34" charset="0"/>
                        </a:rPr>
                        <a:t> كل منها تحو الصمود في النزاع) وتشمل، التعليم، الإشراك المالي، التوظيف، استخدام الهواتف الخلوية، تمثيل برلماني، غياب التمييز القانوني، التحيز للأبناء، القوانين التمييزية، العنف بين الأزواج، سلامة المجتمع، العنف المنظم.</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سنوياً</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السلطة الوطنية، المانح</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dirty="0">
                          <a:solidFill>
                            <a:srgbClr val="002060"/>
                          </a:solidFill>
                          <a:effectLst/>
                          <a:latin typeface="Arial" panose="020B0604020202020204" pitchFamily="34" charset="0"/>
                        </a:rPr>
                        <a:t>مؤشر المرأة والسلام والأمن</a:t>
                      </a:r>
                      <a:endParaRPr lang="en-US" dirty="0">
                        <a:solidFill>
                          <a:srgbClr val="002060"/>
                        </a:solidFill>
                      </a:endParaRPr>
                    </a:p>
                  </a:txBody>
                  <a:tcPr marL="72000" marR="72000" marT="36000" marB="36000"/>
                </a:tc>
                <a:tc>
                  <a:txBody>
                    <a:bodyPr/>
                    <a:lstStyle/>
                    <a:p>
                      <a:pPr algn="r" rtl="1"/>
                      <a:r>
                        <a:rPr lang="ar-JO" sz="1000" b="0" i="0" u="none" strike="noStrike" dirty="0">
                          <a:solidFill>
                            <a:srgbClr val="002060"/>
                          </a:solidFill>
                          <a:effectLst/>
                          <a:latin typeface="Arial" panose="020B0604020202020204" pitchFamily="34" charset="0"/>
                        </a:rPr>
                        <a:t>التصنيف</a:t>
                      </a:r>
                      <a:r>
                        <a:rPr lang="ar-JO" sz="1000" b="0" i="0" u="none" strike="noStrike" baseline="0" dirty="0">
                          <a:solidFill>
                            <a:srgbClr val="002060"/>
                          </a:solidFill>
                          <a:effectLst/>
                          <a:latin typeface="Arial" panose="020B0604020202020204" pitchFamily="34" charset="0"/>
                        </a:rPr>
                        <a:t> العام للمرأة والسلام والأمن</a:t>
                      </a:r>
                      <a:endParaRPr lang="en-US" dirty="0">
                        <a:solidFill>
                          <a:srgbClr val="002060"/>
                        </a:solidFill>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الأثر 2.6</a:t>
                      </a:r>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612310481"/>
                  </a:ext>
                </a:extLst>
              </a:tr>
              <a:tr h="546155">
                <a:tc>
                  <a:txBody>
                    <a:bodyPr/>
                    <a:lstStyle/>
                    <a:p>
                      <a:pPr algn="r" rtl="1" fontAlgn="ctr"/>
                      <a:r>
                        <a:rPr lang="ar-JO" sz="950" b="0" i="0" u="none" strike="noStrike" dirty="0">
                          <a:solidFill>
                            <a:srgbClr val="002060"/>
                          </a:solidFill>
                          <a:effectLst/>
                          <a:latin typeface="Arial" panose="020B0604020202020204" pitchFamily="34" charset="0"/>
                        </a:rPr>
                        <a:t>هذا المؤشر مخصص لبرامج العمل على إزالة الألغام التي تسعى لإعادة دمج المقاتلين السابقين من خلال أنشطة العمل على إزالة الألغام. يقيس المساهمة نحو الاستقرار ويساعد في متابعة سياق النزاع.</a:t>
                      </a:r>
                      <a:endParaRPr lang="en-US" sz="950" b="0" i="0" u="none" strike="noStrike" dirty="0">
                        <a:solidFill>
                          <a:srgbClr val="002060"/>
                        </a:solidFill>
                        <a:effectLst/>
                        <a:latin typeface="Arial" panose="020B0604020202020204" pitchFamily="34" charset="0"/>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كل ستة أشهر أو سنوياً</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noProof="0" dirty="0">
                          <a:solidFill>
                            <a:srgbClr val="002060"/>
                          </a:solidFill>
                          <a:effectLst/>
                          <a:latin typeface="Arial" panose="020B0604020202020204" pitchFamily="34" charset="0"/>
                          <a:ea typeface="+mn-ea"/>
                          <a:cs typeface="+mn-cs"/>
                        </a:rPr>
                        <a:t>المانح، 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dirty="0">
                          <a:solidFill>
                            <a:srgbClr val="002060"/>
                          </a:solidFill>
                          <a:effectLst/>
                          <a:latin typeface="Arial" panose="020B0604020202020204" pitchFamily="34" charset="0"/>
                        </a:rPr>
                        <a:t>مقابلات</a:t>
                      </a:r>
                      <a:r>
                        <a:rPr lang="ar-JO" sz="1000" b="0" i="0" u="none" strike="noStrike" baseline="0" dirty="0">
                          <a:solidFill>
                            <a:srgbClr val="002060"/>
                          </a:solidFill>
                          <a:effectLst/>
                          <a:latin typeface="Arial" panose="020B0604020202020204" pitchFamily="34" charset="0"/>
                        </a:rPr>
                        <a:t> مع أشخاص رئيسيين، نقاشات مجموعات بؤرية، المسح الأسري</a:t>
                      </a:r>
                      <a:endParaRPr lang="en-US" dirty="0">
                        <a:solidFill>
                          <a:srgbClr val="002060"/>
                        </a:solidFill>
                      </a:endParaRPr>
                    </a:p>
                  </a:txBody>
                  <a:tcPr marL="72000" marR="72000" marT="36000" marB="36000"/>
                </a:tc>
                <a:tc>
                  <a:txBody>
                    <a:bodyPr/>
                    <a:lstStyle/>
                    <a:p>
                      <a:pPr algn="r" rtl="1"/>
                      <a:r>
                        <a:rPr lang="ar-JO" sz="1000" b="0" i="0" u="none" strike="noStrike" dirty="0">
                          <a:solidFill>
                            <a:srgbClr val="002060"/>
                          </a:solidFill>
                          <a:effectLst/>
                          <a:latin typeface="Arial" panose="020B0604020202020204" pitchFamily="34" charset="0"/>
                        </a:rPr>
                        <a:t>مدى</a:t>
                      </a:r>
                      <a:r>
                        <a:rPr lang="ar-JO" sz="1000" b="0" i="0" u="none" strike="noStrike" baseline="0" dirty="0">
                          <a:solidFill>
                            <a:srgbClr val="002060"/>
                          </a:solidFill>
                          <a:effectLst/>
                          <a:latin typeface="Arial" panose="020B0604020202020204" pitchFamily="34" charset="0"/>
                        </a:rPr>
                        <a:t> تأثير</a:t>
                      </a:r>
                      <a:r>
                        <a:rPr lang="ar-JO" sz="1000" b="0" i="0" u="none" strike="noStrike" dirty="0">
                          <a:solidFill>
                            <a:srgbClr val="002060"/>
                          </a:solidFill>
                          <a:effectLst/>
                          <a:latin typeface="Arial" panose="020B0604020202020204" pitchFamily="34" charset="0"/>
                        </a:rPr>
                        <a:t> إعادة دمج المقاتلين السابقين على ديناميكية النزاع</a:t>
                      </a:r>
                      <a:endParaRPr lang="en-US" dirty="0">
                        <a:solidFill>
                          <a:srgbClr val="002060"/>
                        </a:solidFill>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الأثر 2.7</a:t>
                      </a:r>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2865973374"/>
                  </a:ext>
                </a:extLst>
              </a:tr>
              <a:tr h="360000">
                <a:tc>
                  <a:txBody>
                    <a:bodyPr/>
                    <a:lstStyle/>
                    <a:p>
                      <a:pPr algn="r" rtl="1" fontAlgn="ctr"/>
                      <a:r>
                        <a:rPr lang="ar-JO" sz="1000" b="0" i="0" u="none" strike="noStrike" dirty="0">
                          <a:solidFill>
                            <a:srgbClr val="002060"/>
                          </a:solidFill>
                          <a:effectLst/>
                          <a:latin typeface="Arial" panose="020B0604020202020204" pitchFamily="34" charset="0"/>
                        </a:rPr>
                        <a:t>الأحداث معرفة بأنها المعارك والعنف ضد المدنيين والانفجارات والعنف عن بعد وأعمال الشغب </a:t>
                      </a:r>
                      <a:endParaRPr lang="en-GB" sz="1000" b="0" i="0" u="none" strike="noStrike" dirty="0">
                        <a:solidFill>
                          <a:srgbClr val="002060"/>
                        </a:solidFill>
                        <a:effectLst/>
                        <a:latin typeface="Arial" panose="020B0604020202020204" pitchFamily="34" charset="0"/>
                      </a:endParaRPr>
                    </a:p>
                  </a:txBody>
                  <a:tcPr marL="108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سنوياً</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0"/>
                </a:tc>
                <a:tc>
                  <a:txBody>
                    <a:bodyPr/>
                    <a:lstStyle/>
                    <a:p>
                      <a:pPr algn="r" rtl="1"/>
                      <a:r>
                        <a:rPr lang="ar-JO" sz="1000" b="0" i="0" u="none" strike="noStrike" kern="1200" noProof="0" dirty="0">
                          <a:solidFill>
                            <a:srgbClr val="002060"/>
                          </a:solidFill>
                          <a:effectLst/>
                          <a:latin typeface="Arial" panose="020B0604020202020204" pitchFamily="34" charset="0"/>
                          <a:ea typeface="+mn-ea"/>
                          <a:cs typeface="+mn-cs"/>
                        </a:rPr>
                        <a:t>المانح، 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0"/>
                </a:tc>
                <a:tc>
                  <a:txBody>
                    <a:bodyPr/>
                    <a:lstStyle/>
                    <a:p>
                      <a:r>
                        <a:rPr lang="en-US" sz="1000" b="0" i="0" u="sng" strike="noStrike" dirty="0">
                          <a:solidFill>
                            <a:schemeClr val="accent1"/>
                          </a:solidFill>
                          <a:effectLst/>
                          <a:latin typeface="Arial" panose="020B0604020202020204" pitchFamily="34" charset="0"/>
                          <a:hlinkClick r:id="rId3">
                            <a:extLst>
                              <a:ext uri="{A12FA001-AC4F-418D-AE19-62706E023703}">
                                <ahyp:hlinkClr xmlns:ahyp="http://schemas.microsoft.com/office/drawing/2018/hyperlinkcolor" val="tx"/>
                              </a:ext>
                            </a:extLst>
                          </a:hlinkClick>
                        </a:rPr>
                        <a:t>ACLED Dashboard - ACLED (acleddata.com</a:t>
                      </a:r>
                      <a:r>
                        <a:rPr lang="en-US" sz="1000" b="0" i="0" u="sng" strike="noStrike" dirty="0">
                          <a:solidFill>
                            <a:srgbClr val="009FE3"/>
                          </a:solidFill>
                          <a:effectLst/>
                          <a:latin typeface="Arial" panose="020B0604020202020204" pitchFamily="34" charset="0"/>
                          <a:hlinkClick r:id="rId3">
                            <a:extLst>
                              <a:ext uri="{A12FA001-AC4F-418D-AE19-62706E023703}">
                                <ahyp:hlinkClr xmlns:ahyp="http://schemas.microsoft.com/office/drawing/2018/hyperlinkcolor" val="tx"/>
                              </a:ext>
                            </a:extLst>
                          </a:hlinkClick>
                        </a:rPr>
                        <a:t>)</a:t>
                      </a:r>
                      <a:endParaRPr lang="en-US" sz="1000" dirty="0">
                        <a:solidFill>
                          <a:srgbClr val="009FE3"/>
                        </a:solidFill>
                      </a:endParaRPr>
                    </a:p>
                  </a:txBody>
                  <a:tcPr marL="72000" marR="72000" marT="36000" marB="0"/>
                </a:tc>
                <a:tc>
                  <a:txBody>
                    <a:bodyPr/>
                    <a:lstStyle/>
                    <a:p>
                      <a:pPr algn="r" rtl="1"/>
                      <a:r>
                        <a:rPr lang="ar-JO" sz="1000" b="0" i="0" u="none" strike="noStrike" dirty="0">
                          <a:solidFill>
                            <a:srgbClr val="002060"/>
                          </a:solidFill>
                          <a:effectLst/>
                          <a:latin typeface="Arial" panose="020B0604020202020204" pitchFamily="34" charset="0"/>
                        </a:rPr>
                        <a:t>عدد أحداث النزاع</a:t>
                      </a:r>
                      <a:endParaRPr lang="en-US" dirty="0">
                        <a:solidFill>
                          <a:srgbClr val="002060"/>
                        </a:solidFill>
                      </a:endParaRPr>
                    </a:p>
                  </a:txBody>
                  <a:tcPr marL="72000" marR="72000" marT="36000" marB="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الأثر 2.8</a:t>
                      </a:r>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2047501026"/>
                  </a:ext>
                </a:extLst>
              </a:tr>
            </a:tbl>
          </a:graphicData>
        </a:graphic>
      </p:graphicFrame>
      <p:sp>
        <p:nvSpPr>
          <p:cNvPr id="2" name="Rectangle 1">
            <a:extLst>
              <a:ext uri="{FF2B5EF4-FFF2-40B4-BE49-F238E27FC236}">
                <a16:creationId xmlns:a16="http://schemas.microsoft.com/office/drawing/2014/main" id="{E39104D4-FD56-6449-DC1F-275E3AF6F9D4}"/>
              </a:ext>
            </a:extLst>
          </p:cNvPr>
          <p:cNvSpPr/>
          <p:nvPr/>
        </p:nvSpPr>
        <p:spPr>
          <a:xfrm>
            <a:off x="7835952" y="250705"/>
            <a:ext cx="3934408" cy="348761"/>
          </a:xfrm>
          <a:prstGeom prst="rect">
            <a:avLst/>
          </a:prstGeom>
          <a:noFill/>
        </p:spPr>
        <p:txBody>
          <a:bodyPr wrap="square" lIns="0" tIns="0" rIns="0" bIns="0">
            <a:noAutofit/>
          </a:bodyPr>
          <a:lstStyle/>
          <a:p>
            <a:pPr lvl="0" algn="r" rtl="1">
              <a:defRPr/>
            </a:pPr>
            <a:r>
              <a:rPr lang="ar-JO" b="1" dirty="0">
                <a:solidFill>
                  <a:srgbClr val="103A71"/>
                </a:solidFill>
                <a:latin typeface="Arial" panose="020B0604020202020204" pitchFamily="34" charset="0"/>
              </a:rPr>
              <a:t>مؤشرات مقترحة للأثر</a:t>
            </a:r>
            <a:endParaRPr lang="en-US" b="1" dirty="0">
              <a:solidFill>
                <a:prstClr val="black"/>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617E48C4-2249-AAC1-5EA0-681A9B6F58A4}"/>
              </a:ext>
            </a:extLst>
          </p:cNvPr>
          <p:cNvSpPr txBox="1"/>
          <p:nvPr/>
        </p:nvSpPr>
        <p:spPr>
          <a:xfrm>
            <a:off x="310896" y="250705"/>
            <a:ext cx="3830217" cy="261610"/>
          </a:xfrm>
          <a:prstGeom prst="rect">
            <a:avLst/>
          </a:prstGeom>
          <a:noFill/>
        </p:spPr>
        <p:txBody>
          <a:bodyPr wrap="square" rtlCol="0">
            <a:spAutoFit/>
          </a:bodyPr>
          <a:lstStyle/>
          <a:p>
            <a:pPr lvl="0" algn="r">
              <a:defRPr/>
            </a:pPr>
            <a:r>
              <a:rPr lang="ar-JO" sz="1100" b="1" dirty="0">
                <a:solidFill>
                  <a:srgbClr val="002060"/>
                </a:solidFill>
                <a:latin typeface="Arial" panose="020B0604020202020204" pitchFamily="34" charset="0"/>
              </a:rPr>
              <a:t>المؤشرات الرئيسية (الحد الأدنى من المؤشرات) اللازمة موضحة بالخط العريض</a:t>
            </a:r>
            <a:endParaRPr lang="en-GB" sz="1100" b="1" dirty="0">
              <a:solidFill>
                <a:srgbClr val="002060"/>
              </a:solidFill>
              <a:latin typeface="Arial" panose="020B0604020202020204" pitchFamily="34" charset="0"/>
            </a:endParaRPr>
          </a:p>
        </p:txBody>
      </p:sp>
      <p:sp>
        <p:nvSpPr>
          <p:cNvPr id="4" name="Slide Number Placeholder 5">
            <a:extLst>
              <a:ext uri="{FF2B5EF4-FFF2-40B4-BE49-F238E27FC236}">
                <a16:creationId xmlns:a16="http://schemas.microsoft.com/office/drawing/2014/main" id="{E27C1F81-7513-D18C-624A-E97EEF9A6BB1}"/>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53</a:t>
            </a:fld>
            <a:endParaRPr lang="en-GB" dirty="0"/>
          </a:p>
        </p:txBody>
      </p:sp>
    </p:spTree>
    <p:extLst>
      <p:ext uri="{BB962C8B-B14F-4D97-AF65-F5344CB8AC3E}">
        <p14:creationId xmlns:p14="http://schemas.microsoft.com/office/powerpoint/2010/main" val="37399204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 name="Rectangle 4">
            <a:extLst>
              <a:ext uri="{FF2B5EF4-FFF2-40B4-BE49-F238E27FC236}">
                <a16:creationId xmlns:a16="http://schemas.microsoft.com/office/drawing/2014/main" id="{CF7EF96B-0936-CDA4-75E3-17963E8BBB27}"/>
              </a:ext>
            </a:extLst>
          </p:cNvPr>
          <p:cNvSpPr/>
          <p:nvPr/>
        </p:nvSpPr>
        <p:spPr>
          <a:xfrm>
            <a:off x="7835952" y="280615"/>
            <a:ext cx="3934408" cy="348761"/>
          </a:xfrm>
          <a:prstGeom prst="rect">
            <a:avLst/>
          </a:prstGeom>
          <a:noFill/>
        </p:spPr>
        <p:txBody>
          <a:bodyPr wrap="square" lIns="0" tIns="0" rIns="0" bIns="0">
            <a:noAutofit/>
          </a:bodyPr>
          <a:lstStyle/>
          <a:p>
            <a:pPr lvl="0" algn="r" rtl="1">
              <a:defRPr/>
            </a:pPr>
            <a:r>
              <a:rPr lang="ar-JO" b="1" dirty="0">
                <a:solidFill>
                  <a:srgbClr val="103A71"/>
                </a:solidFill>
                <a:latin typeface="Arial" panose="020B0604020202020204" pitchFamily="34" charset="0"/>
              </a:rPr>
              <a:t>مؤشرات مقترحة للأثر</a:t>
            </a:r>
            <a:endParaRPr lang="en-US" b="1" dirty="0">
              <a:solidFill>
                <a:prstClr val="black"/>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D1CBBA28-1F1B-C675-E3AC-68EEACABB36E}"/>
              </a:ext>
            </a:extLst>
          </p:cNvPr>
          <p:cNvSpPr txBox="1"/>
          <p:nvPr/>
        </p:nvSpPr>
        <p:spPr>
          <a:xfrm>
            <a:off x="-1728216" y="280615"/>
            <a:ext cx="5887617" cy="261610"/>
          </a:xfrm>
          <a:prstGeom prst="rect">
            <a:avLst/>
          </a:prstGeom>
          <a:noFill/>
        </p:spPr>
        <p:txBody>
          <a:bodyPr wrap="square" rtlCol="0">
            <a:spAutoFit/>
          </a:bodyPr>
          <a:lstStyle/>
          <a:p>
            <a:pPr lvl="0" algn="r">
              <a:defRPr/>
            </a:pPr>
            <a:r>
              <a:rPr lang="ar-JO" sz="1100" b="1" dirty="0">
                <a:solidFill>
                  <a:srgbClr val="002060"/>
                </a:solidFill>
                <a:latin typeface="Arial" panose="020B0604020202020204" pitchFamily="34" charset="0"/>
              </a:rPr>
              <a:t>المؤشرات الرئيسية (الحد الأدنى من المؤشرات) اللازمة موضحة بالخط العريض</a:t>
            </a:r>
            <a:endParaRPr lang="en-GB" sz="1100" b="1" dirty="0">
              <a:solidFill>
                <a:srgbClr val="002060"/>
              </a:solidFill>
              <a:latin typeface="Arial" panose="020B0604020202020204" pitchFamily="34" charset="0"/>
            </a:endParaRPr>
          </a:p>
        </p:txBody>
      </p:sp>
      <p:sp>
        <p:nvSpPr>
          <p:cNvPr id="4" name="Slide Number Placeholder 5">
            <a:extLst>
              <a:ext uri="{FF2B5EF4-FFF2-40B4-BE49-F238E27FC236}">
                <a16:creationId xmlns:a16="http://schemas.microsoft.com/office/drawing/2014/main" id="{7D0DFA7E-6199-80FC-7AC8-28CF3D2A4960}"/>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54</a:t>
            </a:fld>
            <a:endParaRPr lang="en-GB" dirty="0"/>
          </a:p>
        </p:txBody>
      </p:sp>
      <p:graphicFrame>
        <p:nvGraphicFramePr>
          <p:cNvPr id="9" name="Table 8">
            <a:extLst>
              <a:ext uri="{FF2B5EF4-FFF2-40B4-BE49-F238E27FC236}">
                <a16:creationId xmlns:a16="http://schemas.microsoft.com/office/drawing/2014/main" id="{DBD0BB86-877F-EB48-F618-82D8DEAA3855}"/>
              </a:ext>
            </a:extLst>
          </p:cNvPr>
          <p:cNvGraphicFramePr>
            <a:graphicFrameLocks noGrp="1"/>
          </p:cNvGraphicFramePr>
          <p:nvPr>
            <p:extLst>
              <p:ext uri="{D42A27DB-BD31-4B8C-83A1-F6EECF244321}">
                <p14:modId xmlns:p14="http://schemas.microsoft.com/office/powerpoint/2010/main" val="128046499"/>
              </p:ext>
            </p:extLst>
          </p:nvPr>
        </p:nvGraphicFramePr>
        <p:xfrm>
          <a:off x="396344" y="629376"/>
          <a:ext cx="11374016" cy="6085209"/>
        </p:xfrm>
        <a:graphic>
          <a:graphicData uri="http://schemas.openxmlformats.org/drawingml/2006/table">
            <a:tbl>
              <a:tblPr>
                <a:tableStyleId>{5C22544A-7EE6-4342-B048-85BDC9FD1C3A}</a:tableStyleId>
              </a:tblPr>
              <a:tblGrid>
                <a:gridCol w="4967680">
                  <a:extLst>
                    <a:ext uri="{9D8B030D-6E8A-4147-A177-3AD203B41FA5}">
                      <a16:colId xmlns:a16="http://schemas.microsoft.com/office/drawing/2014/main" val="241963245"/>
                    </a:ext>
                  </a:extLst>
                </a:gridCol>
                <a:gridCol w="1572768">
                  <a:extLst>
                    <a:ext uri="{9D8B030D-6E8A-4147-A177-3AD203B41FA5}">
                      <a16:colId xmlns:a16="http://schemas.microsoft.com/office/drawing/2014/main" val="65803854"/>
                    </a:ext>
                  </a:extLst>
                </a:gridCol>
                <a:gridCol w="1097280">
                  <a:extLst>
                    <a:ext uri="{9D8B030D-6E8A-4147-A177-3AD203B41FA5}">
                      <a16:colId xmlns:a16="http://schemas.microsoft.com/office/drawing/2014/main" val="514060419"/>
                    </a:ext>
                  </a:extLst>
                </a:gridCol>
                <a:gridCol w="1188720">
                  <a:extLst>
                    <a:ext uri="{9D8B030D-6E8A-4147-A177-3AD203B41FA5}">
                      <a16:colId xmlns:a16="http://schemas.microsoft.com/office/drawing/2014/main" val="35352419"/>
                    </a:ext>
                  </a:extLst>
                </a:gridCol>
                <a:gridCol w="1828800">
                  <a:extLst>
                    <a:ext uri="{9D8B030D-6E8A-4147-A177-3AD203B41FA5}">
                      <a16:colId xmlns:a16="http://schemas.microsoft.com/office/drawing/2014/main" val="3055362715"/>
                    </a:ext>
                  </a:extLst>
                </a:gridCol>
                <a:gridCol w="718768">
                  <a:extLst>
                    <a:ext uri="{9D8B030D-6E8A-4147-A177-3AD203B41FA5}">
                      <a16:colId xmlns:a16="http://schemas.microsoft.com/office/drawing/2014/main" val="349104042"/>
                    </a:ext>
                  </a:extLst>
                </a:gridCol>
              </a:tblGrid>
              <a:tr h="319792">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100" b="1" i="0" u="none" strike="noStrike" dirty="0">
                          <a:solidFill>
                            <a:schemeClr val="bg1">
                              <a:lumMod val="95000"/>
                            </a:schemeClr>
                          </a:solidFill>
                          <a:effectLst/>
                          <a:latin typeface="Arial" panose="020B0604020202020204" pitchFamily="34" charset="0"/>
                        </a:rPr>
                        <a:t>الوصف</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التكرار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المالك</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المصدر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المؤشر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200" b="1" i="0" u="none" strike="noStrike" dirty="0">
                          <a:solidFill>
                            <a:schemeClr val="bg1">
                              <a:lumMod val="95000"/>
                            </a:schemeClr>
                          </a:solidFill>
                          <a:effectLst/>
                          <a:latin typeface="Arial" panose="020B0604020202020204" pitchFamily="34" charset="0"/>
                        </a:rPr>
                        <a:t>الرقم</a:t>
                      </a:r>
                      <a:endParaRPr lang="en-GB" sz="1200" b="1" i="0" u="none" strike="noStrike" dirty="0">
                        <a:solidFill>
                          <a:schemeClr val="bg1">
                            <a:lumMod val="95000"/>
                          </a:schemeClr>
                        </a:solidFill>
                        <a:effectLst/>
                        <a:latin typeface="Arial" panose="020B0604020202020204" pitchFamily="34" charset="0"/>
                      </a:endParaRPr>
                    </a:p>
                  </a:txBody>
                  <a:tcPr marL="72000" marR="7620" marT="7620" marB="0" anchor="ctr">
                    <a:solidFill>
                      <a:schemeClr val="accent6"/>
                    </a:solidFill>
                  </a:tcPr>
                </a:tc>
                <a:extLst>
                  <a:ext uri="{0D108BD9-81ED-4DB2-BD59-A6C34878D82A}">
                    <a16:rowId xmlns:a16="http://schemas.microsoft.com/office/drawing/2014/main" val="4054895585"/>
                  </a:ext>
                </a:extLst>
              </a:tr>
              <a:tr h="199149">
                <a:tc gridSpan="6">
                  <a:txBody>
                    <a:bodyPr/>
                    <a:lstStyle/>
                    <a:p>
                      <a:pPr algn="r" rtl="1"/>
                      <a:r>
                        <a:rPr lang="ar-JO" sz="1100" b="1" i="0" u="none" strike="noStrike" kern="1200" dirty="0">
                          <a:solidFill>
                            <a:schemeClr val="bg1"/>
                          </a:solidFill>
                          <a:effectLst/>
                          <a:latin typeface="Arial" panose="020B0604020202020204" pitchFamily="34" charset="0"/>
                          <a:ea typeface="+mn-ea"/>
                          <a:cs typeface="+mn-cs"/>
                        </a:rPr>
                        <a:t>الأثر 3: تنمية اقتصادية ومجتمعات أكثر صموداً يساهم في تحقيق أهداف التنمية المستدامة</a:t>
                      </a:r>
                    </a:p>
                  </a:txBody>
                  <a:tcPr marL="72000" marR="7620" marT="36000" marB="36000" anchor="ctr">
                    <a:solidFill>
                      <a:srgbClr val="7030A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1413796"/>
                  </a:ext>
                </a:extLst>
              </a:tr>
              <a:tr h="348863">
                <a:tc>
                  <a:txBody>
                    <a:bodyPr/>
                    <a:lstStyle/>
                    <a:p>
                      <a:pPr algn="r" rtl="1" fontAlgn="ctr"/>
                      <a:r>
                        <a:rPr lang="ar-JO" sz="1000" b="0" i="0" u="none" strike="noStrike" dirty="0">
                          <a:solidFill>
                            <a:srgbClr val="002060"/>
                          </a:solidFill>
                          <a:effectLst/>
                          <a:latin typeface="Arial" panose="020B0604020202020204" pitchFamily="34" charset="0"/>
                        </a:rPr>
                        <a:t>تصنيف تقدم</a:t>
                      </a:r>
                      <a:r>
                        <a:rPr lang="ar-JO" sz="1000" b="0" i="0" u="none" strike="noStrike" baseline="0" dirty="0">
                          <a:solidFill>
                            <a:srgbClr val="002060"/>
                          </a:solidFill>
                          <a:effectLst/>
                          <a:latin typeface="Arial" panose="020B0604020202020204" pitchFamily="34" charset="0"/>
                        </a:rPr>
                        <a:t> الدولة فيما يتعلق بأهداف التنمية المستدامة.</a:t>
                      </a:r>
                      <a:endParaRPr lang="en-GB" sz="1000" b="0" i="0" u="none" strike="noStrike" dirty="0">
                        <a:solidFill>
                          <a:srgbClr val="002060"/>
                        </a:solidFill>
                        <a:effectLst/>
                        <a:latin typeface="Arial" panose="020B0604020202020204" pitchFamily="34" charset="0"/>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سنوياً</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أي أحد</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dirty="0">
                          <a:solidFill>
                            <a:srgbClr val="002060"/>
                          </a:solidFill>
                          <a:effectLst/>
                          <a:latin typeface="Arial" panose="020B0604020202020204" pitchFamily="34" charset="0"/>
                          <a:hlinkClick r:id="rId3"/>
                        </a:rPr>
                        <a:t>تقرير التنمية المستدامة 2021 (</a:t>
                      </a:r>
                      <a:r>
                        <a:rPr lang="en-US" sz="1000" b="0" i="0" u="none" strike="noStrike" dirty="0">
                          <a:solidFill>
                            <a:srgbClr val="002060"/>
                          </a:solidFill>
                          <a:effectLst/>
                          <a:latin typeface="Arial" panose="020B0604020202020204" pitchFamily="34" charset="0"/>
                          <a:hlinkClick r:id="rId3"/>
                        </a:rPr>
                        <a:t>sdgindex.org</a:t>
                      </a:r>
                      <a:r>
                        <a:rPr lang="ar-JO" sz="1000" b="0" i="0" u="none" strike="noStrike" dirty="0">
                          <a:solidFill>
                            <a:srgbClr val="002060"/>
                          </a:solidFill>
                          <a:effectLst/>
                          <a:latin typeface="Arial" panose="020B0604020202020204" pitchFamily="34" charset="0"/>
                          <a:hlinkClick r:id="rId3"/>
                        </a:rPr>
                        <a:t>) </a:t>
                      </a:r>
                      <a:endParaRPr lang="en-US" dirty="0">
                        <a:solidFill>
                          <a:srgbClr val="002060"/>
                        </a:solidFill>
                      </a:endParaRPr>
                    </a:p>
                  </a:txBody>
                  <a:tcPr marL="72000" marR="72000" marT="36000" marB="36000"/>
                </a:tc>
                <a:tc>
                  <a:txBody>
                    <a:bodyPr/>
                    <a:lstStyle/>
                    <a:p>
                      <a:pPr algn="r" rtl="1"/>
                      <a:r>
                        <a:rPr lang="ar-JO" sz="1000" b="1" i="0" u="none" strike="noStrike" dirty="0">
                          <a:solidFill>
                            <a:srgbClr val="002060"/>
                          </a:solidFill>
                          <a:effectLst/>
                          <a:latin typeface="Arial" panose="020B0604020202020204" pitchFamily="34" charset="0"/>
                        </a:rPr>
                        <a:t>مؤشر أهداف التنمية المستدامة</a:t>
                      </a:r>
                      <a:endParaRPr lang="en-US" b="1" dirty="0">
                        <a:solidFill>
                          <a:srgbClr val="002060"/>
                        </a:solidFill>
                      </a:endParaRPr>
                    </a:p>
                  </a:txBody>
                  <a:tcPr marL="72000" marR="72000" marT="36000" marB="36000"/>
                </a:tc>
                <a:tc>
                  <a:txBody>
                    <a:bodyPr/>
                    <a:lstStyle/>
                    <a:p>
                      <a:pPr marL="0" algn="r" defTabSz="914400" rtl="1" eaLnBrk="1" fontAlgn="ctr" latinLnBrk="0" hangingPunct="1"/>
                      <a:r>
                        <a:rPr lang="ar-JO" sz="1000" b="1" i="0" u="none" strike="noStrike" kern="1200" dirty="0">
                          <a:solidFill>
                            <a:srgbClr val="002060"/>
                          </a:solidFill>
                          <a:effectLst/>
                          <a:latin typeface="Arial" panose="020B0604020202020204" pitchFamily="34" charset="0"/>
                          <a:ea typeface="+mn-ea"/>
                          <a:cs typeface="+mn-cs"/>
                        </a:rPr>
                        <a:t>الأثر 3.1</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594355268"/>
                  </a:ext>
                </a:extLst>
              </a:tr>
              <a:tr h="357809">
                <a:tc>
                  <a:txBody>
                    <a:bodyPr/>
                    <a:lstStyle/>
                    <a:p>
                      <a:pPr algn="r" rtl="1" fontAlgn="ctr"/>
                      <a:r>
                        <a:rPr lang="ar-JO" sz="1000" b="0" i="0" u="none" strike="noStrike" dirty="0">
                          <a:solidFill>
                            <a:srgbClr val="002060"/>
                          </a:solidFill>
                          <a:effectLst/>
                          <a:latin typeface="Arial" panose="020B0604020202020204" pitchFamily="34" charset="0"/>
                        </a:rPr>
                        <a:t>عدد المجتمعات التي تشير في المسح الأسري إلى تقدم إيجابي في سبل</a:t>
                      </a:r>
                      <a:r>
                        <a:rPr lang="ar-JO" sz="1000" b="0" i="0" u="none" strike="noStrike" baseline="0" dirty="0">
                          <a:solidFill>
                            <a:srgbClr val="002060"/>
                          </a:solidFill>
                          <a:effectLst/>
                          <a:latin typeface="Arial" panose="020B0604020202020204" pitchFamily="34" charset="0"/>
                        </a:rPr>
                        <a:t> العيش المستدامة (وفقاً للمؤشرات الخمسة)</a:t>
                      </a:r>
                    </a:p>
                    <a:p>
                      <a:pPr algn="r" rtl="1" fontAlgn="ctr"/>
                      <a:r>
                        <a:rPr lang="ar-JO" sz="1000" b="0" i="0" u="none" strike="noStrike" baseline="0" dirty="0">
                          <a:solidFill>
                            <a:srgbClr val="002060"/>
                          </a:solidFill>
                          <a:effectLst/>
                          <a:latin typeface="Arial" panose="020B0604020202020204" pitchFamily="34" charset="0"/>
                        </a:rPr>
                        <a:t>سيستخدم التقييم البيانات المجمعة ولتكوين منظور ثلاثي إلى جانب المقابلات مع الأشخاص الرئيسيين ونقاشات المجموعات البؤرية ومراجعة الوثائق. </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كل سنة أشهر أو سنوياً</a:t>
                      </a:r>
                      <a:r>
                        <a:rPr lang="ar-JO" sz="1000" b="0" i="0" u="none" strike="noStrike" kern="1200" baseline="0" dirty="0">
                          <a:solidFill>
                            <a:srgbClr val="002060"/>
                          </a:solidFill>
                          <a:effectLst/>
                          <a:latin typeface="Arial" panose="020B0604020202020204" pitchFamily="34" charset="0"/>
                          <a:ea typeface="+mn-ea"/>
                          <a:cs typeface="+mn-cs"/>
                        </a:rPr>
                        <a:t> (للمسح الأسري) </a:t>
                      </a:r>
                    </a:p>
                    <a:p>
                      <a:pPr algn="r" rtl="1"/>
                      <a:r>
                        <a:rPr lang="ar-JO" sz="1000" b="0" i="0" u="none" strike="noStrike" kern="1200" baseline="0" dirty="0">
                          <a:solidFill>
                            <a:srgbClr val="002060"/>
                          </a:solidFill>
                          <a:effectLst/>
                          <a:latin typeface="Arial" panose="020B0604020202020204" pitchFamily="34" charset="0"/>
                          <a:ea typeface="+mn-ea"/>
                          <a:cs typeface="+mn-cs"/>
                        </a:rPr>
                        <a:t>كل 2-3 سنوات (للتقييم)</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الشريك المنفذ</a:t>
                      </a:r>
                    </a:p>
                    <a:p>
                      <a:pPr algn="r" rtl="1"/>
                      <a:r>
                        <a:rPr lang="ar-JO" sz="1000" b="0" i="0" u="none" strike="noStrike" kern="1200" dirty="0">
                          <a:solidFill>
                            <a:srgbClr val="002060"/>
                          </a:solidFill>
                          <a:effectLst/>
                          <a:latin typeface="Arial" panose="020B0604020202020204" pitchFamily="34" charset="0"/>
                          <a:ea typeface="+mn-ea"/>
                          <a:cs typeface="+mn-cs"/>
                        </a:rPr>
                        <a:t>المانح</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dirty="0">
                          <a:solidFill>
                            <a:srgbClr val="002060"/>
                          </a:solidFill>
                          <a:effectLst/>
                          <a:latin typeface="Arial" panose="020B0604020202020204" pitchFamily="34" charset="0"/>
                        </a:rPr>
                        <a:t>المسح</a:t>
                      </a:r>
                      <a:r>
                        <a:rPr lang="ar-JO" sz="1000" b="0" i="0" u="none" strike="noStrike" baseline="0" dirty="0">
                          <a:solidFill>
                            <a:srgbClr val="002060"/>
                          </a:solidFill>
                          <a:effectLst/>
                          <a:latin typeface="Arial" panose="020B0604020202020204" pitchFamily="34" charset="0"/>
                        </a:rPr>
                        <a:t> الأسري والتقييم</a:t>
                      </a:r>
                      <a:endParaRPr lang="en-US" dirty="0">
                        <a:solidFill>
                          <a:srgbClr val="002060"/>
                        </a:solidFill>
                      </a:endParaRPr>
                    </a:p>
                  </a:txBody>
                  <a:tcPr marL="72000" marR="72000" marT="36000" marB="36000"/>
                </a:tc>
                <a:tc>
                  <a:txBody>
                    <a:bodyPr/>
                    <a:lstStyle/>
                    <a:p>
                      <a:pPr algn="r" rtl="1"/>
                      <a:r>
                        <a:rPr lang="ar-JO" sz="1000" b="1" i="0" u="none" strike="noStrike" dirty="0">
                          <a:solidFill>
                            <a:srgbClr val="002060"/>
                          </a:solidFill>
                          <a:effectLst/>
                          <a:latin typeface="Arial" panose="020B0604020202020204" pitchFamily="34" charset="0"/>
                        </a:rPr>
                        <a:t>صمو</a:t>
                      </a:r>
                      <a:r>
                        <a:rPr lang="ar-JO" sz="1000" b="1" i="0" u="none" strike="noStrike" baseline="0" dirty="0">
                          <a:solidFill>
                            <a:srgbClr val="002060"/>
                          </a:solidFill>
                          <a:effectLst/>
                          <a:latin typeface="Arial" panose="020B0604020202020204" pitchFamily="34" charset="0"/>
                        </a:rPr>
                        <a:t>د المجتمع</a:t>
                      </a:r>
                      <a:endParaRPr lang="en-US" b="1" dirty="0">
                        <a:solidFill>
                          <a:srgbClr val="002060"/>
                        </a:solidFill>
                      </a:endParaRPr>
                    </a:p>
                  </a:txBody>
                  <a:tcPr marL="72000" marR="72000" marT="36000" marB="36000"/>
                </a:tc>
                <a:tc>
                  <a:txBody>
                    <a:bodyPr/>
                    <a:lstStyle/>
                    <a:p>
                      <a:pPr marL="0" algn="r" defTabSz="914400" rtl="1" eaLnBrk="1" fontAlgn="ctr" latinLnBrk="0" hangingPunct="1"/>
                      <a:r>
                        <a:rPr lang="ar-JO" sz="1000" b="1" i="0" u="none" strike="noStrike" kern="1200" dirty="0">
                          <a:solidFill>
                            <a:srgbClr val="002060"/>
                          </a:solidFill>
                          <a:effectLst/>
                          <a:latin typeface="Arial" panose="020B0604020202020204" pitchFamily="34" charset="0"/>
                          <a:ea typeface="+mn-ea"/>
                          <a:cs typeface="+mn-cs"/>
                        </a:rPr>
                        <a:t>الأثر 3.2</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2930048471"/>
                  </a:ext>
                </a:extLst>
              </a:tr>
              <a:tr h="557367">
                <a:tc>
                  <a:txBody>
                    <a:bodyPr/>
                    <a:lstStyle/>
                    <a:p>
                      <a:pPr algn="r" rtl="1" fontAlgn="ctr"/>
                      <a:r>
                        <a:rPr lang="ar-JO" sz="1000" b="0" i="0" u="none" strike="noStrike" dirty="0">
                          <a:solidFill>
                            <a:srgbClr val="002060"/>
                          </a:solidFill>
                          <a:effectLst/>
                          <a:latin typeface="Arial" panose="020B0604020202020204" pitchFamily="34" charset="0"/>
                        </a:rPr>
                        <a:t>يقيس</a:t>
                      </a:r>
                      <a:r>
                        <a:rPr lang="ar-JO" sz="1000" b="0" i="0" u="none" strike="noStrike" baseline="0" dirty="0">
                          <a:solidFill>
                            <a:srgbClr val="002060"/>
                          </a:solidFill>
                          <a:effectLst/>
                          <a:latin typeface="Arial" panose="020B0604020202020204" pitchFamily="34" charset="0"/>
                        </a:rPr>
                        <a:t> مؤشر تنمية النوع الاجتماعي مستوى تنمية النوع الاجتماعي في الدولة. ويصنف نصيب الفرد من الدخل القومي الإجمالي الدول بناءً على معدل دخل الذكور مقارنة بالنساء وفقاً لمؤشر تنمية النوع الاجتماعي الخاص بالأمم المتحدة.</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سنوياً</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المانح</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dirty="0">
                          <a:solidFill>
                            <a:srgbClr val="002060"/>
                          </a:solidFill>
                          <a:effectLst/>
                          <a:latin typeface="Arial" panose="020B0604020202020204" pitchFamily="34" charset="0"/>
                        </a:rPr>
                        <a:t>مؤشر تنمية النوع الاجتماعي</a:t>
                      </a:r>
                      <a:endParaRPr lang="en-US" dirty="0">
                        <a:solidFill>
                          <a:srgbClr val="002060"/>
                        </a:solidFill>
                      </a:endParaRPr>
                    </a:p>
                  </a:txBody>
                  <a:tcPr marL="72000" marR="72000" marT="36000" marB="36000"/>
                </a:tc>
                <a:tc>
                  <a:txBody>
                    <a:bodyPr/>
                    <a:lstStyle/>
                    <a:p>
                      <a:pPr algn="r" rtl="1"/>
                      <a:r>
                        <a:rPr lang="ar-JO" sz="1000" b="0" i="0" u="none" strike="noStrike" dirty="0">
                          <a:solidFill>
                            <a:srgbClr val="002060"/>
                          </a:solidFill>
                          <a:effectLst/>
                          <a:latin typeface="Arial" panose="020B0604020202020204" pitchFamily="34" charset="0"/>
                        </a:rPr>
                        <a:t>نصيف الفرد من الدخل القومي الإجمالي للإناث</a:t>
                      </a:r>
                      <a:endParaRPr lang="en-US" dirty="0">
                        <a:solidFill>
                          <a:srgbClr val="002060"/>
                        </a:solidFill>
                      </a:endParaRPr>
                    </a:p>
                  </a:txBody>
                  <a:tcPr marL="72000" marR="72000" marT="36000" marB="36000"/>
                </a:tc>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الأثر 3.3</a:t>
                      </a:r>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3122736916"/>
                  </a:ext>
                </a:extLst>
              </a:tr>
              <a:tr h="731520">
                <a:tc>
                  <a:txBody>
                    <a:bodyPr/>
                    <a:lstStyle/>
                    <a:p>
                      <a:pPr algn="r" rtl="1" fontAlgn="ctr"/>
                      <a:r>
                        <a:rPr lang="ar-JO" sz="1000" b="0" i="0" u="none" strike="noStrike" dirty="0">
                          <a:solidFill>
                            <a:srgbClr val="002060"/>
                          </a:solidFill>
                          <a:effectLst/>
                          <a:latin typeface="Arial" panose="020B0604020202020204" pitchFamily="34" charset="0"/>
                        </a:rPr>
                        <a:t>أي</a:t>
                      </a:r>
                      <a:r>
                        <a:rPr lang="ar-JO" sz="1000" b="0" i="0" u="none" strike="noStrike" baseline="0" dirty="0">
                          <a:solidFill>
                            <a:srgbClr val="002060"/>
                          </a:solidFill>
                          <a:effectLst/>
                          <a:latin typeface="Arial" panose="020B0604020202020204" pitchFamily="34" charset="0"/>
                        </a:rPr>
                        <a:t> الصرف العام الذي يوضح </a:t>
                      </a:r>
                      <a:r>
                        <a:rPr lang="ar-JO" sz="1000" b="0" i="0" u="none" strike="noStrike" baseline="0" dirty="0" err="1">
                          <a:solidFill>
                            <a:srgbClr val="002060"/>
                          </a:solidFill>
                          <a:effectLst/>
                          <a:latin typeface="Arial" panose="020B0604020202020204" pitchFamily="34" charset="0"/>
                        </a:rPr>
                        <a:t>حوكمة</a:t>
                      </a:r>
                      <a:r>
                        <a:rPr lang="ar-JO" sz="1000" b="0" i="0" u="none" strike="noStrike" baseline="0" dirty="0">
                          <a:solidFill>
                            <a:srgbClr val="002060"/>
                          </a:solidFill>
                          <a:effectLst/>
                          <a:latin typeface="Arial" panose="020B0604020202020204" pitchFamily="34" charset="0"/>
                        </a:rPr>
                        <a:t> ومساءلة جيدة للسكان المتأثرين بالنزاع وعدم الاستقرار (مثل الصرف على الصحة والتعليم وخدمات الصحة النفسية والدعم النفسي الاجتماعي بدلاً من الصرف على الدفاع)</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سنوياً</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المانح</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dirty="0">
                          <a:solidFill>
                            <a:srgbClr val="002060"/>
                          </a:solidFill>
                          <a:effectLst/>
                          <a:latin typeface="Arial" panose="020B0604020202020204" pitchFamily="34" charset="0"/>
                        </a:rPr>
                        <a:t>مؤشر فجوة النوع الاجتماعي الخاص بالمنتدى الاقتصادي العالمي</a:t>
                      </a:r>
                      <a:endParaRPr lang="en-US" dirty="0">
                        <a:solidFill>
                          <a:srgbClr val="002060"/>
                        </a:solidFill>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dirty="0">
                          <a:solidFill>
                            <a:srgbClr val="002060"/>
                          </a:solidFill>
                          <a:effectLst/>
                          <a:latin typeface="Arial" panose="020B0604020202020204" pitchFamily="34" charset="0"/>
                        </a:rPr>
                        <a:t>نتيجة المشاركة والفرص الاقتصادية</a:t>
                      </a:r>
                      <a:endParaRPr lang="en-US" sz="1000" b="0" i="0" u="none" strike="noStrike" kern="1200" baseline="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الأثر 3.4</a:t>
                      </a:r>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3459420812"/>
                  </a:ext>
                </a:extLst>
              </a:tr>
              <a:tr h="485687">
                <a:tc>
                  <a:txBody>
                    <a:bodyPr/>
                    <a:lstStyle/>
                    <a:p>
                      <a:pPr algn="r" rtl="1" fontAlgn="ctr"/>
                      <a:r>
                        <a:rPr lang="ar-JO" sz="1000" b="0" i="0" u="none" strike="noStrike" dirty="0">
                          <a:solidFill>
                            <a:srgbClr val="002060"/>
                          </a:solidFill>
                          <a:effectLst/>
                          <a:latin typeface="Arial" panose="020B0604020202020204" pitchFamily="34" charset="0"/>
                        </a:rPr>
                        <a:t>تقييم لما إذا كانت التنمية الاجتماعية الاقتصادية تتناول محركات النزاع</a:t>
                      </a:r>
                      <a:r>
                        <a:rPr lang="ar-JO" sz="1000" b="0" i="0" u="none" strike="noStrike" baseline="0" dirty="0">
                          <a:solidFill>
                            <a:srgbClr val="002060"/>
                          </a:solidFill>
                          <a:effectLst/>
                          <a:latin typeface="Arial" panose="020B0604020202020204" pitchFamily="34" charset="0"/>
                        </a:rPr>
                        <a:t> وتلبي احتياجات المجتمع. يمكن أن بني التقييم على </a:t>
                      </a:r>
                      <a:r>
                        <a:rPr lang="ar-JO" sz="1000" b="0" i="0" u="none" strike="noStrike" baseline="0" dirty="0" err="1">
                          <a:solidFill>
                            <a:srgbClr val="002060"/>
                          </a:solidFill>
                          <a:effectLst/>
                          <a:latin typeface="Arial" panose="020B0604020202020204" pitchFamily="34" charset="0"/>
                        </a:rPr>
                        <a:t>المسوحات</a:t>
                      </a:r>
                      <a:r>
                        <a:rPr lang="ar-JO" sz="1000" b="0" i="0" u="none" strike="noStrike" baseline="0" dirty="0">
                          <a:solidFill>
                            <a:srgbClr val="002060"/>
                          </a:solidFill>
                          <a:effectLst/>
                          <a:latin typeface="Arial" panose="020B0604020202020204" pitchFamily="34" charset="0"/>
                        </a:rPr>
                        <a:t> بشأن وجهات النظر </a:t>
                      </a:r>
                      <a:r>
                        <a:rPr lang="ar-JO" sz="1000" b="0" i="0" u="none" strike="noStrike" baseline="0" dirty="0" err="1">
                          <a:solidFill>
                            <a:srgbClr val="002060"/>
                          </a:solidFill>
                          <a:effectLst/>
                          <a:latin typeface="Arial" panose="020B0604020202020204" pitchFamily="34" charset="0"/>
                        </a:rPr>
                        <a:t>والمسوحات</a:t>
                      </a:r>
                      <a:r>
                        <a:rPr lang="ar-JO" sz="1000" b="0" i="0" u="none" strike="noStrike" baseline="0" dirty="0">
                          <a:solidFill>
                            <a:srgbClr val="002060"/>
                          </a:solidFill>
                          <a:effectLst/>
                          <a:latin typeface="Arial" panose="020B0604020202020204" pitchFamily="34" charset="0"/>
                        </a:rPr>
                        <a:t> الأسرية.</a:t>
                      </a:r>
                      <a:endParaRPr lang="en-GB" sz="1000" b="0" i="0" u="none" strike="noStrike" dirty="0">
                        <a:solidFill>
                          <a:srgbClr val="002060"/>
                        </a:solidFill>
                        <a:effectLst/>
                        <a:latin typeface="Arial" panose="020B0604020202020204" pitchFamily="34" charset="0"/>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كل 2-3 سنوات</a:t>
                      </a:r>
                      <a:endParaRPr lang="en-US" sz="1000" b="0" i="0" u="none" strike="noStrike" kern="1200" dirty="0">
                        <a:solidFill>
                          <a:srgbClr val="002060"/>
                        </a:solidFill>
                        <a:effectLst/>
                        <a:latin typeface="Arial" panose="020B0604020202020204" pitchFamily="34" charset="0"/>
                        <a:ea typeface="+mn-ea"/>
                        <a:cs typeface="+mn-cs"/>
                      </a:endParaRPr>
                    </a:p>
                    <a:p>
                      <a:pPr algn="r" rtl="1"/>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المانح</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fontAlgn="ctr"/>
                      <a:r>
                        <a:rPr lang="ar-JO" sz="1000" b="0" i="0" u="none" strike="noStrike" dirty="0">
                          <a:solidFill>
                            <a:srgbClr val="002060"/>
                          </a:solidFill>
                          <a:effectLst/>
                          <a:latin typeface="Arial" panose="020B0604020202020204" pitchFamily="34" charset="0"/>
                        </a:rPr>
                        <a:t>التقييم</a:t>
                      </a:r>
                      <a:endParaRPr lang="en-US" dirty="0">
                        <a:solidFill>
                          <a:srgbClr val="002060"/>
                        </a:solidFill>
                      </a:endParaRPr>
                    </a:p>
                  </a:txBody>
                  <a:tcPr marL="72000" marR="72000" marT="36000" marB="36000"/>
                </a:tc>
                <a:tc>
                  <a:txBody>
                    <a:bodyPr/>
                    <a:lstStyle/>
                    <a:p>
                      <a:pPr algn="r" rtl="1" fontAlgn="ctr"/>
                      <a:r>
                        <a:rPr lang="ar-JO" sz="1000" b="0" i="0" u="none" strike="noStrike" dirty="0">
                          <a:solidFill>
                            <a:srgbClr val="002060"/>
                          </a:solidFill>
                          <a:effectLst/>
                          <a:latin typeface="Arial" panose="020B0604020202020204" pitchFamily="34" charset="0"/>
                        </a:rPr>
                        <a:t>تنمية</a:t>
                      </a:r>
                      <a:r>
                        <a:rPr lang="ar-JO" sz="1000" b="0" i="0" u="none" strike="noStrike" baseline="0" dirty="0">
                          <a:solidFill>
                            <a:srgbClr val="002060"/>
                          </a:solidFill>
                          <a:effectLst/>
                          <a:latin typeface="Arial" panose="020B0604020202020204" pitchFamily="34" charset="0"/>
                        </a:rPr>
                        <a:t> اجتماعية اقتصادية تتناول محركات النزاع وتلبي احتياجات المجتمع</a:t>
                      </a:r>
                      <a:endParaRPr lang="en-GB" sz="1000" b="0" i="0" u="none" strike="noStrike" dirty="0">
                        <a:solidFill>
                          <a:srgbClr val="002060"/>
                        </a:solidFill>
                        <a:effectLst/>
                        <a:latin typeface="Arial" panose="020B0604020202020204" pitchFamily="34" charset="0"/>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الأثر 3.5</a:t>
                      </a:r>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813478604"/>
                  </a:ext>
                </a:extLst>
              </a:tr>
              <a:tr h="290248">
                <a:tc gridSpan="6">
                  <a:txBody>
                    <a:bodyPr/>
                    <a:lstStyle/>
                    <a:p>
                      <a:pPr algn="r" rtl="1"/>
                      <a:r>
                        <a:rPr lang="ar-JO" sz="1100" b="1" i="0" u="none" strike="noStrike" kern="1200" dirty="0">
                          <a:solidFill>
                            <a:schemeClr val="bg1"/>
                          </a:solidFill>
                          <a:effectLst/>
                          <a:latin typeface="Arial" panose="020B0604020202020204" pitchFamily="34" charset="0"/>
                          <a:ea typeface="+mn-ea"/>
                          <a:cs typeface="+mn-cs"/>
                        </a:rPr>
                        <a:t>الأثر 4: مجتمعات أكثر أمناً وانخفاض في حالات الوفاة والإصابة من المخلفات المتفجرة</a:t>
                      </a:r>
                    </a:p>
                  </a:txBody>
                  <a:tcPr marL="72000" marR="72000" marT="36000" marB="36000">
                    <a:solidFill>
                      <a:srgbClr val="7030A0"/>
                    </a:solidFill>
                  </a:tcPr>
                </a:tc>
                <a:tc hMerge="1">
                  <a:txBody>
                    <a:bodyPr/>
                    <a:lstStyle/>
                    <a:p>
                      <a:pPr algn="r" rtl="1"/>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hMerge="1">
                  <a:txBody>
                    <a:bodyPr/>
                    <a:lstStyle/>
                    <a:p>
                      <a:pPr algn="r" rtl="1"/>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hMerge="1">
                  <a:txBody>
                    <a:bodyPr/>
                    <a:lstStyle/>
                    <a:p>
                      <a:pPr algn="r" rtl="1"/>
                      <a:endParaRPr lang="en-US" dirty="0">
                        <a:solidFill>
                          <a:srgbClr val="002060"/>
                        </a:solidFill>
                      </a:endParaRPr>
                    </a:p>
                  </a:txBody>
                  <a:tcPr marL="72000" marR="72000" marT="36000" marB="36000"/>
                </a:tc>
                <a:tc hMerge="1">
                  <a:txBody>
                    <a:bodyPr/>
                    <a:lstStyle/>
                    <a:p>
                      <a:pPr algn="r" rtl="1"/>
                      <a:endParaRPr lang="en-US" dirty="0">
                        <a:solidFill>
                          <a:srgbClr val="002060"/>
                        </a:solidFill>
                      </a:endParaRPr>
                    </a:p>
                  </a:txBody>
                  <a:tcPr marL="72000" marR="72000" marT="36000" marB="36000"/>
                </a:tc>
                <a:tc hMerge="1">
                  <a:txBody>
                    <a:bodyPr/>
                    <a:lstStyle/>
                    <a:p>
                      <a:pPr algn="r" rtl="1"/>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612310481"/>
                  </a:ext>
                </a:extLst>
              </a:tr>
              <a:tr h="546155">
                <a:tc>
                  <a:txBody>
                    <a:bodyPr/>
                    <a:lstStyle/>
                    <a:p>
                      <a:pPr algn="r" rtl="1" fontAlgn="ctr"/>
                      <a:r>
                        <a:rPr lang="ar-JO" sz="950" b="0" i="0" u="none" strike="noStrike" dirty="0">
                          <a:solidFill>
                            <a:srgbClr val="002060"/>
                          </a:solidFill>
                          <a:effectLst/>
                          <a:latin typeface="Arial" panose="020B0604020202020204" pitchFamily="34" charset="0"/>
                        </a:rPr>
                        <a:t>يجب أن يكون هذا المؤشر مصنف حسب الجنس والعمر والإعاقة</a:t>
                      </a:r>
                      <a:endParaRPr lang="en-US" sz="950" b="0" i="0" u="none" strike="noStrike" dirty="0">
                        <a:solidFill>
                          <a:srgbClr val="002060"/>
                        </a:solidFill>
                        <a:effectLst/>
                        <a:latin typeface="Arial" panose="020B0604020202020204" pitchFamily="34" charset="0"/>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سنوياً</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noProof="0" dirty="0">
                          <a:solidFill>
                            <a:srgbClr val="002060"/>
                          </a:solidFill>
                          <a:effectLst/>
                          <a:latin typeface="Arial" panose="020B0604020202020204" pitchFamily="34" charset="0"/>
                          <a:ea typeface="+mn-ea"/>
                          <a:cs typeface="+mn-cs"/>
                        </a:rPr>
                        <a:t>السلطة الوطنية،</a:t>
                      </a:r>
                      <a:r>
                        <a:rPr lang="ar-JO" sz="1000" b="0" i="0" u="none" strike="noStrike" kern="1200" baseline="0" noProof="0" dirty="0">
                          <a:solidFill>
                            <a:srgbClr val="002060"/>
                          </a:solidFill>
                          <a:effectLst/>
                          <a:latin typeface="Arial" panose="020B0604020202020204" pitchFamily="34" charset="0"/>
                          <a:ea typeface="+mn-ea"/>
                          <a:cs typeface="+mn-cs"/>
                        </a:rPr>
                        <a:t> 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dirty="0">
                          <a:solidFill>
                            <a:srgbClr val="002060"/>
                          </a:solidFill>
                          <a:effectLst/>
                          <a:latin typeface="Arial" panose="020B0604020202020204" pitchFamily="34" charset="0"/>
                        </a:rPr>
                        <a:t>نظام إدارة</a:t>
                      </a:r>
                      <a:r>
                        <a:rPr lang="ar-JO" sz="1000" b="0" i="0" u="none" strike="noStrike" baseline="0" dirty="0">
                          <a:solidFill>
                            <a:srgbClr val="002060"/>
                          </a:solidFill>
                          <a:effectLst/>
                          <a:latin typeface="Arial" panose="020B0604020202020204" pitchFamily="34" charset="0"/>
                        </a:rPr>
                        <a:t> معلومات العمل على إزالة الألغام أو مصدر آخر</a:t>
                      </a:r>
                      <a:endParaRPr lang="en-US" dirty="0">
                        <a:solidFill>
                          <a:srgbClr val="002060"/>
                        </a:solidFill>
                      </a:endParaRPr>
                    </a:p>
                  </a:txBody>
                  <a:tcPr marL="72000" marR="72000" marT="36000" marB="36000"/>
                </a:tc>
                <a:tc>
                  <a:txBody>
                    <a:bodyPr/>
                    <a:lstStyle/>
                    <a:p>
                      <a:pPr algn="r" rtl="1"/>
                      <a:r>
                        <a:rPr lang="ar-JO" sz="1000" b="1" i="0" u="none" strike="noStrike" dirty="0">
                          <a:solidFill>
                            <a:srgbClr val="002060"/>
                          </a:solidFill>
                          <a:effectLst/>
                          <a:latin typeface="Arial" panose="020B0604020202020204" pitchFamily="34" charset="0"/>
                        </a:rPr>
                        <a:t>عدد الحوادث من المخلفات المتفجرة (بيانات</a:t>
                      </a:r>
                      <a:r>
                        <a:rPr lang="ar-JO" sz="1000" b="1" i="0" u="none" strike="noStrike" baseline="0" dirty="0">
                          <a:solidFill>
                            <a:srgbClr val="002060"/>
                          </a:solidFill>
                          <a:effectLst/>
                          <a:latin typeface="Arial" panose="020B0604020202020204" pitchFamily="34" charset="0"/>
                        </a:rPr>
                        <a:t> مصنفة حسب الجنس والعمر والإعاقة)</a:t>
                      </a:r>
                      <a:endParaRPr lang="en-US" b="1" dirty="0">
                        <a:solidFill>
                          <a:srgbClr val="002060"/>
                        </a:solidFill>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الأثر 4.1</a:t>
                      </a:r>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2865973374"/>
                  </a:ext>
                </a:extLst>
              </a:tr>
              <a:tr h="360000">
                <a:tc>
                  <a:txBody>
                    <a:bodyPr/>
                    <a:lstStyle/>
                    <a:p>
                      <a:pPr algn="r" rtl="1" fontAlgn="ctr"/>
                      <a:r>
                        <a:rPr lang="ar-JO" sz="1000" b="0" i="0" u="none" strike="noStrike" dirty="0">
                          <a:solidFill>
                            <a:srgbClr val="002060"/>
                          </a:solidFill>
                          <a:effectLst/>
                          <a:latin typeface="Arial" panose="020B0604020202020204" pitchFamily="34" charset="0"/>
                        </a:rPr>
                        <a:t>يجب أن يكون هذا المؤشر مصنف حسب الجنس والعمر والإعاقة</a:t>
                      </a:r>
                      <a:endParaRPr lang="en-US" sz="1000" b="0" i="0" u="none" strike="noStrike" dirty="0">
                        <a:solidFill>
                          <a:srgbClr val="002060"/>
                        </a:solidFill>
                        <a:effectLst/>
                        <a:latin typeface="Arial" panose="020B0604020202020204" pitchFamily="34" charset="0"/>
                      </a:endParaRPr>
                    </a:p>
                  </a:txBody>
                  <a:tcPr marL="108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سنوياً</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0"/>
                </a:tc>
                <a:tc>
                  <a:txBody>
                    <a:bodyPr/>
                    <a:lstStyle/>
                    <a:p>
                      <a:pPr algn="r" rtl="1"/>
                      <a:r>
                        <a:rPr lang="ar-JO" sz="1000" b="0" i="0" u="none" strike="noStrike" kern="1200" noProof="0" dirty="0">
                          <a:solidFill>
                            <a:srgbClr val="002060"/>
                          </a:solidFill>
                          <a:effectLst/>
                          <a:latin typeface="Arial" panose="020B0604020202020204" pitchFamily="34" charset="0"/>
                          <a:ea typeface="+mn-ea"/>
                          <a:cs typeface="+mn-cs"/>
                        </a:rPr>
                        <a:t>السلطة الوطنية،</a:t>
                      </a:r>
                      <a:r>
                        <a:rPr lang="ar-JO" sz="1000" b="0" i="0" u="none" strike="noStrike" kern="1200" baseline="0" noProof="0" dirty="0">
                          <a:solidFill>
                            <a:srgbClr val="002060"/>
                          </a:solidFill>
                          <a:effectLst/>
                          <a:latin typeface="Arial" panose="020B0604020202020204" pitchFamily="34" charset="0"/>
                          <a:ea typeface="+mn-ea"/>
                          <a:cs typeface="+mn-cs"/>
                        </a:rPr>
                        <a:t> 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0"/>
                </a:tc>
                <a:tc>
                  <a:txBody>
                    <a:bodyPr/>
                    <a:lstStyle/>
                    <a:p>
                      <a:pPr algn="r" rtl="1"/>
                      <a:r>
                        <a:rPr lang="ar-JO" sz="1000" b="0" i="0" u="none" strike="noStrike" dirty="0">
                          <a:solidFill>
                            <a:srgbClr val="002060"/>
                          </a:solidFill>
                          <a:effectLst/>
                          <a:latin typeface="Arial" panose="020B0604020202020204" pitchFamily="34" charset="0"/>
                        </a:rPr>
                        <a:t>نظام إدارة</a:t>
                      </a:r>
                      <a:r>
                        <a:rPr lang="ar-JO" sz="1000" b="0" i="0" u="none" strike="noStrike" baseline="0" dirty="0">
                          <a:solidFill>
                            <a:srgbClr val="002060"/>
                          </a:solidFill>
                          <a:effectLst/>
                          <a:latin typeface="Arial" panose="020B0604020202020204" pitchFamily="34" charset="0"/>
                        </a:rPr>
                        <a:t> معلومات العمل على إزالة الألغام أو مصدر آخر</a:t>
                      </a:r>
                      <a:endParaRPr lang="en-US" sz="1000" dirty="0">
                        <a:solidFill>
                          <a:srgbClr val="002060"/>
                        </a:solidFill>
                      </a:endParaRPr>
                    </a:p>
                  </a:txBody>
                  <a:tcPr marL="72000" marR="72000" marT="36000" marB="0"/>
                </a:tc>
                <a:tc>
                  <a:txBody>
                    <a:bodyPr/>
                    <a:lstStyle/>
                    <a:p>
                      <a:pPr algn="r" rtl="1"/>
                      <a:r>
                        <a:rPr lang="ar-JO" sz="1000" b="1" i="0" u="none" strike="noStrike" dirty="0">
                          <a:solidFill>
                            <a:srgbClr val="002060"/>
                          </a:solidFill>
                          <a:effectLst/>
                          <a:latin typeface="Arial" panose="020B0604020202020204" pitchFamily="34" charset="0"/>
                        </a:rPr>
                        <a:t>عدد حالات الوفاة من المخلفات المتفجرة (بيانات</a:t>
                      </a:r>
                      <a:r>
                        <a:rPr lang="ar-JO" sz="1000" b="1" i="0" u="none" strike="noStrike" baseline="0" dirty="0">
                          <a:solidFill>
                            <a:srgbClr val="002060"/>
                          </a:solidFill>
                          <a:effectLst/>
                          <a:latin typeface="Arial" panose="020B0604020202020204" pitchFamily="34" charset="0"/>
                        </a:rPr>
                        <a:t> مصنفة حسب الجنس والعمر والإعاقة)</a:t>
                      </a:r>
                      <a:endParaRPr lang="en-US" sz="1000" b="1" dirty="0">
                        <a:solidFill>
                          <a:srgbClr val="002060"/>
                        </a:solidFill>
                      </a:endParaRPr>
                    </a:p>
                  </a:txBody>
                  <a:tcPr marL="72000" marR="72000" marT="36000" marB="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الأثر 4.2</a:t>
                      </a:r>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2047501026"/>
                  </a:ext>
                </a:extLst>
              </a:tr>
              <a:tr h="360000">
                <a:tc>
                  <a:txBody>
                    <a:bodyPr/>
                    <a:lstStyle/>
                    <a:p>
                      <a:pPr algn="r" rtl="1" fontAlgn="ctr"/>
                      <a:r>
                        <a:rPr lang="ar-JO" sz="1000" b="0" i="0" u="none" strike="noStrike" dirty="0">
                          <a:solidFill>
                            <a:srgbClr val="002060"/>
                          </a:solidFill>
                          <a:effectLst/>
                          <a:latin typeface="Arial" panose="020B0604020202020204" pitchFamily="34" charset="0"/>
                        </a:rPr>
                        <a:t>يجب أن يكون هذا المؤشر مصنف حسب الجنس والعمر والإعاقة</a:t>
                      </a:r>
                      <a:endParaRPr lang="en-US" sz="1000" b="0" i="0" u="none" strike="noStrike" dirty="0">
                        <a:solidFill>
                          <a:srgbClr val="002060"/>
                        </a:solidFill>
                        <a:effectLst/>
                        <a:latin typeface="Arial" panose="020B0604020202020204" pitchFamily="34" charset="0"/>
                      </a:endParaRPr>
                    </a:p>
                  </a:txBody>
                  <a:tcPr marL="108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سنوياً</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0"/>
                </a:tc>
                <a:tc>
                  <a:txBody>
                    <a:bodyPr/>
                    <a:lstStyle/>
                    <a:p>
                      <a:pPr algn="r" rtl="1"/>
                      <a:r>
                        <a:rPr lang="ar-JO" sz="1000" b="0" i="0" u="none" strike="noStrike" kern="1200" noProof="0" dirty="0">
                          <a:solidFill>
                            <a:srgbClr val="002060"/>
                          </a:solidFill>
                          <a:effectLst/>
                          <a:latin typeface="Arial" panose="020B0604020202020204" pitchFamily="34" charset="0"/>
                          <a:ea typeface="+mn-ea"/>
                          <a:cs typeface="+mn-cs"/>
                        </a:rPr>
                        <a:t>السلطة الوطنية،</a:t>
                      </a:r>
                      <a:r>
                        <a:rPr lang="ar-JO" sz="1000" b="0" i="0" u="none" strike="noStrike" kern="1200" baseline="0" noProof="0" dirty="0">
                          <a:solidFill>
                            <a:srgbClr val="002060"/>
                          </a:solidFill>
                          <a:effectLst/>
                          <a:latin typeface="Arial" panose="020B0604020202020204" pitchFamily="34" charset="0"/>
                          <a:ea typeface="+mn-ea"/>
                          <a:cs typeface="+mn-cs"/>
                        </a:rPr>
                        <a:t> 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dirty="0">
                          <a:solidFill>
                            <a:srgbClr val="002060"/>
                          </a:solidFill>
                          <a:effectLst/>
                          <a:latin typeface="Arial" panose="020B0604020202020204" pitchFamily="34" charset="0"/>
                        </a:rPr>
                        <a:t>نظام إدارة</a:t>
                      </a:r>
                      <a:r>
                        <a:rPr lang="ar-JO" sz="1000" b="0" i="0" u="none" strike="noStrike" baseline="0" dirty="0">
                          <a:solidFill>
                            <a:srgbClr val="002060"/>
                          </a:solidFill>
                          <a:effectLst/>
                          <a:latin typeface="Arial" panose="020B0604020202020204" pitchFamily="34" charset="0"/>
                        </a:rPr>
                        <a:t> معلومات العمل على إزالة الألغام أو مصدر آخر</a:t>
                      </a:r>
                      <a:endParaRPr lang="en-US" sz="1000" dirty="0">
                        <a:solidFill>
                          <a:srgbClr val="002060"/>
                        </a:solidFill>
                      </a:endParaRPr>
                    </a:p>
                  </a:txBody>
                  <a:tcPr marL="72000" marR="72000" marT="36000" marB="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1" i="0" u="none" strike="noStrike" dirty="0">
                          <a:solidFill>
                            <a:srgbClr val="002060"/>
                          </a:solidFill>
                          <a:effectLst/>
                          <a:latin typeface="Arial" panose="020B0604020202020204" pitchFamily="34" charset="0"/>
                        </a:rPr>
                        <a:t>عدد الإصابات من المخلفات المتفجرة (بيانات</a:t>
                      </a:r>
                      <a:r>
                        <a:rPr lang="ar-JO" sz="1000" b="1" i="0" u="none" strike="noStrike" baseline="0" dirty="0">
                          <a:solidFill>
                            <a:srgbClr val="002060"/>
                          </a:solidFill>
                          <a:effectLst/>
                          <a:latin typeface="Arial" panose="020B0604020202020204" pitchFamily="34" charset="0"/>
                        </a:rPr>
                        <a:t> مصنفة حسب الجنس والعمر والإعاقة)</a:t>
                      </a:r>
                      <a:endParaRPr lang="en-US" sz="1000" b="1" dirty="0">
                        <a:solidFill>
                          <a:srgbClr val="002060"/>
                        </a:solidFill>
                      </a:endParaRPr>
                    </a:p>
                  </a:txBody>
                  <a:tcPr marL="72000" marR="72000" marT="36000" marB="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الأثر 4.3</a:t>
                      </a:r>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3275516070"/>
                  </a:ext>
                </a:extLst>
              </a:tr>
              <a:tr h="360000">
                <a:tc>
                  <a:txBody>
                    <a:bodyPr/>
                    <a:lstStyle/>
                    <a:p>
                      <a:pPr algn="r" rtl="1" fontAlgn="ctr"/>
                      <a:r>
                        <a:rPr lang="ar-JO" sz="1000" b="0" i="0" u="none" strike="noStrike" dirty="0">
                          <a:solidFill>
                            <a:srgbClr val="002060"/>
                          </a:solidFill>
                          <a:effectLst/>
                          <a:latin typeface="Arial" panose="020B0604020202020204" pitchFamily="34" charset="0"/>
                        </a:rPr>
                        <a:t>الهدف هو تخفيض هذا الرقم، حيث يشير ذلك إلى أن</a:t>
                      </a:r>
                      <a:r>
                        <a:rPr lang="ar-JO" sz="1000" b="0" i="0" u="none" strike="noStrike" baseline="0" dirty="0">
                          <a:solidFill>
                            <a:srgbClr val="002060"/>
                          </a:solidFill>
                          <a:effectLst/>
                          <a:latin typeface="Arial" panose="020B0604020202020204" pitchFamily="34" charset="0"/>
                        </a:rPr>
                        <a:t> عمل</a:t>
                      </a:r>
                      <a:r>
                        <a:rPr lang="ar-JO" sz="1000" b="0" i="0" u="none" strike="noStrike" dirty="0">
                          <a:solidFill>
                            <a:srgbClr val="002060"/>
                          </a:solidFill>
                          <a:effectLst/>
                          <a:latin typeface="Arial" panose="020B0604020202020204" pitchFamily="34" charset="0"/>
                        </a:rPr>
                        <a:t> القطاع على تعزيز تخديم الخدمات الطبية الطارئة (وفقاً للمعيار الدول بشأن العمل على إزالة الألغام 13.10) كان ناجحاً</a:t>
                      </a:r>
                      <a:endParaRPr lang="en-US" sz="1000" b="0" i="0" u="none" strike="noStrike" dirty="0">
                        <a:solidFill>
                          <a:srgbClr val="002060"/>
                        </a:solidFill>
                        <a:effectLst/>
                        <a:latin typeface="Arial" panose="020B0604020202020204" pitchFamily="34" charset="0"/>
                      </a:endParaRPr>
                    </a:p>
                  </a:txBody>
                  <a:tcPr marL="108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سنوياً</a:t>
                      </a:r>
                      <a:endParaRPr lang="en-US" sz="1000" b="0" i="0" u="none" strike="noStrike" kern="1200" dirty="0">
                        <a:solidFill>
                          <a:srgbClr val="002060"/>
                        </a:solidFill>
                        <a:effectLst/>
                        <a:latin typeface="Arial" panose="020B0604020202020204" pitchFamily="34" charset="0"/>
                        <a:ea typeface="+mn-ea"/>
                        <a:cs typeface="+mn-cs"/>
                      </a:endParaRPr>
                    </a:p>
                    <a:p>
                      <a:pPr algn="r" rtl="1"/>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noProof="0" dirty="0">
                          <a:solidFill>
                            <a:srgbClr val="002060"/>
                          </a:solidFill>
                          <a:effectLst/>
                          <a:latin typeface="Arial" panose="020B0604020202020204" pitchFamily="34" charset="0"/>
                          <a:ea typeface="+mn-ea"/>
                          <a:cs typeface="+mn-cs"/>
                        </a:rPr>
                        <a:t>السلطة الوطنية،</a:t>
                      </a:r>
                      <a:r>
                        <a:rPr lang="ar-JO" sz="1000" b="0" i="0" u="none" strike="noStrike" kern="1200" baseline="0" noProof="0" dirty="0">
                          <a:solidFill>
                            <a:srgbClr val="002060"/>
                          </a:solidFill>
                          <a:effectLst/>
                          <a:latin typeface="Arial" panose="020B0604020202020204" pitchFamily="34" charset="0"/>
                          <a:ea typeface="+mn-ea"/>
                          <a:cs typeface="+mn-cs"/>
                        </a:rPr>
                        <a:t> 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dirty="0">
                          <a:solidFill>
                            <a:srgbClr val="002060"/>
                          </a:solidFill>
                        </a:rPr>
                        <a:t>بيانات وزارة الصحة أو مصدر آخر</a:t>
                      </a:r>
                      <a:endParaRPr lang="en-US" sz="1000" dirty="0">
                        <a:solidFill>
                          <a:srgbClr val="002060"/>
                        </a:solidFill>
                      </a:endParaRPr>
                    </a:p>
                  </a:txBody>
                  <a:tcPr marL="72000" marR="72000" marT="36000" marB="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dirty="0">
                          <a:solidFill>
                            <a:srgbClr val="002060"/>
                          </a:solidFill>
                        </a:rPr>
                        <a:t>معدل</a:t>
                      </a:r>
                      <a:r>
                        <a:rPr lang="ar-JO" sz="1000" b="0" baseline="0" dirty="0">
                          <a:solidFill>
                            <a:srgbClr val="002060"/>
                          </a:solidFill>
                        </a:rPr>
                        <a:t> الوفيات بين ضحايا المخلفات المتفجرة</a:t>
                      </a:r>
                      <a:endParaRPr lang="en-US" sz="1000" b="1" dirty="0">
                        <a:solidFill>
                          <a:srgbClr val="002060"/>
                        </a:solidFill>
                      </a:endParaRPr>
                    </a:p>
                  </a:txBody>
                  <a:tcPr marL="72000" marR="72000" marT="36000" marB="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الأثر 4.4</a:t>
                      </a:r>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2253037249"/>
                  </a:ext>
                </a:extLst>
              </a:tr>
              <a:tr h="360000">
                <a:tc>
                  <a:txBody>
                    <a:bodyPr/>
                    <a:lstStyle/>
                    <a:p>
                      <a:pPr algn="r" rtl="1" fontAlgn="ctr"/>
                      <a:r>
                        <a:rPr lang="ar-JO" sz="1000" b="0" i="0" u="none" strike="noStrike" dirty="0">
                          <a:solidFill>
                            <a:srgbClr val="002060"/>
                          </a:solidFill>
                          <a:effectLst/>
                          <a:latin typeface="Arial" panose="020B0604020202020204" pitchFamily="34" charset="0"/>
                        </a:rPr>
                        <a:t>نسبة الأشخاص الممسوحين الذين</a:t>
                      </a:r>
                      <a:r>
                        <a:rPr lang="ar-JO" sz="1000" b="0" i="0" u="none" strike="noStrike" baseline="0" dirty="0">
                          <a:solidFill>
                            <a:srgbClr val="002060"/>
                          </a:solidFill>
                          <a:effectLst/>
                          <a:latin typeface="Arial" panose="020B0604020202020204" pitchFamily="34" charset="0"/>
                        </a:rPr>
                        <a:t> يشيرون إلى أنهم يشعرون بأمان أكبر في مناطق المشروع</a:t>
                      </a:r>
                      <a:endParaRPr lang="en-US" sz="1000" b="0" i="0" u="none" strike="noStrike" dirty="0">
                        <a:solidFill>
                          <a:srgbClr val="002060"/>
                        </a:solidFill>
                        <a:effectLst/>
                        <a:latin typeface="Arial" panose="020B0604020202020204" pitchFamily="34" charset="0"/>
                      </a:endParaRPr>
                    </a:p>
                  </a:txBody>
                  <a:tcPr marL="108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كل ستة أشهر أو سنوياً</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noProof="0" dirty="0">
                          <a:solidFill>
                            <a:srgbClr val="002060"/>
                          </a:solidFill>
                          <a:effectLst/>
                          <a:latin typeface="Arial" panose="020B0604020202020204" pitchFamily="34" charset="0"/>
                          <a:ea typeface="+mn-ea"/>
                          <a:cs typeface="+mn-cs"/>
                        </a:rPr>
                        <a:t>السلطة الوطنية،</a:t>
                      </a:r>
                      <a:r>
                        <a:rPr lang="ar-JO" sz="1000" b="0" i="0" u="none" strike="noStrike" kern="1200" baseline="0" noProof="0" dirty="0">
                          <a:solidFill>
                            <a:srgbClr val="002060"/>
                          </a:solidFill>
                          <a:effectLst/>
                          <a:latin typeface="Arial" panose="020B0604020202020204" pitchFamily="34" charset="0"/>
                          <a:ea typeface="+mn-ea"/>
                          <a:cs typeface="+mn-cs"/>
                        </a:rPr>
                        <a:t> 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dirty="0">
                          <a:solidFill>
                            <a:srgbClr val="002060"/>
                          </a:solidFill>
                        </a:rPr>
                        <a:t>إما المسح الأسري أو مصدر بيانات خارجي موجود</a:t>
                      </a:r>
                      <a:endParaRPr lang="en-US" sz="1000" dirty="0">
                        <a:solidFill>
                          <a:srgbClr val="002060"/>
                        </a:solidFill>
                      </a:endParaRPr>
                    </a:p>
                  </a:txBody>
                  <a:tcPr marL="72000" marR="72000" marT="36000" marB="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dirty="0">
                          <a:solidFill>
                            <a:srgbClr val="002060"/>
                          </a:solidFill>
                        </a:rPr>
                        <a:t>المنظور بشأن الأمن والأمان (</a:t>
                      </a:r>
                      <a:r>
                        <a:rPr lang="ar-JO" sz="1000" b="0" i="0" u="none" strike="noStrike" dirty="0">
                          <a:solidFill>
                            <a:srgbClr val="002060"/>
                          </a:solidFill>
                          <a:effectLst/>
                          <a:latin typeface="Arial" panose="020B0604020202020204" pitchFamily="34" charset="0"/>
                        </a:rPr>
                        <a:t>بيانات</a:t>
                      </a:r>
                      <a:r>
                        <a:rPr lang="ar-JO" sz="1000" b="0" i="0" u="none" strike="noStrike" baseline="0" dirty="0">
                          <a:solidFill>
                            <a:srgbClr val="002060"/>
                          </a:solidFill>
                          <a:effectLst/>
                          <a:latin typeface="Arial" panose="020B0604020202020204" pitchFamily="34" charset="0"/>
                        </a:rPr>
                        <a:t> مصنفة حسب الجنس والعمر والإعاقة)</a:t>
                      </a:r>
                      <a:endParaRPr lang="en-US" sz="1000" b="0" dirty="0">
                        <a:solidFill>
                          <a:srgbClr val="002060"/>
                        </a:solidFill>
                      </a:endParaRPr>
                    </a:p>
                  </a:txBody>
                  <a:tcPr marL="72000" marR="72000" marT="36000" marB="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الأثر 4.5</a:t>
                      </a:r>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2528620180"/>
                  </a:ext>
                </a:extLst>
              </a:tr>
            </a:tbl>
          </a:graphicData>
        </a:graphic>
      </p:graphicFrame>
    </p:spTree>
    <p:extLst>
      <p:ext uri="{BB962C8B-B14F-4D97-AF65-F5344CB8AC3E}">
        <p14:creationId xmlns:p14="http://schemas.microsoft.com/office/powerpoint/2010/main" val="7121790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A48E3B67-C518-E2B7-2F47-39474051B2BF}"/>
              </a:ext>
            </a:extLst>
          </p:cNvPr>
          <p:cNvSpPr/>
          <p:nvPr/>
        </p:nvSpPr>
        <p:spPr>
          <a:xfrm>
            <a:off x="7835952" y="237040"/>
            <a:ext cx="3934408" cy="348761"/>
          </a:xfrm>
          <a:prstGeom prst="rect">
            <a:avLst/>
          </a:prstGeom>
          <a:noFill/>
        </p:spPr>
        <p:txBody>
          <a:bodyPr wrap="square" lIns="0" tIns="0" rIns="0" bIns="0">
            <a:noAutofit/>
          </a:bodyPr>
          <a:lstStyle/>
          <a:p>
            <a:pPr lvl="0" algn="r" rtl="1">
              <a:defRPr/>
            </a:pPr>
            <a:r>
              <a:rPr lang="ar-JO" b="1" dirty="0">
                <a:solidFill>
                  <a:srgbClr val="103A71"/>
                </a:solidFill>
                <a:latin typeface="Arial" panose="020B0604020202020204" pitchFamily="34" charset="0"/>
              </a:rPr>
              <a:t>مؤشرات مقترحة للنتائج</a:t>
            </a:r>
            <a:endParaRPr lang="en-US" b="1" dirty="0">
              <a:solidFill>
                <a:prstClr val="black"/>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F331A1F5-D9B4-3FCE-5CD4-ADDC00051445}"/>
              </a:ext>
            </a:extLst>
          </p:cNvPr>
          <p:cNvSpPr txBox="1"/>
          <p:nvPr/>
        </p:nvSpPr>
        <p:spPr>
          <a:xfrm>
            <a:off x="408992" y="243795"/>
            <a:ext cx="3851386" cy="261610"/>
          </a:xfrm>
          <a:prstGeom prst="rect">
            <a:avLst/>
          </a:prstGeom>
          <a:noFill/>
        </p:spPr>
        <p:txBody>
          <a:bodyPr wrap="square" rtlCol="0">
            <a:spAutoFit/>
          </a:bodyPr>
          <a:lstStyle/>
          <a:p>
            <a:pPr lvl="0" algn="r">
              <a:defRPr/>
            </a:pPr>
            <a:r>
              <a:rPr lang="ar-JO" sz="1100" b="1" dirty="0">
                <a:solidFill>
                  <a:srgbClr val="002060"/>
                </a:solidFill>
                <a:latin typeface="Arial" panose="020B0604020202020204" pitchFamily="34" charset="0"/>
              </a:rPr>
              <a:t>المؤشرات الرئيسية (الحد الأدنى من المؤشرات) اللازمة موضحة بالخط العريض</a:t>
            </a:r>
            <a:endParaRPr lang="en-GB" sz="1100" b="1" dirty="0">
              <a:solidFill>
                <a:srgbClr val="002060"/>
              </a:solidFill>
              <a:latin typeface="Arial" panose="020B0604020202020204" pitchFamily="34" charset="0"/>
            </a:endParaRPr>
          </a:p>
        </p:txBody>
      </p:sp>
      <p:sp>
        <p:nvSpPr>
          <p:cNvPr id="4" name="Slide Number Placeholder 5">
            <a:extLst>
              <a:ext uri="{FF2B5EF4-FFF2-40B4-BE49-F238E27FC236}">
                <a16:creationId xmlns:a16="http://schemas.microsoft.com/office/drawing/2014/main" id="{1412E51D-D20F-8B37-BBD0-6EE5AC1FA58D}"/>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55</a:t>
            </a:fld>
            <a:endParaRPr lang="en-GB" dirty="0"/>
          </a:p>
        </p:txBody>
      </p:sp>
      <p:graphicFrame>
        <p:nvGraphicFramePr>
          <p:cNvPr id="8" name="Table 7">
            <a:extLst>
              <a:ext uri="{FF2B5EF4-FFF2-40B4-BE49-F238E27FC236}">
                <a16:creationId xmlns:a16="http://schemas.microsoft.com/office/drawing/2014/main" id="{DBD0BB86-877F-EB48-F618-82D8DEAA3855}"/>
              </a:ext>
            </a:extLst>
          </p:cNvPr>
          <p:cNvGraphicFramePr>
            <a:graphicFrameLocks noGrp="1"/>
          </p:cNvGraphicFramePr>
          <p:nvPr>
            <p:extLst>
              <p:ext uri="{D42A27DB-BD31-4B8C-83A1-F6EECF244321}">
                <p14:modId xmlns:p14="http://schemas.microsoft.com/office/powerpoint/2010/main" val="3323451603"/>
              </p:ext>
            </p:extLst>
          </p:nvPr>
        </p:nvGraphicFramePr>
        <p:xfrm>
          <a:off x="561392" y="625437"/>
          <a:ext cx="11374016" cy="6104501"/>
        </p:xfrm>
        <a:graphic>
          <a:graphicData uri="http://schemas.openxmlformats.org/drawingml/2006/table">
            <a:tbl>
              <a:tblPr>
                <a:tableStyleId>{5C22544A-7EE6-4342-B048-85BDC9FD1C3A}</a:tableStyleId>
              </a:tblPr>
              <a:tblGrid>
                <a:gridCol w="4285911">
                  <a:extLst>
                    <a:ext uri="{9D8B030D-6E8A-4147-A177-3AD203B41FA5}">
                      <a16:colId xmlns:a16="http://schemas.microsoft.com/office/drawing/2014/main" val="241963245"/>
                    </a:ext>
                  </a:extLst>
                </a:gridCol>
                <a:gridCol w="1415845">
                  <a:extLst>
                    <a:ext uri="{9D8B030D-6E8A-4147-A177-3AD203B41FA5}">
                      <a16:colId xmlns:a16="http://schemas.microsoft.com/office/drawing/2014/main" val="293433413"/>
                    </a:ext>
                  </a:extLst>
                </a:gridCol>
                <a:gridCol w="1042220">
                  <a:extLst>
                    <a:ext uri="{9D8B030D-6E8A-4147-A177-3AD203B41FA5}">
                      <a16:colId xmlns:a16="http://schemas.microsoft.com/office/drawing/2014/main" val="1997923834"/>
                    </a:ext>
                  </a:extLst>
                </a:gridCol>
                <a:gridCol w="1573161">
                  <a:extLst>
                    <a:ext uri="{9D8B030D-6E8A-4147-A177-3AD203B41FA5}">
                      <a16:colId xmlns:a16="http://schemas.microsoft.com/office/drawing/2014/main" val="786285644"/>
                    </a:ext>
                  </a:extLst>
                </a:gridCol>
                <a:gridCol w="2338111">
                  <a:extLst>
                    <a:ext uri="{9D8B030D-6E8A-4147-A177-3AD203B41FA5}">
                      <a16:colId xmlns:a16="http://schemas.microsoft.com/office/drawing/2014/main" val="672191607"/>
                    </a:ext>
                  </a:extLst>
                </a:gridCol>
                <a:gridCol w="718768">
                  <a:extLst>
                    <a:ext uri="{9D8B030D-6E8A-4147-A177-3AD203B41FA5}">
                      <a16:colId xmlns:a16="http://schemas.microsoft.com/office/drawing/2014/main" val="349104042"/>
                    </a:ext>
                  </a:extLst>
                </a:gridCol>
              </a:tblGrid>
              <a:tr h="250901">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100" b="1" i="0" u="none" strike="noStrike" dirty="0">
                          <a:solidFill>
                            <a:schemeClr val="bg1">
                              <a:lumMod val="95000"/>
                            </a:schemeClr>
                          </a:solidFill>
                          <a:effectLst/>
                          <a:latin typeface="Arial" panose="020B0604020202020204" pitchFamily="34" charset="0"/>
                        </a:rPr>
                        <a:t>الوصف</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التكرار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المالك</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المصدر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المؤشر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200" b="1" i="0" u="none" strike="noStrike" dirty="0">
                          <a:solidFill>
                            <a:schemeClr val="bg1">
                              <a:lumMod val="95000"/>
                            </a:schemeClr>
                          </a:solidFill>
                          <a:effectLst/>
                          <a:latin typeface="Arial" panose="020B0604020202020204" pitchFamily="34" charset="0"/>
                        </a:rPr>
                        <a:t>الرقم</a:t>
                      </a:r>
                      <a:endParaRPr lang="en-GB" sz="1200" b="1" i="0" u="none" strike="noStrike" dirty="0">
                        <a:solidFill>
                          <a:schemeClr val="bg1">
                            <a:lumMod val="95000"/>
                          </a:schemeClr>
                        </a:solidFill>
                        <a:effectLst/>
                        <a:latin typeface="Arial" panose="020B0604020202020204" pitchFamily="34" charset="0"/>
                      </a:endParaRPr>
                    </a:p>
                  </a:txBody>
                  <a:tcPr marL="72000" marR="7620" marT="7620" marB="0" anchor="ctr">
                    <a:solidFill>
                      <a:schemeClr val="accent6"/>
                    </a:solidFill>
                  </a:tcPr>
                </a:tc>
                <a:extLst>
                  <a:ext uri="{0D108BD9-81ED-4DB2-BD59-A6C34878D82A}">
                    <a16:rowId xmlns:a16="http://schemas.microsoft.com/office/drawing/2014/main" val="4054895585"/>
                  </a:ext>
                </a:extLst>
              </a:tr>
              <a:tr h="241070">
                <a:tc gridSpan="6">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100" b="1" i="0" u="none" strike="noStrike" kern="1200" dirty="0">
                          <a:solidFill>
                            <a:schemeClr val="tx1"/>
                          </a:solidFill>
                          <a:effectLst/>
                          <a:latin typeface="Arial" panose="020B0604020202020204" pitchFamily="34" charset="0"/>
                          <a:ea typeface="+mn-ea"/>
                          <a:cs typeface="+mn-cs"/>
                        </a:rPr>
                        <a:t>النتيجة 1: </a:t>
                      </a:r>
                      <a:r>
                        <a:rPr lang="ar-JO" sz="1100" b="1" dirty="0">
                          <a:solidFill>
                            <a:schemeClr val="tx1"/>
                          </a:solidFill>
                        </a:rPr>
                        <a:t>تحسن في جودة حياة ضحايا المخلفات المتفجرة</a:t>
                      </a:r>
                      <a:endParaRPr lang="en-GB" sz="1100" b="1" dirty="0">
                        <a:solidFill>
                          <a:schemeClr val="tx1"/>
                        </a:solidFill>
                      </a:endParaRPr>
                    </a:p>
                  </a:txBody>
                  <a:tcPr marL="72000" marR="7620" marT="36000" marB="36000" anchor="ctr">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1413796"/>
                  </a:ext>
                </a:extLst>
              </a:tr>
              <a:tr h="455753">
                <a:tc>
                  <a:txBody>
                    <a:bodyPr/>
                    <a:lstStyle/>
                    <a:p>
                      <a:pPr algn="r" rtl="1" fontAlgn="ctr"/>
                      <a:r>
                        <a:rPr lang="ar-JO" sz="1000" b="1" i="0" u="none" strike="noStrike" dirty="0">
                          <a:solidFill>
                            <a:srgbClr val="002060"/>
                          </a:solidFill>
                          <a:effectLst/>
                          <a:latin typeface="Arial" panose="020B0604020202020204" pitchFamily="34" charset="0"/>
                        </a:rPr>
                        <a:t>تحليل مصادر متعددة للبيانات مثل المقابلات مع أشخاص رئيسيين ونقاشات المجموعات البؤرية والمسح الأسري التي تتناول التحسينات المتصورة في التعليم والصحة والأمن. </a:t>
                      </a:r>
                      <a:endParaRPr lang="en-GB" sz="1000" b="1" i="0" u="none" strike="noStrike" dirty="0">
                        <a:solidFill>
                          <a:srgbClr val="002060"/>
                        </a:solidFill>
                        <a:effectLst/>
                        <a:latin typeface="Arial" panose="020B0604020202020204" pitchFamily="34" charset="0"/>
                      </a:endParaRPr>
                    </a:p>
                  </a:txBody>
                  <a:tcPr marL="72000" marR="72000" marT="36000" marB="36000"/>
                </a:tc>
                <a:tc>
                  <a:txBody>
                    <a:bodyPr/>
                    <a:lstStyle/>
                    <a:p>
                      <a:pPr algn="r" rtl="1"/>
                      <a:r>
                        <a:rPr kumimoji="0" lang="ar-JO" sz="1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كل ستة أشهر </a:t>
                      </a:r>
                      <a:endParaRPr lang="en-US" sz="1000" b="1"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1" i="0" u="none" strike="noStrike" kern="1200" dirty="0">
                          <a:solidFill>
                            <a:srgbClr val="002060"/>
                          </a:solidFill>
                          <a:effectLst/>
                          <a:latin typeface="Arial" panose="020B0604020202020204" pitchFamily="34" charset="0"/>
                          <a:ea typeface="+mn-ea"/>
                          <a:cs typeface="+mn-cs"/>
                        </a:rPr>
                        <a:t>المانح، الشريك المنفذ</a:t>
                      </a:r>
                      <a:endParaRPr lang="en-US" sz="1000" b="1"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1" i="0" u="none" strike="noStrike" dirty="0">
                          <a:solidFill>
                            <a:srgbClr val="002060"/>
                          </a:solidFill>
                          <a:effectLst/>
                          <a:latin typeface="Arial" panose="020B0604020202020204" pitchFamily="34" charset="0"/>
                        </a:rPr>
                        <a:t>المقابلات مع</a:t>
                      </a:r>
                      <a:r>
                        <a:rPr lang="ar-JO" sz="1000" b="1" i="0" u="none" strike="noStrike" baseline="0" dirty="0">
                          <a:solidFill>
                            <a:srgbClr val="002060"/>
                          </a:solidFill>
                          <a:effectLst/>
                          <a:latin typeface="Arial" panose="020B0604020202020204" pitchFamily="34" charset="0"/>
                        </a:rPr>
                        <a:t> الأشخاص الرئيسيين، نقاشات المجموعات البؤرية، المسح الأسري</a:t>
                      </a:r>
                      <a:endParaRPr lang="en-US" b="1" dirty="0">
                        <a:solidFill>
                          <a:srgbClr val="002060"/>
                        </a:solidFill>
                      </a:endParaRPr>
                    </a:p>
                  </a:txBody>
                  <a:tcPr marL="72000" marR="72000" marT="36000" marB="36000"/>
                </a:tc>
                <a:tc>
                  <a:txBody>
                    <a:bodyPr/>
                    <a:lstStyle/>
                    <a:p>
                      <a:pPr marL="0" marR="0" lvl="0" indent="0" algn="r" rtl="1" eaLnBrk="1" fontAlgn="auto" latinLnBrk="0" hangingPunct="1">
                        <a:lnSpc>
                          <a:spcPct val="100000"/>
                        </a:lnSpc>
                        <a:spcBef>
                          <a:spcPts val="0"/>
                        </a:spcBef>
                        <a:spcAft>
                          <a:spcPts val="0"/>
                        </a:spcAft>
                        <a:buFontTx/>
                        <a:buNone/>
                      </a:pPr>
                      <a:r>
                        <a:rPr lang="ar-JO" sz="1000" b="1" i="0" u="none" strike="noStrike" kern="1200" baseline="0" dirty="0">
                          <a:solidFill>
                            <a:srgbClr val="002060"/>
                          </a:solidFill>
                          <a:effectLst/>
                          <a:latin typeface="Arial" panose="020B0604020202020204" pitchFamily="34" charset="0"/>
                          <a:ea typeface="+mn-ea"/>
                          <a:cs typeface="+mn-cs"/>
                        </a:rPr>
                        <a:t>نسبة الناجين الممسوحين الذين يشيرون إلى تحسن في جودة الحياة (بيانات مصنفة حسب العمر والجنس)</a:t>
                      </a:r>
                      <a:endParaRPr lang="en-GB" sz="1000" b="1"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algn="r" defTabSz="914400" rtl="1" eaLnBrk="1" fontAlgn="ctr" latinLnBrk="0" hangingPunct="1"/>
                      <a:r>
                        <a:rPr lang="ar-JO" sz="1000" b="1" i="0" u="none" strike="noStrike" kern="1200" dirty="0">
                          <a:solidFill>
                            <a:srgbClr val="002060"/>
                          </a:solidFill>
                          <a:effectLst/>
                          <a:latin typeface="Arial" panose="020B0604020202020204" pitchFamily="34" charset="0"/>
                          <a:ea typeface="+mn-ea"/>
                          <a:cs typeface="+mn-cs"/>
                        </a:rPr>
                        <a:t>النتيجة 1.1</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594355268"/>
                  </a:ext>
                </a:extLst>
              </a:tr>
              <a:tr h="551914">
                <a:tc>
                  <a:txBody>
                    <a:bodyPr/>
                    <a:lstStyle/>
                    <a:p>
                      <a:pPr algn="r" rtl="1" fontAlgn="ctr"/>
                      <a:r>
                        <a:rPr lang="ar-JO" sz="1000" b="1" i="0" u="none" strike="noStrike" dirty="0">
                          <a:solidFill>
                            <a:srgbClr val="002060"/>
                          </a:solidFill>
                          <a:effectLst/>
                          <a:latin typeface="Arial" panose="020B0604020202020204" pitchFamily="34" charset="0"/>
                        </a:rPr>
                        <a:t>يمكن أن تشمل مساعدة الضحايا الرعاية الطبية الطارئة والمستمرة والتأهيل والدعم النفسي والدعم النفسي الاجتماعي والإشراك الاجتماعي</a:t>
                      </a:r>
                      <a:r>
                        <a:rPr lang="ar-JO" sz="1000" b="1" i="0" u="none" strike="noStrike" baseline="0" dirty="0">
                          <a:solidFill>
                            <a:srgbClr val="002060"/>
                          </a:solidFill>
                          <a:effectLst/>
                          <a:latin typeface="Arial" panose="020B0604020202020204" pitchFamily="34" charset="0"/>
                        </a:rPr>
                        <a:t> الاقتصادي</a:t>
                      </a:r>
                      <a:endParaRPr lang="en-US" sz="1000" b="1" i="0" u="none" strike="noStrike" dirty="0">
                        <a:solidFill>
                          <a:srgbClr val="002060"/>
                        </a:solidFill>
                        <a:effectLst/>
                        <a:latin typeface="Arial" panose="020B0604020202020204" pitchFamily="34" charset="0"/>
                      </a:endParaRPr>
                    </a:p>
                  </a:txBody>
                  <a:tcPr marL="72000" marR="72000" marT="36000" marB="36000"/>
                </a:tc>
                <a:tc>
                  <a:txBody>
                    <a:bodyPr/>
                    <a:lstStyle/>
                    <a:p>
                      <a:pPr algn="r" rtl="1"/>
                      <a:r>
                        <a:rPr kumimoji="0" lang="ar-JO" sz="1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كل ستة أشهر </a:t>
                      </a:r>
                      <a:endParaRPr lang="en-US" sz="1000" b="1"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1" i="0" u="none" strike="noStrike" kern="1200" dirty="0">
                          <a:solidFill>
                            <a:srgbClr val="002060"/>
                          </a:solidFill>
                          <a:effectLst/>
                          <a:latin typeface="Arial" panose="020B0604020202020204" pitchFamily="34" charset="0"/>
                          <a:ea typeface="+mn-ea"/>
                          <a:cs typeface="+mn-cs"/>
                        </a:rPr>
                        <a:t>الشريك المنفذ</a:t>
                      </a:r>
                      <a:endParaRPr lang="en-US" sz="1000" b="1"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1" i="0" u="none" strike="noStrike" baseline="0" dirty="0">
                          <a:solidFill>
                            <a:srgbClr val="002060"/>
                          </a:solidFill>
                          <a:effectLst/>
                          <a:latin typeface="Arial" panose="020B0604020202020204" pitchFamily="34" charset="0"/>
                        </a:rPr>
                        <a:t>المسح الأسري</a:t>
                      </a:r>
                      <a:endParaRPr lang="en-US" sz="1000" b="1" dirty="0">
                        <a:solidFill>
                          <a:srgbClr val="002060"/>
                        </a:solidFill>
                      </a:endParaRPr>
                    </a:p>
                  </a:txBody>
                  <a:tcPr marL="72000" marR="72000" marT="36000" marB="36000"/>
                </a:tc>
                <a:tc>
                  <a:txBody>
                    <a:bodyPr/>
                    <a:lstStyle/>
                    <a:p>
                      <a:pPr marL="0" marR="0" lvl="0" indent="0" algn="r" rtl="1" eaLnBrk="1" fontAlgn="auto" latinLnBrk="0" hangingPunct="1">
                        <a:lnSpc>
                          <a:spcPct val="100000"/>
                        </a:lnSpc>
                        <a:spcBef>
                          <a:spcPts val="0"/>
                        </a:spcBef>
                        <a:spcAft>
                          <a:spcPts val="0"/>
                        </a:spcAft>
                        <a:buFontTx/>
                        <a:buNone/>
                      </a:pPr>
                      <a:r>
                        <a:rPr lang="ar-JO" sz="1000" b="1" i="0" u="none" strike="noStrike" kern="1200" baseline="0" dirty="0">
                          <a:solidFill>
                            <a:srgbClr val="002060"/>
                          </a:solidFill>
                          <a:effectLst/>
                          <a:latin typeface="Arial" panose="020B0604020202020204" pitchFamily="34" charset="0"/>
                          <a:ea typeface="+mn-ea"/>
                          <a:cs typeface="+mn-cs"/>
                        </a:rPr>
                        <a:t>نسبة الناجين من المخلفات المتفجرة الممسوحين الذين يشيرون إلى زيادة في الوصول إلى مساعدة الضحايا</a:t>
                      </a:r>
                      <a:endParaRPr lang="en-GB" sz="1000" b="1"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algn="r" defTabSz="914400" rtl="1" eaLnBrk="1" fontAlgn="ctr" latinLnBrk="0" hangingPunct="1"/>
                      <a:r>
                        <a:rPr lang="ar-JO" sz="1000" b="1" i="0" u="none" strike="noStrike" kern="1200" dirty="0">
                          <a:solidFill>
                            <a:srgbClr val="002060"/>
                          </a:solidFill>
                          <a:effectLst/>
                          <a:latin typeface="Arial" panose="020B0604020202020204" pitchFamily="34" charset="0"/>
                          <a:ea typeface="+mn-ea"/>
                          <a:cs typeface="+mn-cs"/>
                        </a:rPr>
                        <a:t>النتيجة</a:t>
                      </a:r>
                      <a:r>
                        <a:rPr lang="ar-JO" sz="1000" b="1" i="0" u="none" strike="noStrike" kern="1200" baseline="0" dirty="0">
                          <a:solidFill>
                            <a:srgbClr val="002060"/>
                          </a:solidFill>
                          <a:effectLst/>
                          <a:latin typeface="Arial" panose="020B0604020202020204" pitchFamily="34" charset="0"/>
                          <a:ea typeface="+mn-ea"/>
                          <a:cs typeface="+mn-cs"/>
                        </a:rPr>
                        <a:t> 1.2</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2930048471"/>
                  </a:ext>
                </a:extLst>
              </a:tr>
              <a:tr h="374551">
                <a:tc>
                  <a:txBody>
                    <a:bodyPr/>
                    <a:lstStyle/>
                    <a:p>
                      <a:pPr algn="r" rtl="1" fontAlgn="ctr"/>
                      <a:r>
                        <a:rPr lang="ar-JO" sz="1000" b="0" i="0" u="none" strike="noStrike" dirty="0">
                          <a:solidFill>
                            <a:srgbClr val="002060"/>
                          </a:solidFill>
                          <a:effectLst/>
                          <a:latin typeface="Arial" panose="020B0604020202020204" pitchFamily="34" charset="0"/>
                        </a:rPr>
                        <a:t>لأقل</a:t>
                      </a:r>
                      <a:r>
                        <a:rPr lang="ar-JO" sz="1000" b="0" i="0" u="none" strike="noStrike" baseline="0" dirty="0">
                          <a:solidFill>
                            <a:srgbClr val="002060"/>
                          </a:solidFill>
                          <a:effectLst/>
                          <a:latin typeface="Arial" panose="020B0604020202020204" pitchFamily="34" charset="0"/>
                        </a:rPr>
                        <a:t> نقطة إدارية تتوفر البيانات بشأنها (قد تتوفر فقط وطنياً ومن غير المرجح أن تكون مصنفة حسب الإعاقة، ولكنها تشير إلى التحسن العام في جودة الحيا في مناطق المشروع)</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سنوياً أو بنهاية المشروع</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المانح</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dirty="0">
                          <a:solidFill>
                            <a:srgbClr val="002060"/>
                          </a:solidFill>
                          <a:effectLst/>
                          <a:latin typeface="Arial" panose="020B0604020202020204" pitchFamily="34" charset="0"/>
                        </a:rPr>
                        <a:t>مسوح</a:t>
                      </a:r>
                      <a:r>
                        <a:rPr lang="ar-JO" sz="1000" b="0" i="0" u="none" strike="noStrike" baseline="0" dirty="0">
                          <a:solidFill>
                            <a:srgbClr val="002060"/>
                          </a:solidFill>
                          <a:effectLst/>
                          <a:latin typeface="Arial" panose="020B0604020202020204" pitchFamily="34" charset="0"/>
                        </a:rPr>
                        <a:t> ومؤشرات جودة الحياة</a:t>
                      </a:r>
                      <a:endParaRPr lang="en-US" dirty="0">
                        <a:solidFill>
                          <a:srgbClr val="002060"/>
                        </a:solidFill>
                      </a:endParaRPr>
                    </a:p>
                  </a:txBody>
                  <a:tcPr marL="72000" marR="72000" marT="36000" marB="36000"/>
                </a:tc>
                <a:tc>
                  <a:txBody>
                    <a:bodyPr/>
                    <a:lstStyle/>
                    <a:p>
                      <a:pPr algn="r" rtl="1"/>
                      <a:r>
                        <a:rPr lang="ar-JO" sz="1000" b="0" i="0" u="none" strike="noStrike" dirty="0">
                          <a:solidFill>
                            <a:srgbClr val="002060"/>
                          </a:solidFill>
                          <a:effectLst/>
                          <a:latin typeface="Arial" panose="020B0604020202020204" pitchFamily="34" charset="0"/>
                        </a:rPr>
                        <a:t>نتيجة</a:t>
                      </a:r>
                      <a:r>
                        <a:rPr lang="ar-JO" sz="1000" b="0" i="0" u="none" strike="noStrike" baseline="0" dirty="0">
                          <a:solidFill>
                            <a:srgbClr val="002060"/>
                          </a:solidFill>
                          <a:effectLst/>
                          <a:latin typeface="Arial" panose="020B0604020202020204" pitchFamily="34" charset="0"/>
                        </a:rPr>
                        <a:t> مؤشر جودة الحياة في منطقة المشروع</a:t>
                      </a:r>
                      <a:endParaRPr lang="en-US" dirty="0">
                        <a:solidFill>
                          <a:srgbClr val="002060"/>
                        </a:solidFill>
                      </a:endParaRPr>
                    </a:p>
                  </a:txBody>
                  <a:tcPr marL="72000" marR="72000" marT="36000" marB="36000"/>
                </a:tc>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النتيجة 1.3</a:t>
                      </a:r>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3122736916"/>
                  </a:ext>
                </a:extLst>
              </a:tr>
              <a:tr h="509028">
                <a:tc>
                  <a:txBody>
                    <a:bodyPr/>
                    <a:lstStyle/>
                    <a:p>
                      <a:pPr algn="r" rtl="1" fontAlgn="ctr"/>
                      <a:r>
                        <a:rPr lang="ar-JO" sz="1000" b="0" i="0" u="none" strike="noStrike" dirty="0">
                          <a:solidFill>
                            <a:srgbClr val="002060"/>
                          </a:solidFill>
                          <a:effectLst/>
                          <a:latin typeface="Arial" panose="020B0604020202020204" pitchFamily="34" charset="0"/>
                        </a:rPr>
                        <a:t>يجب اتخاذ القرار بشأن القياس</a:t>
                      </a:r>
                      <a:r>
                        <a:rPr lang="ar-JO" sz="1000" b="0" i="0" u="none" strike="noStrike" baseline="0" dirty="0">
                          <a:solidFill>
                            <a:srgbClr val="002060"/>
                          </a:solidFill>
                          <a:effectLst/>
                          <a:latin typeface="Arial" panose="020B0604020202020204" pitchFamily="34" charset="0"/>
                        </a:rPr>
                        <a:t> المحدد للتقدم في كل من الأعمدة على مستوى القطاع في كل دولة: مثلاً، انخفاض نسبة الوفاة بين المصابين من المخلفات المتفجرة</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كل ستة أشهر</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السلطة الوطنية</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dirty="0">
                          <a:solidFill>
                            <a:srgbClr val="002060"/>
                          </a:solidFill>
                          <a:effectLst/>
                          <a:latin typeface="Arial" panose="020B0604020202020204" pitchFamily="34" charset="0"/>
                        </a:rPr>
                        <a:t>تقارير ذاتية</a:t>
                      </a:r>
                      <a:endParaRPr lang="en-US" dirty="0">
                        <a:solidFill>
                          <a:srgbClr val="002060"/>
                        </a:solidFill>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dirty="0">
                          <a:solidFill>
                            <a:srgbClr val="002060"/>
                          </a:solidFill>
                          <a:effectLst/>
                          <a:latin typeface="Arial" panose="020B0604020202020204" pitchFamily="34" charset="0"/>
                        </a:rPr>
                        <a:t>التقدم المحرز في الأعمدة الستة</a:t>
                      </a:r>
                      <a:r>
                        <a:rPr lang="ar-JO" sz="1000" b="0" i="0" u="none" strike="noStrike" baseline="0" dirty="0">
                          <a:solidFill>
                            <a:srgbClr val="002060"/>
                          </a:solidFill>
                          <a:effectLst/>
                          <a:latin typeface="Arial" panose="020B0604020202020204" pitchFamily="34" charset="0"/>
                        </a:rPr>
                        <a:t> لمساعدة الضحايا:</a:t>
                      </a:r>
                    </a:p>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baseline="0" dirty="0">
                          <a:solidFill>
                            <a:srgbClr val="002060"/>
                          </a:solidFill>
                          <a:effectLst/>
                          <a:latin typeface="Arial" panose="020B0604020202020204" pitchFamily="34" charset="0"/>
                          <a:ea typeface="+mn-ea"/>
                          <a:cs typeface="+mn-cs"/>
                        </a:rPr>
                        <a:t>1) الرعاية الصحية الطارئة والمستمرة</a:t>
                      </a:r>
                      <a:endParaRPr lang="en-US" sz="1000" b="0" i="0" u="none" strike="noStrike" kern="1200" baseline="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النتيجة 1.4</a:t>
                      </a:r>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3459420812"/>
                  </a:ext>
                </a:extLst>
              </a:tr>
              <a:tr h="569764">
                <a:tc>
                  <a:txBody>
                    <a:bodyPr/>
                    <a:lstStyle/>
                    <a:p>
                      <a:pPr algn="r" rtl="1" fontAlgn="ctr"/>
                      <a:r>
                        <a:rPr lang="ar-JO" sz="1000" b="0" i="0" u="none" strike="noStrike" dirty="0">
                          <a:solidFill>
                            <a:srgbClr val="002060"/>
                          </a:solidFill>
                          <a:effectLst/>
                          <a:latin typeface="Arial" panose="020B0604020202020204" pitchFamily="34" charset="0"/>
                        </a:rPr>
                        <a:t>مثلاً، عدد الأرجل الصناعية</a:t>
                      </a:r>
                      <a:r>
                        <a:rPr lang="ar-JO" sz="1000" b="0" i="0" u="none" strike="noStrike" baseline="0" dirty="0">
                          <a:solidFill>
                            <a:srgbClr val="002060"/>
                          </a:solidFill>
                          <a:effectLst/>
                          <a:latin typeface="Arial" panose="020B0604020202020204" pitchFamily="34" charset="0"/>
                        </a:rPr>
                        <a:t> الموفرة/عدد جلسات العلاج الطبيعي المقدمة</a:t>
                      </a:r>
                      <a:endParaRPr lang="en-GB"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كل ستة أشهر</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fontAlgn="ctr"/>
                      <a:r>
                        <a:rPr lang="ar-JO" sz="1000" b="0" i="0" u="none" strike="noStrike" dirty="0">
                          <a:solidFill>
                            <a:srgbClr val="002060"/>
                          </a:solidFill>
                          <a:effectLst/>
                          <a:latin typeface="Arial" panose="020B0604020202020204" pitchFamily="34" charset="0"/>
                        </a:rPr>
                        <a:t>المسوح،</a:t>
                      </a:r>
                      <a:r>
                        <a:rPr lang="ar-JO" sz="1000" b="0" i="0" u="none" strike="noStrike" baseline="0" dirty="0">
                          <a:solidFill>
                            <a:srgbClr val="002060"/>
                          </a:solidFill>
                          <a:effectLst/>
                          <a:latin typeface="Arial" panose="020B0604020202020204" pitchFamily="34" charset="0"/>
                        </a:rPr>
                        <a:t> الوزارات، سلطة إزالة الألغام الوطنية</a:t>
                      </a:r>
                      <a:endParaRPr lang="en-US" dirty="0">
                        <a:solidFill>
                          <a:srgbClr val="002060"/>
                        </a:solidFill>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dirty="0">
                          <a:solidFill>
                            <a:srgbClr val="002060"/>
                          </a:solidFill>
                          <a:effectLst/>
                          <a:latin typeface="Arial" panose="020B0604020202020204" pitchFamily="34" charset="0"/>
                        </a:rPr>
                        <a:t>التقدم المحرز في الأعمدة الستة</a:t>
                      </a:r>
                      <a:r>
                        <a:rPr lang="ar-JO" sz="1000" b="0" i="0" u="none" strike="noStrike" baseline="0" dirty="0">
                          <a:solidFill>
                            <a:srgbClr val="002060"/>
                          </a:solidFill>
                          <a:effectLst/>
                          <a:latin typeface="Arial" panose="020B0604020202020204" pitchFamily="34" charset="0"/>
                        </a:rPr>
                        <a:t> لمساعدة الضحايا:</a:t>
                      </a:r>
                    </a:p>
                    <a:p>
                      <a:pPr algn="r" rtl="1"/>
                      <a:r>
                        <a:rPr lang="ar-JO" sz="1000" b="0" i="0" u="none" strike="noStrike" dirty="0">
                          <a:solidFill>
                            <a:srgbClr val="002060"/>
                          </a:solidFill>
                          <a:effectLst/>
                          <a:latin typeface="Arial" panose="020B0604020202020204" pitchFamily="34" charset="0"/>
                        </a:rPr>
                        <a:t>2) التأهيل</a:t>
                      </a:r>
                      <a:r>
                        <a:rPr lang="ar-JO" sz="1000" b="0" i="0" u="none" strike="noStrike" baseline="0" dirty="0">
                          <a:solidFill>
                            <a:srgbClr val="002060"/>
                          </a:solidFill>
                          <a:effectLst/>
                          <a:latin typeface="Arial" panose="020B0604020202020204" pitchFamily="34" charset="0"/>
                        </a:rPr>
                        <a:t> الجسدي</a:t>
                      </a:r>
                      <a:r>
                        <a:rPr lang="en-GB" sz="1000" b="0" i="0" u="none" strike="noStrike" dirty="0">
                          <a:solidFill>
                            <a:srgbClr val="002060"/>
                          </a:solidFill>
                          <a:effectLst/>
                          <a:latin typeface="Arial" panose="020B0604020202020204" pitchFamily="34" charset="0"/>
                        </a:rPr>
                        <a:t> </a:t>
                      </a:r>
                    </a:p>
                  </a:txBody>
                  <a:tcPr marL="72000" marR="72000" marT="36000" marB="36000"/>
                </a:tc>
                <a:tc>
                  <a:txBody>
                    <a:bodyPr/>
                    <a:lstStyle/>
                    <a:p>
                      <a:pPr algn="r" rtl="1"/>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النتيجة 1.5</a:t>
                      </a:r>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813478604"/>
                  </a:ext>
                </a:extLst>
              </a:tr>
              <a:tr h="532358">
                <a:tc>
                  <a:txBody>
                    <a:bodyPr/>
                    <a:lstStyle/>
                    <a:p>
                      <a:pPr algn="r" rtl="1" fontAlgn="ctr"/>
                      <a:r>
                        <a:rPr lang="ar-JO" sz="1000" b="0" i="0" u="none" strike="noStrike" dirty="0">
                          <a:solidFill>
                            <a:srgbClr val="002060"/>
                          </a:solidFill>
                          <a:effectLst/>
                          <a:latin typeface="Arial" panose="020B0604020202020204" pitchFamily="34" charset="0"/>
                        </a:rPr>
                        <a:t>دراسات الحالة، مثلاً، عدد شبكات الناجين</a:t>
                      </a:r>
                      <a:r>
                        <a:rPr lang="ar-JO" sz="1000" b="0" i="0" u="none" strike="noStrike" baseline="0" dirty="0">
                          <a:solidFill>
                            <a:srgbClr val="002060"/>
                          </a:solidFill>
                          <a:effectLst/>
                          <a:latin typeface="Arial" panose="020B0604020202020204" pitchFamily="34" charset="0"/>
                        </a:rPr>
                        <a:t> لمدربة في توفير دعم الزمالة</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كل ستة أشهر</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الشريك المنفذ</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algn="r" rtl="1"/>
                      <a:r>
                        <a:rPr lang="ar-JO" sz="1000" b="0" i="0" u="none" strike="noStrike" dirty="0">
                          <a:solidFill>
                            <a:srgbClr val="002060"/>
                          </a:solidFill>
                          <a:effectLst/>
                          <a:latin typeface="Arial" panose="020B0604020202020204" pitchFamily="34" charset="0"/>
                        </a:rPr>
                        <a:t>دراسات الحالة</a:t>
                      </a:r>
                      <a:endParaRPr lang="en-US" dirty="0">
                        <a:solidFill>
                          <a:srgbClr val="002060"/>
                        </a:solidFill>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dirty="0">
                          <a:solidFill>
                            <a:srgbClr val="002060"/>
                          </a:solidFill>
                          <a:effectLst/>
                          <a:latin typeface="Arial" panose="020B0604020202020204" pitchFamily="34" charset="0"/>
                        </a:rPr>
                        <a:t>التقدم المحرز في الأعمدة الستة</a:t>
                      </a:r>
                      <a:r>
                        <a:rPr lang="ar-JO" sz="1000" b="0" i="0" u="none" strike="noStrike" baseline="0" dirty="0">
                          <a:solidFill>
                            <a:srgbClr val="002060"/>
                          </a:solidFill>
                          <a:effectLst/>
                          <a:latin typeface="Arial" panose="020B0604020202020204" pitchFamily="34" charset="0"/>
                        </a:rPr>
                        <a:t> لمساعدة الضحايا:</a:t>
                      </a:r>
                    </a:p>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baseline="0" dirty="0">
                          <a:solidFill>
                            <a:srgbClr val="002060"/>
                          </a:solidFill>
                          <a:effectLst/>
                          <a:latin typeface="Arial" panose="020B0604020202020204" pitchFamily="34" charset="0"/>
                        </a:rPr>
                        <a:t>3) الدعم النفسي والدعم النفسي الاجتماعي</a:t>
                      </a:r>
                    </a:p>
                  </a:txBody>
                  <a:tcPr marL="72000" marR="72000" marT="36000" marB="36000"/>
                </a:tc>
                <a:tc>
                  <a:txBody>
                    <a:bodyPr/>
                    <a:lstStyle/>
                    <a:p>
                      <a:pPr algn="r" rtl="1"/>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النتيجة 1.6</a:t>
                      </a:r>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612310481"/>
                  </a:ext>
                </a:extLst>
              </a:tr>
              <a:tr h="606426">
                <a:tc>
                  <a:txBody>
                    <a:bodyPr/>
                    <a:lstStyle/>
                    <a:p>
                      <a:pPr algn="r" rtl="1" fontAlgn="ctr"/>
                      <a:r>
                        <a:rPr lang="ar-JO" sz="950" b="0" i="0" u="none" strike="noStrike" dirty="0">
                          <a:solidFill>
                            <a:srgbClr val="002060"/>
                          </a:solidFill>
                          <a:effectLst/>
                          <a:latin typeface="Arial" panose="020B0604020202020204" pitchFamily="34" charset="0"/>
                        </a:rPr>
                        <a:t>مثلاً،</a:t>
                      </a:r>
                      <a:r>
                        <a:rPr lang="ar-JO" sz="950" b="0" i="0" u="none" strike="noStrike" baseline="0" dirty="0">
                          <a:solidFill>
                            <a:srgbClr val="002060"/>
                          </a:solidFill>
                          <a:effectLst/>
                          <a:latin typeface="Arial" panose="020B0604020202020204" pitchFamily="34" charset="0"/>
                        </a:rPr>
                        <a:t> عدد الأسر التي حصلت على الدعم في إنشاء مشروع صغير، عدد الأطفال الناجين في المدارس، الخ.</a:t>
                      </a:r>
                      <a:endParaRPr lang="en-US" sz="95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كل ستة أشهر</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الشريك المنفذ</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algn="r" rtl="1"/>
                      <a:r>
                        <a:rPr lang="ar-JO" sz="1000" b="0" i="0" u="none" strike="noStrike" dirty="0">
                          <a:solidFill>
                            <a:srgbClr val="002060"/>
                          </a:solidFill>
                          <a:effectLst/>
                          <a:latin typeface="Arial" panose="020B0604020202020204" pitchFamily="34" charset="0"/>
                        </a:rPr>
                        <a:t>المسح</a:t>
                      </a:r>
                      <a:r>
                        <a:rPr lang="ar-JO" sz="1000" b="0" i="0" u="none" strike="noStrike" baseline="0" dirty="0">
                          <a:solidFill>
                            <a:srgbClr val="002060"/>
                          </a:solidFill>
                          <a:effectLst/>
                          <a:latin typeface="Arial" panose="020B0604020202020204" pitchFamily="34" charset="0"/>
                        </a:rPr>
                        <a:t> الأسري</a:t>
                      </a:r>
                      <a:endParaRPr lang="en-US" dirty="0">
                        <a:solidFill>
                          <a:srgbClr val="002060"/>
                        </a:solidFill>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dirty="0">
                          <a:solidFill>
                            <a:srgbClr val="002060"/>
                          </a:solidFill>
                          <a:effectLst/>
                          <a:latin typeface="Arial" panose="020B0604020202020204" pitchFamily="34" charset="0"/>
                        </a:rPr>
                        <a:t>التقدم المحرز في الأعمدة الستة</a:t>
                      </a:r>
                      <a:r>
                        <a:rPr lang="ar-JO" sz="1000" b="0" i="0" u="none" strike="noStrike" baseline="0" dirty="0">
                          <a:solidFill>
                            <a:srgbClr val="002060"/>
                          </a:solidFill>
                          <a:effectLst/>
                          <a:latin typeface="Arial" panose="020B0604020202020204" pitchFamily="34" charset="0"/>
                        </a:rPr>
                        <a:t> لمساعدة الضحايا:</a:t>
                      </a:r>
                      <a:endParaRPr lang="en-US" sz="1000" b="0" i="0" u="none" strike="noStrike" baseline="0" dirty="0">
                        <a:solidFill>
                          <a:srgbClr val="002060"/>
                        </a:solidFill>
                        <a:effectLst/>
                        <a:latin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baseline="0" dirty="0">
                          <a:solidFill>
                            <a:srgbClr val="002060"/>
                          </a:solidFill>
                          <a:effectLst/>
                          <a:latin typeface="Arial" panose="020B0604020202020204" pitchFamily="34" charset="0"/>
                        </a:rPr>
                        <a:t>4) الإشراك الاقتصادي الاجتماعي</a:t>
                      </a:r>
                      <a:endParaRPr lang="en-US" sz="1000" b="0" i="0" u="none" strike="noStrike" baseline="0" dirty="0">
                        <a:solidFill>
                          <a:srgbClr val="002060"/>
                        </a:solidFill>
                        <a:effectLst/>
                        <a:latin typeface="Arial" panose="020B0604020202020204" pitchFamily="34" charset="0"/>
                      </a:endParaRPr>
                    </a:p>
                  </a:txBody>
                  <a:tcPr marL="72000" marR="72000" marT="36000" marB="36000"/>
                </a:tc>
                <a:tc>
                  <a:txBody>
                    <a:bodyPr/>
                    <a:lstStyle/>
                    <a:p>
                      <a:pPr algn="r" rtl="1"/>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النتيجة 1.7</a:t>
                      </a:r>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2865973374"/>
                  </a:ext>
                </a:extLst>
              </a:tr>
              <a:tr h="649452">
                <a:tc>
                  <a:txBody>
                    <a:bodyPr/>
                    <a:lstStyle/>
                    <a:p>
                      <a:pPr algn="r" rtl="1" fontAlgn="ctr"/>
                      <a:r>
                        <a:rPr lang="ar-JO" sz="1000" b="0" i="0" u="none" strike="noStrike" dirty="0">
                          <a:solidFill>
                            <a:srgbClr val="002060"/>
                          </a:solidFill>
                          <a:effectLst/>
                          <a:latin typeface="Arial" panose="020B0604020202020204" pitchFamily="34" charset="0"/>
                        </a:rPr>
                        <a:t>يجب أن تشمل</a:t>
                      </a:r>
                      <a:r>
                        <a:rPr lang="ar-JO" sz="1000" b="0" i="0" u="none" strike="noStrike" baseline="0" dirty="0">
                          <a:solidFill>
                            <a:srgbClr val="002060"/>
                          </a:solidFill>
                          <a:effectLst/>
                          <a:latin typeface="Arial" panose="020B0604020202020204" pitchFamily="34" charset="0"/>
                        </a:rPr>
                        <a:t> دراسة الحالة بيانات كمية مثل الزيادة في عدد بيانات الضحايا المصنفة حسب الجنس والعمر والإعاقة، والزيادة في البيانات النوعية بشأن الدقة.</a:t>
                      </a:r>
                      <a:endParaRPr lang="en-GB" sz="1000" b="0" i="0" u="none" strike="noStrike" dirty="0">
                        <a:solidFill>
                          <a:srgbClr val="002060"/>
                        </a:solidFill>
                        <a:effectLst/>
                        <a:latin typeface="Arial" panose="020B0604020202020204" pitchFamily="34" charset="0"/>
                      </a:endParaRPr>
                    </a:p>
                  </a:txBody>
                  <a:tcPr marL="108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كل ستة أشهر</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0"/>
                </a:tc>
                <a:tc>
                  <a:txBody>
                    <a:bodyPr/>
                    <a:lstStyle/>
                    <a:p>
                      <a:pPr algn="r" rtl="1"/>
                      <a:r>
                        <a:rPr lang="ar-JO" sz="1000" b="0" i="0" u="none" strike="noStrike" kern="1200" noProof="0" dirty="0">
                          <a:solidFill>
                            <a:srgbClr val="002060"/>
                          </a:solidFill>
                          <a:effectLst/>
                          <a:latin typeface="Arial" panose="020B0604020202020204" pitchFamily="34" charset="0"/>
                          <a:ea typeface="+mn-ea"/>
                          <a:cs typeface="+mn-cs"/>
                        </a:rPr>
                        <a:t>السلطة الوطنية</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0"/>
                </a:tc>
                <a:tc>
                  <a:txBody>
                    <a:bodyPr/>
                    <a:lstStyle/>
                    <a:p>
                      <a:pPr marL="0" algn="r" defTabSz="914400" rtl="1" eaLnBrk="1" latinLnBrk="0" hangingPunct="1"/>
                      <a:r>
                        <a:rPr lang="ar-JO" sz="1000" b="0" i="0" u="none" strike="noStrike" kern="1200" dirty="0">
                          <a:solidFill>
                            <a:srgbClr val="002060"/>
                          </a:solidFill>
                          <a:effectLst/>
                          <a:latin typeface="Arial" panose="020B0604020202020204" pitchFamily="34" charset="0"/>
                          <a:ea typeface="+mn-ea"/>
                          <a:cs typeface="+mn-cs"/>
                        </a:rPr>
                        <a:t>دراسة الحالة</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التقدم المحرز في الأعمدة الستة لمساعدة الضحايا:</a:t>
                      </a:r>
                    </a:p>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5) جمع البيانات</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0"/>
                </a:tc>
                <a:tc>
                  <a:txBody>
                    <a:bodyPr/>
                    <a:lstStyle/>
                    <a:p>
                      <a:pPr algn="r" rtl="1"/>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النتيجة 1.8</a:t>
                      </a:r>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2047501026"/>
                  </a:ext>
                </a:extLst>
              </a:tr>
              <a:tr h="362148">
                <a:tc>
                  <a:txBody>
                    <a:bodyPr/>
                    <a:lstStyle/>
                    <a:p>
                      <a:pPr algn="r" rtl="1" fontAlgn="ctr"/>
                      <a:r>
                        <a:rPr lang="ar-JO" sz="1000" b="0" i="0" u="none" strike="noStrike" kern="1200" dirty="0">
                          <a:solidFill>
                            <a:srgbClr val="002060"/>
                          </a:solidFill>
                          <a:effectLst/>
                          <a:latin typeface="Arial" panose="020B0604020202020204" pitchFamily="34" charset="0"/>
                          <a:ea typeface="+mn-ea"/>
                          <a:cs typeface="+mn-cs"/>
                        </a:rPr>
                        <a:t>مثلاً،</a:t>
                      </a:r>
                      <a:r>
                        <a:rPr lang="ar-JO" sz="1000" b="0" i="0" u="none" strike="noStrike" kern="1200" baseline="0" dirty="0">
                          <a:solidFill>
                            <a:srgbClr val="002060"/>
                          </a:solidFill>
                          <a:effectLst/>
                          <a:latin typeface="Arial" panose="020B0604020202020204" pitchFamily="34" charset="0"/>
                          <a:ea typeface="+mn-ea"/>
                          <a:cs typeface="+mn-cs"/>
                        </a:rPr>
                        <a:t> تطور معايير العمل على إزالة الألغام الوطنية بشأن مساعدة الضحايا، وجود سياسة وطنية بشأن الإعاقة.</a:t>
                      </a:r>
                      <a:endParaRPr lang="en-GB"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tc>
                  <a:txBody>
                    <a:bodyPr/>
                    <a:lstStyle/>
                    <a:p>
                      <a:pPr algn="r" rtl="1"/>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سنوياً</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الشريك المنفذ</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algn="r" rtl="1"/>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دراسة الحالة، سلطة إزالة الألغام الوطنية، الوزارات</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التقدم المحرز في الأعمدة الستة لمساعدة الضحايا:</a:t>
                      </a:r>
                    </a:p>
                    <a:p>
                      <a:pPr algn="r" rtl="1"/>
                      <a:r>
                        <a:rPr lang="ar-JO" sz="1000" b="0" i="0" u="none" strike="noStrike" kern="1200" dirty="0">
                          <a:solidFill>
                            <a:srgbClr val="002060"/>
                          </a:solidFill>
                          <a:effectLst/>
                          <a:latin typeface="Arial" panose="020B0604020202020204" pitchFamily="34" charset="0"/>
                          <a:ea typeface="+mn-ea"/>
                          <a:cs typeface="+mn-cs"/>
                        </a:rPr>
                        <a:t>6) القوانين والأنظمة والسياسات</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0"/>
                </a:tc>
                <a:tc>
                  <a:txBody>
                    <a:bodyPr/>
                    <a:lstStyle/>
                    <a:p>
                      <a:pPr algn="r" rtl="1"/>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النتيجة 1.9</a:t>
                      </a:r>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890207880"/>
                  </a:ext>
                </a:extLst>
              </a:tr>
              <a:tr h="362148">
                <a:tc>
                  <a:txBody>
                    <a:bodyPr/>
                    <a:lstStyle/>
                    <a:p>
                      <a:pPr algn="r" rtl="1" fontAlgn="ctr"/>
                      <a:r>
                        <a:rPr lang="ar-JO" sz="1000" b="0" i="0" u="none" strike="noStrike" kern="1200" dirty="0">
                          <a:solidFill>
                            <a:srgbClr val="002060"/>
                          </a:solidFill>
                          <a:effectLst/>
                          <a:latin typeface="Arial" panose="020B0604020202020204" pitchFamily="34" charset="0"/>
                          <a:ea typeface="+mn-ea"/>
                          <a:cs typeface="+mn-cs"/>
                        </a:rPr>
                        <a:t>المقابلات مع الأشخاص</a:t>
                      </a:r>
                      <a:r>
                        <a:rPr lang="ar-JO" sz="1000" b="0" i="0" u="none" strike="noStrike" kern="1200" baseline="0" dirty="0">
                          <a:solidFill>
                            <a:srgbClr val="002060"/>
                          </a:solidFill>
                          <a:effectLst/>
                          <a:latin typeface="Arial" panose="020B0604020202020204" pitchFamily="34" charset="0"/>
                          <a:ea typeface="+mn-ea"/>
                          <a:cs typeface="+mn-cs"/>
                        </a:rPr>
                        <a:t> الرئيسيين أو المسوح التي تشير إلى نسبة الذين يؤكدون على أت الحكومة أو المؤسسات الأهلية وفرت دعم إضافي، مثلاً، في مجال التدريب، القروض، الدعم الطبي الخ. لضحايا المخلفات المتفجرة في مجتمعاتهم المتأثرة.</a:t>
                      </a:r>
                      <a:endParaRPr lang="en-GB"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كل ستة أشهر/سنوياً</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الشريك المنفذ، المانح</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المقابلات</a:t>
                      </a:r>
                      <a:r>
                        <a:rPr lang="ar-JO" sz="1000" b="0" i="0" u="none" strike="noStrike" kern="1200" baseline="0" dirty="0">
                          <a:solidFill>
                            <a:srgbClr val="002060"/>
                          </a:solidFill>
                          <a:effectLst/>
                          <a:latin typeface="Arial" panose="020B0604020202020204" pitchFamily="34" charset="0"/>
                          <a:ea typeface="+mn-ea"/>
                          <a:cs typeface="+mn-cs"/>
                        </a:rPr>
                        <a:t> مع الأشخاص الرئيسيين</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نسبة قادة</a:t>
                      </a:r>
                      <a:r>
                        <a:rPr lang="ar-JO" sz="1000" b="0" i="0" u="none" strike="noStrike" kern="1200" baseline="0" dirty="0">
                          <a:solidFill>
                            <a:srgbClr val="002060"/>
                          </a:solidFill>
                          <a:effectLst/>
                          <a:latin typeface="Arial" panose="020B0604020202020204" pitchFamily="34" charset="0"/>
                          <a:ea typeface="+mn-ea"/>
                          <a:cs typeface="+mn-cs"/>
                        </a:rPr>
                        <a:t> المجتمع الذين يشيرون إلى وجود دعم من أطراف حكومية وغير حكومية ذات علاقة لضحايا المخلفات المتفجرة في المجتمعات المتأثرة</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0"/>
                </a:tc>
                <a:tc>
                  <a:txBody>
                    <a:bodyPr/>
                    <a:lstStyle/>
                    <a:p>
                      <a:pPr algn="r" rtl="1"/>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النتيجة </a:t>
                      </a:r>
                      <a:r>
                        <a:rPr kumimoji="0" lang="ar-JO" sz="95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1.10</a:t>
                      </a:r>
                      <a:endParaRPr lang="en-US" sz="95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2499842386"/>
                  </a:ext>
                </a:extLst>
              </a:tr>
              <a:tr h="362148">
                <a:tc>
                  <a:txBody>
                    <a:bodyPr/>
                    <a:lstStyle/>
                    <a:p>
                      <a:pPr algn="r" rtl="1" fontAlgn="ctr"/>
                      <a:r>
                        <a:rPr lang="ar-JO" sz="1000" b="0" i="0" u="none" strike="noStrike" kern="1200" dirty="0">
                          <a:solidFill>
                            <a:srgbClr val="002060"/>
                          </a:solidFill>
                          <a:effectLst/>
                          <a:latin typeface="Arial" panose="020B0604020202020204" pitchFamily="34" charset="0"/>
                          <a:ea typeface="+mn-ea"/>
                          <a:cs typeface="+mn-cs"/>
                        </a:rPr>
                        <a:t>دراسة حالة أو تقارير</a:t>
                      </a:r>
                      <a:r>
                        <a:rPr lang="ar-JO" sz="1000" b="0" i="0" u="none" strike="noStrike" kern="1200" baseline="0" dirty="0">
                          <a:solidFill>
                            <a:srgbClr val="002060"/>
                          </a:solidFill>
                          <a:effectLst/>
                          <a:latin typeface="Arial" panose="020B0604020202020204" pitchFamily="34" charset="0"/>
                          <a:ea typeface="+mn-ea"/>
                          <a:cs typeface="+mn-cs"/>
                        </a:rPr>
                        <a:t> سردية.</a:t>
                      </a:r>
                      <a:endParaRPr lang="en-GB"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كل ستة أشهر</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الشريك المنفذ</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algn="r" rtl="1"/>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تقارير ذاتية</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استدامة الجهود الوطنية</a:t>
                      </a:r>
                      <a:r>
                        <a:rPr lang="ar-JO" sz="1000" b="0" i="0" u="none" strike="noStrike" kern="1200" baseline="0" dirty="0">
                          <a:solidFill>
                            <a:srgbClr val="002060"/>
                          </a:solidFill>
                          <a:effectLst/>
                          <a:latin typeface="Arial" panose="020B0604020202020204" pitchFamily="34" charset="0"/>
                          <a:ea typeface="+mn-ea"/>
                          <a:cs typeface="+mn-cs"/>
                        </a:rPr>
                        <a:t> لتوفير المساعدة للضحايا</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0"/>
                </a:tc>
                <a:tc>
                  <a:txBody>
                    <a:bodyPr/>
                    <a:lstStyle/>
                    <a:p>
                      <a:pPr algn="r" rtl="1"/>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النتيجة 1.11</a:t>
                      </a:r>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91165311"/>
                  </a:ext>
                </a:extLst>
              </a:tr>
            </a:tbl>
          </a:graphicData>
        </a:graphic>
      </p:graphicFrame>
    </p:spTree>
    <p:extLst>
      <p:ext uri="{BB962C8B-B14F-4D97-AF65-F5344CB8AC3E}">
        <p14:creationId xmlns:p14="http://schemas.microsoft.com/office/powerpoint/2010/main" val="30878030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CE0D4DF9-6A7F-74F4-B79A-30DB4A97C3C5}"/>
              </a:ext>
            </a:extLst>
          </p:cNvPr>
          <p:cNvSpPr/>
          <p:nvPr/>
        </p:nvSpPr>
        <p:spPr>
          <a:xfrm>
            <a:off x="7835952" y="290835"/>
            <a:ext cx="3934408" cy="348761"/>
          </a:xfrm>
          <a:prstGeom prst="rect">
            <a:avLst/>
          </a:prstGeom>
          <a:noFill/>
        </p:spPr>
        <p:txBody>
          <a:bodyPr wrap="square" lIns="0" tIns="0" rIns="0" bIns="0">
            <a:noAutofit/>
          </a:bodyPr>
          <a:lstStyle/>
          <a:p>
            <a:pPr lvl="0" algn="r" rtl="1">
              <a:defRPr/>
            </a:pPr>
            <a:r>
              <a:rPr lang="ar-JO" b="1" dirty="0">
                <a:solidFill>
                  <a:srgbClr val="103A71"/>
                </a:solidFill>
                <a:latin typeface="Arial" panose="020B0604020202020204" pitchFamily="34" charset="0"/>
              </a:rPr>
              <a:t>مؤشرات مقترحة للنتائج</a:t>
            </a:r>
            <a:endParaRPr lang="en-US" b="1" dirty="0">
              <a:solidFill>
                <a:prstClr val="black"/>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173A460B-73D8-703D-4288-CC1AD074E16B}"/>
              </a:ext>
            </a:extLst>
          </p:cNvPr>
          <p:cNvSpPr txBox="1"/>
          <p:nvPr/>
        </p:nvSpPr>
        <p:spPr>
          <a:xfrm>
            <a:off x="-1804219" y="318505"/>
            <a:ext cx="5887617" cy="261610"/>
          </a:xfrm>
          <a:prstGeom prst="rect">
            <a:avLst/>
          </a:prstGeom>
          <a:noFill/>
        </p:spPr>
        <p:txBody>
          <a:bodyPr wrap="square" rtlCol="0">
            <a:spAutoFit/>
          </a:bodyPr>
          <a:lstStyle/>
          <a:p>
            <a:pPr lvl="0" algn="r">
              <a:defRPr/>
            </a:pPr>
            <a:r>
              <a:rPr lang="ar-JO" sz="1100" b="1" dirty="0">
                <a:solidFill>
                  <a:srgbClr val="002060"/>
                </a:solidFill>
                <a:latin typeface="Arial" panose="020B0604020202020204" pitchFamily="34" charset="0"/>
              </a:rPr>
              <a:t>المؤشرات الرئيسية (الحد الأدنى من المؤشرات) اللازمة موضحة بالخط العريض</a:t>
            </a:r>
            <a:endParaRPr lang="en-GB" sz="1100" b="1" dirty="0">
              <a:solidFill>
                <a:srgbClr val="002060"/>
              </a:solidFill>
              <a:latin typeface="Arial" panose="020B0604020202020204" pitchFamily="34" charset="0"/>
            </a:endParaRPr>
          </a:p>
        </p:txBody>
      </p:sp>
      <p:sp>
        <p:nvSpPr>
          <p:cNvPr id="4" name="Slide Number Placeholder 5">
            <a:extLst>
              <a:ext uri="{FF2B5EF4-FFF2-40B4-BE49-F238E27FC236}">
                <a16:creationId xmlns:a16="http://schemas.microsoft.com/office/drawing/2014/main" id="{9313C52E-0D19-D393-35EF-268DB2ED3553}"/>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56</a:t>
            </a:fld>
            <a:endParaRPr lang="en-GB" dirty="0"/>
          </a:p>
        </p:txBody>
      </p:sp>
      <p:graphicFrame>
        <p:nvGraphicFramePr>
          <p:cNvPr id="8" name="Table 7">
            <a:extLst>
              <a:ext uri="{FF2B5EF4-FFF2-40B4-BE49-F238E27FC236}">
                <a16:creationId xmlns:a16="http://schemas.microsoft.com/office/drawing/2014/main" id="{DBD0BB86-877F-EB48-F618-82D8DEAA3855}"/>
              </a:ext>
            </a:extLst>
          </p:cNvPr>
          <p:cNvGraphicFramePr>
            <a:graphicFrameLocks noGrp="1"/>
          </p:cNvGraphicFramePr>
          <p:nvPr>
            <p:extLst>
              <p:ext uri="{D42A27DB-BD31-4B8C-83A1-F6EECF244321}">
                <p14:modId xmlns:p14="http://schemas.microsoft.com/office/powerpoint/2010/main" val="2898935237"/>
              </p:ext>
            </p:extLst>
          </p:nvPr>
        </p:nvGraphicFramePr>
        <p:xfrm>
          <a:off x="408992" y="699078"/>
          <a:ext cx="11374016" cy="3147242"/>
        </p:xfrm>
        <a:graphic>
          <a:graphicData uri="http://schemas.openxmlformats.org/drawingml/2006/table">
            <a:tbl>
              <a:tblPr>
                <a:tableStyleId>{5C22544A-7EE6-4342-B048-85BDC9FD1C3A}</a:tableStyleId>
              </a:tblPr>
              <a:tblGrid>
                <a:gridCol w="4285911">
                  <a:extLst>
                    <a:ext uri="{9D8B030D-6E8A-4147-A177-3AD203B41FA5}">
                      <a16:colId xmlns:a16="http://schemas.microsoft.com/office/drawing/2014/main" val="241963245"/>
                    </a:ext>
                  </a:extLst>
                </a:gridCol>
                <a:gridCol w="1415845">
                  <a:extLst>
                    <a:ext uri="{9D8B030D-6E8A-4147-A177-3AD203B41FA5}">
                      <a16:colId xmlns:a16="http://schemas.microsoft.com/office/drawing/2014/main" val="293433413"/>
                    </a:ext>
                  </a:extLst>
                </a:gridCol>
                <a:gridCol w="1042220">
                  <a:extLst>
                    <a:ext uri="{9D8B030D-6E8A-4147-A177-3AD203B41FA5}">
                      <a16:colId xmlns:a16="http://schemas.microsoft.com/office/drawing/2014/main" val="1997923834"/>
                    </a:ext>
                  </a:extLst>
                </a:gridCol>
                <a:gridCol w="1573161">
                  <a:extLst>
                    <a:ext uri="{9D8B030D-6E8A-4147-A177-3AD203B41FA5}">
                      <a16:colId xmlns:a16="http://schemas.microsoft.com/office/drawing/2014/main" val="786285644"/>
                    </a:ext>
                  </a:extLst>
                </a:gridCol>
                <a:gridCol w="2338111">
                  <a:extLst>
                    <a:ext uri="{9D8B030D-6E8A-4147-A177-3AD203B41FA5}">
                      <a16:colId xmlns:a16="http://schemas.microsoft.com/office/drawing/2014/main" val="672191607"/>
                    </a:ext>
                  </a:extLst>
                </a:gridCol>
                <a:gridCol w="718768">
                  <a:extLst>
                    <a:ext uri="{9D8B030D-6E8A-4147-A177-3AD203B41FA5}">
                      <a16:colId xmlns:a16="http://schemas.microsoft.com/office/drawing/2014/main" val="349104042"/>
                    </a:ext>
                  </a:extLst>
                </a:gridCol>
              </a:tblGrid>
              <a:tr h="250901">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100" b="1" i="0" u="none" strike="noStrike" dirty="0">
                          <a:solidFill>
                            <a:schemeClr val="bg1">
                              <a:lumMod val="95000"/>
                            </a:schemeClr>
                          </a:solidFill>
                          <a:effectLst/>
                          <a:latin typeface="Arial" panose="020B0604020202020204" pitchFamily="34" charset="0"/>
                        </a:rPr>
                        <a:t>الوصف</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التكرار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المالك</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المصدر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المؤشر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200" b="1" i="0" u="none" strike="noStrike" dirty="0">
                          <a:solidFill>
                            <a:schemeClr val="bg1">
                              <a:lumMod val="95000"/>
                            </a:schemeClr>
                          </a:solidFill>
                          <a:effectLst/>
                          <a:latin typeface="Arial" panose="020B0604020202020204" pitchFamily="34" charset="0"/>
                        </a:rPr>
                        <a:t>الرقم</a:t>
                      </a:r>
                      <a:endParaRPr lang="en-GB" sz="1200" b="1" i="0" u="none" strike="noStrike" dirty="0">
                        <a:solidFill>
                          <a:schemeClr val="bg1">
                            <a:lumMod val="95000"/>
                          </a:schemeClr>
                        </a:solidFill>
                        <a:effectLst/>
                        <a:latin typeface="Arial" panose="020B0604020202020204" pitchFamily="34" charset="0"/>
                      </a:endParaRPr>
                    </a:p>
                  </a:txBody>
                  <a:tcPr marL="72000" marR="7620" marT="7620" marB="0" anchor="ctr">
                    <a:solidFill>
                      <a:schemeClr val="accent6"/>
                    </a:solidFill>
                  </a:tcPr>
                </a:tc>
                <a:extLst>
                  <a:ext uri="{0D108BD9-81ED-4DB2-BD59-A6C34878D82A}">
                    <a16:rowId xmlns:a16="http://schemas.microsoft.com/office/drawing/2014/main" val="4054895585"/>
                  </a:ext>
                </a:extLst>
              </a:tr>
              <a:tr h="241070">
                <a:tc gridSpan="6">
                  <a:txBody>
                    <a:bodyPr/>
                    <a:lstStyle/>
                    <a:p>
                      <a:pPr algn="r" rtl="1"/>
                      <a:r>
                        <a:rPr lang="ar-JO" sz="1100" b="1" i="0" u="none" strike="noStrike" kern="1200" dirty="0">
                          <a:solidFill>
                            <a:srgbClr val="002060"/>
                          </a:solidFill>
                          <a:effectLst/>
                          <a:latin typeface="Arial" panose="020B0604020202020204" pitchFamily="34" charset="0"/>
                          <a:ea typeface="+mn-ea"/>
                          <a:cs typeface="+mn-cs"/>
                        </a:rPr>
                        <a:t>النتيجة 2: تقدم قابل للقياس فيما يتعلق بالامتثال لاتفاقية أوتوا والعهد الخاص بالذخيرة العنقودية والاتفاقية المتعلقة بأسلحة تقليدية معينة</a:t>
                      </a:r>
                      <a:endParaRPr lang="en-GB" sz="1100" b="1" i="0" u="none" strike="noStrike" kern="1200" dirty="0">
                        <a:solidFill>
                          <a:srgbClr val="002060"/>
                        </a:solidFill>
                        <a:effectLst/>
                        <a:latin typeface="Arial" panose="020B0604020202020204" pitchFamily="34" charset="0"/>
                        <a:ea typeface="+mn-ea"/>
                        <a:cs typeface="+mn-cs"/>
                      </a:endParaRPr>
                    </a:p>
                  </a:txBody>
                  <a:tcPr marL="72000" marR="7620" marT="36000" marB="36000" anchor="ctr">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1413796"/>
                  </a:ext>
                </a:extLst>
              </a:tr>
              <a:tr h="455753">
                <a:tc>
                  <a:txBody>
                    <a:bodyPr/>
                    <a:lstStyle/>
                    <a:p>
                      <a:pPr algn="r" rtl="1" fontAlgn="ctr"/>
                      <a:r>
                        <a:rPr lang="ar-JO" sz="1000" b="0" i="0" u="none" strike="noStrike" dirty="0">
                          <a:solidFill>
                            <a:srgbClr val="002060"/>
                          </a:solidFill>
                          <a:effectLst/>
                          <a:latin typeface="Arial" panose="020B0604020202020204" pitchFamily="34" charset="0"/>
                        </a:rPr>
                        <a:t>تحليل ما إذا كانت التقارير</a:t>
                      </a:r>
                      <a:r>
                        <a:rPr lang="ar-JO" sz="1000" b="0" i="0" u="none" strike="noStrike" baseline="0" dirty="0">
                          <a:solidFill>
                            <a:srgbClr val="002060"/>
                          </a:solidFill>
                          <a:effectLst/>
                          <a:latin typeface="Arial" panose="020B0604020202020204" pitchFamily="34" charset="0"/>
                        </a:rPr>
                        <a:t> بموجب المادة 7 مقدمة وإذا كانت التقارير المقدمة تشير إلى الامتثال لالتزامات الاتفاقية</a:t>
                      </a:r>
                      <a:endParaRPr lang="en-GB" sz="1000" b="0" i="0" u="none" strike="noStrike" dirty="0">
                        <a:solidFill>
                          <a:srgbClr val="002060"/>
                        </a:solidFill>
                        <a:effectLst/>
                        <a:latin typeface="Arial" panose="020B0604020202020204" pitchFamily="34" charset="0"/>
                      </a:endParaRPr>
                    </a:p>
                  </a:txBody>
                  <a:tcPr marL="72000" marR="72000" marT="36000" marB="36000"/>
                </a:tc>
                <a:tc>
                  <a:txBody>
                    <a:bodyPr/>
                    <a:lstStyle/>
                    <a:p>
                      <a:pPr algn="r" rtl="1"/>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سنوياً</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أي أحد</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dirty="0">
                          <a:solidFill>
                            <a:srgbClr val="002060"/>
                          </a:solidFill>
                          <a:effectLst/>
                          <a:latin typeface="Arial" panose="020B0604020202020204" pitchFamily="34" charset="0"/>
                        </a:rPr>
                        <a:t>التقارير بشأن اتفاقية أوتوا</a:t>
                      </a:r>
                      <a:endParaRPr lang="en-US" b="0" dirty="0">
                        <a:solidFill>
                          <a:srgbClr val="002060"/>
                        </a:solidFill>
                      </a:endParaRPr>
                    </a:p>
                  </a:txBody>
                  <a:tcPr marL="72000" marR="72000" marT="36000" marB="36000"/>
                </a:tc>
                <a:tc>
                  <a:txBody>
                    <a:bodyPr/>
                    <a:lstStyle/>
                    <a:p>
                      <a:pPr marL="0" marR="0" lvl="0" indent="0" algn="r" rtl="1" eaLnBrk="1" fontAlgn="auto" latinLnBrk="0" hangingPunct="1">
                        <a:lnSpc>
                          <a:spcPct val="100000"/>
                        </a:lnSpc>
                        <a:spcBef>
                          <a:spcPts val="0"/>
                        </a:spcBef>
                        <a:spcAft>
                          <a:spcPts val="0"/>
                        </a:spcAft>
                        <a:buFontTx/>
                        <a:buNone/>
                      </a:pPr>
                      <a:r>
                        <a:rPr lang="ar-JO" sz="1000" b="1" i="0" u="none" strike="noStrike" kern="1200" baseline="0" dirty="0">
                          <a:solidFill>
                            <a:srgbClr val="002060"/>
                          </a:solidFill>
                          <a:effectLst/>
                          <a:latin typeface="Arial" panose="020B0604020202020204" pitchFamily="34" charset="0"/>
                          <a:ea typeface="+mn-ea"/>
                          <a:cs typeface="+mn-cs"/>
                        </a:rPr>
                        <a:t>التقدم فيما يتعلق بالتزامات معاهدة أوتوا (المواد المتعلقة بمساعدة الضحايا)</a:t>
                      </a:r>
                      <a:r>
                        <a:rPr lang="en-GB" sz="1000" b="1" i="0" u="none" strike="noStrike" kern="1200" baseline="0" dirty="0">
                          <a:solidFill>
                            <a:srgbClr val="002060"/>
                          </a:solidFill>
                          <a:effectLst/>
                          <a:latin typeface="Arial" panose="020B0604020202020204" pitchFamily="34" charset="0"/>
                          <a:ea typeface="+mn-ea"/>
                          <a:cs typeface="+mn-cs"/>
                        </a:rPr>
                        <a:t> </a:t>
                      </a:r>
                    </a:p>
                  </a:txBody>
                  <a:tcPr/>
                </a:tc>
                <a:tc>
                  <a:txBody>
                    <a:bodyPr/>
                    <a:lstStyle/>
                    <a:p>
                      <a:pPr marL="0" algn="r" defTabSz="914400" rtl="1" eaLnBrk="1" fontAlgn="ctr" latinLnBrk="0" hangingPunct="1"/>
                      <a:r>
                        <a:rPr lang="ar-JO" sz="1000" b="1" i="0" u="none" strike="noStrike" kern="1200" dirty="0">
                          <a:solidFill>
                            <a:srgbClr val="002060"/>
                          </a:solidFill>
                          <a:effectLst/>
                          <a:latin typeface="Arial" panose="020B0604020202020204" pitchFamily="34" charset="0"/>
                          <a:ea typeface="+mn-ea"/>
                          <a:cs typeface="+mn-cs"/>
                        </a:rPr>
                        <a:t>النتيجة 2.1</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594355268"/>
                  </a:ext>
                </a:extLst>
              </a:tr>
              <a:tr h="551914">
                <a:tc>
                  <a:txBody>
                    <a:bodyPr/>
                    <a:lstStyle/>
                    <a:p>
                      <a:pPr algn="r" rtl="1" fontAlgn="ctr"/>
                      <a:r>
                        <a:rPr lang="ar-JO" sz="1000" b="0" i="0" u="none" strike="noStrike" dirty="0">
                          <a:solidFill>
                            <a:srgbClr val="002060"/>
                          </a:solidFill>
                          <a:effectLst/>
                          <a:latin typeface="Arial" panose="020B0604020202020204" pitchFamily="34" charset="0"/>
                        </a:rPr>
                        <a:t>تحليل ما إذا كانت التقارير</a:t>
                      </a:r>
                      <a:r>
                        <a:rPr lang="ar-JO" sz="1000" b="0" i="0" u="none" strike="noStrike" baseline="0" dirty="0">
                          <a:solidFill>
                            <a:srgbClr val="002060"/>
                          </a:solidFill>
                          <a:effectLst/>
                          <a:latin typeface="Arial" panose="020B0604020202020204" pitchFamily="34" charset="0"/>
                        </a:rPr>
                        <a:t> بموجب المادة 7 مقدمة وإذا كانت التقارير المقدمة تشير إلى الامتثال لالتزامات الاتفاقية</a:t>
                      </a:r>
                      <a:endParaRPr lang="en-GB" sz="1000" b="0" i="0" u="none" strike="noStrike" dirty="0">
                        <a:solidFill>
                          <a:srgbClr val="002060"/>
                        </a:solidFill>
                        <a:effectLst/>
                        <a:latin typeface="Arial" panose="020B0604020202020204" pitchFamily="34" charset="0"/>
                      </a:endParaRPr>
                    </a:p>
                  </a:txBody>
                  <a:tcPr marL="72000" marR="72000" marT="36000" marB="36000"/>
                </a:tc>
                <a:tc>
                  <a:txBody>
                    <a:bodyPr/>
                    <a:lstStyle/>
                    <a:p>
                      <a:pPr algn="r" rtl="1"/>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سنوياً</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أي أحد</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baseline="0" dirty="0">
                          <a:solidFill>
                            <a:srgbClr val="002060"/>
                          </a:solidFill>
                          <a:effectLst/>
                          <a:latin typeface="Arial" panose="020B0604020202020204" pitchFamily="34" charset="0"/>
                        </a:rPr>
                        <a:t>المسح الأسري</a:t>
                      </a:r>
                      <a:endParaRPr lang="en-US" sz="1000" b="0" dirty="0">
                        <a:solidFill>
                          <a:srgbClr val="002060"/>
                        </a:solidFill>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1" i="0" u="none" strike="noStrike" kern="1200" baseline="0" dirty="0">
                          <a:solidFill>
                            <a:srgbClr val="002060"/>
                          </a:solidFill>
                          <a:effectLst/>
                          <a:latin typeface="Arial" panose="020B0604020202020204" pitchFamily="34" charset="0"/>
                          <a:ea typeface="+mn-ea"/>
                          <a:cs typeface="+mn-cs"/>
                        </a:rPr>
                        <a:t>التقدم فيما يتعلق بالتزامات اتفاقية الذخائر العنقودية (المواد المتعلقة بمساعدة الضحايا)</a:t>
                      </a:r>
                      <a:r>
                        <a:rPr lang="en-GB" sz="1000" b="1" i="0" u="none" strike="noStrike" kern="1200" baseline="0" dirty="0">
                          <a:solidFill>
                            <a:srgbClr val="002060"/>
                          </a:solidFill>
                          <a:effectLst/>
                          <a:latin typeface="Arial" panose="020B0604020202020204" pitchFamily="34" charset="0"/>
                          <a:ea typeface="+mn-ea"/>
                          <a:cs typeface="+mn-cs"/>
                        </a:rPr>
                        <a:t> </a:t>
                      </a:r>
                    </a:p>
                  </a:txBody>
                  <a:tcPr/>
                </a:tc>
                <a:tc>
                  <a:txBody>
                    <a:bodyPr/>
                    <a:lstStyle/>
                    <a:p>
                      <a:pPr marL="0" algn="r" defTabSz="914400" rtl="1" eaLnBrk="1" fontAlgn="ctr" latinLnBrk="0" hangingPunct="1"/>
                      <a:r>
                        <a:rPr lang="ar-JO" sz="1000" b="1" i="0" u="none" strike="noStrike" kern="1200" dirty="0">
                          <a:solidFill>
                            <a:srgbClr val="002060"/>
                          </a:solidFill>
                          <a:effectLst/>
                          <a:latin typeface="Arial" panose="020B0604020202020204" pitchFamily="34" charset="0"/>
                          <a:ea typeface="+mn-ea"/>
                          <a:cs typeface="+mn-cs"/>
                        </a:rPr>
                        <a:t>النتيجة</a:t>
                      </a:r>
                      <a:r>
                        <a:rPr lang="ar-JO" sz="1000" b="1" i="0" u="none" strike="noStrike" kern="1200" baseline="0" dirty="0">
                          <a:solidFill>
                            <a:srgbClr val="002060"/>
                          </a:solidFill>
                          <a:effectLst/>
                          <a:latin typeface="Arial" panose="020B0604020202020204" pitchFamily="34" charset="0"/>
                          <a:ea typeface="+mn-ea"/>
                          <a:cs typeface="+mn-cs"/>
                        </a:rPr>
                        <a:t> 2.2</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2930048471"/>
                  </a:ext>
                </a:extLst>
              </a:tr>
              <a:tr h="374551">
                <a:tc>
                  <a:txBody>
                    <a:bodyPr/>
                    <a:lstStyle/>
                    <a:p>
                      <a:pPr algn="r" rtl="1" fontAlgn="ctr"/>
                      <a:r>
                        <a:rPr lang="ar-JO" sz="1000" b="0" i="0" u="none" strike="noStrike" dirty="0">
                          <a:solidFill>
                            <a:srgbClr val="002060"/>
                          </a:solidFill>
                          <a:effectLst/>
                          <a:latin typeface="Arial" panose="020B0604020202020204" pitchFamily="34" charset="0"/>
                        </a:rPr>
                        <a:t>امتثال كامل وتقديم التقارير بموعدها</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سنوياً</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السلطة الوطنية،</a:t>
                      </a:r>
                      <a:r>
                        <a:rPr lang="ar-JO" sz="1000" b="0" i="0" u="none" strike="noStrike" kern="1200" baseline="0" dirty="0">
                          <a:solidFill>
                            <a:srgbClr val="002060"/>
                          </a:solidFill>
                          <a:effectLst/>
                          <a:latin typeface="Arial" panose="020B0604020202020204" pitchFamily="34" charset="0"/>
                          <a:ea typeface="+mn-ea"/>
                          <a:cs typeface="+mn-cs"/>
                        </a:rPr>
                        <a:t> </a:t>
                      </a:r>
                      <a:r>
                        <a:rPr lang="ar-JO" sz="1000" b="0" i="0" u="none" strike="noStrike" kern="1200" dirty="0">
                          <a:solidFill>
                            <a:srgbClr val="002060"/>
                          </a:solidFill>
                          <a:effectLst/>
                          <a:latin typeface="Arial" panose="020B0604020202020204" pitchFamily="34" charset="0"/>
                          <a:ea typeface="+mn-ea"/>
                          <a:cs typeface="+mn-cs"/>
                        </a:rPr>
                        <a:t>المانح</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dirty="0">
                          <a:solidFill>
                            <a:srgbClr val="002060"/>
                          </a:solidFill>
                          <a:effectLst/>
                          <a:latin typeface="Arial" panose="020B0604020202020204" pitchFamily="34" charset="0"/>
                        </a:rPr>
                        <a:t>مسوح</a:t>
                      </a:r>
                      <a:r>
                        <a:rPr lang="ar-JO" sz="1000" b="0" i="0" u="none" strike="noStrike" baseline="0" dirty="0">
                          <a:solidFill>
                            <a:srgbClr val="002060"/>
                          </a:solidFill>
                          <a:effectLst/>
                          <a:latin typeface="Arial" panose="020B0604020202020204" pitchFamily="34" charset="0"/>
                        </a:rPr>
                        <a:t> ومؤشرات جودة الحياة</a:t>
                      </a:r>
                      <a:endParaRPr lang="en-US" dirty="0">
                        <a:solidFill>
                          <a:srgbClr val="002060"/>
                        </a:solidFill>
                      </a:endParaRPr>
                    </a:p>
                  </a:txBody>
                  <a:tcPr marL="72000" marR="72000" marT="36000" marB="36000"/>
                </a:tc>
                <a:tc>
                  <a:txBody>
                    <a:bodyPr/>
                    <a:lstStyle/>
                    <a:p>
                      <a:pPr marL="0" marR="0" lvl="0" indent="0" algn="r" rtl="1" eaLnBrk="1" fontAlgn="auto" latinLnBrk="0" hangingPunct="1">
                        <a:lnSpc>
                          <a:spcPct val="100000"/>
                        </a:lnSpc>
                        <a:spcBef>
                          <a:spcPts val="0"/>
                        </a:spcBef>
                        <a:spcAft>
                          <a:spcPts val="0"/>
                        </a:spcAft>
                        <a:buFontTx/>
                        <a:buNone/>
                      </a:pPr>
                      <a:r>
                        <a:rPr lang="ar-JO" sz="1000" b="1" i="0" u="none" strike="noStrike" kern="1200" baseline="0" dirty="0">
                          <a:solidFill>
                            <a:srgbClr val="002060"/>
                          </a:solidFill>
                          <a:effectLst/>
                          <a:latin typeface="Arial" panose="020B0604020202020204" pitchFamily="34" charset="0"/>
                          <a:ea typeface="+mn-ea"/>
                          <a:cs typeface="+mn-cs"/>
                        </a:rPr>
                        <a:t>التقدم نحو توقيع و/أو الانضمام إلى اتفاقيات (اتفاقية أوتوا، اتفاقية الذخائر العنقودية، الاتفاقية المتعلقة بأسلحة تقليدية محددة) </a:t>
                      </a:r>
                      <a:endParaRPr lang="en-GB" sz="1000" b="1"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النتيجة 2.3</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3122736916"/>
                  </a:ext>
                </a:extLst>
              </a:tr>
              <a:tr h="509028">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000" b="0" i="0" u="none" strike="noStrike" dirty="0">
                          <a:solidFill>
                            <a:srgbClr val="002060"/>
                          </a:solidFill>
                          <a:effectLst/>
                          <a:latin typeface="Arial" panose="020B0604020202020204" pitchFamily="34" charset="0"/>
                        </a:rPr>
                        <a:t>دراسة حالة للإشارة إلى التقدم نحو </a:t>
                      </a:r>
                      <a:r>
                        <a:rPr lang="ar-JO" sz="1000" b="1" i="0" u="none" strike="noStrike" dirty="0">
                          <a:solidFill>
                            <a:srgbClr val="002060"/>
                          </a:solidFill>
                          <a:effectLst/>
                          <a:latin typeface="Arial" panose="020B0604020202020204" pitchFamily="34" charset="0"/>
                        </a:rPr>
                        <a:t>توقيع و/أو الانضمام للاتفاقيات (</a:t>
                      </a:r>
                      <a:r>
                        <a:rPr lang="ar-JO" sz="1000" b="1" i="0" u="none" strike="noStrike" kern="1200" baseline="0" dirty="0">
                          <a:solidFill>
                            <a:srgbClr val="002060"/>
                          </a:solidFill>
                          <a:effectLst/>
                          <a:latin typeface="Arial" panose="020B0604020202020204" pitchFamily="34" charset="0"/>
                          <a:ea typeface="+mn-ea"/>
                          <a:cs typeface="+mn-cs"/>
                        </a:rPr>
                        <a:t>اتفاقية أوتوا، اتفاقية الذخائر العنقودية، الاتفاقية المتعلقة بأسلحة تقليدية محددة). يمكن أن يشمل ذلك بيانات دعم من شخصيات حكومية بارزة وتقارير طوعية وجهود مناصرة.</a:t>
                      </a:r>
                      <a:endParaRPr lang="en-GB" sz="1000" b="1" i="0" u="none" strike="noStrike" kern="1200" baseline="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كل ستة أشهر</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السلطة الوطنية،</a:t>
                      </a:r>
                      <a:r>
                        <a:rPr lang="ar-JO" sz="1000" b="0" i="0" u="none" strike="noStrike" kern="1200" baseline="0" dirty="0">
                          <a:solidFill>
                            <a:srgbClr val="002060"/>
                          </a:solidFill>
                          <a:effectLst/>
                          <a:latin typeface="Arial" panose="020B0604020202020204" pitchFamily="34" charset="0"/>
                          <a:ea typeface="+mn-ea"/>
                          <a:cs typeface="+mn-cs"/>
                        </a:rPr>
                        <a:t> </a:t>
                      </a:r>
                      <a:r>
                        <a:rPr lang="ar-JO" sz="1000" b="0" i="0" u="none" strike="noStrike" kern="1200" dirty="0">
                          <a:solidFill>
                            <a:srgbClr val="002060"/>
                          </a:solidFill>
                          <a:effectLst/>
                          <a:latin typeface="Arial" panose="020B0604020202020204" pitchFamily="34" charset="0"/>
                          <a:ea typeface="+mn-ea"/>
                          <a:cs typeface="+mn-cs"/>
                        </a:rPr>
                        <a:t>المانح</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dirty="0">
                          <a:solidFill>
                            <a:srgbClr val="002060"/>
                          </a:solidFill>
                          <a:effectLst/>
                          <a:latin typeface="Arial" panose="020B0604020202020204" pitchFamily="34" charset="0"/>
                        </a:rPr>
                        <a:t>تقارير ذاتية</a:t>
                      </a:r>
                      <a:endParaRPr lang="en-US" dirty="0">
                        <a:solidFill>
                          <a:srgbClr val="002060"/>
                        </a:solidFill>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1" i="0" u="none" strike="noStrike" kern="1200" baseline="0" dirty="0">
                          <a:solidFill>
                            <a:srgbClr val="002060"/>
                          </a:solidFill>
                          <a:effectLst/>
                          <a:latin typeface="Arial" panose="020B0604020202020204" pitchFamily="34" charset="0"/>
                          <a:ea typeface="+mn-ea"/>
                          <a:cs typeface="+mn-cs"/>
                        </a:rPr>
                        <a:t>التقدم نحو توقيع و/أو الانضمام للاتفاقيات (اتفاقية أوتوا، اتفاقية الذخائر العنقودية، الاتفاقية المتعلقة بأسلحة تقليدية محددة) </a:t>
                      </a:r>
                      <a:endParaRPr lang="en-GB" sz="1000" b="1" i="0" u="none" strike="noStrike" kern="1200" baseline="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النتيجة 2.4</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3459420812"/>
                  </a:ext>
                </a:extLst>
              </a:tr>
              <a:tr h="569764">
                <a:tc>
                  <a:txBody>
                    <a:bodyPr/>
                    <a:lstStyle/>
                    <a:p>
                      <a:pPr algn="r" rtl="1" fontAlgn="ctr"/>
                      <a:r>
                        <a:rPr lang="ar-JO" sz="1000" b="0" i="0" u="none" strike="noStrike" dirty="0">
                          <a:solidFill>
                            <a:srgbClr val="002060"/>
                          </a:solidFill>
                          <a:effectLst/>
                          <a:latin typeface="Arial" panose="020B0604020202020204" pitchFamily="34" charset="0"/>
                        </a:rPr>
                        <a:t>رغم أن هذا الجانب يندرج</a:t>
                      </a:r>
                      <a:r>
                        <a:rPr lang="ar-JO" sz="1000" b="0" i="0" u="none" strike="noStrike" baseline="0" dirty="0">
                          <a:solidFill>
                            <a:srgbClr val="002060"/>
                          </a:solidFill>
                          <a:effectLst/>
                          <a:latin typeface="Arial" panose="020B0604020202020204" pitchFamily="34" charset="0"/>
                        </a:rPr>
                        <a:t> ضمن المؤشرات 2.1 و2.2، إلى أنه يسهل إيضاحه من قبل الشركاء المنفذين والسلطات الوطنية، ويكون هذا المؤشر ذو علاقة حين لا تقدم أي تقارير بموجب المادة 7.</a:t>
                      </a:r>
                      <a:endParaRPr lang="en-GB"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كل ستة أشهر</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السلطة الوطنية،</a:t>
                      </a:r>
                      <a:r>
                        <a:rPr lang="ar-JO" sz="1000" b="0" i="0" u="none" strike="noStrike" kern="1200" baseline="0" dirty="0">
                          <a:solidFill>
                            <a:srgbClr val="002060"/>
                          </a:solidFill>
                          <a:effectLst/>
                          <a:latin typeface="Arial" panose="020B0604020202020204" pitchFamily="34" charset="0"/>
                          <a:ea typeface="+mn-ea"/>
                          <a:cs typeface="+mn-cs"/>
                        </a:rPr>
                        <a:t> </a:t>
                      </a:r>
                      <a:r>
                        <a:rPr lang="ar-JO" sz="1000" b="0" i="0" u="none" strike="noStrike" kern="1200" dirty="0">
                          <a:solidFill>
                            <a:srgbClr val="002060"/>
                          </a:solidFill>
                          <a:effectLst/>
                          <a:latin typeface="Arial" panose="020B0604020202020204" pitchFamily="34" charset="0"/>
                          <a:ea typeface="+mn-ea"/>
                          <a:cs typeface="+mn-cs"/>
                        </a:rPr>
                        <a:t>المانح،</a:t>
                      </a:r>
                      <a:r>
                        <a:rPr lang="ar-JO" sz="1000" b="0" i="0" u="none" strike="noStrike" kern="1200" baseline="0" dirty="0">
                          <a:solidFill>
                            <a:srgbClr val="002060"/>
                          </a:solidFill>
                          <a:effectLst/>
                          <a:latin typeface="Arial" panose="020B0604020202020204" pitchFamily="34" charset="0"/>
                          <a:ea typeface="+mn-ea"/>
                          <a:cs typeface="+mn-cs"/>
                        </a:rPr>
                        <a:t> </a:t>
                      </a:r>
                      <a:r>
                        <a:rPr lang="ar-JO" sz="1000" b="0" i="0" u="none" strike="noStrike" kern="1200" dirty="0">
                          <a:solidFill>
                            <a:srgbClr val="002060"/>
                          </a:solidFill>
                          <a:effectLst/>
                          <a:latin typeface="Arial" panose="020B0604020202020204" pitchFamily="34" charset="0"/>
                          <a:ea typeface="+mn-ea"/>
                          <a:cs typeface="+mn-cs"/>
                        </a:rPr>
                        <a:t>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fontAlgn="ctr"/>
                      <a:r>
                        <a:rPr lang="ar-JO" sz="1000" b="0" i="0" u="none" strike="noStrike" dirty="0">
                          <a:solidFill>
                            <a:srgbClr val="002060"/>
                          </a:solidFill>
                          <a:effectLst/>
                          <a:latin typeface="Arial" panose="020B0604020202020204" pitchFamily="34" charset="0"/>
                        </a:rPr>
                        <a:t>المسوح،</a:t>
                      </a:r>
                      <a:r>
                        <a:rPr lang="ar-JO" sz="1000" b="0" i="0" u="none" strike="noStrike" baseline="0" dirty="0">
                          <a:solidFill>
                            <a:srgbClr val="002060"/>
                          </a:solidFill>
                          <a:effectLst/>
                          <a:latin typeface="Arial" panose="020B0604020202020204" pitchFamily="34" charset="0"/>
                        </a:rPr>
                        <a:t> الوزارات، سلطة إزالة الألغام الوطنية</a:t>
                      </a:r>
                      <a:endParaRPr lang="en-US" dirty="0">
                        <a:solidFill>
                          <a:srgbClr val="002060"/>
                        </a:solidFill>
                      </a:endParaRPr>
                    </a:p>
                  </a:txBody>
                  <a:tcPr marL="72000" marR="72000" marT="36000" marB="36000"/>
                </a:tc>
                <a:tc>
                  <a:txBody>
                    <a:bodyPr/>
                    <a:lstStyle/>
                    <a:p>
                      <a:pPr marL="0" marR="0" lvl="0" indent="0" algn="r" rtl="1" eaLnBrk="1" fontAlgn="auto" latinLnBrk="0" hangingPunct="1">
                        <a:lnSpc>
                          <a:spcPct val="100000"/>
                        </a:lnSpc>
                        <a:spcBef>
                          <a:spcPts val="0"/>
                        </a:spcBef>
                        <a:spcAft>
                          <a:spcPts val="0"/>
                        </a:spcAft>
                        <a:buFontTx/>
                        <a:buNone/>
                      </a:pPr>
                      <a:r>
                        <a:rPr lang="ar-JO" sz="1000" b="0" i="0" u="none" strike="noStrike" kern="1200" baseline="0" dirty="0">
                          <a:solidFill>
                            <a:srgbClr val="002060"/>
                          </a:solidFill>
                          <a:effectLst/>
                          <a:latin typeface="Arial" panose="020B0604020202020204" pitchFamily="34" charset="0"/>
                          <a:ea typeface="+mn-ea"/>
                          <a:cs typeface="+mn-cs"/>
                        </a:rPr>
                        <a:t>مساحة الأراضي المسلمة مصنفة حسب الأرض المزال منها الألغام والأرض المخفضة والأرض الملغاة (متر مربع)</a:t>
                      </a:r>
                      <a:endParaRPr lang="en-GB" sz="1000" b="0" i="0" u="none" strike="noStrike" kern="1200" baseline="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النتيجة 2.5</a:t>
                      </a:r>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813478604"/>
                  </a:ext>
                </a:extLst>
              </a:tr>
            </a:tbl>
          </a:graphicData>
        </a:graphic>
      </p:graphicFrame>
    </p:spTree>
    <p:extLst>
      <p:ext uri="{BB962C8B-B14F-4D97-AF65-F5344CB8AC3E}">
        <p14:creationId xmlns:p14="http://schemas.microsoft.com/office/powerpoint/2010/main" val="8348471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14A3EC1A-73E9-8610-A844-1D9CCE1FFEF5}"/>
              </a:ext>
            </a:extLst>
          </p:cNvPr>
          <p:cNvSpPr/>
          <p:nvPr/>
        </p:nvSpPr>
        <p:spPr>
          <a:xfrm>
            <a:off x="7896809" y="237040"/>
            <a:ext cx="3934408" cy="348761"/>
          </a:xfrm>
          <a:prstGeom prst="rect">
            <a:avLst/>
          </a:prstGeom>
          <a:noFill/>
        </p:spPr>
        <p:txBody>
          <a:bodyPr wrap="square" lIns="0" tIns="0" rIns="0" bIns="0">
            <a:noAutofit/>
          </a:bodyPr>
          <a:lstStyle/>
          <a:p>
            <a:pPr lvl="0" algn="r" rtl="1">
              <a:defRPr/>
            </a:pPr>
            <a:r>
              <a:rPr lang="ar-JO" b="1" dirty="0">
                <a:solidFill>
                  <a:srgbClr val="103A71"/>
                </a:solidFill>
                <a:latin typeface="Arial" panose="020B0604020202020204" pitchFamily="34" charset="0"/>
              </a:rPr>
              <a:t>مؤشرات مقترحة للنتائج</a:t>
            </a:r>
            <a:endParaRPr lang="en-US" b="1" dirty="0">
              <a:solidFill>
                <a:prstClr val="black"/>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F022C96E-A8AD-DA17-DC26-22F04D8E16BA}"/>
              </a:ext>
            </a:extLst>
          </p:cNvPr>
          <p:cNvSpPr txBox="1"/>
          <p:nvPr/>
        </p:nvSpPr>
        <p:spPr>
          <a:xfrm>
            <a:off x="408994" y="297692"/>
            <a:ext cx="3778598" cy="261610"/>
          </a:xfrm>
          <a:prstGeom prst="rect">
            <a:avLst/>
          </a:prstGeom>
          <a:noFill/>
        </p:spPr>
        <p:txBody>
          <a:bodyPr wrap="square" rtlCol="0">
            <a:spAutoFit/>
          </a:bodyPr>
          <a:lstStyle/>
          <a:p>
            <a:pPr lvl="0" algn="r">
              <a:defRPr/>
            </a:pPr>
            <a:r>
              <a:rPr lang="ar-JO" sz="1100" b="1" dirty="0">
                <a:solidFill>
                  <a:srgbClr val="002060"/>
                </a:solidFill>
                <a:latin typeface="Arial" panose="020B0604020202020204" pitchFamily="34" charset="0"/>
              </a:rPr>
              <a:t>المؤشرات الرئيسية (الحد الأدنى من المؤشرات) اللازمة موضحة بالخط العريض</a:t>
            </a:r>
            <a:endParaRPr lang="en-GB" sz="1100" b="1" dirty="0">
              <a:solidFill>
                <a:srgbClr val="002060"/>
              </a:solidFill>
              <a:latin typeface="Arial" panose="020B0604020202020204" pitchFamily="34" charset="0"/>
            </a:endParaRPr>
          </a:p>
        </p:txBody>
      </p:sp>
      <p:sp>
        <p:nvSpPr>
          <p:cNvPr id="4" name="Slide Number Placeholder 5">
            <a:extLst>
              <a:ext uri="{FF2B5EF4-FFF2-40B4-BE49-F238E27FC236}">
                <a16:creationId xmlns:a16="http://schemas.microsoft.com/office/drawing/2014/main" id="{698299C6-BCA3-2D96-E0F9-88FD2B255C5F}"/>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57</a:t>
            </a:fld>
            <a:endParaRPr lang="en-GB" dirty="0"/>
          </a:p>
        </p:txBody>
      </p:sp>
      <p:graphicFrame>
        <p:nvGraphicFramePr>
          <p:cNvPr id="8" name="Table 7">
            <a:extLst>
              <a:ext uri="{FF2B5EF4-FFF2-40B4-BE49-F238E27FC236}">
                <a16:creationId xmlns:a16="http://schemas.microsoft.com/office/drawing/2014/main" id="{DBD0BB86-877F-EB48-F618-82D8DEAA3855}"/>
              </a:ext>
            </a:extLst>
          </p:cNvPr>
          <p:cNvGraphicFramePr>
            <a:graphicFrameLocks noGrp="1"/>
          </p:cNvGraphicFramePr>
          <p:nvPr>
            <p:extLst>
              <p:ext uri="{D42A27DB-BD31-4B8C-83A1-F6EECF244321}">
                <p14:modId xmlns:p14="http://schemas.microsoft.com/office/powerpoint/2010/main" val="766724706"/>
              </p:ext>
            </p:extLst>
          </p:nvPr>
        </p:nvGraphicFramePr>
        <p:xfrm>
          <a:off x="457201" y="585801"/>
          <a:ext cx="11374016" cy="6244636"/>
        </p:xfrm>
        <a:graphic>
          <a:graphicData uri="http://schemas.openxmlformats.org/drawingml/2006/table">
            <a:tbl>
              <a:tblPr>
                <a:tableStyleId>{5C22544A-7EE6-4342-B048-85BDC9FD1C3A}</a:tableStyleId>
              </a:tblPr>
              <a:tblGrid>
                <a:gridCol w="4285911">
                  <a:extLst>
                    <a:ext uri="{9D8B030D-6E8A-4147-A177-3AD203B41FA5}">
                      <a16:colId xmlns:a16="http://schemas.microsoft.com/office/drawing/2014/main" val="241963245"/>
                    </a:ext>
                  </a:extLst>
                </a:gridCol>
                <a:gridCol w="1415845">
                  <a:extLst>
                    <a:ext uri="{9D8B030D-6E8A-4147-A177-3AD203B41FA5}">
                      <a16:colId xmlns:a16="http://schemas.microsoft.com/office/drawing/2014/main" val="293433413"/>
                    </a:ext>
                  </a:extLst>
                </a:gridCol>
                <a:gridCol w="851443">
                  <a:extLst>
                    <a:ext uri="{9D8B030D-6E8A-4147-A177-3AD203B41FA5}">
                      <a16:colId xmlns:a16="http://schemas.microsoft.com/office/drawing/2014/main" val="1997923834"/>
                    </a:ext>
                  </a:extLst>
                </a:gridCol>
                <a:gridCol w="1763938">
                  <a:extLst>
                    <a:ext uri="{9D8B030D-6E8A-4147-A177-3AD203B41FA5}">
                      <a16:colId xmlns:a16="http://schemas.microsoft.com/office/drawing/2014/main" val="876717430"/>
                    </a:ext>
                  </a:extLst>
                </a:gridCol>
                <a:gridCol w="2338111">
                  <a:extLst>
                    <a:ext uri="{9D8B030D-6E8A-4147-A177-3AD203B41FA5}">
                      <a16:colId xmlns:a16="http://schemas.microsoft.com/office/drawing/2014/main" val="672191607"/>
                    </a:ext>
                  </a:extLst>
                </a:gridCol>
                <a:gridCol w="718768">
                  <a:extLst>
                    <a:ext uri="{9D8B030D-6E8A-4147-A177-3AD203B41FA5}">
                      <a16:colId xmlns:a16="http://schemas.microsoft.com/office/drawing/2014/main" val="349104042"/>
                    </a:ext>
                  </a:extLst>
                </a:gridCol>
              </a:tblGrid>
              <a:tr h="250901">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100" b="1" i="0" u="none" strike="noStrike" dirty="0">
                          <a:solidFill>
                            <a:schemeClr val="bg1">
                              <a:lumMod val="95000"/>
                            </a:schemeClr>
                          </a:solidFill>
                          <a:effectLst/>
                          <a:latin typeface="Arial" panose="020B0604020202020204" pitchFamily="34" charset="0"/>
                        </a:rPr>
                        <a:t>الوصف</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التكرار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المالك</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المصدر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المؤشر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200" b="1" i="0" u="none" strike="noStrike" dirty="0">
                          <a:solidFill>
                            <a:schemeClr val="bg1">
                              <a:lumMod val="95000"/>
                            </a:schemeClr>
                          </a:solidFill>
                          <a:effectLst/>
                          <a:latin typeface="Arial" panose="020B0604020202020204" pitchFamily="34" charset="0"/>
                        </a:rPr>
                        <a:t>الرقم</a:t>
                      </a:r>
                      <a:endParaRPr lang="en-GB" sz="1200" b="1" i="0" u="none" strike="noStrike" dirty="0">
                        <a:solidFill>
                          <a:schemeClr val="bg1">
                            <a:lumMod val="95000"/>
                          </a:schemeClr>
                        </a:solidFill>
                        <a:effectLst/>
                        <a:latin typeface="Arial" panose="020B0604020202020204" pitchFamily="34" charset="0"/>
                      </a:endParaRPr>
                    </a:p>
                  </a:txBody>
                  <a:tcPr marL="72000" marR="7620" marT="7620" marB="0" anchor="ctr">
                    <a:solidFill>
                      <a:schemeClr val="accent6"/>
                    </a:solidFill>
                  </a:tcPr>
                </a:tc>
                <a:extLst>
                  <a:ext uri="{0D108BD9-81ED-4DB2-BD59-A6C34878D82A}">
                    <a16:rowId xmlns:a16="http://schemas.microsoft.com/office/drawing/2014/main" val="4054895585"/>
                  </a:ext>
                </a:extLst>
              </a:tr>
              <a:tr h="241070">
                <a:tc gridSpan="6">
                  <a:txBody>
                    <a:bodyPr/>
                    <a:lstStyle/>
                    <a:p>
                      <a:pPr algn="r" rtl="1"/>
                      <a:r>
                        <a:rPr lang="ar-JO" sz="1100" b="1" dirty="0">
                          <a:solidFill>
                            <a:schemeClr val="tx1"/>
                          </a:solidFill>
                        </a:rPr>
                        <a:t>النتيجة 3: العمل على إزالة الألغام مستجيب ويحقق المساواة وطنياً من خلال </a:t>
                      </a:r>
                      <a:r>
                        <a:rPr lang="ar-JO" sz="1100" b="1" dirty="0" err="1">
                          <a:solidFill>
                            <a:schemeClr val="tx1"/>
                          </a:solidFill>
                        </a:rPr>
                        <a:t>حوكمة</a:t>
                      </a:r>
                      <a:r>
                        <a:rPr lang="ar-JO" sz="1100" b="1" dirty="0">
                          <a:solidFill>
                            <a:schemeClr val="tx1"/>
                          </a:solidFill>
                        </a:rPr>
                        <a:t> محسنة في ظل زيادة التنفيذ المحلي</a:t>
                      </a:r>
                      <a:endParaRPr lang="en-GB" sz="1100" dirty="0">
                        <a:solidFill>
                          <a:schemeClr val="tx1"/>
                        </a:solidFill>
                      </a:endParaRPr>
                    </a:p>
                  </a:txBody>
                  <a:tcPr marL="72000" marR="7620" marT="36000" marB="36000" anchor="ctr">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1413796"/>
                  </a:ext>
                </a:extLst>
              </a:tr>
              <a:tr h="455753">
                <a:tc>
                  <a:txBody>
                    <a:bodyPr/>
                    <a:lstStyle/>
                    <a:p>
                      <a:pPr algn="r" rtl="1" fontAlgn="ctr"/>
                      <a:r>
                        <a:rPr lang="ar-JO" sz="1000" b="0" i="0" u="none" strike="noStrike" dirty="0">
                          <a:solidFill>
                            <a:srgbClr val="002060"/>
                          </a:solidFill>
                          <a:effectLst/>
                          <a:latin typeface="Arial" panose="020B0604020202020204" pitchFamily="34" charset="0"/>
                        </a:rPr>
                        <a:t>يجب أن يقيس المؤشر مدى التنفيذ مقارنة بالاستراتيجية</a:t>
                      </a:r>
                      <a:r>
                        <a:rPr lang="ar-JO" sz="1000" b="0" i="0" u="none" strike="noStrike" baseline="0" dirty="0">
                          <a:solidFill>
                            <a:srgbClr val="002060"/>
                          </a:solidFill>
                          <a:effectLst/>
                          <a:latin typeface="Arial" panose="020B0604020202020204" pitchFamily="34" charset="0"/>
                        </a:rPr>
                        <a:t> أو الخطة الوطنية الكاملة للعمل على إزالة الألغام. ويعتبر هذا أوسع من مجرد المتطلبات التي قد تكون مشمولة في تقارير الاتفاقيات والتي قد تشمل أهداف تنظيمية داخلية بشأن النوع الاجتماعي والفعاليات والتواصل وإجراءات العمل الموحدة، الخ.</a:t>
                      </a:r>
                      <a:endParaRPr lang="en-GB" sz="1000" b="0" i="0" u="none" strike="noStrike" dirty="0">
                        <a:solidFill>
                          <a:srgbClr val="002060"/>
                        </a:solidFill>
                        <a:effectLst/>
                        <a:latin typeface="Arial" panose="020B0604020202020204" pitchFamily="34" charset="0"/>
                      </a:endParaRPr>
                    </a:p>
                  </a:txBody>
                  <a:tcPr marL="72000" marR="72000" marT="36000" marB="36000"/>
                </a:tc>
                <a:tc>
                  <a:txBody>
                    <a:bodyPr/>
                    <a:lstStyle/>
                    <a:p>
                      <a:pPr algn="r" rtl="1"/>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كل ستة أشهر </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السلطة الوطنية، 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dirty="0">
                          <a:solidFill>
                            <a:srgbClr val="002060"/>
                          </a:solidFill>
                          <a:effectLst/>
                          <a:latin typeface="Arial" panose="020B0604020202020204" pitchFamily="34" charset="0"/>
                        </a:rPr>
                        <a:t>السلطات الوطنية/</a:t>
                      </a:r>
                      <a:r>
                        <a:rPr lang="ar-JO" sz="1000" b="0" i="0" u="none" strike="noStrike" baseline="0" dirty="0">
                          <a:solidFill>
                            <a:srgbClr val="002060"/>
                          </a:solidFill>
                          <a:effectLst/>
                          <a:latin typeface="Arial" panose="020B0604020202020204" pitchFamily="34" charset="0"/>
                        </a:rPr>
                        <a:t>الأمم المتحدة</a:t>
                      </a:r>
                      <a:endParaRPr lang="en-US" b="0" dirty="0">
                        <a:solidFill>
                          <a:srgbClr val="002060"/>
                        </a:solidFill>
                      </a:endParaRPr>
                    </a:p>
                  </a:txBody>
                  <a:tcPr marL="72000" marR="72000" marT="36000" marB="3600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JO" sz="1000" b="1" i="0" u="none" strike="noStrike" kern="1200" baseline="0" noProof="0" dirty="0">
                          <a:solidFill>
                            <a:srgbClr val="002060"/>
                          </a:solidFill>
                          <a:effectLst/>
                          <a:latin typeface="Arial" panose="020B0604020202020204" pitchFamily="34" charset="0"/>
                          <a:ea typeface="+mn-ea"/>
                          <a:cs typeface="+mn-cs"/>
                        </a:rPr>
                        <a:t>مدى تنفيذ استراتيجية أو خطة وطنية للعمل على إزالة الألغام</a:t>
                      </a:r>
                      <a:endParaRPr lang="en-GB" sz="1000" b="1" i="0" u="none" strike="noStrike" kern="1200" baseline="0" noProof="0" dirty="0">
                        <a:solidFill>
                          <a:srgbClr val="002060"/>
                        </a:solidFill>
                        <a:effectLst/>
                        <a:latin typeface="Arial" panose="020B0604020202020204" pitchFamily="34" charset="0"/>
                        <a:ea typeface="+mn-ea"/>
                        <a:cs typeface="+mn-cs"/>
                      </a:endParaRPr>
                    </a:p>
                  </a:txBody>
                  <a:tcPr/>
                </a:tc>
                <a:tc>
                  <a:txBody>
                    <a:bodyPr/>
                    <a:lstStyle/>
                    <a:p>
                      <a:pPr marL="0" algn="r" defTabSz="914400" rtl="1" eaLnBrk="1" fontAlgn="ctr" latinLnBrk="0" hangingPunct="1"/>
                      <a:r>
                        <a:rPr lang="ar-JO" sz="1000" b="1" i="0" u="none" strike="noStrike" kern="1200" dirty="0">
                          <a:solidFill>
                            <a:srgbClr val="002060"/>
                          </a:solidFill>
                          <a:effectLst/>
                          <a:latin typeface="Arial" panose="020B0604020202020204" pitchFamily="34" charset="0"/>
                          <a:ea typeface="+mn-ea"/>
                          <a:cs typeface="+mn-cs"/>
                        </a:rPr>
                        <a:t>النتيجة 3.1</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594355268"/>
                  </a:ext>
                </a:extLst>
              </a:tr>
              <a:tr h="551914">
                <a:tc>
                  <a:txBody>
                    <a:bodyPr/>
                    <a:lstStyle/>
                    <a:p>
                      <a:pPr algn="r" rtl="1" fontAlgn="ctr"/>
                      <a:r>
                        <a:rPr lang="ar-JO" sz="1000" b="0" i="0" u="none" strike="noStrike" kern="1200" baseline="0" noProof="0" dirty="0">
                          <a:solidFill>
                            <a:srgbClr val="002060"/>
                          </a:solidFill>
                          <a:effectLst/>
                          <a:latin typeface="Arial" panose="020B0604020202020204" pitchFamily="34" charset="0"/>
                          <a:ea typeface="+mn-ea"/>
                          <a:cs typeface="+mn-cs"/>
                        </a:rPr>
                        <a:t>نسبة مخرجات العمل على إزالة الألغام التي تعزى للمنظمات المحلية</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algn="r" rtl="1"/>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كل ستة أشهر </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السلطة الوطنية، 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baseline="0" dirty="0">
                          <a:solidFill>
                            <a:srgbClr val="002060"/>
                          </a:solidFill>
                          <a:effectLst/>
                          <a:latin typeface="Arial" panose="020B0604020202020204" pitchFamily="34" charset="0"/>
                        </a:rPr>
                        <a:t>السلطة الوطنية</a:t>
                      </a:r>
                      <a:endParaRPr lang="en-US" sz="1000" b="0" dirty="0">
                        <a:solidFill>
                          <a:srgbClr val="002060"/>
                        </a:solidFill>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1" i="0" u="none" strike="noStrike" kern="1200" baseline="0" noProof="0" dirty="0">
                          <a:solidFill>
                            <a:srgbClr val="002060"/>
                          </a:solidFill>
                          <a:effectLst/>
                          <a:latin typeface="Arial" panose="020B0604020202020204" pitchFamily="34" charset="0"/>
                          <a:ea typeface="+mn-ea"/>
                          <a:cs typeface="+mn-cs"/>
                        </a:rPr>
                        <a:t>مدى تطبيق أنشطة/مخرجات العمل على إزالة الألغام المنفذة من المنظمات المحلية </a:t>
                      </a:r>
                      <a:endParaRPr lang="en-GB" sz="1000" b="1" i="0" u="none" strike="noStrike" kern="1200" baseline="0" noProof="0" dirty="0">
                        <a:solidFill>
                          <a:srgbClr val="002060"/>
                        </a:solidFill>
                        <a:effectLst/>
                        <a:latin typeface="Arial" panose="020B0604020202020204" pitchFamily="34" charset="0"/>
                        <a:ea typeface="+mn-ea"/>
                        <a:cs typeface="+mn-cs"/>
                      </a:endParaRPr>
                    </a:p>
                  </a:txBody>
                  <a:tcPr/>
                </a:tc>
                <a:tc>
                  <a:txBody>
                    <a:bodyPr/>
                    <a:lstStyle/>
                    <a:p>
                      <a:pPr marL="0" algn="r" defTabSz="914400" rtl="1" eaLnBrk="1" fontAlgn="ctr" latinLnBrk="0" hangingPunct="1"/>
                      <a:r>
                        <a:rPr lang="ar-JO" sz="1000" b="1" i="0" u="none" strike="noStrike" kern="1200" dirty="0">
                          <a:solidFill>
                            <a:srgbClr val="002060"/>
                          </a:solidFill>
                          <a:effectLst/>
                          <a:latin typeface="Arial" panose="020B0604020202020204" pitchFamily="34" charset="0"/>
                          <a:ea typeface="+mn-ea"/>
                          <a:cs typeface="+mn-cs"/>
                        </a:rPr>
                        <a:t>النتيجة</a:t>
                      </a:r>
                      <a:r>
                        <a:rPr lang="ar-JO" sz="1000" b="1" i="0" u="none" strike="noStrike" kern="1200" baseline="0" dirty="0">
                          <a:solidFill>
                            <a:srgbClr val="002060"/>
                          </a:solidFill>
                          <a:effectLst/>
                          <a:latin typeface="Arial" panose="020B0604020202020204" pitchFamily="34" charset="0"/>
                          <a:ea typeface="+mn-ea"/>
                          <a:cs typeface="+mn-cs"/>
                        </a:rPr>
                        <a:t> 3.2</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2930048471"/>
                  </a:ext>
                </a:extLst>
              </a:tr>
              <a:tr h="374551">
                <a:tc>
                  <a:txBody>
                    <a:bodyPr/>
                    <a:lstStyle/>
                    <a:p>
                      <a:pPr algn="r" rtl="1" fontAlgn="ctr"/>
                      <a:r>
                        <a:rPr lang="ar-JO" sz="1000" b="0" i="0" u="none" strike="noStrike" dirty="0">
                          <a:solidFill>
                            <a:srgbClr val="002060"/>
                          </a:solidFill>
                          <a:effectLst/>
                          <a:latin typeface="Arial" panose="020B0604020202020204" pitchFamily="34" charset="0"/>
                        </a:rPr>
                        <a:t>أي عدد الموظفين الكلي س،</a:t>
                      </a:r>
                      <a:r>
                        <a:rPr lang="ar-JO" sz="1000" b="0" i="0" u="none" strike="noStrike" baseline="0" dirty="0">
                          <a:solidFill>
                            <a:srgbClr val="002060"/>
                          </a:solidFill>
                          <a:effectLst/>
                          <a:latin typeface="Arial" panose="020B0604020202020204" pitchFamily="34" charset="0"/>
                        </a:rPr>
                        <a:t> ص منهم نساء (ع%)</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كل ستة أشهر </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الشريك المنفذ</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algn="r" rtl="1"/>
                      <a:r>
                        <a:rPr lang="ar-JO" sz="1000" b="0" i="0" u="none" strike="noStrike" dirty="0">
                          <a:solidFill>
                            <a:srgbClr val="002060"/>
                          </a:solidFill>
                          <a:effectLst/>
                          <a:latin typeface="Arial" panose="020B0604020202020204" pitchFamily="34" charset="0"/>
                        </a:rPr>
                        <a:t>الموارد البشرية</a:t>
                      </a:r>
                      <a:endParaRPr lang="en-US" dirty="0">
                        <a:solidFill>
                          <a:srgbClr val="002060"/>
                        </a:solidFill>
                      </a:endParaRPr>
                    </a:p>
                  </a:txBody>
                  <a:tcPr marL="72000" marR="72000" marT="36000" marB="3600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JO" sz="1000" b="1" i="0" u="none" strike="noStrike" kern="1200" baseline="0" noProof="0" dirty="0">
                          <a:solidFill>
                            <a:srgbClr val="002060"/>
                          </a:solidFill>
                          <a:effectLst/>
                          <a:latin typeface="Arial" panose="020B0604020202020204" pitchFamily="34" charset="0"/>
                          <a:ea typeface="+mn-ea"/>
                          <a:cs typeface="+mn-cs"/>
                        </a:rPr>
                        <a:t>نسبة النساء المحليات اللواتي تشاركن في العمل على إزالة الألغام كموظفات</a:t>
                      </a:r>
                      <a:endParaRPr lang="en-GB" sz="1000" b="1" i="0" u="none" strike="noStrike" kern="1200" baseline="0" noProof="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النتيجة 3.3</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3122736916"/>
                  </a:ext>
                </a:extLst>
              </a:tr>
              <a:tr h="509028">
                <a:tc>
                  <a:txBody>
                    <a:bodyPr/>
                    <a:lstStyle/>
                    <a:p>
                      <a:pPr algn="r" rtl="1" fontAlgn="ctr"/>
                      <a:r>
                        <a:rPr lang="ar-JO" sz="1000" b="0" i="0" u="none" strike="noStrike" dirty="0">
                          <a:solidFill>
                            <a:srgbClr val="002060"/>
                          </a:solidFill>
                          <a:effectLst/>
                          <a:latin typeface="Arial" panose="020B0604020202020204" pitchFamily="34" charset="0"/>
                        </a:rPr>
                        <a:t>أي عدد الموظفين الكلي س،</a:t>
                      </a:r>
                      <a:r>
                        <a:rPr lang="ar-JO" sz="1000" b="0" i="0" u="none" strike="noStrike" baseline="0" dirty="0">
                          <a:solidFill>
                            <a:srgbClr val="002060"/>
                          </a:solidFill>
                          <a:effectLst/>
                          <a:latin typeface="Arial" panose="020B0604020202020204" pitchFamily="34" charset="0"/>
                        </a:rPr>
                        <a:t> ص منهم نساء (ع%)</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كل ستة أشهر </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الشريك المنفذ</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algn="r" rtl="1"/>
                      <a:r>
                        <a:rPr lang="ar-JO" sz="1000" b="0" i="0" u="none" strike="noStrike" dirty="0">
                          <a:solidFill>
                            <a:srgbClr val="002060"/>
                          </a:solidFill>
                          <a:effectLst/>
                          <a:latin typeface="Arial" panose="020B0604020202020204" pitchFamily="34" charset="0"/>
                        </a:rPr>
                        <a:t>الموارد البشرية</a:t>
                      </a:r>
                      <a:endParaRPr lang="en-US" sz="1000" dirty="0">
                        <a:solidFill>
                          <a:srgbClr val="002060"/>
                        </a:solidFill>
                      </a:endParaRPr>
                    </a:p>
                  </a:txBody>
                  <a:tcPr marL="72000" marR="72000" marT="36000" marB="3600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JO" sz="1000" b="1" i="0" u="none" strike="noStrike" kern="1200" baseline="0" noProof="0" dirty="0">
                          <a:solidFill>
                            <a:srgbClr val="002060"/>
                          </a:solidFill>
                          <a:effectLst/>
                          <a:latin typeface="Arial" panose="020B0604020202020204" pitchFamily="34" charset="0"/>
                          <a:ea typeface="+mn-ea"/>
                          <a:cs typeface="+mn-cs"/>
                        </a:rPr>
                        <a:t>نسبة النساء المحليات الموظفات في العامل على إزالة الألغام في مناصب إدارية</a:t>
                      </a:r>
                      <a:endParaRPr lang="en-GB" sz="1000" b="1" i="0" u="none" strike="noStrike" kern="1200" baseline="0" noProof="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النتيجة 3.4</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3459420812"/>
                  </a:ext>
                </a:extLst>
              </a:tr>
              <a:tr h="423273">
                <a:tc>
                  <a:txBody>
                    <a:bodyPr/>
                    <a:lstStyle/>
                    <a:p>
                      <a:pPr algn="r" rtl="1" fontAlgn="ctr"/>
                      <a:r>
                        <a:rPr lang="ar-JO" sz="1000" b="0" i="0" u="none" strike="noStrike" dirty="0">
                          <a:solidFill>
                            <a:srgbClr val="002060"/>
                          </a:solidFill>
                          <a:effectLst/>
                          <a:latin typeface="Arial" panose="020B0604020202020204" pitchFamily="34" charset="0"/>
                        </a:rPr>
                        <a:t>مشاركة الأسر في صناعة القرار على مستوى المجتمع فيما يتعلق بإزالة</a:t>
                      </a:r>
                      <a:r>
                        <a:rPr lang="ar-JO" sz="1000" b="0" i="0" u="none" strike="noStrike" baseline="0" dirty="0">
                          <a:solidFill>
                            <a:srgbClr val="002060"/>
                          </a:solidFill>
                          <a:effectLst/>
                          <a:latin typeface="Arial" panose="020B0604020202020204" pitchFamily="34" charset="0"/>
                        </a:rPr>
                        <a:t> الألغام (موزعة حسب الجنس والمنطقة)</a:t>
                      </a:r>
                      <a:endParaRPr lang="en-GB"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كل ستة أشهر</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الشريك المنفذ، المانح</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fontAlgn="ctr"/>
                      <a:r>
                        <a:rPr lang="ar-JO" sz="1000" b="0" i="0" u="none" strike="noStrike" dirty="0">
                          <a:solidFill>
                            <a:srgbClr val="002060"/>
                          </a:solidFill>
                          <a:effectLst/>
                          <a:latin typeface="Arial" panose="020B0604020202020204" pitchFamily="34" charset="0"/>
                        </a:rPr>
                        <a:t>المسح الأسري</a:t>
                      </a:r>
                      <a:endParaRPr lang="en-US" dirty="0">
                        <a:solidFill>
                          <a:srgbClr val="002060"/>
                        </a:solidFill>
                      </a:endParaRPr>
                    </a:p>
                  </a:txBody>
                  <a:tcPr marL="72000" marR="72000" marT="36000" marB="3600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JO" sz="1000" b="1" i="0" u="none" strike="noStrike" kern="1200" baseline="0" noProof="0" dirty="0">
                          <a:solidFill>
                            <a:srgbClr val="002060"/>
                          </a:solidFill>
                          <a:effectLst/>
                          <a:latin typeface="Arial" panose="020B0604020202020204" pitchFamily="34" charset="0"/>
                          <a:ea typeface="+mn-ea"/>
                          <a:cs typeface="+mn-cs"/>
                        </a:rPr>
                        <a:t>المنظور بشأن التقديم المتساوي للعمل على إزالة الألغام (بيانات مصنفة حسب العمر والجنس)</a:t>
                      </a:r>
                      <a:endParaRPr lang="en-GB" sz="1000" b="1" i="0" u="none" strike="noStrike" kern="1200" baseline="0" noProof="0" dirty="0">
                        <a:solidFill>
                          <a:srgbClr val="002060"/>
                        </a:solidFill>
                        <a:effectLst/>
                        <a:latin typeface="Arial" panose="020B0604020202020204" pitchFamily="34" charset="0"/>
                        <a:ea typeface="+mn-ea"/>
                        <a:cs typeface="+mn-cs"/>
                      </a:endParaRPr>
                    </a:p>
                  </a:txBody>
                  <a:tcPr/>
                </a:tc>
                <a:tc>
                  <a:txBody>
                    <a:bodyPr/>
                    <a:lstStyle/>
                    <a:p>
                      <a:pPr algn="r" rtl="1"/>
                      <a:r>
                        <a:rPr kumimoji="0" lang="ar-JO" sz="1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النتيجة 3.5</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813478604"/>
                  </a:ext>
                </a:extLst>
              </a:tr>
              <a:tr h="532358">
                <a:tc>
                  <a:txBody>
                    <a:bodyPr/>
                    <a:lstStyle/>
                    <a:p>
                      <a:pPr algn="r" rtl="1" fontAlgn="ctr"/>
                      <a:r>
                        <a:rPr lang="ar-JO" sz="1000" b="0" i="0" u="none" strike="noStrike" dirty="0">
                          <a:solidFill>
                            <a:srgbClr val="002060"/>
                          </a:solidFill>
                          <a:effectLst/>
                          <a:latin typeface="Arial" panose="020B0604020202020204" pitchFamily="34" charset="0"/>
                        </a:rPr>
                        <a:t>تحليل منظور السلطة الوطنية بأن كافة أصحاب المصلحة يعملون نحو تحقيق </a:t>
                      </a:r>
                      <a:r>
                        <a:rPr lang="ar-JO" sz="1000" b="0" i="0" u="none" strike="noStrike" dirty="0" err="1">
                          <a:solidFill>
                            <a:srgbClr val="002060"/>
                          </a:solidFill>
                          <a:effectLst/>
                          <a:latin typeface="Arial" panose="020B0604020202020204" pitchFamily="34" charset="0"/>
                        </a:rPr>
                        <a:t>الأعداف</a:t>
                      </a:r>
                      <a:r>
                        <a:rPr lang="ar-JO" sz="1000" b="0" i="0" u="none" strike="noStrike" dirty="0">
                          <a:solidFill>
                            <a:srgbClr val="002060"/>
                          </a:solidFill>
                          <a:effectLst/>
                          <a:latin typeface="Arial" panose="020B0604020202020204" pitchFamily="34" charset="0"/>
                        </a:rPr>
                        <a:t> الوطنية ويدعمونها</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سنوياً</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المانح</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algn="r" rtl="1"/>
                      <a:r>
                        <a:rPr lang="ar-JO" sz="1000" b="0" i="0" u="none" strike="noStrike" dirty="0">
                          <a:solidFill>
                            <a:srgbClr val="002060"/>
                          </a:solidFill>
                          <a:effectLst/>
                          <a:latin typeface="Arial" panose="020B0604020202020204" pitchFamily="34" charset="0"/>
                        </a:rPr>
                        <a:t>التقييم/المقابلات مع الأشخاص الرئيسيين/مسح المنظور</a:t>
                      </a:r>
                      <a:endParaRPr lang="en-US" dirty="0">
                        <a:solidFill>
                          <a:srgbClr val="002060"/>
                        </a:solidFill>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1" i="0" u="none" strike="noStrike" dirty="0">
                          <a:solidFill>
                            <a:srgbClr val="002060"/>
                          </a:solidFill>
                          <a:effectLst/>
                          <a:latin typeface="Arial" panose="020B0604020202020204" pitchFamily="34" charset="0"/>
                        </a:rPr>
                        <a:t>رضى سلطة إزالة الألغام الوطنية عن عمل كافة أصحاب المصلحة نحو الأهداف الوطنية</a:t>
                      </a:r>
                      <a:endParaRPr lang="ar-JO" sz="1000" b="1" i="0" u="none" strike="noStrike" baseline="0" dirty="0">
                        <a:solidFill>
                          <a:srgbClr val="002060"/>
                        </a:solidFill>
                        <a:effectLst/>
                        <a:latin typeface="Arial" panose="020B0604020202020204" pitchFamily="34" charset="0"/>
                      </a:endParaRPr>
                    </a:p>
                  </a:txBody>
                  <a:tcPr marL="72000" marR="72000" marT="36000" marB="36000"/>
                </a:tc>
                <a:tc>
                  <a:txBody>
                    <a:bodyPr/>
                    <a:lstStyle/>
                    <a:p>
                      <a:pPr algn="r" rtl="1"/>
                      <a:r>
                        <a:rPr kumimoji="0" lang="ar-JO" sz="1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النتيجة 3.6</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612310481"/>
                  </a:ext>
                </a:extLst>
              </a:tr>
              <a:tr h="606426">
                <a:tc>
                  <a:txBody>
                    <a:bodyPr/>
                    <a:lstStyle/>
                    <a:p>
                      <a:pPr algn="r" rtl="1" fontAlgn="ctr"/>
                      <a:r>
                        <a:rPr lang="ar-JO" sz="950" b="0" i="0" u="none" strike="noStrike" dirty="0">
                          <a:solidFill>
                            <a:srgbClr val="002060"/>
                          </a:solidFill>
                          <a:effectLst/>
                          <a:latin typeface="Arial" panose="020B0604020202020204" pitchFamily="34" charset="0"/>
                        </a:rPr>
                        <a:t>تحليل منظور</a:t>
                      </a:r>
                      <a:r>
                        <a:rPr lang="ar-JO" sz="950" b="0" i="0" u="none" strike="noStrike" baseline="0" dirty="0">
                          <a:solidFill>
                            <a:srgbClr val="002060"/>
                          </a:solidFill>
                          <a:effectLst/>
                          <a:latin typeface="Arial" panose="020B0604020202020204" pitchFamily="34" charset="0"/>
                        </a:rPr>
                        <a:t> الشركاء المنفذين المحليين بأنهم لديهم صوت في القطاع وقادرون على القيادة، يجب أخذ ذلك بعين الاعتبار إلى جانب الاتجاهات في تمويل الشركاء المنفذين المحليين ومستوى الخدمات التي يقدمونها.</a:t>
                      </a:r>
                      <a:endParaRPr lang="en-US" sz="95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سنوياً</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الشريك المنفذ، السلطة الوطنية، المانح</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algn="r" rtl="1"/>
                      <a:r>
                        <a:rPr lang="ar-JO" sz="1000" b="0" i="0" u="none" strike="noStrike" dirty="0">
                          <a:solidFill>
                            <a:srgbClr val="002060"/>
                          </a:solidFill>
                          <a:effectLst/>
                          <a:latin typeface="Arial" panose="020B0604020202020204" pitchFamily="34" charset="0"/>
                        </a:rPr>
                        <a:t>المقابلات مع الشركاء المنفذين المحليين وسلطة</a:t>
                      </a:r>
                      <a:r>
                        <a:rPr lang="ar-JO" sz="1000" b="0" i="0" u="none" strike="noStrike" baseline="0" dirty="0">
                          <a:solidFill>
                            <a:srgbClr val="002060"/>
                          </a:solidFill>
                          <a:effectLst/>
                          <a:latin typeface="Arial" panose="020B0604020202020204" pitchFamily="34" charset="0"/>
                        </a:rPr>
                        <a:t> إزالة الألغام الوطنية/السلطة الوطنية وأدلة أخرى من المانحين/الشركاء المنفذين المحليين/شركاء المنفذين المحليين لبناء القدرات (المنح/العقود الخ.)</a:t>
                      </a:r>
                      <a:endParaRPr lang="en-US" dirty="0">
                        <a:solidFill>
                          <a:srgbClr val="002060"/>
                        </a:solidFill>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1" i="0" u="none" strike="noStrike" dirty="0">
                          <a:solidFill>
                            <a:srgbClr val="002060"/>
                          </a:solidFill>
                          <a:effectLst/>
                          <a:latin typeface="Arial" panose="020B0604020202020204" pitchFamily="34" charset="0"/>
                        </a:rPr>
                        <a:t>مستوى القيادة من الشركاء المنفذين المحليين في تقديم</a:t>
                      </a:r>
                      <a:r>
                        <a:rPr lang="ar-JO" sz="1000" b="1" i="0" u="none" strike="noStrike" baseline="0" dirty="0">
                          <a:solidFill>
                            <a:srgbClr val="002060"/>
                          </a:solidFill>
                          <a:effectLst/>
                          <a:latin typeface="Arial" panose="020B0604020202020204" pitchFamily="34" charset="0"/>
                        </a:rPr>
                        <a:t> أنشطة العمل على إزالة الألغام</a:t>
                      </a:r>
                      <a:endParaRPr lang="en-US" sz="1000" b="1" i="0" u="none" strike="noStrike" baseline="0" dirty="0">
                        <a:solidFill>
                          <a:srgbClr val="002060"/>
                        </a:solidFill>
                        <a:effectLst/>
                        <a:latin typeface="Arial" panose="020B0604020202020204" pitchFamily="34" charset="0"/>
                      </a:endParaRPr>
                    </a:p>
                  </a:txBody>
                  <a:tcPr marL="72000" marR="72000" marT="36000" marB="36000"/>
                </a:tc>
                <a:tc>
                  <a:txBody>
                    <a:bodyPr/>
                    <a:lstStyle/>
                    <a:p>
                      <a:pPr algn="r" rtl="1"/>
                      <a:r>
                        <a:rPr kumimoji="0" lang="ar-JO" sz="1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النتيجة 3.7</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2865973374"/>
                  </a:ext>
                </a:extLst>
              </a:tr>
              <a:tr h="649452">
                <a:tc>
                  <a:txBody>
                    <a:bodyPr/>
                    <a:lstStyle/>
                    <a:p>
                      <a:pPr algn="r" rtl="1" fontAlgn="ctr"/>
                      <a:r>
                        <a:rPr lang="ar-JO" sz="1000" b="0" i="0" u="none" strike="noStrike" dirty="0">
                          <a:solidFill>
                            <a:srgbClr val="002060"/>
                          </a:solidFill>
                          <a:effectLst/>
                          <a:latin typeface="Arial" panose="020B0604020202020204" pitchFamily="34" charset="0"/>
                        </a:rPr>
                        <a:t>نتيجة الأداء بعد مراجعة العمل</a:t>
                      </a:r>
                      <a:r>
                        <a:rPr lang="ar-JO" sz="1000" b="0" i="0" u="none" strike="noStrike" baseline="0" dirty="0">
                          <a:solidFill>
                            <a:srgbClr val="002060"/>
                          </a:solidFill>
                          <a:effectLst/>
                          <a:latin typeface="Arial" panose="020B0604020202020204" pitchFamily="34" charset="0"/>
                        </a:rPr>
                        <a:t> على إزالة الألغام.</a:t>
                      </a:r>
                      <a:endParaRPr lang="en-GB" sz="1000" b="0" i="0" u="none" strike="noStrike" dirty="0">
                        <a:solidFill>
                          <a:srgbClr val="002060"/>
                        </a:solidFill>
                        <a:effectLst/>
                        <a:latin typeface="Arial" panose="020B0604020202020204" pitchFamily="34" charset="0"/>
                      </a:endParaRPr>
                    </a:p>
                  </a:txBody>
                  <a:tcPr marL="108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سنوياً</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0"/>
                </a:tc>
                <a:tc>
                  <a:txBody>
                    <a:bodyPr/>
                    <a:lstStyle/>
                    <a:p>
                      <a:pPr algn="r" rtl="1"/>
                      <a:r>
                        <a:rPr lang="ar-JO" sz="1000" b="0" i="0" u="none" strike="noStrike" kern="1200" noProof="0" dirty="0">
                          <a:solidFill>
                            <a:srgbClr val="002060"/>
                          </a:solidFill>
                          <a:effectLst/>
                          <a:latin typeface="Arial" panose="020B0604020202020204" pitchFamily="34" charset="0"/>
                          <a:ea typeface="+mn-ea"/>
                          <a:cs typeface="+mn-cs"/>
                        </a:rPr>
                        <a:t>أي أحد</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0"/>
                </a:tc>
                <a:tc>
                  <a:txBody>
                    <a:bodyPr/>
                    <a:lstStyle/>
                    <a:p>
                      <a:pPr algn="l" rtl="0" fontAlgn="ctr"/>
                      <a:r>
                        <a:rPr lang="en-GB" sz="1000" b="0" i="0" u="none" strike="noStrike" dirty="0">
                          <a:solidFill>
                            <a:srgbClr val="002060"/>
                          </a:solidFill>
                          <a:effectLst/>
                          <a:latin typeface="Arial" panose="020B0604020202020204" pitchFamily="34" charset="0"/>
                        </a:rPr>
                        <a:t>Mineactionreview.org</a:t>
                      </a:r>
                      <a:r>
                        <a:rPr lang="ar-JO" sz="1000" b="0" i="0" u="none" strike="noStrike" dirty="0">
                          <a:solidFill>
                            <a:srgbClr val="002060"/>
                          </a:solidFill>
                          <a:effectLst/>
                          <a:latin typeface="Arial" panose="020B0604020202020204" pitchFamily="34" charset="0"/>
                        </a:rPr>
                        <a:t> </a:t>
                      </a:r>
                      <a:endParaRPr lang="en-US" sz="1000" b="0" i="0" u="none" strike="noStrike" dirty="0">
                        <a:solidFill>
                          <a:srgbClr val="002060"/>
                        </a:solidFill>
                        <a:effectLst/>
                        <a:latin typeface="Arial" panose="020B0604020202020204" pitchFamily="34" charset="0"/>
                      </a:endParaRPr>
                    </a:p>
                  </a:txBody>
                  <a:tcPr marL="72000" marR="72000" marT="36000" marB="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تقييم</a:t>
                      </a:r>
                      <a:r>
                        <a:rPr lang="ar-JO" sz="1000" b="0" i="0" u="none" strike="noStrike" kern="1200" baseline="0" dirty="0">
                          <a:solidFill>
                            <a:srgbClr val="002060"/>
                          </a:solidFill>
                          <a:effectLst/>
                          <a:latin typeface="Arial" panose="020B0604020202020204" pitchFamily="34" charset="0"/>
                          <a:ea typeface="+mn-ea"/>
                          <a:cs typeface="+mn-cs"/>
                        </a:rPr>
                        <a:t> نتيجة أداء البرنامج لوطني</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0"/>
                </a:tc>
                <a:tc>
                  <a:txBody>
                    <a:bodyPr/>
                    <a:lstStyle/>
                    <a:p>
                      <a:pPr algn="r" rtl="1"/>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النتيجة 3.8</a:t>
                      </a:r>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2047501026"/>
                  </a:ext>
                </a:extLst>
              </a:tr>
              <a:tr h="362148">
                <a:tc>
                  <a:txBody>
                    <a:bodyPr/>
                    <a:lstStyle/>
                    <a:p>
                      <a:pPr algn="r" rtl="1" fontAlgn="ctr"/>
                      <a:r>
                        <a:rPr lang="ar-JO" sz="1000" b="0" i="0" u="none" strike="noStrike" kern="1200" dirty="0">
                          <a:solidFill>
                            <a:srgbClr val="002060"/>
                          </a:solidFill>
                          <a:effectLst/>
                          <a:latin typeface="Arial" panose="020B0604020202020204" pitchFamily="34" charset="0"/>
                          <a:ea typeface="+mn-ea"/>
                          <a:cs typeface="+mn-cs"/>
                        </a:rPr>
                        <a:t>النتيجة</a:t>
                      </a:r>
                      <a:r>
                        <a:rPr lang="ar-JO" sz="1000" b="0" i="0" u="none" strike="noStrike" kern="1200" baseline="0" dirty="0">
                          <a:solidFill>
                            <a:srgbClr val="002060"/>
                          </a:solidFill>
                          <a:effectLst/>
                          <a:latin typeface="Arial" panose="020B0604020202020204" pitchFamily="34" charset="0"/>
                          <a:ea typeface="+mn-ea"/>
                          <a:cs typeface="+mn-cs"/>
                        </a:rPr>
                        <a:t> المشتركة للقدرات من قبل سلطة إزالة الألغام الوطنية والشريك المنفذ لعملية بناء القدرات وأصحاب المصلحة الآخرين (مثل برنامج الأمم المتحدة الإنمائي)، باستخدام مصفوفة تقييم بناء القدرات (مثل تلك التي طورتها "المساعدات الشعبية النرويجية")</a:t>
                      </a:r>
                      <a:endParaRPr lang="en-GB"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كل ستة أشهر</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الشريك المنفذ، السلطة الوطنية</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algn="r" rtl="1"/>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نتيجة ورشة بناء القدرات وغيرها من الوثائق</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خطط</a:t>
                      </a:r>
                      <a:r>
                        <a:rPr lang="ar-JO" sz="1000" b="0" i="0" u="none" strike="noStrike" kern="1200" baseline="0" dirty="0">
                          <a:solidFill>
                            <a:srgbClr val="002060"/>
                          </a:solidFill>
                          <a:effectLst/>
                          <a:latin typeface="Arial" panose="020B0604020202020204" pitchFamily="34" charset="0"/>
                          <a:ea typeface="+mn-ea"/>
                          <a:cs typeface="+mn-cs"/>
                        </a:rPr>
                        <a:t> وأنظمة وإجراءات وممارسات إدارة الجودة الخاصة بسلطة إزالة الألغام الوطنية</a:t>
                      </a:r>
                      <a:endParaRPr lang="ar-JO" sz="1000" b="0" i="0" u="none" strike="noStrike" kern="1200" dirty="0">
                        <a:solidFill>
                          <a:srgbClr val="002060"/>
                        </a:solidFill>
                        <a:effectLst/>
                        <a:latin typeface="Arial" panose="020B0604020202020204" pitchFamily="34" charset="0"/>
                        <a:ea typeface="+mn-ea"/>
                        <a:cs typeface="+mn-cs"/>
                      </a:endParaRPr>
                    </a:p>
                  </a:txBody>
                  <a:tcPr marL="72000" marR="72000" marT="36000" marB="0"/>
                </a:tc>
                <a:tc>
                  <a:txBody>
                    <a:bodyPr/>
                    <a:lstStyle/>
                    <a:p>
                      <a:pPr algn="r" rtl="1"/>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النتيجة 3.9</a:t>
                      </a:r>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890207880"/>
                  </a:ext>
                </a:extLst>
              </a:tr>
              <a:tr h="362148">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النتيجة</a:t>
                      </a:r>
                      <a:r>
                        <a:rPr lang="ar-JO" sz="1000" b="0" i="0" u="none" strike="noStrike" kern="1200" baseline="0" dirty="0">
                          <a:solidFill>
                            <a:srgbClr val="002060"/>
                          </a:solidFill>
                          <a:effectLst/>
                          <a:latin typeface="Arial" panose="020B0604020202020204" pitchFamily="34" charset="0"/>
                          <a:ea typeface="+mn-ea"/>
                          <a:cs typeface="+mn-cs"/>
                        </a:rPr>
                        <a:t> المشتركة للقدرات من قبل سلطة إزالة الألغام الوطنية والشريك المنفذ لعملية بناء القدرات وأصحاب المصلحة الآخرين (مثل برنامج الأمم المتحدة الإنمائي)، باستخدام مصفوفة تقييم بناء القدرات </a:t>
                      </a:r>
                      <a:endParaRPr kumimoji="0" lang="en-US" sz="1000" b="0" i="0" u="none" strike="noStrike" kern="1200" cap="none" spc="0" normalizeH="0" baseline="0" dirty="0">
                        <a:ln>
                          <a:noFill/>
                        </a:ln>
                        <a:solidFill>
                          <a:srgbClr val="002060"/>
                        </a:solidFill>
                        <a:effectLst/>
                        <a:uLnTx/>
                        <a:uFillTx/>
                        <a:latin typeface="Arial" panose="020B0604020202020204" pitchFamily="34" charset="0"/>
                        <a:ea typeface="+mn-ea"/>
                        <a:cs typeface="+mn-cs"/>
                      </a:endParaRPr>
                    </a:p>
                  </a:txBody>
                  <a:tcPr marL="108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كل ستة أشهر</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algn="r" rtl="1"/>
                      <a:endParaRPr kumimoji="0" lang="en-US" sz="1000" b="0" i="0" u="none" strike="noStrike" kern="1200" cap="none" spc="0" normalizeH="0" baseline="0" dirty="0">
                        <a:ln>
                          <a:noFill/>
                        </a:ln>
                        <a:solidFill>
                          <a:srgbClr val="002060"/>
                        </a:solidFill>
                        <a:effectLst/>
                        <a:uLnTx/>
                        <a:uFillTx/>
                        <a:latin typeface="Arial" panose="020B0604020202020204" pitchFamily="34" charset="0"/>
                        <a:ea typeface="+mn-ea"/>
                        <a:cs typeface="+mn-cs"/>
                      </a:endParaRPr>
                    </a:p>
                  </a:txBody>
                  <a:tcPr marL="72000" marR="72000" marT="36000" marB="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الشريك المنفذ، السلطة الوطنية</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algn="r" rtl="1"/>
                      <a:endParaRPr kumimoji="0" lang="en-US" sz="1000" b="0" i="0" u="none" strike="noStrike" kern="1200" cap="none" spc="0" normalizeH="0" baseline="0" dirty="0">
                        <a:ln>
                          <a:noFill/>
                        </a:ln>
                        <a:solidFill>
                          <a:srgbClr val="002060"/>
                        </a:solidFill>
                        <a:effectLst/>
                        <a:uLnTx/>
                        <a:uFillTx/>
                        <a:latin typeface="Arial" panose="020B0604020202020204" pitchFamily="34" charset="0"/>
                        <a:ea typeface="+mn-ea"/>
                        <a:cs typeface="+mn-cs"/>
                      </a:endParaRPr>
                    </a:p>
                  </a:txBody>
                  <a:tcPr marL="72000" marR="72000" marT="36000" marB="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نتيجة ورشة بناء القدرات وغيرها من الوثائق</a:t>
                      </a:r>
                      <a:endParaRPr lang="en-US" sz="1000" b="0" i="0" u="none" strike="noStrike" kern="1200" dirty="0">
                        <a:solidFill>
                          <a:srgbClr val="002060"/>
                        </a:solidFill>
                        <a:effectLst/>
                        <a:latin typeface="Arial" panose="020B0604020202020204" pitchFamily="34" charset="0"/>
                        <a:ea typeface="+mn-ea"/>
                        <a:cs typeface="+mn-cs"/>
                      </a:endParaRPr>
                    </a:p>
                    <a:p>
                      <a:pPr algn="r" rtl="1"/>
                      <a:endParaRPr kumimoji="0" lang="en-US" sz="1000" b="0" i="0" u="none" strike="noStrike" kern="1200" cap="none" spc="0" normalizeH="0" baseline="0" dirty="0">
                        <a:ln>
                          <a:noFill/>
                        </a:ln>
                        <a:solidFill>
                          <a:srgbClr val="002060"/>
                        </a:solidFill>
                        <a:effectLst/>
                        <a:uLnTx/>
                        <a:uFillTx/>
                        <a:latin typeface="Arial" panose="020B0604020202020204" pitchFamily="34" charset="0"/>
                        <a:ea typeface="+mn-ea"/>
                        <a:cs typeface="+mn-cs"/>
                      </a:endParaRPr>
                    </a:p>
                  </a:txBody>
                  <a:tcPr marL="72000" marR="72000" marT="36000" marB="0"/>
                </a:tc>
                <a:tc>
                  <a:txBody>
                    <a:bodyPr/>
                    <a:lstStyle/>
                    <a:p>
                      <a:pPr algn="r" rtl="1"/>
                      <a:r>
                        <a:rPr kumimoji="0" lang="ar-JO" sz="1000" b="0" i="0" u="none" strike="noStrike" kern="1200" cap="none" spc="0" normalizeH="0" baseline="0" dirty="0">
                          <a:ln>
                            <a:noFill/>
                          </a:ln>
                          <a:solidFill>
                            <a:srgbClr val="002060"/>
                          </a:solidFill>
                          <a:effectLst/>
                          <a:uLnTx/>
                          <a:uFillTx/>
                          <a:latin typeface="Arial" panose="020B0604020202020204" pitchFamily="34" charset="0"/>
                          <a:ea typeface="+mn-ea"/>
                          <a:cs typeface="+mn-cs"/>
                        </a:rPr>
                        <a:t>قدرات معززة لأنظمة الإدارة والإجراءات والممارسات التشغيلية لدى سلطات إزالة الألغام الوطنية</a:t>
                      </a:r>
                      <a:endParaRPr kumimoji="0" lang="en-US" sz="1000" b="0" i="0" u="none" strike="noStrike" kern="1200" cap="none" spc="0" normalizeH="0" baseline="0" dirty="0">
                        <a:ln>
                          <a:noFill/>
                        </a:ln>
                        <a:solidFill>
                          <a:srgbClr val="002060"/>
                        </a:solidFill>
                        <a:effectLst/>
                        <a:uLnTx/>
                        <a:uFillTx/>
                        <a:latin typeface="Arial" panose="020B0604020202020204" pitchFamily="34" charset="0"/>
                        <a:ea typeface="+mn-ea"/>
                        <a:cs typeface="+mn-cs"/>
                      </a:endParaRPr>
                    </a:p>
                  </a:txBody>
                  <a:tcPr marL="72000" marR="72000" marT="36000" marB="0"/>
                </a:tc>
                <a:tc>
                  <a:txBody>
                    <a:bodyPr/>
                    <a:lstStyle/>
                    <a:p>
                      <a:pPr algn="r" rtl="1"/>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النتيجة </a:t>
                      </a:r>
                      <a:r>
                        <a:rPr kumimoji="0" lang="ar-JO" sz="95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3.10</a:t>
                      </a:r>
                      <a:endParaRPr lang="en-US" sz="95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2499842386"/>
                  </a:ext>
                </a:extLst>
              </a:tr>
            </a:tbl>
          </a:graphicData>
        </a:graphic>
      </p:graphicFrame>
    </p:spTree>
    <p:extLst>
      <p:ext uri="{BB962C8B-B14F-4D97-AF65-F5344CB8AC3E}">
        <p14:creationId xmlns:p14="http://schemas.microsoft.com/office/powerpoint/2010/main" val="33959189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EBD1175E-5A7D-2FB4-655B-E4BBD432C5EB}"/>
              </a:ext>
            </a:extLst>
          </p:cNvPr>
          <p:cNvSpPr/>
          <p:nvPr/>
        </p:nvSpPr>
        <p:spPr>
          <a:xfrm>
            <a:off x="7896809" y="237040"/>
            <a:ext cx="3934408" cy="348761"/>
          </a:xfrm>
          <a:prstGeom prst="rect">
            <a:avLst/>
          </a:prstGeom>
          <a:noFill/>
        </p:spPr>
        <p:txBody>
          <a:bodyPr wrap="square" lIns="0" tIns="0" rIns="0" bIns="0">
            <a:noAutofit/>
          </a:bodyPr>
          <a:lstStyle/>
          <a:p>
            <a:pPr lvl="0" algn="r" rtl="1">
              <a:defRPr/>
            </a:pPr>
            <a:r>
              <a:rPr lang="ar-JO" b="1" dirty="0">
                <a:solidFill>
                  <a:srgbClr val="103A71"/>
                </a:solidFill>
                <a:latin typeface="Arial" panose="020B0604020202020204" pitchFamily="34" charset="0"/>
              </a:rPr>
              <a:t>مؤشرات مقترحة للنتائج</a:t>
            </a:r>
            <a:endParaRPr lang="en-US" b="1" dirty="0">
              <a:solidFill>
                <a:prstClr val="black"/>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02E58E55-47E5-757A-3337-CA1C6865AB60}"/>
              </a:ext>
            </a:extLst>
          </p:cNvPr>
          <p:cNvSpPr txBox="1"/>
          <p:nvPr/>
        </p:nvSpPr>
        <p:spPr>
          <a:xfrm>
            <a:off x="457201" y="296628"/>
            <a:ext cx="3788430" cy="261610"/>
          </a:xfrm>
          <a:prstGeom prst="rect">
            <a:avLst/>
          </a:prstGeom>
          <a:noFill/>
        </p:spPr>
        <p:txBody>
          <a:bodyPr wrap="square" rtlCol="0">
            <a:spAutoFit/>
          </a:bodyPr>
          <a:lstStyle/>
          <a:p>
            <a:pPr lvl="0" algn="r">
              <a:defRPr/>
            </a:pPr>
            <a:r>
              <a:rPr lang="ar-JO" sz="1100" b="1" dirty="0">
                <a:solidFill>
                  <a:srgbClr val="002060"/>
                </a:solidFill>
                <a:latin typeface="Arial" panose="020B0604020202020204" pitchFamily="34" charset="0"/>
              </a:rPr>
              <a:t>المؤشرات الرئيسية (الحد الأدنى من المؤشرات) اللازمة موضحة بالخط العريض</a:t>
            </a:r>
            <a:endParaRPr lang="en-GB" sz="1100" b="1" dirty="0">
              <a:solidFill>
                <a:srgbClr val="002060"/>
              </a:solidFill>
              <a:latin typeface="Arial" panose="020B0604020202020204" pitchFamily="34" charset="0"/>
            </a:endParaRPr>
          </a:p>
        </p:txBody>
      </p:sp>
      <p:sp>
        <p:nvSpPr>
          <p:cNvPr id="4" name="Slide Number Placeholder 5">
            <a:extLst>
              <a:ext uri="{FF2B5EF4-FFF2-40B4-BE49-F238E27FC236}">
                <a16:creationId xmlns:a16="http://schemas.microsoft.com/office/drawing/2014/main" id="{6637391C-CAD7-BA18-A506-66F638E932BF}"/>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58</a:t>
            </a:fld>
            <a:endParaRPr lang="en-GB" dirty="0"/>
          </a:p>
        </p:txBody>
      </p:sp>
      <p:graphicFrame>
        <p:nvGraphicFramePr>
          <p:cNvPr id="8" name="Table 7">
            <a:extLst>
              <a:ext uri="{FF2B5EF4-FFF2-40B4-BE49-F238E27FC236}">
                <a16:creationId xmlns:a16="http://schemas.microsoft.com/office/drawing/2014/main" id="{DBD0BB86-877F-EB48-F618-82D8DEAA3855}"/>
              </a:ext>
            </a:extLst>
          </p:cNvPr>
          <p:cNvGraphicFramePr>
            <a:graphicFrameLocks noGrp="1"/>
          </p:cNvGraphicFramePr>
          <p:nvPr>
            <p:extLst>
              <p:ext uri="{D42A27DB-BD31-4B8C-83A1-F6EECF244321}">
                <p14:modId xmlns:p14="http://schemas.microsoft.com/office/powerpoint/2010/main" val="391360065"/>
              </p:ext>
            </p:extLst>
          </p:nvPr>
        </p:nvGraphicFramePr>
        <p:xfrm>
          <a:off x="396344" y="699078"/>
          <a:ext cx="11374016" cy="5536457"/>
        </p:xfrm>
        <a:graphic>
          <a:graphicData uri="http://schemas.openxmlformats.org/drawingml/2006/table">
            <a:tbl>
              <a:tblPr>
                <a:tableStyleId>{5C22544A-7EE6-4342-B048-85BDC9FD1C3A}</a:tableStyleId>
              </a:tblPr>
              <a:tblGrid>
                <a:gridCol w="4285911">
                  <a:extLst>
                    <a:ext uri="{9D8B030D-6E8A-4147-A177-3AD203B41FA5}">
                      <a16:colId xmlns:a16="http://schemas.microsoft.com/office/drawing/2014/main" val="241963245"/>
                    </a:ext>
                  </a:extLst>
                </a:gridCol>
                <a:gridCol w="1415845">
                  <a:extLst>
                    <a:ext uri="{9D8B030D-6E8A-4147-A177-3AD203B41FA5}">
                      <a16:colId xmlns:a16="http://schemas.microsoft.com/office/drawing/2014/main" val="293433413"/>
                    </a:ext>
                  </a:extLst>
                </a:gridCol>
                <a:gridCol w="851443">
                  <a:extLst>
                    <a:ext uri="{9D8B030D-6E8A-4147-A177-3AD203B41FA5}">
                      <a16:colId xmlns:a16="http://schemas.microsoft.com/office/drawing/2014/main" val="1997923834"/>
                    </a:ext>
                  </a:extLst>
                </a:gridCol>
                <a:gridCol w="1763938">
                  <a:extLst>
                    <a:ext uri="{9D8B030D-6E8A-4147-A177-3AD203B41FA5}">
                      <a16:colId xmlns:a16="http://schemas.microsoft.com/office/drawing/2014/main" val="876717430"/>
                    </a:ext>
                  </a:extLst>
                </a:gridCol>
                <a:gridCol w="2338111">
                  <a:extLst>
                    <a:ext uri="{9D8B030D-6E8A-4147-A177-3AD203B41FA5}">
                      <a16:colId xmlns:a16="http://schemas.microsoft.com/office/drawing/2014/main" val="672191607"/>
                    </a:ext>
                  </a:extLst>
                </a:gridCol>
                <a:gridCol w="718768">
                  <a:extLst>
                    <a:ext uri="{9D8B030D-6E8A-4147-A177-3AD203B41FA5}">
                      <a16:colId xmlns:a16="http://schemas.microsoft.com/office/drawing/2014/main" val="349104042"/>
                    </a:ext>
                  </a:extLst>
                </a:gridCol>
              </a:tblGrid>
              <a:tr h="250901">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100" b="1" i="0" u="none" strike="noStrike" dirty="0">
                          <a:solidFill>
                            <a:schemeClr val="bg1">
                              <a:lumMod val="95000"/>
                            </a:schemeClr>
                          </a:solidFill>
                          <a:effectLst/>
                          <a:latin typeface="Arial" panose="020B0604020202020204" pitchFamily="34" charset="0"/>
                        </a:rPr>
                        <a:t>الوصف</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التكرار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المالك</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المصدر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المؤشر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200" b="1" i="0" u="none" strike="noStrike" dirty="0">
                          <a:solidFill>
                            <a:schemeClr val="bg1">
                              <a:lumMod val="95000"/>
                            </a:schemeClr>
                          </a:solidFill>
                          <a:effectLst/>
                          <a:latin typeface="Arial" panose="020B0604020202020204" pitchFamily="34" charset="0"/>
                        </a:rPr>
                        <a:t>الرقم</a:t>
                      </a:r>
                      <a:endParaRPr lang="en-GB" sz="1200" b="1" i="0" u="none" strike="noStrike" dirty="0">
                        <a:solidFill>
                          <a:schemeClr val="bg1">
                            <a:lumMod val="95000"/>
                          </a:schemeClr>
                        </a:solidFill>
                        <a:effectLst/>
                        <a:latin typeface="Arial" panose="020B0604020202020204" pitchFamily="34" charset="0"/>
                      </a:endParaRPr>
                    </a:p>
                  </a:txBody>
                  <a:tcPr marL="72000" marR="7620" marT="7620" marB="0" anchor="ctr">
                    <a:solidFill>
                      <a:schemeClr val="accent6"/>
                    </a:solidFill>
                  </a:tcPr>
                </a:tc>
                <a:extLst>
                  <a:ext uri="{0D108BD9-81ED-4DB2-BD59-A6C34878D82A}">
                    <a16:rowId xmlns:a16="http://schemas.microsoft.com/office/drawing/2014/main" val="4054895585"/>
                  </a:ext>
                </a:extLst>
              </a:tr>
              <a:tr h="241070">
                <a:tc gridSpan="6">
                  <a:txBody>
                    <a:bodyPr/>
                    <a:lstStyle/>
                    <a:p>
                      <a:pPr algn="r" rtl="1"/>
                      <a:r>
                        <a:rPr lang="ar-JO" sz="1100" b="1" i="0" u="none" strike="noStrike" kern="1200" dirty="0">
                          <a:solidFill>
                            <a:srgbClr val="002060"/>
                          </a:solidFill>
                          <a:effectLst/>
                          <a:latin typeface="Arial" panose="020B0604020202020204" pitchFamily="34" charset="0"/>
                          <a:ea typeface="+mn-ea"/>
                          <a:cs typeface="+mn-cs"/>
                        </a:rPr>
                        <a:t>النتيجة 3: العمل على إزالة الألغام مستجيب ويحقق المساواة وطنياً من خلال </a:t>
                      </a:r>
                      <a:r>
                        <a:rPr lang="ar-JO" sz="1100" b="1" i="0" u="none" strike="noStrike" kern="1200" dirty="0" err="1">
                          <a:solidFill>
                            <a:srgbClr val="002060"/>
                          </a:solidFill>
                          <a:effectLst/>
                          <a:latin typeface="Arial" panose="020B0604020202020204" pitchFamily="34" charset="0"/>
                          <a:ea typeface="+mn-ea"/>
                          <a:cs typeface="+mn-cs"/>
                        </a:rPr>
                        <a:t>حوكمة</a:t>
                      </a:r>
                      <a:r>
                        <a:rPr lang="ar-JO" sz="1100" b="1" i="0" u="none" strike="noStrike" kern="1200" dirty="0">
                          <a:solidFill>
                            <a:srgbClr val="002060"/>
                          </a:solidFill>
                          <a:effectLst/>
                          <a:latin typeface="Arial" panose="020B0604020202020204" pitchFamily="34" charset="0"/>
                          <a:ea typeface="+mn-ea"/>
                          <a:cs typeface="+mn-cs"/>
                        </a:rPr>
                        <a:t> محسنة في ظل زيادة التنفيذ المحلي (تابع)</a:t>
                      </a:r>
                      <a:endParaRPr lang="en-GB" sz="1100" b="1" i="0" u="none" strike="noStrike" kern="1200" dirty="0">
                        <a:solidFill>
                          <a:srgbClr val="002060"/>
                        </a:solidFill>
                        <a:effectLst/>
                        <a:latin typeface="Arial" panose="020B0604020202020204" pitchFamily="34" charset="0"/>
                        <a:ea typeface="+mn-ea"/>
                        <a:cs typeface="+mn-cs"/>
                      </a:endParaRPr>
                    </a:p>
                  </a:txBody>
                  <a:tcPr marL="72000" marR="7620" marT="36000" marB="36000" anchor="ctr">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1413796"/>
                  </a:ext>
                </a:extLst>
              </a:tr>
              <a:tr h="455753">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النتيجة</a:t>
                      </a:r>
                      <a:r>
                        <a:rPr lang="ar-JO" sz="1000" b="0" i="0" u="none" strike="noStrike" kern="1200" baseline="0" dirty="0">
                          <a:solidFill>
                            <a:srgbClr val="002060"/>
                          </a:solidFill>
                          <a:effectLst/>
                          <a:latin typeface="Arial" panose="020B0604020202020204" pitchFamily="34" charset="0"/>
                          <a:ea typeface="+mn-ea"/>
                          <a:cs typeface="+mn-cs"/>
                        </a:rPr>
                        <a:t> المشتركة للقدرات من قبل سلطة إزالة الألغام الوطنية والشريك المنفذ لعملية بناء القدرات وأصحاب المصلحة الآخرين (مثل برنامج الأمم المتحدة الإنمائي)، باستخدام مصفوفة تقييم بناء القدرات </a:t>
                      </a:r>
                      <a:endParaRPr kumimoji="0" lang="en-US" sz="1000" b="0" i="0" u="none" strike="noStrike" kern="1200" cap="none" spc="0" normalizeH="0" baseline="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algn="r" rtl="1"/>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كل ستة أشهر </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السلطة الوطنية، 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نتيجة ورشة بناء القدرات وغيرها من الوثائق</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kumimoji="0" lang="ar-JO" sz="1000" b="0" i="0" u="none" strike="noStrike" kern="1200" cap="none" spc="0" normalizeH="0" baseline="0" dirty="0">
                          <a:ln>
                            <a:noFill/>
                          </a:ln>
                          <a:solidFill>
                            <a:srgbClr val="002060"/>
                          </a:solidFill>
                          <a:effectLst/>
                          <a:uLnTx/>
                          <a:uFillTx/>
                          <a:latin typeface="Arial" panose="020B0604020202020204" pitchFamily="34" charset="0"/>
                          <a:ea typeface="+mn-ea"/>
                          <a:cs typeface="+mn-cs"/>
                        </a:rPr>
                        <a:t>قدرات معززة لأنظمة الإدارة والإجراءات والممارسات البرامجية لدى سلطات إزالة الألغام الوطنية</a:t>
                      </a:r>
                      <a:endParaRPr kumimoji="0" lang="en-US" sz="1000" b="0" i="0" u="none" strike="noStrike" kern="1200" cap="none" spc="0" normalizeH="0" baseline="0" dirty="0">
                        <a:ln>
                          <a:noFill/>
                        </a:ln>
                        <a:solidFill>
                          <a:srgbClr val="002060"/>
                        </a:solidFill>
                        <a:effectLst/>
                        <a:uLnTx/>
                        <a:uFillTx/>
                        <a:latin typeface="Arial" panose="020B0604020202020204" pitchFamily="34" charset="0"/>
                        <a:ea typeface="+mn-ea"/>
                        <a:cs typeface="+mn-cs"/>
                      </a:endParaRPr>
                    </a:p>
                  </a:txBody>
                  <a:tcPr/>
                </a:tc>
                <a:tc>
                  <a:txBody>
                    <a:bodyPr/>
                    <a:lstStyle/>
                    <a:p>
                      <a:pPr marL="0" algn="r" defTabSz="914400" rtl="1" eaLnBrk="1" fontAlgn="ctr" latinLnBrk="0" hangingPunct="1"/>
                      <a:r>
                        <a:rPr lang="ar-JO" sz="1000" b="0" i="0" u="none" strike="noStrike" kern="1200" dirty="0">
                          <a:solidFill>
                            <a:srgbClr val="002060"/>
                          </a:solidFill>
                          <a:effectLst/>
                          <a:latin typeface="Arial" panose="020B0604020202020204" pitchFamily="34" charset="0"/>
                          <a:ea typeface="+mn-ea"/>
                          <a:cs typeface="+mn-cs"/>
                        </a:rPr>
                        <a:t>النتيجة 3.11</a:t>
                      </a:r>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594355268"/>
                  </a:ext>
                </a:extLst>
              </a:tr>
              <a:tr h="551914">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النتيجة</a:t>
                      </a:r>
                      <a:r>
                        <a:rPr lang="ar-JO" sz="1000" b="0" i="0" u="none" strike="noStrike" kern="1200" baseline="0" dirty="0">
                          <a:solidFill>
                            <a:srgbClr val="002060"/>
                          </a:solidFill>
                          <a:effectLst/>
                          <a:latin typeface="Arial" panose="020B0604020202020204" pitchFamily="34" charset="0"/>
                          <a:ea typeface="+mn-ea"/>
                          <a:cs typeface="+mn-cs"/>
                        </a:rPr>
                        <a:t> المشتركة للقدرات من قبل سلطة إزالة الألغام الوطنية والشريك المنفذ لعملية بناء القدرات وأصحاب المصلحة الآخرين (مثل برنامج الأمم المتحدة الإنمائي)، باستخدام مصفوفة تقييم بناء القدرات (مثل تلك التي طورتها "المساعدات الشعبية النرويجية")</a:t>
                      </a:r>
                      <a:endParaRPr lang="en-GB"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كل ستة أشهر </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السلطة الوطنية، 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السلطة الوطنية، 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dirty="0">
                          <a:ln>
                            <a:noFill/>
                          </a:ln>
                          <a:solidFill>
                            <a:srgbClr val="002060"/>
                          </a:solidFill>
                          <a:effectLst/>
                          <a:uLnTx/>
                          <a:uFillTx/>
                          <a:latin typeface="Arial" panose="020B0604020202020204" pitchFamily="34" charset="0"/>
                          <a:ea typeface="+mn-ea"/>
                          <a:cs typeface="+mn-cs"/>
                        </a:rPr>
                        <a:t>قدرات معززة لأنظمة الإدارة والإجراءات والممارسات الخاصة بالمعلومات لدى سلطات إزالة الألغام الوطنية</a:t>
                      </a:r>
                      <a:endParaRPr kumimoji="0" lang="en-US" sz="1000" b="0" i="0" u="none" strike="noStrike" kern="1200" cap="none" spc="0" normalizeH="0" baseline="0" dirty="0">
                        <a:ln>
                          <a:noFill/>
                        </a:ln>
                        <a:solidFill>
                          <a:srgbClr val="002060"/>
                        </a:solidFill>
                        <a:effectLst/>
                        <a:uLnTx/>
                        <a:uFillTx/>
                        <a:latin typeface="Arial" panose="020B0604020202020204" pitchFamily="34" charset="0"/>
                        <a:ea typeface="+mn-ea"/>
                        <a:cs typeface="+mn-cs"/>
                      </a:endParaRPr>
                    </a:p>
                  </a:txBody>
                  <a:tcPr/>
                </a:tc>
                <a:tc>
                  <a:txBody>
                    <a:bodyPr/>
                    <a:lstStyle/>
                    <a:p>
                      <a:pPr marL="0" algn="r" defTabSz="914400" rtl="1" eaLnBrk="1" fontAlgn="ctr" latinLnBrk="0" hangingPunct="1"/>
                      <a:r>
                        <a:rPr lang="ar-JO" sz="1000" b="0" i="0" u="none" strike="noStrike" kern="1200" dirty="0">
                          <a:solidFill>
                            <a:srgbClr val="002060"/>
                          </a:solidFill>
                          <a:effectLst/>
                          <a:latin typeface="Arial" panose="020B0604020202020204" pitchFamily="34" charset="0"/>
                          <a:ea typeface="+mn-ea"/>
                          <a:cs typeface="+mn-cs"/>
                        </a:rPr>
                        <a:t>النتيجة</a:t>
                      </a:r>
                      <a:r>
                        <a:rPr lang="ar-JO" sz="1000" b="0" i="0" u="none" strike="noStrike" kern="1200" baseline="0" dirty="0">
                          <a:solidFill>
                            <a:srgbClr val="002060"/>
                          </a:solidFill>
                          <a:effectLst/>
                          <a:latin typeface="Arial" panose="020B0604020202020204" pitchFamily="34" charset="0"/>
                          <a:ea typeface="+mn-ea"/>
                          <a:cs typeface="+mn-cs"/>
                        </a:rPr>
                        <a:t> </a:t>
                      </a:r>
                      <a:r>
                        <a:rPr lang="ar-JO" sz="950" b="0" i="0" u="none" strike="noStrike" kern="1200" baseline="0" dirty="0">
                          <a:solidFill>
                            <a:srgbClr val="002060"/>
                          </a:solidFill>
                          <a:effectLst/>
                          <a:latin typeface="Arial" panose="020B0604020202020204" pitchFamily="34" charset="0"/>
                          <a:ea typeface="+mn-ea"/>
                          <a:cs typeface="+mn-cs"/>
                        </a:rPr>
                        <a:t>3.12</a:t>
                      </a:r>
                      <a:endParaRPr lang="en-US" sz="95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2930048471"/>
                  </a:ext>
                </a:extLst>
              </a:tr>
              <a:tr h="374551">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النتيجة</a:t>
                      </a:r>
                      <a:r>
                        <a:rPr lang="ar-JO" sz="1000" b="0" i="0" u="none" strike="noStrike" kern="1200" baseline="0" dirty="0">
                          <a:solidFill>
                            <a:srgbClr val="002060"/>
                          </a:solidFill>
                          <a:effectLst/>
                          <a:latin typeface="Arial" panose="020B0604020202020204" pitchFamily="34" charset="0"/>
                          <a:ea typeface="+mn-ea"/>
                          <a:cs typeface="+mn-cs"/>
                        </a:rPr>
                        <a:t> المشتركة للقدرات من قبل سلطة إزالة الألغام الوطنية والشريك المنفذ لعملية بناء القدرات وأصحاب المصلحة الآخرين (مثل برنامج الأمم المتحدة الإنمائي)، باستخدام مصفوفة تقييم بناء القدرات (مثل تلك التي طورتها "المساعدات الشعبية النرويجية")</a:t>
                      </a:r>
                      <a:endParaRPr lang="en-GB" sz="1000" b="0" i="0" u="none" strike="noStrike" kern="1200" dirty="0">
                        <a:solidFill>
                          <a:srgbClr val="002060"/>
                        </a:solidFill>
                        <a:effectLst/>
                        <a:latin typeface="Arial" panose="020B0604020202020204" pitchFamily="34" charset="0"/>
                        <a:ea typeface="+mn-ea"/>
                        <a:cs typeface="+mn-cs"/>
                      </a:endParaRPr>
                    </a:p>
                    <a:p>
                      <a:pPr algn="r" rtl="1" fontAlgn="ct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كل ستة أشهر </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السلطة الوطنية، 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السلطة الوطنية، 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JO" sz="1000" b="0" i="0" u="none" strike="noStrike" kern="1200" baseline="0" noProof="0" dirty="0">
                          <a:solidFill>
                            <a:srgbClr val="002060"/>
                          </a:solidFill>
                          <a:effectLst/>
                          <a:latin typeface="Arial" panose="020B0604020202020204" pitchFamily="34" charset="0"/>
                          <a:ea typeface="+mn-ea"/>
                          <a:cs typeface="+mn-cs"/>
                        </a:rPr>
                        <a:t>يتوفر لدى الشركاء المنفذين المحليين خطط وأنظمة وإجراءات وممارسات تشغيلية معززة (نتيجة تقييم بناء القدرات من المصفوفة)</a:t>
                      </a:r>
                      <a:endParaRPr lang="en-GB" sz="1000" b="0" i="0" u="none" strike="noStrike" kern="1200" baseline="0" noProof="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النتيجة </a:t>
                      </a:r>
                      <a:r>
                        <a:rPr kumimoji="0" lang="ar-JO" sz="95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3.13</a:t>
                      </a:r>
                      <a:endParaRPr lang="en-US" sz="95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3122736916"/>
                  </a:ext>
                </a:extLst>
              </a:tr>
              <a:tr h="509028">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النتيجة</a:t>
                      </a:r>
                      <a:r>
                        <a:rPr lang="ar-JO" sz="1000" b="0" i="0" u="none" strike="noStrike" kern="1200" baseline="0" dirty="0">
                          <a:solidFill>
                            <a:srgbClr val="002060"/>
                          </a:solidFill>
                          <a:effectLst/>
                          <a:latin typeface="Arial" panose="020B0604020202020204" pitchFamily="34" charset="0"/>
                          <a:ea typeface="+mn-ea"/>
                          <a:cs typeface="+mn-cs"/>
                        </a:rPr>
                        <a:t> المشتركة للقدرات من قبل سلطة إزالة الألغام الوطنية والشريك المنفذ لعملية بناء القدرات وأصحاب المصلحة الآخرين (مثل برنامج الأمم المتحدة الإنمائي)، باستخدام مصفوفة تقييم بناء القدرات </a:t>
                      </a:r>
                      <a:endParaRPr lang="en-GB"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كل ستة أشهر </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السلطة الوطنية، 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السلطة الوطنية، 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JO" sz="1000" b="0" i="0" u="none" strike="noStrike" kern="1200" baseline="0" noProof="0" dirty="0">
                          <a:solidFill>
                            <a:srgbClr val="002060"/>
                          </a:solidFill>
                          <a:effectLst/>
                          <a:latin typeface="Arial" panose="020B0604020202020204" pitchFamily="34" charset="0"/>
                          <a:ea typeface="+mn-ea"/>
                          <a:cs typeface="+mn-cs"/>
                        </a:rPr>
                        <a:t>يتمتع الشركاء المنفذين المحليين بمهارات ومعرفة إدارية معززة (نتيجة تقييم بناء القدرات من المصفوفة)</a:t>
                      </a:r>
                      <a:endParaRPr lang="en-GB" sz="1000" b="0" i="0" u="none" strike="noStrike" kern="1200" baseline="0" noProof="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النتيجة </a:t>
                      </a:r>
                      <a:r>
                        <a:rPr kumimoji="0" lang="ar-JO" sz="95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3.14</a:t>
                      </a:r>
                      <a:endParaRPr kumimoji="0" lang="en-US" sz="95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endParaRPr>
                    </a:p>
                  </a:txBody>
                  <a:tcPr marL="108000" marR="72000" marT="36000" marB="36000"/>
                </a:tc>
                <a:extLst>
                  <a:ext uri="{0D108BD9-81ED-4DB2-BD59-A6C34878D82A}">
                    <a16:rowId xmlns:a16="http://schemas.microsoft.com/office/drawing/2014/main" val="3459420812"/>
                  </a:ext>
                </a:extLst>
              </a:tr>
              <a:tr h="423273">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النتيجة</a:t>
                      </a:r>
                      <a:r>
                        <a:rPr lang="ar-JO" sz="1000" b="0" i="0" u="none" strike="noStrike" kern="1200" baseline="0" dirty="0">
                          <a:solidFill>
                            <a:srgbClr val="002060"/>
                          </a:solidFill>
                          <a:effectLst/>
                          <a:latin typeface="Arial" panose="020B0604020202020204" pitchFamily="34" charset="0"/>
                          <a:ea typeface="+mn-ea"/>
                          <a:cs typeface="+mn-cs"/>
                        </a:rPr>
                        <a:t> المشتركة للقدرات من قبل سلطة إزالة الألغام الوطنية والشريك المنفذ لعملية بناء القدرات وأصحاب المصلحة الآخرين (مثل برنامج الأمم المتحدة الإنمائي)، باستخدام مصفوفة تقييم بناء القدرات </a:t>
                      </a:r>
                      <a:endParaRPr lang="en-GB"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كل ستة أشهر </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السلطة الوطنية، 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السلطة الوطنية، 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dirty="0">
                          <a:ln>
                            <a:noFill/>
                          </a:ln>
                          <a:solidFill>
                            <a:srgbClr val="002060"/>
                          </a:solidFill>
                          <a:effectLst/>
                          <a:uLnTx/>
                          <a:uFillTx/>
                          <a:latin typeface="Arial" panose="020B0604020202020204" pitchFamily="34" charset="0"/>
                          <a:ea typeface="+mn-ea"/>
                          <a:cs typeface="+mn-cs"/>
                        </a:rPr>
                        <a:t>قدرات معززة لأنظمة الإدارة والإجراءات والممارسات الخاصة بالمعلومات لدى الشركاء المنفذين </a:t>
                      </a:r>
                      <a:r>
                        <a:rPr lang="ar-JO" sz="1000" b="0" i="0" u="none" strike="noStrike" kern="1200" baseline="0" noProof="0" dirty="0">
                          <a:solidFill>
                            <a:srgbClr val="002060"/>
                          </a:solidFill>
                          <a:effectLst/>
                          <a:latin typeface="Arial" panose="020B0604020202020204" pitchFamily="34" charset="0"/>
                          <a:ea typeface="+mn-ea"/>
                          <a:cs typeface="+mn-cs"/>
                        </a:rPr>
                        <a:t>(نتيجة تقييم بناء القدرات من المصفوفة)</a:t>
                      </a:r>
                      <a:endParaRPr lang="en-GB" sz="1000" b="0" i="0" u="none" strike="noStrike" kern="1200" baseline="0" noProof="0" dirty="0">
                        <a:solidFill>
                          <a:srgbClr val="002060"/>
                        </a:solidFill>
                        <a:effectLst/>
                        <a:latin typeface="Arial" panose="020B0604020202020204" pitchFamily="34" charset="0"/>
                        <a:ea typeface="+mn-ea"/>
                        <a:cs typeface="+mn-cs"/>
                      </a:endParaRPr>
                    </a:p>
                  </a:txBody>
                  <a:tcPr/>
                </a:tc>
                <a:tc>
                  <a:txBody>
                    <a:bodyPr/>
                    <a:lstStyle/>
                    <a:p>
                      <a:pPr algn="r" rtl="1"/>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النتيجة </a:t>
                      </a:r>
                      <a:r>
                        <a:rPr kumimoji="0" lang="ar-JO" sz="95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3.15</a:t>
                      </a:r>
                      <a:endParaRPr kumimoji="0" lang="en-US" sz="95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endParaRPr>
                    </a:p>
                  </a:txBody>
                  <a:tcPr marL="108000" marR="72000" marT="36000" marB="36000"/>
                </a:tc>
                <a:extLst>
                  <a:ext uri="{0D108BD9-81ED-4DB2-BD59-A6C34878D82A}">
                    <a16:rowId xmlns:a16="http://schemas.microsoft.com/office/drawing/2014/main" val="813478604"/>
                  </a:ext>
                </a:extLst>
              </a:tr>
              <a:tr h="532358">
                <a:tc>
                  <a:txBody>
                    <a:bodyPr/>
                    <a:lstStyle/>
                    <a:p>
                      <a:pPr algn="r" rtl="1" fontAlgn="ctr"/>
                      <a:r>
                        <a:rPr lang="ar-JO" sz="1000" b="0" i="0" u="none" strike="noStrike" kern="1200" dirty="0">
                          <a:solidFill>
                            <a:srgbClr val="002060"/>
                          </a:solidFill>
                          <a:effectLst/>
                          <a:latin typeface="Arial" panose="020B0604020202020204" pitchFamily="34" charset="0"/>
                          <a:ea typeface="+mn-ea"/>
                          <a:cs typeface="+mn-cs"/>
                        </a:rPr>
                        <a:t>تقييم خارجي لقياس وتقييم</a:t>
                      </a:r>
                      <a:r>
                        <a:rPr lang="ar-JO" sz="1000" b="0" i="0" u="none" strike="noStrike" kern="1200" baseline="0" dirty="0">
                          <a:solidFill>
                            <a:srgbClr val="002060"/>
                          </a:solidFill>
                          <a:effectLst/>
                          <a:latin typeface="Arial" panose="020B0604020202020204" pitchFamily="34" charset="0"/>
                          <a:ea typeface="+mn-ea"/>
                          <a:cs typeface="+mn-cs"/>
                        </a:rPr>
                        <a:t> التواؤم بين احتياجات المجتمع والمهام المحددة كأولويات والمهام المنفذة.</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noProof="0" dirty="0">
                          <a:solidFill>
                            <a:srgbClr val="002060"/>
                          </a:solidFill>
                          <a:effectLst/>
                          <a:latin typeface="Arial" panose="020B0604020202020204" pitchFamily="34" charset="0"/>
                          <a:ea typeface="+mn-ea"/>
                          <a:cs typeface="+mn-cs"/>
                        </a:rPr>
                        <a:t>كل 2-3 سنوات</a:t>
                      </a:r>
                      <a:endParaRPr lang="en-US" sz="1000" b="0" i="0" u="none" strike="noStrike" kern="1200" noProof="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noProof="0" dirty="0">
                          <a:solidFill>
                            <a:srgbClr val="002060"/>
                          </a:solidFill>
                          <a:effectLst/>
                          <a:latin typeface="Arial" panose="020B0604020202020204" pitchFamily="34" charset="0"/>
                          <a:ea typeface="+mn-ea"/>
                          <a:cs typeface="+mn-cs"/>
                        </a:rPr>
                        <a:t>التقييم، تقييم ومتابعة وتعلم خارجي</a:t>
                      </a:r>
                      <a:endParaRPr lang="en-US" sz="1000" b="0" i="0" u="none" strike="noStrike" kern="1200" noProof="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إطار تحديد الأولويات، قوائم المهام، المسوح قبل إزالة الألغام، تقييم الأثر بعد إزالة الألغام، مقابلات مع أشخاص رئيسيين من المجتمع والبلديات</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baseline="0" dirty="0">
                          <a:solidFill>
                            <a:srgbClr val="002060"/>
                          </a:solidFill>
                          <a:effectLst/>
                          <a:latin typeface="Arial" panose="020B0604020202020204" pitchFamily="34" charset="0"/>
                        </a:rPr>
                        <a:t>تتوافق عملية تحديد الأولويات والمهام مع احتياجات المجتمع</a:t>
                      </a:r>
                    </a:p>
                  </a:txBody>
                  <a:tcPr marL="72000" marR="72000" marT="36000" marB="36000"/>
                </a:tc>
                <a:tc>
                  <a:txBody>
                    <a:bodyPr/>
                    <a:lstStyle/>
                    <a:p>
                      <a:pPr algn="r" rtl="1"/>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النتيجة </a:t>
                      </a:r>
                      <a:r>
                        <a:rPr kumimoji="0" lang="ar-JO" sz="95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3.16</a:t>
                      </a:r>
                      <a:endParaRPr kumimoji="0" lang="en-US" sz="95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endParaRPr>
                    </a:p>
                  </a:txBody>
                  <a:tcPr marL="108000" marR="72000" marT="36000" marB="36000"/>
                </a:tc>
                <a:extLst>
                  <a:ext uri="{0D108BD9-81ED-4DB2-BD59-A6C34878D82A}">
                    <a16:rowId xmlns:a16="http://schemas.microsoft.com/office/drawing/2014/main" val="1612310481"/>
                  </a:ext>
                </a:extLst>
              </a:tr>
              <a:tr h="606426">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يجب أن تكون أسئلة</a:t>
                      </a:r>
                      <a:r>
                        <a:rPr lang="ar-JO" sz="1000" b="0" i="0" u="none" strike="noStrike" kern="1200" baseline="0" dirty="0">
                          <a:solidFill>
                            <a:srgbClr val="002060"/>
                          </a:solidFill>
                          <a:effectLst/>
                          <a:latin typeface="Arial" panose="020B0604020202020204" pitchFamily="34" charset="0"/>
                          <a:ea typeface="+mn-ea"/>
                          <a:cs typeface="+mn-cs"/>
                        </a:rPr>
                        <a:t> المسح الأسري مملوكة من الشريك المنفذ ويجب أن يقيس المؤشر نسبة الأشخاص الممسوحين الذين </a:t>
                      </a:r>
                      <a:r>
                        <a:rPr lang="ar-JO" sz="1000" b="0" i="0" u="none" strike="noStrike" baseline="0" dirty="0">
                          <a:solidFill>
                            <a:srgbClr val="002060"/>
                          </a:solidFill>
                          <a:effectLst/>
                          <a:latin typeface="Arial" panose="020B0604020202020204" pitchFamily="34" charset="0"/>
                        </a:rPr>
                        <a:t>يقرون بدور السلطة الوطنية في أنشطة العمل على إزالة الألغام. ويمكن أن يبني التقييم على هذه البيانات من خلال المقابلات مع الأشخاص الرئيسيين ومسح المنظور للحصول على منظور ثلاثي للأدلة.</a:t>
                      </a:r>
                      <a:endParaRPr lang="en-US" sz="1000" b="0" i="0" u="none" strike="noStrike" baseline="0" dirty="0">
                        <a:solidFill>
                          <a:srgbClr val="002060"/>
                        </a:solidFill>
                        <a:effectLst/>
                        <a:latin typeface="Arial" panose="020B0604020202020204" pitchFamily="34" charset="0"/>
                      </a:endParaRPr>
                    </a:p>
                    <a:p>
                      <a:pPr algn="r" rtl="1" fontAlgn="ct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كل ستة أشهر أو </a:t>
                      </a:r>
                      <a:r>
                        <a:rPr lang="ar-JO" sz="1000" b="0" i="0" u="none" strike="noStrike" kern="1200" noProof="0" dirty="0">
                          <a:solidFill>
                            <a:srgbClr val="002060"/>
                          </a:solidFill>
                          <a:effectLst/>
                          <a:latin typeface="Arial" panose="020B0604020202020204" pitchFamily="34" charset="0"/>
                          <a:ea typeface="+mn-ea"/>
                          <a:cs typeface="+mn-cs"/>
                        </a:rPr>
                        <a:t>كل</a:t>
                      </a:r>
                      <a:r>
                        <a:rPr lang="ar-JO" sz="1000" b="0" i="0" u="none" strike="noStrike" kern="1200" baseline="0" noProof="0" dirty="0">
                          <a:solidFill>
                            <a:srgbClr val="002060"/>
                          </a:solidFill>
                          <a:effectLst/>
                          <a:latin typeface="Arial" panose="020B0604020202020204" pitchFamily="34" charset="0"/>
                          <a:ea typeface="+mn-ea"/>
                          <a:cs typeface="+mn-cs"/>
                        </a:rPr>
                        <a:t> 2-3 سنوات </a:t>
                      </a:r>
                      <a:endParaRPr lang="en-US" sz="1000" b="0" i="0" u="none" strike="noStrike" kern="1200" noProof="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noProof="0" dirty="0">
                          <a:solidFill>
                            <a:srgbClr val="002060"/>
                          </a:solidFill>
                          <a:effectLst/>
                          <a:latin typeface="Arial" panose="020B0604020202020204" pitchFamily="34" charset="0"/>
                          <a:ea typeface="+mn-ea"/>
                          <a:cs typeface="+mn-cs"/>
                        </a:rPr>
                        <a:t>الشريك المنفذ أو المانح</a:t>
                      </a:r>
                      <a:endParaRPr lang="en-US" sz="1000" b="0" i="0" u="none" strike="noStrike" kern="1200" noProof="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المسح الأسري أو التقييم</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baseline="0" dirty="0">
                          <a:solidFill>
                            <a:srgbClr val="002060"/>
                          </a:solidFill>
                          <a:effectLst/>
                          <a:latin typeface="Arial" panose="020B0604020202020204" pitchFamily="34" charset="0"/>
                        </a:rPr>
                        <a:t>نسبة الأشخاص الممسوحين الذين يقرون/يقدرون دور السلطة الوطنية أو سلطة إزالة الألغام الوطنية أو السلطة المحلية في أنشطة العمل على إزالة الألغام</a:t>
                      </a:r>
                      <a:endParaRPr lang="en-US" sz="1000" b="0" i="0" u="none" strike="noStrike" baseline="0" dirty="0">
                        <a:solidFill>
                          <a:srgbClr val="002060"/>
                        </a:solidFill>
                        <a:effectLst/>
                        <a:latin typeface="Arial" panose="020B0604020202020204" pitchFamily="34" charset="0"/>
                      </a:endParaRPr>
                    </a:p>
                  </a:txBody>
                  <a:tcPr marL="72000" marR="72000" marT="36000" marB="36000"/>
                </a:tc>
                <a:tc>
                  <a:txBody>
                    <a:bodyPr/>
                    <a:lstStyle/>
                    <a:p>
                      <a:pPr algn="r" rtl="1"/>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النتيجة </a:t>
                      </a:r>
                      <a:r>
                        <a:rPr kumimoji="0" lang="ar-JO" sz="95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3.17</a:t>
                      </a:r>
                      <a:endParaRPr kumimoji="0" lang="en-US" sz="95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endParaRPr>
                    </a:p>
                  </a:txBody>
                  <a:tcPr marL="108000" marR="72000" marT="36000" marB="36000"/>
                </a:tc>
                <a:extLst>
                  <a:ext uri="{0D108BD9-81ED-4DB2-BD59-A6C34878D82A}">
                    <a16:rowId xmlns:a16="http://schemas.microsoft.com/office/drawing/2014/main" val="2865973374"/>
                  </a:ext>
                </a:extLst>
              </a:tr>
              <a:tr h="649452">
                <a:tc>
                  <a:txBody>
                    <a:bodyPr/>
                    <a:lstStyle/>
                    <a:p>
                      <a:pPr algn="r" rtl="1" fontAlgn="ctr"/>
                      <a:r>
                        <a:rPr lang="ar-JO" sz="1000" b="0" i="0" u="none" strike="noStrike" kern="1200" dirty="0">
                          <a:solidFill>
                            <a:srgbClr val="002060"/>
                          </a:solidFill>
                          <a:effectLst/>
                          <a:latin typeface="Arial" panose="020B0604020202020204" pitchFamily="34" charset="0"/>
                          <a:ea typeface="+mn-ea"/>
                          <a:cs typeface="+mn-cs"/>
                        </a:rPr>
                        <a:t>مثلاً، تم مقابلة</a:t>
                      </a:r>
                      <a:r>
                        <a:rPr lang="ar-JO" sz="1000" b="0" i="0" u="none" strike="noStrike" kern="1200" baseline="0" dirty="0">
                          <a:solidFill>
                            <a:srgbClr val="002060"/>
                          </a:solidFill>
                          <a:effectLst/>
                          <a:latin typeface="Arial" panose="020B0604020202020204" pitchFamily="34" charset="0"/>
                          <a:ea typeface="+mn-ea"/>
                          <a:cs typeface="+mn-cs"/>
                        </a:rPr>
                        <a:t> س من الناس في المجتمع، منهم ص إناث (ع%)</a:t>
                      </a:r>
                      <a:endParaRPr lang="en-GB"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كل ستة أشهر </a:t>
                      </a:r>
                      <a:endParaRPr lang="en-US" sz="1000" b="0" i="0" u="none" strike="noStrike" kern="1200" noProof="0" dirty="0">
                        <a:solidFill>
                          <a:srgbClr val="002060"/>
                        </a:solidFill>
                        <a:effectLst/>
                        <a:latin typeface="Arial" panose="020B0604020202020204" pitchFamily="34" charset="0"/>
                        <a:ea typeface="+mn-ea"/>
                        <a:cs typeface="+mn-cs"/>
                      </a:endParaRPr>
                    </a:p>
                  </a:txBody>
                  <a:tcPr marL="72000" marR="72000" marT="36000" marB="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0"/>
                </a:tc>
                <a:tc>
                  <a:txBody>
                    <a:bodyPr/>
                    <a:lstStyle/>
                    <a:p>
                      <a:pPr algn="r" rtl="1" fontAlgn="ctr"/>
                      <a:r>
                        <a:rPr lang="ar-JO" sz="1000" b="0" i="0" u="none" strike="noStrike" kern="1200" dirty="0">
                          <a:solidFill>
                            <a:srgbClr val="002060"/>
                          </a:solidFill>
                          <a:effectLst/>
                          <a:latin typeface="Arial" panose="020B0604020202020204" pitchFamily="34" charset="0"/>
                          <a:ea typeface="+mn-ea"/>
                          <a:cs typeface="+mn-cs"/>
                        </a:rPr>
                        <a:t>تقارير ذاتية</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نسبة الإناث اللواتي تشاركن في أنشطة/مخرجات التواصل مع المجتمع بشأن العمل على إزالة</a:t>
                      </a:r>
                      <a:r>
                        <a:rPr lang="ar-JO" sz="1000" b="0" i="0" u="none" strike="noStrike" kern="1200" baseline="0" dirty="0">
                          <a:solidFill>
                            <a:srgbClr val="002060"/>
                          </a:solidFill>
                          <a:effectLst/>
                          <a:latin typeface="Arial" panose="020B0604020202020204" pitchFamily="34" charset="0"/>
                          <a:ea typeface="+mn-ea"/>
                          <a:cs typeface="+mn-cs"/>
                        </a:rPr>
                        <a:t> الألغام</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0"/>
                </a:tc>
                <a:tc>
                  <a:txBody>
                    <a:bodyPr/>
                    <a:lstStyle/>
                    <a:p>
                      <a:pPr algn="r" rtl="1"/>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النتيجة </a:t>
                      </a:r>
                      <a:r>
                        <a:rPr kumimoji="0" lang="ar-JO" sz="95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3.18</a:t>
                      </a:r>
                      <a:endParaRPr kumimoji="0" lang="en-US" sz="95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endParaRPr>
                    </a:p>
                  </a:txBody>
                  <a:tcPr marL="108000" marR="72000" marT="36000" marB="36000"/>
                </a:tc>
                <a:extLst>
                  <a:ext uri="{0D108BD9-81ED-4DB2-BD59-A6C34878D82A}">
                    <a16:rowId xmlns:a16="http://schemas.microsoft.com/office/drawing/2014/main" val="2047501026"/>
                  </a:ext>
                </a:extLst>
              </a:tr>
            </a:tbl>
          </a:graphicData>
        </a:graphic>
      </p:graphicFrame>
    </p:spTree>
    <p:extLst>
      <p:ext uri="{BB962C8B-B14F-4D97-AF65-F5344CB8AC3E}">
        <p14:creationId xmlns:p14="http://schemas.microsoft.com/office/powerpoint/2010/main" val="3764887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 name="Rectangle 4">
            <a:extLst>
              <a:ext uri="{FF2B5EF4-FFF2-40B4-BE49-F238E27FC236}">
                <a16:creationId xmlns:a16="http://schemas.microsoft.com/office/drawing/2014/main" id="{6CCBCC13-ED36-8E8A-A2EF-1797745D52C5}"/>
              </a:ext>
            </a:extLst>
          </p:cNvPr>
          <p:cNvSpPr/>
          <p:nvPr/>
        </p:nvSpPr>
        <p:spPr>
          <a:xfrm>
            <a:off x="7835952" y="253811"/>
            <a:ext cx="3934408" cy="348761"/>
          </a:xfrm>
          <a:prstGeom prst="rect">
            <a:avLst/>
          </a:prstGeom>
          <a:noFill/>
        </p:spPr>
        <p:txBody>
          <a:bodyPr wrap="square" lIns="0" tIns="0" rIns="0" bIns="0">
            <a:noAutofit/>
          </a:bodyPr>
          <a:lstStyle/>
          <a:p>
            <a:pPr lvl="0" algn="r" rtl="1">
              <a:defRPr/>
            </a:pPr>
            <a:r>
              <a:rPr lang="ar-JO" b="1" dirty="0">
                <a:solidFill>
                  <a:srgbClr val="103A71"/>
                </a:solidFill>
                <a:latin typeface="Arial" panose="020B0604020202020204" pitchFamily="34" charset="0"/>
              </a:rPr>
              <a:t>مؤشرات مقترحة للنتائج</a:t>
            </a:r>
            <a:endParaRPr lang="en-US" b="1" dirty="0">
              <a:solidFill>
                <a:prstClr val="black"/>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89991873-114F-963E-2812-235DDED2FC02}"/>
              </a:ext>
            </a:extLst>
          </p:cNvPr>
          <p:cNvSpPr txBox="1"/>
          <p:nvPr/>
        </p:nvSpPr>
        <p:spPr>
          <a:xfrm>
            <a:off x="186813" y="253811"/>
            <a:ext cx="3906417" cy="261610"/>
          </a:xfrm>
          <a:prstGeom prst="rect">
            <a:avLst/>
          </a:prstGeom>
          <a:noFill/>
        </p:spPr>
        <p:txBody>
          <a:bodyPr wrap="square" rtlCol="0">
            <a:spAutoFit/>
          </a:bodyPr>
          <a:lstStyle/>
          <a:p>
            <a:pPr lvl="0" algn="r">
              <a:defRPr/>
            </a:pPr>
            <a:r>
              <a:rPr lang="ar-JO" sz="1100" b="1" dirty="0">
                <a:solidFill>
                  <a:srgbClr val="002060"/>
                </a:solidFill>
                <a:latin typeface="Arial" panose="020B0604020202020204" pitchFamily="34" charset="0"/>
              </a:rPr>
              <a:t>المؤشرات الرئيسية (الحد الأدنى من المؤشرات) اللازمة موضحة بالخط العريض</a:t>
            </a:r>
            <a:endParaRPr lang="en-GB" sz="1100" b="1" dirty="0">
              <a:solidFill>
                <a:srgbClr val="002060"/>
              </a:solidFill>
              <a:latin typeface="Arial" panose="020B0604020202020204" pitchFamily="34" charset="0"/>
            </a:endParaRPr>
          </a:p>
        </p:txBody>
      </p:sp>
      <p:sp>
        <p:nvSpPr>
          <p:cNvPr id="4" name="Slide Number Placeholder 5">
            <a:extLst>
              <a:ext uri="{FF2B5EF4-FFF2-40B4-BE49-F238E27FC236}">
                <a16:creationId xmlns:a16="http://schemas.microsoft.com/office/drawing/2014/main" id="{92BB862E-9DE4-56F4-6496-4F811D9F9F77}"/>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59</a:t>
            </a:fld>
            <a:endParaRPr lang="en-GB" dirty="0"/>
          </a:p>
        </p:txBody>
      </p:sp>
      <p:graphicFrame>
        <p:nvGraphicFramePr>
          <p:cNvPr id="8" name="Table 7">
            <a:extLst>
              <a:ext uri="{FF2B5EF4-FFF2-40B4-BE49-F238E27FC236}">
                <a16:creationId xmlns:a16="http://schemas.microsoft.com/office/drawing/2014/main" id="{DBD0BB86-877F-EB48-F618-82D8DEAA3855}"/>
              </a:ext>
            </a:extLst>
          </p:cNvPr>
          <p:cNvGraphicFramePr>
            <a:graphicFrameLocks noGrp="1"/>
          </p:cNvGraphicFramePr>
          <p:nvPr>
            <p:extLst>
              <p:ext uri="{D42A27DB-BD31-4B8C-83A1-F6EECF244321}">
                <p14:modId xmlns:p14="http://schemas.microsoft.com/office/powerpoint/2010/main" val="562372810"/>
              </p:ext>
            </p:extLst>
          </p:nvPr>
        </p:nvGraphicFramePr>
        <p:xfrm>
          <a:off x="396344" y="883771"/>
          <a:ext cx="11374016" cy="4573122"/>
        </p:xfrm>
        <a:graphic>
          <a:graphicData uri="http://schemas.openxmlformats.org/drawingml/2006/table">
            <a:tbl>
              <a:tblPr>
                <a:tableStyleId>{5C22544A-7EE6-4342-B048-85BDC9FD1C3A}</a:tableStyleId>
              </a:tblPr>
              <a:tblGrid>
                <a:gridCol w="4285911">
                  <a:extLst>
                    <a:ext uri="{9D8B030D-6E8A-4147-A177-3AD203B41FA5}">
                      <a16:colId xmlns:a16="http://schemas.microsoft.com/office/drawing/2014/main" val="241963245"/>
                    </a:ext>
                  </a:extLst>
                </a:gridCol>
                <a:gridCol w="1415845">
                  <a:extLst>
                    <a:ext uri="{9D8B030D-6E8A-4147-A177-3AD203B41FA5}">
                      <a16:colId xmlns:a16="http://schemas.microsoft.com/office/drawing/2014/main" val="293433413"/>
                    </a:ext>
                  </a:extLst>
                </a:gridCol>
                <a:gridCol w="851443">
                  <a:extLst>
                    <a:ext uri="{9D8B030D-6E8A-4147-A177-3AD203B41FA5}">
                      <a16:colId xmlns:a16="http://schemas.microsoft.com/office/drawing/2014/main" val="1997923834"/>
                    </a:ext>
                  </a:extLst>
                </a:gridCol>
                <a:gridCol w="1763938">
                  <a:extLst>
                    <a:ext uri="{9D8B030D-6E8A-4147-A177-3AD203B41FA5}">
                      <a16:colId xmlns:a16="http://schemas.microsoft.com/office/drawing/2014/main" val="876717430"/>
                    </a:ext>
                  </a:extLst>
                </a:gridCol>
                <a:gridCol w="2338111">
                  <a:extLst>
                    <a:ext uri="{9D8B030D-6E8A-4147-A177-3AD203B41FA5}">
                      <a16:colId xmlns:a16="http://schemas.microsoft.com/office/drawing/2014/main" val="672191607"/>
                    </a:ext>
                  </a:extLst>
                </a:gridCol>
                <a:gridCol w="718768">
                  <a:extLst>
                    <a:ext uri="{9D8B030D-6E8A-4147-A177-3AD203B41FA5}">
                      <a16:colId xmlns:a16="http://schemas.microsoft.com/office/drawing/2014/main" val="349104042"/>
                    </a:ext>
                  </a:extLst>
                </a:gridCol>
              </a:tblGrid>
              <a:tr h="250901">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100" b="1" i="0" u="none" strike="noStrike" dirty="0">
                          <a:solidFill>
                            <a:schemeClr val="bg1">
                              <a:lumMod val="95000"/>
                            </a:schemeClr>
                          </a:solidFill>
                          <a:effectLst/>
                          <a:latin typeface="Arial" panose="020B0604020202020204" pitchFamily="34" charset="0"/>
                        </a:rPr>
                        <a:t>الوصف</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التكرار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المالك</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المصدر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المؤشر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200" b="1" i="0" u="none" strike="noStrike" dirty="0">
                          <a:solidFill>
                            <a:schemeClr val="bg1">
                              <a:lumMod val="95000"/>
                            </a:schemeClr>
                          </a:solidFill>
                          <a:effectLst/>
                          <a:latin typeface="Arial" panose="020B0604020202020204" pitchFamily="34" charset="0"/>
                        </a:rPr>
                        <a:t>الرقم</a:t>
                      </a:r>
                      <a:endParaRPr lang="en-GB" sz="1200" b="1" i="0" u="none" strike="noStrike" dirty="0">
                        <a:solidFill>
                          <a:schemeClr val="bg1">
                            <a:lumMod val="95000"/>
                          </a:schemeClr>
                        </a:solidFill>
                        <a:effectLst/>
                        <a:latin typeface="Arial" panose="020B0604020202020204" pitchFamily="34" charset="0"/>
                      </a:endParaRPr>
                    </a:p>
                  </a:txBody>
                  <a:tcPr marL="72000" marR="7620" marT="7620" marB="0" anchor="ctr">
                    <a:solidFill>
                      <a:schemeClr val="accent6"/>
                    </a:solidFill>
                  </a:tcPr>
                </a:tc>
                <a:extLst>
                  <a:ext uri="{0D108BD9-81ED-4DB2-BD59-A6C34878D82A}">
                    <a16:rowId xmlns:a16="http://schemas.microsoft.com/office/drawing/2014/main" val="4054895585"/>
                  </a:ext>
                </a:extLst>
              </a:tr>
              <a:tr h="241070">
                <a:tc gridSpan="6">
                  <a:txBody>
                    <a:bodyPr/>
                    <a:lstStyle/>
                    <a:p>
                      <a:pPr algn="r" rtl="1"/>
                      <a:r>
                        <a:rPr lang="ar-JO" sz="1100" b="1" i="0" u="none" strike="noStrike" kern="1200" dirty="0">
                          <a:solidFill>
                            <a:srgbClr val="002060"/>
                          </a:solidFill>
                          <a:effectLst/>
                          <a:latin typeface="Arial" panose="020B0604020202020204" pitchFamily="34" charset="0"/>
                          <a:ea typeface="+mn-ea"/>
                          <a:cs typeface="+mn-cs"/>
                        </a:rPr>
                        <a:t>النتيجة 4: العمل على إزالة الألغام مشمول في أو متصل بالمبادرات الإنسانية أو مبادرات التنمية أو بناء السلام أو تحقيق الاستقرار</a:t>
                      </a:r>
                      <a:endParaRPr lang="en-GB" sz="1100" b="1" i="0" u="none" strike="noStrike" kern="1200" dirty="0">
                        <a:solidFill>
                          <a:srgbClr val="002060"/>
                        </a:solidFill>
                        <a:effectLst/>
                        <a:latin typeface="Arial" panose="020B0604020202020204" pitchFamily="34" charset="0"/>
                        <a:ea typeface="+mn-ea"/>
                        <a:cs typeface="+mn-cs"/>
                      </a:endParaRPr>
                    </a:p>
                  </a:txBody>
                  <a:tcPr marL="72000" marR="7620" marT="36000" marB="36000" anchor="ctr">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1413796"/>
                  </a:ext>
                </a:extLst>
              </a:tr>
              <a:tr h="358800">
                <a:tc>
                  <a:txBody>
                    <a:bodyPr/>
                    <a:lstStyle/>
                    <a:p>
                      <a:pPr algn="r" rtl="1" fontAlgn="ctr"/>
                      <a:r>
                        <a:rPr lang="ar-JO" sz="1000" b="0" i="0" u="none" strike="noStrike" dirty="0">
                          <a:solidFill>
                            <a:srgbClr val="002060"/>
                          </a:solidFill>
                          <a:effectLst/>
                          <a:latin typeface="Arial" panose="020B0604020202020204" pitchFamily="34" charset="0"/>
                        </a:rPr>
                        <a:t>عدد</a:t>
                      </a:r>
                      <a:r>
                        <a:rPr lang="ar-JO" sz="1000" b="0" i="0" u="none" strike="noStrike" baseline="0" dirty="0">
                          <a:solidFill>
                            <a:srgbClr val="002060"/>
                          </a:solidFill>
                          <a:effectLst/>
                          <a:latin typeface="Arial" panose="020B0604020202020204" pitchFamily="34" charset="0"/>
                        </a:rPr>
                        <a:t> (س) أنشطة العمل على إزالة الألغام (مهمة/جلسة/تدخل) التي نتج عنها (ص) من الدعم الآخر (بنسبة ع%) (من خلال مذكرات تفاهم أو اتفاقيات رسمية أخرى أو من هلال اتفاقيات غير رسمية مخططة</a:t>
                      </a:r>
                      <a:endParaRPr lang="en-GB" sz="1000" b="0" i="0" u="none" strike="noStrike" dirty="0">
                        <a:solidFill>
                          <a:srgbClr val="002060"/>
                        </a:solidFill>
                        <a:effectLst/>
                        <a:latin typeface="Arial" panose="020B0604020202020204" pitchFamily="34" charset="0"/>
                      </a:endParaRPr>
                    </a:p>
                  </a:txBody>
                  <a:tcPr marL="72000" marR="72000" marT="36000" marB="36000"/>
                </a:tc>
                <a:tc>
                  <a:txBody>
                    <a:bodyPr/>
                    <a:lstStyle/>
                    <a:p>
                      <a:pPr algn="r" rtl="1"/>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كل ستة أشهر </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rowSpan="2">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dirty="0">
                          <a:solidFill>
                            <a:srgbClr val="002060"/>
                          </a:solidFill>
                          <a:effectLst/>
                          <a:latin typeface="Arial" panose="020B0604020202020204" pitchFamily="34" charset="0"/>
                        </a:rPr>
                        <a:t>المسوح بعد إزالة الألغام/</a:t>
                      </a:r>
                      <a:r>
                        <a:rPr lang="ar-JO" sz="1000" b="0" i="0" u="none" strike="noStrike" baseline="0" dirty="0">
                          <a:solidFill>
                            <a:srgbClr val="002060"/>
                          </a:solidFill>
                          <a:effectLst/>
                          <a:latin typeface="Arial" panose="020B0604020202020204" pitchFamily="34" charset="0"/>
                        </a:rPr>
                        <a:t> تقييم الأثر بعد إزالة الألغام </a:t>
                      </a:r>
                      <a:endParaRPr lang="en-US" b="0" dirty="0">
                        <a:solidFill>
                          <a:srgbClr val="002060"/>
                        </a:solidFill>
                      </a:endParaRPr>
                    </a:p>
                  </a:txBody>
                  <a:tcPr marL="72000" marR="72000" marT="36000" marB="36000"/>
                </a:tc>
                <a:tc row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JO" sz="1000" b="1" i="0" u="none" strike="noStrike" kern="1200" baseline="0" noProof="0" dirty="0">
                          <a:solidFill>
                            <a:srgbClr val="002060"/>
                          </a:solidFill>
                          <a:effectLst/>
                          <a:latin typeface="Arial" panose="020B0604020202020204" pitchFamily="34" charset="0"/>
                          <a:ea typeface="+mn-ea"/>
                          <a:cs typeface="+mn-cs"/>
                        </a:rPr>
                        <a:t>عدد ونسبة أنشطة العمل على إزالة الألغام التي نتج عنها دعم متسلسل أو مدمج من قطاعات أخرى تعزيزاً لجودة العمل على إزالة الألغام</a:t>
                      </a:r>
                      <a:endParaRPr lang="en-GB" sz="1000" b="1" i="0" u="none" strike="noStrike" kern="1200" baseline="0" noProof="0" dirty="0">
                        <a:solidFill>
                          <a:srgbClr val="002060"/>
                        </a:solidFill>
                        <a:effectLst/>
                        <a:latin typeface="Arial" panose="020B0604020202020204" pitchFamily="34" charset="0"/>
                        <a:ea typeface="+mn-ea"/>
                        <a:cs typeface="+mn-cs"/>
                      </a:endParaRPr>
                    </a:p>
                  </a:txBody>
                  <a:tcPr/>
                </a:tc>
                <a:tc rowSpan="2">
                  <a:txBody>
                    <a:bodyPr/>
                    <a:lstStyle/>
                    <a:p>
                      <a:pPr marL="0" algn="r" defTabSz="914400" rtl="1" eaLnBrk="1" fontAlgn="ctr" latinLnBrk="0" hangingPunct="1"/>
                      <a:r>
                        <a:rPr lang="ar-JO" sz="1000" b="1" i="0" u="none" strike="noStrike" kern="1200" dirty="0">
                          <a:solidFill>
                            <a:srgbClr val="002060"/>
                          </a:solidFill>
                          <a:effectLst/>
                          <a:latin typeface="Arial" panose="020B0604020202020204" pitchFamily="34" charset="0"/>
                          <a:ea typeface="+mn-ea"/>
                          <a:cs typeface="+mn-cs"/>
                        </a:rPr>
                        <a:t>النتيجة 4.1</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594355268"/>
                  </a:ext>
                </a:extLst>
              </a:tr>
              <a:tr h="340800">
                <a:tc>
                  <a:txBody>
                    <a:bodyPr/>
                    <a:lstStyle/>
                    <a:p>
                      <a:pPr algn="r" rtl="1"/>
                      <a:r>
                        <a:rPr lang="ar-JO" sz="1000" b="0" i="0" u="none" strike="noStrike" kern="1200" baseline="0" dirty="0">
                          <a:solidFill>
                            <a:srgbClr val="002060"/>
                          </a:solidFill>
                          <a:effectLst/>
                          <a:latin typeface="Arial" panose="020B0604020202020204" pitchFamily="34" charset="0"/>
                          <a:ea typeface="+mn-ea"/>
                          <a:cs typeface="+mn-cs"/>
                        </a:rPr>
                        <a:t>سؤال المسح الأسري: الأسر التي تلقت دعم إضافي بعد أنشطة العمل على إزالة الألغام</a:t>
                      </a:r>
                      <a:endParaRPr lang="en-US" sz="1000" b="0" i="0" u="none" strike="noStrike" kern="1200" baseline="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كل ستة أشهر </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vMerge="1">
                  <a:txBody>
                    <a:bodyPr/>
                    <a:lstStyle/>
                    <a:p>
                      <a:endParaRPr lang="en-US"/>
                    </a:p>
                  </a:txBody>
                  <a:tcPr/>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المسح الأسري</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38126478"/>
                  </a:ext>
                </a:extLst>
              </a:tr>
              <a:tr h="551914">
                <a:tc>
                  <a:txBody>
                    <a:bodyPr/>
                    <a:lstStyle/>
                    <a:p>
                      <a:pPr algn="r" rtl="1" fontAlgn="ctr"/>
                      <a:r>
                        <a:rPr lang="ar-JO" sz="1000" b="0" i="0" u="none" strike="noStrike" kern="1200" baseline="0" noProof="0" dirty="0">
                          <a:solidFill>
                            <a:srgbClr val="002060"/>
                          </a:solidFill>
                          <a:effectLst/>
                          <a:latin typeface="Arial" panose="020B0604020202020204" pitchFamily="34" charset="0"/>
                          <a:ea typeface="+mn-ea"/>
                          <a:cs typeface="+mn-cs"/>
                        </a:rPr>
                        <a:t>قد تختلف آليات التنسيق بناءً على السياق، ولكن يمكن أن يشمل ذلك اجتماعات عنقودية أو اجتماعات حماية عبر قطاعية. يقيس هذا المؤشر مدى وجود آلية للتنسيق عبر القطاعي، وأن آلية التنسيق هذه تضمن أخذ جميع أصحاب المصلحة للنوع الاجتماعي والشمولية ومساعدة الضحايا بعين الاعتبار في تخطيطهم وتقاريرهم. </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algn="r" rtl="1"/>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كل ستة أشهر </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السلطة الوطنية/ المانح/ 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baseline="0" dirty="0">
                          <a:solidFill>
                            <a:srgbClr val="002060"/>
                          </a:solidFill>
                          <a:effectLst/>
                          <a:latin typeface="Arial" panose="020B0604020202020204" pitchFamily="34" charset="0"/>
                        </a:rPr>
                        <a:t>تقارير ذاتية</a:t>
                      </a:r>
                      <a:endParaRPr lang="en-US" sz="1000" b="0" dirty="0">
                        <a:solidFill>
                          <a:srgbClr val="002060"/>
                        </a:solidFill>
                      </a:endParaRPr>
                    </a:p>
                  </a:txBody>
                  <a:tcPr marL="72000" marR="72000" marT="36000" marB="3600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JO" sz="1000" b="1" i="0" u="none" strike="noStrike" kern="1200" baseline="0" noProof="0" dirty="0">
                          <a:solidFill>
                            <a:srgbClr val="002060"/>
                          </a:solidFill>
                          <a:effectLst/>
                          <a:latin typeface="Arial" panose="020B0604020202020204" pitchFamily="34" charset="0"/>
                          <a:ea typeface="+mn-ea"/>
                          <a:cs typeface="+mn-cs"/>
                        </a:rPr>
                        <a:t>وجود آلية تنسيق فعالة للفاعلين في العمل على إزالة الألغام والعاملين في المجال الإنساني وبناء السلام وتحقيق الاستقرار والتنمية والبيئة في ظل وجود تركيز كثبت على النوع الاجتماعي والإشراك ومساعدة الضحايا</a:t>
                      </a:r>
                      <a:endParaRPr lang="en-GB" sz="1000" b="1" i="0" u="none" strike="noStrike" kern="1200" baseline="0" noProof="0" dirty="0">
                        <a:solidFill>
                          <a:srgbClr val="002060"/>
                        </a:solidFill>
                        <a:effectLst/>
                        <a:latin typeface="Arial" panose="020B0604020202020204" pitchFamily="34" charset="0"/>
                        <a:ea typeface="+mn-ea"/>
                        <a:cs typeface="+mn-cs"/>
                      </a:endParaRPr>
                    </a:p>
                  </a:txBody>
                  <a:tcPr/>
                </a:tc>
                <a:tc>
                  <a:txBody>
                    <a:bodyPr/>
                    <a:lstStyle/>
                    <a:p>
                      <a:pPr marL="0" algn="r" defTabSz="914400" rtl="1" eaLnBrk="1" fontAlgn="ctr" latinLnBrk="0" hangingPunct="1"/>
                      <a:r>
                        <a:rPr lang="ar-JO" sz="1000" b="1" i="0" u="none" strike="noStrike" kern="1200" dirty="0">
                          <a:solidFill>
                            <a:srgbClr val="002060"/>
                          </a:solidFill>
                          <a:effectLst/>
                          <a:latin typeface="Arial" panose="020B0604020202020204" pitchFamily="34" charset="0"/>
                          <a:ea typeface="+mn-ea"/>
                          <a:cs typeface="+mn-cs"/>
                        </a:rPr>
                        <a:t>النتيجة</a:t>
                      </a:r>
                      <a:r>
                        <a:rPr lang="ar-JO" sz="1000" b="1" i="0" u="none" strike="noStrike" kern="1200" baseline="0" dirty="0">
                          <a:solidFill>
                            <a:srgbClr val="002060"/>
                          </a:solidFill>
                          <a:effectLst/>
                          <a:latin typeface="Arial" panose="020B0604020202020204" pitchFamily="34" charset="0"/>
                          <a:ea typeface="+mn-ea"/>
                          <a:cs typeface="+mn-cs"/>
                        </a:rPr>
                        <a:t> 4.2</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2930048471"/>
                  </a:ext>
                </a:extLst>
              </a:tr>
              <a:tr h="374551">
                <a:tc>
                  <a:txBody>
                    <a:bodyPr/>
                    <a:lstStyle/>
                    <a:p>
                      <a:pPr algn="r" rtl="1" fontAlgn="ctr"/>
                      <a:r>
                        <a:rPr lang="ar-JO" sz="1000" b="0" i="0" u="none" strike="noStrike" dirty="0">
                          <a:solidFill>
                            <a:srgbClr val="002060"/>
                          </a:solidFill>
                          <a:effectLst/>
                          <a:latin typeface="Arial" panose="020B0604020202020204" pitchFamily="34" charset="0"/>
                        </a:rPr>
                        <a:t>يمكن أن يشمل</a:t>
                      </a:r>
                      <a:r>
                        <a:rPr lang="ar-JO" sz="1000" b="0" i="0" u="none" strike="noStrike" baseline="0" dirty="0">
                          <a:solidFill>
                            <a:srgbClr val="002060"/>
                          </a:solidFill>
                          <a:effectLst/>
                          <a:latin typeface="Arial" panose="020B0604020202020204" pitchFamily="34" charset="0"/>
                        </a:rPr>
                        <a:t> ذلك الخطط التنموية، مبادرات بناء السلام، اتفاقيات السلام، أو الجسم التشريعي في الدولة</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كل ستة أشهر</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المانح</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algn="r" rtl="1"/>
                      <a:r>
                        <a:rPr lang="ar-JO" sz="1000" b="0" i="0" u="none" strike="noStrike" dirty="0">
                          <a:solidFill>
                            <a:srgbClr val="002060"/>
                          </a:solidFill>
                          <a:effectLst/>
                          <a:latin typeface="Arial" panose="020B0604020202020204" pitchFamily="34" charset="0"/>
                        </a:rPr>
                        <a:t>تقارير القسم السياسي في السفارات،</a:t>
                      </a:r>
                      <a:r>
                        <a:rPr lang="ar-JO" sz="1000" b="0" i="0" u="none" strike="noStrike" baseline="0" dirty="0">
                          <a:solidFill>
                            <a:srgbClr val="002060"/>
                          </a:solidFill>
                          <a:effectLst/>
                          <a:latin typeface="Arial" panose="020B0604020202020204" pitchFamily="34" charset="0"/>
                        </a:rPr>
                        <a:t> </a:t>
                      </a:r>
                      <a:r>
                        <a:rPr lang="en-US" sz="1000" b="0" i="0" u="none" strike="noStrike" baseline="0" dirty="0">
                          <a:solidFill>
                            <a:srgbClr val="002060"/>
                          </a:solidFill>
                          <a:effectLst/>
                          <a:latin typeface="Arial" panose="020B0604020202020204" pitchFamily="34" charset="0"/>
                        </a:rPr>
                        <a:t>PAI</a:t>
                      </a:r>
                      <a:r>
                        <a:rPr lang="ar-JO" sz="1000" b="0" i="0" u="none" strike="noStrike" baseline="0" dirty="0">
                          <a:solidFill>
                            <a:srgbClr val="002060"/>
                          </a:solidFill>
                          <a:effectLst/>
                          <a:latin typeface="Arial" panose="020B0604020202020204" pitchFamily="34" charset="0"/>
                        </a:rPr>
                        <a:t> إذا كانت مستخدمة</a:t>
                      </a:r>
                      <a:endParaRPr lang="en-US" dirty="0">
                        <a:solidFill>
                          <a:srgbClr val="002060"/>
                        </a:solidFill>
                      </a:endParaRPr>
                    </a:p>
                  </a:txBody>
                  <a:tcPr marL="72000" marR="72000" marT="36000" marB="3600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JO" sz="1000" b="0" i="0" u="none" strike="noStrike" kern="1200" baseline="0" noProof="0" dirty="0">
                          <a:solidFill>
                            <a:srgbClr val="002060"/>
                          </a:solidFill>
                          <a:effectLst/>
                          <a:latin typeface="Arial" panose="020B0604020202020204" pitchFamily="34" charset="0"/>
                          <a:ea typeface="+mn-ea"/>
                          <a:cs typeface="+mn-cs"/>
                        </a:rPr>
                        <a:t>أدلة بشأن دمج العمل على إزالة الألغام في كافة الخطط الاستراتيجية و/أو خطط العمل الوطنية ذات العلاقة</a:t>
                      </a:r>
                      <a:endParaRPr lang="en-GB" sz="1000" b="0" i="0" u="none" strike="noStrike" kern="1200" baseline="0" noProof="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النتيجة 4.3</a:t>
                      </a:r>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3122736916"/>
                  </a:ext>
                </a:extLst>
              </a:tr>
              <a:tr h="509028">
                <a:tc>
                  <a:txBody>
                    <a:bodyPr/>
                    <a:lstStyle/>
                    <a:p>
                      <a:pPr algn="r" rtl="1" fontAlgn="ctr"/>
                      <a:r>
                        <a:rPr lang="ar-JO" sz="1000" b="0" i="0" u="none" strike="noStrike" dirty="0">
                          <a:solidFill>
                            <a:srgbClr val="002060"/>
                          </a:solidFill>
                          <a:effectLst/>
                          <a:latin typeface="Arial" panose="020B0604020202020204" pitchFamily="34" charset="0"/>
                        </a:rPr>
                        <a:t>يجب</a:t>
                      </a:r>
                      <a:r>
                        <a:rPr lang="ar-JO" sz="1000" b="0" i="0" u="none" strike="noStrike" baseline="0" dirty="0">
                          <a:solidFill>
                            <a:srgbClr val="002060"/>
                          </a:solidFill>
                          <a:effectLst/>
                          <a:latin typeface="Arial" panose="020B0604020202020204" pitchFamily="34" charset="0"/>
                        </a:rPr>
                        <a:t> أن يقيس هذا المؤشر مدى شعور النساء بأنهن لديهن تأثير على عملية صناعة القرار للبرامج عبر القطاعية وأنهن تستفدن من هذه المبادرات عبر القطاعية بين قطاع العمل على إزالة الألغام وقطاعات بناء السلام والتنمية والعمل الإنساني. تقوم النسبة والعدد على التغذية الراجعة من النساء اللواتي شاركن في هذه الأنشطة، ويمكن الوصول إليها من سجلات الأنشطة وأطر النتائج للبرامج الأخرى.</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كل ستة أشهر/ سنوياً</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المانح/ مقيم خارجي</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algn="r" rtl="1"/>
                      <a:r>
                        <a:rPr lang="ar-JO" sz="1000" b="0" i="0" u="none" strike="noStrike" dirty="0">
                          <a:solidFill>
                            <a:srgbClr val="002060"/>
                          </a:solidFill>
                          <a:effectLst/>
                          <a:latin typeface="Arial" panose="020B0604020202020204" pitchFamily="34" charset="0"/>
                        </a:rPr>
                        <a:t>سجلات الأنشطة وأطر النتائج للمشاريع الأخرى</a:t>
                      </a:r>
                      <a:endParaRPr lang="en-US" sz="1000" dirty="0">
                        <a:solidFill>
                          <a:srgbClr val="002060"/>
                        </a:solidFill>
                      </a:endParaRPr>
                    </a:p>
                  </a:txBody>
                  <a:tcPr marL="72000" marR="72000" marT="36000" marB="3600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JO" sz="1000" b="0" i="0" u="none" strike="noStrike" kern="1200" baseline="0" noProof="0" dirty="0">
                          <a:solidFill>
                            <a:srgbClr val="002060"/>
                          </a:solidFill>
                          <a:effectLst/>
                          <a:latin typeface="Arial" panose="020B0604020202020204" pitchFamily="34" charset="0"/>
                          <a:ea typeface="+mn-ea"/>
                          <a:cs typeface="+mn-cs"/>
                        </a:rPr>
                        <a:t>نسبة وعدد النساء من المجتمع (اللواتي تشاركن في أنشطة بناء السلام/التنمية/العمل الإنساني المشتركة مع العمل على إزالة الألغام) اللواتي تشرن إلى أنهن تؤثرن على عملية صناعة القرار وتشعرن أنعن ستستفدن من المبادرات المخططة.</a:t>
                      </a:r>
                      <a:endParaRPr lang="en-GB" sz="1000" b="0" i="0" u="none" strike="noStrike" kern="1200" baseline="0" noProof="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النتيجة 4.4</a:t>
                      </a:r>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3459420812"/>
                  </a:ext>
                </a:extLst>
              </a:tr>
              <a:tr h="423273">
                <a:tc>
                  <a:txBody>
                    <a:bodyPr/>
                    <a:lstStyle/>
                    <a:p>
                      <a:pPr algn="r" rtl="1" fontAlgn="ctr"/>
                      <a:r>
                        <a:rPr lang="ar-JO" sz="1000" b="0" i="0" u="none" strike="noStrike" dirty="0">
                          <a:solidFill>
                            <a:srgbClr val="002060"/>
                          </a:solidFill>
                          <a:effectLst/>
                          <a:latin typeface="Arial" panose="020B0604020202020204" pitchFamily="34" charset="0"/>
                        </a:rPr>
                        <a:t>السؤال 3.6 من المسح الأسري: مقارنة بالوضع قبل إزالة الألغام، إلى أي مدى تشعر بأنك مجهز بشكل أفضل للتعامل مع الصدمات/الكوارث/النزاع؟</a:t>
                      </a:r>
                      <a:endParaRPr lang="en-GB"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كل ستة أشهر</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fontAlgn="ctr"/>
                      <a:r>
                        <a:rPr lang="ar-JO" sz="1000" b="0" i="0" u="none" strike="noStrike" dirty="0">
                          <a:solidFill>
                            <a:srgbClr val="002060"/>
                          </a:solidFill>
                          <a:effectLst/>
                          <a:latin typeface="Arial" panose="020B0604020202020204" pitchFamily="34" charset="0"/>
                        </a:rPr>
                        <a:t>المسح الأسري</a:t>
                      </a:r>
                      <a:endParaRPr lang="en-US" dirty="0">
                        <a:solidFill>
                          <a:srgbClr val="002060"/>
                        </a:solidFill>
                      </a:endParaRPr>
                    </a:p>
                  </a:txBody>
                  <a:tcPr marL="72000" marR="72000" marT="36000" marB="3600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JO" sz="1000" b="0" i="0" u="none" strike="noStrike" kern="1200" baseline="0" noProof="0" dirty="0">
                          <a:solidFill>
                            <a:srgbClr val="002060"/>
                          </a:solidFill>
                          <a:effectLst/>
                          <a:latin typeface="Arial" panose="020B0604020202020204" pitchFamily="34" charset="0"/>
                          <a:ea typeface="+mn-ea"/>
                          <a:cs typeface="+mn-cs"/>
                        </a:rPr>
                        <a:t>المنظور بشأن الصمود أمام الصدمات/الكوارث أو النزاع بعد أنشطة العمل على إزالة الألغام (%)</a:t>
                      </a:r>
                      <a:endParaRPr lang="en-GB" sz="1000" b="0" i="0" u="none" strike="noStrike" kern="1200" baseline="0" noProof="0" dirty="0">
                        <a:solidFill>
                          <a:srgbClr val="002060"/>
                        </a:solidFill>
                        <a:effectLst/>
                        <a:latin typeface="Arial" panose="020B0604020202020204" pitchFamily="34" charset="0"/>
                        <a:ea typeface="+mn-ea"/>
                        <a:cs typeface="+mn-cs"/>
                      </a:endParaRPr>
                    </a:p>
                  </a:txBody>
                  <a:tcPr/>
                </a:tc>
                <a:tc>
                  <a:txBody>
                    <a:bodyPr/>
                    <a:lstStyle/>
                    <a:p>
                      <a:pPr algn="r" rtl="1"/>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النتيجة 4.5</a:t>
                      </a:r>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813478604"/>
                  </a:ext>
                </a:extLst>
              </a:tr>
              <a:tr h="266179">
                <a:tc rowSpan="2">
                  <a:txBody>
                    <a:bodyPr/>
                    <a:lstStyle/>
                    <a:p>
                      <a:pPr algn="r" rtl="1" fontAlgn="ctr"/>
                      <a:r>
                        <a:rPr lang="ar-JO" sz="1000" b="0" i="0" u="none" strike="noStrike" dirty="0">
                          <a:solidFill>
                            <a:srgbClr val="002060"/>
                          </a:solidFill>
                          <a:effectLst/>
                          <a:latin typeface="Arial" panose="020B0604020202020204" pitchFamily="34" charset="0"/>
                        </a:rPr>
                        <a:t>السؤال 9.10 من المسح الأسري: إذا كنت أنت أو أحد أفراد أسرتك</a:t>
                      </a:r>
                      <a:r>
                        <a:rPr lang="ar-JO" sz="1000" b="0" i="0" u="none" strike="noStrike" baseline="0" dirty="0">
                          <a:solidFill>
                            <a:srgbClr val="002060"/>
                          </a:solidFill>
                          <a:effectLst/>
                          <a:latin typeface="Arial" panose="020B0604020202020204" pitchFamily="34" charset="0"/>
                        </a:rPr>
                        <a:t> من ضحايا المخلفات المتفجرة أو ضحية غير مباشرة، هل استفدت/استفادوا من البرامج الإنسانية و/أو الوطنية؟</a:t>
                      </a:r>
                      <a:endParaRPr lang="en-US" sz="1000" b="0" i="0" u="none" strike="noStrike" dirty="0">
                        <a:solidFill>
                          <a:srgbClr val="002060"/>
                        </a:solidFill>
                        <a:effectLst/>
                        <a:latin typeface="Arial" panose="020B0604020202020204" pitchFamily="34" charset="0"/>
                      </a:endParaRPr>
                    </a:p>
                  </a:txBody>
                  <a:tcPr marL="72000" marR="72000" marT="36000" marB="36000"/>
                </a:tc>
                <a:tc rowSpan="2">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كل ستة أشهر</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rowSpan="2">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الشريك النفذ والسلطة الوطنية</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تقارير ذاتية</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rowSpan="2">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baseline="0" dirty="0">
                          <a:solidFill>
                            <a:srgbClr val="002060"/>
                          </a:solidFill>
                          <a:effectLst/>
                          <a:latin typeface="Arial" panose="020B0604020202020204" pitchFamily="34" charset="0"/>
                        </a:rPr>
                        <a:t>الناجين من المخلفات المتفجرة والضحايا غير المباشرين مستفيدين من البرامج الإنسانية و/أو الوطنية</a:t>
                      </a:r>
                    </a:p>
                  </a:txBody>
                  <a:tcPr marL="72000" marR="72000" marT="36000" marB="36000"/>
                </a:tc>
                <a:tc rowSpan="2">
                  <a:txBody>
                    <a:bodyPr/>
                    <a:lstStyle/>
                    <a:p>
                      <a:pPr algn="r" rtl="1"/>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النتيجة 4.6</a:t>
                      </a:r>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612310481"/>
                  </a:ext>
                </a:extLst>
              </a:tr>
              <a:tr h="26617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المسح الأسري</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14105452"/>
                  </a:ext>
                </a:extLst>
              </a:tr>
            </a:tbl>
          </a:graphicData>
        </a:graphic>
      </p:graphicFrame>
    </p:spTree>
    <p:extLst>
      <p:ext uri="{BB962C8B-B14F-4D97-AF65-F5344CB8AC3E}">
        <p14:creationId xmlns:p14="http://schemas.microsoft.com/office/powerpoint/2010/main" val="399390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E3EAF9-BEF7-9643-81D2-E2962F93A998}"/>
              </a:ext>
            </a:extLst>
          </p:cNvPr>
          <p:cNvSpPr/>
          <p:nvPr/>
        </p:nvSpPr>
        <p:spPr>
          <a:xfrm>
            <a:off x="1" y="318"/>
            <a:ext cx="12191999" cy="6857682"/>
          </a:xfrm>
          <a:prstGeom prst="rect">
            <a:avLst/>
          </a:prstGeom>
          <a:gradFill>
            <a:gsLst>
              <a:gs pos="0">
                <a:srgbClr val="BACB4E"/>
              </a:gs>
              <a:gs pos="99000">
                <a:srgbClr val="009FE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A4B2D29D-B5C0-014C-B34D-BB525C3018BD}"/>
              </a:ext>
            </a:extLst>
          </p:cNvPr>
          <p:cNvPicPr>
            <a:picLocks noChangeAspect="1"/>
          </p:cNvPicPr>
          <p:nvPr/>
        </p:nvPicPr>
        <p:blipFill>
          <a:blip r:embed="rId2">
            <a:alphaModFix amt="8000"/>
            <a:extLst>
              <a:ext uri="{BEBA8EAE-BF5A-486C-A8C5-ECC9F3942E4B}">
                <a14:imgProps xmlns:a14="http://schemas.microsoft.com/office/drawing/2010/main">
                  <a14:imgLayer r:embed="rId3">
                    <a14:imgEffect>
                      <a14:saturation sat="312000"/>
                    </a14:imgEffect>
                  </a14:imgLayer>
                </a14:imgProps>
              </a:ext>
              <a:ext uri="{28A0092B-C50C-407E-A947-70E740481C1C}">
                <a14:useLocalDpi xmlns:a14="http://schemas.microsoft.com/office/drawing/2010/main" val="0"/>
              </a:ext>
            </a:extLst>
          </a:blip>
          <a:stretch>
            <a:fillRect/>
          </a:stretch>
        </p:blipFill>
        <p:spPr>
          <a:xfrm>
            <a:off x="0" y="0"/>
            <a:ext cx="12192000" cy="6811315"/>
          </a:xfrm>
          <a:prstGeom prst="rect">
            <a:avLst/>
          </a:prstGeom>
        </p:spPr>
      </p:pic>
      <p:sp>
        <p:nvSpPr>
          <p:cNvPr id="6" name="TextBox 5">
            <a:extLst>
              <a:ext uri="{FF2B5EF4-FFF2-40B4-BE49-F238E27FC236}">
                <a16:creationId xmlns:a16="http://schemas.microsoft.com/office/drawing/2014/main" id="{32AA6925-8D29-6147-9F04-626BB54D40C6}"/>
              </a:ext>
            </a:extLst>
          </p:cNvPr>
          <p:cNvSpPr txBox="1"/>
          <p:nvPr/>
        </p:nvSpPr>
        <p:spPr>
          <a:xfrm>
            <a:off x="995680" y="2081463"/>
            <a:ext cx="10200640" cy="1754326"/>
          </a:xfrm>
          <a:prstGeom prst="rect">
            <a:avLst/>
          </a:prstGeom>
          <a:noFill/>
        </p:spPr>
        <p:txBody>
          <a:bodyPr wrap="square" rtlCol="0">
            <a:spAutoFit/>
          </a:bodyPr>
          <a:lstStyle/>
          <a:p>
            <a:pPr algn="r" rtl="1"/>
            <a:r>
              <a:rPr lang="ar-JO" sz="3600" b="1" dirty="0">
                <a:solidFill>
                  <a:srgbClr val="103A71"/>
                </a:solidFill>
                <a:latin typeface="Arial" panose="020B0604020202020204" pitchFamily="34" charset="0"/>
                <a:cs typeface="Arial" panose="020B0604020202020204" pitchFamily="34" charset="0"/>
              </a:rPr>
              <a:t>القسم الأول:</a:t>
            </a:r>
          </a:p>
          <a:p>
            <a:pPr algn="r" rtl="1"/>
            <a:r>
              <a:rPr lang="ar-JO" sz="3600" b="1" dirty="0">
                <a:solidFill>
                  <a:schemeClr val="bg1"/>
                </a:solidFill>
                <a:latin typeface="Arial" panose="020B0604020202020204" pitchFamily="34" charset="0"/>
                <a:cs typeface="Arial" panose="020B0604020202020204" pitchFamily="34" charset="0"/>
              </a:rPr>
              <a:t>نظرة عامة حول نظرية التغيير</a:t>
            </a:r>
          </a:p>
          <a:p>
            <a:pPr algn="r" rtl="1"/>
            <a:r>
              <a:rPr lang="ar-JO" sz="3600" u="none" strike="noStrike" baseline="0" dirty="0">
                <a:solidFill>
                  <a:schemeClr val="bg1"/>
                </a:solidFill>
                <a:latin typeface="Arial" panose="020B0604020202020204" pitchFamily="34" charset="0"/>
                <a:cs typeface="Arial" panose="020B0604020202020204" pitchFamily="34" charset="0"/>
              </a:rPr>
              <a:t>فوائد وجود نظرية تغيير على مستوى القطاع</a:t>
            </a:r>
          </a:p>
        </p:txBody>
      </p:sp>
    </p:spTree>
    <p:extLst>
      <p:ext uri="{BB962C8B-B14F-4D97-AF65-F5344CB8AC3E}">
        <p14:creationId xmlns:p14="http://schemas.microsoft.com/office/powerpoint/2010/main" val="20910540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1C91BB70-3548-42FC-D4FE-97CB7A26A634}"/>
              </a:ext>
            </a:extLst>
          </p:cNvPr>
          <p:cNvSpPr/>
          <p:nvPr/>
        </p:nvSpPr>
        <p:spPr>
          <a:xfrm>
            <a:off x="7835952" y="285604"/>
            <a:ext cx="3934408" cy="348761"/>
          </a:xfrm>
          <a:prstGeom prst="rect">
            <a:avLst/>
          </a:prstGeom>
          <a:noFill/>
        </p:spPr>
        <p:txBody>
          <a:bodyPr wrap="square" lIns="0" tIns="0" rIns="0" bIns="0">
            <a:noAutofit/>
          </a:bodyPr>
          <a:lstStyle/>
          <a:p>
            <a:pPr lvl="0" algn="r" rtl="1">
              <a:defRPr/>
            </a:pPr>
            <a:r>
              <a:rPr lang="ar-JO" b="1" dirty="0">
                <a:solidFill>
                  <a:srgbClr val="103A71"/>
                </a:solidFill>
                <a:latin typeface="Arial" panose="020B0604020202020204" pitchFamily="34" charset="0"/>
              </a:rPr>
              <a:t>مؤشرات مقترحة للنتائج</a:t>
            </a:r>
            <a:endParaRPr lang="en-US" b="1" dirty="0">
              <a:solidFill>
                <a:prstClr val="black"/>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50376508-30F2-AB04-0195-07AF65313107}"/>
              </a:ext>
            </a:extLst>
          </p:cNvPr>
          <p:cNvSpPr txBox="1"/>
          <p:nvPr/>
        </p:nvSpPr>
        <p:spPr>
          <a:xfrm>
            <a:off x="408992" y="267552"/>
            <a:ext cx="3778598" cy="261610"/>
          </a:xfrm>
          <a:prstGeom prst="rect">
            <a:avLst/>
          </a:prstGeom>
          <a:noFill/>
        </p:spPr>
        <p:txBody>
          <a:bodyPr wrap="square" rtlCol="0">
            <a:spAutoFit/>
          </a:bodyPr>
          <a:lstStyle/>
          <a:p>
            <a:pPr lvl="0" algn="r">
              <a:defRPr/>
            </a:pPr>
            <a:r>
              <a:rPr lang="ar-JO" sz="1100" b="1" dirty="0">
                <a:solidFill>
                  <a:srgbClr val="002060"/>
                </a:solidFill>
                <a:latin typeface="Arial" panose="020B0604020202020204" pitchFamily="34" charset="0"/>
              </a:rPr>
              <a:t>المؤشرات الرئيسية (الحد الأدنى من المؤشرات) اللازمة موضحة بالخط العريض</a:t>
            </a:r>
            <a:endParaRPr lang="en-GB" sz="1100" b="1" dirty="0">
              <a:solidFill>
                <a:srgbClr val="002060"/>
              </a:solidFill>
              <a:latin typeface="Arial" panose="020B0604020202020204" pitchFamily="34" charset="0"/>
            </a:endParaRPr>
          </a:p>
        </p:txBody>
      </p:sp>
      <p:sp>
        <p:nvSpPr>
          <p:cNvPr id="4" name="Slide Number Placeholder 5">
            <a:extLst>
              <a:ext uri="{FF2B5EF4-FFF2-40B4-BE49-F238E27FC236}">
                <a16:creationId xmlns:a16="http://schemas.microsoft.com/office/drawing/2014/main" id="{1A4B1619-A145-5621-9397-EF2881984527}"/>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60</a:t>
            </a:fld>
            <a:endParaRPr lang="en-GB" dirty="0"/>
          </a:p>
        </p:txBody>
      </p:sp>
      <p:graphicFrame>
        <p:nvGraphicFramePr>
          <p:cNvPr id="8" name="Table 7">
            <a:extLst>
              <a:ext uri="{FF2B5EF4-FFF2-40B4-BE49-F238E27FC236}">
                <a16:creationId xmlns:a16="http://schemas.microsoft.com/office/drawing/2014/main" id="{DBD0BB86-877F-EB48-F618-82D8DEAA3855}"/>
              </a:ext>
            </a:extLst>
          </p:cNvPr>
          <p:cNvGraphicFramePr>
            <a:graphicFrameLocks noGrp="1"/>
          </p:cNvGraphicFramePr>
          <p:nvPr>
            <p:extLst>
              <p:ext uri="{D42A27DB-BD31-4B8C-83A1-F6EECF244321}">
                <p14:modId xmlns:p14="http://schemas.microsoft.com/office/powerpoint/2010/main" val="1777553831"/>
              </p:ext>
            </p:extLst>
          </p:nvPr>
        </p:nvGraphicFramePr>
        <p:xfrm>
          <a:off x="396344" y="796206"/>
          <a:ext cx="11374016" cy="4336281"/>
        </p:xfrm>
        <a:graphic>
          <a:graphicData uri="http://schemas.openxmlformats.org/drawingml/2006/table">
            <a:tbl>
              <a:tblPr>
                <a:tableStyleId>{5C22544A-7EE6-4342-B048-85BDC9FD1C3A}</a:tableStyleId>
              </a:tblPr>
              <a:tblGrid>
                <a:gridCol w="4285911">
                  <a:extLst>
                    <a:ext uri="{9D8B030D-6E8A-4147-A177-3AD203B41FA5}">
                      <a16:colId xmlns:a16="http://schemas.microsoft.com/office/drawing/2014/main" val="241963245"/>
                    </a:ext>
                  </a:extLst>
                </a:gridCol>
                <a:gridCol w="1415845">
                  <a:extLst>
                    <a:ext uri="{9D8B030D-6E8A-4147-A177-3AD203B41FA5}">
                      <a16:colId xmlns:a16="http://schemas.microsoft.com/office/drawing/2014/main" val="293433413"/>
                    </a:ext>
                  </a:extLst>
                </a:gridCol>
                <a:gridCol w="851443">
                  <a:extLst>
                    <a:ext uri="{9D8B030D-6E8A-4147-A177-3AD203B41FA5}">
                      <a16:colId xmlns:a16="http://schemas.microsoft.com/office/drawing/2014/main" val="1997923834"/>
                    </a:ext>
                  </a:extLst>
                </a:gridCol>
                <a:gridCol w="1763938">
                  <a:extLst>
                    <a:ext uri="{9D8B030D-6E8A-4147-A177-3AD203B41FA5}">
                      <a16:colId xmlns:a16="http://schemas.microsoft.com/office/drawing/2014/main" val="876717430"/>
                    </a:ext>
                  </a:extLst>
                </a:gridCol>
                <a:gridCol w="2338111">
                  <a:extLst>
                    <a:ext uri="{9D8B030D-6E8A-4147-A177-3AD203B41FA5}">
                      <a16:colId xmlns:a16="http://schemas.microsoft.com/office/drawing/2014/main" val="672191607"/>
                    </a:ext>
                  </a:extLst>
                </a:gridCol>
                <a:gridCol w="718768">
                  <a:extLst>
                    <a:ext uri="{9D8B030D-6E8A-4147-A177-3AD203B41FA5}">
                      <a16:colId xmlns:a16="http://schemas.microsoft.com/office/drawing/2014/main" val="349104042"/>
                    </a:ext>
                  </a:extLst>
                </a:gridCol>
              </a:tblGrid>
              <a:tr h="250901">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100" b="1" i="0" u="none" strike="noStrike" dirty="0">
                          <a:solidFill>
                            <a:schemeClr val="bg1">
                              <a:lumMod val="95000"/>
                            </a:schemeClr>
                          </a:solidFill>
                          <a:effectLst/>
                          <a:latin typeface="Arial" panose="020B0604020202020204" pitchFamily="34" charset="0"/>
                        </a:rPr>
                        <a:t>الوصف</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التكرار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المالك</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المصدر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المؤشر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200" b="1" i="0" u="none" strike="noStrike" dirty="0">
                          <a:solidFill>
                            <a:schemeClr val="bg1">
                              <a:lumMod val="95000"/>
                            </a:schemeClr>
                          </a:solidFill>
                          <a:effectLst/>
                          <a:latin typeface="Arial" panose="020B0604020202020204" pitchFamily="34" charset="0"/>
                        </a:rPr>
                        <a:t>الرقم</a:t>
                      </a:r>
                      <a:endParaRPr lang="en-GB" sz="1200" b="1" i="0" u="none" strike="noStrike" dirty="0">
                        <a:solidFill>
                          <a:schemeClr val="bg1">
                            <a:lumMod val="95000"/>
                          </a:schemeClr>
                        </a:solidFill>
                        <a:effectLst/>
                        <a:latin typeface="Arial" panose="020B0604020202020204" pitchFamily="34" charset="0"/>
                      </a:endParaRPr>
                    </a:p>
                  </a:txBody>
                  <a:tcPr marL="72000" marR="7620" marT="7620" marB="0" anchor="ctr">
                    <a:solidFill>
                      <a:schemeClr val="accent6"/>
                    </a:solidFill>
                  </a:tcPr>
                </a:tc>
                <a:extLst>
                  <a:ext uri="{0D108BD9-81ED-4DB2-BD59-A6C34878D82A}">
                    <a16:rowId xmlns:a16="http://schemas.microsoft.com/office/drawing/2014/main" val="4054895585"/>
                  </a:ext>
                </a:extLst>
              </a:tr>
              <a:tr h="241070">
                <a:tc gridSpan="6">
                  <a:txBody>
                    <a:bodyPr/>
                    <a:lstStyle/>
                    <a:p>
                      <a:pPr algn="r" rtl="1"/>
                      <a:r>
                        <a:rPr lang="ar-JO" sz="1100" b="1" i="0" u="none" strike="noStrike" kern="1200" dirty="0">
                          <a:solidFill>
                            <a:srgbClr val="002060"/>
                          </a:solidFill>
                          <a:effectLst/>
                          <a:latin typeface="Arial" panose="020B0604020202020204" pitchFamily="34" charset="0"/>
                          <a:ea typeface="+mn-ea"/>
                          <a:cs typeface="+mn-cs"/>
                        </a:rPr>
                        <a:t>النتيجة 4: العمل على إزالة الألغام مشمول في أو متصل بالمبادرات الإنسانية أو مبادرات التنمية أو بناء السلام أو تحقيق الاستقرار (تابع)</a:t>
                      </a:r>
                      <a:endParaRPr lang="en-GB" sz="1100" b="1" i="0" u="none" strike="noStrike" kern="1200" dirty="0">
                        <a:solidFill>
                          <a:srgbClr val="002060"/>
                        </a:solidFill>
                        <a:effectLst/>
                        <a:latin typeface="Arial" panose="020B0604020202020204" pitchFamily="34" charset="0"/>
                        <a:ea typeface="+mn-ea"/>
                        <a:cs typeface="+mn-cs"/>
                      </a:endParaRPr>
                    </a:p>
                  </a:txBody>
                  <a:tcPr marL="72000" marR="7620" marT="36000" marB="36000" anchor="ctr">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1413796"/>
                  </a:ext>
                </a:extLst>
              </a:tr>
              <a:tr h="454382">
                <a:tc>
                  <a:txBody>
                    <a:bodyPr/>
                    <a:lstStyle/>
                    <a:p>
                      <a:pPr algn="r" rtl="1"/>
                      <a:r>
                        <a:rPr lang="ar-JO" sz="1000" b="0" i="0" u="none" strike="noStrike" kern="1200" baseline="0" dirty="0">
                          <a:solidFill>
                            <a:srgbClr val="002060"/>
                          </a:solidFill>
                          <a:effectLst/>
                          <a:latin typeface="Arial" panose="020B0604020202020204" pitchFamily="34" charset="0"/>
                          <a:ea typeface="+mn-ea"/>
                          <a:cs typeface="+mn-cs"/>
                        </a:rPr>
                        <a:t>يرتبط هذا المؤشر فقط حين يكون العمل على إزالة الألغام جزءاً من اتفاقيات السلام، ويقيس مدى التزام أصحاب المصلحة المتنازعين باتفاقية السلام من خلال تنفيذ أنشطة العمل على إزالة الألغام كأحد تدابير بناء الثقة.</a:t>
                      </a:r>
                      <a:endParaRPr lang="en-US" sz="1000" b="0" i="0" u="none" strike="noStrike" kern="1200" baseline="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كل ستة أشهر </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السلطة الوطنية/ 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baseline="0" dirty="0">
                          <a:solidFill>
                            <a:srgbClr val="002060"/>
                          </a:solidFill>
                          <a:effectLst/>
                          <a:latin typeface="Arial" panose="020B0604020202020204" pitchFamily="34" charset="0"/>
                        </a:rPr>
                        <a:t>تقارير ذاتية</a:t>
                      </a:r>
                      <a:endParaRPr lang="en-US" sz="1000" b="0" dirty="0">
                        <a:solidFill>
                          <a:srgbClr val="002060"/>
                        </a:solidFill>
                      </a:endParaRPr>
                    </a:p>
                  </a:txBody>
                  <a:tcPr marL="72000" marR="72000" marT="36000" marB="3600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JO" sz="1000" b="0" i="0" u="none" strike="noStrike" kern="1200" baseline="0" noProof="0" dirty="0">
                          <a:solidFill>
                            <a:srgbClr val="002060"/>
                          </a:solidFill>
                          <a:effectLst/>
                          <a:latin typeface="Arial" panose="020B0604020202020204" pitchFamily="34" charset="0"/>
                          <a:ea typeface="+mn-ea"/>
                          <a:cs typeface="+mn-cs"/>
                        </a:rPr>
                        <a:t>يساهم العمل على إزالة الألغام في تنفيذ اتفاقية السلام حيثما يكون مناسباً</a:t>
                      </a:r>
                      <a:endParaRPr lang="en-GB" sz="1000" b="0" i="0" u="none" strike="noStrike" kern="1200" baseline="0" noProof="0" dirty="0">
                        <a:solidFill>
                          <a:srgbClr val="002060"/>
                        </a:solidFill>
                        <a:effectLst/>
                        <a:latin typeface="Arial" panose="020B0604020202020204" pitchFamily="34" charset="0"/>
                        <a:ea typeface="+mn-ea"/>
                        <a:cs typeface="+mn-cs"/>
                      </a:endParaRPr>
                    </a:p>
                  </a:txBody>
                  <a:tcPr/>
                </a:tc>
                <a:tc>
                  <a:txBody>
                    <a:bodyPr/>
                    <a:lstStyle/>
                    <a:p>
                      <a:pPr marL="0" algn="r" defTabSz="914400" rtl="1" eaLnBrk="1" fontAlgn="ctr" latinLnBrk="0" hangingPunct="1"/>
                      <a:r>
                        <a:rPr lang="ar-JO" sz="1000" b="0" i="0" u="none" strike="noStrike" kern="1200" dirty="0">
                          <a:solidFill>
                            <a:srgbClr val="002060"/>
                          </a:solidFill>
                          <a:effectLst/>
                          <a:latin typeface="Arial" panose="020B0604020202020204" pitchFamily="34" charset="0"/>
                          <a:ea typeface="+mn-ea"/>
                          <a:cs typeface="+mn-cs"/>
                        </a:rPr>
                        <a:t>النتيجة 4.7</a:t>
                      </a:r>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594355268"/>
                  </a:ext>
                </a:extLst>
              </a:tr>
              <a:tr h="551914">
                <a:tc>
                  <a:txBody>
                    <a:bodyPr/>
                    <a:lstStyle/>
                    <a:p>
                      <a:pPr algn="r" rtl="1" fontAlgn="ctr"/>
                      <a:r>
                        <a:rPr lang="ar-JO" sz="1000" b="0" i="0" u="none" strike="noStrike" dirty="0">
                          <a:solidFill>
                            <a:srgbClr val="002060"/>
                          </a:solidFill>
                          <a:effectLst/>
                          <a:latin typeface="Arial" panose="020B0604020202020204" pitchFamily="34" charset="0"/>
                        </a:rPr>
                        <a:t>تشير الأدلة إلى أن النساء اللواتي</a:t>
                      </a:r>
                      <a:r>
                        <a:rPr lang="ar-JO" sz="1000" b="0" i="0" u="none" strike="noStrike" baseline="0" dirty="0">
                          <a:solidFill>
                            <a:srgbClr val="002060"/>
                          </a:solidFill>
                          <a:effectLst/>
                          <a:latin typeface="Arial" panose="020B0604020202020204" pitchFamily="34" charset="0"/>
                        </a:rPr>
                        <a:t> تعملن على إزالة الألغام تشعرن وظهور تغييرات في مكان عملهن بأنه أصبح لديهن صوتاً ودوراً قيادياً؛ يجب أن يأخذ ذلك بعين الاعتبار أيضاً ما إذا كان وجود نساء تعملن على إزالة الألغام في المجتمع قد غير الأعراف والمنظور الاجتماعي.</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algn="r" rtl="1"/>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كل ستة أشهر </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baseline="0" dirty="0">
                          <a:solidFill>
                            <a:srgbClr val="002060"/>
                          </a:solidFill>
                          <a:effectLst/>
                          <a:latin typeface="Arial" panose="020B0604020202020204" pitchFamily="34" charset="0"/>
                        </a:rPr>
                        <a:t>المسوح، نقاشات المجموعات البؤرية</a:t>
                      </a:r>
                      <a:endParaRPr lang="en-US" sz="1000" b="0" dirty="0">
                        <a:solidFill>
                          <a:srgbClr val="002060"/>
                        </a:solidFill>
                      </a:endParaRPr>
                    </a:p>
                  </a:txBody>
                  <a:tcPr marL="72000" marR="72000" marT="36000" marB="3600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JO" sz="1000" b="0" i="0" u="none" strike="noStrike" kern="1200" baseline="0" noProof="0" dirty="0">
                          <a:solidFill>
                            <a:srgbClr val="002060"/>
                          </a:solidFill>
                          <a:effectLst/>
                          <a:latin typeface="Arial" panose="020B0604020202020204" pitchFamily="34" charset="0"/>
                          <a:ea typeface="+mn-ea"/>
                          <a:cs typeface="+mn-cs"/>
                        </a:rPr>
                        <a:t>الأثر التحويلي للعمل على إزالة الألغام على الأعراف المتعلقة بالنوع الاجتماعي</a:t>
                      </a:r>
                      <a:endParaRPr lang="en-GB" sz="1000" b="0" i="0" u="none" strike="noStrike" kern="1200" baseline="0" noProof="0" dirty="0">
                        <a:solidFill>
                          <a:srgbClr val="002060"/>
                        </a:solidFill>
                        <a:effectLst/>
                        <a:latin typeface="Arial" panose="020B0604020202020204" pitchFamily="34" charset="0"/>
                        <a:ea typeface="+mn-ea"/>
                        <a:cs typeface="+mn-cs"/>
                      </a:endParaRPr>
                    </a:p>
                  </a:txBody>
                  <a:tcPr/>
                </a:tc>
                <a:tc>
                  <a:txBody>
                    <a:bodyPr/>
                    <a:lstStyle/>
                    <a:p>
                      <a:pPr marL="0" algn="r" defTabSz="914400" rtl="1" eaLnBrk="1" fontAlgn="ctr" latinLnBrk="0" hangingPunct="1"/>
                      <a:r>
                        <a:rPr lang="ar-JO" sz="1000" b="0" i="0" u="none" strike="noStrike" kern="1200" dirty="0">
                          <a:solidFill>
                            <a:srgbClr val="002060"/>
                          </a:solidFill>
                          <a:effectLst/>
                          <a:latin typeface="Arial" panose="020B0604020202020204" pitchFamily="34" charset="0"/>
                          <a:ea typeface="+mn-ea"/>
                          <a:cs typeface="+mn-cs"/>
                        </a:rPr>
                        <a:t>النتيجة</a:t>
                      </a:r>
                      <a:r>
                        <a:rPr lang="ar-JO" sz="1000" b="0" i="0" u="none" strike="noStrike" kern="1200" baseline="0" dirty="0">
                          <a:solidFill>
                            <a:srgbClr val="002060"/>
                          </a:solidFill>
                          <a:effectLst/>
                          <a:latin typeface="Arial" panose="020B0604020202020204" pitchFamily="34" charset="0"/>
                          <a:ea typeface="+mn-ea"/>
                          <a:cs typeface="+mn-cs"/>
                        </a:rPr>
                        <a:t> 4.8</a:t>
                      </a:r>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2930048471"/>
                  </a:ext>
                </a:extLst>
              </a:tr>
              <a:tr h="374551">
                <a:tc>
                  <a:txBody>
                    <a:bodyPr/>
                    <a:lstStyle/>
                    <a:p>
                      <a:pPr algn="r" rtl="1" fontAlgn="ctr"/>
                      <a:r>
                        <a:rPr lang="ar-JO" sz="1000" b="0" i="0" u="none" strike="noStrike" dirty="0">
                          <a:solidFill>
                            <a:srgbClr val="002060"/>
                          </a:solidFill>
                          <a:effectLst/>
                          <a:latin typeface="Arial" panose="020B0604020202020204" pitchFamily="34" charset="0"/>
                        </a:rPr>
                        <a:t>دراسات حالة بشأن التغييرات في المجتمعات وأية تغيرات في سياق النزاع</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كل ستة أشهر</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baseline="0" dirty="0">
                          <a:solidFill>
                            <a:srgbClr val="002060"/>
                          </a:solidFill>
                          <a:effectLst/>
                          <a:latin typeface="Arial" panose="020B0604020202020204" pitchFamily="34" charset="0"/>
                        </a:rPr>
                        <a:t>المسوح، نقاشات المجموعات البؤرية</a:t>
                      </a:r>
                      <a:endParaRPr lang="en-US" sz="1000" b="0" dirty="0">
                        <a:solidFill>
                          <a:srgbClr val="002060"/>
                        </a:solidFill>
                      </a:endParaRPr>
                    </a:p>
                  </a:txBody>
                  <a:tcPr marL="72000" marR="72000" marT="36000" marB="3600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JO" sz="1000" b="0" i="0" u="none" strike="noStrike" kern="1200" baseline="0" noProof="0" dirty="0">
                          <a:solidFill>
                            <a:srgbClr val="002060"/>
                          </a:solidFill>
                          <a:effectLst/>
                          <a:latin typeface="Arial" panose="020B0604020202020204" pitchFamily="34" charset="0"/>
                          <a:ea typeface="+mn-ea"/>
                          <a:cs typeface="+mn-cs"/>
                        </a:rPr>
                        <a:t>الأثر التحويلي للعمل على إزالة الألغام على سياق النزاع</a:t>
                      </a:r>
                      <a:endParaRPr lang="en-GB" sz="1000" b="0" i="0" u="none" strike="noStrike" kern="1200" baseline="0" noProof="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النتيجة 4.9</a:t>
                      </a:r>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3122736916"/>
                  </a:ext>
                </a:extLst>
              </a:tr>
              <a:tr h="340800">
                <a:tc rowSpan="2">
                  <a:txBody>
                    <a:bodyPr/>
                    <a:lstStyle/>
                    <a:p>
                      <a:pPr algn="r" rtl="1" fontAlgn="ctr"/>
                      <a:r>
                        <a:rPr lang="ar-JO" sz="1000" b="0" i="0" u="none" strike="noStrike" dirty="0">
                          <a:solidFill>
                            <a:srgbClr val="002060"/>
                          </a:solidFill>
                          <a:effectLst/>
                          <a:latin typeface="Arial" panose="020B0604020202020204" pitchFamily="34" charset="0"/>
                        </a:rPr>
                        <a:t>يمكن أن</a:t>
                      </a:r>
                      <a:r>
                        <a:rPr lang="ar-JO" sz="1000" b="0" i="0" u="none" strike="noStrike" baseline="0" dirty="0">
                          <a:solidFill>
                            <a:srgbClr val="002060"/>
                          </a:solidFill>
                          <a:effectLst/>
                          <a:latin typeface="Arial" panose="020B0604020202020204" pitchFamily="34" charset="0"/>
                        </a:rPr>
                        <a:t> يكون المؤشر مبني على أسئلة المسح الأسري، مثل 5.2 مقارنة بالوضع قبل إزالة الألغام، هل تشعر بأن البيئة (تغطية الغابات، جودة التربة والمياه، جودة الهواء) تغيرت؟ يرجى تقييم إجابتك من 1-5، حيث 1 تشير إلى "تدهور كبير" و5 تشير إلى "تحسن كبير". أو يمكن أن يكون المؤشر مبني على نقاشات المجموعات البؤرية أو المسوح بشأن البيئة.</a:t>
                      </a:r>
                      <a:endParaRPr lang="en-US" sz="1000" b="0" i="0" u="none" strike="noStrike" dirty="0">
                        <a:solidFill>
                          <a:srgbClr val="002060"/>
                        </a:solidFill>
                        <a:effectLst/>
                        <a:latin typeface="Arial" panose="020B0604020202020204" pitchFamily="34" charset="0"/>
                      </a:endParaRPr>
                    </a:p>
                  </a:txBody>
                  <a:tcPr marL="72000" marR="72000" marT="36000" marB="36000"/>
                </a:tc>
                <a:tc rowSpan="2">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كل ستة أشهر</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rowSpan="2">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أي أحد</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algn="r" rtl="1"/>
                      <a:r>
                        <a:rPr lang="ar-JO" sz="1000" b="0" i="0" u="none" strike="noStrike" dirty="0">
                          <a:solidFill>
                            <a:srgbClr val="002060"/>
                          </a:solidFill>
                          <a:effectLst/>
                          <a:latin typeface="Arial" panose="020B0604020202020204" pitchFamily="34" charset="0"/>
                        </a:rPr>
                        <a:t>البيئة في مجموعة عمل العمل</a:t>
                      </a:r>
                      <a:r>
                        <a:rPr lang="ar-JO" sz="1000" b="0" i="0" u="none" strike="noStrike" baseline="0" dirty="0">
                          <a:solidFill>
                            <a:srgbClr val="002060"/>
                          </a:solidFill>
                          <a:effectLst/>
                          <a:latin typeface="Arial" panose="020B0604020202020204" pitchFamily="34" charset="0"/>
                        </a:rPr>
                        <a:t> على إزالة الألغام</a:t>
                      </a:r>
                      <a:endParaRPr lang="en-US" sz="1000" dirty="0">
                        <a:solidFill>
                          <a:srgbClr val="002060"/>
                        </a:solidFill>
                      </a:endParaRPr>
                    </a:p>
                  </a:txBody>
                  <a:tcPr marL="72000" marR="72000" marT="36000" marB="36000"/>
                </a:tc>
                <a:tc row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JO" sz="1000" b="0" i="0" u="none" strike="noStrike" kern="1200" baseline="0" noProof="0" dirty="0">
                          <a:solidFill>
                            <a:srgbClr val="002060"/>
                          </a:solidFill>
                          <a:effectLst/>
                          <a:latin typeface="Arial" panose="020B0604020202020204" pitchFamily="34" charset="0"/>
                          <a:ea typeface="+mn-ea"/>
                          <a:cs typeface="+mn-cs"/>
                        </a:rPr>
                        <a:t>نسبة أو عدد تدخلات العمل على إزالة الألغام التي تبين أثر بيئي إيجابي</a:t>
                      </a:r>
                      <a:endParaRPr lang="en-GB" sz="1000" b="0" i="0" u="none" strike="noStrike" kern="1200" baseline="0" noProof="0" dirty="0">
                        <a:solidFill>
                          <a:srgbClr val="002060"/>
                        </a:solidFill>
                        <a:effectLst/>
                        <a:latin typeface="Arial" panose="020B0604020202020204" pitchFamily="34" charset="0"/>
                        <a:ea typeface="+mn-ea"/>
                        <a:cs typeface="+mn-cs"/>
                      </a:endParaRPr>
                    </a:p>
                  </a:txBody>
                  <a:tcPr/>
                </a:tc>
                <a:tc rowSpan="2">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النتيجة </a:t>
                      </a:r>
                      <a:r>
                        <a:rPr kumimoji="0" lang="ar-JO" sz="95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4.10</a:t>
                      </a:r>
                      <a:endParaRPr kumimoji="0" lang="en-US" sz="950" b="0" i="0" u="none" strike="noStrike" kern="1200" cap="none" spc="0" normalizeH="0" baseline="0" dirty="0">
                        <a:ln>
                          <a:noFill/>
                        </a:ln>
                        <a:solidFill>
                          <a:srgbClr val="002060"/>
                        </a:solidFill>
                        <a:effectLst/>
                        <a:uLnTx/>
                        <a:uFillTx/>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3459420812"/>
                  </a:ext>
                </a:extLst>
              </a:tr>
              <a:tr h="34080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rtl="1"/>
                      <a:r>
                        <a:rPr lang="ar-JO" sz="1000" dirty="0">
                          <a:solidFill>
                            <a:srgbClr val="002060"/>
                          </a:solidFill>
                          <a:hlinkClick r:id="rId3"/>
                        </a:rPr>
                        <a:t>(مسح الممارسات البيئية في العمل على</a:t>
                      </a:r>
                      <a:r>
                        <a:rPr lang="ar-JO" sz="1000" baseline="0" dirty="0">
                          <a:solidFill>
                            <a:srgbClr val="002060"/>
                          </a:solidFill>
                          <a:hlinkClick r:id="rId3"/>
                        </a:rPr>
                        <a:t> إزالة الألغام – </a:t>
                      </a:r>
                      <a:r>
                        <a:rPr lang="en-US" sz="1000" baseline="0" dirty="0">
                          <a:solidFill>
                            <a:srgbClr val="002060"/>
                          </a:solidFill>
                          <a:hlinkClick r:id="rId3"/>
                        </a:rPr>
                        <a:t>CEOBS</a:t>
                      </a:r>
                      <a:r>
                        <a:rPr lang="ar-JO" sz="1000" baseline="0" dirty="0">
                          <a:solidFill>
                            <a:srgbClr val="002060"/>
                          </a:solidFill>
                          <a:hlinkClick r:id="rId3"/>
                        </a:rPr>
                        <a:t>)</a:t>
                      </a:r>
                      <a:endParaRPr lang="en-US" sz="1000" dirty="0">
                        <a:solidFill>
                          <a:srgbClr val="002060"/>
                        </a:solidFill>
                      </a:endParaRPr>
                    </a:p>
                  </a:txBody>
                  <a:tcPr marL="72000" marR="72000" marT="36000" marB="3600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97054082"/>
                  </a:ext>
                </a:extLst>
              </a:tr>
              <a:tr h="423273">
                <a:tc>
                  <a:txBody>
                    <a:bodyPr/>
                    <a:lstStyle/>
                    <a:p>
                      <a:pPr algn="r" rtl="1" fontAlgn="ctr"/>
                      <a:r>
                        <a:rPr lang="ar-JO" sz="1000" b="0" i="0" u="none" strike="noStrike" dirty="0">
                          <a:solidFill>
                            <a:srgbClr val="002060"/>
                          </a:solidFill>
                          <a:effectLst/>
                          <a:latin typeface="Arial" panose="020B0604020202020204" pitchFamily="34" charset="0"/>
                        </a:rPr>
                        <a:t>يقيس هذا المؤشر عدد المستفيدين من أي مبادرات مشتركة أو متسلسلة بين العمل على إزالة الألغام</a:t>
                      </a:r>
                      <a:r>
                        <a:rPr lang="ar-JO" sz="1000" b="0" i="0" u="none" strike="noStrike" baseline="0" dirty="0">
                          <a:solidFill>
                            <a:srgbClr val="002060"/>
                          </a:solidFill>
                          <a:effectLst/>
                          <a:latin typeface="Arial" panose="020B0604020202020204" pitchFamily="34" charset="0"/>
                        </a:rPr>
                        <a:t> وبرامج التنمية/العمل الإنساني/ السلام أو تحقيق الاستقرار. يمكن أن تكون البرامج المشتركة أو المتسلسلة قائمة على اتفاقيات رسمية أو غير رسمية. </a:t>
                      </a:r>
                      <a:endParaRPr lang="en-GB"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كل ستة أشهر</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fontAlgn="ctr"/>
                      <a:r>
                        <a:rPr lang="ar-JO" sz="1000" b="0" i="0" u="none" strike="noStrike" dirty="0">
                          <a:solidFill>
                            <a:srgbClr val="002060"/>
                          </a:solidFill>
                          <a:effectLst/>
                          <a:latin typeface="Arial" panose="020B0604020202020204" pitchFamily="34" charset="0"/>
                        </a:rPr>
                        <a:t>سجلات المشاركين في الأنشطة، خطط العمل</a:t>
                      </a:r>
                      <a:endParaRPr lang="en-US" dirty="0">
                        <a:solidFill>
                          <a:srgbClr val="002060"/>
                        </a:solidFill>
                      </a:endParaRPr>
                    </a:p>
                  </a:txBody>
                  <a:tcPr marL="72000" marR="72000" marT="36000" marB="3600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JO" sz="1000" b="0" i="0" u="none" strike="noStrike" kern="1200" baseline="0" noProof="0" dirty="0">
                          <a:solidFill>
                            <a:srgbClr val="002060"/>
                          </a:solidFill>
                          <a:effectLst/>
                          <a:latin typeface="Arial" panose="020B0604020202020204" pitchFamily="34" charset="0"/>
                          <a:ea typeface="+mn-ea"/>
                          <a:cs typeface="+mn-cs"/>
                        </a:rPr>
                        <a:t>عدد المستفيدين من الخطط المشتركة بين الشركاء المنفذين والأطراف الأخرى العاملة في المجال الإنساني أو السلام أو تحقيق الاستقرار أو البيئة</a:t>
                      </a:r>
                      <a:endParaRPr lang="en-GB" sz="1000" b="0" i="0" u="none" strike="noStrike" kern="1200" baseline="0" noProof="0" dirty="0">
                        <a:solidFill>
                          <a:srgbClr val="002060"/>
                        </a:solidFill>
                        <a:effectLst/>
                        <a:latin typeface="Arial" panose="020B0604020202020204" pitchFamily="34" charset="0"/>
                        <a:ea typeface="+mn-ea"/>
                        <a:cs typeface="+mn-cs"/>
                      </a:endParaRPr>
                    </a:p>
                  </a:txBody>
                  <a:tcPr/>
                </a:tc>
                <a:tc>
                  <a:txBody>
                    <a:bodyPr/>
                    <a:lstStyle/>
                    <a:p>
                      <a:pPr algn="r" rtl="1"/>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النتيجة 4.11</a:t>
                      </a:r>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813478604"/>
                  </a:ext>
                </a:extLst>
              </a:tr>
              <a:tr h="532358">
                <a:tc>
                  <a:txBody>
                    <a:bodyPr/>
                    <a:lstStyle/>
                    <a:p>
                      <a:pPr algn="r" rtl="1" fontAlgn="ctr"/>
                      <a:r>
                        <a:rPr lang="ar-JO" sz="1000" b="0" i="0" u="none" strike="noStrike" dirty="0">
                          <a:solidFill>
                            <a:srgbClr val="002060"/>
                          </a:solidFill>
                          <a:effectLst/>
                          <a:latin typeface="Arial" panose="020B0604020202020204" pitchFamily="34" charset="0"/>
                        </a:rPr>
                        <a:t>ينطبق هذا المؤشر فقط على برامج</a:t>
                      </a:r>
                      <a:r>
                        <a:rPr lang="ar-JO" sz="1000" b="0" i="0" u="none" strike="noStrike" baseline="0" dirty="0">
                          <a:solidFill>
                            <a:srgbClr val="002060"/>
                          </a:solidFill>
                          <a:effectLst/>
                          <a:latin typeface="Arial" panose="020B0604020202020204" pitchFamily="34" charset="0"/>
                        </a:rPr>
                        <a:t> العمل على إزالة الألغام التي تستخدم هذا العمل في تسريح المقاتلين السابقين ونزع السلاح منهم وإعادة دمجهم</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كل ستة أشهر</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الشريك النفذ</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algn="r" rtl="1"/>
                      <a:r>
                        <a:rPr lang="ar-JO" sz="1000" b="0" i="0" u="none" strike="noStrike" baseline="0" dirty="0">
                          <a:solidFill>
                            <a:srgbClr val="002060"/>
                          </a:solidFill>
                          <a:effectLst/>
                          <a:latin typeface="Arial" panose="020B0604020202020204" pitchFamily="34" charset="0"/>
                        </a:rPr>
                        <a:t>المسوح، نقاشات المجموعات البؤرية</a:t>
                      </a:r>
                      <a:endParaRPr lang="en-US" sz="1000" b="0" dirty="0">
                        <a:solidFill>
                          <a:srgbClr val="002060"/>
                        </a:solidFill>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baseline="0" dirty="0">
                          <a:solidFill>
                            <a:srgbClr val="002060"/>
                          </a:solidFill>
                          <a:effectLst/>
                          <a:latin typeface="Arial" panose="020B0604020202020204" pitchFamily="34" charset="0"/>
                        </a:rPr>
                        <a:t>نسبة أفراد المجتمع الذين يشيرون إلى أنه تم التشاور معهم كجزء من عملية إعادة دمج المقاتلين السابقين وأنهم يدعمون جهود إعادة الدمج</a:t>
                      </a:r>
                    </a:p>
                  </a:txBody>
                  <a:tcPr marL="72000" marR="72000" marT="36000" marB="36000"/>
                </a:tc>
                <a:tc>
                  <a:txBody>
                    <a:bodyPr/>
                    <a:lstStyle/>
                    <a:p>
                      <a:pPr algn="r" rtl="1"/>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النتيجة </a:t>
                      </a:r>
                      <a:r>
                        <a:rPr kumimoji="0" lang="ar-JO" sz="95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4.12</a:t>
                      </a:r>
                      <a:endParaRPr kumimoji="0" lang="en-US" sz="950" b="0" i="0" u="none" strike="noStrike" kern="1200" cap="none" spc="0" normalizeH="0" baseline="0" dirty="0">
                        <a:ln>
                          <a:noFill/>
                        </a:ln>
                        <a:solidFill>
                          <a:srgbClr val="002060"/>
                        </a:solidFill>
                        <a:effectLst/>
                        <a:uLnTx/>
                        <a:uFillTx/>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612310481"/>
                  </a:ext>
                </a:extLst>
              </a:tr>
              <a:tr h="532358">
                <a:tc>
                  <a:txBody>
                    <a:bodyPr/>
                    <a:lstStyle/>
                    <a:p>
                      <a:pPr algn="r" rtl="1" fontAlgn="ctr"/>
                      <a:r>
                        <a:rPr lang="ar-JO" sz="1000" b="0" i="0" u="none" strike="noStrike" dirty="0">
                          <a:solidFill>
                            <a:srgbClr val="002060"/>
                          </a:solidFill>
                          <a:effectLst/>
                          <a:latin typeface="Arial" panose="020B0604020202020204" pitchFamily="34" charset="0"/>
                        </a:rPr>
                        <a:t>دراسة حالة لإيضاح مدى تأثير أنشطة العمل على إزالة الألغام على تخفيض الحوافز للوصول</a:t>
                      </a:r>
                      <a:r>
                        <a:rPr lang="ar-JO" sz="1000" b="0" i="0" u="none" strike="noStrike" baseline="0" dirty="0">
                          <a:solidFill>
                            <a:srgbClr val="002060"/>
                          </a:solidFill>
                          <a:effectLst/>
                          <a:latin typeface="Arial" panose="020B0604020202020204" pitchFamily="34" charset="0"/>
                        </a:rPr>
                        <a:t> إلى الأسلحة والذخيرة. يركز هذا المؤشر على الروابط بين العمل على إزالة الألغام ومبادرات تحقيق الاستقرار وبناء السلام</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كل ستة أشهر/ سنوياً</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الشريك المنفذ، التقييم</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دراسات حالة</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baseline="0" dirty="0">
                          <a:solidFill>
                            <a:srgbClr val="002060"/>
                          </a:solidFill>
                          <a:effectLst/>
                          <a:latin typeface="Arial" panose="020B0604020202020204" pitchFamily="34" charset="0"/>
                        </a:rPr>
                        <a:t>تخفيض الحوافز للوصول إلى الأسلحة والذخيرة</a:t>
                      </a: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النتيجة </a:t>
                      </a:r>
                      <a:r>
                        <a:rPr kumimoji="0" lang="ar-JO" sz="95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4.13</a:t>
                      </a:r>
                      <a:endParaRPr lang="en-US" sz="950" b="0" i="0" u="none" strike="noStrike" kern="1200" dirty="0">
                        <a:solidFill>
                          <a:srgbClr val="002060"/>
                        </a:solidFill>
                        <a:effectLst/>
                        <a:latin typeface="Arial" panose="020B0604020202020204" pitchFamily="34" charset="0"/>
                        <a:ea typeface="+mn-ea"/>
                        <a:cs typeface="+mn-cs"/>
                      </a:endParaRPr>
                    </a:p>
                    <a:p>
                      <a:pPr algn="r" rtl="1"/>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664963634"/>
                  </a:ext>
                </a:extLst>
              </a:tr>
            </a:tbl>
          </a:graphicData>
        </a:graphic>
      </p:graphicFrame>
    </p:spTree>
    <p:extLst>
      <p:ext uri="{BB962C8B-B14F-4D97-AF65-F5344CB8AC3E}">
        <p14:creationId xmlns:p14="http://schemas.microsoft.com/office/powerpoint/2010/main" val="30228865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D7A78A0C-84B9-AB2F-51A6-DF456842E29B}"/>
              </a:ext>
            </a:extLst>
          </p:cNvPr>
          <p:cNvSpPr/>
          <p:nvPr/>
        </p:nvSpPr>
        <p:spPr>
          <a:xfrm>
            <a:off x="7763521" y="223977"/>
            <a:ext cx="3934408" cy="348761"/>
          </a:xfrm>
          <a:prstGeom prst="rect">
            <a:avLst/>
          </a:prstGeom>
          <a:noFill/>
        </p:spPr>
        <p:txBody>
          <a:bodyPr wrap="square" lIns="0" tIns="0" rIns="0" bIns="0">
            <a:noAutofit/>
          </a:bodyPr>
          <a:lstStyle/>
          <a:p>
            <a:pPr lvl="0" algn="r" rtl="1">
              <a:defRPr/>
            </a:pPr>
            <a:r>
              <a:rPr lang="ar-JO" b="1" dirty="0">
                <a:solidFill>
                  <a:srgbClr val="103A71"/>
                </a:solidFill>
                <a:latin typeface="Arial" panose="020B0604020202020204" pitchFamily="34" charset="0"/>
              </a:rPr>
              <a:t>مؤشرات مقترحة للنتائج</a:t>
            </a:r>
            <a:endParaRPr lang="en-US" b="1" dirty="0">
              <a:solidFill>
                <a:prstClr val="black"/>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E9B4E756-1F5F-9058-632F-6649E7526188}"/>
              </a:ext>
            </a:extLst>
          </p:cNvPr>
          <p:cNvSpPr txBox="1"/>
          <p:nvPr/>
        </p:nvSpPr>
        <p:spPr>
          <a:xfrm>
            <a:off x="206477" y="311128"/>
            <a:ext cx="4159999" cy="261610"/>
          </a:xfrm>
          <a:prstGeom prst="rect">
            <a:avLst/>
          </a:prstGeom>
          <a:noFill/>
        </p:spPr>
        <p:txBody>
          <a:bodyPr wrap="square" rtlCol="0">
            <a:spAutoFit/>
          </a:bodyPr>
          <a:lstStyle/>
          <a:p>
            <a:pPr lvl="0" algn="r">
              <a:defRPr/>
            </a:pPr>
            <a:r>
              <a:rPr lang="ar-JO" sz="1100" b="1" dirty="0">
                <a:solidFill>
                  <a:srgbClr val="002060"/>
                </a:solidFill>
                <a:latin typeface="Arial" panose="020B0604020202020204" pitchFamily="34" charset="0"/>
              </a:rPr>
              <a:t>المؤشرات الرئيسية (الحد الأدنى من المؤشرات) اللازمة موضحة بالخط العريض</a:t>
            </a:r>
            <a:endParaRPr lang="en-GB" sz="1100" b="1" dirty="0">
              <a:solidFill>
                <a:srgbClr val="002060"/>
              </a:solidFill>
              <a:latin typeface="Arial" panose="020B0604020202020204" pitchFamily="34" charset="0"/>
            </a:endParaRPr>
          </a:p>
        </p:txBody>
      </p:sp>
      <p:sp>
        <p:nvSpPr>
          <p:cNvPr id="4" name="Slide Number Placeholder 5">
            <a:extLst>
              <a:ext uri="{FF2B5EF4-FFF2-40B4-BE49-F238E27FC236}">
                <a16:creationId xmlns:a16="http://schemas.microsoft.com/office/drawing/2014/main" id="{462A6641-DB1E-B937-73D9-3F38C5F70A67}"/>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61</a:t>
            </a:fld>
            <a:endParaRPr lang="en-GB" dirty="0"/>
          </a:p>
        </p:txBody>
      </p:sp>
      <p:graphicFrame>
        <p:nvGraphicFramePr>
          <p:cNvPr id="8" name="Table 7">
            <a:extLst>
              <a:ext uri="{FF2B5EF4-FFF2-40B4-BE49-F238E27FC236}">
                <a16:creationId xmlns:a16="http://schemas.microsoft.com/office/drawing/2014/main" id="{DBD0BB86-877F-EB48-F618-82D8DEAA3855}"/>
              </a:ext>
            </a:extLst>
          </p:cNvPr>
          <p:cNvGraphicFramePr>
            <a:graphicFrameLocks noGrp="1"/>
          </p:cNvGraphicFramePr>
          <p:nvPr>
            <p:extLst>
              <p:ext uri="{D42A27DB-BD31-4B8C-83A1-F6EECF244321}">
                <p14:modId xmlns:p14="http://schemas.microsoft.com/office/powerpoint/2010/main" val="3341773814"/>
              </p:ext>
            </p:extLst>
          </p:nvPr>
        </p:nvGraphicFramePr>
        <p:xfrm>
          <a:off x="323913" y="572738"/>
          <a:ext cx="11374016" cy="4526762"/>
        </p:xfrm>
        <a:graphic>
          <a:graphicData uri="http://schemas.openxmlformats.org/drawingml/2006/table">
            <a:tbl>
              <a:tblPr>
                <a:tableStyleId>{5C22544A-7EE6-4342-B048-85BDC9FD1C3A}</a:tableStyleId>
              </a:tblPr>
              <a:tblGrid>
                <a:gridCol w="4285911">
                  <a:extLst>
                    <a:ext uri="{9D8B030D-6E8A-4147-A177-3AD203B41FA5}">
                      <a16:colId xmlns:a16="http://schemas.microsoft.com/office/drawing/2014/main" val="241963245"/>
                    </a:ext>
                  </a:extLst>
                </a:gridCol>
                <a:gridCol w="1415845">
                  <a:extLst>
                    <a:ext uri="{9D8B030D-6E8A-4147-A177-3AD203B41FA5}">
                      <a16:colId xmlns:a16="http://schemas.microsoft.com/office/drawing/2014/main" val="293433413"/>
                    </a:ext>
                  </a:extLst>
                </a:gridCol>
                <a:gridCol w="851443">
                  <a:extLst>
                    <a:ext uri="{9D8B030D-6E8A-4147-A177-3AD203B41FA5}">
                      <a16:colId xmlns:a16="http://schemas.microsoft.com/office/drawing/2014/main" val="1997923834"/>
                    </a:ext>
                  </a:extLst>
                </a:gridCol>
                <a:gridCol w="1763938">
                  <a:extLst>
                    <a:ext uri="{9D8B030D-6E8A-4147-A177-3AD203B41FA5}">
                      <a16:colId xmlns:a16="http://schemas.microsoft.com/office/drawing/2014/main" val="876717430"/>
                    </a:ext>
                  </a:extLst>
                </a:gridCol>
                <a:gridCol w="2338111">
                  <a:extLst>
                    <a:ext uri="{9D8B030D-6E8A-4147-A177-3AD203B41FA5}">
                      <a16:colId xmlns:a16="http://schemas.microsoft.com/office/drawing/2014/main" val="672191607"/>
                    </a:ext>
                  </a:extLst>
                </a:gridCol>
                <a:gridCol w="718768">
                  <a:extLst>
                    <a:ext uri="{9D8B030D-6E8A-4147-A177-3AD203B41FA5}">
                      <a16:colId xmlns:a16="http://schemas.microsoft.com/office/drawing/2014/main" val="349104042"/>
                    </a:ext>
                  </a:extLst>
                </a:gridCol>
              </a:tblGrid>
              <a:tr h="250901">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100" b="1" i="0" u="none" strike="noStrike" dirty="0">
                          <a:solidFill>
                            <a:schemeClr val="bg1">
                              <a:lumMod val="95000"/>
                            </a:schemeClr>
                          </a:solidFill>
                          <a:effectLst/>
                          <a:latin typeface="Arial" panose="020B0604020202020204" pitchFamily="34" charset="0"/>
                        </a:rPr>
                        <a:t>الوصف</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التكرار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المالك</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المصدر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المؤشر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200" b="1" i="0" u="none" strike="noStrike" dirty="0">
                          <a:solidFill>
                            <a:schemeClr val="bg1">
                              <a:lumMod val="95000"/>
                            </a:schemeClr>
                          </a:solidFill>
                          <a:effectLst/>
                          <a:latin typeface="Arial" panose="020B0604020202020204" pitchFamily="34" charset="0"/>
                        </a:rPr>
                        <a:t>الرقم</a:t>
                      </a:r>
                      <a:endParaRPr lang="en-GB" sz="1200" b="1" i="0" u="none" strike="noStrike" dirty="0">
                        <a:solidFill>
                          <a:schemeClr val="bg1">
                            <a:lumMod val="95000"/>
                          </a:schemeClr>
                        </a:solidFill>
                        <a:effectLst/>
                        <a:latin typeface="Arial" panose="020B0604020202020204" pitchFamily="34" charset="0"/>
                      </a:endParaRPr>
                    </a:p>
                  </a:txBody>
                  <a:tcPr marL="72000" marR="7620" marT="7620" marB="0" anchor="ctr">
                    <a:solidFill>
                      <a:schemeClr val="accent6"/>
                    </a:solidFill>
                  </a:tcPr>
                </a:tc>
                <a:extLst>
                  <a:ext uri="{0D108BD9-81ED-4DB2-BD59-A6C34878D82A}">
                    <a16:rowId xmlns:a16="http://schemas.microsoft.com/office/drawing/2014/main" val="4054895585"/>
                  </a:ext>
                </a:extLst>
              </a:tr>
              <a:tr h="241070">
                <a:tc gridSpan="6">
                  <a:txBody>
                    <a:bodyPr/>
                    <a:lstStyle/>
                    <a:p>
                      <a:pPr algn="r" rtl="1"/>
                      <a:r>
                        <a:rPr lang="ar-JO" sz="1100" b="1" i="0" u="none" strike="noStrike" kern="1200" dirty="0">
                          <a:solidFill>
                            <a:srgbClr val="002060"/>
                          </a:solidFill>
                          <a:effectLst/>
                          <a:latin typeface="Arial" panose="020B0604020202020204" pitchFamily="34" charset="0"/>
                          <a:ea typeface="+mn-ea"/>
                          <a:cs typeface="+mn-cs"/>
                        </a:rPr>
                        <a:t>النتيجة 5: الاستخدام الآمن والمنتج للأرض يحسن سبل العيش والخدمات الأساسية، مما يحسن جودة الحياة والبيئة</a:t>
                      </a:r>
                      <a:endParaRPr lang="en-GB" sz="1100" b="1" i="0" u="none" strike="noStrike" kern="1200" dirty="0">
                        <a:solidFill>
                          <a:srgbClr val="002060"/>
                        </a:solidFill>
                        <a:effectLst/>
                        <a:latin typeface="Arial" panose="020B0604020202020204" pitchFamily="34" charset="0"/>
                        <a:ea typeface="+mn-ea"/>
                        <a:cs typeface="+mn-cs"/>
                      </a:endParaRPr>
                    </a:p>
                  </a:txBody>
                  <a:tcPr marL="72000" marR="7620" marT="36000" marB="36000" anchor="ctr">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1413796"/>
                  </a:ext>
                </a:extLst>
              </a:tr>
              <a:tr h="454382">
                <a:tc>
                  <a:txBody>
                    <a:bodyPr/>
                    <a:lstStyle/>
                    <a:p>
                      <a:pPr algn="r" rtl="1"/>
                      <a:r>
                        <a:rPr lang="ar-JO" sz="1000" b="0" i="0" u="none" strike="noStrike" kern="1200" baseline="0" dirty="0">
                          <a:solidFill>
                            <a:srgbClr val="002060"/>
                          </a:solidFill>
                          <a:effectLst/>
                          <a:latin typeface="Arial" panose="020B0604020202020204" pitchFamily="34" charset="0"/>
                          <a:ea typeface="+mn-ea"/>
                          <a:cs typeface="+mn-cs"/>
                        </a:rPr>
                        <a:t>نسبة المستفيدين المباشرين الممسوحين الذين يشيرون إلى تحسن في سبل العيش نتيجة العمل على إزالة الألغام</a:t>
                      </a:r>
                      <a:endParaRPr lang="en-US" sz="1000" b="0" i="0" u="none" strike="noStrike" kern="1200" baseline="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كل ستة أشهر </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baseline="0" dirty="0">
                          <a:solidFill>
                            <a:srgbClr val="002060"/>
                          </a:solidFill>
                          <a:effectLst/>
                          <a:latin typeface="Arial" panose="020B0604020202020204" pitchFamily="34" charset="0"/>
                        </a:rPr>
                        <a:t>المسح الأسري، المقابلات مع المستفيدين و/أو التقييمات بعد إزالة الألغام</a:t>
                      </a:r>
                      <a:endParaRPr lang="en-US" sz="1000" b="0" dirty="0">
                        <a:solidFill>
                          <a:srgbClr val="002060"/>
                        </a:solidFill>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1" i="0" u="none" strike="noStrike" kern="1200" baseline="0" noProof="0" dirty="0">
                          <a:solidFill>
                            <a:srgbClr val="002060"/>
                          </a:solidFill>
                          <a:effectLst/>
                          <a:latin typeface="Arial" panose="020B0604020202020204" pitchFamily="34" charset="0"/>
                          <a:ea typeface="+mn-ea"/>
                          <a:cs typeface="+mn-cs"/>
                        </a:rPr>
                        <a:t>المنظور بشأن تحسن سبل العيش (بيانات مصنفة حسب الجنس والعمر والإعاقة) – نسبة المستفيدون المباشرون وغير المباشرون الممسوحون الذين يشيرون إلى تحسن في سبل العيش نتيجة أنشطة العمل على إزالة الألغام</a:t>
                      </a:r>
                      <a:endParaRPr lang="en-GB" sz="1000" b="1" i="0" u="none" strike="noStrike" kern="1200" baseline="0" noProof="0" dirty="0">
                        <a:solidFill>
                          <a:srgbClr val="002060"/>
                        </a:solidFill>
                        <a:effectLst/>
                        <a:latin typeface="Arial" panose="020B0604020202020204" pitchFamily="34" charset="0"/>
                        <a:ea typeface="+mn-ea"/>
                        <a:cs typeface="+mn-cs"/>
                      </a:endParaRPr>
                    </a:p>
                  </a:txBody>
                  <a:tcPr/>
                </a:tc>
                <a:tc>
                  <a:txBody>
                    <a:bodyPr/>
                    <a:lstStyle/>
                    <a:p>
                      <a:pPr marL="0" algn="r" defTabSz="914400" rtl="1" eaLnBrk="1" fontAlgn="ctr" latinLnBrk="0" hangingPunct="1"/>
                      <a:r>
                        <a:rPr lang="ar-JO" sz="1000" b="1" i="0" u="none" strike="noStrike" kern="1200" dirty="0">
                          <a:solidFill>
                            <a:srgbClr val="002060"/>
                          </a:solidFill>
                          <a:effectLst/>
                          <a:latin typeface="Arial" panose="020B0604020202020204" pitchFamily="34" charset="0"/>
                          <a:ea typeface="+mn-ea"/>
                          <a:cs typeface="+mn-cs"/>
                        </a:rPr>
                        <a:t>النتيجة 5.1</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594355268"/>
                  </a:ext>
                </a:extLst>
              </a:tr>
              <a:tr h="551914">
                <a:tc>
                  <a:txBody>
                    <a:bodyPr/>
                    <a:lstStyle/>
                    <a:p>
                      <a:pPr algn="r" rtl="1" fontAlgn="ctr"/>
                      <a:r>
                        <a:rPr lang="ar-JO" sz="1000" b="0" i="0" u="none" strike="noStrike" dirty="0">
                          <a:solidFill>
                            <a:srgbClr val="002060"/>
                          </a:solidFill>
                          <a:effectLst/>
                          <a:latin typeface="Arial" panose="020B0604020202020204" pitchFamily="34" charset="0"/>
                        </a:rPr>
                        <a:t>يمكن أن</a:t>
                      </a:r>
                      <a:r>
                        <a:rPr lang="ar-JO" sz="1000" b="0" i="0" u="none" strike="noStrike" baseline="0" dirty="0">
                          <a:solidFill>
                            <a:srgbClr val="002060"/>
                          </a:solidFill>
                          <a:effectLst/>
                          <a:latin typeface="Arial" panose="020B0604020202020204" pitchFamily="34" charset="0"/>
                        </a:rPr>
                        <a:t> يكون ذلك من سؤال في المسح الأسري/ التقييم بعد إزالة الألغام بشأن ما إذا تحسنت سبل العيش نتيجة أنشطة العمل على إزالة الألغام، أو يمكن تقسيمه إلى أربعة مؤشرات لمجالات العمل الأربعة (من أسئلة المسح الأسري(:</a:t>
                      </a:r>
                    </a:p>
                    <a:p>
                      <a:pPr algn="r" rtl="1" fontAlgn="ctr"/>
                      <a:r>
                        <a:rPr lang="ar-JO" sz="1000" b="0" i="0" u="none" strike="noStrike" baseline="0" dirty="0">
                          <a:solidFill>
                            <a:srgbClr val="002060"/>
                          </a:solidFill>
                          <a:effectLst/>
                          <a:latin typeface="Arial" panose="020B0604020202020204" pitchFamily="34" charset="0"/>
                        </a:rPr>
                        <a:t>س6.3: مقارنة الوضح الحالي بالوضع قبل إزالة الألغام، هل لاحظت أي تغير في مرافق مدارس أطفالك؟</a:t>
                      </a:r>
                    </a:p>
                    <a:p>
                      <a:pPr algn="r" rtl="1" fontAlgn="ctr"/>
                      <a:r>
                        <a:rPr lang="ar-JO" sz="1000" b="0" i="0" u="none" strike="noStrike" baseline="0" dirty="0">
                          <a:solidFill>
                            <a:srgbClr val="002060"/>
                          </a:solidFill>
                          <a:effectLst/>
                          <a:latin typeface="Arial" panose="020B0604020202020204" pitchFamily="34" charset="0"/>
                        </a:rPr>
                        <a:t>س7.1: مقارنة الوضح الحالي بالوضع قبل إزالة الألغام، هل لاحظت أي تغير في المرافق الصحية في منطقتك؟</a:t>
                      </a:r>
                    </a:p>
                    <a:p>
                      <a:pPr algn="r" rtl="1" fontAlgn="ctr"/>
                      <a:r>
                        <a:rPr lang="ar-JO" sz="1000" b="0" i="0" u="none" strike="noStrike" baseline="0" dirty="0">
                          <a:solidFill>
                            <a:srgbClr val="002060"/>
                          </a:solidFill>
                          <a:effectLst/>
                          <a:latin typeface="Arial" panose="020B0604020202020204" pitchFamily="34" charset="0"/>
                        </a:rPr>
                        <a:t>س8.2: مقارنة الوضح الحالي بالوضع قبل إزالة الألغام، هل لاحظت أي تغير في توفير/الوصول إلى الطاقة لأسرتك؟</a:t>
                      </a:r>
                    </a:p>
                    <a:p>
                      <a:pPr algn="r" rtl="1" fontAlgn="ctr"/>
                      <a:r>
                        <a:rPr lang="ar-JO" sz="1000" b="0" i="0" u="none" strike="noStrike" baseline="0" dirty="0">
                          <a:solidFill>
                            <a:srgbClr val="002060"/>
                          </a:solidFill>
                          <a:effectLst/>
                          <a:latin typeface="Arial" panose="020B0604020202020204" pitchFamily="34" charset="0"/>
                        </a:rPr>
                        <a:t>س8.3: بعد إزالة الألغام، هل تغيرت الطرق للوصول إلى الأسواق والمدارس والمستشفيات؟</a:t>
                      </a:r>
                    </a:p>
                  </a:txBody>
                  <a:tcPr marL="72000" marR="72000" marT="36000" marB="36000"/>
                </a:tc>
                <a:tc>
                  <a:txBody>
                    <a:bodyPr/>
                    <a:lstStyle/>
                    <a:p>
                      <a:pPr algn="r" rtl="1"/>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كل ستة أشهر </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baseline="0" dirty="0">
                          <a:solidFill>
                            <a:srgbClr val="002060"/>
                          </a:solidFill>
                          <a:effectLst/>
                          <a:latin typeface="Arial" panose="020B0604020202020204" pitchFamily="34" charset="0"/>
                        </a:rPr>
                        <a:t>المقابلات مع المستفيدين والتقييمات بعد إزالة الألغام، المسح الأسري</a:t>
                      </a:r>
                      <a:endParaRPr lang="en-US" sz="1000" b="0" dirty="0">
                        <a:solidFill>
                          <a:srgbClr val="002060"/>
                        </a:solidFill>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1" i="0" u="none" strike="noStrike" kern="1200" baseline="0" noProof="0" dirty="0">
                          <a:solidFill>
                            <a:srgbClr val="002060"/>
                          </a:solidFill>
                          <a:effectLst/>
                          <a:latin typeface="Arial" panose="020B0604020202020204" pitchFamily="34" charset="0"/>
                          <a:ea typeface="+mn-ea"/>
                          <a:cs typeface="+mn-cs"/>
                        </a:rPr>
                        <a:t>المنظور بشأن الوصول إلى الخدمات الأساسية وتقديمها (بيانات مصنفة حسب الجنس والعمر والإعاقة) – يمكن أن تكون مصنفة حسب مجال العمل (التعليم، الصحة، الطاقة، والطرق) </a:t>
                      </a:r>
                      <a:endParaRPr lang="en-GB" sz="1000" b="1" i="0" u="none" strike="noStrike" kern="1200" baseline="0" noProof="0" dirty="0">
                        <a:solidFill>
                          <a:srgbClr val="002060"/>
                        </a:solidFill>
                        <a:effectLst/>
                        <a:latin typeface="Arial" panose="020B0604020202020204" pitchFamily="34" charset="0"/>
                        <a:ea typeface="+mn-ea"/>
                        <a:cs typeface="+mn-cs"/>
                      </a:endParaRPr>
                    </a:p>
                  </a:txBody>
                  <a:tcPr/>
                </a:tc>
                <a:tc>
                  <a:txBody>
                    <a:bodyPr/>
                    <a:lstStyle/>
                    <a:p>
                      <a:pPr marL="0" algn="r" defTabSz="914400" rtl="1" eaLnBrk="1" fontAlgn="ctr" latinLnBrk="0" hangingPunct="1"/>
                      <a:r>
                        <a:rPr lang="ar-JO" sz="1000" b="1" i="0" u="none" strike="noStrike" kern="1200" dirty="0">
                          <a:solidFill>
                            <a:srgbClr val="002060"/>
                          </a:solidFill>
                          <a:effectLst/>
                          <a:latin typeface="Arial" panose="020B0604020202020204" pitchFamily="34" charset="0"/>
                          <a:ea typeface="+mn-ea"/>
                          <a:cs typeface="+mn-cs"/>
                        </a:rPr>
                        <a:t>النتيجة</a:t>
                      </a:r>
                      <a:r>
                        <a:rPr lang="ar-JO" sz="1000" b="1" i="0" u="none" strike="noStrike" kern="1200" baseline="0" dirty="0">
                          <a:solidFill>
                            <a:srgbClr val="002060"/>
                          </a:solidFill>
                          <a:effectLst/>
                          <a:latin typeface="Arial" panose="020B0604020202020204" pitchFamily="34" charset="0"/>
                          <a:ea typeface="+mn-ea"/>
                          <a:cs typeface="+mn-cs"/>
                        </a:rPr>
                        <a:t> 5.2</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2930048471"/>
                  </a:ext>
                </a:extLst>
              </a:tr>
              <a:tr h="374551">
                <a:tc>
                  <a:txBody>
                    <a:bodyPr/>
                    <a:lstStyle/>
                    <a:p>
                      <a:pPr algn="r" rtl="1" fontAlgn="ct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endParaRPr lang="en-US" sz="1000" b="0" dirty="0">
                        <a:solidFill>
                          <a:srgbClr val="002060"/>
                        </a:solidFill>
                      </a:endParaRPr>
                    </a:p>
                  </a:txBody>
                  <a:tcPr marL="72000" marR="72000" marT="36000" marB="36000"/>
                </a:tc>
                <a:tc>
                  <a:txBody>
                    <a:bodyPr/>
                    <a:lstStyle/>
                    <a:p>
                      <a:pPr algn="r" rtl="1"/>
                      <a:r>
                        <a:rPr lang="ar-JO" sz="1000" b="0" i="0" u="none" strike="noStrike" kern="1200" baseline="0" dirty="0">
                          <a:solidFill>
                            <a:srgbClr val="002060"/>
                          </a:solidFill>
                          <a:effectLst/>
                          <a:latin typeface="Arial" panose="020B0604020202020204" pitchFamily="34" charset="0"/>
                          <a:ea typeface="+mn-ea"/>
                          <a:cs typeface="+mn-cs"/>
                        </a:rPr>
                        <a:t>أو</a:t>
                      </a:r>
                      <a:endParaRPr lang="en-US" sz="1000" b="0" i="0" u="none" strike="noStrike" kern="1200" baseline="0" dirty="0">
                        <a:solidFill>
                          <a:srgbClr val="002060"/>
                        </a:solidFill>
                        <a:effectLst/>
                        <a:latin typeface="Arial" panose="020B0604020202020204" pitchFamily="34" charset="0"/>
                        <a:ea typeface="+mn-ea"/>
                        <a:cs typeface="+mn-cs"/>
                      </a:endParaRPr>
                    </a:p>
                  </a:txBody>
                  <a:tcPr/>
                </a:tc>
                <a:tc>
                  <a:txBody>
                    <a:bodyPr/>
                    <a:lstStyle/>
                    <a:p>
                      <a:endParaRPr lang="en-US" dirty="0"/>
                    </a:p>
                  </a:txBody>
                  <a:tcPr marL="108000" marR="72000" marT="36000" marB="36000"/>
                </a:tc>
                <a:extLst>
                  <a:ext uri="{0D108BD9-81ED-4DB2-BD59-A6C34878D82A}">
                    <a16:rowId xmlns:a16="http://schemas.microsoft.com/office/drawing/2014/main" val="3122736916"/>
                  </a:ext>
                </a:extLst>
              </a:tr>
              <a:tr h="374551">
                <a:tc>
                  <a:txBody>
                    <a:bodyPr/>
                    <a:lstStyle/>
                    <a:p>
                      <a:pPr algn="r" rtl="1" fontAlgn="ctr"/>
                      <a:r>
                        <a:rPr lang="ar-JO" sz="1000" b="0" i="0" u="none" strike="noStrike" dirty="0">
                          <a:solidFill>
                            <a:srgbClr val="002060"/>
                          </a:solidFill>
                          <a:effectLst/>
                          <a:latin typeface="Arial" panose="020B0604020202020204" pitchFamily="34" charset="0"/>
                        </a:rPr>
                        <a:t>إعداد</a:t>
                      </a:r>
                      <a:r>
                        <a:rPr lang="ar-JO" sz="1000" b="0" i="0" u="none" strike="noStrike" baseline="0" dirty="0">
                          <a:solidFill>
                            <a:srgbClr val="002060"/>
                          </a:solidFill>
                          <a:effectLst/>
                          <a:latin typeface="Arial" panose="020B0604020202020204" pitchFamily="34" charset="0"/>
                        </a:rPr>
                        <a:t> قصص التغيير التي توضح التغيرات الحاصلة في القدرة على الوصول إلى الخدمات وجودتها. يجب أن تشمل دراسات الحالة النساء والفتيات والناجين وذوي الإعاقة. يجب أن تشمل دراسات الحالة المقاتلين السابقين إذا كان البرنامج يهدف لإعادة دمج المقاتلين السابقين من خلال العمل على إزالة الألغام.</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سنوياً</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تقييمات الشركاء المنفذين</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dirty="0">
                          <a:solidFill>
                            <a:srgbClr val="002060"/>
                          </a:solidFill>
                        </a:rPr>
                        <a:t>مقابلات مع أشخاص رئيسيين في المجتمعات ومزودي الخدمات</a:t>
                      </a:r>
                      <a:r>
                        <a:rPr lang="ar-JO" sz="1000" b="0" baseline="0" dirty="0">
                          <a:solidFill>
                            <a:srgbClr val="002060"/>
                          </a:solidFill>
                        </a:rPr>
                        <a:t> الأساسية، المسوح الأسرية</a:t>
                      </a:r>
                      <a:endParaRPr lang="en-US" sz="1000" b="0" dirty="0">
                        <a:solidFill>
                          <a:srgbClr val="002060"/>
                        </a:solidFill>
                      </a:endParaRPr>
                    </a:p>
                  </a:txBody>
                  <a:tcPr marL="72000" marR="72000" marT="36000" marB="36000"/>
                </a:tc>
                <a:tc>
                  <a:txBody>
                    <a:bodyPr/>
                    <a:lstStyle/>
                    <a:p>
                      <a:pPr algn="r" rtl="1"/>
                      <a:r>
                        <a:rPr lang="ar-JO" sz="1000" b="1" i="0" u="none" strike="noStrike" kern="1200" baseline="0" dirty="0">
                          <a:solidFill>
                            <a:srgbClr val="002060"/>
                          </a:solidFill>
                          <a:effectLst/>
                          <a:latin typeface="Arial" panose="020B0604020202020204" pitchFamily="34" charset="0"/>
                          <a:ea typeface="+mn-ea"/>
                          <a:cs typeface="+mn-cs"/>
                        </a:rPr>
                        <a:t>دراسات حالة بشأن توفير الخدمات الأساسية والوصول إليها</a:t>
                      </a:r>
                      <a:endParaRPr lang="en-US" sz="1000" b="1" i="0" u="none" strike="noStrike" kern="1200" baseline="0" dirty="0">
                        <a:solidFill>
                          <a:srgbClr val="002060"/>
                        </a:solidFill>
                        <a:effectLst/>
                        <a:latin typeface="Arial" panose="020B0604020202020204" pitchFamily="34" charset="0"/>
                        <a:ea typeface="+mn-ea"/>
                        <a:cs typeface="+mn-cs"/>
                      </a:endParaRPr>
                    </a:p>
                  </a:txBody>
                  <a:tcPr/>
                </a:tc>
                <a:tc>
                  <a:txBody>
                    <a:bodyPr/>
                    <a:lstStyle/>
                    <a:p>
                      <a:endParaRPr lang="en-US" dirty="0"/>
                    </a:p>
                  </a:txBody>
                  <a:tcPr marL="108000" marR="72000" marT="36000" marB="36000"/>
                </a:tc>
                <a:extLst>
                  <a:ext uri="{0D108BD9-81ED-4DB2-BD59-A6C34878D82A}">
                    <a16:rowId xmlns:a16="http://schemas.microsoft.com/office/drawing/2014/main" val="392187616"/>
                  </a:ext>
                </a:extLst>
              </a:tr>
              <a:tr h="374551">
                <a:tc>
                  <a:txBody>
                    <a:bodyPr/>
                    <a:lstStyle/>
                    <a:p>
                      <a:pPr algn="r" rtl="1" fontAlgn="ctr"/>
                      <a:r>
                        <a:rPr lang="ar-JO" sz="1000" b="0" i="0" u="none" strike="noStrike" dirty="0">
                          <a:solidFill>
                            <a:srgbClr val="002060"/>
                          </a:solidFill>
                          <a:effectLst/>
                          <a:latin typeface="Arial" panose="020B0604020202020204" pitchFamily="34" charset="0"/>
                        </a:rPr>
                        <a:t>مقسمة وفق توحيد تعريفات المستفيدين</a:t>
                      </a:r>
                      <a:r>
                        <a:rPr lang="ar-JO" sz="1000" b="0" i="0" u="none" strike="noStrike" baseline="0" dirty="0">
                          <a:solidFill>
                            <a:srgbClr val="002060"/>
                          </a:solidFill>
                          <a:effectLst/>
                          <a:latin typeface="Arial" panose="020B0604020202020204" pitchFamily="34" charset="0"/>
                        </a:rPr>
                        <a:t> للعمل على إزالة اللغام الطبعة الثانية، أي 1) لغايات سكنية، 2) لغايات زراعية/رعوية، 3) تنمية المجتمع/خدمات عامة، 4) موارد طبيعية، 5) بنية تحتية، 6) شوارع، جسور، مسارات وغيرها من طرق الوصول. </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كل ستة أشهر </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baseline="0" dirty="0">
                          <a:solidFill>
                            <a:srgbClr val="002060"/>
                          </a:solidFill>
                          <a:effectLst/>
                          <a:latin typeface="Arial" panose="020B0604020202020204" pitchFamily="34" charset="0"/>
                        </a:rPr>
                        <a:t>التقييمات بعد إزالة الألغام</a:t>
                      </a:r>
                      <a:endParaRPr lang="en-US" sz="1000" b="0" dirty="0">
                        <a:solidFill>
                          <a:srgbClr val="002060"/>
                        </a:solidFill>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1" i="0" u="none" strike="noStrike" kern="1200" baseline="0" noProof="0" dirty="0">
                          <a:solidFill>
                            <a:srgbClr val="002060"/>
                          </a:solidFill>
                          <a:effectLst/>
                          <a:latin typeface="Arial" panose="020B0604020202020204" pitchFamily="34" charset="0"/>
                          <a:ea typeface="+mn-ea"/>
                          <a:cs typeface="+mn-cs"/>
                        </a:rPr>
                        <a:t>مساحة الأراضي التي كانت ملوثة وأصبحت تستخدم بعد أنشطة تسليم الأراضي</a:t>
                      </a:r>
                      <a:endParaRPr lang="en-GB" sz="1000" b="1" i="0" u="none" strike="noStrike" kern="1200" baseline="0" noProof="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النتيجة 5.3</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2454104270"/>
                  </a:ext>
                </a:extLst>
              </a:tr>
            </a:tbl>
          </a:graphicData>
        </a:graphic>
      </p:graphicFrame>
    </p:spTree>
    <p:extLst>
      <p:ext uri="{BB962C8B-B14F-4D97-AF65-F5344CB8AC3E}">
        <p14:creationId xmlns:p14="http://schemas.microsoft.com/office/powerpoint/2010/main" val="4045635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CD3AE1C8-F523-35B6-D58D-D16AD884F3D9}"/>
              </a:ext>
            </a:extLst>
          </p:cNvPr>
          <p:cNvSpPr txBox="1"/>
          <p:nvPr/>
        </p:nvSpPr>
        <p:spPr>
          <a:xfrm>
            <a:off x="486897" y="280615"/>
            <a:ext cx="3778598" cy="261610"/>
          </a:xfrm>
          <a:prstGeom prst="rect">
            <a:avLst/>
          </a:prstGeom>
          <a:noFill/>
        </p:spPr>
        <p:txBody>
          <a:bodyPr wrap="square" rtlCol="0">
            <a:spAutoFit/>
          </a:bodyPr>
          <a:lstStyle/>
          <a:p>
            <a:pPr lvl="0" algn="r">
              <a:defRPr/>
            </a:pPr>
            <a:r>
              <a:rPr lang="ar-JO" sz="1100" b="1" dirty="0">
                <a:solidFill>
                  <a:srgbClr val="002060"/>
                </a:solidFill>
                <a:latin typeface="Arial" panose="020B0604020202020204" pitchFamily="34" charset="0"/>
              </a:rPr>
              <a:t>المؤشرات الرئيسية (الحد الأدنى من المؤشرات) اللازمة موضحة بالخط العريض</a:t>
            </a:r>
            <a:endParaRPr lang="en-GB" sz="1100" b="1" dirty="0">
              <a:solidFill>
                <a:srgbClr val="002060"/>
              </a:solidFill>
              <a:latin typeface="Arial" panose="020B0604020202020204" pitchFamily="34" charset="0"/>
            </a:endParaRPr>
          </a:p>
        </p:txBody>
      </p:sp>
      <p:sp>
        <p:nvSpPr>
          <p:cNvPr id="5" name="Rectangle 4">
            <a:extLst>
              <a:ext uri="{FF2B5EF4-FFF2-40B4-BE49-F238E27FC236}">
                <a16:creationId xmlns:a16="http://schemas.microsoft.com/office/drawing/2014/main" id="{F3A9BA9C-2972-E70E-93D0-5153FE09EAF8}"/>
              </a:ext>
            </a:extLst>
          </p:cNvPr>
          <p:cNvSpPr/>
          <p:nvPr/>
        </p:nvSpPr>
        <p:spPr>
          <a:xfrm>
            <a:off x="7914422" y="285604"/>
            <a:ext cx="3934408" cy="348761"/>
          </a:xfrm>
          <a:prstGeom prst="rect">
            <a:avLst/>
          </a:prstGeom>
          <a:noFill/>
        </p:spPr>
        <p:txBody>
          <a:bodyPr wrap="square" lIns="0" tIns="0" rIns="0" bIns="0">
            <a:noAutofit/>
          </a:bodyPr>
          <a:lstStyle/>
          <a:p>
            <a:pPr lvl="0" algn="r" rtl="1">
              <a:defRPr/>
            </a:pPr>
            <a:r>
              <a:rPr lang="ar-JO" b="1" dirty="0">
                <a:solidFill>
                  <a:srgbClr val="103A71"/>
                </a:solidFill>
                <a:latin typeface="Arial" panose="020B0604020202020204" pitchFamily="34" charset="0"/>
              </a:rPr>
              <a:t>مؤشرات مقترحة للنتائج</a:t>
            </a:r>
            <a:endParaRPr lang="en-US" b="1" dirty="0">
              <a:solidFill>
                <a:prstClr val="black"/>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4" name="Slide Number Placeholder 5">
            <a:extLst>
              <a:ext uri="{FF2B5EF4-FFF2-40B4-BE49-F238E27FC236}">
                <a16:creationId xmlns:a16="http://schemas.microsoft.com/office/drawing/2014/main" id="{A8A4F815-451B-6609-FC61-237B81A8FCF6}"/>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62</a:t>
            </a:fld>
            <a:endParaRPr lang="en-GB" dirty="0"/>
          </a:p>
        </p:txBody>
      </p:sp>
      <p:graphicFrame>
        <p:nvGraphicFramePr>
          <p:cNvPr id="8" name="Table 7">
            <a:extLst>
              <a:ext uri="{FF2B5EF4-FFF2-40B4-BE49-F238E27FC236}">
                <a16:creationId xmlns:a16="http://schemas.microsoft.com/office/drawing/2014/main" id="{DBD0BB86-877F-EB48-F618-82D8DEAA3855}"/>
              </a:ext>
            </a:extLst>
          </p:cNvPr>
          <p:cNvGraphicFramePr>
            <a:graphicFrameLocks noGrp="1"/>
          </p:cNvGraphicFramePr>
          <p:nvPr>
            <p:extLst>
              <p:ext uri="{D42A27DB-BD31-4B8C-83A1-F6EECF244321}">
                <p14:modId xmlns:p14="http://schemas.microsoft.com/office/powerpoint/2010/main" val="2519012039"/>
              </p:ext>
            </p:extLst>
          </p:nvPr>
        </p:nvGraphicFramePr>
        <p:xfrm>
          <a:off x="474814" y="699077"/>
          <a:ext cx="11374016" cy="3417099"/>
        </p:xfrm>
        <a:graphic>
          <a:graphicData uri="http://schemas.openxmlformats.org/drawingml/2006/table">
            <a:tbl>
              <a:tblPr>
                <a:tableStyleId>{5C22544A-7EE6-4342-B048-85BDC9FD1C3A}</a:tableStyleId>
              </a:tblPr>
              <a:tblGrid>
                <a:gridCol w="4285911">
                  <a:extLst>
                    <a:ext uri="{9D8B030D-6E8A-4147-A177-3AD203B41FA5}">
                      <a16:colId xmlns:a16="http://schemas.microsoft.com/office/drawing/2014/main" val="241963245"/>
                    </a:ext>
                  </a:extLst>
                </a:gridCol>
                <a:gridCol w="1415845">
                  <a:extLst>
                    <a:ext uri="{9D8B030D-6E8A-4147-A177-3AD203B41FA5}">
                      <a16:colId xmlns:a16="http://schemas.microsoft.com/office/drawing/2014/main" val="293433413"/>
                    </a:ext>
                  </a:extLst>
                </a:gridCol>
                <a:gridCol w="851443">
                  <a:extLst>
                    <a:ext uri="{9D8B030D-6E8A-4147-A177-3AD203B41FA5}">
                      <a16:colId xmlns:a16="http://schemas.microsoft.com/office/drawing/2014/main" val="1997923834"/>
                    </a:ext>
                  </a:extLst>
                </a:gridCol>
                <a:gridCol w="1763938">
                  <a:extLst>
                    <a:ext uri="{9D8B030D-6E8A-4147-A177-3AD203B41FA5}">
                      <a16:colId xmlns:a16="http://schemas.microsoft.com/office/drawing/2014/main" val="876717430"/>
                    </a:ext>
                  </a:extLst>
                </a:gridCol>
                <a:gridCol w="2338111">
                  <a:extLst>
                    <a:ext uri="{9D8B030D-6E8A-4147-A177-3AD203B41FA5}">
                      <a16:colId xmlns:a16="http://schemas.microsoft.com/office/drawing/2014/main" val="672191607"/>
                    </a:ext>
                  </a:extLst>
                </a:gridCol>
                <a:gridCol w="718768">
                  <a:extLst>
                    <a:ext uri="{9D8B030D-6E8A-4147-A177-3AD203B41FA5}">
                      <a16:colId xmlns:a16="http://schemas.microsoft.com/office/drawing/2014/main" val="349104042"/>
                    </a:ext>
                  </a:extLst>
                </a:gridCol>
              </a:tblGrid>
              <a:tr h="250901">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100" b="1" i="0" u="none" strike="noStrike" dirty="0">
                          <a:solidFill>
                            <a:schemeClr val="bg1">
                              <a:lumMod val="95000"/>
                            </a:schemeClr>
                          </a:solidFill>
                          <a:effectLst/>
                          <a:latin typeface="Arial" panose="020B0604020202020204" pitchFamily="34" charset="0"/>
                        </a:rPr>
                        <a:t>الوصف</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التكرار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المالك</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المصدر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المؤشر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200" b="1" i="0" u="none" strike="noStrike" dirty="0">
                          <a:solidFill>
                            <a:schemeClr val="bg1">
                              <a:lumMod val="95000"/>
                            </a:schemeClr>
                          </a:solidFill>
                          <a:effectLst/>
                          <a:latin typeface="Arial" panose="020B0604020202020204" pitchFamily="34" charset="0"/>
                        </a:rPr>
                        <a:t>الرقم</a:t>
                      </a:r>
                      <a:endParaRPr lang="en-GB" sz="1200" b="1" i="0" u="none" strike="noStrike" dirty="0">
                        <a:solidFill>
                          <a:schemeClr val="bg1">
                            <a:lumMod val="95000"/>
                          </a:schemeClr>
                        </a:solidFill>
                        <a:effectLst/>
                        <a:latin typeface="Arial" panose="020B0604020202020204" pitchFamily="34" charset="0"/>
                      </a:endParaRPr>
                    </a:p>
                  </a:txBody>
                  <a:tcPr marL="72000" marR="7620" marT="7620" marB="0" anchor="ctr">
                    <a:solidFill>
                      <a:schemeClr val="accent6"/>
                    </a:solidFill>
                  </a:tcPr>
                </a:tc>
                <a:extLst>
                  <a:ext uri="{0D108BD9-81ED-4DB2-BD59-A6C34878D82A}">
                    <a16:rowId xmlns:a16="http://schemas.microsoft.com/office/drawing/2014/main" val="4054895585"/>
                  </a:ext>
                </a:extLst>
              </a:tr>
              <a:tr h="241070">
                <a:tc gridSpan="6">
                  <a:txBody>
                    <a:bodyPr/>
                    <a:lstStyle/>
                    <a:p>
                      <a:pPr algn="r" rtl="1"/>
                      <a:r>
                        <a:rPr lang="ar-JO" sz="1100" b="1" i="0" u="none" strike="noStrike" kern="1200" dirty="0">
                          <a:solidFill>
                            <a:srgbClr val="002060"/>
                          </a:solidFill>
                          <a:effectLst/>
                          <a:latin typeface="Arial" panose="020B0604020202020204" pitchFamily="34" charset="0"/>
                          <a:ea typeface="+mn-ea"/>
                          <a:cs typeface="+mn-cs"/>
                        </a:rPr>
                        <a:t>النتيجة 5: الاستخدام الآمن والمنتج للأرض يحسن سبل العيش والخدمات الأساسية، مما يحسن جودة الحياة</a:t>
                      </a:r>
                      <a:endParaRPr lang="en-GB" sz="1100" b="1" i="0" u="none" strike="noStrike" kern="1200" dirty="0">
                        <a:solidFill>
                          <a:srgbClr val="002060"/>
                        </a:solidFill>
                        <a:effectLst/>
                        <a:latin typeface="Arial" panose="020B0604020202020204" pitchFamily="34" charset="0"/>
                        <a:ea typeface="+mn-ea"/>
                        <a:cs typeface="+mn-cs"/>
                      </a:endParaRPr>
                    </a:p>
                  </a:txBody>
                  <a:tcPr marL="72000" marR="7620" marT="36000" marB="36000" anchor="ctr">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1413796"/>
                  </a:ext>
                </a:extLst>
              </a:tr>
              <a:tr h="454382">
                <a:tc>
                  <a:txBody>
                    <a:bodyPr/>
                    <a:lstStyle/>
                    <a:p>
                      <a:pPr algn="r" rtl="1"/>
                      <a:r>
                        <a:rPr lang="ar-JO" sz="1000" b="0" i="0" u="none" strike="noStrike" kern="1200" baseline="0" dirty="0">
                          <a:solidFill>
                            <a:srgbClr val="002060"/>
                          </a:solidFill>
                          <a:effectLst/>
                          <a:latin typeface="Arial" panose="020B0604020202020204" pitchFamily="34" charset="0"/>
                          <a:ea typeface="+mn-ea"/>
                          <a:cs typeface="+mn-cs"/>
                        </a:rPr>
                        <a:t>النتائج المجمعة من أسئلة رأس المال في المسح الأسري (التغير في الدخل، قيمة الأرض) </a:t>
                      </a:r>
                      <a:endParaRPr lang="en-US" sz="1000" b="0" i="0" u="none" strike="noStrike" kern="1200" baseline="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كل ستة أشهر </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baseline="0" dirty="0">
                          <a:solidFill>
                            <a:srgbClr val="002060"/>
                          </a:solidFill>
                          <a:effectLst/>
                          <a:latin typeface="Arial" panose="020B0604020202020204" pitchFamily="34" charset="0"/>
                        </a:rPr>
                        <a:t>المسح الأسري</a:t>
                      </a:r>
                      <a:endParaRPr lang="en-US" sz="1000" b="0" dirty="0">
                        <a:solidFill>
                          <a:srgbClr val="002060"/>
                        </a:solidFill>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baseline="0" noProof="0" dirty="0">
                          <a:solidFill>
                            <a:srgbClr val="002060"/>
                          </a:solidFill>
                          <a:effectLst/>
                          <a:latin typeface="Arial" panose="020B0604020202020204" pitchFamily="34" charset="0"/>
                          <a:ea typeface="+mn-ea"/>
                          <a:cs typeface="+mn-cs"/>
                        </a:rPr>
                        <a:t>تحسن رأس المال</a:t>
                      </a:r>
                      <a:endParaRPr lang="en-GB" sz="1000" b="0" i="0" u="none" strike="noStrike" kern="1200" baseline="0" noProof="0" dirty="0">
                        <a:solidFill>
                          <a:srgbClr val="002060"/>
                        </a:solidFill>
                        <a:effectLst/>
                        <a:latin typeface="Arial" panose="020B0604020202020204" pitchFamily="34" charset="0"/>
                        <a:ea typeface="+mn-ea"/>
                        <a:cs typeface="+mn-cs"/>
                      </a:endParaRPr>
                    </a:p>
                  </a:txBody>
                  <a:tcPr/>
                </a:tc>
                <a:tc>
                  <a:txBody>
                    <a:bodyPr/>
                    <a:lstStyle/>
                    <a:p>
                      <a:pPr marL="0" algn="r" defTabSz="914400" rtl="1" eaLnBrk="1" fontAlgn="ctr" latinLnBrk="0" hangingPunct="1"/>
                      <a:r>
                        <a:rPr lang="ar-JO" sz="1000" b="0" i="0" u="none" strike="noStrike" kern="1200" dirty="0">
                          <a:solidFill>
                            <a:srgbClr val="002060"/>
                          </a:solidFill>
                          <a:effectLst/>
                          <a:latin typeface="Arial" panose="020B0604020202020204" pitchFamily="34" charset="0"/>
                          <a:ea typeface="+mn-ea"/>
                          <a:cs typeface="+mn-cs"/>
                        </a:rPr>
                        <a:t>النتيجة 5.4</a:t>
                      </a:r>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594355268"/>
                  </a:ext>
                </a:extLst>
              </a:tr>
              <a:tr h="551914">
                <a:tc>
                  <a:txBody>
                    <a:bodyPr/>
                    <a:lstStyle/>
                    <a:p>
                      <a:pPr algn="r" rtl="1" fontAlgn="ctr"/>
                      <a:r>
                        <a:rPr lang="ar-JO" sz="1000" b="0" i="0" u="none" strike="noStrike" baseline="0" dirty="0">
                          <a:solidFill>
                            <a:srgbClr val="002060"/>
                          </a:solidFill>
                          <a:effectLst/>
                          <a:latin typeface="Arial" panose="020B0604020202020204" pitchFamily="34" charset="0"/>
                        </a:rPr>
                        <a:t>المسح الأسري س5.2: هل تشعر بأن البيئة تغيرت؟ (الغابات، التربة، المياه، جودة الهواء) </a:t>
                      </a:r>
                    </a:p>
                  </a:txBody>
                  <a:tcPr marL="72000" marR="72000" marT="36000" marB="36000"/>
                </a:tc>
                <a:tc>
                  <a:txBody>
                    <a:bodyPr/>
                    <a:lstStyle/>
                    <a:p>
                      <a:pPr algn="r" rtl="1"/>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كل ستة أشهر </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الشريك المنفذ</a:t>
                      </a:r>
                      <a:endParaRPr lang="en-US" sz="1000" b="0" i="0" u="none" strike="noStrike" kern="1200" dirty="0">
                        <a:solidFill>
                          <a:srgbClr val="002060"/>
                        </a:solidFill>
                        <a:effectLst/>
                        <a:latin typeface="Arial" panose="020B0604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baseline="0" dirty="0">
                          <a:solidFill>
                            <a:srgbClr val="002060"/>
                          </a:solidFill>
                          <a:effectLst/>
                          <a:latin typeface="Arial" panose="020B0604020202020204" pitchFamily="34" charset="0"/>
                        </a:rPr>
                        <a:t>المسح الأسري</a:t>
                      </a:r>
                      <a:endParaRPr lang="en-US" sz="1000" b="0" dirty="0">
                        <a:solidFill>
                          <a:srgbClr val="002060"/>
                        </a:solidFill>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baseline="0" noProof="0" dirty="0">
                          <a:solidFill>
                            <a:srgbClr val="002060"/>
                          </a:solidFill>
                          <a:effectLst/>
                          <a:latin typeface="Arial" panose="020B0604020202020204" pitchFamily="34" charset="0"/>
                          <a:ea typeface="+mn-ea"/>
                          <a:cs typeface="+mn-cs"/>
                        </a:rPr>
                        <a:t>المنظور بشأن التغيرات في البيئة – عدد الأسر الممسوحة وعدد ونسبة الذين يشيرون إلى تحست، تدهور أو عدم تغيير في البيئة</a:t>
                      </a:r>
                      <a:endParaRPr lang="en-GB" sz="1000" b="0" i="0" u="none" strike="noStrike" kern="1200" baseline="0" noProof="0" dirty="0">
                        <a:solidFill>
                          <a:srgbClr val="002060"/>
                        </a:solidFill>
                        <a:effectLst/>
                        <a:latin typeface="Arial" panose="020B0604020202020204" pitchFamily="34" charset="0"/>
                        <a:ea typeface="+mn-ea"/>
                        <a:cs typeface="+mn-cs"/>
                      </a:endParaRPr>
                    </a:p>
                  </a:txBody>
                  <a:tcPr/>
                </a:tc>
                <a:tc>
                  <a:txBody>
                    <a:bodyPr/>
                    <a:lstStyle/>
                    <a:p>
                      <a:pPr marL="0" algn="r" defTabSz="914400" rtl="1" eaLnBrk="1" fontAlgn="ctr" latinLnBrk="0" hangingPunct="1"/>
                      <a:r>
                        <a:rPr lang="ar-JO" sz="1000" b="0" i="0" u="none" strike="noStrike" kern="1200" dirty="0">
                          <a:solidFill>
                            <a:srgbClr val="002060"/>
                          </a:solidFill>
                          <a:effectLst/>
                          <a:latin typeface="Arial" panose="020B0604020202020204" pitchFamily="34" charset="0"/>
                          <a:ea typeface="+mn-ea"/>
                          <a:cs typeface="+mn-cs"/>
                        </a:rPr>
                        <a:t>النتيجة</a:t>
                      </a:r>
                      <a:r>
                        <a:rPr lang="ar-JO" sz="1000" b="0" i="0" u="none" strike="noStrike" kern="1200" baseline="0" dirty="0">
                          <a:solidFill>
                            <a:srgbClr val="002060"/>
                          </a:solidFill>
                          <a:effectLst/>
                          <a:latin typeface="Arial" panose="020B0604020202020204" pitchFamily="34" charset="0"/>
                          <a:ea typeface="+mn-ea"/>
                          <a:cs typeface="+mn-cs"/>
                        </a:rPr>
                        <a:t> 5.5</a:t>
                      </a:r>
                      <a:endParaRPr lang="en-US" sz="1000" b="0"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2930048471"/>
                  </a:ext>
                </a:extLst>
              </a:tr>
              <a:tr h="708032">
                <a:tc>
                  <a:txBody>
                    <a:bodyPr/>
                    <a:lstStyle/>
                    <a:p>
                      <a:pPr algn="r" rtl="1" fontAlgn="ctr"/>
                      <a:r>
                        <a:rPr lang="ar-JO" sz="1000" b="0" i="0" u="none" strike="noStrike" dirty="0">
                          <a:solidFill>
                            <a:srgbClr val="002060"/>
                          </a:solidFill>
                          <a:effectLst/>
                          <a:latin typeface="Arial" panose="020B0604020202020204" pitchFamily="34" charset="0"/>
                        </a:rPr>
                        <a:t>المسح الأسري س9.14: هل تعتقدون أن أثر النزاع عليك</a:t>
                      </a:r>
                      <a:r>
                        <a:rPr lang="ar-JO" sz="1000" b="0" i="0" u="none" strike="noStrike" baseline="0" dirty="0">
                          <a:solidFill>
                            <a:srgbClr val="002060"/>
                          </a:solidFill>
                          <a:effectLst/>
                          <a:latin typeface="Arial" panose="020B0604020202020204" pitchFamily="34" charset="0"/>
                        </a:rPr>
                        <a:t>م وعلى عائلاتكم قد انخفض نتيجة أنشطة العمل على إزالة الألغام.</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كل ستة أشهر / سنوياً</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الشريك المنفذ</a:t>
                      </a:r>
                      <a:endParaRPr lang="en-US" sz="1000" b="0" i="0" u="none" strike="noStrike" kern="1200" dirty="0">
                        <a:solidFill>
                          <a:srgbClr val="002060"/>
                        </a:solidFill>
                        <a:effectLst/>
                        <a:latin typeface="Arial" panose="020B0604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baseline="0" dirty="0">
                          <a:solidFill>
                            <a:srgbClr val="002060"/>
                          </a:solidFill>
                          <a:effectLst/>
                          <a:latin typeface="Arial" panose="020B0604020202020204" pitchFamily="34" charset="0"/>
                        </a:rPr>
                        <a:t>المقابلات مع المستفيدين ونقاشات المجموعات البؤرية والتقييمات بعد إزالة الألغام</a:t>
                      </a:r>
                      <a:endParaRPr lang="en-US" sz="1000" b="0" dirty="0">
                        <a:solidFill>
                          <a:srgbClr val="002060"/>
                        </a:solidFill>
                      </a:endParaRPr>
                    </a:p>
                    <a:p>
                      <a:pPr algn="r" rtl="1"/>
                      <a:endParaRPr lang="en-US" sz="1000" b="0" dirty="0">
                        <a:solidFill>
                          <a:srgbClr val="002060"/>
                        </a:solidFill>
                      </a:endParaRPr>
                    </a:p>
                  </a:txBody>
                  <a:tcPr marL="72000" marR="72000" marT="36000" marB="36000"/>
                </a:tc>
                <a:tc>
                  <a:txBody>
                    <a:bodyPr/>
                    <a:lstStyle/>
                    <a:p>
                      <a:pPr algn="r" rtl="1"/>
                      <a:r>
                        <a:rPr lang="ar-JO" sz="1000" b="0" i="0" u="none" strike="noStrike" kern="1200" baseline="0" dirty="0">
                          <a:solidFill>
                            <a:srgbClr val="002060"/>
                          </a:solidFill>
                          <a:effectLst/>
                          <a:latin typeface="Arial" panose="020B0604020202020204" pitchFamily="34" charset="0"/>
                          <a:ea typeface="+mn-ea"/>
                          <a:cs typeface="+mn-cs"/>
                        </a:rPr>
                        <a:t>نسبة المجتمعات (المستفيدين غير المباشرين) الممسوحة والتي تشير إلى أن أثر النزاع عليهم وعلى عائلاتهم قد انخفض نتيجة أنشطة العمل على إزالة الألغام</a:t>
                      </a:r>
                      <a:endParaRPr lang="en-US" sz="1000" b="0"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baseline="0" dirty="0">
                          <a:solidFill>
                            <a:srgbClr val="002060"/>
                          </a:solidFill>
                          <a:effectLst/>
                          <a:latin typeface="Arial" panose="020B0604020202020204" pitchFamily="34" charset="0"/>
                          <a:ea typeface="+mn-ea"/>
                          <a:cs typeface="+mn-cs"/>
                        </a:rPr>
                        <a:t>النتيجة 5.6</a:t>
                      </a:r>
                      <a:endParaRPr lang="en-US" sz="1000" b="0" i="0" u="none" strike="noStrike" kern="1200" baseline="0" dirty="0">
                        <a:solidFill>
                          <a:srgbClr val="002060"/>
                        </a:solidFill>
                        <a:effectLst/>
                        <a:latin typeface="Arial" panose="020B0604020202020204" pitchFamily="34" charset="0"/>
                        <a:ea typeface="+mn-ea"/>
                        <a:cs typeface="+mn-cs"/>
                      </a:endParaRPr>
                    </a:p>
                    <a:p>
                      <a:pPr algn="r" rtl="1"/>
                      <a:endParaRPr lang="en-US" sz="1000" b="0"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3122736916"/>
                  </a:ext>
                </a:extLst>
              </a:tr>
              <a:tr h="374551">
                <a:tc>
                  <a:txBody>
                    <a:bodyPr/>
                    <a:lstStyle/>
                    <a:p>
                      <a:pPr algn="r" rtl="1" fontAlgn="ctr"/>
                      <a:r>
                        <a:rPr lang="ar-JO" sz="1000" b="0" i="0" u="none" strike="noStrike" dirty="0">
                          <a:solidFill>
                            <a:srgbClr val="002060"/>
                          </a:solidFill>
                          <a:effectLst/>
                          <a:latin typeface="Arial" panose="020B0604020202020204" pitchFamily="34" charset="0"/>
                        </a:rPr>
                        <a:t>ينطبق هذا المؤشر فقط على برامج</a:t>
                      </a:r>
                      <a:r>
                        <a:rPr lang="ar-JO" sz="1000" b="0" i="0" u="none" strike="noStrike" baseline="0" dirty="0">
                          <a:solidFill>
                            <a:srgbClr val="002060"/>
                          </a:solidFill>
                          <a:effectLst/>
                          <a:latin typeface="Arial" panose="020B0604020202020204" pitchFamily="34" charset="0"/>
                        </a:rPr>
                        <a:t> العمل على إزالة الألغام التي تسعى لإعادة دمج المقاتلين السابقين من خلال العمل على إزالة الألغام</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كل ستة أشهر </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dirty="0">
                          <a:solidFill>
                            <a:srgbClr val="002060"/>
                          </a:solidFill>
                        </a:rPr>
                        <a:t>تقييمات المخاطر، عمليات التحقق، المنظمات التي تعمل مع المقاتلين السابقين</a:t>
                      </a:r>
                      <a:endParaRPr lang="en-US" sz="1000" b="0" dirty="0">
                        <a:solidFill>
                          <a:srgbClr val="002060"/>
                        </a:solidFill>
                      </a:endParaRPr>
                    </a:p>
                  </a:txBody>
                  <a:tcPr marL="72000" marR="72000" marT="36000" marB="36000"/>
                </a:tc>
                <a:tc>
                  <a:txBody>
                    <a:bodyPr/>
                    <a:lstStyle/>
                    <a:p>
                      <a:pPr algn="r" rtl="1"/>
                      <a:r>
                        <a:rPr lang="ar-JO" sz="1000" b="0" i="0" u="none" strike="noStrike" kern="1200" baseline="0" dirty="0">
                          <a:solidFill>
                            <a:srgbClr val="002060"/>
                          </a:solidFill>
                          <a:effectLst/>
                          <a:latin typeface="Arial" panose="020B0604020202020204" pitchFamily="34" charset="0"/>
                          <a:ea typeface="+mn-ea"/>
                          <a:cs typeface="+mn-cs"/>
                        </a:rPr>
                        <a:t>عدد المقاتلين السابقين الذين يعتبرون مهددين بخطر العودة للنزاع أو النشاط غير المشروع</a:t>
                      </a:r>
                      <a:endParaRPr lang="en-US" sz="1000" b="0"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baseline="0" dirty="0">
                          <a:solidFill>
                            <a:srgbClr val="002060"/>
                          </a:solidFill>
                          <a:effectLst/>
                          <a:latin typeface="Arial" panose="020B0604020202020204" pitchFamily="34" charset="0"/>
                          <a:ea typeface="+mn-ea"/>
                          <a:cs typeface="+mn-cs"/>
                        </a:rPr>
                        <a:t>النتيجة 5.7</a:t>
                      </a:r>
                      <a:endParaRPr lang="en-US" sz="1000" b="0" i="0" u="none" strike="noStrike" kern="1200" baseline="0" dirty="0">
                        <a:solidFill>
                          <a:srgbClr val="002060"/>
                        </a:solidFill>
                        <a:effectLst/>
                        <a:latin typeface="Arial" panose="020B0604020202020204" pitchFamily="34" charset="0"/>
                        <a:ea typeface="+mn-ea"/>
                        <a:cs typeface="+mn-cs"/>
                      </a:endParaRPr>
                    </a:p>
                    <a:p>
                      <a:pPr algn="r" rtl="1"/>
                      <a:endParaRPr lang="en-US" sz="1000" b="0"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392187616"/>
                  </a:ext>
                </a:extLst>
              </a:tr>
              <a:tr h="374551">
                <a:tc>
                  <a:txBody>
                    <a:bodyPr/>
                    <a:lstStyle/>
                    <a:p>
                      <a:pPr algn="r" rtl="1" fontAlgn="ctr"/>
                      <a:r>
                        <a:rPr lang="ar-JO" sz="1000" b="0" i="0" u="none" strike="noStrike" dirty="0">
                          <a:solidFill>
                            <a:srgbClr val="002060"/>
                          </a:solidFill>
                          <a:effectLst/>
                          <a:latin typeface="Arial" panose="020B0604020202020204" pitchFamily="34" charset="0"/>
                        </a:rPr>
                        <a:t>يقيس</a:t>
                      </a:r>
                      <a:r>
                        <a:rPr lang="ar-JO" sz="1000" b="0" i="0" u="none" strike="noStrike" baseline="0" dirty="0">
                          <a:solidFill>
                            <a:srgbClr val="002060"/>
                          </a:solidFill>
                          <a:effectLst/>
                          <a:latin typeface="Arial" panose="020B0604020202020204" pitchFamily="34" charset="0"/>
                        </a:rPr>
                        <a:t> هذا المؤشر عدد المرافق الخدماتية التي أزيلت منها الألغام </a:t>
                      </a:r>
                      <a:r>
                        <a:rPr lang="ar-JO" sz="1000" b="1" i="0" u="sng" strike="noStrike" baseline="0" dirty="0">
                          <a:solidFill>
                            <a:srgbClr val="002060"/>
                          </a:solidFill>
                          <a:effectLst/>
                          <a:latin typeface="Arial" panose="020B0604020202020204" pitchFamily="34" charset="0"/>
                        </a:rPr>
                        <a:t>وأصبحت</a:t>
                      </a:r>
                      <a:r>
                        <a:rPr lang="ar-JO" sz="1000" b="0" i="0" u="none" strike="noStrike" baseline="0" dirty="0">
                          <a:solidFill>
                            <a:srgbClr val="002060"/>
                          </a:solidFill>
                          <a:effectLst/>
                          <a:latin typeface="Arial" panose="020B0604020202020204" pitchFamily="34" charset="0"/>
                        </a:rPr>
                        <a:t> تستخدم من قبل الجمهور، وبالتالي ليس فقط المرافق المزال منها الألغام. يهدف المؤشر لقياس مدى تواصل وتنسيق الشركاء المنفذين في العمل على إزالة الألغام مع السلطات والقطاعات الأخرى ذات العلاقة لضمان إزالة الألغام من المرافق واستخدامها</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كل ستة أشهر </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baseline="0" dirty="0">
                          <a:solidFill>
                            <a:srgbClr val="002060"/>
                          </a:solidFill>
                          <a:effectLst/>
                          <a:latin typeface="Arial" panose="020B0604020202020204" pitchFamily="34" charset="0"/>
                        </a:rPr>
                        <a:t>نظام إدارة معلومات العمل على إزالة الألغام، تقارير ذاتية</a:t>
                      </a:r>
                      <a:endParaRPr lang="en-US" sz="1000" b="0" dirty="0">
                        <a:solidFill>
                          <a:srgbClr val="002060"/>
                        </a:solidFill>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baseline="0" noProof="0" dirty="0">
                          <a:solidFill>
                            <a:srgbClr val="002060"/>
                          </a:solidFill>
                          <a:effectLst/>
                          <a:latin typeface="Arial" panose="020B0604020202020204" pitchFamily="34" charset="0"/>
                          <a:ea typeface="+mn-ea"/>
                          <a:cs typeface="+mn-cs"/>
                        </a:rPr>
                        <a:t>عدد مرافق الخدمات (مثل المرافق الطبية والتعليمية) التي تمت إزالة الألغام منها وأصبحت تستخدم من الجمهور</a:t>
                      </a:r>
                      <a:endParaRPr lang="en-GB" sz="1000" b="0" i="0" u="none" strike="noStrike" kern="1200" baseline="0" noProof="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000" b="0" i="0" u="none" strike="noStrike" kern="1200" baseline="0" noProof="0" dirty="0">
                          <a:solidFill>
                            <a:srgbClr val="002060"/>
                          </a:solidFill>
                          <a:effectLst/>
                          <a:latin typeface="Arial" panose="020B0604020202020204" pitchFamily="34" charset="0"/>
                          <a:ea typeface="+mn-ea"/>
                          <a:cs typeface="+mn-cs"/>
                        </a:rPr>
                        <a:t>النتيجة 5.8</a:t>
                      </a:r>
                      <a:endParaRPr lang="en-US" sz="1000" b="0"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2454104270"/>
                  </a:ext>
                </a:extLst>
              </a:tr>
            </a:tbl>
          </a:graphicData>
        </a:graphic>
      </p:graphicFrame>
    </p:spTree>
    <p:extLst>
      <p:ext uri="{BB962C8B-B14F-4D97-AF65-F5344CB8AC3E}">
        <p14:creationId xmlns:p14="http://schemas.microsoft.com/office/powerpoint/2010/main" val="22267807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0E0753EC-8480-68A5-9CDC-E1D8E1A0AD1F}"/>
              </a:ext>
            </a:extLst>
          </p:cNvPr>
          <p:cNvSpPr txBox="1"/>
          <p:nvPr/>
        </p:nvSpPr>
        <p:spPr>
          <a:xfrm>
            <a:off x="314632" y="223976"/>
            <a:ext cx="3817927" cy="261610"/>
          </a:xfrm>
          <a:prstGeom prst="rect">
            <a:avLst/>
          </a:prstGeom>
          <a:noFill/>
        </p:spPr>
        <p:txBody>
          <a:bodyPr wrap="square" rtlCol="0">
            <a:spAutoFit/>
          </a:bodyPr>
          <a:lstStyle/>
          <a:p>
            <a:pPr lvl="0" algn="r">
              <a:defRPr/>
            </a:pPr>
            <a:r>
              <a:rPr lang="ar-JO" sz="1100" b="1" dirty="0">
                <a:solidFill>
                  <a:srgbClr val="002060"/>
                </a:solidFill>
                <a:latin typeface="Arial" panose="020B0604020202020204" pitchFamily="34" charset="0"/>
              </a:rPr>
              <a:t>المؤشرات الرئيسية (الحد الأدنى من المؤشرات) اللازمة موضحة بالخط العريض</a:t>
            </a:r>
            <a:endParaRPr lang="en-GB" sz="1100" b="1" dirty="0">
              <a:solidFill>
                <a:srgbClr val="002060"/>
              </a:solidFill>
              <a:latin typeface="Arial" panose="020B0604020202020204" pitchFamily="34" charset="0"/>
            </a:endParaRPr>
          </a:p>
        </p:txBody>
      </p:sp>
      <p:sp>
        <p:nvSpPr>
          <p:cNvPr id="6" name="Rectangle 5">
            <a:extLst>
              <a:ext uri="{FF2B5EF4-FFF2-40B4-BE49-F238E27FC236}">
                <a16:creationId xmlns:a16="http://schemas.microsoft.com/office/drawing/2014/main" id="{A004CAEA-C7E2-B8AC-51C9-1052EB6FCD6E}"/>
              </a:ext>
            </a:extLst>
          </p:cNvPr>
          <p:cNvSpPr/>
          <p:nvPr/>
        </p:nvSpPr>
        <p:spPr>
          <a:xfrm>
            <a:off x="7926733" y="223976"/>
            <a:ext cx="3934408" cy="348761"/>
          </a:xfrm>
          <a:prstGeom prst="rect">
            <a:avLst/>
          </a:prstGeom>
          <a:noFill/>
        </p:spPr>
        <p:txBody>
          <a:bodyPr wrap="square" lIns="0" tIns="0" rIns="0" bIns="0">
            <a:noAutofit/>
          </a:bodyPr>
          <a:lstStyle/>
          <a:p>
            <a:pPr lvl="0" algn="r" rtl="1">
              <a:defRPr/>
            </a:pPr>
            <a:r>
              <a:rPr lang="ar-JO" b="1" dirty="0">
                <a:solidFill>
                  <a:srgbClr val="103A71"/>
                </a:solidFill>
                <a:latin typeface="Arial" panose="020B0604020202020204" pitchFamily="34" charset="0"/>
              </a:rPr>
              <a:t>مؤشرات مقترحة للنتائج</a:t>
            </a:r>
            <a:endParaRPr lang="en-US" b="1" dirty="0">
              <a:solidFill>
                <a:prstClr val="black"/>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4" name="Slide Number Placeholder 5">
            <a:extLst>
              <a:ext uri="{FF2B5EF4-FFF2-40B4-BE49-F238E27FC236}">
                <a16:creationId xmlns:a16="http://schemas.microsoft.com/office/drawing/2014/main" id="{90E0E97D-6CE9-25E4-4286-C99CB23EF1EC}"/>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63</a:t>
            </a:fld>
            <a:endParaRPr lang="en-GB" dirty="0"/>
          </a:p>
        </p:txBody>
      </p:sp>
      <p:graphicFrame>
        <p:nvGraphicFramePr>
          <p:cNvPr id="8" name="Table 7">
            <a:extLst>
              <a:ext uri="{FF2B5EF4-FFF2-40B4-BE49-F238E27FC236}">
                <a16:creationId xmlns:a16="http://schemas.microsoft.com/office/drawing/2014/main" id="{DBD0BB86-877F-EB48-F618-82D8DEAA3855}"/>
              </a:ext>
            </a:extLst>
          </p:cNvPr>
          <p:cNvGraphicFramePr>
            <a:graphicFrameLocks noGrp="1"/>
          </p:cNvGraphicFramePr>
          <p:nvPr>
            <p:extLst>
              <p:ext uri="{D42A27DB-BD31-4B8C-83A1-F6EECF244321}">
                <p14:modId xmlns:p14="http://schemas.microsoft.com/office/powerpoint/2010/main" val="3373141802"/>
              </p:ext>
            </p:extLst>
          </p:nvPr>
        </p:nvGraphicFramePr>
        <p:xfrm>
          <a:off x="487125" y="612412"/>
          <a:ext cx="11374016" cy="5004877"/>
        </p:xfrm>
        <a:graphic>
          <a:graphicData uri="http://schemas.openxmlformats.org/drawingml/2006/table">
            <a:tbl>
              <a:tblPr>
                <a:tableStyleId>{5C22544A-7EE6-4342-B048-85BDC9FD1C3A}</a:tableStyleId>
              </a:tblPr>
              <a:tblGrid>
                <a:gridCol w="4285911">
                  <a:extLst>
                    <a:ext uri="{9D8B030D-6E8A-4147-A177-3AD203B41FA5}">
                      <a16:colId xmlns:a16="http://schemas.microsoft.com/office/drawing/2014/main" val="241963245"/>
                    </a:ext>
                  </a:extLst>
                </a:gridCol>
                <a:gridCol w="1415845">
                  <a:extLst>
                    <a:ext uri="{9D8B030D-6E8A-4147-A177-3AD203B41FA5}">
                      <a16:colId xmlns:a16="http://schemas.microsoft.com/office/drawing/2014/main" val="293433413"/>
                    </a:ext>
                  </a:extLst>
                </a:gridCol>
                <a:gridCol w="851443">
                  <a:extLst>
                    <a:ext uri="{9D8B030D-6E8A-4147-A177-3AD203B41FA5}">
                      <a16:colId xmlns:a16="http://schemas.microsoft.com/office/drawing/2014/main" val="1997923834"/>
                    </a:ext>
                  </a:extLst>
                </a:gridCol>
                <a:gridCol w="1763938">
                  <a:extLst>
                    <a:ext uri="{9D8B030D-6E8A-4147-A177-3AD203B41FA5}">
                      <a16:colId xmlns:a16="http://schemas.microsoft.com/office/drawing/2014/main" val="876717430"/>
                    </a:ext>
                  </a:extLst>
                </a:gridCol>
                <a:gridCol w="2338111">
                  <a:extLst>
                    <a:ext uri="{9D8B030D-6E8A-4147-A177-3AD203B41FA5}">
                      <a16:colId xmlns:a16="http://schemas.microsoft.com/office/drawing/2014/main" val="672191607"/>
                    </a:ext>
                  </a:extLst>
                </a:gridCol>
                <a:gridCol w="718768">
                  <a:extLst>
                    <a:ext uri="{9D8B030D-6E8A-4147-A177-3AD203B41FA5}">
                      <a16:colId xmlns:a16="http://schemas.microsoft.com/office/drawing/2014/main" val="349104042"/>
                    </a:ext>
                  </a:extLst>
                </a:gridCol>
              </a:tblGrid>
              <a:tr h="250901">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100" b="1" i="0" u="none" strike="noStrike" dirty="0">
                          <a:solidFill>
                            <a:schemeClr val="bg1">
                              <a:lumMod val="95000"/>
                            </a:schemeClr>
                          </a:solidFill>
                          <a:effectLst/>
                          <a:latin typeface="Arial" panose="020B0604020202020204" pitchFamily="34" charset="0"/>
                        </a:rPr>
                        <a:t>الوصف</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التكرار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المالك</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المصدر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المؤشر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200" b="1" i="0" u="none" strike="noStrike" dirty="0">
                          <a:solidFill>
                            <a:schemeClr val="bg1">
                              <a:lumMod val="95000"/>
                            </a:schemeClr>
                          </a:solidFill>
                          <a:effectLst/>
                          <a:latin typeface="Arial" panose="020B0604020202020204" pitchFamily="34" charset="0"/>
                        </a:rPr>
                        <a:t>الرقم</a:t>
                      </a:r>
                      <a:endParaRPr lang="en-GB" sz="1200" b="1" i="0" u="none" strike="noStrike" dirty="0">
                        <a:solidFill>
                          <a:schemeClr val="bg1">
                            <a:lumMod val="95000"/>
                          </a:schemeClr>
                        </a:solidFill>
                        <a:effectLst/>
                        <a:latin typeface="Arial" panose="020B0604020202020204" pitchFamily="34" charset="0"/>
                      </a:endParaRPr>
                    </a:p>
                  </a:txBody>
                  <a:tcPr marL="72000" marR="7620" marT="7620" marB="0" anchor="ctr">
                    <a:solidFill>
                      <a:schemeClr val="accent6"/>
                    </a:solidFill>
                  </a:tcPr>
                </a:tc>
                <a:extLst>
                  <a:ext uri="{0D108BD9-81ED-4DB2-BD59-A6C34878D82A}">
                    <a16:rowId xmlns:a16="http://schemas.microsoft.com/office/drawing/2014/main" val="4054895585"/>
                  </a:ext>
                </a:extLst>
              </a:tr>
              <a:tr h="241070">
                <a:tc gridSpan="6">
                  <a:txBody>
                    <a:bodyPr/>
                    <a:lstStyle/>
                    <a:p>
                      <a:pPr algn="r" rtl="1"/>
                      <a:r>
                        <a:rPr lang="ar-JO" sz="1100" b="1" i="0" u="none" strike="noStrike" kern="1200" dirty="0">
                          <a:solidFill>
                            <a:srgbClr val="002060"/>
                          </a:solidFill>
                          <a:effectLst/>
                          <a:latin typeface="Arial" panose="020B0604020202020204" pitchFamily="34" charset="0"/>
                          <a:ea typeface="+mn-ea"/>
                          <a:cs typeface="+mn-cs"/>
                        </a:rPr>
                        <a:t>النتيجة 6: انخفاض الخطر من الأذى يزيد العودة وحرية الحركة</a:t>
                      </a:r>
                      <a:endParaRPr lang="en-GB" sz="1100" b="1" i="0" u="none" strike="noStrike" kern="1200" dirty="0">
                        <a:solidFill>
                          <a:srgbClr val="002060"/>
                        </a:solidFill>
                        <a:effectLst/>
                        <a:latin typeface="Arial" panose="020B0604020202020204" pitchFamily="34" charset="0"/>
                        <a:ea typeface="+mn-ea"/>
                        <a:cs typeface="+mn-cs"/>
                      </a:endParaRPr>
                    </a:p>
                  </a:txBody>
                  <a:tcPr marL="72000" marR="7620" marT="36000" marB="36000" anchor="ctr">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1413796"/>
                  </a:ext>
                </a:extLst>
              </a:tr>
              <a:tr h="454382">
                <a:tc>
                  <a:txBody>
                    <a:bodyPr/>
                    <a:lstStyle/>
                    <a:p>
                      <a:pPr algn="r" rtl="1"/>
                      <a:r>
                        <a:rPr lang="ar-JO" sz="1000" b="0" i="0" u="none" strike="noStrike" dirty="0">
                          <a:solidFill>
                            <a:srgbClr val="002060"/>
                          </a:solidFill>
                          <a:effectLst/>
                          <a:latin typeface="Arial" panose="020B0604020202020204" pitchFamily="34" charset="0"/>
                        </a:rPr>
                        <a:t>استخدام</a:t>
                      </a:r>
                      <a:r>
                        <a:rPr lang="ar-JO" sz="1000" b="0" i="0" u="none" strike="noStrike" baseline="0" dirty="0">
                          <a:solidFill>
                            <a:srgbClr val="002060"/>
                          </a:solidFill>
                          <a:effectLst/>
                          <a:latin typeface="Arial" panose="020B0604020202020204" pitchFamily="34" charset="0"/>
                        </a:rPr>
                        <a:t> </a:t>
                      </a:r>
                      <a:r>
                        <a:rPr lang="ar-JO" sz="1000" b="0" i="0" u="none" strike="noStrike" dirty="0">
                          <a:solidFill>
                            <a:srgbClr val="002060"/>
                          </a:solidFill>
                          <a:effectLst/>
                          <a:latin typeface="Arial" panose="020B0604020202020204" pitchFamily="34" charset="0"/>
                        </a:rPr>
                        <a:t>توحيد تعريفات المستفيدين</a:t>
                      </a:r>
                      <a:r>
                        <a:rPr lang="ar-JO" sz="1000" b="0" i="0" u="none" strike="noStrike" baseline="0" dirty="0">
                          <a:solidFill>
                            <a:srgbClr val="002060"/>
                          </a:solidFill>
                          <a:effectLst/>
                          <a:latin typeface="Arial" panose="020B0604020202020204" pitchFamily="34" charset="0"/>
                        </a:rPr>
                        <a:t> للعمل على إزالة اللغام الطبعة الثانية</a:t>
                      </a:r>
                      <a:endParaRPr lang="en-US" sz="1000" b="0" i="0" u="none" strike="noStrike" kern="1200" baseline="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كل ستة أشهر </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baseline="0" dirty="0">
                          <a:solidFill>
                            <a:srgbClr val="002060"/>
                          </a:solidFill>
                          <a:effectLst/>
                          <a:latin typeface="Arial" panose="020B0604020202020204" pitchFamily="34" charset="0"/>
                        </a:rPr>
                        <a:t>التقييمات قبل إزالة الألغام وبعدها</a:t>
                      </a:r>
                      <a:endParaRPr lang="en-US" sz="1000" b="0" dirty="0">
                        <a:solidFill>
                          <a:srgbClr val="002060"/>
                        </a:solidFill>
                      </a:endParaRPr>
                    </a:p>
                  </a:txBody>
                  <a:tcPr marL="72000" marR="72000" marT="36000" marB="36000"/>
                </a:tc>
                <a:tc>
                  <a:txBody>
                    <a:bodyPr/>
                    <a:lstStyle/>
                    <a:p>
                      <a:pPr algn="r" rtl="1"/>
                      <a:r>
                        <a:rPr lang="ar-JO" sz="1000" b="1" i="0" u="none" strike="noStrike" kern="1200" baseline="0" dirty="0">
                          <a:solidFill>
                            <a:srgbClr val="002060"/>
                          </a:solidFill>
                          <a:effectLst/>
                          <a:latin typeface="Arial" panose="020B0604020202020204" pitchFamily="34" charset="0"/>
                          <a:ea typeface="+mn-ea"/>
                          <a:cs typeface="+mn-cs"/>
                        </a:rPr>
                        <a:t>عدد المستفيدين المباشرين من تسليم الأراضي والتخلص من المخلفات المتفجرة (بيانات مصنفة حسب الجنس والعمر والإعاقة)</a:t>
                      </a:r>
                      <a:endParaRPr lang="en-US" sz="1000" b="1"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algn="r" defTabSz="914400" rtl="1" eaLnBrk="1" fontAlgn="ctr" latinLnBrk="0" hangingPunct="1"/>
                      <a:r>
                        <a:rPr lang="ar-JO" sz="1000" b="1" i="0" u="none" strike="noStrike" kern="1200" dirty="0">
                          <a:solidFill>
                            <a:srgbClr val="002060"/>
                          </a:solidFill>
                          <a:effectLst/>
                          <a:latin typeface="Arial" panose="020B0604020202020204" pitchFamily="34" charset="0"/>
                          <a:ea typeface="+mn-ea"/>
                          <a:cs typeface="+mn-cs"/>
                        </a:rPr>
                        <a:t>النتيجة 6.1</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594355268"/>
                  </a:ext>
                </a:extLst>
              </a:tr>
              <a:tr h="551914">
                <a:tc>
                  <a:txBody>
                    <a:bodyPr/>
                    <a:lstStyle/>
                    <a:p>
                      <a:pPr algn="r" rtl="1"/>
                      <a:r>
                        <a:rPr lang="ar-JO" sz="1000" b="0" i="0" u="none" strike="noStrike" dirty="0">
                          <a:solidFill>
                            <a:srgbClr val="002060"/>
                          </a:solidFill>
                          <a:effectLst/>
                          <a:latin typeface="Arial" panose="020B0604020202020204" pitchFamily="34" charset="0"/>
                        </a:rPr>
                        <a:t>استخدام</a:t>
                      </a:r>
                      <a:r>
                        <a:rPr lang="ar-JO" sz="1000" b="0" i="0" u="none" strike="noStrike" baseline="0" dirty="0">
                          <a:solidFill>
                            <a:srgbClr val="002060"/>
                          </a:solidFill>
                          <a:effectLst/>
                          <a:latin typeface="Arial" panose="020B0604020202020204" pitchFamily="34" charset="0"/>
                        </a:rPr>
                        <a:t> </a:t>
                      </a:r>
                      <a:r>
                        <a:rPr lang="ar-JO" sz="1000" b="0" i="0" u="none" strike="noStrike" dirty="0">
                          <a:solidFill>
                            <a:srgbClr val="002060"/>
                          </a:solidFill>
                          <a:effectLst/>
                          <a:latin typeface="Arial" panose="020B0604020202020204" pitchFamily="34" charset="0"/>
                        </a:rPr>
                        <a:t>توحيد تعريفات المستفيدين</a:t>
                      </a:r>
                      <a:r>
                        <a:rPr lang="ar-JO" sz="1000" b="0" i="0" u="none" strike="noStrike" baseline="0" dirty="0">
                          <a:solidFill>
                            <a:srgbClr val="002060"/>
                          </a:solidFill>
                          <a:effectLst/>
                          <a:latin typeface="Arial" panose="020B0604020202020204" pitchFamily="34" charset="0"/>
                        </a:rPr>
                        <a:t> للعمل على إزالة اللغام الطبعة الثانية</a:t>
                      </a:r>
                      <a:endParaRPr lang="en-US" sz="1000" b="0" i="0" u="none" strike="noStrike" kern="1200" baseline="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كل ستة أشهر </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الشريك المنفذ</a:t>
                      </a:r>
                      <a:endParaRPr lang="en-US" sz="1000" b="0" i="0" u="none" strike="noStrike" kern="1200" dirty="0">
                        <a:solidFill>
                          <a:srgbClr val="002060"/>
                        </a:solidFill>
                        <a:effectLst/>
                        <a:latin typeface="Arial" panose="020B0604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baseline="0" dirty="0">
                          <a:solidFill>
                            <a:srgbClr val="002060"/>
                          </a:solidFill>
                          <a:effectLst/>
                          <a:latin typeface="Arial" panose="020B0604020202020204" pitchFamily="34" charset="0"/>
                        </a:rPr>
                        <a:t>السلطة من القرية/ أصغر وحدة إدارية</a:t>
                      </a:r>
                      <a:endParaRPr lang="en-US" sz="1000" b="0" dirty="0">
                        <a:solidFill>
                          <a:srgbClr val="002060"/>
                        </a:solidFill>
                      </a:endParaRPr>
                    </a:p>
                  </a:txBody>
                  <a:tcPr marL="72000" marR="72000" marT="36000" marB="36000"/>
                </a:tc>
                <a:tc>
                  <a:txBody>
                    <a:bodyPr/>
                    <a:lstStyle/>
                    <a:p>
                      <a:pPr algn="r" rtl="1"/>
                      <a:r>
                        <a:rPr lang="ar-JO" sz="1000" b="1" i="0" u="none" strike="noStrike" kern="1200" baseline="0" dirty="0">
                          <a:solidFill>
                            <a:srgbClr val="002060"/>
                          </a:solidFill>
                          <a:effectLst/>
                          <a:latin typeface="Arial" panose="020B0604020202020204" pitchFamily="34" charset="0"/>
                          <a:ea typeface="+mn-ea"/>
                          <a:cs typeface="+mn-cs"/>
                        </a:rPr>
                        <a:t>عدد المستفيدين غير المباشرين من تسليم الأراضي والتخلص من المخلفات المتفجرة (بيانات مصنفة حسب الجنس والعمر والإعاقة)</a:t>
                      </a:r>
                      <a:endParaRPr lang="en-US" sz="1000" b="1"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algn="r" defTabSz="914400" rtl="1" eaLnBrk="1" fontAlgn="ctr" latinLnBrk="0" hangingPunct="1"/>
                      <a:r>
                        <a:rPr lang="ar-JO" sz="1000" b="1" i="0" u="none" strike="noStrike" kern="1200" dirty="0">
                          <a:solidFill>
                            <a:srgbClr val="002060"/>
                          </a:solidFill>
                          <a:effectLst/>
                          <a:latin typeface="Arial" panose="020B0604020202020204" pitchFamily="34" charset="0"/>
                          <a:ea typeface="+mn-ea"/>
                          <a:cs typeface="+mn-cs"/>
                        </a:rPr>
                        <a:t>النتيجة</a:t>
                      </a:r>
                      <a:r>
                        <a:rPr lang="ar-JO" sz="1000" b="1" i="0" u="none" strike="noStrike" kern="1200" baseline="0" dirty="0">
                          <a:solidFill>
                            <a:srgbClr val="002060"/>
                          </a:solidFill>
                          <a:effectLst/>
                          <a:latin typeface="Arial" panose="020B0604020202020204" pitchFamily="34" charset="0"/>
                          <a:ea typeface="+mn-ea"/>
                          <a:cs typeface="+mn-cs"/>
                        </a:rPr>
                        <a:t> 6.2</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2930048471"/>
                  </a:ext>
                </a:extLst>
              </a:tr>
              <a:tr h="708032">
                <a:tc>
                  <a:txBody>
                    <a:bodyPr/>
                    <a:lstStyle/>
                    <a:p>
                      <a:pPr algn="r" rtl="1" fontAlgn="ctr"/>
                      <a:r>
                        <a:rPr lang="ar-JO" sz="1000" b="0" i="0" u="none" strike="noStrike" dirty="0">
                          <a:solidFill>
                            <a:srgbClr val="002060"/>
                          </a:solidFill>
                          <a:effectLst/>
                          <a:latin typeface="Arial" panose="020B0604020202020204" pitchFamily="34" charset="0"/>
                        </a:rPr>
                        <a:t>يمكن جمعها على مستوى فردي أو على مستوى الأسر من خلال المسح الأسري، أو على مستوى المجتمعات من خلال نقاشات المجموعات البؤرية</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كل ستة أشهر</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الشريك المنفذ</a:t>
                      </a:r>
                      <a:endParaRPr lang="en-US" sz="1000" b="0" i="0" u="none" strike="noStrike" kern="1200" dirty="0">
                        <a:solidFill>
                          <a:srgbClr val="002060"/>
                        </a:solidFill>
                        <a:effectLst/>
                        <a:latin typeface="Arial" panose="020B0604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baseline="0" dirty="0">
                          <a:solidFill>
                            <a:srgbClr val="002060"/>
                          </a:solidFill>
                          <a:effectLst/>
                          <a:latin typeface="Arial" panose="020B0604020202020204" pitchFamily="34" charset="0"/>
                        </a:rPr>
                        <a:t>نقاشات المجموعات البؤرية، المسح الأسري</a:t>
                      </a:r>
                      <a:endParaRPr lang="en-US" sz="1000" b="0" dirty="0">
                        <a:solidFill>
                          <a:srgbClr val="002060"/>
                        </a:solidFill>
                      </a:endParaRPr>
                    </a:p>
                    <a:p>
                      <a:pPr algn="r" rtl="1"/>
                      <a:endParaRPr lang="en-US" sz="1000" b="0" dirty="0">
                        <a:solidFill>
                          <a:srgbClr val="002060"/>
                        </a:solidFill>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1" i="0" u="none" strike="noStrike" kern="1200" baseline="0" noProof="0" dirty="0">
                          <a:solidFill>
                            <a:srgbClr val="002060"/>
                          </a:solidFill>
                          <a:effectLst/>
                          <a:latin typeface="Arial" panose="020B0604020202020204" pitchFamily="34" charset="0"/>
                          <a:ea typeface="+mn-ea"/>
                          <a:cs typeface="+mn-cs"/>
                        </a:rPr>
                        <a:t>نسبة الأشخاص الممسوحين من المجتمعات المتأثرة الذين يشيرون إلى زيادة في عدد الأشخاص الذين يتصرفون بصورة أكثر أماناً</a:t>
                      </a:r>
                      <a:endParaRPr lang="en-GB" sz="1000" b="1" i="0" u="none" strike="noStrike" kern="1200" baseline="0" noProof="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1" i="0" u="none" strike="noStrike" kern="1200" baseline="0" dirty="0">
                          <a:solidFill>
                            <a:srgbClr val="002060"/>
                          </a:solidFill>
                          <a:effectLst/>
                          <a:latin typeface="Arial" panose="020B0604020202020204" pitchFamily="34" charset="0"/>
                          <a:ea typeface="+mn-ea"/>
                          <a:cs typeface="+mn-cs"/>
                        </a:rPr>
                        <a:t>النتيجة 6.3</a:t>
                      </a:r>
                      <a:endParaRPr lang="en-US" sz="1000" b="1" i="0" u="none" strike="noStrike" kern="1200" baseline="0" dirty="0">
                        <a:solidFill>
                          <a:srgbClr val="002060"/>
                        </a:solidFill>
                        <a:effectLst/>
                        <a:latin typeface="Arial" panose="020B0604020202020204" pitchFamily="34" charset="0"/>
                        <a:ea typeface="+mn-ea"/>
                        <a:cs typeface="+mn-cs"/>
                      </a:endParaRPr>
                    </a:p>
                    <a:p>
                      <a:pPr algn="r" rtl="1"/>
                      <a:endParaRPr lang="en-US" sz="1000" b="1"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3122736916"/>
                  </a:ext>
                </a:extLst>
              </a:tr>
              <a:tr h="374551">
                <a:tc>
                  <a:txBody>
                    <a:bodyPr/>
                    <a:lstStyle/>
                    <a:p>
                      <a:pPr algn="r" rtl="1" fontAlgn="ctr"/>
                      <a:r>
                        <a:rPr lang="ar-JO" sz="1000" b="0" i="0" u="none" strike="noStrike" dirty="0">
                          <a:solidFill>
                            <a:srgbClr val="002060"/>
                          </a:solidFill>
                          <a:effectLst/>
                          <a:latin typeface="Arial" panose="020B0604020202020204" pitchFamily="34" charset="0"/>
                        </a:rPr>
                        <a:t>المسح الأسري س9.11: مقارنة بالوضع</a:t>
                      </a:r>
                      <a:r>
                        <a:rPr lang="ar-JO" sz="1000" b="0" i="0" u="none" strike="noStrike" baseline="0" dirty="0">
                          <a:solidFill>
                            <a:srgbClr val="002060"/>
                          </a:solidFill>
                          <a:effectLst/>
                          <a:latin typeface="Arial" panose="020B0604020202020204" pitchFamily="34" charset="0"/>
                        </a:rPr>
                        <a:t> قبل إزالة الألغام، هل تشعر بحرية حركة أكبر؟ هل تشعر بن الأمور أصبحت أكثر طبيعية الآن؟</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كل ستة أشهر </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المسح الأسري</a:t>
                      </a:r>
                      <a:endParaRPr kumimoji="0" lang="en-US" sz="1000" b="0" i="0" u="none" strike="noStrike" kern="1200" cap="none" spc="0" normalizeH="0" baseline="0" noProof="0" dirty="0">
                        <a:ln>
                          <a:noFill/>
                        </a:ln>
                        <a:solidFill>
                          <a:srgbClr val="002060"/>
                        </a:solidFill>
                        <a:effectLst/>
                        <a:uLnTx/>
                        <a:uFillTx/>
                        <a:latin typeface="Arial" panose="020B0604020202020204"/>
                        <a:ea typeface="+mn-ea"/>
                        <a:cs typeface="+mn-cs"/>
                      </a:endParaRPr>
                    </a:p>
                  </a:txBody>
                  <a:tcPr marL="72000" marR="72000" marT="36000" marB="36000"/>
                </a:tc>
                <a:tc>
                  <a:txBody>
                    <a:bodyPr/>
                    <a:lstStyle/>
                    <a:p>
                      <a:pPr algn="r" rtl="1"/>
                      <a:r>
                        <a:rPr lang="ar-JO" sz="1000" b="1" i="0" u="none" strike="noStrike" kern="1200" baseline="0" dirty="0">
                          <a:solidFill>
                            <a:srgbClr val="002060"/>
                          </a:solidFill>
                          <a:effectLst/>
                          <a:latin typeface="Arial" panose="020B0604020202020204" pitchFamily="34" charset="0"/>
                          <a:ea typeface="+mn-ea"/>
                          <a:cs typeface="+mn-cs"/>
                        </a:rPr>
                        <a:t>نسبة الأشخاص الممسوحين الذين أشاروا إلى زيادة في حرية الحركة و/أو زيادة بالشعور بالتطبيع (بيانات مصنفة حسب الجنس والعمر والإعاقة)</a:t>
                      </a:r>
                      <a:endParaRPr lang="en-US" sz="1000" b="1"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1" i="0" u="none" strike="noStrike" kern="1200" baseline="0" dirty="0">
                          <a:solidFill>
                            <a:srgbClr val="002060"/>
                          </a:solidFill>
                          <a:effectLst/>
                          <a:latin typeface="Arial" panose="020B0604020202020204" pitchFamily="34" charset="0"/>
                          <a:ea typeface="+mn-ea"/>
                          <a:cs typeface="+mn-cs"/>
                        </a:rPr>
                        <a:t>النتيجة 6.4</a:t>
                      </a:r>
                      <a:endParaRPr lang="en-US" sz="1000" b="1" i="0" u="none" strike="noStrike" kern="1200" baseline="0" dirty="0">
                        <a:solidFill>
                          <a:srgbClr val="002060"/>
                        </a:solidFill>
                        <a:effectLst/>
                        <a:latin typeface="Arial" panose="020B0604020202020204" pitchFamily="34" charset="0"/>
                        <a:ea typeface="+mn-ea"/>
                        <a:cs typeface="+mn-cs"/>
                      </a:endParaRPr>
                    </a:p>
                    <a:p>
                      <a:pPr algn="r" rtl="1"/>
                      <a:endParaRPr lang="en-US" sz="1000" b="1"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392187616"/>
                  </a:ext>
                </a:extLst>
              </a:tr>
              <a:tr h="374551">
                <a:tc>
                  <a:txBody>
                    <a:bodyPr/>
                    <a:lstStyle/>
                    <a:p>
                      <a:pPr algn="r" rtl="1" fontAlgn="ctr"/>
                      <a:r>
                        <a:rPr lang="ar-JO" sz="1000" b="0" i="0" u="none" strike="noStrike" dirty="0">
                          <a:solidFill>
                            <a:srgbClr val="002060"/>
                          </a:solidFill>
                          <a:effectLst/>
                          <a:latin typeface="Arial" panose="020B0604020202020204" pitchFamily="34" charset="0"/>
                        </a:rPr>
                        <a:t>المسح</a:t>
                      </a:r>
                      <a:r>
                        <a:rPr lang="ar-JO" sz="1000" b="0" i="0" u="none" strike="noStrike" baseline="0" dirty="0">
                          <a:solidFill>
                            <a:srgbClr val="002060"/>
                          </a:solidFill>
                          <a:effectLst/>
                          <a:latin typeface="Arial" panose="020B0604020202020204" pitchFamily="34" charset="0"/>
                        </a:rPr>
                        <a:t> الأسري س9.12: إذا كنت عائد (إشارة إلى س2.11)، هل تعتقد أن العمل على إزالة الألغام ساعد في عودة أسرتك الأمنة للمنزل؟</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كل ستة أشهر </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المسح الأسري</a:t>
                      </a:r>
                      <a:endParaRPr kumimoji="0" lang="en-US" sz="1000" b="0" i="0" u="none" strike="noStrike" kern="1200" cap="none" spc="0" normalizeH="0" baseline="0" noProof="0" dirty="0">
                        <a:ln>
                          <a:noFill/>
                        </a:ln>
                        <a:solidFill>
                          <a:srgbClr val="002060"/>
                        </a:solidFill>
                        <a:effectLst/>
                        <a:uLnTx/>
                        <a:uFillTx/>
                        <a:latin typeface="Arial" panose="020B0604020202020204"/>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1" i="0" u="none" strike="noStrike" kern="1200" baseline="0" dirty="0">
                          <a:solidFill>
                            <a:srgbClr val="002060"/>
                          </a:solidFill>
                          <a:effectLst/>
                          <a:latin typeface="Arial" panose="020B0604020202020204" pitchFamily="34" charset="0"/>
                          <a:ea typeface="+mn-ea"/>
                          <a:cs typeface="+mn-cs"/>
                        </a:rPr>
                        <a:t>نسبة الأشخاص الممسوحين الذين أشاروا إلى أن العمل على إزالة الألغام ساعد بتمكين عودتهم الآمنة لمنازلهم</a:t>
                      </a:r>
                      <a:endParaRPr lang="en-US" sz="1000" b="1"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000" b="1" i="0" u="none" strike="noStrike" kern="1200" baseline="0" noProof="0" dirty="0">
                          <a:solidFill>
                            <a:srgbClr val="002060"/>
                          </a:solidFill>
                          <a:effectLst/>
                          <a:latin typeface="Arial" panose="020B0604020202020204" pitchFamily="34" charset="0"/>
                          <a:ea typeface="+mn-ea"/>
                          <a:cs typeface="+mn-cs"/>
                        </a:rPr>
                        <a:t>النتيجة 6.5</a:t>
                      </a:r>
                      <a:endParaRPr lang="en-US" sz="1000" b="1"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2454104270"/>
                  </a:ext>
                </a:extLst>
              </a:tr>
              <a:tr h="374551">
                <a:tc>
                  <a:txBody>
                    <a:bodyPr/>
                    <a:lstStyle/>
                    <a:p>
                      <a:pPr algn="r" rtl="1" fontAlgn="ctr"/>
                      <a:r>
                        <a:rPr lang="ar-JO" sz="1000" b="0" i="0" u="none" strike="noStrike" dirty="0">
                          <a:solidFill>
                            <a:srgbClr val="002060"/>
                          </a:solidFill>
                          <a:effectLst/>
                          <a:latin typeface="Arial" panose="020B0604020202020204" pitchFamily="34" charset="0"/>
                        </a:rPr>
                        <a:t>المسح الأسري س5.4: مقارنة بالوضع</a:t>
                      </a:r>
                      <a:r>
                        <a:rPr lang="ar-JO" sz="1000" b="0" i="0" u="none" strike="noStrike" baseline="0" dirty="0">
                          <a:solidFill>
                            <a:srgbClr val="002060"/>
                          </a:solidFill>
                          <a:effectLst/>
                          <a:latin typeface="Arial" panose="020B0604020202020204" pitchFamily="34" charset="0"/>
                        </a:rPr>
                        <a:t> قبل إزالة الألغام، ما مدى شعورك بالأمان للقيام بأنشطة سبل العيش لأسرتك فيما يتعلق بالألغام/المتفجرات؟ يرجى تقييم إجابتك من 1-5، حيث 1 يشير إلى "لا أشعر بأمان بشكل كبير" و5 "أشعر بأمان كبير"</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كل ستة أشهر </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baseline="0" dirty="0">
                          <a:solidFill>
                            <a:srgbClr val="002060"/>
                          </a:solidFill>
                          <a:effectLst/>
                          <a:latin typeface="Arial" panose="020B0604020202020204" pitchFamily="34" charset="0"/>
                        </a:rPr>
                        <a:t>المسح الأسري</a:t>
                      </a:r>
                      <a:endParaRPr lang="en-US" sz="1000" b="0" dirty="0">
                        <a:solidFill>
                          <a:srgbClr val="002060"/>
                        </a:solidFill>
                      </a:endParaRPr>
                    </a:p>
                    <a:p>
                      <a:pPr algn="r" rtl="1"/>
                      <a:endParaRPr lang="en-US" sz="1000" b="0" dirty="0">
                        <a:solidFill>
                          <a:srgbClr val="002060"/>
                        </a:solidFill>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baseline="0" noProof="0" dirty="0">
                          <a:solidFill>
                            <a:srgbClr val="002060"/>
                          </a:solidFill>
                          <a:effectLst/>
                          <a:latin typeface="Arial" panose="020B0604020202020204" pitchFamily="34" charset="0"/>
                          <a:ea typeface="+mn-ea"/>
                          <a:cs typeface="+mn-cs"/>
                        </a:rPr>
                        <a:t>نسبة الأشخاص الممسوحين الذين يشيرون إلى أنهم يشعرون بأمان أكبر نتيجة إزالة الألغام</a:t>
                      </a:r>
                      <a:endParaRPr lang="en-GB" sz="1000" b="0" i="0" u="none" strike="noStrike" kern="1200" baseline="0" noProof="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النتيجة 6.6</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4285665607"/>
                  </a:ext>
                </a:extLst>
              </a:tr>
              <a:tr h="374551">
                <a:tc>
                  <a:txBody>
                    <a:bodyPr/>
                    <a:lstStyle/>
                    <a:p>
                      <a:pPr algn="r" rtl="1" fontAlgn="ctr"/>
                      <a:r>
                        <a:rPr lang="ar-JO" sz="1000" b="0" i="0" u="none" strike="noStrike" dirty="0">
                          <a:solidFill>
                            <a:srgbClr val="002060"/>
                          </a:solidFill>
                          <a:effectLst/>
                          <a:latin typeface="Arial" panose="020B0604020202020204" pitchFamily="34" charset="0"/>
                        </a:rPr>
                        <a:t>يتعلق فقط بالقرى أو البلديات التي نفذ فيها العمل على إزالة الألغام</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كل ستة أشهر </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أي أحد</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dirty="0">
                          <a:solidFill>
                            <a:srgbClr val="002060"/>
                          </a:solidFill>
                        </a:rPr>
                        <a:t>مكتب</a:t>
                      </a:r>
                      <a:r>
                        <a:rPr lang="ar-JO" sz="1000" b="0" baseline="0" dirty="0">
                          <a:solidFill>
                            <a:srgbClr val="002060"/>
                          </a:solidFill>
                        </a:rPr>
                        <a:t> الأمم المتحدة لتنسيق الشؤون الإنسانية/منظمة الهجرة الدولية/البلديات</a:t>
                      </a:r>
                      <a:endParaRPr lang="en-US" sz="1000" b="0" dirty="0">
                        <a:solidFill>
                          <a:srgbClr val="002060"/>
                        </a:solidFill>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baseline="0" noProof="0" dirty="0">
                          <a:solidFill>
                            <a:srgbClr val="002060"/>
                          </a:solidFill>
                          <a:effectLst/>
                          <a:latin typeface="Arial" panose="020B0604020202020204" pitchFamily="34" charset="0"/>
                          <a:ea typeface="+mn-ea"/>
                          <a:cs typeface="+mn-cs"/>
                        </a:rPr>
                        <a:t>عدد الأشخاص العائدين/المهجرين للبلديات</a:t>
                      </a:r>
                      <a:endParaRPr lang="en-GB" sz="1000" b="0" i="0" u="none" strike="noStrike" kern="1200" baseline="0" noProof="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النتيجة 6.7</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369165237"/>
                  </a:ext>
                </a:extLst>
              </a:tr>
              <a:tr h="374551">
                <a:tc>
                  <a:txBody>
                    <a:bodyPr/>
                    <a:lstStyle/>
                    <a:p>
                      <a:pPr algn="r" rtl="1" fontAlgn="ctr"/>
                      <a:r>
                        <a:rPr lang="ar-JO" sz="1000" b="0" i="0" u="none" strike="noStrike" dirty="0">
                          <a:solidFill>
                            <a:srgbClr val="002060"/>
                          </a:solidFill>
                          <a:effectLst/>
                          <a:latin typeface="Arial" panose="020B0604020202020204" pitchFamily="34" charset="0"/>
                        </a:rPr>
                        <a:t>يقيس هذا المؤشر عدد المجتمعات التي أزيل أو انخفض فيها خطر</a:t>
                      </a:r>
                      <a:r>
                        <a:rPr lang="ar-JO" sz="1000" b="0" i="0" u="none" strike="noStrike" baseline="0" dirty="0">
                          <a:solidFill>
                            <a:srgbClr val="002060"/>
                          </a:solidFill>
                          <a:effectLst/>
                          <a:latin typeface="Arial" panose="020B0604020202020204" pitchFamily="34" charset="0"/>
                        </a:rPr>
                        <a:t> الانفجارات غير المخططة</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كل ستة أشهر </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الشريك المنفذ وسلطة إزالة الألغام الوطنية</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dirty="0">
                          <a:solidFill>
                            <a:srgbClr val="002060"/>
                          </a:solidFill>
                        </a:rPr>
                        <a:t>تقارير ذاتية</a:t>
                      </a:r>
                      <a:endParaRPr lang="en-US" sz="1000" b="0" dirty="0">
                        <a:solidFill>
                          <a:srgbClr val="002060"/>
                        </a:solidFill>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baseline="0" noProof="0" dirty="0">
                          <a:solidFill>
                            <a:srgbClr val="002060"/>
                          </a:solidFill>
                          <a:effectLst/>
                          <a:latin typeface="Arial" panose="020B0604020202020204" pitchFamily="34" charset="0"/>
                          <a:ea typeface="+mn-ea"/>
                          <a:cs typeface="+mn-cs"/>
                        </a:rPr>
                        <a:t>عدد المجتمعات التي انخفض فيها خطر الانفجارات غير المخططة للذخيرة أو المخزون أو التي انخفضت فيها إمكانية الوصول إلى المخزون المدار بشكل سيئ أو مخازن المخلفات المتفجرة </a:t>
                      </a:r>
                      <a:endParaRPr lang="en-GB" sz="1000" b="0" i="0" u="none" strike="noStrike" kern="1200" baseline="0" noProof="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النتيجة 6.8</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4074844801"/>
                  </a:ext>
                </a:extLst>
              </a:tr>
            </a:tbl>
          </a:graphicData>
        </a:graphic>
      </p:graphicFrame>
    </p:spTree>
    <p:extLst>
      <p:ext uri="{BB962C8B-B14F-4D97-AF65-F5344CB8AC3E}">
        <p14:creationId xmlns:p14="http://schemas.microsoft.com/office/powerpoint/2010/main" val="4154595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ADFAD330-6AC0-8572-A5A6-F1B0A8EDA882}"/>
              </a:ext>
            </a:extLst>
          </p:cNvPr>
          <p:cNvSpPr txBox="1"/>
          <p:nvPr/>
        </p:nvSpPr>
        <p:spPr>
          <a:xfrm>
            <a:off x="275304" y="324190"/>
            <a:ext cx="3876920" cy="261610"/>
          </a:xfrm>
          <a:prstGeom prst="rect">
            <a:avLst/>
          </a:prstGeom>
          <a:noFill/>
        </p:spPr>
        <p:txBody>
          <a:bodyPr wrap="square" rtlCol="0">
            <a:spAutoFit/>
          </a:bodyPr>
          <a:lstStyle/>
          <a:p>
            <a:pPr lvl="0" algn="r">
              <a:defRPr/>
            </a:pPr>
            <a:r>
              <a:rPr lang="ar-JO" sz="1100" b="1" dirty="0">
                <a:solidFill>
                  <a:srgbClr val="002060"/>
                </a:solidFill>
                <a:latin typeface="Arial" panose="020B0604020202020204" pitchFamily="34" charset="0"/>
              </a:rPr>
              <a:t>المؤشرات الرئيسية (الحد الأدنى من المؤشرات) اللازمة موضحة بالخط العريض</a:t>
            </a:r>
            <a:endParaRPr lang="en-GB" sz="1100" b="1" dirty="0">
              <a:solidFill>
                <a:srgbClr val="002060"/>
              </a:solidFill>
              <a:latin typeface="Arial" panose="020B0604020202020204" pitchFamily="34" charset="0"/>
            </a:endParaRPr>
          </a:p>
        </p:txBody>
      </p:sp>
      <p:sp>
        <p:nvSpPr>
          <p:cNvPr id="6" name="Rectangle 5">
            <a:extLst>
              <a:ext uri="{FF2B5EF4-FFF2-40B4-BE49-F238E27FC236}">
                <a16:creationId xmlns:a16="http://schemas.microsoft.com/office/drawing/2014/main" id="{4D6EDBE0-A4B1-9A23-0D1B-9BA9BDE1EA21}"/>
              </a:ext>
            </a:extLst>
          </p:cNvPr>
          <p:cNvSpPr/>
          <p:nvPr/>
        </p:nvSpPr>
        <p:spPr>
          <a:xfrm>
            <a:off x="9700476" y="280615"/>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مؤشرات المخرجات المقترحة</a:t>
            </a:r>
            <a:endParaRPr kumimoji="0" lang="en-US" sz="105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4" name="Slide Number Placeholder 5">
            <a:extLst>
              <a:ext uri="{FF2B5EF4-FFF2-40B4-BE49-F238E27FC236}">
                <a16:creationId xmlns:a16="http://schemas.microsoft.com/office/drawing/2014/main" id="{CE17CF20-0583-0065-B80C-D0A09479520E}"/>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64</a:t>
            </a:fld>
            <a:endParaRPr lang="en-GB" dirty="0"/>
          </a:p>
        </p:txBody>
      </p:sp>
      <p:graphicFrame>
        <p:nvGraphicFramePr>
          <p:cNvPr id="8" name="Table 7">
            <a:extLst>
              <a:ext uri="{FF2B5EF4-FFF2-40B4-BE49-F238E27FC236}">
                <a16:creationId xmlns:a16="http://schemas.microsoft.com/office/drawing/2014/main" id="{DBD0BB86-877F-EB48-F618-82D8DEAA3855}"/>
              </a:ext>
            </a:extLst>
          </p:cNvPr>
          <p:cNvGraphicFramePr>
            <a:graphicFrameLocks noGrp="1"/>
          </p:cNvGraphicFramePr>
          <p:nvPr>
            <p:extLst>
              <p:ext uri="{D42A27DB-BD31-4B8C-83A1-F6EECF244321}">
                <p14:modId xmlns:p14="http://schemas.microsoft.com/office/powerpoint/2010/main" val="2771759010"/>
              </p:ext>
            </p:extLst>
          </p:nvPr>
        </p:nvGraphicFramePr>
        <p:xfrm>
          <a:off x="561392" y="786227"/>
          <a:ext cx="11374016" cy="3653491"/>
        </p:xfrm>
        <a:graphic>
          <a:graphicData uri="http://schemas.openxmlformats.org/drawingml/2006/table">
            <a:tbl>
              <a:tblPr>
                <a:tableStyleId>{5C22544A-7EE6-4342-B048-85BDC9FD1C3A}</a:tableStyleId>
              </a:tblPr>
              <a:tblGrid>
                <a:gridCol w="4285911">
                  <a:extLst>
                    <a:ext uri="{9D8B030D-6E8A-4147-A177-3AD203B41FA5}">
                      <a16:colId xmlns:a16="http://schemas.microsoft.com/office/drawing/2014/main" val="241963245"/>
                    </a:ext>
                  </a:extLst>
                </a:gridCol>
                <a:gridCol w="1415845">
                  <a:extLst>
                    <a:ext uri="{9D8B030D-6E8A-4147-A177-3AD203B41FA5}">
                      <a16:colId xmlns:a16="http://schemas.microsoft.com/office/drawing/2014/main" val="293433413"/>
                    </a:ext>
                  </a:extLst>
                </a:gridCol>
                <a:gridCol w="851443">
                  <a:extLst>
                    <a:ext uri="{9D8B030D-6E8A-4147-A177-3AD203B41FA5}">
                      <a16:colId xmlns:a16="http://schemas.microsoft.com/office/drawing/2014/main" val="1997923834"/>
                    </a:ext>
                  </a:extLst>
                </a:gridCol>
                <a:gridCol w="1763938">
                  <a:extLst>
                    <a:ext uri="{9D8B030D-6E8A-4147-A177-3AD203B41FA5}">
                      <a16:colId xmlns:a16="http://schemas.microsoft.com/office/drawing/2014/main" val="876717430"/>
                    </a:ext>
                  </a:extLst>
                </a:gridCol>
                <a:gridCol w="2338111">
                  <a:extLst>
                    <a:ext uri="{9D8B030D-6E8A-4147-A177-3AD203B41FA5}">
                      <a16:colId xmlns:a16="http://schemas.microsoft.com/office/drawing/2014/main" val="672191607"/>
                    </a:ext>
                  </a:extLst>
                </a:gridCol>
                <a:gridCol w="718768">
                  <a:extLst>
                    <a:ext uri="{9D8B030D-6E8A-4147-A177-3AD203B41FA5}">
                      <a16:colId xmlns:a16="http://schemas.microsoft.com/office/drawing/2014/main" val="349104042"/>
                    </a:ext>
                  </a:extLst>
                </a:gridCol>
              </a:tblGrid>
              <a:tr h="250901">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100" b="1" i="0" u="none" strike="noStrike" dirty="0">
                          <a:solidFill>
                            <a:schemeClr val="bg1">
                              <a:lumMod val="95000"/>
                            </a:schemeClr>
                          </a:solidFill>
                          <a:effectLst/>
                          <a:latin typeface="Arial" panose="020B0604020202020204" pitchFamily="34" charset="0"/>
                        </a:rPr>
                        <a:t>الوصف</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التكرار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المالك</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المصدر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المؤشر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200" b="1" i="0" u="none" strike="noStrike" dirty="0">
                          <a:solidFill>
                            <a:schemeClr val="bg1">
                              <a:lumMod val="95000"/>
                            </a:schemeClr>
                          </a:solidFill>
                          <a:effectLst/>
                          <a:latin typeface="Arial" panose="020B0604020202020204" pitchFamily="34" charset="0"/>
                        </a:rPr>
                        <a:t>الرقم</a:t>
                      </a:r>
                      <a:endParaRPr lang="en-GB" sz="1200" b="1" i="0" u="none" strike="noStrike" dirty="0">
                        <a:solidFill>
                          <a:schemeClr val="bg1">
                            <a:lumMod val="95000"/>
                          </a:schemeClr>
                        </a:solidFill>
                        <a:effectLst/>
                        <a:latin typeface="Arial" panose="020B0604020202020204" pitchFamily="34" charset="0"/>
                      </a:endParaRPr>
                    </a:p>
                  </a:txBody>
                  <a:tcPr marL="72000" marR="7620" marT="7620" marB="0" anchor="ctr">
                    <a:solidFill>
                      <a:schemeClr val="accent6"/>
                    </a:solidFill>
                  </a:tcPr>
                </a:tc>
                <a:extLst>
                  <a:ext uri="{0D108BD9-81ED-4DB2-BD59-A6C34878D82A}">
                    <a16:rowId xmlns:a16="http://schemas.microsoft.com/office/drawing/2014/main" val="4054895585"/>
                  </a:ext>
                </a:extLst>
              </a:tr>
              <a:tr h="241070">
                <a:tc gridSpan="6">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100" b="1" i="0" u="none" strike="noStrike" kern="1200" dirty="0">
                          <a:solidFill>
                            <a:schemeClr val="bg1"/>
                          </a:solidFill>
                          <a:effectLst/>
                          <a:latin typeface="Arial" panose="020B0604020202020204" pitchFamily="34" charset="0"/>
                          <a:ea typeface="+mn-ea"/>
                          <a:cs typeface="+mn-cs"/>
                        </a:rPr>
                        <a:t>المخرج 1: زيادة الوصول إلى الخدمات الطبية وخدمات الصحة النفسية والدعم النفسي الاجتماعي وفرص الإشراك الاقتصادي الاجتماعي لضحايا المخلفات المتفجرة</a:t>
                      </a:r>
                      <a:endParaRPr lang="en-GB" sz="1100" b="1" i="0" u="none" strike="noStrike" kern="1200" dirty="0">
                        <a:solidFill>
                          <a:schemeClr val="bg1"/>
                        </a:solidFill>
                        <a:effectLst/>
                        <a:latin typeface="Arial" panose="020B0604020202020204" pitchFamily="34" charset="0"/>
                        <a:ea typeface="+mn-ea"/>
                        <a:cs typeface="+mn-cs"/>
                      </a:endParaRPr>
                    </a:p>
                  </a:txBody>
                  <a:tcPr marL="72000" marR="7620" marT="36000" marB="36000"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1413796"/>
                  </a:ext>
                </a:extLst>
              </a:tr>
              <a:tr h="454382">
                <a:tc>
                  <a:txBody>
                    <a:bodyPr/>
                    <a:lstStyle/>
                    <a:p>
                      <a:pPr algn="r" rtl="1"/>
                      <a:r>
                        <a:rPr lang="ar-JO" sz="1000" b="0" i="0" u="none" strike="noStrike" dirty="0">
                          <a:solidFill>
                            <a:srgbClr val="002060"/>
                          </a:solidFill>
                          <a:effectLst/>
                          <a:latin typeface="Arial" panose="020B0604020202020204" pitchFamily="34" charset="0"/>
                        </a:rPr>
                        <a:t>وفقاً للمعايير</a:t>
                      </a:r>
                      <a:endParaRPr lang="en-US" sz="1000" b="0" i="0" u="none" strike="noStrike" kern="1200" baseline="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ربع سنوي</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الشريك المنفذ، السلطة الوطنية</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baseline="0" dirty="0">
                          <a:solidFill>
                            <a:srgbClr val="002060"/>
                          </a:solidFill>
                          <a:effectLst/>
                          <a:latin typeface="Arial" panose="020B0604020202020204" pitchFamily="34" charset="0"/>
                        </a:rPr>
                        <a:t>السلطة الوطنية</a:t>
                      </a:r>
                      <a:endParaRPr lang="en-US" sz="1000" b="0" dirty="0">
                        <a:solidFill>
                          <a:srgbClr val="002060"/>
                        </a:solidFill>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1" i="0" u="none" strike="noStrike" kern="1200" baseline="0" dirty="0">
                          <a:solidFill>
                            <a:srgbClr val="002060"/>
                          </a:solidFill>
                          <a:effectLst/>
                          <a:latin typeface="Arial" panose="020B0604020202020204" pitchFamily="34" charset="0"/>
                          <a:ea typeface="+mn-ea"/>
                          <a:cs typeface="+mn-cs"/>
                        </a:rPr>
                        <a:t>نماذج الضحايا والحوادث يتم تعبئتها شعرياً وإدخالها لقاعدة بيانات نظام إدارة معلومات العمل على إزالة الألغام</a:t>
                      </a:r>
                      <a:endParaRPr lang="en-GB" sz="1000" b="1"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algn="r" defTabSz="914400" rtl="1" eaLnBrk="1" fontAlgn="ctr" latinLnBrk="0" hangingPunct="1"/>
                      <a:r>
                        <a:rPr lang="ar-JO" sz="1000" b="1" i="0" u="none" strike="noStrike" kern="1200" dirty="0">
                          <a:solidFill>
                            <a:srgbClr val="002060"/>
                          </a:solidFill>
                          <a:effectLst/>
                          <a:latin typeface="Arial" panose="020B0604020202020204" pitchFamily="34" charset="0"/>
                          <a:ea typeface="+mn-ea"/>
                          <a:cs typeface="+mn-cs"/>
                        </a:rPr>
                        <a:t>المخرج 1.1</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594355268"/>
                  </a:ext>
                </a:extLst>
              </a:tr>
              <a:tr h="551914">
                <a:tc>
                  <a:txBody>
                    <a:bodyPr/>
                    <a:lstStyle/>
                    <a:p>
                      <a:pPr algn="r" rtl="1"/>
                      <a:r>
                        <a:rPr lang="ar-JO" sz="1000" b="0" i="0" u="none" strike="noStrike" kern="1200" baseline="0" dirty="0">
                          <a:solidFill>
                            <a:srgbClr val="002060"/>
                          </a:solidFill>
                          <a:effectLst/>
                          <a:latin typeface="Arial" panose="020B0604020202020204" pitchFamily="34" charset="0"/>
                          <a:ea typeface="+mn-ea"/>
                          <a:cs typeface="+mn-cs"/>
                        </a:rPr>
                        <a:t>تحديد </a:t>
                      </a:r>
                      <a:r>
                        <a:rPr lang="ar-JO" sz="1000" b="0" i="0" u="sng" strike="noStrike" kern="1200" baseline="0" dirty="0">
                          <a:solidFill>
                            <a:srgbClr val="002060"/>
                          </a:solidFill>
                          <a:effectLst/>
                          <a:latin typeface="Arial" panose="020B0604020202020204" pitchFamily="34" charset="0"/>
                          <a:ea typeface="+mn-ea"/>
                          <a:cs typeface="+mn-cs"/>
                        </a:rPr>
                        <a:t>المستفيدون المباشرون</a:t>
                      </a:r>
                      <a:r>
                        <a:rPr lang="ar-JO" sz="1000" b="0" i="0" u="none" strike="noStrike" kern="1200" baseline="0" dirty="0">
                          <a:solidFill>
                            <a:srgbClr val="002060"/>
                          </a:solidFill>
                          <a:effectLst/>
                          <a:latin typeface="Arial" panose="020B0604020202020204" pitchFamily="34" charset="0"/>
                          <a:ea typeface="+mn-ea"/>
                          <a:cs typeface="+mn-cs"/>
                        </a:rPr>
                        <a:t> من مساعدة الضحايا (بموجب التعريفات الموحدة للمستفيدين الطبعة الثانية) كضحايا المخلفات المتفجرة الذين يحالون إلى أو يتلقون الخدمات في القطاعات التي يكون مساعدة الضحايا جزءاً منها، أي الرعاية الطبية الطارئة والمستمرة، والتأهيل بما في ذلك الأطراف الصناعية وتقويم العظام، والصحة النفسية والدعم النفسي الاجتماعي، والإشراك الاجتماعي الاقتصادي.</a:t>
                      </a:r>
                      <a:endParaRPr lang="en-US" sz="1000" b="0" i="0" u="none" strike="noStrike" kern="1200" baseline="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ربع سنوي</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الشريك المنفذ، السلطة الوطنية</a:t>
                      </a:r>
                      <a:endParaRPr lang="en-US" sz="1000" b="0" i="0" u="none" strike="noStrike" kern="1200" dirty="0">
                        <a:solidFill>
                          <a:srgbClr val="002060"/>
                        </a:solidFill>
                        <a:effectLst/>
                        <a:latin typeface="Arial" panose="020B0604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rtl="1" eaLnBrk="1" fontAlgn="auto" latinLnBrk="0" hangingPunct="1">
                        <a:lnSpc>
                          <a:spcPct val="100000"/>
                        </a:lnSpc>
                        <a:spcBef>
                          <a:spcPts val="0"/>
                        </a:spcBef>
                        <a:spcAft>
                          <a:spcPts val="0"/>
                        </a:spcAft>
                        <a:buFontTx/>
                        <a:buNone/>
                      </a:pPr>
                      <a:r>
                        <a:rPr lang="ar-JO" sz="1000" b="1" i="0" u="none" strike="noStrike" kern="1200" baseline="0" dirty="0">
                          <a:solidFill>
                            <a:srgbClr val="002060"/>
                          </a:solidFill>
                          <a:effectLst/>
                          <a:latin typeface="Arial" panose="020B0604020202020204" pitchFamily="34" charset="0"/>
                          <a:ea typeface="+mn-ea"/>
                          <a:cs typeface="+mn-cs"/>
                        </a:rPr>
                        <a:t>عدد المستفيدين المباشرين من مساعدة الضحايا </a:t>
                      </a:r>
                      <a:r>
                        <a:rPr lang="ar-JO" sz="1000" b="0" i="0" u="none" strike="noStrike" kern="1200" baseline="0" dirty="0">
                          <a:solidFill>
                            <a:srgbClr val="002060"/>
                          </a:solidFill>
                          <a:effectLst/>
                          <a:latin typeface="Arial" panose="020B0604020202020204" pitchFamily="34" charset="0"/>
                          <a:ea typeface="+mn-ea"/>
                          <a:cs typeface="+mn-cs"/>
                        </a:rPr>
                        <a:t>(بموجب التعريفات الموحدة للمستفيدين الطبعة الثانية)</a:t>
                      </a:r>
                      <a:endParaRPr lang="en-GB" sz="1000" b="0"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algn="r" defTabSz="914400" rtl="1" eaLnBrk="1" fontAlgn="ctr" latinLnBrk="0" hangingPunct="1"/>
                      <a:r>
                        <a:rPr kumimoji="0" lang="ar-JO" sz="1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المخرج 1.2</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2930048471"/>
                  </a:ext>
                </a:extLst>
              </a:tr>
              <a:tr h="708032">
                <a:tc>
                  <a:txBody>
                    <a:bodyPr/>
                    <a:lstStyle/>
                    <a:p>
                      <a:pPr algn="r" rtl="1" fontAlgn="ctr"/>
                      <a:r>
                        <a:rPr lang="ar-JO" sz="1000" b="0" i="0" u="none" strike="noStrike" dirty="0">
                          <a:solidFill>
                            <a:srgbClr val="002060"/>
                          </a:solidFill>
                          <a:effectLst/>
                          <a:latin typeface="Arial" panose="020B0604020202020204" pitchFamily="34" charset="0"/>
                        </a:rPr>
                        <a:t>ينقسم</a:t>
                      </a:r>
                      <a:r>
                        <a:rPr lang="ar-JO" sz="1000" b="0" i="0" u="none" strike="noStrike" baseline="0" dirty="0">
                          <a:solidFill>
                            <a:srgbClr val="002060"/>
                          </a:solidFill>
                          <a:effectLst/>
                          <a:latin typeface="Arial" panose="020B0604020202020204" pitchFamily="34" charset="0"/>
                        </a:rPr>
                        <a:t> </a:t>
                      </a:r>
                      <a:r>
                        <a:rPr lang="ar-JO" sz="1000" b="0" i="0" u="sng" strike="noStrike" baseline="0" dirty="0">
                          <a:solidFill>
                            <a:srgbClr val="002060"/>
                          </a:solidFill>
                          <a:effectLst/>
                          <a:latin typeface="Arial" panose="020B0604020202020204" pitchFamily="34" charset="0"/>
                        </a:rPr>
                        <a:t>المستفيدون غير المباشرون</a:t>
                      </a:r>
                      <a:r>
                        <a:rPr lang="ar-JO" sz="1000" b="0" i="0" u="none" strike="noStrike" baseline="0" dirty="0">
                          <a:solidFill>
                            <a:srgbClr val="002060"/>
                          </a:solidFill>
                          <a:effectLst/>
                          <a:latin typeface="Arial" panose="020B0604020202020204" pitchFamily="34" charset="0"/>
                        </a:rPr>
                        <a:t> من مساعدة الضحايا إلى مجموعتين:</a:t>
                      </a:r>
                    </a:p>
                    <a:p>
                      <a:pPr marL="228600" indent="-228600" algn="r" rtl="1" fontAlgn="ctr">
                        <a:buAutoNum type="arabicPeriod"/>
                      </a:pPr>
                      <a:r>
                        <a:rPr lang="ar-JO" sz="1000" b="0" i="0" u="none" strike="noStrike" baseline="0" dirty="0">
                          <a:solidFill>
                            <a:srgbClr val="002060"/>
                          </a:solidFill>
                          <a:effectLst/>
                          <a:latin typeface="Arial" panose="020B0604020202020204" pitchFamily="34" charset="0"/>
                        </a:rPr>
                        <a:t>الأشخاص الذين تم تحديدهم بموجب المعيار الدولي بشأن العمل على إزالة الألغام 13.10 وتمت مشاركة معلوماتهم مع المنظمات التي توفر الخدمات في القطاع الذي تعتبر مساعدة الضحايا جزءاً منه.</a:t>
                      </a:r>
                    </a:p>
                    <a:p>
                      <a:pPr marL="228600" indent="-228600" algn="r" rtl="1" fontAlgn="ctr">
                        <a:buAutoNum type="arabicPeriod"/>
                      </a:pPr>
                      <a:r>
                        <a:rPr lang="ar-JO" sz="1000" b="0" i="0" u="none" strike="noStrike" baseline="0" dirty="0">
                          <a:solidFill>
                            <a:srgbClr val="002060"/>
                          </a:solidFill>
                          <a:effectLst/>
                          <a:latin typeface="Arial" panose="020B0604020202020204" pitchFamily="34" charset="0"/>
                        </a:rPr>
                        <a:t>الأشخاص الذين يعيشون في نفس منزل مستفيد مباشر.</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ربع سنوي</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الشريك المنفذ، السلطة الوطنية</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rtl="1" eaLnBrk="1" fontAlgn="auto" latinLnBrk="0" hangingPunct="1">
                        <a:lnSpc>
                          <a:spcPct val="100000"/>
                        </a:lnSpc>
                        <a:spcBef>
                          <a:spcPts val="0"/>
                        </a:spcBef>
                        <a:spcAft>
                          <a:spcPts val="0"/>
                        </a:spcAft>
                        <a:buFontTx/>
                        <a:buNone/>
                      </a:pPr>
                      <a:r>
                        <a:rPr lang="ar-JO" sz="1000" b="0" i="0" u="none" strike="noStrike" kern="1200" baseline="0" dirty="0">
                          <a:solidFill>
                            <a:srgbClr val="002060"/>
                          </a:solidFill>
                          <a:effectLst/>
                          <a:latin typeface="Arial" panose="020B0604020202020204" pitchFamily="34" charset="0"/>
                          <a:ea typeface="+mn-ea"/>
                          <a:cs typeface="+mn-cs"/>
                        </a:rPr>
                        <a:t>عدد المستفيدين غير المباشرين من مساعدة الضحايا (بموجب التعريفات الموحدة للمستفيدين الطبعة الثانية)</a:t>
                      </a:r>
                      <a:endParaRPr lang="en-GB" sz="1000" b="0"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المخرج 1.3</a:t>
                      </a:r>
                      <a:endParaRPr lang="en-US" sz="1000" b="0"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3122736916"/>
                  </a:ext>
                </a:extLst>
              </a:tr>
              <a:tr h="374551">
                <a:tc>
                  <a:txBody>
                    <a:bodyPr/>
                    <a:lstStyle/>
                    <a:p>
                      <a:pPr algn="r" rtl="1" fontAlgn="ctr"/>
                      <a:r>
                        <a:rPr lang="ar-JO" sz="1000" b="0" i="0" u="none" strike="noStrike" dirty="0">
                          <a:solidFill>
                            <a:srgbClr val="002060"/>
                          </a:solidFill>
                          <a:effectLst/>
                          <a:latin typeface="Arial" panose="020B0604020202020204" pitchFamily="34" charset="0"/>
                        </a:rPr>
                        <a:t>دراسات حالة أو تقارير نوعية</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ربع سنوي</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الشريك المنفذ، السلطة الوطنية</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تقارير ذاتية</a:t>
                      </a:r>
                      <a:endParaRPr kumimoji="0" lang="en-US" sz="1000" b="0" i="0" u="none" strike="noStrike" kern="1200" cap="none" spc="0" normalizeH="0" baseline="0" noProof="0" dirty="0">
                        <a:ln>
                          <a:noFill/>
                        </a:ln>
                        <a:solidFill>
                          <a:srgbClr val="002060"/>
                        </a:solidFill>
                        <a:effectLst/>
                        <a:uLnTx/>
                        <a:uFillTx/>
                        <a:latin typeface="Arial" panose="020B0604020202020204"/>
                        <a:ea typeface="+mn-ea"/>
                        <a:cs typeface="+mn-cs"/>
                      </a:endParaRPr>
                    </a:p>
                  </a:txBody>
                  <a:tcPr marL="72000" marR="72000" marT="36000" marB="36000"/>
                </a:tc>
                <a:tc>
                  <a:txBody>
                    <a:bodyPr/>
                    <a:lstStyle/>
                    <a:p>
                      <a:pPr algn="r" rtl="1"/>
                      <a:r>
                        <a:rPr lang="ar-JO" sz="1000" b="0" i="0" u="none" strike="noStrike" kern="1200" baseline="0" dirty="0">
                          <a:solidFill>
                            <a:srgbClr val="002060"/>
                          </a:solidFill>
                          <a:effectLst/>
                          <a:latin typeface="Arial" panose="020B0604020202020204" pitchFamily="34" charset="0"/>
                          <a:ea typeface="+mn-ea"/>
                          <a:cs typeface="+mn-cs"/>
                        </a:rPr>
                        <a:t>الفجوات المحورية في الوصول إلى الخدمات المنقذة للحياة محللة بناءً على معدل الفيات بين المصابين ومرسلة للأطراف ذات العلاقة</a:t>
                      </a:r>
                      <a:endParaRPr lang="en-US" sz="1000" b="0"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المخرج 1.4</a:t>
                      </a:r>
                      <a:endParaRPr lang="en-US" sz="1000" b="0"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392187616"/>
                  </a:ext>
                </a:extLst>
              </a:tr>
              <a:tr h="374551">
                <a:tc>
                  <a:txBody>
                    <a:bodyPr/>
                    <a:lstStyle/>
                    <a:p>
                      <a:pPr algn="r" rtl="1" fontAlgn="ctr"/>
                      <a:r>
                        <a:rPr lang="ar-JO" sz="1000" b="0" i="0" u="none" strike="noStrike" dirty="0">
                          <a:solidFill>
                            <a:srgbClr val="002060"/>
                          </a:solidFill>
                          <a:effectLst/>
                          <a:latin typeface="Arial" panose="020B0604020202020204" pitchFamily="34" charset="0"/>
                        </a:rPr>
                        <a:t>تقارير نوعية</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ربع سنوي</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الشريك المنفذ، السلطة الوطنية</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تقارير ذاتية</a:t>
                      </a:r>
                      <a:endParaRPr kumimoji="0" lang="en-US" sz="1000" b="0" i="0" u="none" strike="noStrike" kern="1200" cap="none" spc="0" normalizeH="0" baseline="0" noProof="0" dirty="0">
                        <a:ln>
                          <a:noFill/>
                        </a:ln>
                        <a:solidFill>
                          <a:srgbClr val="002060"/>
                        </a:solidFill>
                        <a:effectLst/>
                        <a:uLnTx/>
                        <a:uFillTx/>
                        <a:latin typeface="+mn-lt"/>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baseline="0" dirty="0">
                          <a:solidFill>
                            <a:srgbClr val="002060"/>
                          </a:solidFill>
                          <a:effectLst/>
                          <a:latin typeface="Arial" panose="020B0604020202020204" pitchFamily="34" charset="0"/>
                          <a:ea typeface="+mn-ea"/>
                          <a:cs typeface="+mn-cs"/>
                        </a:rPr>
                        <a:t>العمل على إزالة الألغام (الحماية)، الصحة ومنتديات التنسيق الأخرى ذات العلاقة تشمل ضحايا المخلفات المتفجرة والأشخاص ذوي الإعاقة</a:t>
                      </a:r>
                      <a:endParaRPr lang="en-US" sz="1000" b="0"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المخرج 1.5</a:t>
                      </a:r>
                      <a:endParaRPr lang="en-US" sz="1000" b="0"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2454104270"/>
                  </a:ext>
                </a:extLst>
              </a:tr>
            </a:tbl>
          </a:graphicData>
        </a:graphic>
      </p:graphicFrame>
    </p:spTree>
    <p:extLst>
      <p:ext uri="{BB962C8B-B14F-4D97-AF65-F5344CB8AC3E}">
        <p14:creationId xmlns:p14="http://schemas.microsoft.com/office/powerpoint/2010/main" val="16498104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C3BB11-F8D4-10D8-EAAD-B6EB2495A995}"/>
              </a:ext>
            </a:extLst>
          </p:cNvPr>
          <p:cNvSpPr txBox="1"/>
          <p:nvPr/>
        </p:nvSpPr>
        <p:spPr>
          <a:xfrm>
            <a:off x="5943600" y="223977"/>
            <a:ext cx="5887617" cy="261610"/>
          </a:xfrm>
          <a:prstGeom prst="rect">
            <a:avLst/>
          </a:prstGeom>
          <a:noFill/>
        </p:spPr>
        <p:txBody>
          <a:bodyPr wrap="square" rtlCol="0">
            <a:spAutoFit/>
          </a:bodyPr>
          <a:lstStyle/>
          <a:p>
            <a:pPr lvl="0" algn="r">
              <a:defRPr/>
            </a:pPr>
            <a:r>
              <a:rPr lang="ar-JO" sz="1100" b="1" dirty="0">
                <a:solidFill>
                  <a:srgbClr val="002060"/>
                </a:solidFill>
                <a:latin typeface="Arial" panose="020B0604020202020204" pitchFamily="34" charset="0"/>
              </a:rPr>
              <a:t>المؤشرات الرئيسية (الحد الأدنى من المؤشرات) اللازمة موضحة بالخط العريض</a:t>
            </a:r>
            <a:endParaRPr lang="en-GB" sz="1100" b="1" dirty="0">
              <a:solidFill>
                <a:srgbClr val="002060"/>
              </a:solidFill>
              <a:latin typeface="Arial" panose="020B0604020202020204" pitchFamily="34" charset="0"/>
            </a:endParaRPr>
          </a:p>
        </p:txBody>
      </p:sp>
      <p:sp>
        <p:nvSpPr>
          <p:cNvPr id="5" name="Rectangle 4">
            <a:extLst>
              <a:ext uri="{FF2B5EF4-FFF2-40B4-BE49-F238E27FC236}">
                <a16:creationId xmlns:a16="http://schemas.microsoft.com/office/drawing/2014/main" id="{3C57DE87-5C5B-274F-1171-45529EDD3C58}"/>
              </a:ext>
            </a:extLst>
          </p:cNvPr>
          <p:cNvSpPr/>
          <p:nvPr/>
        </p:nvSpPr>
        <p:spPr>
          <a:xfrm>
            <a:off x="408992" y="237040"/>
            <a:ext cx="3934408" cy="348761"/>
          </a:xfrm>
          <a:prstGeom prst="rect">
            <a:avLst/>
          </a:prstGeom>
          <a:noFill/>
        </p:spPr>
        <p:txBody>
          <a:bodyPr wrap="square" lIns="0" tIns="0" rIns="0" bIns="0">
            <a:noAutofit/>
          </a:bodyPr>
          <a:lstStyle/>
          <a:p>
            <a:pPr lvl="0">
              <a:defRPr/>
            </a:pPr>
            <a:r>
              <a:rPr lang="ar-JO" b="1" dirty="0">
                <a:solidFill>
                  <a:srgbClr val="103A71"/>
                </a:solidFill>
                <a:latin typeface="Arial" panose="020B0604020202020204" pitchFamily="34" charset="0"/>
              </a:rPr>
              <a:t>مؤشرات المخرجات المقترحة</a:t>
            </a:r>
            <a:endParaRPr lang="en-US" sz="1050" dirty="0">
              <a:solidFill>
                <a:prstClr val="black"/>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0C22B36B-C2BA-EED2-5933-035384A27F40}"/>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Slide Number Placeholder 5">
            <a:extLst>
              <a:ext uri="{FF2B5EF4-FFF2-40B4-BE49-F238E27FC236}">
                <a16:creationId xmlns:a16="http://schemas.microsoft.com/office/drawing/2014/main" id="{04DE48C1-E173-3506-C4F6-DD8FC8C92AFB}"/>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65</a:t>
            </a:fld>
            <a:endParaRPr lang="en-GB" dirty="0"/>
          </a:p>
        </p:txBody>
      </p:sp>
      <p:graphicFrame>
        <p:nvGraphicFramePr>
          <p:cNvPr id="7" name="Table 6">
            <a:extLst>
              <a:ext uri="{FF2B5EF4-FFF2-40B4-BE49-F238E27FC236}">
                <a16:creationId xmlns:a16="http://schemas.microsoft.com/office/drawing/2014/main" id="{DBD0BB86-877F-EB48-F618-82D8DEAA3855}"/>
              </a:ext>
            </a:extLst>
          </p:cNvPr>
          <p:cNvGraphicFramePr>
            <a:graphicFrameLocks noGrp="1"/>
          </p:cNvGraphicFramePr>
          <p:nvPr>
            <p:extLst>
              <p:ext uri="{D42A27DB-BD31-4B8C-83A1-F6EECF244321}">
                <p14:modId xmlns:p14="http://schemas.microsoft.com/office/powerpoint/2010/main" val="1294152161"/>
              </p:ext>
            </p:extLst>
          </p:nvPr>
        </p:nvGraphicFramePr>
        <p:xfrm>
          <a:off x="457201" y="699078"/>
          <a:ext cx="11374016" cy="2696797"/>
        </p:xfrm>
        <a:graphic>
          <a:graphicData uri="http://schemas.openxmlformats.org/drawingml/2006/table">
            <a:tbl>
              <a:tblPr>
                <a:tableStyleId>{5C22544A-7EE6-4342-B048-85BDC9FD1C3A}</a:tableStyleId>
              </a:tblPr>
              <a:tblGrid>
                <a:gridCol w="4285911">
                  <a:extLst>
                    <a:ext uri="{9D8B030D-6E8A-4147-A177-3AD203B41FA5}">
                      <a16:colId xmlns:a16="http://schemas.microsoft.com/office/drawing/2014/main" val="241963245"/>
                    </a:ext>
                  </a:extLst>
                </a:gridCol>
                <a:gridCol w="1415845">
                  <a:extLst>
                    <a:ext uri="{9D8B030D-6E8A-4147-A177-3AD203B41FA5}">
                      <a16:colId xmlns:a16="http://schemas.microsoft.com/office/drawing/2014/main" val="293433413"/>
                    </a:ext>
                  </a:extLst>
                </a:gridCol>
                <a:gridCol w="851443">
                  <a:extLst>
                    <a:ext uri="{9D8B030D-6E8A-4147-A177-3AD203B41FA5}">
                      <a16:colId xmlns:a16="http://schemas.microsoft.com/office/drawing/2014/main" val="1997923834"/>
                    </a:ext>
                  </a:extLst>
                </a:gridCol>
                <a:gridCol w="1763938">
                  <a:extLst>
                    <a:ext uri="{9D8B030D-6E8A-4147-A177-3AD203B41FA5}">
                      <a16:colId xmlns:a16="http://schemas.microsoft.com/office/drawing/2014/main" val="876717430"/>
                    </a:ext>
                  </a:extLst>
                </a:gridCol>
                <a:gridCol w="2338111">
                  <a:extLst>
                    <a:ext uri="{9D8B030D-6E8A-4147-A177-3AD203B41FA5}">
                      <a16:colId xmlns:a16="http://schemas.microsoft.com/office/drawing/2014/main" val="672191607"/>
                    </a:ext>
                  </a:extLst>
                </a:gridCol>
                <a:gridCol w="718768">
                  <a:extLst>
                    <a:ext uri="{9D8B030D-6E8A-4147-A177-3AD203B41FA5}">
                      <a16:colId xmlns:a16="http://schemas.microsoft.com/office/drawing/2014/main" val="349104042"/>
                    </a:ext>
                  </a:extLst>
                </a:gridCol>
              </a:tblGrid>
              <a:tr h="250901">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100" b="1" i="0" u="none" strike="noStrike" dirty="0">
                          <a:solidFill>
                            <a:schemeClr val="bg1">
                              <a:lumMod val="95000"/>
                            </a:schemeClr>
                          </a:solidFill>
                          <a:effectLst/>
                          <a:latin typeface="Arial" panose="020B0604020202020204" pitchFamily="34" charset="0"/>
                        </a:rPr>
                        <a:t>الوصف</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التكرار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المالك</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المصدر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المؤشر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200" b="1" i="0" u="none" strike="noStrike" dirty="0">
                          <a:solidFill>
                            <a:schemeClr val="bg1">
                              <a:lumMod val="95000"/>
                            </a:schemeClr>
                          </a:solidFill>
                          <a:effectLst/>
                          <a:latin typeface="Arial" panose="020B0604020202020204" pitchFamily="34" charset="0"/>
                        </a:rPr>
                        <a:t>الرقم</a:t>
                      </a:r>
                      <a:endParaRPr lang="en-GB" sz="1200" b="1" i="0" u="none" strike="noStrike" dirty="0">
                        <a:solidFill>
                          <a:schemeClr val="bg1">
                            <a:lumMod val="95000"/>
                          </a:schemeClr>
                        </a:solidFill>
                        <a:effectLst/>
                        <a:latin typeface="Arial" panose="020B0604020202020204" pitchFamily="34" charset="0"/>
                      </a:endParaRPr>
                    </a:p>
                  </a:txBody>
                  <a:tcPr marL="72000" marR="7620" marT="7620" marB="0" anchor="ctr">
                    <a:solidFill>
                      <a:schemeClr val="accent6"/>
                    </a:solidFill>
                  </a:tcPr>
                </a:tc>
                <a:extLst>
                  <a:ext uri="{0D108BD9-81ED-4DB2-BD59-A6C34878D82A}">
                    <a16:rowId xmlns:a16="http://schemas.microsoft.com/office/drawing/2014/main" val="4054895585"/>
                  </a:ext>
                </a:extLst>
              </a:tr>
              <a:tr h="241070">
                <a:tc gridSpan="6">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100" b="1" i="0" u="none" strike="noStrike" kern="1200" dirty="0">
                          <a:solidFill>
                            <a:schemeClr val="bg1"/>
                          </a:solidFill>
                          <a:effectLst/>
                          <a:latin typeface="Arial" panose="020B0604020202020204" pitchFamily="34" charset="0"/>
                          <a:ea typeface="+mn-ea"/>
                          <a:cs typeface="+mn-cs"/>
                        </a:rPr>
                        <a:t>المخرج 2: انخفاض مخزون العتاد المتفجر</a:t>
                      </a:r>
                      <a:endParaRPr lang="en-GB" sz="1100" b="1" i="0" u="none" strike="noStrike" kern="1200" dirty="0">
                        <a:solidFill>
                          <a:schemeClr val="bg1"/>
                        </a:solidFill>
                        <a:effectLst/>
                        <a:latin typeface="Arial" panose="020B0604020202020204" pitchFamily="34" charset="0"/>
                        <a:ea typeface="+mn-ea"/>
                        <a:cs typeface="+mn-cs"/>
                      </a:endParaRPr>
                    </a:p>
                  </a:txBody>
                  <a:tcPr marL="72000" marR="7620" marT="36000" marB="36000"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1413796"/>
                  </a:ext>
                </a:extLst>
              </a:tr>
              <a:tr h="454382">
                <a:tc>
                  <a:txBody>
                    <a:bodyPr/>
                    <a:lstStyle/>
                    <a:p>
                      <a:pPr algn="r" rtl="1"/>
                      <a:r>
                        <a:rPr lang="ar-JO" sz="1000" b="0" i="0" u="none" strike="noStrike" dirty="0">
                          <a:solidFill>
                            <a:srgbClr val="002060"/>
                          </a:solidFill>
                          <a:effectLst/>
                          <a:latin typeface="Arial" panose="020B0604020202020204" pitchFamily="34" charset="0"/>
                        </a:rPr>
                        <a:t>مؤشر كمي يمكن أن يتم إدراجه في إطار النتائج (إذا كان ذي علاقة)</a:t>
                      </a:r>
                      <a:endParaRPr lang="en-US" sz="1000" b="0" i="0" u="none" strike="noStrike" kern="1200" baseline="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ربع سنوي</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الشريك المنفذ، السلطة الوطنية</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baseline="0" dirty="0">
                          <a:solidFill>
                            <a:srgbClr val="002060"/>
                          </a:solidFill>
                          <a:effectLst/>
                          <a:latin typeface="Arial" panose="020B0604020202020204" pitchFamily="34" charset="0"/>
                        </a:rPr>
                        <a:t>نظام إدارة معلومات العمل على إزالة الألغام، </a:t>
                      </a: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تقارير ذاتية</a:t>
                      </a:r>
                      <a:endParaRPr kumimoji="0" lang="en-US" sz="1000" b="0" i="0" u="none" strike="noStrike" kern="1200" cap="none" spc="0" normalizeH="0" baseline="0" noProof="0" dirty="0">
                        <a:ln>
                          <a:noFill/>
                        </a:ln>
                        <a:solidFill>
                          <a:srgbClr val="002060"/>
                        </a:solidFill>
                        <a:effectLst/>
                        <a:uLnTx/>
                        <a:uFillTx/>
                        <a:latin typeface="+mn-lt"/>
                        <a:ea typeface="+mn-ea"/>
                        <a:cs typeface="+mn-cs"/>
                      </a:endParaRPr>
                    </a:p>
                  </a:txBody>
                  <a:tcPr marL="72000" marR="72000" marT="36000" marB="36000"/>
                </a:tc>
                <a:tc>
                  <a:txBody>
                    <a:bodyPr/>
                    <a:lstStyle/>
                    <a:p>
                      <a:pPr marL="0" marR="0" lvl="0" indent="0" algn="r" rtl="1" eaLnBrk="1" fontAlgn="auto" latinLnBrk="0" hangingPunct="1">
                        <a:lnSpc>
                          <a:spcPct val="100000"/>
                        </a:lnSpc>
                        <a:spcBef>
                          <a:spcPts val="0"/>
                        </a:spcBef>
                        <a:spcAft>
                          <a:spcPts val="0"/>
                        </a:spcAft>
                        <a:buFontTx/>
                        <a:buNone/>
                      </a:pPr>
                      <a:r>
                        <a:rPr lang="ar-JO" sz="1000" b="1" i="0" u="none" strike="noStrike" kern="1200" baseline="0" dirty="0">
                          <a:solidFill>
                            <a:srgbClr val="002060"/>
                          </a:solidFill>
                          <a:effectLst/>
                          <a:latin typeface="Arial" panose="020B0604020202020204" pitchFamily="34" charset="0"/>
                          <a:ea typeface="+mn-ea"/>
                          <a:cs typeface="+mn-cs"/>
                        </a:rPr>
                        <a:t>عدد المخلفات المتفجرة المدمرة من خلال التفجير بالجملة (تخفيض المخزون) (مصنفة حسب فئة المخلفات المتفجرة)</a:t>
                      </a:r>
                      <a:endParaRPr lang="en-GB" sz="1000" b="1"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algn="r" defTabSz="914400" rtl="1" eaLnBrk="1" fontAlgn="ctr" latinLnBrk="0" hangingPunct="1"/>
                      <a:r>
                        <a:rPr lang="ar-JO" sz="1000" b="1" i="0" u="none" strike="noStrike" kern="1200" dirty="0">
                          <a:solidFill>
                            <a:srgbClr val="002060"/>
                          </a:solidFill>
                          <a:effectLst/>
                          <a:latin typeface="Arial" panose="020B0604020202020204" pitchFamily="34" charset="0"/>
                          <a:ea typeface="+mn-ea"/>
                          <a:cs typeface="+mn-cs"/>
                        </a:rPr>
                        <a:t>المخرج 2.1</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594355268"/>
                  </a:ext>
                </a:extLst>
              </a:tr>
              <a:tr h="551914">
                <a:tc>
                  <a:txBody>
                    <a:bodyPr/>
                    <a:lstStyle/>
                    <a:p>
                      <a:pPr algn="r" rtl="1"/>
                      <a:r>
                        <a:rPr lang="ar-JO" sz="1000" b="0" i="0" u="none" strike="noStrike" dirty="0">
                          <a:solidFill>
                            <a:srgbClr val="002060"/>
                          </a:solidFill>
                          <a:effectLst/>
                          <a:latin typeface="Arial" panose="020B0604020202020204" pitchFamily="34" charset="0"/>
                        </a:rPr>
                        <a:t>مؤشر كمي يمكن أن يتم إدراجه في إطار النتائج (إذا كان ذي علاقة)</a:t>
                      </a:r>
                      <a:endParaRPr lang="en-US" sz="1000" b="0" i="0" u="none" strike="noStrike" kern="1200" baseline="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ربع سنوي</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الشريك المنفذ، السلطة الوطنية</a:t>
                      </a:r>
                      <a:endParaRPr lang="en-US" sz="1000" b="0" i="0" u="none" strike="noStrike" kern="1200" dirty="0">
                        <a:solidFill>
                          <a:srgbClr val="002060"/>
                        </a:solidFill>
                        <a:effectLst/>
                        <a:latin typeface="Arial" panose="020B0604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تقارير ذاتية</a:t>
                      </a:r>
                      <a:endParaRPr kumimoji="0" lang="en-US" sz="1000" b="0" i="0" u="none" strike="noStrike" kern="1200" cap="none" spc="0" normalizeH="0" baseline="0" noProof="0" dirty="0">
                        <a:ln>
                          <a:noFill/>
                        </a:ln>
                        <a:solidFill>
                          <a:srgbClr val="002060"/>
                        </a:solidFill>
                        <a:effectLst/>
                        <a:uLnTx/>
                        <a:uFillTx/>
                        <a:latin typeface="+mn-lt"/>
                        <a:ea typeface="+mn-ea"/>
                        <a:cs typeface="+mn-cs"/>
                      </a:endParaRPr>
                    </a:p>
                  </a:txBody>
                  <a:tcPr marL="72000" marR="72000" marT="36000" marB="36000"/>
                </a:tc>
                <a:tc>
                  <a:txBody>
                    <a:bodyPr/>
                    <a:lstStyle/>
                    <a:p>
                      <a:pPr marL="0" marR="0" lvl="0" indent="0" algn="r" rtl="1" eaLnBrk="1" fontAlgn="auto" latinLnBrk="0" hangingPunct="1">
                        <a:lnSpc>
                          <a:spcPct val="100000"/>
                        </a:lnSpc>
                        <a:spcBef>
                          <a:spcPts val="0"/>
                        </a:spcBef>
                        <a:spcAft>
                          <a:spcPts val="0"/>
                        </a:spcAft>
                        <a:buFontTx/>
                        <a:buNone/>
                      </a:pPr>
                      <a:r>
                        <a:rPr lang="ar-JO" sz="1000" b="1" i="0" u="none" strike="noStrike" kern="1200" baseline="0" dirty="0">
                          <a:solidFill>
                            <a:srgbClr val="002060"/>
                          </a:solidFill>
                          <a:effectLst/>
                          <a:latin typeface="Arial" panose="020B0604020202020204" pitchFamily="34" charset="0"/>
                          <a:ea typeface="+mn-ea"/>
                          <a:cs typeface="+mn-cs"/>
                        </a:rPr>
                        <a:t>عدد مخازن الأسلحة والذخيرة التي أصبحت آمنة من خلال أنشطة ذخيرة الأسلحة والإدارة (حيثما كان مناسباً)</a:t>
                      </a:r>
                      <a:endParaRPr lang="en-GB" sz="1000" b="1"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algn="r" defTabSz="914400" rtl="1" eaLnBrk="1" fontAlgn="ctr" latinLnBrk="0" hangingPunct="1"/>
                      <a:r>
                        <a:rPr kumimoji="0" lang="ar-JO" sz="1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المخرج 2.2</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2930048471"/>
                  </a:ext>
                </a:extLst>
              </a:tr>
              <a:tr h="708032">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000" b="0" i="0" u="none" strike="noStrike" baseline="0" dirty="0">
                          <a:solidFill>
                            <a:srgbClr val="002060"/>
                          </a:solidFill>
                          <a:effectLst/>
                          <a:latin typeface="Arial" panose="020B0604020202020204" pitchFamily="34" charset="0"/>
                        </a:rPr>
                        <a:t>استخدام البيانات بشأن عدد الأشخاص الذين يعيشون في أصغر منطقة إدارية محيطة بمخازن الذخيرة المحددة</a:t>
                      </a: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ربع سنوي</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الشريك المنفذ، السلطة الوطنية</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تقارير ذاتية</a:t>
                      </a:r>
                      <a:endParaRPr kumimoji="0" lang="en-US" sz="1000" b="0" i="0" u="none" strike="noStrike" kern="1200" cap="none" spc="0" normalizeH="0" baseline="0" noProof="0" dirty="0">
                        <a:ln>
                          <a:noFill/>
                        </a:ln>
                        <a:solidFill>
                          <a:srgbClr val="002060"/>
                        </a:solidFill>
                        <a:effectLst/>
                        <a:uLnTx/>
                        <a:uFillTx/>
                        <a:latin typeface="+mn-lt"/>
                        <a:ea typeface="+mn-ea"/>
                        <a:cs typeface="+mn-cs"/>
                      </a:endParaRPr>
                    </a:p>
                  </a:txBody>
                  <a:tcPr marL="72000" marR="72000" marT="36000" marB="36000"/>
                </a:tc>
                <a:tc>
                  <a:txBody>
                    <a:bodyPr/>
                    <a:lstStyle/>
                    <a:p>
                      <a:pPr marL="0" lvl="0" indent="0" algn="r" rtl="1">
                        <a:lnSpc>
                          <a:spcPct val="100000"/>
                        </a:lnSpc>
                        <a:spcBef>
                          <a:spcPts val="0"/>
                        </a:spcBef>
                        <a:spcAft>
                          <a:spcPts val="0"/>
                        </a:spcAft>
                        <a:buNone/>
                      </a:pPr>
                      <a:r>
                        <a:rPr lang="ar-JO" sz="1000" b="1" i="0" u="none" strike="noStrike" kern="1200" baseline="0" dirty="0">
                          <a:solidFill>
                            <a:srgbClr val="002060"/>
                          </a:solidFill>
                          <a:effectLst/>
                          <a:latin typeface="Arial" panose="020B0604020202020204" pitchFamily="34" charset="0"/>
                          <a:ea typeface="+mn-ea"/>
                          <a:cs typeface="+mn-cs"/>
                        </a:rPr>
                        <a:t>عدد المستفيدون (عدد تقديري للذين تأثروا بسبب انفجار غير متوقع في مخازن الذخيرة والتي تم الوقاية منها من خلال أنشطة تخفيض المخزون)</a:t>
                      </a:r>
                      <a:endParaRPr lang="en-GB" sz="1000" b="1"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المخرج 2.3</a:t>
                      </a:r>
                      <a:endParaRPr lang="en-US" sz="1000" b="1"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3122736916"/>
                  </a:ext>
                </a:extLst>
              </a:tr>
              <a:tr h="374551">
                <a:tc>
                  <a:txBody>
                    <a:bodyPr/>
                    <a:lstStyle/>
                    <a:p>
                      <a:pPr algn="r" rtl="1" fontAlgn="ctr"/>
                      <a:r>
                        <a:rPr lang="ar-JO" sz="1000" b="0" i="0" u="none" strike="noStrike" dirty="0">
                          <a:solidFill>
                            <a:srgbClr val="002060"/>
                          </a:solidFill>
                          <a:effectLst/>
                          <a:latin typeface="Arial" panose="020B0604020202020204" pitchFamily="34" charset="0"/>
                        </a:rPr>
                        <a:t>أدلة</a:t>
                      </a:r>
                      <a:r>
                        <a:rPr lang="ar-JO" sz="1000" b="0" i="0" u="none" strike="noStrike" baseline="0" dirty="0">
                          <a:solidFill>
                            <a:srgbClr val="002060"/>
                          </a:solidFill>
                          <a:effectLst/>
                          <a:latin typeface="Arial" panose="020B0604020202020204" pitchFamily="34" charset="0"/>
                        </a:rPr>
                        <a:t> ثلاثية المنظور وتحليل لرغبة الحكومة السياسية لتخفيض الوصول إلى الأسلحة والذخيرة من خلال المبادرات. يمكن أن يشمل ذلك المبادرات الحكومية أو المبادرات المنفذة بالشراكة مع الحكومة.</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سنوياً</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المانح</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a:ea typeface="+mn-ea"/>
                          <a:cs typeface="+mn-cs"/>
                        </a:rPr>
                        <a:t>المتابعة والتقييم</a:t>
                      </a:r>
                      <a:endParaRPr kumimoji="0" lang="en-US" sz="1000" b="0" i="0" u="none" strike="noStrike" kern="1200" cap="none" spc="0" normalizeH="0" baseline="0" noProof="0" dirty="0">
                        <a:ln>
                          <a:noFill/>
                        </a:ln>
                        <a:solidFill>
                          <a:srgbClr val="002060"/>
                        </a:solidFill>
                        <a:effectLst/>
                        <a:uLnTx/>
                        <a:uFillTx/>
                        <a:latin typeface="Arial" panose="020B0604020202020204"/>
                        <a:ea typeface="+mn-ea"/>
                        <a:cs typeface="+mn-cs"/>
                      </a:endParaRPr>
                    </a:p>
                  </a:txBody>
                  <a:tcPr marL="72000" marR="72000" marT="36000" marB="36000"/>
                </a:tc>
                <a:tc>
                  <a:txBody>
                    <a:bodyPr/>
                    <a:lstStyle/>
                    <a:p>
                      <a:pPr algn="r" rtl="1"/>
                      <a:r>
                        <a:rPr lang="ar-JO" sz="1000" b="0" i="0" u="none" strike="noStrike" kern="1200" baseline="0" dirty="0">
                          <a:solidFill>
                            <a:srgbClr val="002060"/>
                          </a:solidFill>
                          <a:effectLst/>
                          <a:latin typeface="Arial" panose="020B0604020202020204" pitchFamily="34" charset="0"/>
                          <a:ea typeface="+mn-ea"/>
                          <a:cs typeface="+mn-cs"/>
                        </a:rPr>
                        <a:t>رغبة سياسية واضحة لدعم المبادرات لتخفيض الوصول إلى الأسلحة والذخيرة</a:t>
                      </a:r>
                      <a:endParaRPr lang="en-US" sz="1000" b="0"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المخرج 2.4</a:t>
                      </a:r>
                      <a:endParaRPr lang="en-US" sz="1000" b="0"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392187616"/>
                  </a:ext>
                </a:extLst>
              </a:tr>
            </a:tbl>
          </a:graphicData>
        </a:graphic>
      </p:graphicFrame>
    </p:spTree>
    <p:extLst>
      <p:ext uri="{BB962C8B-B14F-4D97-AF65-F5344CB8AC3E}">
        <p14:creationId xmlns:p14="http://schemas.microsoft.com/office/powerpoint/2010/main" val="39380864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D6A9C22-5F1B-2D95-920A-63A91AAE0A9B}"/>
              </a:ext>
            </a:extLst>
          </p:cNvPr>
          <p:cNvSpPr txBox="1"/>
          <p:nvPr/>
        </p:nvSpPr>
        <p:spPr>
          <a:xfrm>
            <a:off x="408992" y="211762"/>
            <a:ext cx="3847423" cy="261610"/>
          </a:xfrm>
          <a:prstGeom prst="rect">
            <a:avLst/>
          </a:prstGeom>
          <a:noFill/>
        </p:spPr>
        <p:txBody>
          <a:bodyPr wrap="square" rtlCol="0">
            <a:spAutoFit/>
          </a:bodyPr>
          <a:lstStyle/>
          <a:p>
            <a:pPr lvl="0" algn="r">
              <a:defRPr/>
            </a:pPr>
            <a:r>
              <a:rPr lang="ar-JO" sz="1100" b="1" dirty="0">
                <a:solidFill>
                  <a:srgbClr val="002060"/>
                </a:solidFill>
                <a:latin typeface="Arial" panose="020B0604020202020204" pitchFamily="34" charset="0"/>
              </a:rPr>
              <a:t>المؤشرات الرئيسية (الحد الأدنى من المؤشرات) اللازمة موضحة بالخط العريض</a:t>
            </a:r>
            <a:endParaRPr lang="en-GB" sz="1100" b="1" dirty="0">
              <a:solidFill>
                <a:srgbClr val="002060"/>
              </a:solidFill>
              <a:latin typeface="Arial" panose="020B0604020202020204" pitchFamily="34" charset="0"/>
            </a:endParaRPr>
          </a:p>
        </p:txBody>
      </p:sp>
      <p:sp>
        <p:nvSpPr>
          <p:cNvPr id="7" name="Rectangle 6">
            <a:extLst>
              <a:ext uri="{FF2B5EF4-FFF2-40B4-BE49-F238E27FC236}">
                <a16:creationId xmlns:a16="http://schemas.microsoft.com/office/drawing/2014/main" id="{494C57D4-0310-0473-A5A8-2011AAA76947}"/>
              </a:ext>
            </a:extLst>
          </p:cNvPr>
          <p:cNvSpPr/>
          <p:nvPr/>
        </p:nvSpPr>
        <p:spPr>
          <a:xfrm>
            <a:off x="9552992" y="298991"/>
            <a:ext cx="3934408" cy="348761"/>
          </a:xfrm>
          <a:prstGeom prst="rect">
            <a:avLst/>
          </a:prstGeom>
          <a:noFill/>
        </p:spPr>
        <p:txBody>
          <a:bodyPr wrap="square" lIns="0" tIns="0" rIns="0" bIns="0">
            <a:noAutofit/>
          </a:bodyPr>
          <a:lstStyle/>
          <a:p>
            <a:pPr lvl="0">
              <a:defRPr/>
            </a:pPr>
            <a:r>
              <a:rPr lang="ar-JO" b="1" dirty="0">
                <a:solidFill>
                  <a:srgbClr val="103A71"/>
                </a:solidFill>
                <a:latin typeface="Arial" panose="020B0604020202020204" pitchFamily="34" charset="0"/>
              </a:rPr>
              <a:t>مؤشرات المخرجات المقترحة</a:t>
            </a:r>
            <a:endParaRPr lang="en-US" sz="1050" dirty="0">
              <a:solidFill>
                <a:prstClr val="black"/>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2" name="Slide Number Placeholder 5">
            <a:extLst>
              <a:ext uri="{FF2B5EF4-FFF2-40B4-BE49-F238E27FC236}">
                <a16:creationId xmlns:a16="http://schemas.microsoft.com/office/drawing/2014/main" id="{718DEF7B-BAB8-4780-E5AD-125ADABE752C}"/>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66</a:t>
            </a:fld>
            <a:endParaRPr lang="en-GB" dirty="0"/>
          </a:p>
        </p:txBody>
      </p:sp>
      <p:graphicFrame>
        <p:nvGraphicFramePr>
          <p:cNvPr id="9" name="Table 8">
            <a:extLst>
              <a:ext uri="{FF2B5EF4-FFF2-40B4-BE49-F238E27FC236}">
                <a16:creationId xmlns:a16="http://schemas.microsoft.com/office/drawing/2014/main" id="{DBD0BB86-877F-EB48-F618-82D8DEAA3855}"/>
              </a:ext>
            </a:extLst>
          </p:cNvPr>
          <p:cNvGraphicFramePr>
            <a:graphicFrameLocks noGrp="1"/>
          </p:cNvGraphicFramePr>
          <p:nvPr>
            <p:extLst>
              <p:ext uri="{D42A27DB-BD31-4B8C-83A1-F6EECF244321}">
                <p14:modId xmlns:p14="http://schemas.microsoft.com/office/powerpoint/2010/main" val="890652341"/>
              </p:ext>
            </p:extLst>
          </p:nvPr>
        </p:nvGraphicFramePr>
        <p:xfrm>
          <a:off x="408992" y="699078"/>
          <a:ext cx="11374016" cy="4079437"/>
        </p:xfrm>
        <a:graphic>
          <a:graphicData uri="http://schemas.openxmlformats.org/drawingml/2006/table">
            <a:tbl>
              <a:tblPr>
                <a:tableStyleId>{5C22544A-7EE6-4342-B048-85BDC9FD1C3A}</a:tableStyleId>
              </a:tblPr>
              <a:tblGrid>
                <a:gridCol w="4285911">
                  <a:extLst>
                    <a:ext uri="{9D8B030D-6E8A-4147-A177-3AD203B41FA5}">
                      <a16:colId xmlns:a16="http://schemas.microsoft.com/office/drawing/2014/main" val="241963245"/>
                    </a:ext>
                  </a:extLst>
                </a:gridCol>
                <a:gridCol w="1415845">
                  <a:extLst>
                    <a:ext uri="{9D8B030D-6E8A-4147-A177-3AD203B41FA5}">
                      <a16:colId xmlns:a16="http://schemas.microsoft.com/office/drawing/2014/main" val="293433413"/>
                    </a:ext>
                  </a:extLst>
                </a:gridCol>
                <a:gridCol w="851443">
                  <a:extLst>
                    <a:ext uri="{9D8B030D-6E8A-4147-A177-3AD203B41FA5}">
                      <a16:colId xmlns:a16="http://schemas.microsoft.com/office/drawing/2014/main" val="1997923834"/>
                    </a:ext>
                  </a:extLst>
                </a:gridCol>
                <a:gridCol w="1763938">
                  <a:extLst>
                    <a:ext uri="{9D8B030D-6E8A-4147-A177-3AD203B41FA5}">
                      <a16:colId xmlns:a16="http://schemas.microsoft.com/office/drawing/2014/main" val="876717430"/>
                    </a:ext>
                  </a:extLst>
                </a:gridCol>
                <a:gridCol w="2338111">
                  <a:extLst>
                    <a:ext uri="{9D8B030D-6E8A-4147-A177-3AD203B41FA5}">
                      <a16:colId xmlns:a16="http://schemas.microsoft.com/office/drawing/2014/main" val="672191607"/>
                    </a:ext>
                  </a:extLst>
                </a:gridCol>
                <a:gridCol w="718768">
                  <a:extLst>
                    <a:ext uri="{9D8B030D-6E8A-4147-A177-3AD203B41FA5}">
                      <a16:colId xmlns:a16="http://schemas.microsoft.com/office/drawing/2014/main" val="349104042"/>
                    </a:ext>
                  </a:extLst>
                </a:gridCol>
              </a:tblGrid>
              <a:tr h="250901">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100" b="1" i="0" u="none" strike="noStrike" dirty="0">
                          <a:solidFill>
                            <a:schemeClr val="bg1">
                              <a:lumMod val="95000"/>
                            </a:schemeClr>
                          </a:solidFill>
                          <a:effectLst/>
                          <a:latin typeface="Arial" panose="020B0604020202020204" pitchFamily="34" charset="0"/>
                        </a:rPr>
                        <a:t>الوصف</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التكرار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المالك</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المصدر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المؤشر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200" b="1" i="0" u="none" strike="noStrike" dirty="0">
                          <a:solidFill>
                            <a:schemeClr val="bg1">
                              <a:lumMod val="95000"/>
                            </a:schemeClr>
                          </a:solidFill>
                          <a:effectLst/>
                          <a:latin typeface="Arial" panose="020B0604020202020204" pitchFamily="34" charset="0"/>
                        </a:rPr>
                        <a:t>الرقم</a:t>
                      </a:r>
                      <a:endParaRPr lang="en-GB" sz="1200" b="1" i="0" u="none" strike="noStrike" dirty="0">
                        <a:solidFill>
                          <a:schemeClr val="bg1">
                            <a:lumMod val="95000"/>
                          </a:schemeClr>
                        </a:solidFill>
                        <a:effectLst/>
                        <a:latin typeface="Arial" panose="020B0604020202020204" pitchFamily="34" charset="0"/>
                      </a:endParaRPr>
                    </a:p>
                  </a:txBody>
                  <a:tcPr marL="72000" marR="7620" marT="7620" marB="0" anchor="ctr">
                    <a:solidFill>
                      <a:schemeClr val="accent6"/>
                    </a:solidFill>
                  </a:tcPr>
                </a:tc>
                <a:extLst>
                  <a:ext uri="{0D108BD9-81ED-4DB2-BD59-A6C34878D82A}">
                    <a16:rowId xmlns:a16="http://schemas.microsoft.com/office/drawing/2014/main" val="4054895585"/>
                  </a:ext>
                </a:extLst>
              </a:tr>
              <a:tr h="241070">
                <a:tc gridSpan="6">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100" b="1" i="0" u="none" strike="noStrike" kern="1200" dirty="0">
                          <a:solidFill>
                            <a:schemeClr val="bg1"/>
                          </a:solidFill>
                          <a:effectLst/>
                          <a:latin typeface="Arial" panose="020B0604020202020204" pitchFamily="34" charset="0"/>
                          <a:ea typeface="+mn-ea"/>
                          <a:cs typeface="+mn-cs"/>
                        </a:rPr>
                        <a:t>المخرج </a:t>
                      </a:r>
                      <a:r>
                        <a:rPr lang="en-US" sz="1100" b="1" i="0" u="none" strike="noStrike" kern="1200" dirty="0">
                          <a:solidFill>
                            <a:schemeClr val="bg1"/>
                          </a:solidFill>
                          <a:effectLst/>
                          <a:latin typeface="Arial" panose="020B0604020202020204" pitchFamily="34" charset="0"/>
                          <a:ea typeface="+mn-ea"/>
                          <a:cs typeface="+mn-cs"/>
                        </a:rPr>
                        <a:t>3</a:t>
                      </a:r>
                      <a:r>
                        <a:rPr lang="ar-JO" sz="1100" b="1" i="0" u="none" strike="noStrike" kern="1200" dirty="0">
                          <a:solidFill>
                            <a:schemeClr val="bg1"/>
                          </a:solidFill>
                          <a:effectLst/>
                          <a:latin typeface="Arial" panose="020B0604020202020204" pitchFamily="34" charset="0"/>
                          <a:ea typeface="+mn-ea"/>
                          <a:cs typeface="+mn-cs"/>
                        </a:rPr>
                        <a:t>: قدرات معززة للمنظمات المنفذة في العمل على إزالة الألغام</a:t>
                      </a:r>
                      <a:endParaRPr lang="en-GB" sz="1100" b="1" i="0" u="none" strike="noStrike" kern="1200" dirty="0">
                        <a:solidFill>
                          <a:schemeClr val="bg1"/>
                        </a:solidFill>
                        <a:effectLst/>
                        <a:latin typeface="Arial" panose="020B0604020202020204" pitchFamily="34" charset="0"/>
                        <a:ea typeface="+mn-ea"/>
                        <a:cs typeface="+mn-cs"/>
                      </a:endParaRPr>
                    </a:p>
                  </a:txBody>
                  <a:tcPr marL="72000" marR="7620" marT="36000" marB="36000"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1413796"/>
                  </a:ext>
                </a:extLst>
              </a:tr>
              <a:tr h="454382">
                <a:tc>
                  <a:txBody>
                    <a:bodyPr/>
                    <a:lstStyle/>
                    <a:p>
                      <a:pPr algn="r" rtl="1"/>
                      <a:r>
                        <a:rPr lang="ar-JO" sz="1000" b="0" i="0" u="none" strike="noStrike" dirty="0">
                          <a:solidFill>
                            <a:srgbClr val="002060"/>
                          </a:solidFill>
                          <a:effectLst/>
                          <a:latin typeface="Arial" panose="020B0604020202020204" pitchFamily="34" charset="0"/>
                        </a:rPr>
                        <a:t>مؤشر كمي يمكن أن يتم إدراجه في إطار النتائج</a:t>
                      </a:r>
                      <a:endParaRPr lang="en-US" sz="1000" b="0" i="0" u="none" strike="noStrike" kern="1200" baseline="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ربع سنوي</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baseline="0" dirty="0">
                          <a:solidFill>
                            <a:srgbClr val="002060"/>
                          </a:solidFill>
                          <a:effectLst/>
                          <a:latin typeface="Arial" panose="020B0604020202020204" pitchFamily="34" charset="0"/>
                        </a:rPr>
                        <a:t>تقارير ذاتية، سجلات التدريب</a:t>
                      </a:r>
                      <a:endParaRPr kumimoji="0" lang="en-US" sz="1000" b="0" i="0" u="none" strike="noStrike" kern="1200" cap="none" spc="0" normalizeH="0" baseline="0" noProof="0" dirty="0">
                        <a:ln>
                          <a:noFill/>
                        </a:ln>
                        <a:solidFill>
                          <a:srgbClr val="002060"/>
                        </a:solidFill>
                        <a:effectLst/>
                        <a:uLnTx/>
                        <a:uFillTx/>
                        <a:latin typeface="+mn-lt"/>
                        <a:ea typeface="+mn-ea"/>
                        <a:cs typeface="+mn-cs"/>
                      </a:endParaRPr>
                    </a:p>
                  </a:txBody>
                  <a:tcPr marL="72000" marR="72000" marT="36000" marB="36000"/>
                </a:tc>
                <a:tc>
                  <a:txBody>
                    <a:bodyPr/>
                    <a:lstStyle/>
                    <a:p>
                      <a:pPr marL="0" marR="0" lvl="0" indent="0" algn="r" rtl="1" eaLnBrk="1" fontAlgn="auto" latinLnBrk="0" hangingPunct="1">
                        <a:lnSpc>
                          <a:spcPct val="100000"/>
                        </a:lnSpc>
                        <a:spcBef>
                          <a:spcPts val="0"/>
                        </a:spcBef>
                        <a:spcAft>
                          <a:spcPts val="0"/>
                        </a:spcAft>
                        <a:buFontTx/>
                        <a:buNone/>
                      </a:pPr>
                      <a:r>
                        <a:rPr lang="ar-JO" sz="1000" b="1" i="0" u="none" strike="noStrike" kern="1200" dirty="0">
                          <a:solidFill>
                            <a:srgbClr val="002060"/>
                          </a:solidFill>
                          <a:effectLst/>
                          <a:latin typeface="Arial" panose="020B0604020202020204" pitchFamily="34" charset="0"/>
                          <a:ea typeface="+mn-ea"/>
                          <a:cs typeface="+mn-cs"/>
                        </a:rPr>
                        <a:t>عدد الموظفين من المنظمات المنفذة في مجال العمل على إزالة الألغام المدربين أو المدعومين بأنشطة بناء قدرات (مصنفين حسب الجنس ومجال التدريب (مثل التعليم بشأن مخاطر المخلفات المتفجرة، طبي، التخلص من المخلفات المتفجرة، الخ.))</a:t>
                      </a:r>
                      <a:endParaRPr lang="en-GB" sz="1000" b="1" i="0" u="none" strike="noStrike" kern="1200" dirty="0">
                        <a:solidFill>
                          <a:srgbClr val="002060"/>
                        </a:solidFill>
                        <a:effectLst/>
                        <a:latin typeface="Arial" panose="020B0604020202020204" pitchFamily="34" charset="0"/>
                        <a:ea typeface="+mn-ea"/>
                        <a:cs typeface="+mn-cs"/>
                      </a:endParaRPr>
                    </a:p>
                  </a:txBody>
                  <a:tcPr/>
                </a:tc>
                <a:tc>
                  <a:txBody>
                    <a:bodyPr/>
                    <a:lstStyle/>
                    <a:p>
                      <a:pPr marL="0" algn="r" defTabSz="914400" rtl="1" eaLnBrk="1" fontAlgn="ctr" latinLnBrk="0" hangingPunct="1"/>
                      <a:r>
                        <a:rPr lang="ar-JO" sz="1000" b="1" i="0" u="none" strike="noStrike" kern="1200" dirty="0">
                          <a:solidFill>
                            <a:srgbClr val="002060"/>
                          </a:solidFill>
                          <a:effectLst/>
                          <a:latin typeface="Arial" panose="020B0604020202020204" pitchFamily="34" charset="0"/>
                          <a:ea typeface="+mn-ea"/>
                          <a:cs typeface="+mn-cs"/>
                        </a:rPr>
                        <a:t>المخرج 3.1</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594355268"/>
                  </a:ext>
                </a:extLst>
              </a:tr>
              <a:tr h="551914">
                <a:tc>
                  <a:txBody>
                    <a:bodyPr/>
                    <a:lstStyle/>
                    <a:p>
                      <a:pPr algn="r" rtl="1"/>
                      <a:r>
                        <a:rPr lang="ar-JO" sz="1000" b="0" i="0" u="none" strike="noStrike" dirty="0">
                          <a:solidFill>
                            <a:srgbClr val="002060"/>
                          </a:solidFill>
                          <a:effectLst/>
                          <a:latin typeface="Arial" panose="020B0604020202020204" pitchFamily="34" charset="0"/>
                        </a:rPr>
                        <a:t>يقيس هذا المؤشر نسبة التنفيذ مقارنة بخطة بناء القدرات المعدة من قبل الشركاء المنفذين والشركاء المنفذين المحليين</a:t>
                      </a:r>
                      <a:endParaRPr lang="en-US" sz="1000" b="0" i="0" u="none" strike="noStrike" kern="1200" baseline="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ربع سنوي</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baseline="0" dirty="0">
                          <a:solidFill>
                            <a:srgbClr val="002060"/>
                          </a:solidFill>
                          <a:effectLst/>
                          <a:latin typeface="Arial" panose="020B0604020202020204" pitchFamily="34" charset="0"/>
                        </a:rPr>
                        <a:t>تقارير ذاتية</a:t>
                      </a:r>
                      <a:endParaRPr kumimoji="0" lang="en-US" sz="1000" b="0" i="0" u="none" strike="noStrike" kern="1200" cap="none" spc="0" normalizeH="0" baseline="0" noProof="0" dirty="0">
                        <a:ln>
                          <a:noFill/>
                        </a:ln>
                        <a:solidFill>
                          <a:srgbClr val="002060"/>
                        </a:solidFill>
                        <a:effectLst/>
                        <a:uLnTx/>
                        <a:uFillTx/>
                        <a:latin typeface="+mn-lt"/>
                        <a:ea typeface="+mn-ea"/>
                        <a:cs typeface="+mn-cs"/>
                      </a:endParaRPr>
                    </a:p>
                  </a:txBody>
                  <a:tcPr marL="72000" marR="72000" marT="36000" marB="36000"/>
                </a:tc>
                <a:tc>
                  <a:txBody>
                    <a:bodyPr/>
                    <a:lstStyle/>
                    <a:p>
                      <a:pPr marL="0" marR="0" lvl="0" indent="0" algn="r" rtl="1" eaLnBrk="1" fontAlgn="auto" latinLnBrk="0" hangingPunct="1">
                        <a:lnSpc>
                          <a:spcPct val="100000"/>
                        </a:lnSpc>
                        <a:spcBef>
                          <a:spcPts val="0"/>
                        </a:spcBef>
                        <a:spcAft>
                          <a:spcPts val="0"/>
                        </a:spcAft>
                        <a:buFontTx/>
                        <a:buNone/>
                      </a:pPr>
                      <a:r>
                        <a:rPr lang="ar-JO" sz="1000" b="1" i="0" u="none" strike="noStrike" kern="1200" dirty="0">
                          <a:solidFill>
                            <a:srgbClr val="002060"/>
                          </a:solidFill>
                          <a:effectLst/>
                          <a:latin typeface="Arial" panose="020B0604020202020204" pitchFamily="34" charset="0"/>
                          <a:ea typeface="+mn-ea"/>
                          <a:cs typeface="+mn-cs"/>
                        </a:rPr>
                        <a:t>نسبة أهداف بناء القدرات المحققة (من الخطة)</a:t>
                      </a:r>
                      <a:endParaRPr lang="en-GB" sz="1000" b="1" i="0" u="none" strike="noStrike" kern="1200" dirty="0">
                        <a:solidFill>
                          <a:srgbClr val="002060"/>
                        </a:solidFill>
                        <a:effectLst/>
                        <a:latin typeface="Arial" panose="020B0604020202020204" pitchFamily="34" charset="0"/>
                        <a:ea typeface="+mn-ea"/>
                        <a:cs typeface="+mn-cs"/>
                      </a:endParaRPr>
                    </a:p>
                  </a:txBody>
                  <a:tcPr/>
                </a:tc>
                <a:tc>
                  <a:txBody>
                    <a:bodyPr/>
                    <a:lstStyle/>
                    <a:p>
                      <a:pPr marL="0" algn="r" defTabSz="914400" rtl="1" eaLnBrk="1" fontAlgn="ctr" latinLnBrk="0" hangingPunct="1"/>
                      <a:r>
                        <a:rPr kumimoji="0" lang="ar-JO" sz="1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المخرج 3.2</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2930048471"/>
                  </a:ext>
                </a:extLst>
              </a:tr>
              <a:tr h="708032">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000" b="0" i="0" u="none" strike="noStrike" baseline="0" dirty="0">
                          <a:solidFill>
                            <a:srgbClr val="002060"/>
                          </a:solidFill>
                          <a:effectLst/>
                          <a:latin typeface="Arial" panose="020B0604020202020204" pitchFamily="34" charset="0"/>
                        </a:rPr>
                        <a:t>يمكن أن يكون مؤشر كمي وأن توفر التفاصيل في التقارير النوعية</a:t>
                      </a: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ربع سنوي</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baseline="0" dirty="0">
                          <a:solidFill>
                            <a:srgbClr val="002060"/>
                          </a:solidFill>
                          <a:effectLst/>
                          <a:latin typeface="Arial" panose="020B0604020202020204" pitchFamily="34" charset="0"/>
                        </a:rPr>
                        <a:t>تقارير ذاتية</a:t>
                      </a:r>
                      <a:endParaRPr kumimoji="0" lang="en-US" sz="1000" b="0" i="0" u="none" strike="noStrike" kern="1200" cap="none" spc="0" normalizeH="0" baseline="0" noProof="0" dirty="0">
                        <a:ln>
                          <a:noFill/>
                        </a:ln>
                        <a:solidFill>
                          <a:srgbClr val="002060"/>
                        </a:solidFill>
                        <a:effectLst/>
                        <a:uLnTx/>
                        <a:uFillTx/>
                        <a:latin typeface="+mn-lt"/>
                        <a:ea typeface="+mn-ea"/>
                        <a:cs typeface="+mn-cs"/>
                      </a:endParaRPr>
                    </a:p>
                  </a:txBody>
                  <a:tcPr marL="72000" marR="72000" marT="36000" marB="36000"/>
                </a:tc>
                <a:tc>
                  <a:txBody>
                    <a:bodyPr/>
                    <a:lstStyle/>
                    <a:p>
                      <a:pPr marL="0" lvl="0" indent="0" algn="r" rtl="1">
                        <a:lnSpc>
                          <a:spcPct val="100000"/>
                        </a:lnSpc>
                        <a:spcBef>
                          <a:spcPts val="0"/>
                        </a:spcBef>
                        <a:spcAft>
                          <a:spcPts val="0"/>
                        </a:spcAft>
                        <a:buNone/>
                      </a:pPr>
                      <a:r>
                        <a:rPr lang="ar-JO" sz="1000" b="0" i="0" u="none" strike="noStrike" kern="1200" baseline="0" dirty="0">
                          <a:solidFill>
                            <a:srgbClr val="002060"/>
                          </a:solidFill>
                          <a:effectLst/>
                          <a:latin typeface="Arial" panose="020B0604020202020204" pitchFamily="34" charset="0"/>
                          <a:ea typeface="+mn-ea"/>
                          <a:cs typeface="+mn-cs"/>
                        </a:rPr>
                        <a:t>عدد السياسات والأنظمة والإجراءات المطورة والموجودة للشركاء المنفذين المحليين في العمل على إزالة الألغام</a:t>
                      </a:r>
                      <a:endParaRPr lang="en-GB" sz="1000" b="0"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المخرج 3.3</a:t>
                      </a:r>
                      <a:endParaRPr lang="en-US" sz="1000" b="0"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3122736916"/>
                  </a:ext>
                </a:extLst>
              </a:tr>
              <a:tr h="374551">
                <a:tc>
                  <a:txBody>
                    <a:bodyPr/>
                    <a:lstStyle/>
                    <a:p>
                      <a:pPr algn="r" rtl="1" fontAlgn="ctr"/>
                      <a:r>
                        <a:rPr lang="ar-JO" sz="1000" b="0" i="0" u="none" strike="noStrike" dirty="0">
                          <a:solidFill>
                            <a:srgbClr val="002060"/>
                          </a:solidFill>
                          <a:effectLst/>
                          <a:latin typeface="Arial" panose="020B0604020202020204" pitchFamily="34" charset="0"/>
                        </a:rPr>
                        <a:t>إجمالي عدد الموظفين المحليين الذين تلقوا</a:t>
                      </a:r>
                      <a:r>
                        <a:rPr lang="ar-JO" sz="1000" b="0" i="0" u="none" strike="noStrike" baseline="0" dirty="0">
                          <a:solidFill>
                            <a:srgbClr val="002060"/>
                          </a:solidFill>
                          <a:effectLst/>
                          <a:latin typeface="Arial" panose="020B0604020202020204" pitchFamily="34" charset="0"/>
                        </a:rPr>
                        <a:t> تدريب وينفذون أنشطة العمل على إزالة الألغام حالياً وفق معايير العمل على إزالة الألغام الدولية</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ربع سنوي</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الشريك المنفذ/ السلطة الوطنية</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a:ea typeface="+mn-ea"/>
                          <a:cs typeface="+mn-cs"/>
                        </a:rPr>
                        <a:t>تقارير للسلطة الوطنية</a:t>
                      </a:r>
                      <a:endParaRPr kumimoji="0" lang="en-US" sz="1000" b="0" i="0" u="none" strike="noStrike" kern="1200" cap="none" spc="0" normalizeH="0" baseline="0" noProof="0" dirty="0">
                        <a:ln>
                          <a:noFill/>
                        </a:ln>
                        <a:solidFill>
                          <a:srgbClr val="002060"/>
                        </a:solidFill>
                        <a:effectLst/>
                        <a:uLnTx/>
                        <a:uFillTx/>
                        <a:latin typeface="Arial" panose="020B0604020202020204"/>
                        <a:ea typeface="+mn-ea"/>
                        <a:cs typeface="+mn-cs"/>
                      </a:endParaRPr>
                    </a:p>
                  </a:txBody>
                  <a:tcPr marL="72000" marR="72000" marT="36000" marB="36000"/>
                </a:tc>
                <a:tc>
                  <a:txBody>
                    <a:bodyPr/>
                    <a:lstStyle/>
                    <a:p>
                      <a:pPr algn="r" rtl="1"/>
                      <a:r>
                        <a:rPr lang="ar-JO" sz="1000" b="0" i="0" u="none" strike="noStrike" kern="1200" baseline="0" dirty="0">
                          <a:solidFill>
                            <a:srgbClr val="002060"/>
                          </a:solidFill>
                          <a:effectLst/>
                          <a:latin typeface="Arial" panose="020B0604020202020204" pitchFamily="34" charset="0"/>
                          <a:ea typeface="+mn-ea"/>
                          <a:cs typeface="+mn-cs"/>
                        </a:rPr>
                        <a:t>عدد الموظفين المحليين الذين ينفذون أنشطة العمل على إزالة الألغام المدربين</a:t>
                      </a:r>
                      <a:endParaRPr lang="en-US" sz="1000" b="0"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المخرج 3.4</a:t>
                      </a:r>
                      <a:endParaRPr lang="en-US" sz="1000" b="0"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392187616"/>
                  </a:ext>
                </a:extLst>
              </a:tr>
              <a:tr h="374551">
                <a:tc>
                  <a:txBody>
                    <a:bodyPr/>
                    <a:lstStyle/>
                    <a:p>
                      <a:pPr algn="r" rtl="1" fontAlgn="ctr"/>
                      <a:r>
                        <a:rPr lang="ar-JO" sz="1000" b="0" i="0" u="none" strike="noStrike" dirty="0">
                          <a:solidFill>
                            <a:srgbClr val="002060"/>
                          </a:solidFill>
                          <a:effectLst/>
                          <a:latin typeface="Arial" panose="020B0604020202020204" pitchFamily="34" charset="0"/>
                        </a:rPr>
                        <a:t>عدد المنظمات التي من الممكن أن تشمل</a:t>
                      </a:r>
                      <a:r>
                        <a:rPr lang="ar-JO" sz="1000" b="0" i="0" u="none" strike="noStrike" baseline="0" dirty="0">
                          <a:solidFill>
                            <a:srgbClr val="002060"/>
                          </a:solidFill>
                          <a:effectLst/>
                          <a:latin typeface="Arial" panose="020B0604020202020204" pitchFamily="34" charset="0"/>
                        </a:rPr>
                        <a:t> أطراف وطنية، مثل الشرطة أو الدفاع المدني أو المنظمات الوطنية أو المحلية غير الحكومية أو مؤسسات المجتمع المدني</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ربع سنوي</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الشريك المنفذ/ السلطة الوطنية</a:t>
                      </a:r>
                      <a:endParaRPr lang="en-US" sz="1000" b="0" i="0" u="none" strike="noStrike" kern="1200" dirty="0">
                        <a:solidFill>
                          <a:srgbClr val="002060"/>
                        </a:solidFill>
                        <a:effectLst/>
                        <a:latin typeface="Arial" panose="020B0604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baseline="0" dirty="0">
                          <a:solidFill>
                            <a:srgbClr val="002060"/>
                          </a:solidFill>
                          <a:effectLst/>
                          <a:latin typeface="Arial" panose="020B0604020202020204" pitchFamily="34" charset="0"/>
                        </a:rPr>
                        <a:t>تقارير ذاتية</a:t>
                      </a:r>
                      <a:endParaRPr kumimoji="0" lang="en-US" sz="1000" b="0" i="0" u="none" strike="noStrike" kern="1200" cap="none" spc="0" normalizeH="0" baseline="0" noProof="0" dirty="0">
                        <a:ln>
                          <a:noFill/>
                        </a:ln>
                        <a:solidFill>
                          <a:srgbClr val="002060"/>
                        </a:solidFill>
                        <a:effectLst/>
                        <a:uLnTx/>
                        <a:uFillTx/>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panose="020B0604020202020204"/>
                        <a:ea typeface="+mn-ea"/>
                        <a:cs typeface="+mn-cs"/>
                      </a:endParaRPr>
                    </a:p>
                  </a:txBody>
                  <a:tcPr marL="72000" marR="72000" marT="36000" marB="36000"/>
                </a:tc>
                <a:tc>
                  <a:txBody>
                    <a:bodyPr/>
                    <a:lstStyle/>
                    <a:p>
                      <a:pPr algn="r" rtl="1"/>
                      <a:r>
                        <a:rPr lang="ar-JO" sz="1000" b="0" i="0" u="none" strike="noStrike" kern="1200" baseline="0" dirty="0">
                          <a:solidFill>
                            <a:srgbClr val="002060"/>
                          </a:solidFill>
                          <a:effectLst/>
                          <a:latin typeface="Arial" panose="020B0604020202020204" pitchFamily="34" charset="0"/>
                          <a:ea typeface="+mn-ea"/>
                          <a:cs typeface="+mn-cs"/>
                        </a:rPr>
                        <a:t>عدد المنظمات المحلية أو الأطراف الوطنية التي تلقت الدعم من خلال بناء القدرات</a:t>
                      </a:r>
                      <a:endParaRPr lang="en-US" sz="1000" b="0"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المخرج 3.5</a:t>
                      </a:r>
                      <a:endParaRPr lang="en-US" sz="1000" b="0" i="0" u="none" strike="noStrike" kern="1200" baseline="0" dirty="0">
                        <a:solidFill>
                          <a:srgbClr val="002060"/>
                        </a:solidFill>
                        <a:effectLst/>
                        <a:latin typeface="Arial" panose="020B0604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000" b="0"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093091034"/>
                  </a:ext>
                </a:extLst>
              </a:tr>
              <a:tr h="374551">
                <a:tc>
                  <a:txBody>
                    <a:bodyPr/>
                    <a:lstStyle/>
                    <a:p>
                      <a:pPr algn="r" rtl="1" fontAlgn="ctr"/>
                      <a:r>
                        <a:rPr lang="ar-JO" sz="1000" b="0" i="0" u="none" strike="noStrike" dirty="0">
                          <a:solidFill>
                            <a:srgbClr val="002060"/>
                          </a:solidFill>
                          <a:effectLst/>
                          <a:latin typeface="Arial" panose="020B0604020202020204" pitchFamily="34" charset="0"/>
                        </a:rPr>
                        <a:t>يشير هذا المؤشر إلى سياسات أو إجراءات أو أنظمة المنفذين</a:t>
                      </a:r>
                      <a:r>
                        <a:rPr lang="ar-JO" sz="1000" b="0" i="0" u="none" strike="noStrike" baseline="0" dirty="0">
                          <a:solidFill>
                            <a:srgbClr val="002060"/>
                          </a:solidFill>
                          <a:effectLst/>
                          <a:latin typeface="Arial" panose="020B0604020202020204" pitchFamily="34" charset="0"/>
                        </a:rPr>
                        <a:t> المحليين، ويمكن تقديم تقارير نوعية بشأنها من قبل الشريك المنفذ الذي يقوم بعملية بناء قدرات السلطة الوطنية</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ربع سنوي</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الشريك المنفذ</a:t>
                      </a:r>
                      <a:endParaRPr lang="en-US" sz="1000" b="0" i="0" u="none" strike="noStrike" kern="1200" dirty="0">
                        <a:solidFill>
                          <a:srgbClr val="002060"/>
                        </a:solidFill>
                        <a:effectLst/>
                        <a:latin typeface="Arial" panose="020B0604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a:ea typeface="+mn-ea"/>
                          <a:cs typeface="+mn-cs"/>
                        </a:rPr>
                        <a:t>إجراءات العمل الموحدة</a:t>
                      </a:r>
                      <a:endParaRPr kumimoji="0" lang="en-US" sz="1000" b="0" i="0" u="none" strike="noStrike" kern="1200" cap="none" spc="0" normalizeH="0" baseline="0" noProof="0" dirty="0">
                        <a:ln>
                          <a:noFill/>
                        </a:ln>
                        <a:solidFill>
                          <a:srgbClr val="002060"/>
                        </a:solidFill>
                        <a:effectLst/>
                        <a:uLnTx/>
                        <a:uFillTx/>
                        <a:latin typeface="Arial" panose="020B0604020202020204"/>
                        <a:ea typeface="+mn-ea"/>
                        <a:cs typeface="+mn-cs"/>
                      </a:endParaRPr>
                    </a:p>
                  </a:txBody>
                  <a:tcPr marL="72000" marR="72000" marT="36000" marB="36000"/>
                </a:tc>
                <a:tc>
                  <a:txBody>
                    <a:bodyPr/>
                    <a:lstStyle/>
                    <a:p>
                      <a:pPr algn="r" rtl="1"/>
                      <a:r>
                        <a:rPr lang="ar-JO" sz="1000" b="0" i="0" u="none" strike="noStrike" kern="1200" baseline="0" dirty="0">
                          <a:solidFill>
                            <a:srgbClr val="002060"/>
                          </a:solidFill>
                          <a:effectLst/>
                          <a:latin typeface="Arial" panose="020B0604020202020204" pitchFamily="34" charset="0"/>
                          <a:ea typeface="+mn-ea"/>
                          <a:cs typeface="+mn-cs"/>
                        </a:rPr>
                        <a:t>مراجعة السياسات أو الإجراءات أو الأنظمة لضمان مراعاتها لحساسية النوع الاجتماعي والإشراك وحساسية النزاع والبيئة</a:t>
                      </a:r>
                      <a:endParaRPr lang="en-US" sz="1000" b="0"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المخرج 3.6</a:t>
                      </a:r>
                      <a:endParaRPr lang="en-US" sz="1000" b="0" i="0" u="none" strike="noStrike" kern="1200" baseline="0" dirty="0">
                        <a:solidFill>
                          <a:srgbClr val="002060"/>
                        </a:solidFill>
                        <a:effectLst/>
                        <a:latin typeface="Arial" panose="020B0604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000" b="0"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300244843"/>
                  </a:ext>
                </a:extLst>
              </a:tr>
            </a:tbl>
          </a:graphicData>
        </a:graphic>
      </p:graphicFrame>
    </p:spTree>
    <p:extLst>
      <p:ext uri="{BB962C8B-B14F-4D97-AF65-F5344CB8AC3E}">
        <p14:creationId xmlns:p14="http://schemas.microsoft.com/office/powerpoint/2010/main" val="22327094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F83F0B2E-24F3-6888-6406-BDEAAB351A1C}"/>
              </a:ext>
            </a:extLst>
          </p:cNvPr>
          <p:cNvSpPr txBox="1"/>
          <p:nvPr/>
        </p:nvSpPr>
        <p:spPr>
          <a:xfrm>
            <a:off x="408992" y="344730"/>
            <a:ext cx="3778598" cy="261610"/>
          </a:xfrm>
          <a:prstGeom prst="rect">
            <a:avLst/>
          </a:prstGeom>
          <a:noFill/>
        </p:spPr>
        <p:txBody>
          <a:bodyPr wrap="square" rtlCol="0">
            <a:spAutoFit/>
          </a:bodyPr>
          <a:lstStyle/>
          <a:p>
            <a:pPr lvl="0" algn="r">
              <a:defRPr/>
            </a:pPr>
            <a:r>
              <a:rPr lang="ar-JO" sz="1100" b="1" dirty="0">
                <a:solidFill>
                  <a:srgbClr val="002060"/>
                </a:solidFill>
                <a:latin typeface="Arial" panose="020B0604020202020204" pitchFamily="34" charset="0"/>
              </a:rPr>
              <a:t>المؤشرات الرئيسية (الحد الأدنى من المؤشرات) اللازمة موضحة بالخط العريض</a:t>
            </a:r>
            <a:endParaRPr lang="en-GB" sz="1100" b="1" dirty="0">
              <a:solidFill>
                <a:srgbClr val="002060"/>
              </a:solidFill>
              <a:latin typeface="Arial" panose="020B0604020202020204" pitchFamily="34" charset="0"/>
            </a:endParaRPr>
          </a:p>
        </p:txBody>
      </p:sp>
      <p:sp>
        <p:nvSpPr>
          <p:cNvPr id="7" name="Rectangle 6">
            <a:extLst>
              <a:ext uri="{FF2B5EF4-FFF2-40B4-BE49-F238E27FC236}">
                <a16:creationId xmlns:a16="http://schemas.microsoft.com/office/drawing/2014/main" id="{67E3725D-FE51-5949-AF1C-1AC40CB3B089}"/>
              </a:ext>
            </a:extLst>
          </p:cNvPr>
          <p:cNvSpPr/>
          <p:nvPr/>
        </p:nvSpPr>
        <p:spPr>
          <a:xfrm>
            <a:off x="9474334" y="301155"/>
            <a:ext cx="3934408" cy="348761"/>
          </a:xfrm>
          <a:prstGeom prst="rect">
            <a:avLst/>
          </a:prstGeom>
          <a:noFill/>
        </p:spPr>
        <p:txBody>
          <a:bodyPr wrap="square" lIns="0" tIns="0" rIns="0" bIns="0">
            <a:noAutofit/>
          </a:bodyPr>
          <a:lstStyle/>
          <a:p>
            <a:pPr lvl="0">
              <a:defRPr/>
            </a:pPr>
            <a:r>
              <a:rPr lang="ar-JO" b="1" dirty="0">
                <a:solidFill>
                  <a:srgbClr val="103A71"/>
                </a:solidFill>
                <a:latin typeface="Arial" panose="020B0604020202020204" pitchFamily="34" charset="0"/>
              </a:rPr>
              <a:t>مؤشرات المخرجات المقترحة</a:t>
            </a:r>
            <a:endParaRPr lang="en-US" sz="1050" dirty="0">
              <a:solidFill>
                <a:prstClr val="black"/>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2" name="Slide Number Placeholder 5">
            <a:extLst>
              <a:ext uri="{FF2B5EF4-FFF2-40B4-BE49-F238E27FC236}">
                <a16:creationId xmlns:a16="http://schemas.microsoft.com/office/drawing/2014/main" id="{17080744-BCE7-77CC-9369-427283666585}"/>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67</a:t>
            </a:fld>
            <a:endParaRPr lang="en-GB" dirty="0"/>
          </a:p>
        </p:txBody>
      </p:sp>
      <p:graphicFrame>
        <p:nvGraphicFramePr>
          <p:cNvPr id="8" name="Table 7">
            <a:extLst>
              <a:ext uri="{FF2B5EF4-FFF2-40B4-BE49-F238E27FC236}">
                <a16:creationId xmlns:a16="http://schemas.microsoft.com/office/drawing/2014/main" id="{DBD0BB86-877F-EB48-F618-82D8DEAA3855}"/>
              </a:ext>
            </a:extLst>
          </p:cNvPr>
          <p:cNvGraphicFramePr>
            <a:graphicFrameLocks noGrp="1"/>
          </p:cNvGraphicFramePr>
          <p:nvPr>
            <p:extLst>
              <p:ext uri="{D42A27DB-BD31-4B8C-83A1-F6EECF244321}">
                <p14:modId xmlns:p14="http://schemas.microsoft.com/office/powerpoint/2010/main" val="3398039912"/>
              </p:ext>
            </p:extLst>
          </p:nvPr>
        </p:nvGraphicFramePr>
        <p:xfrm>
          <a:off x="256592" y="827307"/>
          <a:ext cx="11374016" cy="4530545"/>
        </p:xfrm>
        <a:graphic>
          <a:graphicData uri="http://schemas.openxmlformats.org/drawingml/2006/table">
            <a:tbl>
              <a:tblPr>
                <a:tableStyleId>{5C22544A-7EE6-4342-B048-85BDC9FD1C3A}</a:tableStyleId>
              </a:tblPr>
              <a:tblGrid>
                <a:gridCol w="4285911">
                  <a:extLst>
                    <a:ext uri="{9D8B030D-6E8A-4147-A177-3AD203B41FA5}">
                      <a16:colId xmlns:a16="http://schemas.microsoft.com/office/drawing/2014/main" val="241963245"/>
                    </a:ext>
                  </a:extLst>
                </a:gridCol>
                <a:gridCol w="1415845">
                  <a:extLst>
                    <a:ext uri="{9D8B030D-6E8A-4147-A177-3AD203B41FA5}">
                      <a16:colId xmlns:a16="http://schemas.microsoft.com/office/drawing/2014/main" val="293433413"/>
                    </a:ext>
                  </a:extLst>
                </a:gridCol>
                <a:gridCol w="851443">
                  <a:extLst>
                    <a:ext uri="{9D8B030D-6E8A-4147-A177-3AD203B41FA5}">
                      <a16:colId xmlns:a16="http://schemas.microsoft.com/office/drawing/2014/main" val="1997923834"/>
                    </a:ext>
                  </a:extLst>
                </a:gridCol>
                <a:gridCol w="1763938">
                  <a:extLst>
                    <a:ext uri="{9D8B030D-6E8A-4147-A177-3AD203B41FA5}">
                      <a16:colId xmlns:a16="http://schemas.microsoft.com/office/drawing/2014/main" val="876717430"/>
                    </a:ext>
                  </a:extLst>
                </a:gridCol>
                <a:gridCol w="2338111">
                  <a:extLst>
                    <a:ext uri="{9D8B030D-6E8A-4147-A177-3AD203B41FA5}">
                      <a16:colId xmlns:a16="http://schemas.microsoft.com/office/drawing/2014/main" val="672191607"/>
                    </a:ext>
                  </a:extLst>
                </a:gridCol>
                <a:gridCol w="718768">
                  <a:extLst>
                    <a:ext uri="{9D8B030D-6E8A-4147-A177-3AD203B41FA5}">
                      <a16:colId xmlns:a16="http://schemas.microsoft.com/office/drawing/2014/main" val="349104042"/>
                    </a:ext>
                  </a:extLst>
                </a:gridCol>
              </a:tblGrid>
              <a:tr h="250901">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100" b="1" i="0" u="none" strike="noStrike" dirty="0">
                          <a:solidFill>
                            <a:schemeClr val="bg1">
                              <a:lumMod val="95000"/>
                            </a:schemeClr>
                          </a:solidFill>
                          <a:effectLst/>
                          <a:latin typeface="Arial" panose="020B0604020202020204" pitchFamily="34" charset="0"/>
                        </a:rPr>
                        <a:t>الوصف</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التكرار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المالك</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المصدر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المؤشر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200" b="1" i="0" u="none" strike="noStrike" dirty="0">
                          <a:solidFill>
                            <a:schemeClr val="bg1">
                              <a:lumMod val="95000"/>
                            </a:schemeClr>
                          </a:solidFill>
                          <a:effectLst/>
                          <a:latin typeface="Arial" panose="020B0604020202020204" pitchFamily="34" charset="0"/>
                        </a:rPr>
                        <a:t>الرقم</a:t>
                      </a:r>
                      <a:endParaRPr lang="en-GB" sz="1200" b="1" i="0" u="none" strike="noStrike" dirty="0">
                        <a:solidFill>
                          <a:schemeClr val="bg1">
                            <a:lumMod val="95000"/>
                          </a:schemeClr>
                        </a:solidFill>
                        <a:effectLst/>
                        <a:latin typeface="Arial" panose="020B0604020202020204" pitchFamily="34" charset="0"/>
                      </a:endParaRPr>
                    </a:p>
                  </a:txBody>
                  <a:tcPr marL="72000" marR="7620" marT="7620" marB="0" anchor="ctr">
                    <a:solidFill>
                      <a:schemeClr val="accent6"/>
                    </a:solidFill>
                  </a:tcPr>
                </a:tc>
                <a:extLst>
                  <a:ext uri="{0D108BD9-81ED-4DB2-BD59-A6C34878D82A}">
                    <a16:rowId xmlns:a16="http://schemas.microsoft.com/office/drawing/2014/main" val="4054895585"/>
                  </a:ext>
                </a:extLst>
              </a:tr>
              <a:tr h="241070">
                <a:tc gridSpan="6">
                  <a:txBody>
                    <a:bodyPr/>
                    <a:lstStyle/>
                    <a:p>
                      <a:pPr algn="r" rtl="1"/>
                      <a:r>
                        <a:rPr lang="ar-JO" sz="1100" b="1" i="0" u="none" strike="noStrike" kern="1200" dirty="0">
                          <a:solidFill>
                            <a:schemeClr val="bg1"/>
                          </a:solidFill>
                          <a:effectLst/>
                          <a:latin typeface="Arial" panose="020B0604020202020204" pitchFamily="34" charset="0"/>
                          <a:ea typeface="+mn-ea"/>
                          <a:cs typeface="+mn-cs"/>
                        </a:rPr>
                        <a:t>المخرج 4: قدرات معززة لسلطة إزالة الألغام الوطنية</a:t>
                      </a:r>
                      <a:endParaRPr lang="en-GB" sz="1100" b="1" i="0" u="none" strike="noStrike" kern="1200" dirty="0">
                        <a:solidFill>
                          <a:schemeClr val="bg1"/>
                        </a:solidFill>
                        <a:effectLst/>
                        <a:latin typeface="Arial" panose="020B0604020202020204" pitchFamily="34" charset="0"/>
                        <a:ea typeface="+mn-ea"/>
                        <a:cs typeface="+mn-cs"/>
                      </a:endParaRPr>
                    </a:p>
                  </a:txBody>
                  <a:tcPr marL="72000" marR="7620" marT="36000" marB="36000"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1413796"/>
                  </a:ext>
                </a:extLst>
              </a:tr>
              <a:tr h="454382">
                <a:tc>
                  <a:txBody>
                    <a:bodyPr/>
                    <a:lstStyle/>
                    <a:p>
                      <a:pPr algn="r" rtl="1"/>
                      <a:r>
                        <a:rPr lang="ar-JO" sz="1000" b="0" i="0" u="none" strike="noStrike" dirty="0">
                          <a:solidFill>
                            <a:srgbClr val="002060"/>
                          </a:solidFill>
                          <a:effectLst/>
                          <a:latin typeface="Arial" panose="020B0604020202020204" pitchFamily="34" charset="0"/>
                        </a:rPr>
                        <a:t>يقيس هذا المؤشر نسبة التنفيذ مقارنة بخطة بناء القدرات المعدة من قبل الشركاء المنفذين والشركاء المنفذين المحليين</a:t>
                      </a:r>
                      <a:endParaRPr lang="en-US" sz="1000" b="0" i="0" u="none" strike="noStrike" kern="1200" baseline="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ربع سنوي</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السلطة الوطنية/ 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baseline="0" dirty="0">
                          <a:solidFill>
                            <a:srgbClr val="002060"/>
                          </a:solidFill>
                          <a:effectLst/>
                          <a:latin typeface="Arial" panose="020B0604020202020204" pitchFamily="34" charset="0"/>
                        </a:rPr>
                        <a:t>خطة بناء القدرات</a:t>
                      </a:r>
                      <a:endParaRPr kumimoji="0" lang="en-US" sz="1000" b="0" i="0" u="none" strike="noStrike" kern="1200" cap="none" spc="0" normalizeH="0" baseline="0" noProof="0" dirty="0">
                        <a:ln>
                          <a:noFill/>
                        </a:ln>
                        <a:solidFill>
                          <a:srgbClr val="002060"/>
                        </a:solidFill>
                        <a:effectLst/>
                        <a:uLnTx/>
                        <a:uFillTx/>
                        <a:latin typeface="+mn-lt"/>
                        <a:ea typeface="+mn-ea"/>
                        <a:cs typeface="+mn-cs"/>
                      </a:endParaRPr>
                    </a:p>
                  </a:txBody>
                  <a:tcPr marL="72000" marR="72000" marT="36000" marB="36000"/>
                </a:tc>
                <a:tc>
                  <a:txBody>
                    <a:bodyPr/>
                    <a:lstStyle/>
                    <a:p>
                      <a:pPr marL="0" marR="0" lvl="0" indent="0" algn="r" rtl="1" eaLnBrk="1" fontAlgn="auto" latinLnBrk="0" hangingPunct="1">
                        <a:lnSpc>
                          <a:spcPct val="100000"/>
                        </a:lnSpc>
                        <a:spcBef>
                          <a:spcPts val="0"/>
                        </a:spcBef>
                        <a:spcAft>
                          <a:spcPts val="0"/>
                        </a:spcAft>
                        <a:buFontTx/>
                        <a:buNone/>
                      </a:pPr>
                      <a:r>
                        <a:rPr kumimoji="0" lang="ar-JO" sz="1000" b="1"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rPr>
                        <a:t>نسبة أهداف بناء القدرات المحققة (من الخطة)</a:t>
                      </a:r>
                      <a:endParaRPr kumimoji="0" lang="en-GB" sz="1000" b="1"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endParaRPr>
                    </a:p>
                  </a:txBody>
                  <a:tcPr/>
                </a:tc>
                <a:tc>
                  <a:txBody>
                    <a:bodyPr/>
                    <a:lstStyle/>
                    <a:p>
                      <a:pPr marL="0" algn="r" defTabSz="914400" rtl="1" eaLnBrk="1" fontAlgn="ctr" latinLnBrk="0" hangingPunct="1"/>
                      <a:r>
                        <a:rPr lang="ar-JO" sz="1000" b="1" i="0" u="none" strike="noStrike" kern="1200" dirty="0">
                          <a:solidFill>
                            <a:srgbClr val="002060"/>
                          </a:solidFill>
                          <a:effectLst/>
                          <a:latin typeface="Arial" panose="020B0604020202020204" pitchFamily="34" charset="0"/>
                          <a:ea typeface="+mn-ea"/>
                          <a:cs typeface="+mn-cs"/>
                        </a:rPr>
                        <a:t>المخرج 4.1</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594355268"/>
                  </a:ext>
                </a:extLst>
              </a:tr>
              <a:tr h="55191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dirty="0">
                          <a:solidFill>
                            <a:srgbClr val="002060"/>
                          </a:solidFill>
                          <a:effectLst/>
                          <a:latin typeface="Arial" panose="020B0604020202020204" pitchFamily="34" charset="0"/>
                        </a:rPr>
                        <a:t>مؤشر كمي يمكن أن يتم إدراجه في إطار النتائج</a:t>
                      </a:r>
                      <a:endParaRPr lang="en-US" sz="1000" b="0" i="0" u="none" strike="noStrike" kern="1200" baseline="0" dirty="0">
                        <a:solidFill>
                          <a:srgbClr val="002060"/>
                        </a:solidFill>
                        <a:effectLst/>
                        <a:latin typeface="Arial" panose="020B0604020202020204" pitchFamily="34" charset="0"/>
                        <a:ea typeface="+mn-ea"/>
                        <a:cs typeface="+mn-cs"/>
                      </a:endParaRPr>
                    </a:p>
                    <a:p>
                      <a:pPr algn="r" rtl="1"/>
                      <a:endParaRPr lang="en-US" sz="1000" b="0" i="0" u="none" strike="noStrike" kern="1200" baseline="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ربع سنوي</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baseline="0" dirty="0">
                          <a:solidFill>
                            <a:srgbClr val="002060"/>
                          </a:solidFill>
                          <a:effectLst/>
                          <a:latin typeface="Arial" panose="020B0604020202020204" pitchFamily="34" charset="0"/>
                        </a:rPr>
                        <a:t>تقارير ذاتية، سجلات التدريب</a:t>
                      </a:r>
                      <a:endParaRPr kumimoji="0" lang="en-US" sz="1000" b="0" i="0" u="none" strike="noStrike" kern="1200" cap="none" spc="0" normalizeH="0" baseline="0" noProof="0" dirty="0">
                        <a:ln>
                          <a:noFill/>
                        </a:ln>
                        <a:solidFill>
                          <a:srgbClr val="002060"/>
                        </a:solidFill>
                        <a:effectLst/>
                        <a:uLnTx/>
                        <a:uFillTx/>
                        <a:latin typeface="+mn-lt"/>
                        <a:ea typeface="+mn-ea"/>
                        <a:cs typeface="+mn-cs"/>
                      </a:endParaRPr>
                    </a:p>
                  </a:txBody>
                  <a:tcPr marL="72000" marR="72000" marT="36000" marB="36000"/>
                </a:tc>
                <a:tc>
                  <a:txBody>
                    <a:bodyPr/>
                    <a:lstStyle/>
                    <a:p>
                      <a:pPr marL="0" marR="0" lvl="0" indent="0" algn="r" rtl="1" eaLnBrk="1" fontAlgn="auto" latinLnBrk="0" hangingPunct="1">
                        <a:lnSpc>
                          <a:spcPct val="100000"/>
                        </a:lnSpc>
                        <a:spcBef>
                          <a:spcPts val="0"/>
                        </a:spcBef>
                        <a:spcAft>
                          <a:spcPts val="0"/>
                        </a:spcAft>
                        <a:buFontTx/>
                        <a:buNone/>
                      </a:pPr>
                      <a:r>
                        <a:rPr kumimoji="0" lang="ar-JO" sz="1000" b="1"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rPr>
                        <a:t>عدد الموظفين من السلطة الوطنية المدربين أو المدعومين بأنشطة بناء قدرات (مصنفين حسب الجنس ومجال التدريب (مثل التعليم بشأن مخاطر المخلفات المتفجرة، طبي، التخلص من المخلفات المتفجرة، الخ.))</a:t>
                      </a:r>
                      <a:endParaRPr kumimoji="0" lang="en-GB" sz="1000" b="1"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endParaRPr>
                    </a:p>
                  </a:txBody>
                  <a:tcPr/>
                </a:tc>
                <a:tc>
                  <a:txBody>
                    <a:bodyPr/>
                    <a:lstStyle/>
                    <a:p>
                      <a:pPr marL="0" algn="r" defTabSz="914400" rtl="1" eaLnBrk="1" fontAlgn="ctr" latinLnBrk="0" hangingPunct="1"/>
                      <a:r>
                        <a:rPr kumimoji="0" lang="ar-JO" sz="1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المخرج 4.2</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2930048471"/>
                  </a:ext>
                </a:extLst>
              </a:tr>
              <a:tr h="708032">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000" b="0" i="0" u="none" strike="noStrike" baseline="0" dirty="0">
                          <a:solidFill>
                            <a:srgbClr val="002060"/>
                          </a:solidFill>
                          <a:effectLst/>
                          <a:latin typeface="Arial" panose="020B0604020202020204" pitchFamily="34" charset="0"/>
                        </a:rPr>
                        <a:t>عدد الاجتماعات المنسقة بين الأطراف التي تعمل على إزالة الألغام</a:t>
                      </a: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ربع سنوي</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الشريك المنفذ، السلطة الوطنية،</a:t>
                      </a:r>
                      <a:r>
                        <a:rPr lang="ar-JO" sz="1000" b="0" i="0" u="none" strike="noStrike" kern="1200" baseline="0" dirty="0">
                          <a:solidFill>
                            <a:srgbClr val="002060"/>
                          </a:solidFill>
                          <a:effectLst/>
                          <a:latin typeface="Arial" panose="020B0604020202020204" pitchFamily="34" charset="0"/>
                          <a:ea typeface="+mn-ea"/>
                          <a:cs typeface="+mn-cs"/>
                        </a:rPr>
                        <a:t> المانح</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baseline="0" dirty="0">
                          <a:solidFill>
                            <a:srgbClr val="002060"/>
                          </a:solidFill>
                          <a:effectLst/>
                          <a:latin typeface="Arial" panose="020B0604020202020204" pitchFamily="34" charset="0"/>
                        </a:rPr>
                        <a:t>تقارير ذاتية</a:t>
                      </a:r>
                      <a:endParaRPr kumimoji="0" lang="en-US" sz="1000" b="0" i="0" u="none" strike="noStrike" kern="1200" cap="none" spc="0" normalizeH="0" baseline="0" noProof="0" dirty="0">
                        <a:ln>
                          <a:noFill/>
                        </a:ln>
                        <a:solidFill>
                          <a:srgbClr val="002060"/>
                        </a:solidFill>
                        <a:effectLst/>
                        <a:uLnTx/>
                        <a:uFillTx/>
                        <a:latin typeface="+mn-lt"/>
                        <a:ea typeface="+mn-ea"/>
                        <a:cs typeface="+mn-cs"/>
                      </a:endParaRPr>
                    </a:p>
                  </a:txBody>
                  <a:tcPr marL="72000" marR="72000" marT="36000" marB="36000"/>
                </a:tc>
                <a:tc>
                  <a:txBody>
                    <a:bodyPr/>
                    <a:lstStyle/>
                    <a:p>
                      <a:pPr marL="0" marR="0" lvl="0" indent="0" algn="r" rtl="1" eaLnBrk="1" fontAlgn="auto" latinLnBrk="0" hangingPunct="1">
                        <a:lnSpc>
                          <a:spcPct val="100000"/>
                        </a:lnSpc>
                        <a:spcBef>
                          <a:spcPts val="0"/>
                        </a:spcBef>
                        <a:spcAft>
                          <a:spcPts val="0"/>
                        </a:spcAft>
                        <a:buFontTx/>
                        <a:buNone/>
                      </a:pPr>
                      <a:r>
                        <a:rPr kumimoji="0" lang="ar-JO" sz="1000" b="1"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rPr>
                        <a:t>تحسن التنسيق بين أصحاب المصلحة في العمل على إزالة الألغام</a:t>
                      </a:r>
                      <a:endParaRPr kumimoji="0" lang="en-GB" sz="1000" b="1"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المخرج 4.3</a:t>
                      </a:r>
                      <a:endParaRPr lang="en-US" sz="1000" b="1"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3122736916"/>
                  </a:ext>
                </a:extLst>
              </a:tr>
              <a:tr h="374551">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000" b="0" i="0" u="none" strike="noStrike" baseline="0" dirty="0">
                          <a:solidFill>
                            <a:srgbClr val="002060"/>
                          </a:solidFill>
                          <a:effectLst/>
                          <a:latin typeface="Arial" panose="020B0604020202020204" pitchFamily="34" charset="0"/>
                        </a:rPr>
                        <a:t>يمكن أن يكون مؤشر كمي وأن توفر التفاصيل في التقارير النوعية</a:t>
                      </a: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ربع سنوي</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السلطة الوطنية/ 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a:ea typeface="+mn-ea"/>
                          <a:cs typeface="+mn-cs"/>
                        </a:rPr>
                        <a:t>السلطة الوطنية</a:t>
                      </a:r>
                      <a:endParaRPr kumimoji="0" lang="en-US" sz="1000" b="0" i="0" u="none" strike="noStrike" kern="1200" cap="none" spc="0" normalizeH="0" baseline="0" noProof="0" dirty="0">
                        <a:ln>
                          <a:noFill/>
                        </a:ln>
                        <a:solidFill>
                          <a:srgbClr val="002060"/>
                        </a:solidFill>
                        <a:effectLst/>
                        <a:uLnTx/>
                        <a:uFillTx/>
                        <a:latin typeface="Arial" panose="020B0604020202020204"/>
                        <a:ea typeface="+mn-ea"/>
                        <a:cs typeface="+mn-cs"/>
                      </a:endParaRPr>
                    </a:p>
                  </a:txBody>
                  <a:tcPr marL="72000" marR="72000" marT="36000" marB="36000"/>
                </a:tc>
                <a:tc>
                  <a:txBody>
                    <a:bodyPr/>
                    <a:lstStyle/>
                    <a:p>
                      <a:pPr marL="0" lvl="0" indent="0" algn="r" rtl="1">
                        <a:lnSpc>
                          <a:spcPct val="100000"/>
                        </a:lnSpc>
                        <a:spcBef>
                          <a:spcPts val="0"/>
                        </a:spcBef>
                        <a:spcAft>
                          <a:spcPts val="0"/>
                        </a:spcAft>
                        <a:buNone/>
                      </a:pPr>
                      <a:r>
                        <a:rPr lang="ar-JO" sz="1000" b="0" i="0" u="none" strike="noStrike" kern="1200" baseline="0" dirty="0">
                          <a:solidFill>
                            <a:srgbClr val="002060"/>
                          </a:solidFill>
                          <a:effectLst/>
                          <a:latin typeface="Arial" panose="020B0604020202020204" pitchFamily="34" charset="0"/>
                          <a:ea typeface="+mn-ea"/>
                          <a:cs typeface="+mn-cs"/>
                        </a:rPr>
                        <a:t>عدد السياسات والأنظمة والإجراءات المطورة والموجودة لدى سلطة إزالة الألغام الوطنية</a:t>
                      </a:r>
                      <a:endParaRPr lang="en-GB" sz="1000" b="0"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المخرج 4.4</a:t>
                      </a:r>
                      <a:endParaRPr lang="en-US" sz="1000" b="0"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392187616"/>
                  </a:ext>
                </a:extLst>
              </a:tr>
              <a:tr h="374551">
                <a:tc>
                  <a:txBody>
                    <a:bodyPr/>
                    <a:lstStyle/>
                    <a:p>
                      <a:pPr algn="r" rtl="1" fontAlgn="ctr"/>
                      <a:r>
                        <a:rPr lang="ar-JO" sz="1000" b="0" i="0" u="none" strike="noStrike" dirty="0">
                          <a:solidFill>
                            <a:srgbClr val="002060"/>
                          </a:solidFill>
                          <a:effectLst/>
                          <a:latin typeface="Arial" panose="020B0604020202020204" pitchFamily="34" charset="0"/>
                        </a:rPr>
                        <a:t>موزعة على الأطراف ذات العلاقة من قطاع الصحة، وتتناولها تقارير نوعية</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ربع سنوي</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الشريك المنفذ/ السلطة الوطنية</a:t>
                      </a:r>
                      <a:endParaRPr lang="en-US" sz="1000" b="0" i="0" u="none" strike="noStrike" kern="1200" dirty="0">
                        <a:solidFill>
                          <a:srgbClr val="002060"/>
                        </a:solidFill>
                        <a:effectLst/>
                        <a:latin typeface="Arial" panose="020B0604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baseline="0" dirty="0">
                          <a:solidFill>
                            <a:srgbClr val="002060"/>
                          </a:solidFill>
                          <a:effectLst/>
                          <a:latin typeface="Arial" panose="020B0604020202020204" pitchFamily="34" charset="0"/>
                        </a:rPr>
                        <a:t>تقارير ذاتية</a:t>
                      </a:r>
                      <a:endParaRPr kumimoji="0" lang="en-US" sz="1000" b="0" i="0" u="none" strike="noStrike" kern="1200" cap="none" spc="0" normalizeH="0" baseline="0" noProof="0" dirty="0">
                        <a:ln>
                          <a:noFill/>
                        </a:ln>
                        <a:solidFill>
                          <a:srgbClr val="002060"/>
                        </a:solidFill>
                        <a:effectLst/>
                        <a:uLnTx/>
                        <a:uFillTx/>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panose="020B0604020202020204"/>
                        <a:ea typeface="+mn-ea"/>
                        <a:cs typeface="+mn-cs"/>
                      </a:endParaRPr>
                    </a:p>
                  </a:txBody>
                  <a:tcPr marL="72000" marR="72000" marT="36000" marB="36000"/>
                </a:tc>
                <a:tc>
                  <a:txBody>
                    <a:bodyPr/>
                    <a:lstStyle/>
                    <a:p>
                      <a:pPr algn="r" rtl="1"/>
                      <a:r>
                        <a:rPr lang="ar-JO" sz="1000" b="0" i="0" u="none" strike="noStrike" kern="1200" baseline="0" dirty="0">
                          <a:solidFill>
                            <a:srgbClr val="002060"/>
                          </a:solidFill>
                          <a:effectLst/>
                          <a:latin typeface="Arial" panose="020B0604020202020204" pitchFamily="34" charset="0"/>
                          <a:ea typeface="+mn-ea"/>
                          <a:cs typeface="+mn-cs"/>
                        </a:rPr>
                        <a:t>الفجوات المحورية في الوصول إلى الخدمات المنقذة للحياة مقيمة والنتائج موزعة</a:t>
                      </a:r>
                      <a:endParaRPr lang="en-US" sz="1000" b="0"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المخرج 4.5</a:t>
                      </a:r>
                      <a:endParaRPr lang="en-US" sz="1000" b="0" i="0" u="none" strike="noStrike" kern="1200" baseline="0" dirty="0">
                        <a:solidFill>
                          <a:srgbClr val="002060"/>
                        </a:solidFill>
                        <a:effectLst/>
                        <a:latin typeface="Arial" panose="020B0604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000" b="0"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093091034"/>
                  </a:ext>
                </a:extLst>
              </a:tr>
              <a:tr h="374551">
                <a:tc>
                  <a:txBody>
                    <a:bodyPr/>
                    <a:lstStyle/>
                    <a:p>
                      <a:pPr algn="r" rtl="1" fontAlgn="ctr"/>
                      <a:r>
                        <a:rPr lang="ar-JO" sz="1000" b="0" i="0" u="none" strike="noStrike" dirty="0">
                          <a:solidFill>
                            <a:srgbClr val="002060"/>
                          </a:solidFill>
                          <a:effectLst/>
                          <a:latin typeface="Arial" panose="020B0604020202020204" pitchFamily="34" charset="0"/>
                        </a:rPr>
                        <a:t>تقارير نوعية</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ربع سنوي</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الشريك المنفذ/ السلطة الوطنية</a:t>
                      </a:r>
                      <a:endParaRPr lang="en-US" sz="1000" b="0" i="0" u="none" strike="noStrike" kern="1200" dirty="0">
                        <a:solidFill>
                          <a:srgbClr val="002060"/>
                        </a:solidFill>
                        <a:effectLst/>
                        <a:latin typeface="Arial" panose="020B0604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a:ea typeface="+mn-ea"/>
                          <a:cs typeface="+mn-cs"/>
                        </a:rPr>
                        <a:t>التنسيق والاجتماعات العنقودية</a:t>
                      </a:r>
                      <a:endParaRPr kumimoji="0" lang="en-US" sz="1000" b="0" i="0" u="none" strike="noStrike" kern="1200" cap="none" spc="0" normalizeH="0" baseline="0" noProof="0" dirty="0">
                        <a:ln>
                          <a:noFill/>
                        </a:ln>
                        <a:solidFill>
                          <a:srgbClr val="002060"/>
                        </a:solidFill>
                        <a:effectLst/>
                        <a:uLnTx/>
                        <a:uFillTx/>
                        <a:latin typeface="Arial" panose="020B0604020202020204"/>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baseline="0" dirty="0">
                          <a:solidFill>
                            <a:srgbClr val="002060"/>
                          </a:solidFill>
                          <a:effectLst/>
                          <a:latin typeface="Arial" panose="020B0604020202020204" pitchFamily="34" charset="0"/>
                          <a:ea typeface="+mn-ea"/>
                          <a:cs typeface="+mn-cs"/>
                        </a:rPr>
                        <a:t>العمل على إزالة الألغام (الحماية)، الصحة ومنتديات التنسيق الأخرى ذات العلاقة تشمل ضحايا المخلفات المتفجرة والأشخاص ذوي الإعاقة</a:t>
                      </a:r>
                      <a:endParaRPr lang="en-US" sz="1000" b="0"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المخرج 4.6</a:t>
                      </a:r>
                      <a:endParaRPr lang="en-US" sz="1000" b="0" i="0" u="none" strike="noStrike" kern="1200" baseline="0" dirty="0">
                        <a:solidFill>
                          <a:srgbClr val="002060"/>
                        </a:solidFill>
                        <a:effectLst/>
                        <a:latin typeface="Arial" panose="020B0604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000" b="0"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300244843"/>
                  </a:ext>
                </a:extLst>
              </a:tr>
              <a:tr h="374551">
                <a:tc>
                  <a:txBody>
                    <a:bodyPr/>
                    <a:lstStyle/>
                    <a:p>
                      <a:pPr algn="r" rtl="1" fontAlgn="ctr"/>
                      <a:r>
                        <a:rPr lang="ar-JO" sz="1000" b="0" i="0" u="none" strike="noStrike" dirty="0">
                          <a:solidFill>
                            <a:srgbClr val="002060"/>
                          </a:solidFill>
                          <a:effectLst/>
                          <a:latin typeface="Arial" panose="020B0604020202020204" pitchFamily="34" charset="0"/>
                        </a:rPr>
                        <a:t>يشير هذا المؤشر إلى سياسات السلطة الوطنية</a:t>
                      </a:r>
                      <a:r>
                        <a:rPr lang="ar-JO" sz="1000" b="0" i="0" u="none" strike="noStrike" baseline="0" dirty="0">
                          <a:solidFill>
                            <a:srgbClr val="002060"/>
                          </a:solidFill>
                          <a:effectLst/>
                          <a:latin typeface="Arial" panose="020B0604020202020204" pitchFamily="34" charset="0"/>
                        </a:rPr>
                        <a:t> أو إجراءاتها أو أنظمتها، ويمكن تقديم تقارير كمية بشأنه من خلال السلطة الوطنية و/أو الشريك المنفذ الذي يقوم ببناء قدرات السلطة الوطنية</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ربع سنوي</a:t>
                      </a:r>
                      <a:endParaRPr lang="en-US" sz="1000" b="0" i="0" u="none" strike="noStrike" kern="1200" dirty="0">
                        <a:solidFill>
                          <a:srgbClr val="002060"/>
                        </a:solidFill>
                        <a:effectLst/>
                        <a:latin typeface="Arial" panose="020B0604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السلطة الوطنية، الشريك المنفذ</a:t>
                      </a:r>
                      <a:r>
                        <a:rPr lang="ar-JO" sz="1000" b="0" i="0" u="none" strike="noStrike" kern="1200" baseline="0" dirty="0">
                          <a:solidFill>
                            <a:srgbClr val="002060"/>
                          </a:solidFill>
                          <a:effectLst/>
                          <a:latin typeface="Arial" panose="020B0604020202020204" pitchFamily="34" charset="0"/>
                          <a:ea typeface="+mn-ea"/>
                          <a:cs typeface="+mn-cs"/>
                        </a:rPr>
                        <a:t> </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mn-lt"/>
                          <a:ea typeface="+mn-ea"/>
                          <a:cs typeface="+mn-cs"/>
                        </a:rPr>
                        <a:t>إجراءات العمل الموحدة، السياسات، الخ.</a:t>
                      </a:r>
                      <a:endParaRPr kumimoji="0" lang="en-US" sz="1000" b="0" i="0" u="none" strike="noStrike" kern="1200" cap="none" spc="0" normalizeH="0" baseline="0" noProof="0" dirty="0">
                        <a:ln>
                          <a:noFill/>
                        </a:ln>
                        <a:solidFill>
                          <a:srgbClr val="002060"/>
                        </a:solidFill>
                        <a:effectLst/>
                        <a:uLnTx/>
                        <a:uFillTx/>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panose="020B0604020202020204"/>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baseline="0" dirty="0">
                          <a:solidFill>
                            <a:srgbClr val="002060"/>
                          </a:solidFill>
                          <a:effectLst/>
                          <a:latin typeface="Arial" panose="020B0604020202020204" pitchFamily="34" charset="0"/>
                          <a:ea typeface="+mn-ea"/>
                          <a:cs typeface="+mn-cs"/>
                        </a:rPr>
                        <a:t>مراجعة السياسات أو الإجراءات أو الأنظمة لضمان مراعاتها لحساسية النوع الاجتماعي والإشراك وحساسية النزاع والبيئة</a:t>
                      </a:r>
                      <a:endParaRPr lang="en-US" sz="1000" b="0"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المخرج 4.7</a:t>
                      </a:r>
                      <a:endParaRPr lang="en-US" sz="1000" b="0" i="0" u="none" strike="noStrike" kern="1200" baseline="0" dirty="0">
                        <a:solidFill>
                          <a:srgbClr val="002060"/>
                        </a:solidFill>
                        <a:effectLst/>
                        <a:latin typeface="Arial" panose="020B0604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000" b="0"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125191803"/>
                  </a:ext>
                </a:extLst>
              </a:tr>
            </a:tbl>
          </a:graphicData>
        </a:graphic>
      </p:graphicFrame>
    </p:spTree>
    <p:extLst>
      <p:ext uri="{BB962C8B-B14F-4D97-AF65-F5344CB8AC3E}">
        <p14:creationId xmlns:p14="http://schemas.microsoft.com/office/powerpoint/2010/main" val="26736423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ED4F0D84-858D-268F-274B-C7B286FF18FD}"/>
              </a:ext>
            </a:extLst>
          </p:cNvPr>
          <p:cNvSpPr txBox="1"/>
          <p:nvPr/>
        </p:nvSpPr>
        <p:spPr>
          <a:xfrm>
            <a:off x="256592" y="280615"/>
            <a:ext cx="3876920" cy="261610"/>
          </a:xfrm>
          <a:prstGeom prst="rect">
            <a:avLst/>
          </a:prstGeom>
          <a:noFill/>
        </p:spPr>
        <p:txBody>
          <a:bodyPr wrap="square" rtlCol="0">
            <a:spAutoFit/>
          </a:bodyPr>
          <a:lstStyle/>
          <a:p>
            <a:pPr lvl="0" algn="r">
              <a:defRPr/>
            </a:pPr>
            <a:r>
              <a:rPr lang="ar-JO" sz="1100" b="1" dirty="0">
                <a:solidFill>
                  <a:srgbClr val="002060"/>
                </a:solidFill>
                <a:latin typeface="Arial" panose="020B0604020202020204" pitchFamily="34" charset="0"/>
              </a:rPr>
              <a:t>المؤشرات الرئيسية (الحد الأدنى من المؤشرات) اللازمة موضحة بالخط العريض</a:t>
            </a:r>
            <a:endParaRPr lang="en-GB" sz="1100" b="1" dirty="0">
              <a:solidFill>
                <a:srgbClr val="002060"/>
              </a:solidFill>
              <a:latin typeface="Arial" panose="020B0604020202020204" pitchFamily="34" charset="0"/>
            </a:endParaRPr>
          </a:p>
        </p:txBody>
      </p:sp>
      <p:sp>
        <p:nvSpPr>
          <p:cNvPr id="6" name="Rectangle 5">
            <a:extLst>
              <a:ext uri="{FF2B5EF4-FFF2-40B4-BE49-F238E27FC236}">
                <a16:creationId xmlns:a16="http://schemas.microsoft.com/office/drawing/2014/main" id="{CE1C205C-0B7A-F7D8-EC3A-40E37BEB0C1A}"/>
              </a:ext>
            </a:extLst>
          </p:cNvPr>
          <p:cNvSpPr/>
          <p:nvPr/>
        </p:nvSpPr>
        <p:spPr>
          <a:xfrm>
            <a:off x="9663404" y="262016"/>
            <a:ext cx="3934408" cy="348761"/>
          </a:xfrm>
          <a:prstGeom prst="rect">
            <a:avLst/>
          </a:prstGeom>
          <a:noFill/>
        </p:spPr>
        <p:txBody>
          <a:bodyPr wrap="square" lIns="0" tIns="0" rIns="0" bIns="0">
            <a:noAutofit/>
          </a:bodyPr>
          <a:lstStyle/>
          <a:p>
            <a:pPr lvl="0">
              <a:defRPr/>
            </a:pPr>
            <a:r>
              <a:rPr lang="ar-JO" b="1" dirty="0">
                <a:solidFill>
                  <a:srgbClr val="103A71"/>
                </a:solidFill>
                <a:latin typeface="Arial" panose="020B0604020202020204" pitchFamily="34" charset="0"/>
              </a:rPr>
              <a:t>مؤشرات المخرجات المقترحة</a:t>
            </a:r>
            <a:endParaRPr lang="en-US" sz="1050" dirty="0">
              <a:solidFill>
                <a:prstClr val="black"/>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2" name="Slide Number Placeholder 5">
            <a:extLst>
              <a:ext uri="{FF2B5EF4-FFF2-40B4-BE49-F238E27FC236}">
                <a16:creationId xmlns:a16="http://schemas.microsoft.com/office/drawing/2014/main" id="{6EDD238F-2576-00FD-A2FE-107C9EE64C2E}"/>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68</a:t>
            </a:fld>
            <a:endParaRPr lang="en-GB" dirty="0"/>
          </a:p>
        </p:txBody>
      </p:sp>
      <p:graphicFrame>
        <p:nvGraphicFramePr>
          <p:cNvPr id="8" name="Table 7">
            <a:extLst>
              <a:ext uri="{FF2B5EF4-FFF2-40B4-BE49-F238E27FC236}">
                <a16:creationId xmlns:a16="http://schemas.microsoft.com/office/drawing/2014/main" id="{DBD0BB86-877F-EB48-F618-82D8DEAA3855}"/>
              </a:ext>
            </a:extLst>
          </p:cNvPr>
          <p:cNvGraphicFramePr>
            <a:graphicFrameLocks noGrp="1"/>
          </p:cNvGraphicFramePr>
          <p:nvPr>
            <p:extLst>
              <p:ext uri="{D42A27DB-BD31-4B8C-83A1-F6EECF244321}">
                <p14:modId xmlns:p14="http://schemas.microsoft.com/office/powerpoint/2010/main" val="1233440961"/>
              </p:ext>
            </p:extLst>
          </p:nvPr>
        </p:nvGraphicFramePr>
        <p:xfrm>
          <a:off x="396344" y="767629"/>
          <a:ext cx="11374016" cy="4154611"/>
        </p:xfrm>
        <a:graphic>
          <a:graphicData uri="http://schemas.openxmlformats.org/drawingml/2006/table">
            <a:tbl>
              <a:tblPr>
                <a:tableStyleId>{5C22544A-7EE6-4342-B048-85BDC9FD1C3A}</a:tableStyleId>
              </a:tblPr>
              <a:tblGrid>
                <a:gridCol w="4285911">
                  <a:extLst>
                    <a:ext uri="{9D8B030D-6E8A-4147-A177-3AD203B41FA5}">
                      <a16:colId xmlns:a16="http://schemas.microsoft.com/office/drawing/2014/main" val="241963245"/>
                    </a:ext>
                  </a:extLst>
                </a:gridCol>
                <a:gridCol w="1415845">
                  <a:extLst>
                    <a:ext uri="{9D8B030D-6E8A-4147-A177-3AD203B41FA5}">
                      <a16:colId xmlns:a16="http://schemas.microsoft.com/office/drawing/2014/main" val="293433413"/>
                    </a:ext>
                  </a:extLst>
                </a:gridCol>
                <a:gridCol w="851443">
                  <a:extLst>
                    <a:ext uri="{9D8B030D-6E8A-4147-A177-3AD203B41FA5}">
                      <a16:colId xmlns:a16="http://schemas.microsoft.com/office/drawing/2014/main" val="1997923834"/>
                    </a:ext>
                  </a:extLst>
                </a:gridCol>
                <a:gridCol w="1763938">
                  <a:extLst>
                    <a:ext uri="{9D8B030D-6E8A-4147-A177-3AD203B41FA5}">
                      <a16:colId xmlns:a16="http://schemas.microsoft.com/office/drawing/2014/main" val="876717430"/>
                    </a:ext>
                  </a:extLst>
                </a:gridCol>
                <a:gridCol w="2338111">
                  <a:extLst>
                    <a:ext uri="{9D8B030D-6E8A-4147-A177-3AD203B41FA5}">
                      <a16:colId xmlns:a16="http://schemas.microsoft.com/office/drawing/2014/main" val="672191607"/>
                    </a:ext>
                  </a:extLst>
                </a:gridCol>
                <a:gridCol w="718768">
                  <a:extLst>
                    <a:ext uri="{9D8B030D-6E8A-4147-A177-3AD203B41FA5}">
                      <a16:colId xmlns:a16="http://schemas.microsoft.com/office/drawing/2014/main" val="349104042"/>
                    </a:ext>
                  </a:extLst>
                </a:gridCol>
              </a:tblGrid>
              <a:tr h="250901">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100" b="1" i="0" u="none" strike="noStrike" dirty="0">
                          <a:solidFill>
                            <a:schemeClr val="bg1">
                              <a:lumMod val="95000"/>
                            </a:schemeClr>
                          </a:solidFill>
                          <a:effectLst/>
                          <a:latin typeface="Arial" panose="020B0604020202020204" pitchFamily="34" charset="0"/>
                        </a:rPr>
                        <a:t>الوصف</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التكرار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المالك</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المصدر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المؤشر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200" b="1" i="0" u="none" strike="noStrike" dirty="0">
                          <a:solidFill>
                            <a:schemeClr val="bg1">
                              <a:lumMod val="95000"/>
                            </a:schemeClr>
                          </a:solidFill>
                          <a:effectLst/>
                          <a:latin typeface="Arial" panose="020B0604020202020204" pitchFamily="34" charset="0"/>
                        </a:rPr>
                        <a:t>الرقم</a:t>
                      </a:r>
                      <a:endParaRPr lang="en-GB" sz="1200" b="1" i="0" u="none" strike="noStrike" dirty="0">
                        <a:solidFill>
                          <a:schemeClr val="bg1">
                            <a:lumMod val="95000"/>
                          </a:schemeClr>
                        </a:solidFill>
                        <a:effectLst/>
                        <a:latin typeface="Arial" panose="020B0604020202020204" pitchFamily="34" charset="0"/>
                      </a:endParaRPr>
                    </a:p>
                  </a:txBody>
                  <a:tcPr marL="72000" marR="7620" marT="7620" marB="0" anchor="ctr">
                    <a:solidFill>
                      <a:schemeClr val="accent6"/>
                    </a:solidFill>
                  </a:tcPr>
                </a:tc>
                <a:extLst>
                  <a:ext uri="{0D108BD9-81ED-4DB2-BD59-A6C34878D82A}">
                    <a16:rowId xmlns:a16="http://schemas.microsoft.com/office/drawing/2014/main" val="4054895585"/>
                  </a:ext>
                </a:extLst>
              </a:tr>
              <a:tr h="241070">
                <a:tc gridSpan="6">
                  <a:txBody>
                    <a:bodyPr/>
                    <a:lstStyle/>
                    <a:p>
                      <a:pPr algn="r" rtl="1"/>
                      <a:r>
                        <a:rPr lang="ar-JO" sz="1100" b="1" i="0" u="none" strike="noStrike" kern="1200" dirty="0">
                          <a:solidFill>
                            <a:schemeClr val="bg1"/>
                          </a:solidFill>
                          <a:effectLst/>
                          <a:latin typeface="Arial" panose="020B0604020202020204" pitchFamily="34" charset="0"/>
                          <a:ea typeface="+mn-ea"/>
                          <a:cs typeface="+mn-cs"/>
                        </a:rPr>
                        <a:t>المخرج 5: زيادة التعاون مع الفاعلين في مجال العمل الإنساني والسلام وتحقيق الاستقرار والتنمية والبيئة</a:t>
                      </a:r>
                      <a:endParaRPr lang="en-GB" sz="1100" b="1" i="0" u="none" strike="noStrike" kern="1200" dirty="0">
                        <a:solidFill>
                          <a:schemeClr val="bg1"/>
                        </a:solidFill>
                        <a:effectLst/>
                        <a:latin typeface="Arial" panose="020B0604020202020204" pitchFamily="34" charset="0"/>
                        <a:ea typeface="+mn-ea"/>
                        <a:cs typeface="+mn-cs"/>
                      </a:endParaRPr>
                    </a:p>
                  </a:txBody>
                  <a:tcPr marL="72000" marR="7620" marT="36000" marB="36000"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1413796"/>
                  </a:ext>
                </a:extLst>
              </a:tr>
              <a:tr h="45438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dirty="0">
                          <a:solidFill>
                            <a:srgbClr val="002060"/>
                          </a:solidFill>
                          <a:effectLst/>
                          <a:latin typeface="Arial" panose="020B0604020202020204" pitchFamily="34" charset="0"/>
                        </a:rPr>
                        <a:t>عدد الاجتماعات </a:t>
                      </a:r>
                      <a:r>
                        <a:rPr lang="ar-JO" sz="1000" b="0" i="0" u="none" strike="noStrike" kern="1200" dirty="0">
                          <a:solidFill>
                            <a:srgbClr val="002060"/>
                          </a:solidFill>
                          <a:effectLst/>
                          <a:latin typeface="Arial" panose="020B0604020202020204" pitchFamily="34" charset="0"/>
                          <a:ea typeface="+mn-ea"/>
                          <a:cs typeface="+mn-cs"/>
                        </a:rPr>
                        <a:t>المنسقة بين قطاع العمل على إزالة الألغام والقطاعات الأخرى والأدلة الأخرى التي تشير إلى مشاركة متعددة القطاعات</a:t>
                      </a:r>
                      <a:endParaRPr lang="en-GB"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ربع سنوي</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السلطة الوطنية،</a:t>
                      </a:r>
                      <a:r>
                        <a:rPr lang="ar-JO" sz="1000" b="0" i="0" u="none" strike="noStrike" kern="1200" baseline="0" dirty="0">
                          <a:solidFill>
                            <a:srgbClr val="002060"/>
                          </a:solidFill>
                          <a:effectLst/>
                          <a:latin typeface="Arial" panose="020B0604020202020204" pitchFamily="34" charset="0"/>
                          <a:ea typeface="+mn-ea"/>
                          <a:cs typeface="+mn-cs"/>
                        </a:rPr>
                        <a:t> </a:t>
                      </a:r>
                      <a:r>
                        <a:rPr lang="ar-JO" sz="1000" b="0" i="0" u="none" strike="noStrike" kern="1200" dirty="0">
                          <a:solidFill>
                            <a:srgbClr val="002060"/>
                          </a:solidFill>
                          <a:effectLst/>
                          <a:latin typeface="Arial" panose="020B0604020202020204" pitchFamily="34" charset="0"/>
                          <a:ea typeface="+mn-ea"/>
                          <a:cs typeface="+mn-cs"/>
                        </a:rPr>
                        <a:t>الشريك المنفذ، </a:t>
                      </a:r>
                      <a:r>
                        <a:rPr lang="ar-JO" sz="1000" b="0" i="0" u="none" strike="noStrike" kern="1200" baseline="0" dirty="0">
                          <a:solidFill>
                            <a:srgbClr val="002060"/>
                          </a:solidFill>
                          <a:effectLst/>
                          <a:latin typeface="Arial" panose="020B0604020202020204" pitchFamily="34" charset="0"/>
                          <a:ea typeface="+mn-ea"/>
                          <a:cs typeface="+mn-cs"/>
                        </a:rPr>
                        <a:t>المانح</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baseline="0" dirty="0">
                          <a:solidFill>
                            <a:srgbClr val="002060"/>
                          </a:solidFill>
                          <a:effectLst/>
                          <a:latin typeface="Arial" panose="020B0604020202020204" pitchFamily="34" charset="0"/>
                        </a:rPr>
                        <a:t>تقارير ذاتية</a:t>
                      </a:r>
                      <a:endParaRPr kumimoji="0" lang="en-US" sz="1000" b="0" i="0" u="none" strike="noStrike" kern="1200" cap="none" spc="0" normalizeH="0" baseline="0" noProof="0" dirty="0">
                        <a:ln>
                          <a:noFill/>
                        </a:ln>
                        <a:solidFill>
                          <a:srgbClr val="002060"/>
                        </a:solidFill>
                        <a:effectLst/>
                        <a:uLnTx/>
                        <a:uFillTx/>
                        <a:latin typeface="+mn-lt"/>
                        <a:ea typeface="+mn-ea"/>
                        <a:cs typeface="+mn-cs"/>
                      </a:endParaRPr>
                    </a:p>
                  </a:txBody>
                  <a:tcPr marL="72000" marR="72000" marT="36000" marB="36000"/>
                </a:tc>
                <a:tc>
                  <a:txBody>
                    <a:bodyPr/>
                    <a:lstStyle/>
                    <a:p>
                      <a:pPr marL="0" marR="0" lvl="0" indent="0" algn="r" rtl="1" eaLnBrk="1" fontAlgn="auto" latinLnBrk="0" hangingPunct="1">
                        <a:lnSpc>
                          <a:spcPct val="100000"/>
                        </a:lnSpc>
                        <a:spcBef>
                          <a:spcPts val="0"/>
                        </a:spcBef>
                        <a:spcAft>
                          <a:spcPts val="0"/>
                        </a:spcAft>
                        <a:buFontTx/>
                        <a:buNone/>
                      </a:pPr>
                      <a:r>
                        <a:rPr lang="ar-JO" sz="1000" b="1" i="0" u="none" strike="noStrike" kern="1200" dirty="0">
                          <a:solidFill>
                            <a:srgbClr val="002060"/>
                          </a:solidFill>
                          <a:effectLst/>
                          <a:latin typeface="Arial" panose="020B0604020202020204" pitchFamily="34" charset="0"/>
                          <a:ea typeface="+mn-ea"/>
                          <a:cs typeface="+mn-cs"/>
                        </a:rPr>
                        <a:t>تحسن التنسيق بين قطاع العمل على إزالة الألغام والقطاعات الأخرى</a:t>
                      </a:r>
                      <a:endParaRPr lang="en-GB" sz="1000" b="1" i="0" u="none" strike="noStrike" kern="1200" dirty="0">
                        <a:solidFill>
                          <a:srgbClr val="002060"/>
                        </a:solidFill>
                        <a:effectLst/>
                        <a:latin typeface="Arial" panose="020B0604020202020204" pitchFamily="34" charset="0"/>
                        <a:ea typeface="+mn-ea"/>
                        <a:cs typeface="+mn-cs"/>
                      </a:endParaRPr>
                    </a:p>
                  </a:txBody>
                  <a:tcPr/>
                </a:tc>
                <a:tc>
                  <a:txBody>
                    <a:bodyPr/>
                    <a:lstStyle/>
                    <a:p>
                      <a:pPr marL="0" algn="r" defTabSz="914400" rtl="1" eaLnBrk="1" fontAlgn="ctr" latinLnBrk="0" hangingPunct="1"/>
                      <a:r>
                        <a:rPr lang="ar-JO" sz="1000" b="1" i="0" u="none" strike="noStrike" kern="1200" dirty="0">
                          <a:solidFill>
                            <a:srgbClr val="002060"/>
                          </a:solidFill>
                          <a:effectLst/>
                          <a:latin typeface="Arial" panose="020B0604020202020204" pitchFamily="34" charset="0"/>
                          <a:ea typeface="+mn-ea"/>
                          <a:cs typeface="+mn-cs"/>
                        </a:rPr>
                        <a:t>المخرج 5.1</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594355268"/>
                  </a:ext>
                </a:extLst>
              </a:tr>
              <a:tr h="42956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baseline="0" dirty="0">
                          <a:solidFill>
                            <a:srgbClr val="002060"/>
                          </a:solidFill>
                          <a:effectLst/>
                          <a:latin typeface="Arial" panose="020B0604020202020204" pitchFamily="34" charset="0"/>
                          <a:ea typeface="+mn-ea"/>
                          <a:cs typeface="+mn-cs"/>
                        </a:rPr>
                        <a:t>يمكن أن يكون نشاط العمل على إزالة الألغام مسح أو إزالة ألغام أو مهام التخلص من المخلفات المتفجرة أو تدمير المخزون أو جلسة تعليم بشأن مخاطر المخلفات المتفجرة أو تدخل لمساعدة الضحايا</a:t>
                      </a:r>
                      <a:endParaRPr lang="en-US" sz="1000" b="0" i="0" u="none" strike="noStrike" kern="1200" baseline="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ربع سنوي</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الشريك المنفذ</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baseline="0" dirty="0">
                          <a:solidFill>
                            <a:srgbClr val="002060"/>
                          </a:solidFill>
                          <a:effectLst/>
                          <a:latin typeface="Arial" panose="020B0604020202020204" pitchFamily="34" charset="0"/>
                        </a:rPr>
                        <a:t>تقارير ذاتية، تقييم الأثر بعد إزالة الألغام، المسوح بعد إزالة الألغام</a:t>
                      </a:r>
                      <a:endParaRPr lang="en-US" sz="1000" b="0" dirty="0">
                        <a:solidFill>
                          <a:srgbClr val="002060"/>
                        </a:solidFill>
                      </a:endParaRPr>
                    </a:p>
                  </a:txBody>
                  <a:tcPr marL="72000" marR="72000" marT="36000" marB="36000"/>
                </a:tc>
                <a:tc>
                  <a:txBody>
                    <a:bodyPr/>
                    <a:lstStyle/>
                    <a:p>
                      <a:pPr marL="0" marR="0" lvl="0" indent="0" algn="r" rtl="1" eaLnBrk="1" fontAlgn="auto" latinLnBrk="0" hangingPunct="1">
                        <a:lnSpc>
                          <a:spcPct val="100000"/>
                        </a:lnSpc>
                        <a:spcBef>
                          <a:spcPts val="0"/>
                        </a:spcBef>
                        <a:spcAft>
                          <a:spcPts val="0"/>
                        </a:spcAft>
                        <a:buFontTx/>
                        <a:buNone/>
                      </a:pPr>
                      <a:r>
                        <a:rPr lang="ar-JO" sz="1000" b="1" i="0" u="none" strike="noStrike" kern="1200" dirty="0">
                          <a:solidFill>
                            <a:srgbClr val="002060"/>
                          </a:solidFill>
                          <a:effectLst/>
                          <a:latin typeface="Arial" panose="020B0604020202020204" pitchFamily="34" charset="0"/>
                          <a:ea typeface="+mn-ea"/>
                          <a:cs typeface="+mn-cs"/>
                        </a:rPr>
                        <a:t>عدد أنشطة العمل</a:t>
                      </a:r>
                      <a:r>
                        <a:rPr lang="ar-JO" sz="1000" b="1" i="0" u="none" strike="noStrike" kern="1200" baseline="0" dirty="0">
                          <a:solidFill>
                            <a:srgbClr val="002060"/>
                          </a:solidFill>
                          <a:effectLst/>
                          <a:latin typeface="Arial" panose="020B0604020202020204" pitchFamily="34" charset="0"/>
                          <a:ea typeface="+mn-ea"/>
                          <a:cs typeface="+mn-cs"/>
                        </a:rPr>
                        <a:t> على إزالة الألغام</a:t>
                      </a:r>
                      <a:r>
                        <a:rPr lang="ar-JO" sz="1000" b="1" i="0" u="none" strike="noStrike" kern="1200" dirty="0">
                          <a:solidFill>
                            <a:srgbClr val="002060"/>
                          </a:solidFill>
                          <a:effectLst/>
                          <a:latin typeface="Arial" panose="020B0604020202020204" pitchFamily="34" charset="0"/>
                          <a:ea typeface="+mn-ea"/>
                          <a:cs typeface="+mn-cs"/>
                        </a:rPr>
                        <a:t> التي يوجد فيها دعم مشترك أو متسلسل من أطراف أخرى</a:t>
                      </a:r>
                      <a:endParaRPr lang="en-GB" sz="1000" b="1" i="0" u="none" strike="noStrike" kern="1200" dirty="0">
                        <a:solidFill>
                          <a:srgbClr val="002060"/>
                        </a:solidFill>
                        <a:effectLst/>
                        <a:latin typeface="Arial" panose="020B0604020202020204" pitchFamily="34" charset="0"/>
                        <a:ea typeface="+mn-ea"/>
                        <a:cs typeface="+mn-cs"/>
                      </a:endParaRPr>
                    </a:p>
                  </a:txBody>
                  <a:tcPr/>
                </a:tc>
                <a:tc>
                  <a:txBody>
                    <a:bodyPr/>
                    <a:lstStyle/>
                    <a:p>
                      <a:pPr marL="0" algn="r" defTabSz="914400" rtl="1" eaLnBrk="1" fontAlgn="ctr" latinLnBrk="0" hangingPunct="1"/>
                      <a:r>
                        <a:rPr kumimoji="0" lang="ar-JO" sz="1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المخرج 5.2</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2930048471"/>
                  </a:ext>
                </a:extLst>
              </a:tr>
              <a:tr h="570271">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000" b="0" i="0" u="none" strike="noStrike" baseline="0" dirty="0">
                          <a:solidFill>
                            <a:srgbClr val="002060"/>
                          </a:solidFill>
                          <a:effectLst/>
                          <a:latin typeface="Arial" panose="020B0604020202020204" pitchFamily="34" charset="0"/>
                        </a:rPr>
                        <a:t>يمكن أن تشمل الاتفاقيات أو مذكرات التفاهم الرسمية أو غير الرسمية مع أطراف خارج قطاع العمل على إزالة الألغام لأنشطة مشتركة أو متسلسلة لتعزيز الفوائد من العمل على إزالة الألغام</a:t>
                      </a: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ربع سنوي</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الشركاء المنفذين، المانحين</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baseline="0" dirty="0">
                          <a:solidFill>
                            <a:srgbClr val="002060"/>
                          </a:solidFill>
                          <a:effectLst/>
                          <a:latin typeface="Arial" panose="020B0604020202020204" pitchFamily="34" charset="0"/>
                        </a:rPr>
                        <a:t>مذكرات تفاهم، اتفاقيات رسمية</a:t>
                      </a:r>
                      <a:endParaRPr kumimoji="0" lang="en-US" sz="1000" b="0" i="0" u="none" strike="noStrike" kern="1200" cap="none" spc="0" normalizeH="0" baseline="0" noProof="0" dirty="0">
                        <a:ln>
                          <a:noFill/>
                        </a:ln>
                        <a:solidFill>
                          <a:srgbClr val="002060"/>
                        </a:solidFill>
                        <a:effectLst/>
                        <a:uLnTx/>
                        <a:uFillTx/>
                        <a:latin typeface="+mn-lt"/>
                        <a:ea typeface="+mn-ea"/>
                        <a:cs typeface="+mn-cs"/>
                      </a:endParaRPr>
                    </a:p>
                  </a:txBody>
                  <a:tcPr marL="72000" marR="72000" marT="36000" marB="36000"/>
                </a:tc>
                <a:tc>
                  <a:txBody>
                    <a:bodyPr/>
                    <a:lstStyle/>
                    <a:p>
                      <a:pPr marL="0" marR="0" lvl="0" indent="0" algn="r" rtl="1" eaLnBrk="1" fontAlgn="auto" latinLnBrk="0" hangingPunct="1">
                        <a:lnSpc>
                          <a:spcPct val="100000"/>
                        </a:lnSpc>
                        <a:spcBef>
                          <a:spcPts val="0"/>
                        </a:spcBef>
                        <a:spcAft>
                          <a:spcPts val="0"/>
                        </a:spcAft>
                        <a:buFontTx/>
                        <a:buNone/>
                      </a:pPr>
                      <a:r>
                        <a:rPr lang="ar-JO" sz="1000" b="0" i="0" u="none" strike="noStrike" kern="1200" dirty="0">
                          <a:solidFill>
                            <a:srgbClr val="002060"/>
                          </a:solidFill>
                          <a:effectLst/>
                          <a:latin typeface="Arial" panose="020B0604020202020204" pitchFamily="34" charset="0"/>
                          <a:ea typeface="+mn-ea"/>
                          <a:cs typeface="+mn-cs"/>
                        </a:rPr>
                        <a:t>عدد الاتفاقيات/مذكرات التفاهم مه الأطراف الفاعلة في مجال العمل الإنساني وبناء السلام والتنمية و/أو البيئة لسلسلة الأنشطة</a:t>
                      </a:r>
                      <a:endParaRPr lang="en-GB" sz="1000" b="0" i="0" u="none" strike="noStrike" kern="120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المخرج 5.3</a:t>
                      </a:r>
                      <a:endParaRPr lang="en-US" sz="1000" b="0"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3122736916"/>
                  </a:ext>
                </a:extLst>
              </a:tr>
              <a:tr h="374551">
                <a:tc>
                  <a:txBody>
                    <a:bodyPr/>
                    <a:lstStyle/>
                    <a:p>
                      <a:pPr algn="r" rtl="1" fontAlgn="ctr"/>
                      <a:r>
                        <a:rPr lang="ar-JO" sz="1000" b="0" i="0" u="none" strike="noStrike" dirty="0">
                          <a:solidFill>
                            <a:srgbClr val="002060"/>
                          </a:solidFill>
                          <a:effectLst/>
                          <a:latin typeface="Arial" panose="020B0604020202020204" pitchFamily="34" charset="0"/>
                        </a:rPr>
                        <a:t>ينطبق هذا المؤشر فقط على برامج</a:t>
                      </a:r>
                      <a:r>
                        <a:rPr lang="ar-JO" sz="1000" b="0" i="0" u="none" strike="noStrike" baseline="0" dirty="0">
                          <a:solidFill>
                            <a:srgbClr val="002060"/>
                          </a:solidFill>
                          <a:effectLst/>
                          <a:latin typeface="Arial" panose="020B0604020202020204" pitchFamily="34" charset="0"/>
                        </a:rPr>
                        <a:t> العمل على إزالة الألغام التي تسعى لتخفيض الوصول إلى الأسلحة والذخيرة</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ربع سنوي</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algn="r" rtl="1"/>
                      <a:r>
                        <a:rPr lang="ar-JO" sz="1000" b="0" i="0" u="none" strike="noStrike" kern="1200" dirty="0">
                          <a:solidFill>
                            <a:srgbClr val="002060"/>
                          </a:solidFill>
                          <a:effectLst/>
                          <a:latin typeface="Arial" panose="020B0604020202020204" pitchFamily="34" charset="0"/>
                          <a:ea typeface="+mn-ea"/>
                          <a:cs typeface="+mn-cs"/>
                        </a:rPr>
                        <a:t>الشريك المنفذ</a:t>
                      </a:r>
                      <a:r>
                        <a:rPr lang="ar-JO" sz="1000" b="0" i="0" u="none" strike="noStrike" kern="1200" baseline="0" dirty="0">
                          <a:solidFill>
                            <a:srgbClr val="002060"/>
                          </a:solidFill>
                          <a:effectLst/>
                          <a:latin typeface="Arial" panose="020B0604020202020204" pitchFamily="34" charset="0"/>
                          <a:ea typeface="+mn-ea"/>
                          <a:cs typeface="+mn-cs"/>
                        </a:rPr>
                        <a:t> </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a:ea typeface="+mn-ea"/>
                          <a:cs typeface="+mn-cs"/>
                        </a:rPr>
                        <a:t>تقارير ذاتية</a:t>
                      </a:r>
                      <a:endParaRPr kumimoji="0" lang="en-US" sz="1000" b="0" i="0" u="none" strike="noStrike" kern="1200" cap="none" spc="0" normalizeH="0" baseline="0" noProof="0" dirty="0">
                        <a:ln>
                          <a:noFill/>
                        </a:ln>
                        <a:solidFill>
                          <a:srgbClr val="002060"/>
                        </a:solidFill>
                        <a:effectLst/>
                        <a:uLnTx/>
                        <a:uFillTx/>
                        <a:latin typeface="Arial" panose="020B0604020202020204"/>
                        <a:ea typeface="+mn-ea"/>
                        <a:cs typeface="+mn-cs"/>
                      </a:endParaRPr>
                    </a:p>
                  </a:txBody>
                  <a:tcPr marL="72000" marR="72000" marT="36000" marB="36000"/>
                </a:tc>
                <a:tc>
                  <a:txBody>
                    <a:bodyPr/>
                    <a:lstStyle/>
                    <a:p>
                      <a:pPr marL="0" lvl="0" indent="0" algn="r" rtl="1">
                        <a:lnSpc>
                          <a:spcPct val="100000"/>
                        </a:lnSpc>
                        <a:spcBef>
                          <a:spcPts val="0"/>
                        </a:spcBef>
                        <a:spcAft>
                          <a:spcPts val="0"/>
                        </a:spcAft>
                        <a:buNone/>
                      </a:pPr>
                      <a:r>
                        <a:rPr lang="ar-JO" sz="1000" b="0" i="0" u="none" strike="noStrike" kern="1200" baseline="0" dirty="0">
                          <a:solidFill>
                            <a:srgbClr val="002060"/>
                          </a:solidFill>
                          <a:effectLst/>
                          <a:latin typeface="Arial" panose="020B0604020202020204" pitchFamily="34" charset="0"/>
                          <a:ea typeface="+mn-ea"/>
                          <a:cs typeface="+mn-cs"/>
                        </a:rPr>
                        <a:t>عدد الشركاء الذين يمكنهم توفير الدعم لتحفيز الأطراف المتنازعة على عدم العودة للتسلح</a:t>
                      </a:r>
                      <a:endParaRPr lang="en-GB" sz="1000" b="0"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المخرج 5.4</a:t>
                      </a:r>
                      <a:endParaRPr lang="en-US" sz="1000" b="0"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392187616"/>
                  </a:ext>
                </a:extLst>
              </a:tr>
              <a:tr h="374551">
                <a:tc>
                  <a:txBody>
                    <a:bodyPr/>
                    <a:lstStyle/>
                    <a:p>
                      <a:pPr algn="r" rtl="1" fontAlgn="ctr"/>
                      <a:r>
                        <a:rPr lang="ar-JO" sz="1000" b="0" i="0" u="none" strike="noStrike" dirty="0">
                          <a:solidFill>
                            <a:srgbClr val="002060"/>
                          </a:solidFill>
                          <a:effectLst/>
                          <a:latin typeface="Arial" panose="020B0604020202020204" pitchFamily="34" charset="0"/>
                        </a:rPr>
                        <a:t>ينطبق هذا المؤشر فقط على برامج</a:t>
                      </a:r>
                      <a:r>
                        <a:rPr lang="ar-JO" sz="1000" b="0" i="0" u="none" strike="noStrike" baseline="0" dirty="0">
                          <a:solidFill>
                            <a:srgbClr val="002060"/>
                          </a:solidFill>
                          <a:effectLst/>
                          <a:latin typeface="Arial" panose="020B0604020202020204" pitchFamily="34" charset="0"/>
                        </a:rPr>
                        <a:t> العمل على إزالة الألغام التي تسعى لتخفيض الوصول إلى الأسلحة والذخيرة</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ربع سنوي</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المانحين</a:t>
                      </a:r>
                      <a:endParaRPr lang="en-US" sz="1000" b="0" i="0" u="none" strike="noStrike" kern="1200" dirty="0">
                        <a:solidFill>
                          <a:srgbClr val="002060"/>
                        </a:solidFill>
                        <a:effectLst/>
                        <a:latin typeface="Arial" panose="020B0604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baseline="0" dirty="0">
                          <a:solidFill>
                            <a:srgbClr val="002060"/>
                          </a:solidFill>
                          <a:effectLst/>
                          <a:latin typeface="Arial" panose="020B0604020202020204" pitchFamily="34" charset="0"/>
                        </a:rPr>
                        <a:t>تقارير ذاتية</a:t>
                      </a:r>
                      <a:r>
                        <a:rPr kumimoji="0" lang="ar-JO" sz="1000" b="0" i="0" u="none" strike="noStrike" kern="1200" cap="none" spc="0" normalizeH="0" baseline="0" noProof="0" dirty="0">
                          <a:ln>
                            <a:noFill/>
                          </a:ln>
                          <a:solidFill>
                            <a:srgbClr val="002060"/>
                          </a:solidFill>
                          <a:effectLst/>
                          <a:uLnTx/>
                          <a:uFillTx/>
                          <a:latin typeface="Arial" panose="020B0604020202020204"/>
                          <a:ea typeface="+mn-ea"/>
                          <a:cs typeface="+mn-cs"/>
                        </a:rPr>
                        <a:t>، </a:t>
                      </a:r>
                      <a:r>
                        <a:rPr lang="ar-JO" sz="1000" b="0" i="0" u="none" strike="noStrike" dirty="0">
                          <a:solidFill>
                            <a:srgbClr val="002060"/>
                          </a:solidFill>
                          <a:effectLst/>
                          <a:latin typeface="Arial" panose="020B0604020202020204" pitchFamily="34" charset="0"/>
                        </a:rPr>
                        <a:t>تقارير القسم السياسي في السفارات</a:t>
                      </a:r>
                      <a:endParaRPr kumimoji="0" lang="en-US" sz="1000" b="0" i="0" u="none" strike="noStrike" kern="1200" cap="none" spc="0" normalizeH="0" baseline="0" noProof="0" dirty="0">
                        <a:ln>
                          <a:noFill/>
                        </a:ln>
                        <a:solidFill>
                          <a:srgbClr val="002060"/>
                        </a:solidFill>
                        <a:effectLst/>
                        <a:uLnTx/>
                        <a:uFillTx/>
                        <a:latin typeface="+mn-lt"/>
                        <a:ea typeface="+mn-ea"/>
                        <a:cs typeface="+mn-cs"/>
                      </a:endParaRPr>
                    </a:p>
                  </a:txBody>
                  <a:tcPr marL="72000" marR="72000" marT="36000" marB="36000"/>
                </a:tc>
                <a:tc>
                  <a:txBody>
                    <a:bodyPr/>
                    <a:lstStyle/>
                    <a:p>
                      <a:pPr algn="r" rtl="1"/>
                      <a:r>
                        <a:rPr lang="ar-JO" sz="1000" b="0" i="0" u="none" strike="noStrike" kern="1200" baseline="0" dirty="0">
                          <a:solidFill>
                            <a:srgbClr val="002060"/>
                          </a:solidFill>
                          <a:effectLst/>
                          <a:latin typeface="Arial" panose="020B0604020202020204" pitchFamily="34" charset="0"/>
                          <a:ea typeface="+mn-ea"/>
                          <a:cs typeface="+mn-cs"/>
                        </a:rPr>
                        <a:t>رغبة سياسية واضحة لدعم المبادرات الهادفة لتخفيض الوصول إلى الأسلحة الذخيرة</a:t>
                      </a:r>
                      <a:endParaRPr lang="en-US" sz="1000" b="0"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المخرج 5.5</a:t>
                      </a:r>
                      <a:endParaRPr lang="en-US" sz="1000" b="0" i="0" u="none" strike="noStrike" kern="1200" baseline="0" dirty="0">
                        <a:solidFill>
                          <a:srgbClr val="002060"/>
                        </a:solidFill>
                        <a:effectLst/>
                        <a:latin typeface="Arial" panose="020B0604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000" b="0"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093091034"/>
                  </a:ext>
                </a:extLst>
              </a:tr>
              <a:tr h="374551">
                <a:tc>
                  <a:txBody>
                    <a:bodyPr/>
                    <a:lstStyle/>
                    <a:p>
                      <a:pPr algn="r" rtl="1" fontAlgn="ctr"/>
                      <a:r>
                        <a:rPr lang="ar-JO" sz="1000" b="0" i="0" u="none" strike="noStrike" dirty="0">
                          <a:solidFill>
                            <a:srgbClr val="002060"/>
                          </a:solidFill>
                          <a:effectLst/>
                          <a:latin typeface="Arial" panose="020B0604020202020204" pitchFamily="34" charset="0"/>
                        </a:rPr>
                        <a:t>يمكن أن يشمل الشركاء المؤسسات التي يوجد معها اتفاقية رسمية أو</a:t>
                      </a:r>
                      <a:r>
                        <a:rPr lang="ar-JO" sz="1000" b="0" i="0" u="none" strike="noStrike" baseline="0" dirty="0">
                          <a:solidFill>
                            <a:srgbClr val="002060"/>
                          </a:solidFill>
                          <a:effectLst/>
                          <a:latin typeface="Arial" panose="020B0604020202020204" pitchFamily="34" charset="0"/>
                        </a:rPr>
                        <a:t> غير رسمية للعمل سوياً. ويمكن أن يشمل أيضاً المنظمات الدولية والمؤسسات الأهلية المحلية والمؤسسات المجتمعية</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ربع سنوي</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السلطة الوطنية،</a:t>
                      </a:r>
                      <a:r>
                        <a:rPr lang="ar-JO" sz="1000" b="0" i="0" u="none" strike="noStrike" kern="1200" baseline="0" dirty="0">
                          <a:solidFill>
                            <a:srgbClr val="002060"/>
                          </a:solidFill>
                          <a:effectLst/>
                          <a:latin typeface="Arial" panose="020B0604020202020204" pitchFamily="34" charset="0"/>
                          <a:ea typeface="+mn-ea"/>
                          <a:cs typeface="+mn-cs"/>
                        </a:rPr>
                        <a:t> المانحين، </a:t>
                      </a:r>
                      <a:r>
                        <a:rPr lang="ar-JO" sz="1000" b="0" i="0" u="none" strike="noStrike" kern="1200" dirty="0">
                          <a:solidFill>
                            <a:srgbClr val="002060"/>
                          </a:solidFill>
                          <a:effectLst/>
                          <a:latin typeface="Arial" panose="020B0604020202020204" pitchFamily="34" charset="0"/>
                          <a:ea typeface="+mn-ea"/>
                          <a:cs typeface="+mn-cs"/>
                        </a:rPr>
                        <a:t>الشريك المنفذ، </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a:ea typeface="+mn-ea"/>
                          <a:cs typeface="Arial" panose="020B0604020202020204" pitchFamily="34" charset="0"/>
                        </a:rPr>
                        <a:t>تقارير ذاتية</a:t>
                      </a:r>
                      <a:endParaRPr kumimoji="0" lang="en-US" sz="1000" b="0" i="0" u="none" strike="noStrike" kern="1200" cap="none" spc="0" normalizeH="0" baseline="0" noProof="0" dirty="0">
                        <a:ln>
                          <a:noFill/>
                        </a:ln>
                        <a:solidFill>
                          <a:srgbClr val="002060"/>
                        </a:solidFill>
                        <a:effectLst/>
                        <a:uLnTx/>
                        <a:uFillTx/>
                        <a:latin typeface="Arial" panose="020B0604020202020204"/>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baseline="0" dirty="0">
                          <a:solidFill>
                            <a:srgbClr val="002060"/>
                          </a:solidFill>
                          <a:effectLst/>
                          <a:latin typeface="Arial" panose="020B0604020202020204" pitchFamily="34" charset="0"/>
                          <a:ea typeface="+mn-ea"/>
                          <a:cs typeface="+mn-cs"/>
                        </a:rPr>
                        <a:t>عدد المؤسسات النسوية والمؤسسات الأخرى التي تعمل في مجال النوع الاجتماعي والإشراك وحساسية النزاع والبيئة المنضمون كشركاء</a:t>
                      </a:r>
                      <a:endParaRPr lang="en-US" sz="1000" b="0"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المخرج 5.6</a:t>
                      </a:r>
                      <a:endParaRPr lang="en-US" sz="1000" b="0" i="0" u="none" strike="noStrike" kern="1200" baseline="0" dirty="0">
                        <a:solidFill>
                          <a:srgbClr val="002060"/>
                        </a:solidFill>
                        <a:effectLst/>
                        <a:latin typeface="Arial" panose="020B0604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000" b="0"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300244843"/>
                  </a:ext>
                </a:extLst>
              </a:tr>
              <a:tr h="374551">
                <a:tc>
                  <a:txBody>
                    <a:bodyPr/>
                    <a:lstStyle/>
                    <a:p>
                      <a:pPr algn="r" rtl="1" fontAlgn="ctr"/>
                      <a:r>
                        <a:rPr lang="ar-JO" sz="1000" b="0" i="0" u="none" strike="noStrike" dirty="0">
                          <a:solidFill>
                            <a:srgbClr val="002060"/>
                          </a:solidFill>
                          <a:effectLst/>
                          <a:latin typeface="Arial" panose="020B0604020202020204" pitchFamily="34" charset="0"/>
                        </a:rPr>
                        <a:t>يمكن أن يشمل ذلك صناعة القرار بشأن الأولويات، أنشطة إزالة الألغام،</a:t>
                      </a:r>
                      <a:r>
                        <a:rPr lang="ar-JO" sz="1000" b="0" i="0" u="none" strike="noStrike" baseline="0" dirty="0">
                          <a:solidFill>
                            <a:srgbClr val="002060"/>
                          </a:solidFill>
                          <a:effectLst/>
                          <a:latin typeface="Arial" panose="020B0604020202020204" pitchFamily="34" charset="0"/>
                        </a:rPr>
                        <a:t> التعليم بشأن مخاطر المخلفات المتفجرة، الخ.</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ربع سنوي</a:t>
                      </a:r>
                      <a:endParaRPr lang="en-US" sz="1000" b="0" i="0" u="none" strike="noStrike" kern="1200" dirty="0">
                        <a:solidFill>
                          <a:srgbClr val="002060"/>
                        </a:solidFill>
                        <a:effectLst/>
                        <a:latin typeface="Arial" panose="020B0604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الشريك المنفذ</a:t>
                      </a:r>
                      <a:r>
                        <a:rPr lang="ar-JO" sz="1000" b="0" i="0" u="none" strike="noStrike" kern="1200" baseline="0" dirty="0">
                          <a:solidFill>
                            <a:srgbClr val="002060"/>
                          </a:solidFill>
                          <a:effectLst/>
                          <a:latin typeface="Arial" panose="020B0604020202020204" pitchFamily="34" charset="0"/>
                          <a:ea typeface="+mn-ea"/>
                          <a:cs typeface="+mn-cs"/>
                        </a:rPr>
                        <a:t>، </a:t>
                      </a:r>
                      <a:r>
                        <a:rPr lang="ar-JO" sz="1000" b="0" i="0" u="none" strike="noStrike" kern="1200" dirty="0">
                          <a:solidFill>
                            <a:srgbClr val="002060"/>
                          </a:solidFill>
                          <a:effectLst/>
                          <a:latin typeface="Arial" panose="020B0604020202020204" pitchFamily="34" charset="0"/>
                          <a:ea typeface="+mn-ea"/>
                          <a:cs typeface="+mn-cs"/>
                        </a:rPr>
                        <a:t>السلطة الوطنية</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تقارير ذاتية</a:t>
                      </a:r>
                      <a:endParaRPr kumimoji="0" lang="en-US" sz="1000" b="0" i="0" u="none" strike="noStrike" kern="1200" cap="none" spc="0" normalizeH="0" baseline="0" noProof="0" dirty="0">
                        <a:ln>
                          <a:noFill/>
                        </a:ln>
                        <a:solidFill>
                          <a:srgbClr val="002060"/>
                        </a:solidFill>
                        <a:effectLst/>
                        <a:uLnTx/>
                        <a:uFillTx/>
                        <a:latin typeface="Arial" panose="020B0604020202020204"/>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baseline="0" dirty="0">
                          <a:solidFill>
                            <a:srgbClr val="002060"/>
                          </a:solidFill>
                          <a:effectLst/>
                          <a:latin typeface="Arial" panose="020B0604020202020204" pitchFamily="34" charset="0"/>
                          <a:ea typeface="+mn-ea"/>
                          <a:cs typeface="+mn-cs"/>
                        </a:rPr>
                        <a:t>عدد أنشطة العمل على إزالة الألغام التي تجمع بين أطراف النزاع</a:t>
                      </a:r>
                      <a:endParaRPr lang="en-US" sz="1000" b="0"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المخرج 5.7</a:t>
                      </a:r>
                      <a:endParaRPr lang="en-US" sz="1000" b="0" i="0" u="none" strike="noStrike" kern="1200" baseline="0" dirty="0">
                        <a:solidFill>
                          <a:srgbClr val="002060"/>
                        </a:solidFill>
                        <a:effectLst/>
                        <a:latin typeface="Arial" panose="020B0604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000" b="0"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125191803"/>
                  </a:ext>
                </a:extLst>
              </a:tr>
              <a:tr h="374551">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000" b="0" i="0" u="none" strike="noStrike" dirty="0">
                          <a:solidFill>
                            <a:srgbClr val="002060"/>
                          </a:solidFill>
                          <a:effectLst/>
                          <a:latin typeface="Arial" panose="020B0604020202020204" pitchFamily="34" charset="0"/>
                        </a:rPr>
                        <a:t>ينطبق هذا المؤشر فقط على برامج</a:t>
                      </a:r>
                      <a:r>
                        <a:rPr lang="ar-JO" sz="1000" b="0" i="0" u="none" strike="noStrike" baseline="0" dirty="0">
                          <a:solidFill>
                            <a:srgbClr val="002060"/>
                          </a:solidFill>
                          <a:effectLst/>
                          <a:latin typeface="Arial" panose="020B0604020202020204" pitchFamily="34" charset="0"/>
                        </a:rPr>
                        <a:t> العمل على إزالة الألغام التي تسعى لإعادة دمج المقاتلين السابقين من خلال أنشطة العمل على إزالة الألغام</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ربع سنوي</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الشريك المنفذ</a:t>
                      </a:r>
                      <a:r>
                        <a:rPr lang="ar-JO" sz="1000" b="0" i="0" u="none" strike="noStrike" kern="1200" baseline="0" dirty="0">
                          <a:solidFill>
                            <a:srgbClr val="002060"/>
                          </a:solidFill>
                          <a:effectLst/>
                          <a:latin typeface="Arial" panose="020B0604020202020204" pitchFamily="34" charset="0"/>
                          <a:ea typeface="+mn-ea"/>
                          <a:cs typeface="+mn-cs"/>
                        </a:rPr>
                        <a:t>، </a:t>
                      </a:r>
                      <a:r>
                        <a:rPr lang="ar-JO" sz="1000" b="0" i="0" u="none" strike="noStrike" kern="1200" dirty="0">
                          <a:solidFill>
                            <a:srgbClr val="002060"/>
                          </a:solidFill>
                          <a:effectLst/>
                          <a:latin typeface="Arial" panose="020B0604020202020204" pitchFamily="34" charset="0"/>
                          <a:ea typeface="+mn-ea"/>
                          <a:cs typeface="+mn-cs"/>
                        </a:rPr>
                        <a:t>السلطة الوطنية</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تقارير ذاتية</a:t>
                      </a:r>
                      <a:endParaRPr kumimoji="0" lang="en-US" sz="1000" b="0" i="0" u="none" strike="noStrike" kern="1200" cap="none" spc="0" normalizeH="0" baseline="0" noProof="0" dirty="0">
                        <a:ln>
                          <a:noFill/>
                        </a:ln>
                        <a:solidFill>
                          <a:srgbClr val="002060"/>
                        </a:solidFill>
                        <a:effectLst/>
                        <a:uLnTx/>
                        <a:uFillTx/>
                        <a:latin typeface="Arial" panose="020B0604020202020204"/>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baseline="0" dirty="0">
                          <a:solidFill>
                            <a:srgbClr val="002060"/>
                          </a:solidFill>
                          <a:effectLst/>
                          <a:latin typeface="Arial" panose="020B0604020202020204" pitchFamily="34" charset="0"/>
                          <a:ea typeface="+mn-ea"/>
                          <a:cs typeface="+mn-cs"/>
                        </a:rPr>
                        <a:t>عدد عمليات الفحص الأمني المناسبة للمقاتلين السابقين والتي توجهها تقييمات الاحتياجات والمخاطر</a:t>
                      </a:r>
                      <a:endParaRPr lang="en-US" sz="1000" b="0"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المخرج 5.8</a:t>
                      </a:r>
                      <a:endParaRPr lang="en-US" sz="1000" b="0" i="0" u="none" strike="noStrike" kern="1200" baseline="0" dirty="0">
                        <a:solidFill>
                          <a:srgbClr val="002060"/>
                        </a:solidFill>
                        <a:effectLst/>
                        <a:latin typeface="Arial" panose="020B0604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000" b="0"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2573653835"/>
                  </a:ext>
                </a:extLst>
              </a:tr>
            </a:tbl>
          </a:graphicData>
        </a:graphic>
      </p:graphicFrame>
    </p:spTree>
    <p:extLst>
      <p:ext uri="{BB962C8B-B14F-4D97-AF65-F5344CB8AC3E}">
        <p14:creationId xmlns:p14="http://schemas.microsoft.com/office/powerpoint/2010/main" val="15060936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2AEA29-0FDF-4996-7B56-41B512FCA3FF}"/>
              </a:ext>
            </a:extLst>
          </p:cNvPr>
          <p:cNvSpPr txBox="1"/>
          <p:nvPr/>
        </p:nvSpPr>
        <p:spPr>
          <a:xfrm>
            <a:off x="334297" y="285928"/>
            <a:ext cx="3827759" cy="261610"/>
          </a:xfrm>
          <a:prstGeom prst="rect">
            <a:avLst/>
          </a:prstGeom>
          <a:noFill/>
        </p:spPr>
        <p:txBody>
          <a:bodyPr wrap="square" rtlCol="0">
            <a:spAutoFit/>
          </a:bodyPr>
          <a:lstStyle/>
          <a:p>
            <a:pPr lvl="0" algn="r">
              <a:defRPr/>
            </a:pPr>
            <a:r>
              <a:rPr lang="ar-JO" sz="1100" b="1" dirty="0">
                <a:solidFill>
                  <a:srgbClr val="002060"/>
                </a:solidFill>
                <a:latin typeface="Arial" panose="020B0604020202020204" pitchFamily="34" charset="0"/>
              </a:rPr>
              <a:t>المؤشرات الرئيسية (الحد الأدنى من المؤشرات) اللازمة موضحة بالخط العريض</a:t>
            </a:r>
            <a:endParaRPr lang="en-GB" sz="1100" b="1" dirty="0">
              <a:solidFill>
                <a:srgbClr val="002060"/>
              </a:solidFill>
              <a:latin typeface="Arial" panose="020B0604020202020204" pitchFamily="34" charset="0"/>
            </a:endParaRPr>
          </a:p>
        </p:txBody>
      </p:sp>
      <p:sp>
        <p:nvSpPr>
          <p:cNvPr id="4" name="Rectangle 3">
            <a:extLst>
              <a:ext uri="{FF2B5EF4-FFF2-40B4-BE49-F238E27FC236}">
                <a16:creationId xmlns:a16="http://schemas.microsoft.com/office/drawing/2014/main" id="{6CCB6185-17E2-A2F6-2041-F06A834AB61C}"/>
              </a:ext>
            </a:extLst>
          </p:cNvPr>
          <p:cNvSpPr/>
          <p:nvPr/>
        </p:nvSpPr>
        <p:spPr>
          <a:xfrm>
            <a:off x="9523496" y="242352"/>
            <a:ext cx="3934408" cy="348761"/>
          </a:xfrm>
          <a:prstGeom prst="rect">
            <a:avLst/>
          </a:prstGeom>
          <a:noFill/>
        </p:spPr>
        <p:txBody>
          <a:bodyPr wrap="square" lIns="0" tIns="0" rIns="0" bIns="0">
            <a:noAutofit/>
          </a:bodyPr>
          <a:lstStyle/>
          <a:p>
            <a:pPr lvl="0">
              <a:defRPr/>
            </a:pPr>
            <a:r>
              <a:rPr lang="ar-JO" b="1" dirty="0">
                <a:solidFill>
                  <a:srgbClr val="103A71"/>
                </a:solidFill>
                <a:latin typeface="Arial" panose="020B0604020202020204" pitchFamily="34" charset="0"/>
              </a:rPr>
              <a:t>مؤشرات المخرجات المقترحة</a:t>
            </a:r>
            <a:endParaRPr lang="en-US" sz="1050" dirty="0">
              <a:solidFill>
                <a:prstClr val="black"/>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5" name="Slide Number Placeholder 5">
            <a:extLst>
              <a:ext uri="{FF2B5EF4-FFF2-40B4-BE49-F238E27FC236}">
                <a16:creationId xmlns:a16="http://schemas.microsoft.com/office/drawing/2014/main" id="{B877DD60-9E38-53DE-D52C-9D3285753AC2}"/>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69</a:t>
            </a:fld>
            <a:endParaRPr lang="en-GB" dirty="0"/>
          </a:p>
        </p:txBody>
      </p:sp>
      <p:graphicFrame>
        <p:nvGraphicFramePr>
          <p:cNvPr id="6" name="Table 5">
            <a:extLst>
              <a:ext uri="{FF2B5EF4-FFF2-40B4-BE49-F238E27FC236}">
                <a16:creationId xmlns:a16="http://schemas.microsoft.com/office/drawing/2014/main" id="{DBD0BB86-877F-EB48-F618-82D8DEAA3855}"/>
              </a:ext>
            </a:extLst>
          </p:cNvPr>
          <p:cNvGraphicFramePr>
            <a:graphicFrameLocks noGrp="1"/>
          </p:cNvGraphicFramePr>
          <p:nvPr>
            <p:extLst>
              <p:ext uri="{D42A27DB-BD31-4B8C-83A1-F6EECF244321}">
                <p14:modId xmlns:p14="http://schemas.microsoft.com/office/powerpoint/2010/main" val="1333926823"/>
              </p:ext>
            </p:extLst>
          </p:nvPr>
        </p:nvGraphicFramePr>
        <p:xfrm>
          <a:off x="334297" y="591113"/>
          <a:ext cx="11379463" cy="5528401"/>
        </p:xfrm>
        <a:graphic>
          <a:graphicData uri="http://schemas.openxmlformats.org/drawingml/2006/table">
            <a:tbl>
              <a:tblPr>
                <a:tableStyleId>{5C22544A-7EE6-4342-B048-85BDC9FD1C3A}</a:tableStyleId>
              </a:tblPr>
              <a:tblGrid>
                <a:gridCol w="4285911">
                  <a:extLst>
                    <a:ext uri="{9D8B030D-6E8A-4147-A177-3AD203B41FA5}">
                      <a16:colId xmlns:a16="http://schemas.microsoft.com/office/drawing/2014/main" val="241963245"/>
                    </a:ext>
                  </a:extLst>
                </a:gridCol>
                <a:gridCol w="912300">
                  <a:extLst>
                    <a:ext uri="{9D8B030D-6E8A-4147-A177-3AD203B41FA5}">
                      <a16:colId xmlns:a16="http://schemas.microsoft.com/office/drawing/2014/main" val="293433413"/>
                    </a:ext>
                  </a:extLst>
                </a:gridCol>
                <a:gridCol w="1140542">
                  <a:extLst>
                    <a:ext uri="{9D8B030D-6E8A-4147-A177-3AD203B41FA5}">
                      <a16:colId xmlns:a16="http://schemas.microsoft.com/office/drawing/2014/main" val="1812344550"/>
                    </a:ext>
                  </a:extLst>
                </a:gridCol>
                <a:gridCol w="1582993">
                  <a:extLst>
                    <a:ext uri="{9D8B030D-6E8A-4147-A177-3AD203B41FA5}">
                      <a16:colId xmlns:a16="http://schemas.microsoft.com/office/drawing/2014/main" val="3265746011"/>
                    </a:ext>
                  </a:extLst>
                </a:gridCol>
                <a:gridCol w="2605549">
                  <a:extLst>
                    <a:ext uri="{9D8B030D-6E8A-4147-A177-3AD203B41FA5}">
                      <a16:colId xmlns:a16="http://schemas.microsoft.com/office/drawing/2014/main" val="4232312032"/>
                    </a:ext>
                  </a:extLst>
                </a:gridCol>
                <a:gridCol w="852168">
                  <a:extLst>
                    <a:ext uri="{9D8B030D-6E8A-4147-A177-3AD203B41FA5}">
                      <a16:colId xmlns:a16="http://schemas.microsoft.com/office/drawing/2014/main" val="4070835915"/>
                    </a:ext>
                  </a:extLst>
                </a:gridCol>
              </a:tblGrid>
              <a:tr h="250901">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100" b="1" i="0" u="none" strike="noStrike" dirty="0">
                          <a:solidFill>
                            <a:schemeClr val="bg1">
                              <a:lumMod val="95000"/>
                            </a:schemeClr>
                          </a:solidFill>
                          <a:effectLst/>
                          <a:latin typeface="Arial" panose="020B0604020202020204" pitchFamily="34" charset="0"/>
                        </a:rPr>
                        <a:t>الوصف</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التكرار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المالك</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المصدر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المؤشر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200" b="1" i="0" u="none" strike="noStrike" dirty="0">
                          <a:solidFill>
                            <a:schemeClr val="bg1">
                              <a:lumMod val="95000"/>
                            </a:schemeClr>
                          </a:solidFill>
                          <a:effectLst/>
                          <a:latin typeface="Arial" panose="020B0604020202020204" pitchFamily="34" charset="0"/>
                        </a:rPr>
                        <a:t>الرقم</a:t>
                      </a:r>
                      <a:endParaRPr lang="en-GB" sz="1200" b="1" i="0" u="none" strike="noStrike" dirty="0">
                        <a:solidFill>
                          <a:schemeClr val="bg1">
                            <a:lumMod val="95000"/>
                          </a:schemeClr>
                        </a:solidFill>
                        <a:effectLst/>
                        <a:latin typeface="Arial" panose="020B0604020202020204" pitchFamily="34" charset="0"/>
                      </a:endParaRPr>
                    </a:p>
                  </a:txBody>
                  <a:tcPr marL="72000" marR="7620" marT="7620" marB="0" anchor="ctr">
                    <a:solidFill>
                      <a:schemeClr val="accent6"/>
                    </a:solidFill>
                  </a:tcPr>
                </a:tc>
                <a:extLst>
                  <a:ext uri="{0D108BD9-81ED-4DB2-BD59-A6C34878D82A}">
                    <a16:rowId xmlns:a16="http://schemas.microsoft.com/office/drawing/2014/main" val="4054895585"/>
                  </a:ext>
                </a:extLst>
              </a:tr>
              <a:tr h="241070">
                <a:tc gridSpan="6">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100" b="1" i="0" u="none" strike="noStrike" kern="1200" dirty="0">
                          <a:solidFill>
                            <a:schemeClr val="bg1"/>
                          </a:solidFill>
                          <a:effectLst/>
                          <a:latin typeface="Arial" panose="020B0604020202020204" pitchFamily="34" charset="0"/>
                          <a:ea typeface="+mn-ea"/>
                          <a:cs typeface="+mn-cs"/>
                        </a:rPr>
                        <a:t>المخرج 6: تسليم الأراضي لاستخدام آمن ومنتج</a:t>
                      </a:r>
                      <a:endParaRPr lang="en-GB" sz="1100" b="1" i="0" u="none" strike="noStrike" kern="1200" dirty="0">
                        <a:solidFill>
                          <a:schemeClr val="bg1"/>
                        </a:solidFill>
                        <a:effectLst/>
                        <a:latin typeface="Arial" panose="020B0604020202020204" pitchFamily="34" charset="0"/>
                        <a:ea typeface="+mn-ea"/>
                        <a:cs typeface="+mn-cs"/>
                      </a:endParaRPr>
                    </a:p>
                  </a:txBody>
                  <a:tcPr marL="72000" marR="7620" marT="36000" marB="36000"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1413796"/>
                  </a:ext>
                </a:extLst>
              </a:tr>
              <a:tr h="454382">
                <a:tc rowSpan="7">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أنظر إلى معيار</a:t>
                      </a:r>
                      <a:r>
                        <a:rPr lang="ar-JO" sz="1000" b="0" i="0" u="none" strike="noStrike" kern="1200" baseline="0" dirty="0">
                          <a:solidFill>
                            <a:srgbClr val="002060"/>
                          </a:solidFill>
                          <a:effectLst/>
                          <a:latin typeface="Arial" panose="020B0604020202020204" pitchFamily="34" charset="0"/>
                          <a:ea typeface="+mn-ea"/>
                          <a:cs typeface="+mn-cs"/>
                        </a:rPr>
                        <a:t> إزالة الألغام الدولي 05.10 الطبعة الثانية (التعديل 1، شباط 2020) الملحق ب للمتطلبات الدنيا للبيانات</a:t>
                      </a:r>
                      <a:endParaRPr lang="en-GB" sz="1000" b="0" i="0" u="none" strike="noStrike" kern="1200" dirty="0">
                        <a:solidFill>
                          <a:srgbClr val="002060"/>
                        </a:solidFill>
                        <a:effectLst/>
                        <a:latin typeface="Arial" panose="020B0604020202020204" pitchFamily="34" charset="0"/>
                        <a:ea typeface="+mn-ea"/>
                        <a:cs typeface="+mn-cs"/>
                      </a:endParaRPr>
                    </a:p>
                  </a:txBody>
                  <a:tcPr marL="72000" marR="72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ربع سنوي</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الشريك المنفذ</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baseline="0" dirty="0">
                          <a:solidFill>
                            <a:srgbClr val="002060"/>
                          </a:solidFill>
                          <a:effectLst/>
                          <a:latin typeface="Arial" panose="020B0604020202020204" pitchFamily="34" charset="0"/>
                        </a:rPr>
                        <a:t>نظام إدارة معلومات العمل على إزالة الألغام</a:t>
                      </a:r>
                      <a:endParaRPr kumimoji="0" lang="en-US" sz="1000" b="0" i="0" u="none" strike="noStrike" kern="1200" cap="none" spc="0" normalizeH="0" baseline="0" noProof="0" dirty="0">
                        <a:ln>
                          <a:noFill/>
                        </a:ln>
                        <a:solidFill>
                          <a:srgbClr val="002060"/>
                        </a:solidFill>
                        <a:effectLst/>
                        <a:uLnTx/>
                        <a:uFillTx/>
                        <a:latin typeface="+mn-lt"/>
                        <a:ea typeface="+mn-ea"/>
                        <a:cs typeface="+mn-cs"/>
                      </a:endParaRPr>
                    </a:p>
                  </a:txBody>
                  <a:tcPr marL="72000" marR="72000" marT="36000" marB="36000"/>
                </a:tc>
                <a:tc>
                  <a:txBody>
                    <a:bodyPr/>
                    <a:lstStyle/>
                    <a:p>
                      <a:pPr algn="r" rtl="1"/>
                      <a:r>
                        <a:rPr lang="ar-JO" sz="1000" b="1" i="0" u="none" strike="noStrike" kern="1200" baseline="0" dirty="0">
                          <a:solidFill>
                            <a:srgbClr val="002060"/>
                          </a:solidFill>
                          <a:effectLst/>
                          <a:latin typeface="Arial" panose="020B0604020202020204" pitchFamily="34" charset="0"/>
                          <a:ea typeface="+mn-ea"/>
                          <a:cs typeface="+mn-cs"/>
                        </a:rPr>
                        <a:t>عدد المخلفات المفجرة التي تم تدميرها أو أصبحت آمنة أو تم نقلها لمكان آمن</a:t>
                      </a:r>
                      <a:endParaRPr lang="en-US" sz="1000" b="1"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algn="r" defTabSz="914400" rtl="1" eaLnBrk="1" fontAlgn="ctr" latinLnBrk="0" hangingPunct="1"/>
                      <a:r>
                        <a:rPr lang="ar-JO" sz="1000" b="1" i="0" u="none" strike="noStrike" kern="1200" dirty="0">
                          <a:solidFill>
                            <a:srgbClr val="002060"/>
                          </a:solidFill>
                          <a:effectLst/>
                          <a:latin typeface="Arial" panose="020B0604020202020204" pitchFamily="34" charset="0"/>
                          <a:ea typeface="+mn-ea"/>
                          <a:cs typeface="+mn-cs"/>
                        </a:rPr>
                        <a:t>المخرج 6.1</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594355268"/>
                  </a:ext>
                </a:extLst>
              </a:tr>
              <a:tr h="429569">
                <a:tc vMerge="1">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en-US" sz="1000" b="0" i="0" u="none" strike="noStrike" kern="1200" baseline="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ربع سنوي</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الشريك المنفذ</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نظام إدارة معلومات العمل على إزالة الألغام</a:t>
                      </a:r>
                      <a:endParaRPr kumimoji="0" lang="en-US" sz="1000" b="0" i="0" u="none" strike="noStrike" kern="1200" cap="none" spc="0" normalizeH="0" baseline="0" noProof="0" dirty="0">
                        <a:ln>
                          <a:noFill/>
                        </a:ln>
                        <a:solidFill>
                          <a:srgbClr val="002060"/>
                        </a:solidFill>
                        <a:effectLst/>
                        <a:uLnTx/>
                        <a:uFillTx/>
                        <a:latin typeface="Arial" panose="020B0604020202020204"/>
                        <a:ea typeface="+mn-ea"/>
                        <a:cs typeface="+mn-cs"/>
                      </a:endParaRPr>
                    </a:p>
                  </a:txBody>
                  <a:tcPr marL="72000" marR="72000" marT="36000" marB="36000"/>
                </a:tc>
                <a:tc>
                  <a:txBody>
                    <a:bodyPr/>
                    <a:lstStyle/>
                    <a:p>
                      <a:pPr algn="r" rtl="1"/>
                      <a:r>
                        <a:rPr lang="ar-JO" sz="1000" b="1" i="0" u="none" strike="noStrike" kern="1200" baseline="0" dirty="0">
                          <a:solidFill>
                            <a:srgbClr val="002060"/>
                          </a:solidFill>
                          <a:effectLst/>
                          <a:latin typeface="Arial" panose="020B0604020202020204" pitchFamily="34" charset="0"/>
                          <a:ea typeface="+mn-ea"/>
                          <a:cs typeface="+mn-cs"/>
                        </a:rPr>
                        <a:t>الأراضي المخفضة عن طريق المسح الفني (متر مربع)</a:t>
                      </a:r>
                      <a:endParaRPr lang="en-US" sz="1000" b="1"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algn="r" defTabSz="914400" rtl="1" eaLnBrk="1" fontAlgn="ctr" latinLnBrk="0" hangingPunct="1"/>
                      <a:r>
                        <a:rPr kumimoji="0" lang="ar-JO" sz="1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المخرج 6.2</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2930048471"/>
                  </a:ext>
                </a:extLst>
              </a:tr>
              <a:tr h="570271">
                <a:tc vMerge="1">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endParaRPr lang="ar-JO" sz="1000" b="0" i="0" u="none" strike="noStrike" baseline="0"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ربع سنوي</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الشريك المنفذ</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نظام إدارة معلومات العمل على إزالة الألغام</a:t>
                      </a:r>
                      <a:endParaRPr kumimoji="0" lang="en-US" sz="1000" b="0" i="0" u="none" strike="noStrike" kern="1200" cap="none" spc="0" normalizeH="0" baseline="0" noProof="0" dirty="0">
                        <a:ln>
                          <a:noFill/>
                        </a:ln>
                        <a:solidFill>
                          <a:srgbClr val="002060"/>
                        </a:solidFill>
                        <a:effectLst/>
                        <a:uLnTx/>
                        <a:uFillTx/>
                        <a:latin typeface="Arial" panose="020B0604020202020204"/>
                        <a:ea typeface="+mn-ea"/>
                        <a:cs typeface="+mn-cs"/>
                      </a:endParaRPr>
                    </a:p>
                  </a:txBody>
                  <a:tcPr marL="72000" marR="72000" marT="36000" marB="36000"/>
                </a:tc>
                <a:tc>
                  <a:txBody>
                    <a:bodyPr/>
                    <a:lstStyle/>
                    <a:p>
                      <a:pPr algn="r" rtl="1"/>
                      <a:r>
                        <a:rPr lang="ar-JO" sz="1000" b="1" i="0" u="none" strike="noStrike" kern="1200" baseline="0" dirty="0">
                          <a:solidFill>
                            <a:srgbClr val="002060"/>
                          </a:solidFill>
                          <a:effectLst/>
                          <a:latin typeface="Arial" panose="020B0604020202020204" pitchFamily="34" charset="0"/>
                          <a:ea typeface="+mn-ea"/>
                          <a:cs typeface="+mn-cs"/>
                        </a:rPr>
                        <a:t>الأراضي المزال منها الألغام بموجب معايير إزالة الألغام الدولية (متر مربع)</a:t>
                      </a:r>
                      <a:endParaRPr lang="en-US" sz="1000" b="1"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المخرج 6.3</a:t>
                      </a:r>
                      <a:endParaRPr lang="en-US" sz="1000" b="1"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3122736916"/>
                  </a:ext>
                </a:extLst>
              </a:tr>
              <a:tr h="374551">
                <a:tc vMerge="1">
                  <a:txBody>
                    <a:bodyPr/>
                    <a:lstStyle/>
                    <a:p>
                      <a:pPr algn="r" rtl="1" fontAlgn="ct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ربع سنوي</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الشريك المنفذ</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نظام إدارة معلومات العمل على إزالة الألغام</a:t>
                      </a:r>
                      <a:endParaRPr kumimoji="0" lang="en-US" sz="1000" b="0" i="0" u="none" strike="noStrike" kern="1200" cap="none" spc="0" normalizeH="0" baseline="0" noProof="0" dirty="0">
                        <a:ln>
                          <a:noFill/>
                        </a:ln>
                        <a:solidFill>
                          <a:srgbClr val="002060"/>
                        </a:solidFill>
                        <a:effectLst/>
                        <a:uLnTx/>
                        <a:uFillTx/>
                        <a:latin typeface="Arial" panose="020B0604020202020204"/>
                        <a:ea typeface="+mn-ea"/>
                        <a:cs typeface="+mn-cs"/>
                      </a:endParaRPr>
                    </a:p>
                  </a:txBody>
                  <a:tcPr marL="72000" marR="72000" marT="36000" marB="36000"/>
                </a:tc>
                <a:tc>
                  <a:txBody>
                    <a:bodyPr/>
                    <a:lstStyle/>
                    <a:p>
                      <a:pPr algn="r" rtl="1"/>
                      <a:r>
                        <a:rPr lang="ar-JO" sz="1000" b="1" i="0" u="none" strike="noStrike" kern="1200" baseline="0" dirty="0">
                          <a:solidFill>
                            <a:srgbClr val="002060"/>
                          </a:solidFill>
                          <a:effectLst/>
                          <a:latin typeface="Arial" panose="020B0604020202020204" pitchFamily="34" charset="0"/>
                          <a:ea typeface="+mn-ea"/>
                          <a:cs typeface="+mn-cs"/>
                        </a:rPr>
                        <a:t>المساحة التي يشتبه بأنها خطيرة أو المؤكدة خطورتها (متر مربع) (مصنفة بأنها يشتبه بخطورتها أو مؤكد خطورتها)</a:t>
                      </a:r>
                      <a:endParaRPr lang="en-US" sz="1000" b="1"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المخرج 6.4</a:t>
                      </a:r>
                      <a:endParaRPr lang="en-US" sz="1000" b="1"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392187616"/>
                  </a:ext>
                </a:extLst>
              </a:tr>
              <a:tr h="374551">
                <a:tc vMerge="1">
                  <a:txBody>
                    <a:bodyPr/>
                    <a:lstStyle/>
                    <a:p>
                      <a:pPr algn="r" rtl="1" fontAlgn="ct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ربع سنوي</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الشريك المنفذ</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نظام إدارة معلومات العمل على إزالة الألغام</a:t>
                      </a:r>
                      <a:endParaRPr kumimoji="0" lang="en-US" sz="1000" b="0" i="0" u="none" strike="noStrike" kern="1200" cap="none" spc="0" normalizeH="0" baseline="0" noProof="0" dirty="0">
                        <a:ln>
                          <a:noFill/>
                        </a:ln>
                        <a:solidFill>
                          <a:srgbClr val="002060"/>
                        </a:solidFill>
                        <a:effectLst/>
                        <a:uLnTx/>
                        <a:uFillTx/>
                        <a:latin typeface="Arial" panose="020B0604020202020204"/>
                        <a:ea typeface="+mn-ea"/>
                        <a:cs typeface="+mn-cs"/>
                      </a:endParaRPr>
                    </a:p>
                  </a:txBody>
                  <a:tcPr marL="72000" marR="72000" marT="36000" marB="36000"/>
                </a:tc>
                <a:tc>
                  <a:txBody>
                    <a:bodyPr/>
                    <a:lstStyle/>
                    <a:p>
                      <a:pPr marL="0" marR="0" lvl="0" indent="0" algn="r" rtl="1" eaLnBrk="1" fontAlgn="auto" latinLnBrk="0" hangingPunct="1">
                        <a:lnSpc>
                          <a:spcPct val="100000"/>
                        </a:lnSpc>
                        <a:spcBef>
                          <a:spcPts val="0"/>
                        </a:spcBef>
                        <a:spcAft>
                          <a:spcPts val="0"/>
                        </a:spcAft>
                        <a:buFontTx/>
                        <a:buNone/>
                      </a:pPr>
                      <a:r>
                        <a:rPr lang="ar-JO" sz="1000" b="1" i="0" u="none" strike="noStrike" kern="1200" baseline="0" dirty="0">
                          <a:solidFill>
                            <a:srgbClr val="002060"/>
                          </a:solidFill>
                          <a:effectLst/>
                          <a:latin typeface="Arial" panose="020B0604020202020204" pitchFamily="34" charset="0"/>
                          <a:ea typeface="+mn-ea"/>
                          <a:cs typeface="+mn-cs"/>
                        </a:rPr>
                        <a:t>الأراضي الملغاة من خلال المسح غير الفني (متر مربع)</a:t>
                      </a:r>
                      <a:endParaRPr lang="en-GB" sz="1000" b="1"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المخرج 6.5</a:t>
                      </a:r>
                      <a:endParaRPr lang="en-US" sz="1000" b="1" i="0" u="none" strike="noStrike" kern="1200" baseline="0" dirty="0">
                        <a:solidFill>
                          <a:srgbClr val="002060"/>
                        </a:solidFill>
                        <a:effectLst/>
                        <a:latin typeface="Arial" panose="020B0604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000" b="1"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093091034"/>
                  </a:ext>
                </a:extLst>
              </a:tr>
              <a:tr h="374551">
                <a:tc vMerge="1">
                  <a:txBody>
                    <a:bodyPr/>
                    <a:lstStyle/>
                    <a:p>
                      <a:pPr algn="r" rtl="1" fontAlgn="ct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ربع سنوي</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الشريك المنفذ</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نظام إدارة معلومات العمل على إزالة الألغام</a:t>
                      </a:r>
                      <a:endParaRPr kumimoji="0" lang="en-US" sz="1000" b="0" i="0" u="none" strike="noStrike" kern="1200" cap="none" spc="0" normalizeH="0" baseline="0" noProof="0" dirty="0">
                        <a:ln>
                          <a:noFill/>
                        </a:ln>
                        <a:solidFill>
                          <a:srgbClr val="002060"/>
                        </a:solidFill>
                        <a:effectLst/>
                        <a:uLnTx/>
                        <a:uFillTx/>
                        <a:latin typeface="Arial" panose="020B0604020202020204"/>
                        <a:ea typeface="+mn-ea"/>
                        <a:cs typeface="+mn-cs"/>
                      </a:endParaRPr>
                    </a:p>
                  </a:txBody>
                  <a:tcPr marL="72000" marR="72000" marT="36000" marB="36000"/>
                </a:tc>
                <a:tc>
                  <a:txBody>
                    <a:bodyPr/>
                    <a:lstStyle/>
                    <a:p>
                      <a:pPr algn="r" rtl="1"/>
                      <a:r>
                        <a:rPr lang="ar-JO" sz="1000" b="1" i="0" u="none" strike="noStrike" kern="1200" baseline="0" dirty="0">
                          <a:solidFill>
                            <a:srgbClr val="002060"/>
                          </a:solidFill>
                          <a:effectLst/>
                          <a:latin typeface="Arial" panose="020B0604020202020204" pitchFamily="34" charset="0"/>
                          <a:ea typeface="+mn-ea"/>
                          <a:cs typeface="+mn-cs"/>
                        </a:rPr>
                        <a:t>عدد المهام المفتوحة (المخلفات المتفجرة المبلغ عنها ولكنها غير </a:t>
                      </a:r>
                      <a:r>
                        <a:rPr lang="ar-JO" sz="1000" b="1" i="0" u="none" strike="noStrike" kern="1200" baseline="0" dirty="0" err="1">
                          <a:solidFill>
                            <a:srgbClr val="002060"/>
                          </a:solidFill>
                          <a:effectLst/>
                          <a:latin typeface="Arial" panose="020B0604020202020204" pitchFamily="34" charset="0"/>
                          <a:ea typeface="+mn-ea"/>
                          <a:cs typeface="+mn-cs"/>
                        </a:rPr>
                        <a:t>مزالة</a:t>
                      </a:r>
                      <a:r>
                        <a:rPr lang="ar-JO" sz="1000" b="1" i="0" u="none" strike="noStrike" kern="1200" baseline="0" dirty="0">
                          <a:solidFill>
                            <a:srgbClr val="002060"/>
                          </a:solidFill>
                          <a:effectLst/>
                          <a:latin typeface="Arial" panose="020B0604020202020204" pitchFamily="34" charset="0"/>
                          <a:ea typeface="+mn-ea"/>
                          <a:cs typeface="+mn-cs"/>
                        </a:rPr>
                        <a:t>)</a:t>
                      </a:r>
                      <a:endParaRPr lang="en-US" sz="1000" b="1"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المخرج 6.6</a:t>
                      </a:r>
                      <a:endParaRPr lang="en-US" sz="1000" b="1" i="0" u="none" strike="noStrike" kern="1200" baseline="0" dirty="0">
                        <a:solidFill>
                          <a:srgbClr val="002060"/>
                        </a:solidFill>
                        <a:effectLst/>
                        <a:latin typeface="Arial" panose="020B0604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000" b="1"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300244843"/>
                  </a:ext>
                </a:extLst>
              </a:tr>
              <a:tr h="374551">
                <a:tc vMerge="1">
                  <a:txBody>
                    <a:bodyPr/>
                    <a:lstStyle/>
                    <a:p>
                      <a:pPr algn="r" rtl="1" fontAlgn="ct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ربع سنوي</a:t>
                      </a:r>
                      <a:endParaRPr lang="en-US" sz="1000" b="0" i="0" u="none" strike="noStrike" kern="1200" dirty="0">
                        <a:solidFill>
                          <a:srgbClr val="002060"/>
                        </a:solidFill>
                        <a:effectLst/>
                        <a:latin typeface="Arial" panose="020B0604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الشريك المنفذ</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نظام إدارة معلومات العمل على إزالة الألغام</a:t>
                      </a:r>
                      <a:endParaRPr kumimoji="0" lang="en-US" sz="1000" b="0" i="0" u="none" strike="noStrike" kern="1200" cap="none" spc="0" normalizeH="0" baseline="0" noProof="0" dirty="0">
                        <a:ln>
                          <a:noFill/>
                        </a:ln>
                        <a:solidFill>
                          <a:srgbClr val="002060"/>
                        </a:solidFill>
                        <a:effectLst/>
                        <a:uLnTx/>
                        <a:uFillTx/>
                        <a:latin typeface="Arial" panose="020B0604020202020204"/>
                        <a:ea typeface="+mn-ea"/>
                        <a:cs typeface="+mn-cs"/>
                      </a:endParaRPr>
                    </a:p>
                  </a:txBody>
                  <a:tcPr marL="72000" marR="72000" marT="36000" marB="36000"/>
                </a:tc>
                <a:tc>
                  <a:txBody>
                    <a:bodyPr/>
                    <a:lstStyle/>
                    <a:p>
                      <a:pPr algn="r" rtl="1"/>
                      <a:r>
                        <a:rPr lang="ar-JO" sz="1000" b="1" i="0" u="none" strike="noStrike" kern="1200" baseline="0" dirty="0">
                          <a:solidFill>
                            <a:srgbClr val="002060"/>
                          </a:solidFill>
                          <a:effectLst/>
                          <a:latin typeface="Arial" panose="020B0604020202020204" pitchFamily="34" charset="0"/>
                          <a:ea typeface="+mn-ea"/>
                          <a:cs typeface="+mn-cs"/>
                        </a:rPr>
                        <a:t>عدد مهام التخلص من المخلفات المتفجرة المنفذة</a:t>
                      </a:r>
                      <a:endParaRPr lang="en-US" sz="1000" b="1"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المخرج 6.7</a:t>
                      </a:r>
                      <a:endParaRPr lang="en-US" sz="1000" b="1" i="0" u="none" strike="noStrike" kern="1200" baseline="0" dirty="0">
                        <a:solidFill>
                          <a:srgbClr val="002060"/>
                        </a:solidFill>
                        <a:effectLst/>
                        <a:latin typeface="Arial" panose="020B0604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000" b="1"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125191803"/>
                  </a:ext>
                </a:extLst>
              </a:tr>
              <a:tr h="374551">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000" b="0" i="0" u="none" strike="noStrike" dirty="0">
                          <a:solidFill>
                            <a:srgbClr val="002060"/>
                          </a:solidFill>
                          <a:effectLst/>
                          <a:latin typeface="Arial" panose="020B0604020202020204" pitchFamily="34" charset="0"/>
                        </a:rPr>
                        <a:t>لكل</a:t>
                      </a:r>
                      <a:r>
                        <a:rPr lang="ar-JO" sz="1000" b="0" i="0" u="none" strike="noStrike" baseline="0" dirty="0">
                          <a:solidFill>
                            <a:srgbClr val="002060"/>
                          </a:solidFill>
                          <a:effectLst/>
                          <a:latin typeface="Arial" panose="020B0604020202020204" pitchFamily="34" charset="0"/>
                        </a:rPr>
                        <a:t> منطقة مشروع، سجل حول ما إذا أثيرت خلافات رسمية أو غير رسمية بشأن الأراضي أو يتم التحقيق فيها</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ربع سنوي</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الشريك المنفذ</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a:ea typeface="+mn-ea"/>
                          <a:cs typeface="+mn-cs"/>
                        </a:rPr>
                        <a:t>سجلات البلديات/ الإسكان تقييمات الأراضي والأملاك</a:t>
                      </a:r>
                      <a:endParaRPr kumimoji="0" lang="en-US" sz="1000" b="0" i="0" u="none" strike="noStrike" kern="1200" cap="none" spc="0" normalizeH="0" baseline="0" noProof="0" dirty="0">
                        <a:ln>
                          <a:noFill/>
                        </a:ln>
                        <a:solidFill>
                          <a:srgbClr val="002060"/>
                        </a:solidFill>
                        <a:effectLst/>
                        <a:uLnTx/>
                        <a:uFillTx/>
                        <a:latin typeface="Arial" panose="020B0604020202020204"/>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baseline="0" dirty="0">
                          <a:solidFill>
                            <a:srgbClr val="002060"/>
                          </a:solidFill>
                          <a:effectLst/>
                          <a:latin typeface="Arial" panose="020B0604020202020204" pitchFamily="34" charset="0"/>
                          <a:ea typeface="+mn-ea"/>
                          <a:cs typeface="+mn-cs"/>
                        </a:rPr>
                        <a:t>تحديد الخلافات على الأراضي في مناطق المشروع</a:t>
                      </a:r>
                      <a:endParaRPr lang="en-US" sz="1000" b="0"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المخرج 6.8</a:t>
                      </a:r>
                      <a:endParaRPr lang="en-US" sz="1000" b="0" i="0" u="none" strike="noStrike" kern="1200" baseline="0" dirty="0">
                        <a:solidFill>
                          <a:srgbClr val="002060"/>
                        </a:solidFill>
                        <a:effectLst/>
                        <a:latin typeface="Arial" panose="020B0604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000" b="0"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2573653835"/>
                  </a:ext>
                </a:extLst>
              </a:tr>
              <a:tr h="581488">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000" b="0" i="0" u="none" strike="noStrike" kern="1200" dirty="0">
                          <a:solidFill>
                            <a:srgbClr val="002060"/>
                          </a:solidFill>
                          <a:effectLst/>
                          <a:latin typeface="Arial" panose="020B0604020202020204" pitchFamily="34" charset="0"/>
                          <a:ea typeface="+mn-ea"/>
                          <a:cs typeface="+mn-cs"/>
                        </a:rPr>
                        <a:t>أنظر إلى معيار</a:t>
                      </a:r>
                      <a:r>
                        <a:rPr lang="ar-JO" sz="1000" b="0" i="0" u="none" strike="noStrike" kern="1200" baseline="0" dirty="0">
                          <a:solidFill>
                            <a:srgbClr val="002060"/>
                          </a:solidFill>
                          <a:effectLst/>
                          <a:latin typeface="Arial" panose="020B0604020202020204" pitchFamily="34" charset="0"/>
                          <a:ea typeface="+mn-ea"/>
                          <a:cs typeface="+mn-cs"/>
                        </a:rPr>
                        <a:t> إزالة الألغام الدولي 05.10 الطبعة الثانية (التعديل 1، شباط 2020) الملحق ب للمتطلبات الدنيا للبيانات</a:t>
                      </a:r>
                      <a:endParaRPr lang="en-GB"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ربع سنوي</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الشريك المنفذ</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نظام إدارة معلومات العمل على إزالة الألغام</a:t>
                      </a:r>
                      <a:endParaRPr kumimoji="0" lang="en-US" sz="1000" b="0" i="0" u="none" strike="noStrike" kern="1200" cap="none" spc="0" normalizeH="0" baseline="0" noProof="0" dirty="0">
                        <a:ln>
                          <a:noFill/>
                        </a:ln>
                        <a:solidFill>
                          <a:srgbClr val="002060"/>
                        </a:solidFill>
                        <a:effectLst/>
                        <a:uLnTx/>
                        <a:uFillTx/>
                        <a:latin typeface="Arial" panose="020B0604020202020204"/>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000" b="0" i="0" u="none" strike="noStrike" kern="1200" baseline="0" dirty="0">
                          <a:solidFill>
                            <a:srgbClr val="002060"/>
                          </a:solidFill>
                          <a:effectLst/>
                          <a:latin typeface="Arial" panose="020B0604020202020204" pitchFamily="34" charset="0"/>
                          <a:ea typeface="+mn-ea"/>
                          <a:cs typeface="+mn-cs"/>
                        </a:rPr>
                        <a:t>المساحة التي يشتبه بأنها خطيرة أو المؤكدة خطورتها والمحددة مؤخراً (نتر مربع) (مصنفة بأنها يشتبه بخطورتها أو مؤكد خطورتها)</a:t>
                      </a:r>
                      <a:endParaRPr lang="en-GB" sz="1000" b="0"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المخرج 6.9</a:t>
                      </a:r>
                      <a:endParaRPr lang="en-US" sz="1000" b="0" i="0" u="none" strike="noStrike" kern="1200" baseline="0" dirty="0">
                        <a:solidFill>
                          <a:srgbClr val="002060"/>
                        </a:solidFill>
                        <a:effectLst/>
                        <a:latin typeface="Arial" panose="020B0604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000" b="0"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353017662"/>
                  </a:ext>
                </a:extLst>
              </a:tr>
              <a:tr h="374551">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000" b="0" i="0" u="none" strike="noStrike" kern="1200" baseline="0" dirty="0">
                          <a:solidFill>
                            <a:srgbClr val="002060"/>
                          </a:solidFill>
                          <a:effectLst/>
                          <a:latin typeface="Arial" panose="020B0604020202020204" pitchFamily="34" charset="0"/>
                          <a:ea typeface="+mn-ea"/>
                          <a:cs typeface="+mn-cs"/>
                        </a:rPr>
                        <a:t>أي عدد الزيارات للمجتمع حين يتم الإبلاغ عن مخلفات متفجرة من المجتمع. هذا مؤشر جيد بشأن استجابة القطاع لاحتياجات المجتمع, يمكن أن يشمل عدد مهام التخلص من المخلفات المتفجرة (المخرج 6.7)، ولكن يمكن (في بعض الحالات أو لدى بعض الشركاء المنفذين) أن يختلف هذا الرقم عن رقم مهام، مثلاً، إذا يقوم الشريك المنفذ بزيارة المجتمع ولكن لا يوجد مخلفات متفجرة</a:t>
                      </a:r>
                      <a:endParaRPr lang="en-US" sz="1000" b="0" i="0" u="none" strike="noStrike" kern="1200" baseline="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ربع سنوي</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الشريك المنفذ</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نظام إدارة معلومات العمل على إزالة الألغام</a:t>
                      </a:r>
                      <a:endParaRPr kumimoji="0" lang="en-US" sz="1000" b="0" i="0" u="none" strike="noStrike" kern="1200" cap="none" spc="0" normalizeH="0" baseline="0" noProof="0" dirty="0">
                        <a:ln>
                          <a:noFill/>
                        </a:ln>
                        <a:solidFill>
                          <a:srgbClr val="002060"/>
                        </a:solidFill>
                        <a:effectLst/>
                        <a:uLnTx/>
                        <a:uFillTx/>
                        <a:latin typeface="Arial" panose="020B0604020202020204"/>
                        <a:ea typeface="+mn-ea"/>
                        <a:cs typeface="+mn-cs"/>
                      </a:endParaRPr>
                    </a:p>
                  </a:txBody>
                  <a:tcPr marL="72000" marR="72000" marT="36000" marB="36000"/>
                </a:tc>
                <a:tc>
                  <a:txBody>
                    <a:bodyPr/>
                    <a:lstStyle/>
                    <a:p>
                      <a:pPr algn="r" rtl="1"/>
                      <a:r>
                        <a:rPr lang="ar-JO" sz="1000" b="0" i="0" u="none" strike="noStrike" kern="1200" baseline="0" dirty="0">
                          <a:solidFill>
                            <a:srgbClr val="002060"/>
                          </a:solidFill>
                          <a:effectLst/>
                          <a:latin typeface="Arial" panose="020B0604020202020204" pitchFamily="34" charset="0"/>
                          <a:ea typeface="+mn-ea"/>
                          <a:cs typeface="+mn-cs"/>
                        </a:rPr>
                        <a:t>عدد عمليات التخلص من المخلفات المتفجرة المنفذة</a:t>
                      </a:r>
                      <a:endParaRPr lang="en-US" sz="1000" b="0"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المخرج 6.10</a:t>
                      </a:r>
                      <a:endParaRPr lang="en-US" sz="1000" b="0" i="0" u="none" strike="noStrike" kern="1200" baseline="0" dirty="0">
                        <a:solidFill>
                          <a:srgbClr val="002060"/>
                        </a:solidFill>
                        <a:effectLst/>
                        <a:latin typeface="Arial" panose="020B0604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000" b="0"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3604023564"/>
                  </a:ext>
                </a:extLst>
              </a:tr>
              <a:tr h="374551">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000" b="0" i="0" u="none" strike="noStrike" kern="1200" baseline="0" dirty="0">
                          <a:solidFill>
                            <a:srgbClr val="002060"/>
                          </a:solidFill>
                          <a:effectLst/>
                          <a:latin typeface="Arial" panose="020B0604020202020204" pitchFamily="34" charset="0"/>
                          <a:ea typeface="+mn-ea"/>
                          <a:cs typeface="+mn-cs"/>
                        </a:rPr>
                        <a:t>عدد المهام المكتملة والمسلمة (كمي) مصنفة حسب الفئة في التقرير النوعي</a:t>
                      </a:r>
                      <a:endParaRPr lang="en-US" sz="1000" b="0" i="0" u="none" strike="noStrike" kern="1200" baseline="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ربع سنوي</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الشريك المنفذ</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نظام إدارة معلومات العمل على إزالة الألغام</a:t>
                      </a:r>
                      <a:endParaRPr kumimoji="0" lang="en-US" sz="1000" b="0" i="0" u="none" strike="noStrike" kern="1200" cap="none" spc="0" normalizeH="0" baseline="0" noProof="0" dirty="0">
                        <a:ln>
                          <a:noFill/>
                        </a:ln>
                        <a:solidFill>
                          <a:srgbClr val="002060"/>
                        </a:solidFill>
                        <a:effectLst/>
                        <a:uLnTx/>
                        <a:uFillTx/>
                        <a:latin typeface="Arial" panose="020B0604020202020204"/>
                        <a:ea typeface="+mn-ea"/>
                        <a:cs typeface="+mn-cs"/>
                      </a:endParaRPr>
                    </a:p>
                  </a:txBody>
                  <a:tcPr marL="72000" marR="72000" marT="36000" marB="36000"/>
                </a:tc>
                <a:tc>
                  <a:txBody>
                    <a:bodyPr/>
                    <a:lstStyle/>
                    <a:p>
                      <a:pPr algn="r" rtl="1"/>
                      <a:r>
                        <a:rPr lang="ar-JO" sz="1000" b="0" i="0" u="none" strike="noStrike" kern="1200" baseline="0" dirty="0">
                          <a:solidFill>
                            <a:srgbClr val="002060"/>
                          </a:solidFill>
                          <a:effectLst/>
                          <a:latin typeface="Arial" panose="020B0604020202020204" pitchFamily="34" charset="0"/>
                          <a:ea typeface="+mn-ea"/>
                          <a:cs typeface="+mn-cs"/>
                        </a:rPr>
                        <a:t>عدد مهام إزالة الألغام المنفذة (مصنفة حسب فئة المهمة – مثلاً منشأة طبية، منشأة تعليمية، الخ.)</a:t>
                      </a:r>
                      <a:endParaRPr lang="en-US" sz="1000" b="0"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المخرج 6.11</a:t>
                      </a:r>
                      <a:endParaRPr lang="en-US" sz="1000" b="0" i="0" u="none" strike="noStrike" kern="1200" baseline="0" dirty="0">
                        <a:solidFill>
                          <a:srgbClr val="002060"/>
                        </a:solidFill>
                        <a:effectLst/>
                        <a:latin typeface="Arial" panose="020B0604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000" b="0"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995802159"/>
                  </a:ext>
                </a:extLst>
              </a:tr>
            </a:tbl>
          </a:graphicData>
        </a:graphic>
      </p:graphicFrame>
    </p:spTree>
    <p:extLst>
      <p:ext uri="{BB962C8B-B14F-4D97-AF65-F5344CB8AC3E}">
        <p14:creationId xmlns:p14="http://schemas.microsoft.com/office/powerpoint/2010/main" val="636822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308248" y="918068"/>
            <a:ext cx="8691727" cy="5427867"/>
          </a:xfrm>
        </p:spPr>
        <p:txBody>
          <a:bodyPr anchor="t">
            <a:noAutofit/>
          </a:bodyPr>
          <a:lstStyle/>
          <a:p>
            <a:pPr algn="r" rtl="1"/>
            <a:r>
              <a:rPr lang="ar-JO" sz="1250" dirty="0">
                <a:solidFill>
                  <a:srgbClr val="103A71"/>
                </a:solidFill>
                <a:latin typeface="Arial" panose="020B0604020202020204" pitchFamily="34" charset="0"/>
              </a:rPr>
              <a:t>تعتبر نظرية التغيير المقدمة أدناه جزءاً من جهود </a:t>
            </a:r>
            <a:r>
              <a:rPr lang="ar-JO" sz="1250" b="1" i="1" dirty="0">
                <a:solidFill>
                  <a:srgbClr val="103A71"/>
                </a:solidFill>
                <a:latin typeface="Arial" panose="020B0604020202020204" pitchFamily="34" charset="0"/>
              </a:rPr>
              <a:t>برنامج العمل على إزالة الألغام والذخيرة العنقودية</a:t>
            </a:r>
            <a:r>
              <a:rPr lang="ar-JO" sz="1250" b="1" dirty="0">
                <a:solidFill>
                  <a:srgbClr val="103A71"/>
                </a:solidFill>
                <a:latin typeface="Arial" panose="020B0604020202020204" pitchFamily="34" charset="0"/>
              </a:rPr>
              <a:t> الهولندي </a:t>
            </a:r>
            <a:r>
              <a:rPr lang="ar-JO" sz="1250" b="1" i="1" dirty="0">
                <a:solidFill>
                  <a:srgbClr val="103A71"/>
                </a:solidFill>
                <a:latin typeface="Arial" panose="020B0604020202020204" pitchFamily="34" charset="0"/>
              </a:rPr>
              <a:t>وبرنامج العمل على إزالة الألغام في العالم </a:t>
            </a:r>
            <a:r>
              <a:rPr lang="ar-JO" sz="1250" b="1" dirty="0">
                <a:solidFill>
                  <a:srgbClr val="103A71"/>
                </a:solidFill>
                <a:latin typeface="Arial" panose="020B0604020202020204" pitchFamily="34" charset="0"/>
              </a:rPr>
              <a:t>البريطاني </a:t>
            </a:r>
            <a:r>
              <a:rPr lang="ar-JO" sz="1250" dirty="0">
                <a:solidFill>
                  <a:srgbClr val="103A71"/>
                </a:solidFill>
                <a:latin typeface="Arial" panose="020B0604020202020204" pitchFamily="34" charset="0"/>
              </a:rPr>
              <a:t>التي تركزت على أهداف ومؤشرات مشتركة في مجال العمل على إزالة الألغام، مما حقق </a:t>
            </a:r>
            <a:r>
              <a:rPr lang="ar-JO" sz="1250" b="1" dirty="0">
                <a:solidFill>
                  <a:srgbClr val="103A71"/>
                </a:solidFill>
                <a:latin typeface="Arial" panose="020B0604020202020204" pitchFamily="34" charset="0"/>
              </a:rPr>
              <a:t>تناسق أفضل في القطاع </a:t>
            </a:r>
            <a:r>
              <a:rPr lang="ar-JO" sz="1250" dirty="0">
                <a:solidFill>
                  <a:srgbClr val="103A71"/>
                </a:solidFill>
                <a:latin typeface="Arial" panose="020B0604020202020204" pitchFamily="34" charset="0"/>
              </a:rPr>
              <a:t>ككل. وعليه، </a:t>
            </a:r>
            <a:r>
              <a:rPr lang="ar-JO" sz="1250" b="1" dirty="0">
                <a:solidFill>
                  <a:srgbClr val="103A71"/>
                </a:solidFill>
                <a:latin typeface="Arial" panose="020B0604020202020204" pitchFamily="34" charset="0"/>
              </a:rPr>
              <a:t>تتناول نظرية التغيير القطاع ككل ومن غير المتوقع أن يتناول أحد أصحاب المصلحة كافة الأنشطة في آن واحد لوحده.</a:t>
            </a:r>
            <a:br>
              <a:rPr lang="ar-JO" sz="1250" dirty="0">
                <a:solidFill>
                  <a:srgbClr val="103A71"/>
                </a:solidFill>
                <a:latin typeface="Arial" panose="020B0604020202020204" pitchFamily="34" charset="0"/>
              </a:rPr>
            </a:br>
            <a:br>
              <a:rPr lang="ar-JO" sz="1250" dirty="0">
                <a:solidFill>
                  <a:srgbClr val="103A71"/>
                </a:solidFill>
                <a:latin typeface="Arial" panose="020B0604020202020204" pitchFamily="34" charset="0"/>
              </a:rPr>
            </a:br>
            <a:r>
              <a:rPr lang="ar-JO" sz="1250" dirty="0">
                <a:solidFill>
                  <a:srgbClr val="103A71"/>
                </a:solidFill>
                <a:latin typeface="Arial" panose="020B0604020202020204" pitchFamily="34" charset="0"/>
              </a:rPr>
              <a:t>يعتبر تطوير نظرية تغيير مشتركة مساهمة ضرورية لمواءمة أهداف مختلفة أصحاب المصلحة في القطاع </a:t>
            </a:r>
            <a:r>
              <a:rPr lang="ar-JO" sz="1250" b="1" dirty="0">
                <a:solidFill>
                  <a:srgbClr val="103A71"/>
                </a:solidFill>
                <a:latin typeface="Arial" panose="020B0604020202020204" pitchFamily="34" charset="0"/>
              </a:rPr>
              <a:t>لتحقيق أثر جماعي أكبر، </a:t>
            </a:r>
            <a:r>
              <a:rPr lang="ar-JO" sz="1250" dirty="0">
                <a:solidFill>
                  <a:srgbClr val="103A71"/>
                </a:solidFill>
                <a:latin typeface="Arial" panose="020B0604020202020204" pitchFamily="34" charset="0"/>
              </a:rPr>
              <a:t>كما ويعتبر ذلك ضرورياً </a:t>
            </a:r>
            <a:r>
              <a:rPr lang="ar-JO" sz="1250" b="1" dirty="0">
                <a:solidFill>
                  <a:srgbClr val="103A71"/>
                </a:solidFill>
                <a:latin typeface="Arial" panose="020B0604020202020204" pitchFamily="34" charset="0"/>
              </a:rPr>
              <a:t>لمواءمة المؤشرات</a:t>
            </a:r>
            <a:r>
              <a:rPr lang="ar-JO" sz="1250" dirty="0">
                <a:solidFill>
                  <a:srgbClr val="103A71"/>
                </a:solidFill>
                <a:latin typeface="Arial" panose="020B0604020202020204" pitchFamily="34" charset="0"/>
              </a:rPr>
              <a:t> بين البرنامجين الهولندي والبريطاني. ومع مرور الزمن، يمكن لذلك أن ييسر عبء تقديم التقارير من قبل المنفذين ويحسن قدرة القطاع على مشاركة البيانات وجمعها ومقارنتها – </a:t>
            </a:r>
            <a:r>
              <a:rPr lang="ar-JO" sz="1250" b="1" dirty="0">
                <a:solidFill>
                  <a:srgbClr val="103A71"/>
                </a:solidFill>
                <a:latin typeface="Arial" panose="020B0604020202020204" pitchFamily="34" charset="0"/>
              </a:rPr>
              <a:t>مما يدعم القطاع في استخدام قاعدة الأدلة المتوفرة بشكل أفضل. </a:t>
            </a:r>
            <a:r>
              <a:rPr lang="en-GB" sz="1250" dirty="0">
                <a:solidFill>
                  <a:srgbClr val="103A71"/>
                </a:solidFill>
                <a:latin typeface="Arial" panose="020B0604020202020204" pitchFamily="34" charset="0"/>
                <a:cs typeface="Arial" panose="020B0604020202020204" pitchFamily="34" charset="0"/>
              </a:rPr>
              <a:t> </a:t>
            </a:r>
            <a:br>
              <a:rPr lang="en-GB" sz="1250" dirty="0">
                <a:solidFill>
                  <a:srgbClr val="103A71"/>
                </a:solidFill>
                <a:latin typeface="Arial" panose="020B0604020202020204" pitchFamily="34" charset="0"/>
                <a:cs typeface="Arial" panose="020B0604020202020204" pitchFamily="34" charset="0"/>
              </a:rPr>
            </a:br>
            <a:br>
              <a:rPr lang="ar-JO" sz="1250" dirty="0">
                <a:solidFill>
                  <a:srgbClr val="103A71"/>
                </a:solidFill>
                <a:latin typeface="Arial" panose="020B0604020202020204" pitchFamily="34" charset="0"/>
              </a:rPr>
            </a:br>
            <a:r>
              <a:rPr lang="ar-JO" sz="1250" dirty="0">
                <a:solidFill>
                  <a:srgbClr val="103A71"/>
                </a:solidFill>
                <a:latin typeface="Arial" panose="020B0604020202020204" pitchFamily="34" charset="0"/>
              </a:rPr>
              <a:t>نظراً لكونها نظرية تغيير على مستوى القطاع تتناول كافة جوانب العمل على إزالة الألغام، </a:t>
            </a:r>
            <a:r>
              <a:rPr lang="ar-JO" sz="1250" b="1" dirty="0">
                <a:solidFill>
                  <a:srgbClr val="103A71"/>
                </a:solidFill>
                <a:latin typeface="Arial" panose="020B0604020202020204" pitchFamily="34" charset="0"/>
              </a:rPr>
              <a:t>فإنها بطبيعتها معقدة </a:t>
            </a:r>
            <a:r>
              <a:rPr lang="ar-JO" sz="1250" dirty="0">
                <a:solidFill>
                  <a:srgbClr val="103A71"/>
                </a:solidFill>
                <a:latin typeface="Arial" panose="020B0604020202020204" pitchFamily="34" charset="0"/>
              </a:rPr>
              <a:t>ومصممة </a:t>
            </a:r>
            <a:r>
              <a:rPr lang="ar-JO" sz="1250" b="1" dirty="0">
                <a:solidFill>
                  <a:srgbClr val="103A71"/>
                </a:solidFill>
                <a:latin typeface="Arial" panose="020B0604020202020204" pitchFamily="34" charset="0"/>
              </a:rPr>
              <a:t>لزيادة وضوح الروابط الاستراتيجية بين مختلف أعمدة العمل على إزالة الألغام</a:t>
            </a:r>
            <a:r>
              <a:rPr lang="ar-JO" sz="1250" dirty="0">
                <a:solidFill>
                  <a:srgbClr val="103A71"/>
                </a:solidFill>
                <a:latin typeface="Arial" panose="020B0604020202020204" pitchFamily="34" charset="0"/>
              </a:rPr>
              <a:t>، والتي تعزز بعضها البعض مجتمعةً. وبالتالي، تهدف نظرية التغيير إلى </a:t>
            </a:r>
            <a:r>
              <a:rPr lang="ar-JO" sz="1250" b="1" dirty="0">
                <a:solidFill>
                  <a:srgbClr val="103A71"/>
                </a:solidFill>
                <a:latin typeface="Arial" panose="020B0604020202020204" pitchFamily="34" charset="0"/>
              </a:rPr>
              <a:t>تشجيع التفكير الاستراتيجي عبر القطاع وتشجيع المسؤولية الجماعية لتحقيق النجاح الأفضل للقطاع. </a:t>
            </a:r>
            <a:br>
              <a:rPr lang="en-GB" sz="1250" b="1" dirty="0">
                <a:solidFill>
                  <a:srgbClr val="103A71"/>
                </a:solidFill>
                <a:latin typeface="Arial" panose="020B0604020202020204" pitchFamily="34" charset="0"/>
                <a:cs typeface="Arial" panose="020B0604020202020204" pitchFamily="34" charset="0"/>
              </a:rPr>
            </a:br>
            <a:br>
              <a:rPr lang="ar-JO" sz="1250" b="1" dirty="0">
                <a:solidFill>
                  <a:srgbClr val="103A71"/>
                </a:solidFill>
                <a:latin typeface="Arial" panose="020B0604020202020204" pitchFamily="34" charset="0"/>
              </a:rPr>
            </a:br>
            <a:r>
              <a:rPr lang="ar-JO" sz="1250" dirty="0">
                <a:solidFill>
                  <a:srgbClr val="103A71"/>
                </a:solidFill>
                <a:latin typeface="Arial" panose="020B0604020202020204" pitchFamily="34" charset="0"/>
              </a:rPr>
              <a:t>توفر الشريحة الآتية مخطط نظرية التغيير على مستوى القطاع – يتبعها إيضاح لتسهيل فهمها وهي موضحة في باقي الدليل. ونظرية التغيير هذه منظمة أفقياً وفق الأنشطة المشتركة في قطاع إزالة الألغام، وتعتبر المناصرة من الأنشطة المدمجة. </a:t>
            </a:r>
            <a:br>
              <a:rPr lang="ar-JO" sz="1250" dirty="0">
                <a:solidFill>
                  <a:srgbClr val="103A71"/>
                </a:solidFill>
                <a:latin typeface="Arial" panose="020B0604020202020204" pitchFamily="34" charset="0"/>
              </a:rPr>
            </a:br>
            <a:br>
              <a:rPr lang="ar-JO" sz="1250" dirty="0">
                <a:solidFill>
                  <a:srgbClr val="103A71"/>
                </a:solidFill>
                <a:latin typeface="Arial" panose="020B0604020202020204" pitchFamily="34" charset="0"/>
              </a:rPr>
            </a:br>
            <a:r>
              <a:rPr lang="ar-JO" sz="1250" dirty="0">
                <a:solidFill>
                  <a:srgbClr val="103A71"/>
                </a:solidFill>
                <a:latin typeface="Arial" panose="020B0604020202020204" pitchFamily="34" charset="0"/>
              </a:rPr>
              <a:t>أما أفقياً، يوضح المخطط الروابط من الأنشطة إلى المخرجات ومن المخرجات إلى الأثر في ظل تناول بيان الرؤيا العام.</a:t>
            </a:r>
            <a:br>
              <a:rPr lang="ar-JO" sz="1250" dirty="0">
                <a:solidFill>
                  <a:srgbClr val="103A71"/>
                </a:solidFill>
                <a:latin typeface="Arial" panose="020B0604020202020204" pitchFamily="34" charset="0"/>
              </a:rPr>
            </a:br>
            <a:br>
              <a:rPr lang="ar-JO" sz="1250" dirty="0">
                <a:solidFill>
                  <a:srgbClr val="103A71"/>
                </a:solidFill>
                <a:latin typeface="Arial" panose="020B0604020202020204" pitchFamily="34" charset="0"/>
              </a:rPr>
            </a:br>
            <a:r>
              <a:rPr lang="ar-JO" sz="1250" dirty="0">
                <a:solidFill>
                  <a:srgbClr val="103A71"/>
                </a:solidFill>
                <a:latin typeface="Arial" panose="020B0604020202020204" pitchFamily="34" charset="0"/>
              </a:rPr>
              <a:t>ويحتوي المخطط في الأسفل على مجموعة من المبادئ التي يقوم عليها نجاح القطاع، مثل وضع مصالح المجتمعات الأكثر ضعفاً كهدف رئيس. </a:t>
            </a:r>
            <a:br>
              <a:rPr lang="ar-JO" sz="1250" dirty="0">
                <a:solidFill>
                  <a:srgbClr val="103A71"/>
                </a:solidFill>
                <a:latin typeface="Arial" panose="020B0604020202020204" pitchFamily="34" charset="0"/>
              </a:rPr>
            </a:br>
            <a:br>
              <a:rPr lang="ar-JO" sz="1250" dirty="0">
                <a:solidFill>
                  <a:srgbClr val="103A71"/>
                </a:solidFill>
                <a:latin typeface="Arial" panose="020B0604020202020204" pitchFamily="34" charset="0"/>
              </a:rPr>
            </a:br>
            <a:r>
              <a:rPr lang="ar-JO" sz="1250" dirty="0">
                <a:solidFill>
                  <a:srgbClr val="103A71"/>
                </a:solidFill>
                <a:latin typeface="Arial" panose="020B0604020202020204" pitchFamily="34" charset="0"/>
              </a:rPr>
              <a:t>أما في وسط المخطط، توجد السلطات المحلية والتي تشمل سلطات إزالة الألغام المحلية. وتعتبر السلطات المحلية ضرورية لنجاح القطاع ولها أثر مضاعف يمكنه زيادة جودة كافة المخرجات في القطاع.</a:t>
            </a:r>
            <a:br>
              <a:rPr lang="ar-JO" sz="1250" dirty="0">
                <a:solidFill>
                  <a:srgbClr val="103A71"/>
                </a:solidFill>
                <a:latin typeface="Arial" panose="020B0604020202020204" pitchFamily="34" charset="0"/>
              </a:rPr>
            </a:br>
            <a:br>
              <a:rPr lang="ar-JO" sz="1250" dirty="0">
                <a:solidFill>
                  <a:srgbClr val="103A71"/>
                </a:solidFill>
                <a:latin typeface="Arial" panose="020B0604020202020204" pitchFamily="34" charset="0"/>
              </a:rPr>
            </a:br>
            <a:r>
              <a:rPr lang="ar-JO" sz="1250" dirty="0">
                <a:solidFill>
                  <a:srgbClr val="103A71"/>
                </a:solidFill>
                <a:latin typeface="Arial" panose="020B0604020202020204" pitchFamily="34" charset="0"/>
              </a:rPr>
              <a:t>تشير الخطوط الموجودة في المخطط إلى وجود علاق بين مختلف الأجزاء، وغالباً ما تمثل ارتباط واحد أو أكثر من المخرجات بنتائج مختلفة وكيف يخدم مزيجاً من هذه النتائج تأثيرات مختلفة. </a:t>
            </a:r>
            <a:endParaRPr lang="en-US" sz="1250" dirty="0"/>
          </a:p>
        </p:txBody>
      </p:sp>
      <p:sp>
        <p:nvSpPr>
          <p:cNvPr id="5" name="Rectangle 4">
            <a:extLst>
              <a:ext uri="{FF2B5EF4-FFF2-40B4-BE49-F238E27FC236}">
                <a16:creationId xmlns:a16="http://schemas.microsoft.com/office/drawing/2014/main" id="{7DAB728F-D998-564C-8635-5A9560FCEA2D}"/>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54E4384-4B57-4316-8B7D-210E5B6C6769}"/>
              </a:ext>
            </a:extLst>
          </p:cNvPr>
          <p:cNvSpPr/>
          <p:nvPr/>
        </p:nvSpPr>
        <p:spPr>
          <a:xfrm>
            <a:off x="246185" y="277684"/>
            <a:ext cx="11614636" cy="400110"/>
          </a:xfrm>
          <a:prstGeom prst="rect">
            <a:avLst/>
          </a:prstGeom>
        </p:spPr>
        <p:txBody>
          <a:bodyPr wrap="square">
            <a:spAutoFit/>
          </a:bodyPr>
          <a:lstStyle/>
          <a:p>
            <a:pPr algn="r" rtl="1"/>
            <a:r>
              <a:rPr lang="ar-JO" sz="2000" b="1" dirty="0">
                <a:solidFill>
                  <a:srgbClr val="103A71"/>
                </a:solidFill>
                <a:latin typeface="Arial" panose="020B0604020202020204" pitchFamily="34" charset="0"/>
                <a:cs typeface="Arial" panose="020B0604020202020204" pitchFamily="34" charset="0"/>
              </a:rPr>
              <a:t>نظرة عامة على نظرية التغيير – </a:t>
            </a:r>
            <a:r>
              <a:rPr lang="ar-JO" sz="2000" dirty="0">
                <a:solidFill>
                  <a:srgbClr val="103A71"/>
                </a:solidFill>
                <a:latin typeface="Arial" panose="020B0604020202020204" pitchFamily="34" charset="0"/>
                <a:cs typeface="Arial" panose="020B0604020202020204" pitchFamily="34" charset="0"/>
              </a:rPr>
              <a:t>فوائد نهج يتناول القطاع بالكامل</a:t>
            </a:r>
            <a:endParaRPr lang="ar-JO" sz="2000" b="1" dirty="0">
              <a:solidFill>
                <a:srgbClr val="103A71"/>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D40D10F6-A12F-2E47-9EFD-D9FCD9865B1A}"/>
              </a:ext>
            </a:extLst>
          </p:cNvPr>
          <p:cNvGrpSpPr/>
          <p:nvPr/>
        </p:nvGrpSpPr>
        <p:grpSpPr>
          <a:xfrm>
            <a:off x="0" y="895195"/>
            <a:ext cx="3260063" cy="5564316"/>
            <a:chOff x="8851923" y="1231022"/>
            <a:chExt cx="3260063" cy="5564316"/>
          </a:xfrm>
        </p:grpSpPr>
        <p:sp>
          <p:nvSpPr>
            <p:cNvPr id="19" name="Rectangle 18">
              <a:extLst>
                <a:ext uri="{FF2B5EF4-FFF2-40B4-BE49-F238E27FC236}">
                  <a16:creationId xmlns:a16="http://schemas.microsoft.com/office/drawing/2014/main" id="{85AAEE8D-DC1E-B847-AB61-E370FE32DC5E}"/>
                </a:ext>
              </a:extLst>
            </p:cNvPr>
            <p:cNvSpPr/>
            <p:nvPr/>
          </p:nvSpPr>
          <p:spPr>
            <a:xfrm>
              <a:off x="9141187" y="1231022"/>
              <a:ext cx="2970799" cy="5564316"/>
            </a:xfrm>
            <a:prstGeom prst="rect">
              <a:avLst/>
            </a:prstGeom>
            <a:gradFill>
              <a:gsLst>
                <a:gs pos="0">
                  <a:srgbClr val="BACB4E"/>
                </a:gs>
                <a:gs pos="99000">
                  <a:srgbClr val="009FE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Checkmark with solid fill">
              <a:extLst>
                <a:ext uri="{FF2B5EF4-FFF2-40B4-BE49-F238E27FC236}">
                  <a16:creationId xmlns:a16="http://schemas.microsoft.com/office/drawing/2014/main" id="{DD2B688A-4629-464A-884A-D02C4325567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20881" y="1691539"/>
              <a:ext cx="371684" cy="371684"/>
            </a:xfrm>
            <a:prstGeom prst="rect">
              <a:avLst/>
            </a:prstGeom>
          </p:spPr>
        </p:pic>
        <p:sp>
          <p:nvSpPr>
            <p:cNvPr id="13" name="TextBox 12">
              <a:extLst>
                <a:ext uri="{FF2B5EF4-FFF2-40B4-BE49-F238E27FC236}">
                  <a16:creationId xmlns:a16="http://schemas.microsoft.com/office/drawing/2014/main" id="{EAAC18F2-41E6-40DA-A461-57253D92DA17}"/>
                </a:ext>
              </a:extLst>
            </p:cNvPr>
            <p:cNvSpPr txBox="1"/>
            <p:nvPr/>
          </p:nvSpPr>
          <p:spPr>
            <a:xfrm>
              <a:off x="8851923" y="1307223"/>
              <a:ext cx="2970798" cy="323165"/>
            </a:xfrm>
            <a:prstGeom prst="rect">
              <a:avLst/>
            </a:prstGeom>
            <a:noFill/>
          </p:spPr>
          <p:txBody>
            <a:bodyPr wrap="square" rtlCol="0">
              <a:spAutoFit/>
            </a:bodyPr>
            <a:lstStyle/>
            <a:p>
              <a:pPr algn="r" rtl="1"/>
              <a:r>
                <a:rPr lang="ar-JO" sz="1500" b="1" dirty="0">
                  <a:solidFill>
                    <a:schemeClr val="bg1"/>
                  </a:solidFill>
                  <a:latin typeface="Arial" panose="020B0604020202020204" pitchFamily="34" charset="0"/>
                  <a:cs typeface="Arial" panose="020B0604020202020204" pitchFamily="34" charset="0"/>
                </a:rPr>
                <a:t>فوائد نظرية تغيير تتناول القطاع بالكامل</a:t>
              </a:r>
              <a:endParaRPr lang="en-GB" sz="1500" b="1"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FA15976-CEE3-4C4C-B22F-DC6D6691BC8B}"/>
                </a:ext>
              </a:extLst>
            </p:cNvPr>
            <p:cNvSpPr txBox="1"/>
            <p:nvPr/>
          </p:nvSpPr>
          <p:spPr>
            <a:xfrm>
              <a:off x="9118649" y="1621844"/>
              <a:ext cx="2270746" cy="5170646"/>
            </a:xfrm>
            <a:prstGeom prst="rect">
              <a:avLst/>
            </a:prstGeom>
            <a:noFill/>
          </p:spPr>
          <p:txBody>
            <a:bodyPr wrap="square" rtlCol="0">
              <a:spAutoFit/>
            </a:bodyPr>
            <a:lstStyle/>
            <a:p>
              <a:pPr algn="r" rtl="1">
                <a:spcAft>
                  <a:spcPts val="1200"/>
                </a:spcAft>
              </a:pPr>
              <a:r>
                <a:rPr lang="ar-JO" sz="1500" dirty="0">
                  <a:solidFill>
                    <a:schemeClr val="bg1"/>
                  </a:solidFill>
                  <a:latin typeface="Arial" panose="020B0604020202020204" pitchFamily="34" charset="0"/>
                  <a:cs typeface="Arial" panose="020B0604020202020204" pitchFamily="34" charset="0"/>
                </a:rPr>
                <a:t>موائمة أصحاب المصلحة حول الأهداف المشتركة</a:t>
              </a:r>
            </a:p>
            <a:p>
              <a:pPr algn="r" rtl="1">
                <a:spcAft>
                  <a:spcPts val="1200"/>
                </a:spcAft>
              </a:pPr>
              <a:endParaRPr lang="ar-JO" sz="1500" dirty="0">
                <a:solidFill>
                  <a:schemeClr val="bg1"/>
                </a:solidFill>
                <a:latin typeface="Arial" panose="020B0604020202020204" pitchFamily="34" charset="0"/>
                <a:cs typeface="Arial" panose="020B0604020202020204" pitchFamily="34" charset="0"/>
              </a:endParaRPr>
            </a:p>
            <a:p>
              <a:pPr algn="r" rtl="1">
                <a:spcAft>
                  <a:spcPts val="1200"/>
                </a:spcAft>
              </a:pPr>
              <a:r>
                <a:rPr lang="ar-JO" sz="1500" dirty="0">
                  <a:solidFill>
                    <a:schemeClr val="bg1"/>
                  </a:solidFill>
                  <a:latin typeface="Arial" panose="020B0604020202020204" pitchFamily="34" charset="0"/>
                  <a:cs typeface="Arial" panose="020B0604020202020204" pitchFamily="34" charset="0"/>
                </a:rPr>
                <a:t>زيادة المسؤولية الجماعية عن تحقيق هذه الأهداف</a:t>
              </a:r>
            </a:p>
            <a:p>
              <a:pPr algn="r" rtl="1">
                <a:spcAft>
                  <a:spcPts val="1200"/>
                </a:spcAft>
              </a:pPr>
              <a:endParaRPr lang="ar-JO" sz="1500" dirty="0">
                <a:solidFill>
                  <a:schemeClr val="bg1"/>
                </a:solidFill>
                <a:latin typeface="Arial" panose="020B0604020202020204" pitchFamily="34" charset="0"/>
                <a:cs typeface="Arial" panose="020B0604020202020204" pitchFamily="34" charset="0"/>
              </a:endParaRPr>
            </a:p>
            <a:p>
              <a:pPr algn="r" rtl="1">
                <a:spcAft>
                  <a:spcPts val="1200"/>
                </a:spcAft>
              </a:pPr>
              <a:r>
                <a:rPr lang="ar-JO" sz="1500" dirty="0">
                  <a:solidFill>
                    <a:schemeClr val="bg1"/>
                  </a:solidFill>
                  <a:latin typeface="Arial" panose="020B0604020202020204" pitchFamily="34" charset="0"/>
                  <a:cs typeface="Arial" panose="020B0604020202020204" pitchFamily="34" charset="0"/>
                </a:rPr>
                <a:t>القدرة على التفرقة بين "فشل النظرية" "والفشل في التنفيذ" لغايات التعلم والمساءلة</a:t>
              </a:r>
            </a:p>
            <a:p>
              <a:pPr algn="r" rtl="1">
                <a:spcAft>
                  <a:spcPts val="1200"/>
                </a:spcAft>
              </a:pPr>
              <a:endParaRPr lang="ar-JO" sz="1500" dirty="0">
                <a:solidFill>
                  <a:schemeClr val="bg1"/>
                </a:solidFill>
                <a:latin typeface="Arial" panose="020B0604020202020204" pitchFamily="34" charset="0"/>
                <a:cs typeface="Arial" panose="020B0604020202020204" pitchFamily="34" charset="0"/>
              </a:endParaRPr>
            </a:p>
            <a:p>
              <a:pPr algn="r" rtl="1">
                <a:spcAft>
                  <a:spcPts val="1200"/>
                </a:spcAft>
              </a:pPr>
              <a:r>
                <a:rPr lang="ar-JO" sz="1500" dirty="0">
                  <a:solidFill>
                    <a:schemeClr val="bg1"/>
                  </a:solidFill>
                  <a:latin typeface="Arial" panose="020B0604020202020204" pitchFamily="34" charset="0"/>
                  <a:cs typeface="Arial" panose="020B0604020202020204" pitchFamily="34" charset="0"/>
                </a:rPr>
                <a:t>التوصل لمؤشرات مشتركة وتوحيد التقارير واستخدام أفضل للأدلة عبر القطاع</a:t>
              </a:r>
            </a:p>
            <a:p>
              <a:pPr algn="r" rtl="1">
                <a:spcAft>
                  <a:spcPts val="1200"/>
                </a:spcAft>
              </a:pPr>
              <a:endParaRPr lang="en-GB" sz="1500" b="1" dirty="0">
                <a:solidFill>
                  <a:schemeClr val="bg1"/>
                </a:solidFill>
                <a:latin typeface="Arial" panose="020B0604020202020204" pitchFamily="34" charset="0"/>
                <a:cs typeface="Arial" panose="020B0604020202020204" pitchFamily="34" charset="0"/>
              </a:endParaRPr>
            </a:p>
            <a:p>
              <a:pPr algn="r" rtl="1">
                <a:spcAft>
                  <a:spcPts val="1200"/>
                </a:spcAft>
              </a:pPr>
              <a:endParaRPr lang="en-GB" sz="1500" b="1" dirty="0">
                <a:solidFill>
                  <a:schemeClr val="bg1"/>
                </a:solidFill>
                <a:latin typeface="Arial" panose="020B0604020202020204" pitchFamily="34" charset="0"/>
                <a:cs typeface="Arial" panose="020B0604020202020204" pitchFamily="34" charset="0"/>
              </a:endParaRPr>
            </a:p>
            <a:p>
              <a:pPr algn="r" rtl="1">
                <a:spcAft>
                  <a:spcPts val="1200"/>
                </a:spcAft>
              </a:pPr>
              <a:endParaRPr lang="en-GB" sz="1500" b="1" dirty="0">
                <a:solidFill>
                  <a:schemeClr val="bg1"/>
                </a:solidFill>
                <a:latin typeface="Arial" panose="020B0604020202020204" pitchFamily="34" charset="0"/>
                <a:cs typeface="Arial" panose="020B0604020202020204" pitchFamily="34" charset="0"/>
              </a:endParaRPr>
            </a:p>
          </p:txBody>
        </p:sp>
        <p:pic>
          <p:nvPicPr>
            <p:cNvPr id="20" name="Graphic 19" descr="Checkmark with solid fill">
              <a:extLst>
                <a:ext uri="{FF2B5EF4-FFF2-40B4-BE49-F238E27FC236}">
                  <a16:creationId xmlns:a16="http://schemas.microsoft.com/office/drawing/2014/main" id="{A0435B2B-B8AA-0E4E-9A00-2D305762AD4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34027" y="2593900"/>
              <a:ext cx="371684" cy="371684"/>
            </a:xfrm>
            <a:prstGeom prst="rect">
              <a:avLst/>
            </a:prstGeom>
          </p:spPr>
        </p:pic>
        <p:pic>
          <p:nvPicPr>
            <p:cNvPr id="21" name="Graphic 20" descr="Checkmark with solid fill">
              <a:extLst>
                <a:ext uri="{FF2B5EF4-FFF2-40B4-BE49-F238E27FC236}">
                  <a16:creationId xmlns:a16="http://schemas.microsoft.com/office/drawing/2014/main" id="{E989BDD5-8ED6-3449-900A-833A9D25393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20881" y="3641496"/>
              <a:ext cx="371684" cy="371684"/>
            </a:xfrm>
            <a:prstGeom prst="rect">
              <a:avLst/>
            </a:prstGeom>
          </p:spPr>
        </p:pic>
        <p:pic>
          <p:nvPicPr>
            <p:cNvPr id="22" name="Graphic 21" descr="Checkmark with solid fill">
              <a:extLst>
                <a:ext uri="{FF2B5EF4-FFF2-40B4-BE49-F238E27FC236}">
                  <a16:creationId xmlns:a16="http://schemas.microsoft.com/office/drawing/2014/main" id="{209FC80D-6A21-504D-9E72-F08DD0971EF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34027" y="4946463"/>
              <a:ext cx="371684" cy="371684"/>
            </a:xfrm>
            <a:prstGeom prst="rect">
              <a:avLst/>
            </a:prstGeom>
          </p:spPr>
        </p:pic>
      </p:grpSp>
    </p:spTree>
    <p:extLst>
      <p:ext uri="{BB962C8B-B14F-4D97-AF65-F5344CB8AC3E}">
        <p14:creationId xmlns:p14="http://schemas.microsoft.com/office/powerpoint/2010/main" val="2733748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7EAC4B0F-83D9-D0E9-CAFA-AECF8BA5AE27}"/>
              </a:ext>
            </a:extLst>
          </p:cNvPr>
          <p:cNvSpPr/>
          <p:nvPr/>
        </p:nvSpPr>
        <p:spPr>
          <a:xfrm>
            <a:off x="9523495" y="237040"/>
            <a:ext cx="3934408" cy="348761"/>
          </a:xfrm>
          <a:prstGeom prst="rect">
            <a:avLst/>
          </a:prstGeom>
          <a:noFill/>
        </p:spPr>
        <p:txBody>
          <a:bodyPr wrap="square" lIns="0" tIns="0" rIns="0" bIns="0">
            <a:noAutofit/>
          </a:bodyPr>
          <a:lstStyle/>
          <a:p>
            <a:pPr lvl="0">
              <a:defRPr/>
            </a:pPr>
            <a:r>
              <a:rPr lang="ar-JO" b="1" dirty="0">
                <a:solidFill>
                  <a:srgbClr val="103A71"/>
                </a:solidFill>
                <a:latin typeface="Arial" panose="020B0604020202020204" pitchFamily="34" charset="0"/>
              </a:rPr>
              <a:t>مؤشرات المخرجات المقترحة</a:t>
            </a:r>
            <a:endParaRPr lang="en-US" sz="1050" dirty="0">
              <a:solidFill>
                <a:prstClr val="black"/>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AA2A2D5-B946-5BDF-77A6-510A9977CB8C}"/>
              </a:ext>
            </a:extLst>
          </p:cNvPr>
          <p:cNvSpPr txBox="1"/>
          <p:nvPr/>
        </p:nvSpPr>
        <p:spPr>
          <a:xfrm>
            <a:off x="275304" y="285928"/>
            <a:ext cx="3886752" cy="261610"/>
          </a:xfrm>
          <a:prstGeom prst="rect">
            <a:avLst/>
          </a:prstGeom>
          <a:noFill/>
        </p:spPr>
        <p:txBody>
          <a:bodyPr wrap="square" rtlCol="0">
            <a:spAutoFit/>
          </a:bodyPr>
          <a:lstStyle/>
          <a:p>
            <a:pPr lvl="0" algn="r">
              <a:defRPr/>
            </a:pPr>
            <a:r>
              <a:rPr lang="ar-JO" sz="1100" b="1" dirty="0">
                <a:solidFill>
                  <a:srgbClr val="002060"/>
                </a:solidFill>
                <a:latin typeface="Arial" panose="020B0604020202020204" pitchFamily="34" charset="0"/>
              </a:rPr>
              <a:t>المؤشرات الرئيسية (الحد الأدنى من المؤشرات) اللازمة موضحة بالخط العريض</a:t>
            </a:r>
            <a:endParaRPr lang="en-GB" sz="1100" b="1" dirty="0">
              <a:solidFill>
                <a:srgbClr val="002060"/>
              </a:solidFill>
              <a:latin typeface="Arial" panose="020B0604020202020204" pitchFamily="34" charset="0"/>
            </a:endParaRPr>
          </a:p>
        </p:txBody>
      </p:sp>
      <p:sp>
        <p:nvSpPr>
          <p:cNvPr id="2" name="Slide Number Placeholder 5">
            <a:extLst>
              <a:ext uri="{FF2B5EF4-FFF2-40B4-BE49-F238E27FC236}">
                <a16:creationId xmlns:a16="http://schemas.microsoft.com/office/drawing/2014/main" id="{0FA0B2C2-A780-AAB7-7E4A-E7646E7B6453}"/>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70</a:t>
            </a:fld>
            <a:endParaRPr lang="en-GB" dirty="0"/>
          </a:p>
        </p:txBody>
      </p:sp>
      <p:graphicFrame>
        <p:nvGraphicFramePr>
          <p:cNvPr id="9" name="Table 8">
            <a:extLst>
              <a:ext uri="{FF2B5EF4-FFF2-40B4-BE49-F238E27FC236}">
                <a16:creationId xmlns:a16="http://schemas.microsoft.com/office/drawing/2014/main" id="{DBD0BB86-877F-EB48-F618-82D8DEAA3855}"/>
              </a:ext>
            </a:extLst>
          </p:cNvPr>
          <p:cNvGraphicFramePr>
            <a:graphicFrameLocks noGrp="1"/>
          </p:cNvGraphicFramePr>
          <p:nvPr>
            <p:extLst>
              <p:ext uri="{D42A27DB-BD31-4B8C-83A1-F6EECF244321}">
                <p14:modId xmlns:p14="http://schemas.microsoft.com/office/powerpoint/2010/main" val="1769677792"/>
              </p:ext>
            </p:extLst>
          </p:nvPr>
        </p:nvGraphicFramePr>
        <p:xfrm>
          <a:off x="396344" y="811949"/>
          <a:ext cx="11374016" cy="3284139"/>
        </p:xfrm>
        <a:graphic>
          <a:graphicData uri="http://schemas.openxmlformats.org/drawingml/2006/table">
            <a:tbl>
              <a:tblPr>
                <a:tableStyleId>{5C22544A-7EE6-4342-B048-85BDC9FD1C3A}</a:tableStyleId>
              </a:tblPr>
              <a:tblGrid>
                <a:gridCol w="4285911">
                  <a:extLst>
                    <a:ext uri="{9D8B030D-6E8A-4147-A177-3AD203B41FA5}">
                      <a16:colId xmlns:a16="http://schemas.microsoft.com/office/drawing/2014/main" val="241963245"/>
                    </a:ext>
                  </a:extLst>
                </a:gridCol>
                <a:gridCol w="1415845">
                  <a:extLst>
                    <a:ext uri="{9D8B030D-6E8A-4147-A177-3AD203B41FA5}">
                      <a16:colId xmlns:a16="http://schemas.microsoft.com/office/drawing/2014/main" val="293433413"/>
                    </a:ext>
                  </a:extLst>
                </a:gridCol>
                <a:gridCol w="851443">
                  <a:extLst>
                    <a:ext uri="{9D8B030D-6E8A-4147-A177-3AD203B41FA5}">
                      <a16:colId xmlns:a16="http://schemas.microsoft.com/office/drawing/2014/main" val="1997923834"/>
                    </a:ext>
                  </a:extLst>
                </a:gridCol>
                <a:gridCol w="1763938">
                  <a:extLst>
                    <a:ext uri="{9D8B030D-6E8A-4147-A177-3AD203B41FA5}">
                      <a16:colId xmlns:a16="http://schemas.microsoft.com/office/drawing/2014/main" val="876717430"/>
                    </a:ext>
                  </a:extLst>
                </a:gridCol>
                <a:gridCol w="2338111">
                  <a:extLst>
                    <a:ext uri="{9D8B030D-6E8A-4147-A177-3AD203B41FA5}">
                      <a16:colId xmlns:a16="http://schemas.microsoft.com/office/drawing/2014/main" val="672191607"/>
                    </a:ext>
                  </a:extLst>
                </a:gridCol>
                <a:gridCol w="718768">
                  <a:extLst>
                    <a:ext uri="{9D8B030D-6E8A-4147-A177-3AD203B41FA5}">
                      <a16:colId xmlns:a16="http://schemas.microsoft.com/office/drawing/2014/main" val="349104042"/>
                    </a:ext>
                  </a:extLst>
                </a:gridCol>
              </a:tblGrid>
              <a:tr h="250901">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100" b="1" i="0" u="none" strike="noStrike" dirty="0">
                          <a:solidFill>
                            <a:schemeClr val="bg1">
                              <a:lumMod val="95000"/>
                            </a:schemeClr>
                          </a:solidFill>
                          <a:effectLst/>
                          <a:latin typeface="Arial" panose="020B0604020202020204" pitchFamily="34" charset="0"/>
                        </a:rPr>
                        <a:t>الوصف</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التكرار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المالك</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المصدر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100" b="1" i="0" u="none" strike="noStrike" dirty="0">
                          <a:solidFill>
                            <a:schemeClr val="bg1">
                              <a:lumMod val="95000"/>
                            </a:schemeClr>
                          </a:solidFill>
                          <a:effectLst/>
                          <a:latin typeface="Arial" panose="020B0604020202020204" pitchFamily="34" charset="0"/>
                        </a:rPr>
                        <a:t>المؤشر</a:t>
                      </a:r>
                      <a:endParaRPr lang="en-GB" sz="1100" b="1" i="0" u="none" strike="noStrike" dirty="0">
                        <a:solidFill>
                          <a:schemeClr val="bg1">
                            <a:lumMod val="95000"/>
                          </a:schemeClr>
                        </a:solidFill>
                        <a:effectLst/>
                        <a:latin typeface="Arial" panose="020B0604020202020204" pitchFamily="34" charset="0"/>
                      </a:endParaRPr>
                    </a:p>
                  </a:txBody>
                  <a:tcPr marL="72000" marR="36000" marT="36000" marB="36000" anchor="ctr">
                    <a:solidFill>
                      <a:schemeClr val="accent6"/>
                    </a:solidFill>
                  </a:tcPr>
                </a:tc>
                <a:tc>
                  <a:txBody>
                    <a:bodyPr/>
                    <a:lstStyle/>
                    <a:p>
                      <a:pPr algn="r" rtl="1" fontAlgn="ctr"/>
                      <a:r>
                        <a:rPr lang="ar-JO" sz="1200" b="1" i="0" u="none" strike="noStrike" dirty="0">
                          <a:solidFill>
                            <a:schemeClr val="bg1">
                              <a:lumMod val="95000"/>
                            </a:schemeClr>
                          </a:solidFill>
                          <a:effectLst/>
                          <a:latin typeface="Arial" panose="020B0604020202020204" pitchFamily="34" charset="0"/>
                        </a:rPr>
                        <a:t>الرقم</a:t>
                      </a:r>
                      <a:endParaRPr lang="en-GB" sz="1200" b="1" i="0" u="none" strike="noStrike" dirty="0">
                        <a:solidFill>
                          <a:schemeClr val="bg1">
                            <a:lumMod val="95000"/>
                          </a:schemeClr>
                        </a:solidFill>
                        <a:effectLst/>
                        <a:latin typeface="Arial" panose="020B0604020202020204" pitchFamily="34" charset="0"/>
                      </a:endParaRPr>
                    </a:p>
                  </a:txBody>
                  <a:tcPr marL="72000" marR="7620" marT="7620" marB="0" anchor="ctr">
                    <a:solidFill>
                      <a:schemeClr val="accent6"/>
                    </a:solidFill>
                  </a:tcPr>
                </a:tc>
                <a:extLst>
                  <a:ext uri="{0D108BD9-81ED-4DB2-BD59-A6C34878D82A}">
                    <a16:rowId xmlns:a16="http://schemas.microsoft.com/office/drawing/2014/main" val="4054895585"/>
                  </a:ext>
                </a:extLst>
              </a:tr>
              <a:tr h="241070">
                <a:tc gridSpan="6">
                  <a:txBody>
                    <a:bodyPr/>
                    <a:lstStyle/>
                    <a:p>
                      <a:pPr algn="r" rtl="1"/>
                      <a:r>
                        <a:rPr lang="ar-JO" sz="1100" b="1" i="0" u="none" strike="noStrike" kern="1200" dirty="0">
                          <a:solidFill>
                            <a:schemeClr val="bg1"/>
                          </a:solidFill>
                          <a:effectLst/>
                          <a:latin typeface="Arial" panose="020B0604020202020204" pitchFamily="34" charset="0"/>
                          <a:ea typeface="+mn-ea"/>
                          <a:cs typeface="+mn-cs"/>
                        </a:rPr>
                        <a:t>المخرج 7: زيادة الوعي بشأن مخاطر المخلفات المتفجر</a:t>
                      </a:r>
                      <a:endParaRPr lang="en-GB" sz="1100" b="1" i="0" u="none" strike="noStrike" kern="1200" dirty="0">
                        <a:solidFill>
                          <a:schemeClr val="bg1"/>
                        </a:solidFill>
                        <a:effectLst/>
                        <a:latin typeface="Arial" panose="020B0604020202020204" pitchFamily="34" charset="0"/>
                        <a:ea typeface="+mn-ea"/>
                        <a:cs typeface="+mn-cs"/>
                      </a:endParaRPr>
                    </a:p>
                  </a:txBody>
                  <a:tcPr marL="72000" marR="7620" marT="36000" marB="36000"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1413796"/>
                  </a:ext>
                </a:extLst>
              </a:tr>
              <a:tr h="454382">
                <a:tc>
                  <a:txBody>
                    <a:bodyPr/>
                    <a:lstStyle/>
                    <a:p>
                      <a:pPr algn="r" rtl="1"/>
                      <a:r>
                        <a:rPr lang="ar-JO" sz="1000" b="0" i="0" u="none" strike="noStrike" kern="1200" baseline="0" dirty="0">
                          <a:solidFill>
                            <a:srgbClr val="002060"/>
                          </a:solidFill>
                          <a:effectLst/>
                          <a:latin typeface="Arial" panose="020B0604020202020204" pitchFamily="34" charset="0"/>
                          <a:ea typeface="+mn-ea"/>
                          <a:cs typeface="+mn-cs"/>
                        </a:rPr>
                        <a:t>يعتمد تعريف الجلسة والمشاركون المناسبون على السياق ويجب أن يكون ذلك مبنياً على الجمهور المستهدف والمعرض للخطر، بما في ذلك العمر والجنس ومكان السكن</a:t>
                      </a:r>
                      <a:endParaRPr lang="en-US" sz="1000" b="0" i="0" u="none" strike="noStrike" kern="1200" baseline="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ربع سنوي</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الشريك المنفذ، السلطة الوطنية</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نظام إدارة معلومات العمل على إزالة الألغام</a:t>
                      </a:r>
                      <a:r>
                        <a:rPr kumimoji="0" lang="ar-JO" sz="1000" b="0" i="0" u="none" strike="noStrike" kern="1200" cap="none" spc="0" normalizeH="0" baseline="0" noProof="0" dirty="0">
                          <a:ln>
                            <a:noFill/>
                          </a:ln>
                          <a:solidFill>
                            <a:srgbClr val="002060"/>
                          </a:solidFill>
                          <a:effectLst/>
                          <a:uLnTx/>
                          <a:uFillTx/>
                          <a:latin typeface="+mn-lt"/>
                          <a:ea typeface="+mn-ea"/>
                          <a:cs typeface="+mn-cs"/>
                        </a:rPr>
                        <a:t>/ </a:t>
                      </a:r>
                      <a:r>
                        <a:rPr lang="ar-JO" sz="1000" b="0" i="0" u="none" strike="noStrike" baseline="0" dirty="0">
                          <a:solidFill>
                            <a:srgbClr val="002060"/>
                          </a:solidFill>
                          <a:effectLst/>
                          <a:latin typeface="Arial" panose="020B0604020202020204" pitchFamily="34" charset="0"/>
                        </a:rPr>
                        <a:t>تقارير ذاتية</a:t>
                      </a:r>
                      <a:endParaRPr kumimoji="0" lang="en-US" sz="1000" b="0" i="0" u="none" strike="noStrike" kern="1200" cap="none" spc="0" normalizeH="0" baseline="0" noProof="0" dirty="0">
                        <a:ln>
                          <a:noFill/>
                        </a:ln>
                        <a:solidFill>
                          <a:srgbClr val="002060"/>
                        </a:solidFill>
                        <a:effectLst/>
                        <a:uLnTx/>
                        <a:uFillTx/>
                        <a:latin typeface="+mn-lt"/>
                        <a:ea typeface="+mn-ea"/>
                        <a:cs typeface="+mn-cs"/>
                      </a:endParaRPr>
                    </a:p>
                  </a:txBody>
                  <a:tcPr marL="72000" marR="72000" marT="36000" marB="36000"/>
                </a:tc>
                <a:tc>
                  <a:txBody>
                    <a:bodyPr/>
                    <a:lstStyle/>
                    <a:p>
                      <a:pPr marL="0" marR="0" lvl="0" indent="0" algn="r" rtl="1" eaLnBrk="1" fontAlgn="auto" latinLnBrk="0" hangingPunct="1">
                        <a:lnSpc>
                          <a:spcPct val="100000"/>
                        </a:lnSpc>
                        <a:spcBef>
                          <a:spcPts val="0"/>
                        </a:spcBef>
                        <a:spcAft>
                          <a:spcPts val="0"/>
                        </a:spcAft>
                        <a:buFontTx/>
                        <a:buNone/>
                      </a:pPr>
                      <a:r>
                        <a:rPr lang="ar-JO" sz="1000" b="1" i="0" u="none" strike="noStrike" kern="1200" baseline="0" dirty="0">
                          <a:solidFill>
                            <a:srgbClr val="002060"/>
                          </a:solidFill>
                          <a:effectLst/>
                          <a:latin typeface="Arial" panose="020B0604020202020204" pitchFamily="34" charset="0"/>
                          <a:ea typeface="+mn-ea"/>
                          <a:cs typeface="+mn-cs"/>
                        </a:rPr>
                        <a:t>عدد جلسات التعليم بشأن مخاطر المخلفات المتفجرة المقدمة</a:t>
                      </a:r>
                      <a:endParaRPr lang="en-GB" sz="1000" b="1"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algn="r" defTabSz="914400" rtl="1" eaLnBrk="1" fontAlgn="ctr" latinLnBrk="0" hangingPunct="1"/>
                      <a:r>
                        <a:rPr lang="ar-JO" sz="1000" b="1" i="0" u="none" strike="noStrike" kern="1200" dirty="0">
                          <a:solidFill>
                            <a:srgbClr val="002060"/>
                          </a:solidFill>
                          <a:effectLst/>
                          <a:latin typeface="Arial" panose="020B0604020202020204" pitchFamily="34" charset="0"/>
                          <a:ea typeface="+mn-ea"/>
                          <a:cs typeface="+mn-cs"/>
                        </a:rPr>
                        <a:t>المخرج 3.1</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594355268"/>
                  </a:ext>
                </a:extLst>
              </a:tr>
              <a:tr h="551914">
                <a:tc>
                  <a:txBody>
                    <a:bodyPr/>
                    <a:lstStyle/>
                    <a:p>
                      <a:pPr algn="r" rtl="1"/>
                      <a:r>
                        <a:rPr lang="ar-JO" sz="1000" b="0" i="0" u="none" strike="noStrike" dirty="0">
                          <a:solidFill>
                            <a:srgbClr val="002060"/>
                          </a:solidFill>
                          <a:effectLst/>
                          <a:latin typeface="Arial" panose="020B0604020202020204" pitchFamily="34" charset="0"/>
                        </a:rPr>
                        <a:t>يرجى الإشارة إلى أن معيار</a:t>
                      </a:r>
                      <a:r>
                        <a:rPr lang="ar-JO" sz="1000" b="0" i="0" u="none" strike="noStrike" baseline="0" dirty="0">
                          <a:solidFill>
                            <a:srgbClr val="002060"/>
                          </a:solidFill>
                          <a:effectLst/>
                          <a:latin typeface="Arial" panose="020B0604020202020204" pitchFamily="34" charset="0"/>
                        </a:rPr>
                        <a:t> إزالة الألغام الدولي  5.10 بشأن المتطلبات الدنيا للبيانات يعتمد التصنيف حسب الجنس والعمر، وليس حسب الجنس والعمر والإعاقة (أي لا يتم التصنيف حسب الإعاقة)</a:t>
                      </a:r>
                      <a:endParaRPr lang="en-US" sz="1000" b="0" i="0" u="none" strike="noStrike" kern="1200" baseline="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ربع سنوي</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الشريك المنفذ، السلطة الوطنية</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نظام إدارة معلومات العمل على إزالة الألغام</a:t>
                      </a:r>
                      <a:r>
                        <a:rPr kumimoji="0" lang="ar-JO" sz="1000" b="0" i="0" u="none" strike="noStrike" kern="1200" cap="none" spc="0" normalizeH="0" baseline="0" noProof="0" dirty="0">
                          <a:ln>
                            <a:noFill/>
                          </a:ln>
                          <a:solidFill>
                            <a:srgbClr val="002060"/>
                          </a:solidFill>
                          <a:effectLst/>
                          <a:uLnTx/>
                          <a:uFillTx/>
                          <a:latin typeface="+mn-lt"/>
                          <a:ea typeface="+mn-ea"/>
                          <a:cs typeface="+mn-cs"/>
                        </a:rPr>
                        <a:t>/ </a:t>
                      </a:r>
                      <a:r>
                        <a:rPr lang="ar-JO" sz="1000" b="0" i="0" u="none" strike="noStrike" baseline="0" dirty="0">
                          <a:solidFill>
                            <a:srgbClr val="002060"/>
                          </a:solidFill>
                          <a:effectLst/>
                          <a:latin typeface="Arial" panose="020B0604020202020204" pitchFamily="34" charset="0"/>
                        </a:rPr>
                        <a:t>تقارير ذاتية</a:t>
                      </a:r>
                      <a:endParaRPr kumimoji="0" lang="en-US" sz="1000" b="0" i="0" u="none" strike="noStrike" kern="1200" cap="none" spc="0" normalizeH="0" baseline="0" noProof="0" dirty="0">
                        <a:ln>
                          <a:noFill/>
                        </a:ln>
                        <a:solidFill>
                          <a:srgbClr val="002060"/>
                        </a:solidFill>
                        <a:effectLst/>
                        <a:uLnTx/>
                        <a:uFillTx/>
                        <a:latin typeface="+mn-lt"/>
                        <a:ea typeface="+mn-ea"/>
                        <a:cs typeface="+mn-cs"/>
                      </a:endParaRPr>
                    </a:p>
                  </a:txBody>
                  <a:tcPr marL="72000" marR="72000" marT="36000" marB="36000"/>
                </a:tc>
                <a:tc>
                  <a:txBody>
                    <a:bodyPr/>
                    <a:lstStyle/>
                    <a:p>
                      <a:pPr marL="0" marR="0" lvl="0" indent="0" algn="r" rtl="1" eaLnBrk="1" fontAlgn="auto" latinLnBrk="0" hangingPunct="1">
                        <a:lnSpc>
                          <a:spcPct val="100000"/>
                        </a:lnSpc>
                        <a:spcBef>
                          <a:spcPts val="0"/>
                        </a:spcBef>
                        <a:spcAft>
                          <a:spcPts val="0"/>
                        </a:spcAft>
                        <a:buFontTx/>
                        <a:buNone/>
                      </a:pPr>
                      <a:r>
                        <a:rPr lang="ar-JO" sz="1000" b="1" i="0" u="none" strike="noStrike" kern="1200" baseline="0" dirty="0">
                          <a:solidFill>
                            <a:srgbClr val="002060"/>
                          </a:solidFill>
                          <a:effectLst/>
                          <a:latin typeface="Arial" panose="020B0604020202020204" pitchFamily="34" charset="0"/>
                          <a:ea typeface="+mn-ea"/>
                          <a:cs typeface="+mn-cs"/>
                        </a:rPr>
                        <a:t>عدد المستفيدين المباشرين من جلسات التعليم بشأن مخاطر المخلفات المتفجرة (بيانات مصنفة حسب الجنس والعمر والإعاقة)</a:t>
                      </a:r>
                      <a:endParaRPr lang="en-GB" sz="1000" b="1"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algn="r" defTabSz="914400" rtl="1" eaLnBrk="1" fontAlgn="ctr" latinLnBrk="0" hangingPunct="1"/>
                      <a:r>
                        <a:rPr kumimoji="0" lang="ar-JO" sz="1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المخرج 3.2</a:t>
                      </a:r>
                      <a:endParaRPr lang="en-US" sz="1000" b="1" i="0" u="none" strike="noStrike" kern="120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2930048471"/>
                  </a:ext>
                </a:extLst>
              </a:tr>
              <a:tr h="708032">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JO" sz="1000" b="0" i="0" u="none" strike="noStrike" dirty="0">
                          <a:solidFill>
                            <a:srgbClr val="002060"/>
                          </a:solidFill>
                          <a:effectLst/>
                          <a:latin typeface="Arial" panose="020B0604020202020204" pitchFamily="34" charset="0"/>
                        </a:rPr>
                        <a:t>يرجى الإشارة إلى معيار</a:t>
                      </a:r>
                      <a:r>
                        <a:rPr lang="ar-JO" sz="1000" b="0" i="0" u="none" strike="noStrike" baseline="0" dirty="0">
                          <a:solidFill>
                            <a:srgbClr val="002060"/>
                          </a:solidFill>
                          <a:effectLst/>
                          <a:latin typeface="Arial" panose="020B0604020202020204" pitchFamily="34" charset="0"/>
                        </a:rPr>
                        <a:t> إزالة الألغام الدولي  5.10</a:t>
                      </a: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ربع سنوي</a:t>
                      </a:r>
                      <a:endParaRPr lang="en-US" sz="1000" b="0" i="0" u="none" strike="noStrike" kern="1200" dirty="0">
                        <a:solidFill>
                          <a:srgbClr val="002060"/>
                        </a:solidFill>
                        <a:effectLst/>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الشريك المنفذ، السلطة الوطنية</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نظام إدارة معلومات العمل على إزالة الألغام</a:t>
                      </a:r>
                      <a:r>
                        <a:rPr kumimoji="0" lang="ar-JO" sz="1000" b="0" i="0" u="none" strike="noStrike" kern="1200" cap="none" spc="0" normalizeH="0" baseline="0" noProof="0" dirty="0">
                          <a:ln>
                            <a:noFill/>
                          </a:ln>
                          <a:solidFill>
                            <a:srgbClr val="002060"/>
                          </a:solidFill>
                          <a:effectLst/>
                          <a:uLnTx/>
                          <a:uFillTx/>
                          <a:latin typeface="+mn-lt"/>
                          <a:ea typeface="+mn-ea"/>
                          <a:cs typeface="+mn-cs"/>
                        </a:rPr>
                        <a:t>/ </a:t>
                      </a:r>
                      <a:r>
                        <a:rPr lang="ar-JO" sz="1000" b="0" i="0" u="none" strike="noStrike" baseline="0" dirty="0">
                          <a:solidFill>
                            <a:srgbClr val="002060"/>
                          </a:solidFill>
                          <a:effectLst/>
                          <a:latin typeface="Arial" panose="020B0604020202020204" pitchFamily="34" charset="0"/>
                        </a:rPr>
                        <a:t>تقارير ذاتية</a:t>
                      </a:r>
                      <a:endParaRPr kumimoji="0" lang="en-US" sz="1000" b="0" i="0" u="none" strike="noStrike" kern="1200" cap="none" spc="0" normalizeH="0" baseline="0" noProof="0" dirty="0">
                        <a:ln>
                          <a:noFill/>
                        </a:ln>
                        <a:solidFill>
                          <a:srgbClr val="002060"/>
                        </a:solidFill>
                        <a:effectLst/>
                        <a:uLnTx/>
                        <a:uFillTx/>
                        <a:latin typeface="+mn-lt"/>
                        <a:ea typeface="+mn-ea"/>
                        <a:cs typeface="+mn-cs"/>
                      </a:endParaRPr>
                    </a:p>
                  </a:txBody>
                  <a:tcPr marL="72000" marR="72000" marT="36000" marB="36000"/>
                </a:tc>
                <a:tc>
                  <a:txBody>
                    <a:bodyPr/>
                    <a:lstStyle/>
                    <a:p>
                      <a:pPr marL="0" marR="0" lvl="0" indent="0" algn="r" rtl="1" eaLnBrk="1" fontAlgn="auto" latinLnBrk="0" hangingPunct="1">
                        <a:lnSpc>
                          <a:spcPct val="100000"/>
                        </a:lnSpc>
                        <a:spcBef>
                          <a:spcPts val="0"/>
                        </a:spcBef>
                        <a:spcAft>
                          <a:spcPts val="0"/>
                        </a:spcAft>
                        <a:buFontTx/>
                        <a:buNone/>
                      </a:pPr>
                      <a:r>
                        <a:rPr lang="ar-JO" sz="1000" b="1" i="0" u="none" strike="noStrike" kern="1200" baseline="0" dirty="0">
                          <a:solidFill>
                            <a:srgbClr val="002060"/>
                          </a:solidFill>
                          <a:effectLst/>
                          <a:latin typeface="Arial" panose="020B0604020202020204" pitchFamily="34" charset="0"/>
                          <a:ea typeface="+mn-ea"/>
                          <a:cs typeface="+mn-cs"/>
                        </a:rPr>
                        <a:t>عدد المستفيدين غير المباشرين من التعليم بشأن مخاطر المخلفات المتفجرة (من خلال برامج التعليم بشأن مخاطر المخلفات المتفجرة الأخرى)</a:t>
                      </a:r>
                      <a:endParaRPr lang="en-GB" sz="1000" b="1"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المخرج 3.3</a:t>
                      </a:r>
                      <a:endParaRPr lang="en-US" sz="1000" b="1"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3122736916"/>
                  </a:ext>
                </a:extLst>
              </a:tr>
              <a:tr h="374551">
                <a:tc>
                  <a:txBody>
                    <a:bodyPr/>
                    <a:lstStyle/>
                    <a:p>
                      <a:pPr algn="r" rtl="1" fontAlgn="ctr"/>
                      <a:r>
                        <a:rPr lang="ar-JO" sz="1000" b="0" i="0" u="none" strike="noStrike" dirty="0">
                          <a:solidFill>
                            <a:srgbClr val="002060"/>
                          </a:solidFill>
                          <a:effectLst/>
                          <a:latin typeface="Arial" panose="020B0604020202020204" pitchFamily="34" charset="0"/>
                        </a:rPr>
                        <a:t>تحسن في نتيجة مستوى المعرفة قبل جلسة التعليم بشأن مخاطر المخلفات المتفجرة</a:t>
                      </a:r>
                      <a:r>
                        <a:rPr lang="ar-JO" sz="1000" b="0" i="0" u="none" strike="noStrike" baseline="0" dirty="0">
                          <a:solidFill>
                            <a:srgbClr val="002060"/>
                          </a:solidFill>
                          <a:effectLst/>
                          <a:latin typeface="Arial" panose="020B0604020202020204" pitchFamily="34" charset="0"/>
                        </a:rPr>
                        <a:t> فوراً بعد الجلسة</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ربع سنوي</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الشريك المنفذ</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a:ea typeface="+mn-ea"/>
                          <a:cs typeface="+mn-cs"/>
                        </a:rPr>
                        <a:t>المسوح قبل وبعد التعليم بشأن مخاطر المخلفات المتفجرة</a:t>
                      </a:r>
                      <a:endParaRPr kumimoji="0" lang="en-US" sz="1000" b="0" i="0" u="none" strike="noStrike" kern="1200" cap="none" spc="0" normalizeH="0" baseline="0" noProof="0" dirty="0">
                        <a:ln>
                          <a:noFill/>
                        </a:ln>
                        <a:solidFill>
                          <a:srgbClr val="002060"/>
                        </a:solidFill>
                        <a:effectLst/>
                        <a:uLnTx/>
                        <a:uFillTx/>
                        <a:latin typeface="Arial" panose="020B0604020202020204"/>
                        <a:ea typeface="+mn-ea"/>
                        <a:cs typeface="+mn-cs"/>
                      </a:endParaRPr>
                    </a:p>
                  </a:txBody>
                  <a:tcPr marL="72000" marR="72000" marT="36000" marB="36000"/>
                </a:tc>
                <a:tc>
                  <a:txBody>
                    <a:bodyPr/>
                    <a:lstStyle/>
                    <a:p>
                      <a:pPr algn="r" rtl="1"/>
                      <a:r>
                        <a:rPr lang="ar-JO" sz="1000" b="0" i="0" u="none" strike="noStrike" kern="1200" baseline="0" dirty="0">
                          <a:solidFill>
                            <a:srgbClr val="002060"/>
                          </a:solidFill>
                          <a:effectLst/>
                          <a:latin typeface="Arial" panose="020B0604020202020204" pitchFamily="34" charset="0"/>
                          <a:ea typeface="+mn-ea"/>
                          <a:cs typeface="+mn-cs"/>
                        </a:rPr>
                        <a:t>زيادة في المعرفة حول التعليم بشأن مخاطر المخلفات المتفجرة، نسبة المستفيدين الممسوحين الذين يظهرون تحسناً في نتائج المسح بعد التعليم مقارنة بقبله</a:t>
                      </a:r>
                      <a:endParaRPr lang="en-US" sz="1000" b="0"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المخرج 3.4</a:t>
                      </a:r>
                      <a:endParaRPr lang="en-US" sz="1000" b="0"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392187616"/>
                  </a:ext>
                </a:extLst>
              </a:tr>
              <a:tr h="374551">
                <a:tc>
                  <a:txBody>
                    <a:bodyPr/>
                    <a:lstStyle/>
                    <a:p>
                      <a:pPr algn="r" rtl="1" fontAlgn="ctr"/>
                      <a:r>
                        <a:rPr lang="ar-JO" sz="1000" b="0" i="0" u="none" strike="noStrike" dirty="0">
                          <a:solidFill>
                            <a:srgbClr val="002060"/>
                          </a:solidFill>
                          <a:effectLst/>
                          <a:latin typeface="Arial" panose="020B0604020202020204" pitchFamily="34" charset="0"/>
                        </a:rPr>
                        <a:t>الزيادة في عدد المخلفات المتفجرة التي التبليغ عنها تشير إلى زيادة في الوعي بشأن المخاطر. إذا كانت هذه البيانات متوفرة من السلطة الوطنية أو الشريك المنفذ، يمكن تقديم التقارير رع سنوياً،</a:t>
                      </a:r>
                      <a:r>
                        <a:rPr lang="ar-JO" sz="1000" b="0" i="0" u="none" strike="noStrike" baseline="0" dirty="0">
                          <a:solidFill>
                            <a:srgbClr val="002060"/>
                          </a:solidFill>
                          <a:effectLst/>
                          <a:latin typeface="Arial" panose="020B0604020202020204" pitchFamily="34" charset="0"/>
                        </a:rPr>
                        <a:t> وإذا كان الحصول عليها أكثر صعوبة، يمكن جمعها من خلال تقييم.</a:t>
                      </a: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ربع سنوي</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أي أحد</a:t>
                      </a: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72000" marT="36000" marB="3600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نظام إدارة معلومات العمل على إزالة الألغام</a:t>
                      </a:r>
                      <a:endParaRPr kumimoji="0" lang="en-US" sz="1000" b="0" i="0" u="none" strike="noStrike" kern="1200" cap="none" spc="0" normalizeH="0" baseline="0" noProof="0" dirty="0">
                        <a:ln>
                          <a:noFill/>
                        </a:ln>
                        <a:solidFill>
                          <a:srgbClr val="002060"/>
                        </a:solidFill>
                        <a:effectLst/>
                        <a:uLnTx/>
                        <a:uFillTx/>
                        <a:latin typeface="Arial" panose="020B0604020202020204"/>
                        <a:ea typeface="+mn-ea"/>
                        <a:cs typeface="+mn-cs"/>
                      </a:endParaRPr>
                    </a:p>
                  </a:txBody>
                  <a:tcPr marL="72000" marR="72000" marT="36000" marB="36000"/>
                </a:tc>
                <a:tc>
                  <a:txBody>
                    <a:bodyPr/>
                    <a:lstStyle/>
                    <a:p>
                      <a:pPr algn="r" rtl="1"/>
                      <a:r>
                        <a:rPr lang="ar-JO" sz="1000" b="0" i="0" u="none" strike="noStrike" kern="1200" baseline="0" dirty="0">
                          <a:solidFill>
                            <a:srgbClr val="002060"/>
                          </a:solidFill>
                          <a:effectLst/>
                          <a:latin typeface="Arial" panose="020B0604020202020204" pitchFamily="34" charset="0"/>
                          <a:ea typeface="+mn-ea"/>
                          <a:cs typeface="+mn-cs"/>
                        </a:rPr>
                        <a:t>عدد حالات التبليغ عن مخلفات متفجرة (من قبل المجتمع)</a:t>
                      </a:r>
                      <a:endParaRPr lang="en-US" sz="1000" b="0" i="0" u="none" strike="noStrike" kern="1200" baseline="0" dirty="0">
                        <a:solidFill>
                          <a:srgbClr val="002060"/>
                        </a:solidFill>
                        <a:effectLst/>
                        <a:latin typeface="Arial" panose="020B0604020202020204" pitchFamily="34" charset="0"/>
                        <a:ea typeface="+mn-ea"/>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المخرج 3.5</a:t>
                      </a:r>
                      <a:endParaRPr lang="en-US" sz="1000" b="0" i="0" u="none" strike="noStrike" kern="1200" baseline="0" dirty="0">
                        <a:solidFill>
                          <a:srgbClr val="002060"/>
                        </a:solidFill>
                        <a:effectLst/>
                        <a:latin typeface="Arial" panose="020B0604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000" b="0" i="0" u="none" strike="noStrike" kern="1200" baseline="0" dirty="0">
                        <a:solidFill>
                          <a:srgbClr val="002060"/>
                        </a:solidFill>
                        <a:effectLst/>
                        <a:latin typeface="Arial" panose="020B0604020202020204" pitchFamily="34" charset="0"/>
                        <a:ea typeface="+mn-ea"/>
                        <a:cs typeface="+mn-cs"/>
                      </a:endParaRPr>
                    </a:p>
                  </a:txBody>
                  <a:tcPr marL="108000" marR="72000" marT="36000" marB="36000"/>
                </a:tc>
                <a:extLst>
                  <a:ext uri="{0D108BD9-81ED-4DB2-BD59-A6C34878D82A}">
                    <a16:rowId xmlns:a16="http://schemas.microsoft.com/office/drawing/2014/main" val="1093091034"/>
                  </a:ext>
                </a:extLst>
              </a:tr>
            </a:tbl>
          </a:graphicData>
        </a:graphic>
      </p:graphicFrame>
    </p:spTree>
    <p:extLst>
      <p:ext uri="{BB962C8B-B14F-4D97-AF65-F5344CB8AC3E}">
        <p14:creationId xmlns:p14="http://schemas.microsoft.com/office/powerpoint/2010/main" val="6900042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181A8F-DB8F-6E48-8AB3-CFE218FABBF2}"/>
              </a:ext>
            </a:extLst>
          </p:cNvPr>
          <p:cNvSpPr/>
          <p:nvPr/>
        </p:nvSpPr>
        <p:spPr>
          <a:xfrm>
            <a:off x="1" y="318"/>
            <a:ext cx="12191999" cy="6857682"/>
          </a:xfrm>
          <a:prstGeom prst="rect">
            <a:avLst/>
          </a:prstGeom>
          <a:gradFill>
            <a:gsLst>
              <a:gs pos="0">
                <a:srgbClr val="BACB4E"/>
              </a:gs>
              <a:gs pos="99000">
                <a:srgbClr val="009FE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3" name="Picture 2" descr="Diagram&#10;&#10;Description automatically generated">
            <a:extLst>
              <a:ext uri="{FF2B5EF4-FFF2-40B4-BE49-F238E27FC236}">
                <a16:creationId xmlns:a16="http://schemas.microsoft.com/office/drawing/2014/main" id="{D8541F63-BC28-2345-9B8E-488D9C67EB7C}"/>
              </a:ext>
            </a:extLst>
          </p:cNvPr>
          <p:cNvPicPr>
            <a:picLocks noChangeAspect="1"/>
          </p:cNvPicPr>
          <p:nvPr/>
        </p:nvPicPr>
        <p:blipFill>
          <a:blip r:embed="rId2">
            <a:alphaModFix amt="8000"/>
            <a:extLst>
              <a:ext uri="{BEBA8EAE-BF5A-486C-A8C5-ECC9F3942E4B}">
                <a14:imgProps xmlns:a14="http://schemas.microsoft.com/office/drawing/2010/main">
                  <a14:imgLayer r:embed="rId3">
                    <a14:imgEffect>
                      <a14:saturation sat="312000"/>
                    </a14:imgEffect>
                  </a14:imgLayer>
                </a14:imgProps>
              </a:ext>
              <a:ext uri="{28A0092B-C50C-407E-A947-70E740481C1C}">
                <a14:useLocalDpi xmlns:a14="http://schemas.microsoft.com/office/drawing/2010/main" val="0"/>
              </a:ext>
            </a:extLst>
          </a:blip>
          <a:stretch>
            <a:fillRect/>
          </a:stretch>
        </p:blipFill>
        <p:spPr>
          <a:xfrm>
            <a:off x="0" y="0"/>
            <a:ext cx="12192000" cy="6811315"/>
          </a:xfrm>
          <a:prstGeom prst="rect">
            <a:avLst/>
          </a:prstGeom>
        </p:spPr>
      </p:pic>
      <p:sp>
        <p:nvSpPr>
          <p:cNvPr id="4" name="TextBox 3">
            <a:extLst>
              <a:ext uri="{FF2B5EF4-FFF2-40B4-BE49-F238E27FC236}">
                <a16:creationId xmlns:a16="http://schemas.microsoft.com/office/drawing/2014/main" id="{87D6D511-7E43-8844-B3D5-0F2CF1B852ED}"/>
              </a:ext>
            </a:extLst>
          </p:cNvPr>
          <p:cNvSpPr txBox="1"/>
          <p:nvPr/>
        </p:nvSpPr>
        <p:spPr>
          <a:xfrm>
            <a:off x="995680" y="2081463"/>
            <a:ext cx="10200640" cy="1200329"/>
          </a:xfrm>
          <a:prstGeom prst="rect">
            <a:avLst/>
          </a:prstGeom>
          <a:noFill/>
        </p:spPr>
        <p:txBody>
          <a:bodyPr wrap="square" rtlCol="0">
            <a:spAutoFit/>
          </a:bodyPr>
          <a:lstStyle/>
          <a:p>
            <a:pPr algn="r" rtl="1"/>
            <a:r>
              <a:rPr lang="ar-JO" sz="3600" b="1" dirty="0">
                <a:solidFill>
                  <a:srgbClr val="103A71"/>
                </a:solidFill>
                <a:latin typeface="Arial" panose="020B0604020202020204" pitchFamily="34" charset="0"/>
                <a:cs typeface="Arial" panose="020B0604020202020204" pitchFamily="34" charset="0"/>
              </a:rPr>
              <a:t>الملحق ب</a:t>
            </a:r>
            <a:endParaRPr lang="en-GB" sz="3600" b="1" dirty="0">
              <a:solidFill>
                <a:srgbClr val="103A71"/>
              </a:solidFill>
              <a:latin typeface="Arial" panose="020B0604020202020204" pitchFamily="34" charset="0"/>
              <a:cs typeface="Arial" panose="020B0604020202020204" pitchFamily="34" charset="0"/>
            </a:endParaRPr>
          </a:p>
          <a:p>
            <a:pPr algn="r" rtl="1"/>
            <a:r>
              <a:rPr lang="ar-JO" sz="3600" b="1" dirty="0">
                <a:solidFill>
                  <a:schemeClr val="bg1"/>
                </a:solidFill>
                <a:latin typeface="Arial" panose="020B0604020202020204" pitchFamily="34" charset="0"/>
                <a:cs typeface="Arial" panose="020B0604020202020204" pitchFamily="34" charset="0"/>
              </a:rPr>
              <a:t>الافتراضات</a:t>
            </a:r>
            <a:endParaRPr lang="en-GB"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26118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B728F-D998-564C-8635-5A9560FCEA2D}"/>
              </a:ext>
            </a:extLst>
          </p:cNvPr>
          <p:cNvSpPr/>
          <p:nvPr/>
        </p:nvSpPr>
        <p:spPr>
          <a:xfrm>
            <a:off x="0" y="0"/>
            <a:ext cx="12192000" cy="6858000"/>
          </a:xfrm>
          <a:prstGeom prst="rect">
            <a:avLst/>
          </a:prstGeom>
          <a:solidFill>
            <a:srgbClr val="103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itle 1">
            <a:extLst>
              <a:ext uri="{FF2B5EF4-FFF2-40B4-BE49-F238E27FC236}">
                <a16:creationId xmlns:a16="http://schemas.microsoft.com/office/drawing/2014/main" id="{80846A12-CB56-489D-A7D2-02378FDB5AC4}"/>
              </a:ext>
            </a:extLst>
          </p:cNvPr>
          <p:cNvSpPr>
            <a:spLocks noGrp="1"/>
          </p:cNvSpPr>
          <p:nvPr>
            <p:ph type="ctrTitle"/>
          </p:nvPr>
        </p:nvSpPr>
        <p:spPr>
          <a:xfrm>
            <a:off x="3419088" y="849713"/>
            <a:ext cx="8351272" cy="5498432"/>
          </a:xfrm>
        </p:spPr>
        <p:txBody>
          <a:bodyPr anchor="t">
            <a:normAutofit/>
          </a:bodyPr>
          <a:lstStyle/>
          <a:p>
            <a:pPr algn="r" rtl="1">
              <a:lnSpc>
                <a:spcPct val="100000"/>
              </a:lnSpc>
              <a:spcAft>
                <a:spcPts val="1200"/>
              </a:spcAft>
            </a:pPr>
            <a:r>
              <a:rPr lang="ar-JO" sz="2700" b="1" dirty="0">
                <a:solidFill>
                  <a:srgbClr val="BACB4E"/>
                </a:solidFill>
                <a:latin typeface="Arial" panose="020B0604020202020204" pitchFamily="34" charset="0"/>
                <a:cs typeface="Arial" panose="020B0604020202020204" pitchFamily="34" charset="0"/>
              </a:rPr>
              <a:t>الافتراضات</a:t>
            </a:r>
            <a:br>
              <a:rPr lang="en-US" sz="1800" u="none" strike="noStrike" baseline="0" dirty="0">
                <a:solidFill>
                  <a:srgbClr val="000000"/>
                </a:solidFill>
                <a:latin typeface="Arial" panose="020B0604020202020204" pitchFamily="34" charset="0"/>
              </a:rPr>
            </a:br>
            <a:br>
              <a:rPr lang="en-US" sz="1800" u="none" strike="noStrike" baseline="0" dirty="0">
                <a:solidFill>
                  <a:srgbClr val="000000"/>
                </a:solidFill>
                <a:latin typeface="Arial" panose="020B0604020202020204" pitchFamily="34" charset="0"/>
              </a:rPr>
            </a:br>
            <a:r>
              <a:rPr lang="ar-JO" sz="1800" dirty="0">
                <a:solidFill>
                  <a:schemeClr val="bg1"/>
                </a:solidFill>
                <a:latin typeface="Arial" panose="020B0604020202020204" pitchFamily="34" charset="0"/>
              </a:rPr>
              <a:t>اتخذت الافتراضات أدناه والتي تقوم عليها نظرية التغيير. وهي شروط لازمة كي ينجح التغيير نظرياً.</a:t>
            </a:r>
            <a:br>
              <a:rPr lang="ar-JO" sz="1800" dirty="0">
                <a:solidFill>
                  <a:schemeClr val="bg1"/>
                </a:solidFill>
                <a:latin typeface="Arial" panose="020B0604020202020204" pitchFamily="34" charset="0"/>
              </a:rPr>
            </a:br>
            <a:br>
              <a:rPr lang="ar-JO" sz="1800" dirty="0">
                <a:solidFill>
                  <a:schemeClr val="bg1"/>
                </a:solidFill>
                <a:latin typeface="Arial" panose="020B0604020202020204" pitchFamily="34" charset="0"/>
              </a:rPr>
            </a:br>
            <a:r>
              <a:rPr lang="ar-JO" sz="1800" dirty="0">
                <a:solidFill>
                  <a:schemeClr val="bg1"/>
                </a:solidFill>
                <a:latin typeface="Arial" panose="020B0604020202020204" pitchFamily="34" charset="0"/>
              </a:rPr>
              <a:t>جمعت الافتراضات التالية إلى ثلاث مجموعات:</a:t>
            </a:r>
            <a:br>
              <a:rPr lang="ar-JO" sz="1800" dirty="0">
                <a:solidFill>
                  <a:schemeClr val="bg1"/>
                </a:solidFill>
                <a:latin typeface="Arial" panose="020B0604020202020204" pitchFamily="34" charset="0"/>
              </a:rPr>
            </a:br>
            <a:r>
              <a:rPr lang="ar-JO" sz="1800" dirty="0">
                <a:solidFill>
                  <a:schemeClr val="bg1"/>
                </a:solidFill>
                <a:latin typeface="Arial" panose="020B0604020202020204" pitchFamily="34" charset="0"/>
              </a:rPr>
              <a:t>1) الافتراضات من الأنشطة إلى المخرجات</a:t>
            </a:r>
            <a:br>
              <a:rPr lang="ar-JO" sz="1800" dirty="0">
                <a:solidFill>
                  <a:schemeClr val="bg1"/>
                </a:solidFill>
                <a:latin typeface="Arial" panose="020B0604020202020204" pitchFamily="34" charset="0"/>
              </a:rPr>
            </a:br>
            <a:r>
              <a:rPr lang="ar-JO" sz="1800" dirty="0">
                <a:solidFill>
                  <a:schemeClr val="bg1"/>
                </a:solidFill>
                <a:latin typeface="Arial" panose="020B0604020202020204" pitchFamily="34" charset="0"/>
              </a:rPr>
              <a:t>2) الافتراضات من المخرجات إلى النتائج</a:t>
            </a:r>
            <a:br>
              <a:rPr lang="ar-JO" sz="1800" dirty="0">
                <a:solidFill>
                  <a:schemeClr val="bg1"/>
                </a:solidFill>
                <a:latin typeface="Arial" panose="020B0604020202020204" pitchFamily="34" charset="0"/>
              </a:rPr>
            </a:br>
            <a:r>
              <a:rPr lang="ar-JO" sz="1800" dirty="0">
                <a:solidFill>
                  <a:schemeClr val="bg1"/>
                </a:solidFill>
                <a:latin typeface="Arial" panose="020B0604020202020204" pitchFamily="34" charset="0"/>
              </a:rPr>
              <a:t>3)الافتراضات من النتائج إلى الأثر</a:t>
            </a:r>
            <a:br>
              <a:rPr lang="ar-JO" sz="1800" dirty="0">
                <a:solidFill>
                  <a:schemeClr val="bg1"/>
                </a:solidFill>
                <a:latin typeface="Arial" panose="020B0604020202020204" pitchFamily="34" charset="0"/>
              </a:rPr>
            </a:br>
            <a:br>
              <a:rPr lang="ar-JO" sz="1800" dirty="0">
                <a:solidFill>
                  <a:schemeClr val="bg1"/>
                </a:solidFill>
                <a:latin typeface="Arial" panose="020B0604020202020204" pitchFamily="34" charset="0"/>
              </a:rPr>
            </a:br>
            <a:r>
              <a:rPr lang="ar-JO" sz="1800" dirty="0">
                <a:solidFill>
                  <a:schemeClr val="bg1"/>
                </a:solidFill>
                <a:latin typeface="Arial" panose="020B0604020202020204" pitchFamily="34" charset="0"/>
              </a:rPr>
              <a:t>تتواجد هذه المجموعات الثلاث </a:t>
            </a:r>
            <a:r>
              <a:rPr lang="ar-JO" sz="1800" b="1" dirty="0">
                <a:solidFill>
                  <a:schemeClr val="bg1"/>
                </a:solidFill>
                <a:latin typeface="Arial" panose="020B0604020202020204" pitchFamily="34" charset="0"/>
              </a:rPr>
              <a:t>بالإضافة إلى </a:t>
            </a:r>
            <a:r>
              <a:rPr lang="ar-JO" sz="1800" dirty="0">
                <a:solidFill>
                  <a:schemeClr val="bg1"/>
                </a:solidFill>
                <a:latin typeface="Arial" panose="020B0604020202020204" pitchFamily="34" charset="0"/>
              </a:rPr>
              <a:t>المبادئ الأساسية التي تقوم عليها نظرية التغيير بأكملها في كل مستوى.</a:t>
            </a:r>
            <a:br>
              <a:rPr lang="ar-JO" sz="1800" u="none" strike="noStrike" baseline="0" dirty="0">
                <a:solidFill>
                  <a:srgbClr val="000000"/>
                </a:solidFill>
                <a:latin typeface="Arial" panose="020B0604020202020204" pitchFamily="34" charset="0"/>
              </a:rPr>
            </a:br>
            <a:endParaRPr lang="en-GB" dirty="0">
              <a:solidFill>
                <a:schemeClr val="bg1"/>
              </a:solidFill>
              <a:latin typeface="Arial" panose="020B0604020202020204" pitchFamily="34" charset="0"/>
              <a:cs typeface="Arial" panose="020B0604020202020204" pitchFamily="34" charset="0"/>
            </a:endParaRPr>
          </a:p>
        </p:txBody>
      </p:sp>
      <p:sp>
        <p:nvSpPr>
          <p:cNvPr id="2" name="Slide Number Placeholder 5">
            <a:extLst>
              <a:ext uri="{FF2B5EF4-FFF2-40B4-BE49-F238E27FC236}">
                <a16:creationId xmlns:a16="http://schemas.microsoft.com/office/drawing/2014/main" id="{9091C9B1-DF37-E757-9FDA-34832C6D7541}"/>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72</a:t>
            </a:fld>
            <a:endParaRPr lang="en-GB" dirty="0"/>
          </a:p>
        </p:txBody>
      </p:sp>
    </p:spTree>
    <p:extLst>
      <p:ext uri="{BB962C8B-B14F-4D97-AF65-F5344CB8AC3E}">
        <p14:creationId xmlns:p14="http://schemas.microsoft.com/office/powerpoint/2010/main" val="23303968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115BF-6F28-45FE-B78A-385242059350}"/>
              </a:ext>
            </a:extLst>
          </p:cNvPr>
          <p:cNvSpPr>
            <a:spLocks noGrp="1"/>
          </p:cNvSpPr>
          <p:nvPr>
            <p:ph type="ctrTitle"/>
          </p:nvPr>
        </p:nvSpPr>
        <p:spPr>
          <a:xfrm>
            <a:off x="1617980" y="0"/>
            <a:ext cx="10363200" cy="597947"/>
          </a:xfrm>
        </p:spPr>
        <p:txBody>
          <a:bodyPr>
            <a:normAutofit/>
          </a:bodyPr>
          <a:lstStyle/>
          <a:p>
            <a:pPr algn="r" rtl="1"/>
            <a:r>
              <a:rPr lang="ar-JO" sz="2400" b="1" dirty="0">
                <a:solidFill>
                  <a:srgbClr val="002060"/>
                </a:solidFill>
              </a:rPr>
              <a:t>الافتراضات – أنشطة إلى مخرجات</a:t>
            </a:r>
            <a:endParaRPr lang="en-GB" sz="2400" b="1" dirty="0">
              <a:solidFill>
                <a:srgbClr val="002060"/>
              </a:solidFill>
            </a:endParaRPr>
          </a:p>
        </p:txBody>
      </p:sp>
      <p:sp>
        <p:nvSpPr>
          <p:cNvPr id="6" name="TextBox 5">
            <a:extLst>
              <a:ext uri="{FF2B5EF4-FFF2-40B4-BE49-F238E27FC236}">
                <a16:creationId xmlns:a16="http://schemas.microsoft.com/office/drawing/2014/main" id="{7A0798C3-4C3B-44F4-A0DD-B77312D3F4FC}"/>
              </a:ext>
            </a:extLst>
          </p:cNvPr>
          <p:cNvSpPr txBox="1"/>
          <p:nvPr/>
        </p:nvSpPr>
        <p:spPr>
          <a:xfrm>
            <a:off x="339907" y="647402"/>
            <a:ext cx="11464686" cy="276999"/>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1200"/>
              </a:spcAft>
              <a:buClrTx/>
              <a:buSzTx/>
              <a:buFontTx/>
              <a:buNone/>
              <a:tabLst/>
              <a:defRPr/>
            </a:pPr>
            <a:r>
              <a:rPr kumimoji="0" lang="ar-JO" sz="120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الافتراضات التي تمكن أنشطة المقاولين المخططة من تحقيق المخرجات المتوقعة </a:t>
            </a:r>
            <a:r>
              <a:rPr kumimoji="0" lang="ar-JO" sz="1200" u="sng"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بفعالية</a:t>
            </a:r>
            <a:r>
              <a:rPr kumimoji="0" lang="ar-JO" sz="1200"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وفي موعدها</a:t>
            </a:r>
            <a:endParaRPr kumimoji="0" lang="ar-JO" sz="120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6C11AF50-3D74-76A4-5D13-8AAB3990F97C}"/>
              </a:ext>
            </a:extLst>
          </p:cNvPr>
          <p:cNvGraphicFramePr>
            <a:graphicFrameLocks noGrp="1"/>
          </p:cNvGraphicFramePr>
          <p:nvPr>
            <p:extLst>
              <p:ext uri="{D42A27DB-BD31-4B8C-83A1-F6EECF244321}">
                <p14:modId xmlns:p14="http://schemas.microsoft.com/office/powerpoint/2010/main" val="3200863532"/>
              </p:ext>
            </p:extLst>
          </p:nvPr>
        </p:nvGraphicFramePr>
        <p:xfrm>
          <a:off x="1424336" y="1195366"/>
          <a:ext cx="9667695" cy="4463679"/>
        </p:xfrm>
        <a:graphic>
          <a:graphicData uri="http://schemas.openxmlformats.org/drawingml/2006/table">
            <a:tbl>
              <a:tblPr firstRow="1" firstCol="1" bandRow="1">
                <a:tableStyleId>{B301B821-A1FF-4177-AEE7-76D212191A09}</a:tableStyleId>
              </a:tblPr>
              <a:tblGrid>
                <a:gridCol w="9243664">
                  <a:extLst>
                    <a:ext uri="{9D8B030D-6E8A-4147-A177-3AD203B41FA5}">
                      <a16:colId xmlns:a16="http://schemas.microsoft.com/office/drawing/2014/main" val="1477569469"/>
                    </a:ext>
                  </a:extLst>
                </a:gridCol>
                <a:gridCol w="424031">
                  <a:extLst>
                    <a:ext uri="{9D8B030D-6E8A-4147-A177-3AD203B41FA5}">
                      <a16:colId xmlns:a16="http://schemas.microsoft.com/office/drawing/2014/main" val="2922520185"/>
                    </a:ext>
                  </a:extLst>
                </a:gridCol>
              </a:tblGrid>
              <a:tr h="360000">
                <a:tc gridSpan="2">
                  <a:txBody>
                    <a:bodyPr/>
                    <a:lstStyle/>
                    <a:p>
                      <a:pPr algn="r" rtl="1">
                        <a:lnSpc>
                          <a:spcPct val="107000"/>
                        </a:lnSpc>
                        <a:spcAft>
                          <a:spcPts val="1200"/>
                        </a:spcAft>
                      </a:pPr>
                      <a:r>
                        <a:rPr lang="ar-JO" sz="1200" kern="1200" dirty="0">
                          <a:effectLst/>
                        </a:rPr>
                        <a:t>النشاط إلى المخرج</a:t>
                      </a:r>
                      <a:endParaRPr lang="en-GB" sz="1200" b="0" i="0" dirty="0">
                        <a:effectLst/>
                        <a:latin typeface="Arial" panose="020B0604020202020204" pitchFamily="34" charset="0"/>
                        <a:cs typeface="Arial" panose="020B0604020202020204" pitchFamily="34" charset="0"/>
                      </a:endParaRPr>
                    </a:p>
                  </a:txBody>
                  <a:tcPr marL="216000" marR="68580" marT="9525" marB="0" anchor="ctr">
                    <a:lnB w="12700" cap="flat" cmpd="sng" algn="ctr">
                      <a:solidFill>
                        <a:schemeClr val="bg1"/>
                      </a:solidFill>
                      <a:prstDash val="solid"/>
                      <a:round/>
                      <a:headEnd type="none" w="med" len="med"/>
                      <a:tailEnd type="none" w="med" len="med"/>
                    </a:lnB>
                  </a:tcPr>
                </a:tc>
                <a:tc hMerge="1">
                  <a:txBody>
                    <a:bodyPr/>
                    <a:lstStyle/>
                    <a:p>
                      <a:pPr>
                        <a:lnSpc>
                          <a:spcPct val="107000"/>
                        </a:lnSpc>
                        <a:spcAft>
                          <a:spcPts val="1200"/>
                        </a:spcAft>
                      </a:pPr>
                      <a:r>
                        <a:rPr lang="en-US" sz="1400" kern="1200" dirty="0">
                          <a:effectLst/>
                          <a:latin typeface="Arial" panose="020B0604020202020204" pitchFamily="34" charset="0"/>
                          <a:cs typeface="Arial" panose="020B0604020202020204" pitchFamily="34" charset="0"/>
                        </a:rPr>
                        <a:t>Activity to Output</a:t>
                      </a:r>
                      <a:endParaRPr lang="en-GB" sz="14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extLst>
                  <a:ext uri="{0D108BD9-81ED-4DB2-BD59-A6C34878D82A}">
                    <a16:rowId xmlns:a16="http://schemas.microsoft.com/office/drawing/2014/main" val="2133745357"/>
                  </a:ext>
                </a:extLst>
              </a:tr>
              <a:tr h="615400">
                <a:tc>
                  <a:txBody>
                    <a:bodyPr/>
                    <a:lstStyle/>
                    <a:p>
                      <a:pPr marL="0" algn="r" defTabSz="914400" rtl="1" eaLnBrk="1" latinLnBrk="0" hangingPunct="1">
                        <a:lnSpc>
                          <a:spcPct val="107000"/>
                        </a:lnSpc>
                        <a:spcAft>
                          <a:spcPts val="1200"/>
                        </a:spcAft>
                      </a:pPr>
                      <a:r>
                        <a:rPr lang="ar-JO" sz="1000" b="1" kern="1200" dirty="0">
                          <a:solidFill>
                            <a:srgbClr val="002060"/>
                          </a:solidFill>
                          <a:effectLst/>
                          <a:latin typeface="Arial" panose="020B0604020202020204" pitchFamily="34" charset="0"/>
                          <a:ea typeface="+mn-ea"/>
                          <a:cs typeface="Arial" panose="020B0604020202020204" pitchFamily="34" charset="0"/>
                        </a:rPr>
                        <a:t>يتمتع المقاولون بالسلطة/الترتيبات المناسبة مع السلطات الوطنية للعمل في الدولة (مذكرة تفاهم و/أو مصادقة) لفترة المشروع، وستدعم سفارات المانحين الشركاء المنفذين في الحصول على مذكرات التفاهم والموافقات/التصاريح الوطنية لتيسير العمليات</a:t>
                      </a:r>
                      <a:endParaRPr lang="en-GB" sz="1000" b="1" kern="1200" dirty="0">
                        <a:solidFill>
                          <a:srgbClr val="002060"/>
                        </a:solidFill>
                        <a:effectLst/>
                        <a:latin typeface="Arial" panose="020B0604020202020204" pitchFamily="34" charset="0"/>
                        <a:ea typeface="+mn-ea"/>
                        <a:cs typeface="Arial" panose="020B0604020202020204" pitchFamily="34" charset="0"/>
                      </a:endParaRPr>
                    </a:p>
                  </a:txBody>
                  <a:tcPr marL="0" marR="68580" marT="0" marB="0" anchor="ctr">
                    <a:lnT w="12700" cap="flat" cmpd="sng" algn="ctr">
                      <a:solidFill>
                        <a:schemeClr val="bg1"/>
                      </a:solidFill>
                      <a:prstDash val="solid"/>
                      <a:round/>
                      <a:headEnd type="none" w="med" len="med"/>
                      <a:tailEnd type="none" w="med" len="med"/>
                    </a:lnT>
                  </a:tcPr>
                </a:tc>
                <a:tc>
                  <a:txBody>
                    <a:bodyPr/>
                    <a:lstStyle/>
                    <a:p>
                      <a:pPr algn="ctr" rtl="1"/>
                      <a:r>
                        <a:rPr lang="ar-JO" sz="1000" b="1" dirty="0">
                          <a:solidFill>
                            <a:schemeClr val="bg1"/>
                          </a:solidFill>
                        </a:rPr>
                        <a:t>1</a:t>
                      </a:r>
                      <a:endParaRPr lang="en-US" sz="1000" b="1" dirty="0">
                        <a:solidFill>
                          <a:schemeClr val="bg1"/>
                        </a:solidFill>
                      </a:endParaRPr>
                    </a:p>
                  </a:txBody>
                  <a:tcPr marL="72000" marR="68580" marT="72000" marB="72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095295902"/>
                  </a:ext>
                </a:extLst>
              </a:tr>
              <a:tr h="464279">
                <a:tc>
                  <a:txBody>
                    <a:bodyPr/>
                    <a:lstStyle/>
                    <a:p>
                      <a:pPr marL="0" algn="r" defTabSz="914400" rtl="1" eaLnBrk="1" latinLnBrk="0" hangingPunct="1">
                        <a:lnSpc>
                          <a:spcPct val="107000"/>
                        </a:lnSpc>
                        <a:spcAft>
                          <a:spcPts val="1200"/>
                        </a:spcAft>
                      </a:pPr>
                      <a:r>
                        <a:rPr lang="ar-JO" sz="1000" b="1" kern="1200" dirty="0">
                          <a:solidFill>
                            <a:srgbClr val="002060"/>
                          </a:solidFill>
                          <a:effectLst/>
                          <a:latin typeface="Arial" panose="020B0604020202020204" pitchFamily="34" charset="0"/>
                          <a:ea typeface="+mn-ea"/>
                          <a:cs typeface="Arial" panose="020B0604020202020204" pitchFamily="34" charset="0"/>
                        </a:rPr>
                        <a:t>يتمكن المقاولون من إنتاج قدرات مناسبة في الدولة بالموعد المطلوب، بما في ذلك الحصول على المركبات المعدات الأساسية</a:t>
                      </a:r>
                      <a:endParaRPr lang="en-GB" sz="1000" b="1" kern="1200" dirty="0">
                        <a:solidFill>
                          <a:srgbClr val="002060"/>
                        </a:solidFill>
                        <a:effectLst/>
                        <a:latin typeface="Arial" panose="020B0604020202020204" pitchFamily="34" charset="0"/>
                        <a:ea typeface="+mn-ea"/>
                        <a:cs typeface="Arial" panose="020B0604020202020204" pitchFamily="34" charset="0"/>
                      </a:endParaRPr>
                    </a:p>
                  </a:txBody>
                  <a:tcPr marL="0" marR="68580" marT="0" marB="0" anchor="ctr"/>
                </a:tc>
                <a:tc>
                  <a:txBody>
                    <a:bodyPr/>
                    <a:lstStyle/>
                    <a:p>
                      <a:pPr algn="ctr" rtl="1"/>
                      <a:r>
                        <a:rPr lang="ar-JO" sz="1000" b="1" dirty="0">
                          <a:solidFill>
                            <a:schemeClr val="bg1"/>
                          </a:solidFill>
                        </a:rPr>
                        <a:t>2</a:t>
                      </a:r>
                      <a:endParaRPr lang="en-US" sz="1000" b="1" dirty="0">
                        <a:solidFill>
                          <a:schemeClr val="bg1"/>
                        </a:solidFill>
                      </a:endParaRPr>
                    </a:p>
                  </a:txBody>
                  <a:tcPr marL="72000" marR="68580" marT="72000" marB="72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347457025"/>
                  </a:ext>
                </a:extLst>
              </a:tr>
              <a:tr h="360000">
                <a:tc>
                  <a:txBody>
                    <a:bodyPr/>
                    <a:lstStyle/>
                    <a:p>
                      <a:pPr marL="0" algn="r" defTabSz="914400" rtl="1" eaLnBrk="1" latinLnBrk="0" hangingPunct="1">
                        <a:lnSpc>
                          <a:spcPct val="107000"/>
                        </a:lnSpc>
                        <a:spcAft>
                          <a:spcPts val="1200"/>
                        </a:spcAft>
                      </a:pPr>
                      <a:r>
                        <a:rPr lang="ar-JO" sz="1000" b="1" kern="1200" dirty="0">
                          <a:solidFill>
                            <a:srgbClr val="002060"/>
                          </a:solidFill>
                          <a:effectLst/>
                          <a:latin typeface="Arial" panose="020B0604020202020204" pitchFamily="34" charset="0"/>
                          <a:ea typeface="+mn-ea"/>
                          <a:cs typeface="Arial" panose="020B0604020202020204" pitchFamily="34" charset="0"/>
                        </a:rPr>
                        <a:t>تنفيذ تقييم للقدرات والاحتياجات بالشراكة مع سلطات إزالة الألغام الوطنية لتطوير فهم مشترك للدعم اللازم</a:t>
                      </a:r>
                      <a:endParaRPr lang="en-GB" sz="1000" b="1" kern="1200" dirty="0">
                        <a:solidFill>
                          <a:srgbClr val="002060"/>
                        </a:solidFill>
                        <a:effectLst/>
                        <a:latin typeface="Arial" panose="020B0604020202020204" pitchFamily="34" charset="0"/>
                        <a:ea typeface="+mn-ea"/>
                        <a:cs typeface="Arial" panose="020B0604020202020204" pitchFamily="34" charset="0"/>
                      </a:endParaRPr>
                    </a:p>
                  </a:txBody>
                  <a:tcPr marL="0" marR="68580" marT="0" marB="0" anchor="ctr"/>
                </a:tc>
                <a:tc>
                  <a:txBody>
                    <a:bodyPr/>
                    <a:lstStyle/>
                    <a:p>
                      <a:pPr algn="ctr" rtl="1"/>
                      <a:r>
                        <a:rPr lang="ar-JO" sz="1000" b="1" dirty="0">
                          <a:solidFill>
                            <a:schemeClr val="bg1"/>
                          </a:solidFill>
                        </a:rPr>
                        <a:t>3</a:t>
                      </a:r>
                      <a:endParaRPr lang="en-US" sz="1000" b="1" dirty="0">
                        <a:solidFill>
                          <a:schemeClr val="bg1"/>
                        </a:solidFill>
                      </a:endParaRPr>
                    </a:p>
                  </a:txBody>
                  <a:tcPr marL="72000" marR="68580" marT="72000" marB="72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272151340"/>
                  </a:ext>
                </a:extLst>
              </a:tr>
              <a:tr h="360000">
                <a:tc>
                  <a:txBody>
                    <a:bodyPr/>
                    <a:lstStyle/>
                    <a:p>
                      <a:pPr marL="0" algn="r" defTabSz="914400" rtl="1" eaLnBrk="1" latinLnBrk="0" hangingPunct="1">
                        <a:lnSpc>
                          <a:spcPct val="107000"/>
                        </a:lnSpc>
                        <a:spcAft>
                          <a:spcPts val="1200"/>
                        </a:spcAft>
                      </a:pPr>
                      <a:r>
                        <a:rPr lang="ar-JO" sz="1000" b="1" kern="1200" dirty="0">
                          <a:solidFill>
                            <a:srgbClr val="002060"/>
                          </a:solidFill>
                          <a:effectLst/>
                          <a:latin typeface="Arial" panose="020B0604020202020204" pitchFamily="34" charset="0"/>
                          <a:ea typeface="+mn-ea"/>
                          <a:cs typeface="Arial" panose="020B0604020202020204" pitchFamily="34" charset="0"/>
                        </a:rPr>
                        <a:t>عدم تقطع العمل بسبب إحداث طبيعية أو بفعل الإنسان أو معيقة، ويسمح الوضع الأمني والسياسي باستمرار العل دون انقطاع</a:t>
                      </a:r>
                      <a:endParaRPr lang="en-GB" sz="1000" b="1" kern="1200" dirty="0">
                        <a:solidFill>
                          <a:srgbClr val="002060"/>
                        </a:solidFill>
                        <a:effectLst/>
                        <a:latin typeface="Arial" panose="020B0604020202020204" pitchFamily="34" charset="0"/>
                        <a:ea typeface="+mn-ea"/>
                        <a:cs typeface="Arial" panose="020B0604020202020204" pitchFamily="34" charset="0"/>
                      </a:endParaRPr>
                    </a:p>
                  </a:txBody>
                  <a:tcPr marL="0" marR="68580" marT="0" marB="0" anchor="ctr"/>
                </a:tc>
                <a:tc>
                  <a:txBody>
                    <a:bodyPr/>
                    <a:lstStyle/>
                    <a:p>
                      <a:pPr algn="ctr" rtl="1"/>
                      <a:r>
                        <a:rPr lang="ar-JO" sz="1000" b="1" dirty="0">
                          <a:solidFill>
                            <a:schemeClr val="bg1"/>
                          </a:solidFill>
                        </a:rPr>
                        <a:t>4</a:t>
                      </a:r>
                      <a:endParaRPr lang="en-US" sz="1000" b="1" dirty="0">
                        <a:solidFill>
                          <a:schemeClr val="bg1"/>
                        </a:solidFill>
                      </a:endParaRPr>
                    </a:p>
                  </a:txBody>
                  <a:tcPr marL="72000" marR="68580" marT="72000" marB="72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874258800"/>
                  </a:ext>
                </a:extLst>
              </a:tr>
              <a:tr h="360000">
                <a:tc>
                  <a:txBody>
                    <a:bodyPr/>
                    <a:lstStyle/>
                    <a:p>
                      <a:pPr marL="0" algn="r" defTabSz="914400" rtl="1" eaLnBrk="1" latinLnBrk="0" hangingPunct="1">
                        <a:lnSpc>
                          <a:spcPct val="107000"/>
                        </a:lnSpc>
                        <a:spcAft>
                          <a:spcPts val="1200"/>
                        </a:spcAft>
                      </a:pPr>
                      <a:r>
                        <a:rPr lang="ar-JO" sz="1000" b="1" kern="1200" dirty="0">
                          <a:solidFill>
                            <a:srgbClr val="002060"/>
                          </a:solidFill>
                          <a:effectLst/>
                          <a:latin typeface="Arial" panose="020B0604020202020204" pitchFamily="34" charset="0"/>
                          <a:ea typeface="+mn-ea"/>
                          <a:cs typeface="Arial" panose="020B0604020202020204" pitchFamily="34" charset="0"/>
                        </a:rPr>
                        <a:t>الإجماع والدعم لتدمير المخزون موفر من السلطات ذات العلاقة</a:t>
                      </a:r>
                      <a:endParaRPr lang="en-GB" sz="1000" b="1" kern="1200" dirty="0">
                        <a:solidFill>
                          <a:srgbClr val="002060"/>
                        </a:solidFill>
                        <a:effectLst/>
                        <a:latin typeface="Arial" panose="020B0604020202020204" pitchFamily="34" charset="0"/>
                        <a:ea typeface="+mn-ea"/>
                        <a:cs typeface="Arial" panose="020B0604020202020204" pitchFamily="34" charset="0"/>
                      </a:endParaRPr>
                    </a:p>
                  </a:txBody>
                  <a:tcPr marL="0" marR="68580" marT="0" marB="0" anchor="ctr"/>
                </a:tc>
                <a:tc>
                  <a:txBody>
                    <a:bodyPr/>
                    <a:lstStyle/>
                    <a:p>
                      <a:pPr algn="ctr" rtl="1"/>
                      <a:r>
                        <a:rPr lang="ar-JO" sz="1000" b="1" dirty="0">
                          <a:solidFill>
                            <a:schemeClr val="bg1"/>
                          </a:solidFill>
                        </a:rPr>
                        <a:t>5</a:t>
                      </a:r>
                      <a:endParaRPr lang="en-US" sz="1000" b="1" dirty="0">
                        <a:solidFill>
                          <a:schemeClr val="bg1"/>
                        </a:solidFill>
                      </a:endParaRPr>
                    </a:p>
                  </a:txBody>
                  <a:tcPr marL="72000" marR="68580" marT="72000" marB="72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417538500"/>
                  </a:ext>
                </a:extLst>
              </a:tr>
              <a:tr h="432000">
                <a:tc>
                  <a:txBody>
                    <a:bodyPr/>
                    <a:lstStyle/>
                    <a:p>
                      <a:pPr marL="0" algn="r" defTabSz="914400" rtl="1" eaLnBrk="1" latinLnBrk="0" hangingPunct="1">
                        <a:lnSpc>
                          <a:spcPct val="107000"/>
                        </a:lnSpc>
                        <a:spcAft>
                          <a:spcPts val="1200"/>
                        </a:spcAft>
                      </a:pPr>
                      <a:r>
                        <a:rPr lang="ar-JO" sz="1000" b="1" kern="1200" dirty="0">
                          <a:solidFill>
                            <a:srgbClr val="002060"/>
                          </a:solidFill>
                          <a:effectLst/>
                          <a:latin typeface="Arial" panose="020B0604020202020204" pitchFamily="34" charset="0"/>
                          <a:ea typeface="+mn-ea"/>
                          <a:cs typeface="Arial" panose="020B0604020202020204" pitchFamily="34" charset="0"/>
                        </a:rPr>
                        <a:t>المعلومات الصادرة عن الأنشطة (المسح غير الفني، المسح الفني، إزالة الألغام، التعليم بشأن مخاطر المخلفات المتفجرة) مسجلة ومحفوظة ومستخدمة في الحفاظ على الحد الأدنى من معايير إدارة المعلومات لسجلات سلطة إزالة الألغام الوطنية</a:t>
                      </a:r>
                      <a:endParaRPr lang="en-GB" sz="1000" b="1" kern="1200" dirty="0">
                        <a:solidFill>
                          <a:srgbClr val="002060"/>
                        </a:solidFill>
                        <a:effectLst/>
                        <a:latin typeface="Arial" panose="020B0604020202020204" pitchFamily="34" charset="0"/>
                        <a:ea typeface="+mn-ea"/>
                        <a:cs typeface="Arial" panose="020B0604020202020204" pitchFamily="34" charset="0"/>
                      </a:endParaRPr>
                    </a:p>
                  </a:txBody>
                  <a:tcPr marL="0" marR="68580" marT="0" marB="0" anchor="ctr"/>
                </a:tc>
                <a:tc>
                  <a:txBody>
                    <a:bodyPr/>
                    <a:lstStyle/>
                    <a:p>
                      <a:pPr algn="ctr" rtl="1"/>
                      <a:r>
                        <a:rPr lang="ar-JO" sz="1000" b="1" dirty="0">
                          <a:solidFill>
                            <a:schemeClr val="bg1"/>
                          </a:solidFill>
                        </a:rPr>
                        <a:t>6</a:t>
                      </a:r>
                      <a:endParaRPr lang="en-US" sz="1000" b="1" dirty="0">
                        <a:solidFill>
                          <a:schemeClr val="bg1"/>
                        </a:solidFill>
                      </a:endParaRPr>
                    </a:p>
                  </a:txBody>
                  <a:tcPr marL="72000" marR="68580" marT="72000" marB="72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79549220"/>
                  </a:ext>
                </a:extLst>
              </a:tr>
              <a:tr h="432000">
                <a:tc>
                  <a:txBody>
                    <a:bodyPr/>
                    <a:lstStyle/>
                    <a:p>
                      <a:pPr marL="0" algn="r" defTabSz="914400" rtl="1" eaLnBrk="1" latinLnBrk="0" hangingPunct="1">
                        <a:lnSpc>
                          <a:spcPct val="107000"/>
                        </a:lnSpc>
                        <a:spcAft>
                          <a:spcPts val="1200"/>
                        </a:spcAft>
                      </a:pPr>
                      <a:r>
                        <a:rPr lang="ar-JO" sz="1000" b="1" kern="1200" dirty="0">
                          <a:solidFill>
                            <a:srgbClr val="002060"/>
                          </a:solidFill>
                          <a:effectLst/>
                          <a:latin typeface="Arial" panose="020B0604020202020204" pitchFamily="34" charset="0"/>
                          <a:ea typeface="+mn-ea"/>
                          <a:cs typeface="Arial" panose="020B0604020202020204" pitchFamily="34" charset="0"/>
                        </a:rPr>
                        <a:t>يوجد تعاون وتنسيق بين الشركاء المنفذين وأصحاب المصلحة الرئيسيين الآخرين (السلطات المحلية والإقليمية، المجتمعات المحلية، قوى الأمن ذات العلاقة)</a:t>
                      </a:r>
                      <a:endParaRPr lang="en-GB" sz="1000" b="1" kern="1200" dirty="0">
                        <a:solidFill>
                          <a:srgbClr val="002060"/>
                        </a:solidFill>
                        <a:effectLst/>
                        <a:latin typeface="Arial" panose="020B0604020202020204" pitchFamily="34" charset="0"/>
                        <a:ea typeface="+mn-ea"/>
                        <a:cs typeface="Arial" panose="020B0604020202020204" pitchFamily="34" charset="0"/>
                      </a:endParaRPr>
                    </a:p>
                  </a:txBody>
                  <a:tcPr marL="0" marR="68580" marT="0" marB="0" anchor="ctr"/>
                </a:tc>
                <a:tc>
                  <a:txBody>
                    <a:bodyPr/>
                    <a:lstStyle/>
                    <a:p>
                      <a:pPr algn="ctr" rtl="1">
                        <a:lnSpc>
                          <a:spcPct val="107000"/>
                        </a:lnSpc>
                        <a:spcAft>
                          <a:spcPts val="800"/>
                        </a:spcAft>
                      </a:pPr>
                      <a:r>
                        <a:rPr lang="ar-JO" sz="1000" b="1" i="0" dirty="0">
                          <a:solidFill>
                            <a:schemeClr val="bg1"/>
                          </a:solidFill>
                          <a:effectLst/>
                          <a:latin typeface="Arial" panose="020B0604020202020204" pitchFamily="34" charset="0"/>
                          <a:ea typeface="Calibri" panose="020F0502020204030204" pitchFamily="34" charset="0"/>
                          <a:cs typeface="Arial" panose="020B0604020202020204" pitchFamily="34" charset="0"/>
                        </a:rPr>
                        <a:t>7</a:t>
                      </a:r>
                      <a:endParaRPr lang="en-GB" sz="1000" b="1"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2000" marR="68580" marT="72000" marB="72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250612333"/>
                  </a:ext>
                </a:extLst>
              </a:tr>
              <a:tr h="360000">
                <a:tc>
                  <a:txBody>
                    <a:bodyPr/>
                    <a:lstStyle/>
                    <a:p>
                      <a:pPr marL="0" algn="r" defTabSz="914400" rtl="1" eaLnBrk="1" latinLnBrk="0" hangingPunct="1">
                        <a:lnSpc>
                          <a:spcPct val="107000"/>
                        </a:lnSpc>
                        <a:spcAft>
                          <a:spcPts val="1200"/>
                        </a:spcAft>
                      </a:pPr>
                      <a:r>
                        <a:rPr lang="ar-JO" sz="1000" b="1" kern="1200" dirty="0">
                          <a:solidFill>
                            <a:srgbClr val="002060"/>
                          </a:solidFill>
                          <a:effectLst/>
                          <a:latin typeface="Arial" panose="020B0604020202020204" pitchFamily="34" charset="0"/>
                          <a:ea typeface="+mn-ea"/>
                          <a:cs typeface="Arial" panose="020B0604020202020204" pitchFamily="34" charset="0"/>
                        </a:rPr>
                        <a:t>تتوفر لدى سلطات إزالة الألغام الوطنية الرغبة السياسية والسلطة لتحسين قدراهم لتنظيم وإدارة برامج العمل على إزالة الألغام</a:t>
                      </a:r>
                      <a:endParaRPr lang="en-GB" sz="1000" b="1" kern="1200" dirty="0">
                        <a:solidFill>
                          <a:srgbClr val="002060"/>
                        </a:solidFill>
                        <a:effectLst/>
                        <a:latin typeface="Arial" panose="020B0604020202020204" pitchFamily="34" charset="0"/>
                        <a:ea typeface="+mn-ea"/>
                        <a:cs typeface="Arial" panose="020B0604020202020204" pitchFamily="34" charset="0"/>
                      </a:endParaRPr>
                    </a:p>
                  </a:txBody>
                  <a:tcPr marL="0" marR="68580" marT="0" marB="0" anchor="ctr"/>
                </a:tc>
                <a:tc>
                  <a:txBody>
                    <a:bodyPr/>
                    <a:lstStyle/>
                    <a:p>
                      <a:pPr algn="ctr" rtl="1">
                        <a:lnSpc>
                          <a:spcPct val="107000"/>
                        </a:lnSpc>
                        <a:spcAft>
                          <a:spcPts val="800"/>
                        </a:spcAft>
                      </a:pPr>
                      <a:r>
                        <a:rPr lang="ar-JO" sz="1000" b="1" i="0" dirty="0">
                          <a:solidFill>
                            <a:schemeClr val="bg1"/>
                          </a:solidFill>
                          <a:effectLst/>
                          <a:latin typeface="Arial" panose="020B0604020202020204" pitchFamily="34" charset="0"/>
                          <a:ea typeface="Calibri" panose="020F0502020204030204" pitchFamily="34" charset="0"/>
                          <a:cs typeface="Arial" panose="020B0604020202020204" pitchFamily="34" charset="0"/>
                        </a:rPr>
                        <a:t>8</a:t>
                      </a:r>
                      <a:endParaRPr lang="en-GB" sz="1000" b="1"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2000" marR="68580" marT="72000" marB="72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729665855"/>
                  </a:ext>
                </a:extLst>
              </a:tr>
              <a:tr h="360000">
                <a:tc>
                  <a:txBody>
                    <a:bodyPr/>
                    <a:lstStyle/>
                    <a:p>
                      <a:pPr marL="0" algn="r" defTabSz="914400" rtl="1" eaLnBrk="1" latinLnBrk="0" hangingPunct="1">
                        <a:lnSpc>
                          <a:spcPct val="107000"/>
                        </a:lnSpc>
                        <a:spcAft>
                          <a:spcPts val="1200"/>
                        </a:spcAft>
                      </a:pPr>
                      <a:r>
                        <a:rPr lang="ar-JO" sz="1000" b="1" kern="1200" dirty="0">
                          <a:solidFill>
                            <a:srgbClr val="002060"/>
                          </a:solidFill>
                          <a:effectLst/>
                          <a:latin typeface="Arial" panose="020B0604020202020204" pitchFamily="34" charset="0"/>
                          <a:ea typeface="+mn-ea"/>
                          <a:cs typeface="Arial" panose="020B0604020202020204" pitchFamily="34" charset="0"/>
                        </a:rPr>
                        <a:t>قدرة سلطات إزالة الألغام الوطنية على إدارة برامج العمل على إزالة الألغام تعتمد على دعم مالي وفني داخلي و/أو خارجي مستدام</a:t>
                      </a:r>
                      <a:endParaRPr lang="en-GB" sz="1000" b="1" kern="1200" dirty="0">
                        <a:solidFill>
                          <a:srgbClr val="002060"/>
                        </a:solidFill>
                        <a:effectLst/>
                        <a:latin typeface="Arial" panose="020B0604020202020204" pitchFamily="34" charset="0"/>
                        <a:ea typeface="+mn-ea"/>
                        <a:cs typeface="Arial" panose="020B0604020202020204" pitchFamily="34" charset="0"/>
                      </a:endParaRPr>
                    </a:p>
                  </a:txBody>
                  <a:tcPr marL="0" marR="68580" marT="0" marB="0" anchor="ctr"/>
                </a:tc>
                <a:tc>
                  <a:txBody>
                    <a:bodyPr/>
                    <a:lstStyle/>
                    <a:p>
                      <a:pPr algn="ctr" rtl="1">
                        <a:lnSpc>
                          <a:spcPct val="107000"/>
                        </a:lnSpc>
                        <a:spcAft>
                          <a:spcPts val="800"/>
                        </a:spcAft>
                      </a:pPr>
                      <a:r>
                        <a:rPr lang="ar-JO" sz="1000" b="1" i="0" dirty="0">
                          <a:solidFill>
                            <a:schemeClr val="bg1"/>
                          </a:solidFill>
                          <a:effectLst/>
                          <a:latin typeface="Arial" panose="020B0604020202020204" pitchFamily="34" charset="0"/>
                          <a:ea typeface="Calibri" panose="020F0502020204030204" pitchFamily="34" charset="0"/>
                          <a:cs typeface="Arial" panose="020B0604020202020204" pitchFamily="34" charset="0"/>
                        </a:rPr>
                        <a:t>9</a:t>
                      </a:r>
                      <a:endParaRPr lang="en-GB" sz="1000" b="1"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2000" marR="68580" marT="72000" marB="72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242808258"/>
                  </a:ext>
                </a:extLst>
              </a:tr>
              <a:tr h="360000">
                <a:tc>
                  <a:txBody>
                    <a:bodyPr/>
                    <a:lstStyle/>
                    <a:p>
                      <a:pPr algn="r" rtl="1">
                        <a:lnSpc>
                          <a:spcPct val="107000"/>
                        </a:lnSpc>
                        <a:spcAft>
                          <a:spcPts val="1200"/>
                        </a:spcAft>
                      </a:pPr>
                      <a:r>
                        <a:rPr lang="ar-JO" sz="1000" b="1" kern="1200" dirty="0">
                          <a:solidFill>
                            <a:srgbClr val="002060"/>
                          </a:solidFill>
                          <a:effectLst/>
                          <a:latin typeface="Arial" panose="020B0604020202020204" pitchFamily="34" charset="0"/>
                          <a:ea typeface="+mn-ea"/>
                          <a:cs typeface="Arial" panose="020B0604020202020204" pitchFamily="34" charset="0"/>
                        </a:rPr>
                        <a:t>تحليل المخاطر لمختلف الفئات الديمغرافية المهددة بالخطر منفذ ومبني على أدلة موثوقة</a:t>
                      </a:r>
                      <a:endParaRPr lang="en-GB" sz="1000" b="1" kern="1200" dirty="0">
                        <a:solidFill>
                          <a:srgbClr val="002060"/>
                        </a:solidFill>
                        <a:effectLst/>
                        <a:latin typeface="Arial" panose="020B0604020202020204" pitchFamily="34" charset="0"/>
                        <a:ea typeface="+mn-ea"/>
                        <a:cs typeface="Arial" panose="020B0604020202020204" pitchFamily="34" charset="0"/>
                      </a:endParaRPr>
                    </a:p>
                  </a:txBody>
                  <a:tcPr marL="0" marR="68580" marT="0" marB="0" anchor="ctr"/>
                </a:tc>
                <a:tc>
                  <a:txBody>
                    <a:bodyPr/>
                    <a:lstStyle/>
                    <a:p>
                      <a:pPr algn="ctr" rtl="1">
                        <a:lnSpc>
                          <a:spcPct val="107000"/>
                        </a:lnSpc>
                        <a:spcAft>
                          <a:spcPts val="800"/>
                        </a:spcAft>
                      </a:pPr>
                      <a:r>
                        <a:rPr lang="ar-JO" sz="1000" b="1" i="0" dirty="0">
                          <a:solidFill>
                            <a:schemeClr val="bg1"/>
                          </a:solidFill>
                          <a:effectLst/>
                          <a:latin typeface="Arial" panose="020B0604020202020204" pitchFamily="34" charset="0"/>
                          <a:ea typeface="Calibri" panose="020F0502020204030204" pitchFamily="34" charset="0"/>
                          <a:cs typeface="Arial" panose="020B0604020202020204" pitchFamily="34" charset="0"/>
                        </a:rPr>
                        <a:t>10</a:t>
                      </a:r>
                      <a:endParaRPr lang="en-GB" sz="1000" b="1"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2000" marR="68580" marT="72000" marB="72000" anchor="ctr">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1834180651"/>
                  </a:ext>
                </a:extLst>
              </a:tr>
            </a:tbl>
          </a:graphicData>
        </a:graphic>
      </p:graphicFrame>
      <p:sp>
        <p:nvSpPr>
          <p:cNvPr id="3" name="Slide Number Placeholder 5">
            <a:extLst>
              <a:ext uri="{FF2B5EF4-FFF2-40B4-BE49-F238E27FC236}">
                <a16:creationId xmlns:a16="http://schemas.microsoft.com/office/drawing/2014/main" id="{5F8A12C0-BA91-A7C2-CEFF-48B041E6827E}"/>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73</a:t>
            </a:fld>
            <a:endParaRPr lang="en-GB" dirty="0"/>
          </a:p>
        </p:txBody>
      </p:sp>
    </p:spTree>
    <p:extLst>
      <p:ext uri="{BB962C8B-B14F-4D97-AF65-F5344CB8AC3E}">
        <p14:creationId xmlns:p14="http://schemas.microsoft.com/office/powerpoint/2010/main" val="70108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115BF-6F28-45FE-B78A-385242059350}"/>
              </a:ext>
            </a:extLst>
          </p:cNvPr>
          <p:cNvSpPr>
            <a:spLocks noGrp="1"/>
          </p:cNvSpPr>
          <p:nvPr>
            <p:ph type="ctrTitle"/>
          </p:nvPr>
        </p:nvSpPr>
        <p:spPr>
          <a:xfrm>
            <a:off x="1197429" y="10664"/>
            <a:ext cx="10363200" cy="597947"/>
          </a:xfrm>
        </p:spPr>
        <p:txBody>
          <a:bodyPr>
            <a:normAutofit/>
          </a:bodyPr>
          <a:lstStyle/>
          <a:p>
            <a:pPr algn="r" rtl="1"/>
            <a:r>
              <a:rPr lang="ar-JO" sz="2400" b="1" dirty="0">
                <a:solidFill>
                  <a:srgbClr val="002060"/>
                </a:solidFill>
              </a:rPr>
              <a:t>الافتراضات – مخرجات إلى نتائج</a:t>
            </a:r>
            <a:endParaRPr lang="en-GB" sz="2400" b="1" dirty="0">
              <a:solidFill>
                <a:srgbClr val="002060"/>
              </a:solidFill>
            </a:endParaRPr>
          </a:p>
        </p:txBody>
      </p:sp>
      <p:sp>
        <p:nvSpPr>
          <p:cNvPr id="6" name="TextBox 5">
            <a:extLst>
              <a:ext uri="{FF2B5EF4-FFF2-40B4-BE49-F238E27FC236}">
                <a16:creationId xmlns:a16="http://schemas.microsoft.com/office/drawing/2014/main" id="{7A0798C3-4C3B-44F4-A0DD-B77312D3F4FC}"/>
              </a:ext>
            </a:extLst>
          </p:cNvPr>
          <p:cNvSpPr txBox="1"/>
          <p:nvPr/>
        </p:nvSpPr>
        <p:spPr>
          <a:xfrm>
            <a:off x="283029" y="586260"/>
            <a:ext cx="11464686" cy="276999"/>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1200"/>
              </a:spcAft>
              <a:buClrTx/>
              <a:buSzTx/>
              <a:buFontTx/>
              <a:buNone/>
              <a:tabLst/>
              <a:defRPr/>
            </a:pPr>
            <a:r>
              <a:rPr kumimoji="0" lang="ar-JO" sz="120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الافتراضات التي تمكن المخرجات من أي نشاط</a:t>
            </a:r>
            <a:r>
              <a:rPr kumimoji="0" lang="ar-JO" sz="1200" u="none" strike="noStrike" kern="1200" cap="none" spc="0" normalizeH="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من تحقيق النتائج </a:t>
            </a:r>
            <a:r>
              <a:rPr kumimoji="0" lang="ar-JO" sz="1200" u="sng" strike="noStrike" kern="1200" cap="none" spc="0" normalizeH="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بفعالية</a:t>
            </a:r>
            <a:endParaRPr kumimoji="0" lang="en-GB" sz="120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5">
            <a:extLst>
              <a:ext uri="{FF2B5EF4-FFF2-40B4-BE49-F238E27FC236}">
                <a16:creationId xmlns:a16="http://schemas.microsoft.com/office/drawing/2014/main" id="{93044D5F-ED26-DCDA-33CC-3E5F59F786C1}"/>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74</a:t>
            </a:fld>
            <a:endParaRPr lang="en-GB" dirty="0"/>
          </a:p>
        </p:txBody>
      </p:sp>
      <p:graphicFrame>
        <p:nvGraphicFramePr>
          <p:cNvPr id="7" name="Table 6">
            <a:extLst>
              <a:ext uri="{FF2B5EF4-FFF2-40B4-BE49-F238E27FC236}">
                <a16:creationId xmlns:a16="http://schemas.microsoft.com/office/drawing/2014/main" id="{6C11AF50-3D74-76A4-5D13-8AAB3990F97C}"/>
              </a:ext>
            </a:extLst>
          </p:cNvPr>
          <p:cNvGraphicFramePr>
            <a:graphicFrameLocks noGrp="1"/>
          </p:cNvGraphicFramePr>
          <p:nvPr>
            <p:extLst>
              <p:ext uri="{D42A27DB-BD31-4B8C-83A1-F6EECF244321}">
                <p14:modId xmlns:p14="http://schemas.microsoft.com/office/powerpoint/2010/main" val="1015726580"/>
              </p:ext>
            </p:extLst>
          </p:nvPr>
        </p:nvGraphicFramePr>
        <p:xfrm>
          <a:off x="1463664" y="951909"/>
          <a:ext cx="9667695" cy="5281080"/>
        </p:xfrm>
        <a:graphic>
          <a:graphicData uri="http://schemas.openxmlformats.org/drawingml/2006/table">
            <a:tbl>
              <a:tblPr firstRow="1" firstCol="1" bandRow="1">
                <a:tableStyleId>{B301B821-A1FF-4177-AEE7-76D212191A09}</a:tableStyleId>
              </a:tblPr>
              <a:tblGrid>
                <a:gridCol w="9243664">
                  <a:extLst>
                    <a:ext uri="{9D8B030D-6E8A-4147-A177-3AD203B41FA5}">
                      <a16:colId xmlns:a16="http://schemas.microsoft.com/office/drawing/2014/main" val="1477569469"/>
                    </a:ext>
                  </a:extLst>
                </a:gridCol>
                <a:gridCol w="424031">
                  <a:extLst>
                    <a:ext uri="{9D8B030D-6E8A-4147-A177-3AD203B41FA5}">
                      <a16:colId xmlns:a16="http://schemas.microsoft.com/office/drawing/2014/main" val="2922520185"/>
                    </a:ext>
                  </a:extLst>
                </a:gridCol>
              </a:tblGrid>
              <a:tr h="360000">
                <a:tc gridSpan="2">
                  <a:txBody>
                    <a:bodyPr/>
                    <a:lstStyle/>
                    <a:p>
                      <a:pPr algn="r" rtl="1">
                        <a:lnSpc>
                          <a:spcPct val="107000"/>
                        </a:lnSpc>
                        <a:spcAft>
                          <a:spcPts val="1200"/>
                        </a:spcAft>
                      </a:pPr>
                      <a:r>
                        <a:rPr lang="ar-JO" sz="1200" b="1" i="0" kern="1200" dirty="0">
                          <a:effectLst/>
                          <a:latin typeface="+mn-lt"/>
                          <a:cs typeface="+mn-cs"/>
                        </a:rPr>
                        <a:t>مخرج</a:t>
                      </a:r>
                      <a:r>
                        <a:rPr lang="ar-JO" sz="1200" b="1" i="0" kern="1200" baseline="0" dirty="0">
                          <a:effectLst/>
                          <a:latin typeface="+mn-lt"/>
                          <a:cs typeface="+mn-cs"/>
                        </a:rPr>
                        <a:t> إلى نتيجة</a:t>
                      </a:r>
                      <a:endParaRPr lang="en-GB" sz="1200" b="0" i="0" dirty="0">
                        <a:effectLst/>
                        <a:latin typeface="Arial" panose="020B0604020202020204" pitchFamily="34" charset="0"/>
                        <a:cs typeface="Arial" panose="020B0604020202020204" pitchFamily="34" charset="0"/>
                      </a:endParaRPr>
                    </a:p>
                  </a:txBody>
                  <a:tcPr marL="216000" marR="68580" marT="9525" marB="0" anchor="ctr">
                    <a:lnB w="12700" cap="flat" cmpd="sng" algn="ctr">
                      <a:solidFill>
                        <a:schemeClr val="bg1"/>
                      </a:solidFill>
                      <a:prstDash val="solid"/>
                      <a:round/>
                      <a:headEnd type="none" w="med" len="med"/>
                      <a:tailEnd type="none" w="med" len="med"/>
                    </a:lnB>
                  </a:tcPr>
                </a:tc>
                <a:tc hMerge="1">
                  <a:txBody>
                    <a:bodyPr/>
                    <a:lstStyle/>
                    <a:p>
                      <a:pPr>
                        <a:lnSpc>
                          <a:spcPct val="107000"/>
                        </a:lnSpc>
                        <a:spcAft>
                          <a:spcPts val="1200"/>
                        </a:spcAft>
                      </a:pPr>
                      <a:r>
                        <a:rPr lang="en-US" sz="1400" kern="1200" dirty="0">
                          <a:effectLst/>
                          <a:latin typeface="Arial" panose="020B0604020202020204" pitchFamily="34" charset="0"/>
                          <a:cs typeface="Arial" panose="020B0604020202020204" pitchFamily="34" charset="0"/>
                        </a:rPr>
                        <a:t>Activity to Output</a:t>
                      </a:r>
                      <a:endParaRPr lang="en-GB" sz="14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extLst>
                  <a:ext uri="{0D108BD9-81ED-4DB2-BD59-A6C34878D82A}">
                    <a16:rowId xmlns:a16="http://schemas.microsoft.com/office/drawing/2014/main" val="2133745357"/>
                  </a:ext>
                </a:extLst>
              </a:tr>
              <a:tr h="172922">
                <a:tc>
                  <a:txBody>
                    <a:bodyPr/>
                    <a:lstStyle/>
                    <a:p>
                      <a:pPr marL="0" algn="r" defTabSz="914400" rtl="1" eaLnBrk="1" latinLnBrk="0" hangingPunct="1">
                        <a:lnSpc>
                          <a:spcPct val="107000"/>
                        </a:lnSpc>
                        <a:spcAft>
                          <a:spcPts val="1200"/>
                        </a:spcAft>
                      </a:pPr>
                      <a:r>
                        <a:rPr lang="ar-JO" sz="1000" b="1" kern="1200" dirty="0">
                          <a:solidFill>
                            <a:srgbClr val="002060"/>
                          </a:solidFill>
                          <a:effectLst/>
                          <a:latin typeface="Arial" panose="020B0604020202020204" pitchFamily="34" charset="0"/>
                          <a:ea typeface="+mn-ea"/>
                          <a:cs typeface="Arial" panose="020B0604020202020204" pitchFamily="34" charset="0"/>
                        </a:rPr>
                        <a:t>المعلومات مخزنة من قبل السلطات الوطنية و/أو المقاولين وتستخدم في تحديد الأراضي ذات الأولوية لإزالة الألغام منها بناءً على معايير واضح وشفافة</a:t>
                      </a:r>
                      <a:endParaRPr lang="en-GB" sz="1000" b="1" kern="1200" dirty="0">
                        <a:solidFill>
                          <a:srgbClr val="002060"/>
                        </a:solidFill>
                        <a:effectLst/>
                        <a:latin typeface="Arial" panose="020B0604020202020204" pitchFamily="34" charset="0"/>
                        <a:ea typeface="+mn-ea"/>
                        <a:cs typeface="Arial" panose="020B0604020202020204" pitchFamily="34" charset="0"/>
                      </a:endParaRPr>
                    </a:p>
                  </a:txBody>
                  <a:tcPr marL="0" marR="68580" marT="0" marB="0" anchor="ctr">
                    <a:lnT w="12700" cap="flat" cmpd="sng" algn="ctr">
                      <a:solidFill>
                        <a:schemeClr val="bg1"/>
                      </a:solidFill>
                      <a:prstDash val="solid"/>
                      <a:round/>
                      <a:headEnd type="none" w="med" len="med"/>
                      <a:tailEnd type="none" w="med" len="med"/>
                    </a:lnT>
                  </a:tcPr>
                </a:tc>
                <a:tc>
                  <a:txBody>
                    <a:bodyPr/>
                    <a:lstStyle/>
                    <a:p>
                      <a:pPr algn="ctr" rtl="1"/>
                      <a:r>
                        <a:rPr lang="ar-JO" sz="1000" b="1" dirty="0">
                          <a:solidFill>
                            <a:schemeClr val="bg1"/>
                          </a:solidFill>
                        </a:rPr>
                        <a:t>11</a:t>
                      </a:r>
                      <a:endParaRPr lang="en-US" sz="1000" b="1" dirty="0">
                        <a:solidFill>
                          <a:schemeClr val="bg1"/>
                        </a:solidFill>
                      </a:endParaRPr>
                    </a:p>
                  </a:txBody>
                  <a:tcPr marL="72000" marR="68580" marT="72000" marB="72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095295902"/>
                  </a:ext>
                </a:extLst>
              </a:tr>
              <a:tr h="212634">
                <a:tc>
                  <a:txBody>
                    <a:bodyPr/>
                    <a:lstStyle/>
                    <a:p>
                      <a:pPr marL="0" algn="r" defTabSz="914400" rtl="1" eaLnBrk="1" latinLnBrk="0" hangingPunct="1">
                        <a:lnSpc>
                          <a:spcPct val="107000"/>
                        </a:lnSpc>
                        <a:spcAft>
                          <a:spcPts val="1200"/>
                        </a:spcAft>
                      </a:pPr>
                      <a:r>
                        <a:rPr lang="ar-JO" sz="1000" b="1" kern="1200" dirty="0">
                          <a:solidFill>
                            <a:srgbClr val="002060"/>
                          </a:solidFill>
                          <a:effectLst/>
                          <a:latin typeface="Arial" panose="020B0604020202020204" pitchFamily="34" charset="0"/>
                          <a:ea typeface="+mn-ea"/>
                          <a:cs typeface="Arial" panose="020B0604020202020204" pitchFamily="34" charset="0"/>
                        </a:rPr>
                        <a:t>تضمن السلطات الوطنية و/أو الإقليمية تسليم الأراضي للمستفيدين المحتملين دون تأخير</a:t>
                      </a:r>
                      <a:endParaRPr lang="en-GB" sz="1000" b="1" kern="1200" dirty="0">
                        <a:solidFill>
                          <a:srgbClr val="002060"/>
                        </a:solidFill>
                        <a:effectLst/>
                        <a:latin typeface="Arial" panose="020B0604020202020204" pitchFamily="34" charset="0"/>
                        <a:ea typeface="+mn-ea"/>
                        <a:cs typeface="Arial" panose="020B0604020202020204" pitchFamily="34" charset="0"/>
                      </a:endParaRPr>
                    </a:p>
                  </a:txBody>
                  <a:tcPr marL="0" marR="68580" marT="0" marB="0" anchor="ctr"/>
                </a:tc>
                <a:tc>
                  <a:txBody>
                    <a:bodyPr/>
                    <a:lstStyle/>
                    <a:p>
                      <a:pPr algn="ctr" rtl="1"/>
                      <a:r>
                        <a:rPr lang="ar-JO" sz="1000" b="1" dirty="0">
                          <a:solidFill>
                            <a:schemeClr val="bg1"/>
                          </a:solidFill>
                        </a:rPr>
                        <a:t>12</a:t>
                      </a:r>
                      <a:endParaRPr lang="en-US" sz="1000" b="1" dirty="0">
                        <a:solidFill>
                          <a:schemeClr val="bg1"/>
                        </a:solidFill>
                      </a:endParaRPr>
                    </a:p>
                  </a:txBody>
                  <a:tcPr marL="72000" marR="68580" marT="72000" marB="72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347457025"/>
                  </a:ext>
                </a:extLst>
              </a:tr>
              <a:tr h="170057">
                <a:tc>
                  <a:txBody>
                    <a:bodyPr/>
                    <a:lstStyle/>
                    <a:p>
                      <a:pPr marL="0" algn="r" defTabSz="914400" rtl="1" eaLnBrk="1" latinLnBrk="0" hangingPunct="1">
                        <a:lnSpc>
                          <a:spcPct val="107000"/>
                        </a:lnSpc>
                        <a:spcAft>
                          <a:spcPts val="1200"/>
                        </a:spcAft>
                      </a:pPr>
                      <a:r>
                        <a:rPr lang="ar-JO" sz="1000" b="1" kern="1200" dirty="0">
                          <a:solidFill>
                            <a:srgbClr val="002060"/>
                          </a:solidFill>
                          <a:effectLst/>
                          <a:latin typeface="Arial" panose="020B0604020202020204" pitchFamily="34" charset="0"/>
                          <a:ea typeface="+mn-ea"/>
                          <a:cs typeface="Arial" panose="020B0604020202020204" pitchFamily="34" charset="0"/>
                        </a:rPr>
                        <a:t>عدم تقطع العمل بسبب أحداث طبيعية أو بفعل الإنسان أو معيقة، ويسمح الوضع الأمني والسياسي باستمرار العل دون انقطاع</a:t>
                      </a:r>
                      <a:endParaRPr lang="en-GB" sz="1000" b="1" kern="1200" dirty="0">
                        <a:solidFill>
                          <a:srgbClr val="002060"/>
                        </a:solidFill>
                        <a:effectLst/>
                        <a:latin typeface="Arial" panose="020B0604020202020204" pitchFamily="34" charset="0"/>
                        <a:ea typeface="+mn-ea"/>
                        <a:cs typeface="Arial" panose="020B0604020202020204" pitchFamily="34" charset="0"/>
                      </a:endParaRPr>
                    </a:p>
                  </a:txBody>
                  <a:tcPr marL="0" marR="68580" marT="0" marB="0" anchor="ctr"/>
                </a:tc>
                <a:tc>
                  <a:txBody>
                    <a:bodyPr/>
                    <a:lstStyle/>
                    <a:p>
                      <a:pPr algn="ctr" rtl="1"/>
                      <a:r>
                        <a:rPr lang="ar-JO" sz="1000" b="1" dirty="0">
                          <a:solidFill>
                            <a:schemeClr val="bg1"/>
                          </a:solidFill>
                        </a:rPr>
                        <a:t>13</a:t>
                      </a:r>
                      <a:endParaRPr lang="en-US" sz="1000" b="1" dirty="0">
                        <a:solidFill>
                          <a:schemeClr val="bg1"/>
                        </a:solidFill>
                      </a:endParaRPr>
                    </a:p>
                  </a:txBody>
                  <a:tcPr marL="72000" marR="68580" marT="72000" marB="72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272151340"/>
                  </a:ext>
                </a:extLst>
              </a:tr>
              <a:tr h="178457">
                <a:tc>
                  <a:txBody>
                    <a:bodyPr/>
                    <a:lstStyle/>
                    <a:p>
                      <a:pPr marL="0" algn="r" defTabSz="914400" rtl="1" eaLnBrk="1" latinLnBrk="0" hangingPunct="1">
                        <a:lnSpc>
                          <a:spcPct val="107000"/>
                        </a:lnSpc>
                        <a:spcAft>
                          <a:spcPts val="1200"/>
                        </a:spcAft>
                      </a:pPr>
                      <a:r>
                        <a:rPr lang="ar-JO" sz="1000" b="1" kern="1200" dirty="0">
                          <a:solidFill>
                            <a:srgbClr val="002060"/>
                          </a:solidFill>
                          <a:effectLst/>
                          <a:latin typeface="Arial" panose="020B0604020202020204" pitchFamily="34" charset="0"/>
                          <a:ea typeface="+mn-ea"/>
                          <a:cs typeface="Arial" panose="020B0604020202020204" pitchFamily="34" charset="0"/>
                        </a:rPr>
                        <a:t>حين تكون الأراضي قيد الاستخدام، ستؤدي إزالة الألغام إلى فوائد سلامة حقيقية ومرتقبة</a:t>
                      </a:r>
                      <a:endParaRPr lang="en-GB" sz="1000" b="1" kern="1200" dirty="0">
                        <a:solidFill>
                          <a:srgbClr val="002060"/>
                        </a:solidFill>
                        <a:effectLst/>
                        <a:latin typeface="Arial" panose="020B0604020202020204" pitchFamily="34" charset="0"/>
                        <a:ea typeface="+mn-ea"/>
                        <a:cs typeface="Arial" panose="020B0604020202020204" pitchFamily="34" charset="0"/>
                      </a:endParaRPr>
                    </a:p>
                  </a:txBody>
                  <a:tcPr marL="0" marR="68580" marT="0" marB="0" anchor="ctr"/>
                </a:tc>
                <a:tc>
                  <a:txBody>
                    <a:bodyPr/>
                    <a:lstStyle/>
                    <a:p>
                      <a:pPr algn="ctr" rtl="1"/>
                      <a:r>
                        <a:rPr lang="ar-JO" sz="1000" b="1" dirty="0">
                          <a:solidFill>
                            <a:schemeClr val="bg1"/>
                          </a:solidFill>
                        </a:rPr>
                        <a:t>14</a:t>
                      </a:r>
                      <a:endParaRPr lang="en-US" sz="1000" b="1" dirty="0">
                        <a:solidFill>
                          <a:schemeClr val="bg1"/>
                        </a:solidFill>
                      </a:endParaRPr>
                    </a:p>
                  </a:txBody>
                  <a:tcPr marL="72000" marR="68580" marT="72000" marB="72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874258800"/>
                  </a:ext>
                </a:extLst>
              </a:tr>
              <a:tr h="0">
                <a:tc>
                  <a:txBody>
                    <a:bodyPr/>
                    <a:lstStyle/>
                    <a:p>
                      <a:pPr marL="0" algn="r" defTabSz="914400" rtl="1" eaLnBrk="1" latinLnBrk="0" hangingPunct="1">
                        <a:lnSpc>
                          <a:spcPct val="107000"/>
                        </a:lnSpc>
                        <a:spcAft>
                          <a:spcPts val="1200"/>
                        </a:spcAft>
                      </a:pPr>
                      <a:r>
                        <a:rPr lang="ar-JO" sz="1000" b="1" kern="1200" dirty="0">
                          <a:solidFill>
                            <a:srgbClr val="002060"/>
                          </a:solidFill>
                          <a:effectLst/>
                          <a:latin typeface="Arial" panose="020B0604020202020204" pitchFamily="34" charset="0"/>
                          <a:ea typeface="+mn-ea"/>
                          <a:cs typeface="Arial" panose="020B0604020202020204" pitchFamily="34" charset="0"/>
                        </a:rPr>
                        <a:t>العوامل الاجتماعية الاقتصادية الأخرى التي تحفز السلوك الخطير مخففة</a:t>
                      </a:r>
                      <a:endParaRPr lang="en-GB" sz="1000" b="1" kern="1200" dirty="0">
                        <a:solidFill>
                          <a:srgbClr val="002060"/>
                        </a:solidFill>
                        <a:effectLst/>
                        <a:latin typeface="Arial" panose="020B0604020202020204" pitchFamily="34" charset="0"/>
                        <a:ea typeface="+mn-ea"/>
                        <a:cs typeface="Arial" panose="020B0604020202020204" pitchFamily="34" charset="0"/>
                      </a:endParaRPr>
                    </a:p>
                  </a:txBody>
                  <a:tcPr marL="0" marR="68580" marT="0" marB="0" anchor="ctr"/>
                </a:tc>
                <a:tc>
                  <a:txBody>
                    <a:bodyPr/>
                    <a:lstStyle/>
                    <a:p>
                      <a:pPr algn="ctr" rtl="1"/>
                      <a:r>
                        <a:rPr lang="ar-JO" sz="1000" b="1" dirty="0">
                          <a:solidFill>
                            <a:schemeClr val="bg1"/>
                          </a:solidFill>
                        </a:rPr>
                        <a:t>15</a:t>
                      </a:r>
                      <a:endParaRPr lang="en-US" sz="1000" b="1" dirty="0">
                        <a:solidFill>
                          <a:schemeClr val="bg1"/>
                        </a:solidFill>
                      </a:endParaRPr>
                    </a:p>
                  </a:txBody>
                  <a:tcPr marL="72000" marR="68580" marT="72000" marB="72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417538500"/>
                  </a:ext>
                </a:extLst>
              </a:tr>
              <a:tr h="0">
                <a:tc>
                  <a:txBody>
                    <a:bodyPr/>
                    <a:lstStyle/>
                    <a:p>
                      <a:pPr marL="0" algn="r" defTabSz="914400" rtl="1" eaLnBrk="1" latinLnBrk="0" hangingPunct="1">
                        <a:lnSpc>
                          <a:spcPct val="107000"/>
                        </a:lnSpc>
                        <a:spcAft>
                          <a:spcPts val="1200"/>
                        </a:spcAft>
                      </a:pPr>
                      <a:r>
                        <a:rPr lang="ar-JO" sz="1000" b="1" kern="1200" dirty="0">
                          <a:solidFill>
                            <a:srgbClr val="002060"/>
                          </a:solidFill>
                          <a:effectLst/>
                          <a:latin typeface="Arial" panose="020B0604020202020204" pitchFamily="34" charset="0"/>
                          <a:ea typeface="+mn-ea"/>
                          <a:cs typeface="Arial" panose="020B0604020202020204" pitchFamily="34" charset="0"/>
                        </a:rPr>
                        <a:t>يمتلك أصحاب المصلحة من خارج قطاع العمل على إزالة الألغام الموارد والصلاحية والفرصة لتنسيق وتوفير التدخلات المكملة للعمل على إزالة الألغام</a:t>
                      </a:r>
                      <a:endParaRPr lang="en-GB" sz="1000" b="1" kern="1200" dirty="0">
                        <a:solidFill>
                          <a:srgbClr val="002060"/>
                        </a:solidFill>
                        <a:effectLst/>
                        <a:latin typeface="Arial" panose="020B0604020202020204" pitchFamily="34" charset="0"/>
                        <a:ea typeface="+mn-ea"/>
                        <a:cs typeface="Arial" panose="020B0604020202020204" pitchFamily="34" charset="0"/>
                      </a:endParaRPr>
                    </a:p>
                  </a:txBody>
                  <a:tcPr marL="0" marR="68580" marT="0" marB="0" anchor="ctr"/>
                </a:tc>
                <a:tc>
                  <a:txBody>
                    <a:bodyPr/>
                    <a:lstStyle/>
                    <a:p>
                      <a:pPr algn="ctr" rtl="1"/>
                      <a:r>
                        <a:rPr lang="ar-JO" sz="1000" b="1" dirty="0">
                          <a:solidFill>
                            <a:schemeClr val="bg1"/>
                          </a:solidFill>
                        </a:rPr>
                        <a:t>16</a:t>
                      </a:r>
                      <a:endParaRPr lang="en-US" sz="1000" b="1" dirty="0">
                        <a:solidFill>
                          <a:schemeClr val="bg1"/>
                        </a:solidFill>
                      </a:endParaRPr>
                    </a:p>
                  </a:txBody>
                  <a:tcPr marL="72000" marR="68580" marT="72000" marB="72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79549220"/>
                  </a:ext>
                </a:extLst>
              </a:tr>
              <a:tr h="0">
                <a:tc>
                  <a:txBody>
                    <a:bodyPr/>
                    <a:lstStyle/>
                    <a:p>
                      <a:pPr marL="0" algn="r" defTabSz="914400" rtl="1" eaLnBrk="1" latinLnBrk="0" hangingPunct="1">
                        <a:lnSpc>
                          <a:spcPct val="107000"/>
                        </a:lnSpc>
                        <a:spcAft>
                          <a:spcPts val="1200"/>
                        </a:spcAft>
                      </a:pPr>
                      <a:r>
                        <a:rPr lang="ar-JO" sz="1000" b="1" kern="1200" dirty="0">
                          <a:solidFill>
                            <a:srgbClr val="002060"/>
                          </a:solidFill>
                          <a:effectLst/>
                          <a:latin typeface="Arial" panose="020B0604020202020204" pitchFamily="34" charset="0"/>
                          <a:ea typeface="+mn-ea"/>
                          <a:cs typeface="Arial" panose="020B0604020202020204" pitchFamily="34" charset="0"/>
                        </a:rPr>
                        <a:t>الأراضي المزال منها الألغام تبقى متوفرة للمستفيدين ولا تخضع للمصادرة بموجب المبدأ الأساسي للنزاع وحساسية النوع الاجتماعي والشمولية للمستفيدين</a:t>
                      </a:r>
                      <a:endParaRPr lang="en-GB" sz="1000" b="1" kern="1200" dirty="0">
                        <a:solidFill>
                          <a:srgbClr val="002060"/>
                        </a:solidFill>
                        <a:effectLst/>
                        <a:latin typeface="Arial" panose="020B0604020202020204" pitchFamily="34" charset="0"/>
                        <a:ea typeface="+mn-ea"/>
                        <a:cs typeface="Arial" panose="020B0604020202020204" pitchFamily="34" charset="0"/>
                      </a:endParaRPr>
                    </a:p>
                  </a:txBody>
                  <a:tcPr marL="0" marR="68580" marT="0" marB="0" anchor="ctr"/>
                </a:tc>
                <a:tc>
                  <a:txBody>
                    <a:bodyPr/>
                    <a:lstStyle/>
                    <a:p>
                      <a:pPr algn="ctr" rtl="1">
                        <a:lnSpc>
                          <a:spcPct val="107000"/>
                        </a:lnSpc>
                        <a:spcAft>
                          <a:spcPts val="800"/>
                        </a:spcAft>
                      </a:pPr>
                      <a:r>
                        <a:rPr lang="ar-JO" sz="1000" b="1" i="0" dirty="0">
                          <a:solidFill>
                            <a:schemeClr val="bg1"/>
                          </a:solidFill>
                          <a:effectLst/>
                          <a:latin typeface="Arial" panose="020B0604020202020204" pitchFamily="34" charset="0"/>
                          <a:ea typeface="Calibri" panose="020F0502020204030204" pitchFamily="34" charset="0"/>
                          <a:cs typeface="Arial" panose="020B0604020202020204" pitchFamily="34" charset="0"/>
                        </a:rPr>
                        <a:t>17</a:t>
                      </a:r>
                      <a:endParaRPr lang="en-GB" sz="1000" b="1"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2000" marR="68580" marT="72000" marB="72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250612333"/>
                  </a:ext>
                </a:extLst>
              </a:tr>
              <a:tr h="0">
                <a:tc>
                  <a:txBody>
                    <a:bodyPr/>
                    <a:lstStyle/>
                    <a:p>
                      <a:pPr marL="0" algn="r" defTabSz="914400" rtl="1" eaLnBrk="1" latinLnBrk="0" hangingPunct="1">
                        <a:lnSpc>
                          <a:spcPct val="107000"/>
                        </a:lnSpc>
                        <a:spcAft>
                          <a:spcPts val="1200"/>
                        </a:spcAft>
                      </a:pPr>
                      <a:r>
                        <a:rPr lang="ar-JO" sz="1000" b="1" kern="1200" dirty="0">
                          <a:solidFill>
                            <a:srgbClr val="002060"/>
                          </a:solidFill>
                          <a:effectLst/>
                          <a:latin typeface="Arial" panose="020B0604020202020204" pitchFamily="34" charset="0"/>
                          <a:ea typeface="+mn-ea"/>
                          <a:cs typeface="Arial" panose="020B0604020202020204" pitchFamily="34" charset="0"/>
                        </a:rPr>
                        <a:t>تتوفر الفرصة للمنفذين المحليين لممارسة القيادة وتزداد الخدمات المقدمة منهم في العمل على إزالة الألغام</a:t>
                      </a:r>
                      <a:endParaRPr lang="en-GB" sz="1000" b="1" kern="1200" dirty="0">
                        <a:solidFill>
                          <a:srgbClr val="002060"/>
                        </a:solidFill>
                        <a:effectLst/>
                        <a:latin typeface="Arial" panose="020B0604020202020204" pitchFamily="34" charset="0"/>
                        <a:ea typeface="+mn-ea"/>
                        <a:cs typeface="Arial" panose="020B0604020202020204" pitchFamily="34" charset="0"/>
                      </a:endParaRPr>
                    </a:p>
                  </a:txBody>
                  <a:tcPr marL="0" marR="68580" marT="0" marB="0" anchor="ctr"/>
                </a:tc>
                <a:tc>
                  <a:txBody>
                    <a:bodyPr/>
                    <a:lstStyle/>
                    <a:p>
                      <a:pPr algn="ctr" rtl="1">
                        <a:lnSpc>
                          <a:spcPct val="107000"/>
                        </a:lnSpc>
                        <a:spcAft>
                          <a:spcPts val="800"/>
                        </a:spcAft>
                      </a:pPr>
                      <a:r>
                        <a:rPr lang="ar-JO" sz="1000" b="1" i="0" dirty="0">
                          <a:solidFill>
                            <a:schemeClr val="bg1"/>
                          </a:solidFill>
                          <a:effectLst/>
                          <a:latin typeface="Arial" panose="020B0604020202020204" pitchFamily="34" charset="0"/>
                          <a:ea typeface="Calibri" panose="020F0502020204030204" pitchFamily="34" charset="0"/>
                          <a:cs typeface="Arial" panose="020B0604020202020204" pitchFamily="34" charset="0"/>
                        </a:rPr>
                        <a:t>18</a:t>
                      </a:r>
                      <a:endParaRPr lang="en-GB" sz="1000" b="1"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2000" marR="68580" marT="72000" marB="72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729665855"/>
                  </a:ext>
                </a:extLst>
              </a:tr>
              <a:tr h="0">
                <a:tc>
                  <a:txBody>
                    <a:bodyPr/>
                    <a:lstStyle/>
                    <a:p>
                      <a:pPr marL="0" algn="r" defTabSz="914400" rtl="1" eaLnBrk="1" latinLnBrk="0" hangingPunct="1">
                        <a:lnSpc>
                          <a:spcPct val="107000"/>
                        </a:lnSpc>
                        <a:spcAft>
                          <a:spcPts val="1200"/>
                        </a:spcAft>
                      </a:pPr>
                      <a:r>
                        <a:rPr lang="ar-JO" sz="1000" b="1" kern="1200" dirty="0">
                          <a:solidFill>
                            <a:srgbClr val="002060"/>
                          </a:solidFill>
                          <a:effectLst/>
                          <a:latin typeface="Arial" panose="020B0604020202020204" pitchFamily="34" charset="0"/>
                          <a:ea typeface="+mn-ea"/>
                          <a:cs typeface="Arial" panose="020B0604020202020204" pitchFamily="34" charset="0"/>
                        </a:rPr>
                        <a:t>بعد المسح الفني، إزالة الألغام و/أو التعليم بشأن مخاطر المخلفات المتفجرة، يشعر المواطنون بالثقة بأن الأراضي المسلمة آمنة للاستخدام</a:t>
                      </a:r>
                      <a:endParaRPr lang="en-GB" sz="1000" b="1" kern="1200" dirty="0">
                        <a:solidFill>
                          <a:srgbClr val="002060"/>
                        </a:solidFill>
                        <a:effectLst/>
                        <a:latin typeface="Arial" panose="020B0604020202020204" pitchFamily="34" charset="0"/>
                        <a:ea typeface="+mn-ea"/>
                        <a:cs typeface="Arial" panose="020B0604020202020204" pitchFamily="34" charset="0"/>
                      </a:endParaRPr>
                    </a:p>
                  </a:txBody>
                  <a:tcPr marL="0" marR="68580" marT="0" marB="0" anchor="ctr"/>
                </a:tc>
                <a:tc>
                  <a:txBody>
                    <a:bodyPr/>
                    <a:lstStyle/>
                    <a:p>
                      <a:pPr algn="ctr" rtl="1">
                        <a:lnSpc>
                          <a:spcPct val="107000"/>
                        </a:lnSpc>
                        <a:spcAft>
                          <a:spcPts val="800"/>
                        </a:spcAft>
                      </a:pPr>
                      <a:r>
                        <a:rPr lang="ar-JO" sz="1000" b="1" i="0" dirty="0">
                          <a:solidFill>
                            <a:schemeClr val="bg1"/>
                          </a:solidFill>
                          <a:effectLst/>
                          <a:latin typeface="Arial" panose="020B0604020202020204" pitchFamily="34" charset="0"/>
                          <a:ea typeface="Calibri" panose="020F0502020204030204" pitchFamily="34" charset="0"/>
                          <a:cs typeface="Arial" panose="020B0604020202020204" pitchFamily="34" charset="0"/>
                        </a:rPr>
                        <a:t>19</a:t>
                      </a:r>
                      <a:endParaRPr lang="en-GB" sz="1000" b="1"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2000" marR="68580" marT="72000" marB="72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242808258"/>
                  </a:ext>
                </a:extLst>
              </a:tr>
              <a:tr h="0">
                <a:tc>
                  <a:txBody>
                    <a:bodyPr/>
                    <a:lstStyle/>
                    <a:p>
                      <a:pPr marL="0" algn="r" defTabSz="914400" rtl="1" eaLnBrk="1" latinLnBrk="0" hangingPunct="1">
                        <a:lnSpc>
                          <a:spcPct val="107000"/>
                        </a:lnSpc>
                        <a:spcAft>
                          <a:spcPts val="1200"/>
                        </a:spcAft>
                      </a:pPr>
                      <a:r>
                        <a:rPr lang="ar-JO" sz="1000" b="1" kern="1200" dirty="0">
                          <a:solidFill>
                            <a:srgbClr val="002060"/>
                          </a:solidFill>
                          <a:effectLst/>
                          <a:latin typeface="Arial" panose="020B0604020202020204" pitchFamily="34" charset="0"/>
                          <a:ea typeface="+mn-ea"/>
                          <a:cs typeface="Arial" panose="020B0604020202020204" pitchFamily="34" charset="0"/>
                        </a:rPr>
                        <a:t>تتوفر لدى سلطات إزالة الألغام الوطنية الرغبة السياسية والسلطة لتحسين قدراهم لتنظيم وإدارة برامج العمل على إزالة الألغام</a:t>
                      </a:r>
                      <a:endParaRPr lang="en-GB" sz="1000" b="1" kern="1200" dirty="0">
                        <a:solidFill>
                          <a:srgbClr val="002060"/>
                        </a:solidFill>
                        <a:effectLst/>
                        <a:latin typeface="Arial" panose="020B0604020202020204" pitchFamily="34" charset="0"/>
                        <a:ea typeface="+mn-ea"/>
                        <a:cs typeface="Arial" panose="020B0604020202020204" pitchFamily="34" charset="0"/>
                      </a:endParaRPr>
                    </a:p>
                  </a:txBody>
                  <a:tcPr marL="0" marR="68580" marT="0" marB="0" anchor="ctr"/>
                </a:tc>
                <a:tc>
                  <a:txBody>
                    <a:bodyPr/>
                    <a:lstStyle/>
                    <a:p>
                      <a:pPr algn="ctr" rtl="1">
                        <a:lnSpc>
                          <a:spcPct val="107000"/>
                        </a:lnSpc>
                        <a:spcAft>
                          <a:spcPts val="800"/>
                        </a:spcAft>
                      </a:pPr>
                      <a:r>
                        <a:rPr lang="ar-JO" sz="1000" b="1" i="0" dirty="0">
                          <a:solidFill>
                            <a:schemeClr val="bg1"/>
                          </a:solidFill>
                          <a:effectLst/>
                          <a:latin typeface="Arial" panose="020B0604020202020204" pitchFamily="34" charset="0"/>
                          <a:ea typeface="Calibri" panose="020F0502020204030204" pitchFamily="34" charset="0"/>
                          <a:cs typeface="Arial" panose="020B0604020202020204" pitchFamily="34" charset="0"/>
                        </a:rPr>
                        <a:t>20</a:t>
                      </a:r>
                      <a:endParaRPr lang="en-GB" sz="1000" b="1"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2000" marR="68580" marT="72000" marB="72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834180651"/>
                  </a:ext>
                </a:extLst>
              </a:tr>
              <a:tr h="0">
                <a:tc>
                  <a:txBody>
                    <a:bodyPr/>
                    <a:lstStyle/>
                    <a:p>
                      <a:pPr algn="r" rtl="1">
                        <a:lnSpc>
                          <a:spcPct val="107000"/>
                        </a:lnSpc>
                        <a:spcAft>
                          <a:spcPts val="1200"/>
                        </a:spcAft>
                      </a:pPr>
                      <a:r>
                        <a:rPr lang="ar-JO" sz="1000" b="1" kern="1200" dirty="0">
                          <a:solidFill>
                            <a:srgbClr val="002060"/>
                          </a:solidFill>
                          <a:effectLst/>
                          <a:latin typeface="Arial" panose="020B0604020202020204" pitchFamily="34" charset="0"/>
                          <a:ea typeface="+mn-ea"/>
                          <a:cs typeface="Arial" panose="020B0604020202020204" pitchFamily="34" charset="0"/>
                        </a:rPr>
                        <a:t>سفارات المانحين ذوي العلاقة على اطلاع تام بأنشطة العمل على إزالة الألغام الممولة من المانحين في الدولة، وهي قادرة ومستعدة للعمل عند الضرورة، وهي توائم العمل على إزالة الألغام مع المصالح الاستراتيجية مما يضمن قيمة إضافية</a:t>
                      </a:r>
                      <a:endParaRPr lang="en-GB" sz="1000" b="1" kern="1200" dirty="0">
                        <a:solidFill>
                          <a:srgbClr val="002060"/>
                        </a:solidFill>
                        <a:effectLst/>
                        <a:latin typeface="Arial" panose="020B0604020202020204" pitchFamily="34" charset="0"/>
                        <a:ea typeface="+mn-ea"/>
                        <a:cs typeface="Arial" panose="020B0604020202020204" pitchFamily="34" charset="0"/>
                      </a:endParaRPr>
                    </a:p>
                  </a:txBody>
                  <a:tcPr marL="0" marR="68580" marT="0" marB="0" anchor="ctr"/>
                </a:tc>
                <a:tc>
                  <a:txBody>
                    <a:bodyPr/>
                    <a:lstStyle/>
                    <a:p>
                      <a:pPr algn="ctr" rtl="1">
                        <a:lnSpc>
                          <a:spcPct val="107000"/>
                        </a:lnSpc>
                        <a:spcAft>
                          <a:spcPts val="800"/>
                        </a:spcAft>
                      </a:pPr>
                      <a:r>
                        <a:rPr lang="ar-JO" sz="1000" b="1" i="0" dirty="0">
                          <a:solidFill>
                            <a:schemeClr val="bg1"/>
                          </a:solidFill>
                          <a:effectLst/>
                          <a:latin typeface="Arial" panose="020B0604020202020204" pitchFamily="34" charset="0"/>
                          <a:ea typeface="Calibri" panose="020F0502020204030204" pitchFamily="34" charset="0"/>
                          <a:cs typeface="Arial" panose="020B0604020202020204" pitchFamily="34" charset="0"/>
                        </a:rPr>
                        <a:t>21</a:t>
                      </a:r>
                      <a:endParaRPr lang="en-GB" sz="1000" b="1"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2000" marR="68580" marT="72000" marB="72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656655972"/>
                  </a:ext>
                </a:extLst>
              </a:tr>
              <a:tr h="0">
                <a:tc>
                  <a:txBody>
                    <a:bodyPr/>
                    <a:lstStyle/>
                    <a:p>
                      <a:pPr algn="r" rtl="1">
                        <a:lnSpc>
                          <a:spcPct val="107000"/>
                        </a:lnSpc>
                        <a:spcAft>
                          <a:spcPts val="1200"/>
                        </a:spcAft>
                      </a:pPr>
                      <a:r>
                        <a:rPr lang="ar-JO" sz="1000" b="1" kern="1200" dirty="0">
                          <a:solidFill>
                            <a:srgbClr val="002060"/>
                          </a:solidFill>
                          <a:effectLst/>
                          <a:latin typeface="Arial" panose="020B0604020202020204" pitchFamily="34" charset="0"/>
                          <a:ea typeface="+mn-ea"/>
                          <a:cs typeface="Arial" panose="020B0604020202020204" pitchFamily="34" charset="0"/>
                        </a:rPr>
                        <a:t>يوجد تعاون بين الشركاء المنفذين وأصحاب المصلحة الرئيسيين الآخرين (السلطات الوطنية والإقليمية، المجتمعات المحلية، قوى الأمن ذات العلاقة)</a:t>
                      </a:r>
                      <a:endParaRPr lang="en-GB" sz="1000" b="1" kern="1200" dirty="0">
                        <a:solidFill>
                          <a:srgbClr val="002060"/>
                        </a:solidFill>
                        <a:effectLst/>
                        <a:latin typeface="Arial" panose="020B0604020202020204" pitchFamily="34" charset="0"/>
                        <a:ea typeface="+mn-ea"/>
                        <a:cs typeface="Arial" panose="020B0604020202020204" pitchFamily="34" charset="0"/>
                      </a:endParaRPr>
                    </a:p>
                  </a:txBody>
                  <a:tcPr marL="0" marR="68580" marT="0" marB="0" anchor="ctr"/>
                </a:tc>
                <a:tc>
                  <a:txBody>
                    <a:bodyPr/>
                    <a:lstStyle/>
                    <a:p>
                      <a:pPr algn="ctr" rtl="1">
                        <a:lnSpc>
                          <a:spcPct val="107000"/>
                        </a:lnSpc>
                        <a:spcAft>
                          <a:spcPts val="800"/>
                        </a:spcAft>
                      </a:pPr>
                      <a:r>
                        <a:rPr lang="ar-JO" sz="1000" b="1" i="0" dirty="0">
                          <a:solidFill>
                            <a:schemeClr val="bg1"/>
                          </a:solidFill>
                          <a:effectLst/>
                          <a:latin typeface="Arial" panose="020B0604020202020204" pitchFamily="34" charset="0"/>
                          <a:ea typeface="Calibri" panose="020F0502020204030204" pitchFamily="34" charset="0"/>
                          <a:cs typeface="Arial" panose="020B0604020202020204" pitchFamily="34" charset="0"/>
                        </a:rPr>
                        <a:t>22</a:t>
                      </a:r>
                      <a:endParaRPr lang="en-GB" sz="1000" b="1"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2000" marR="68580" marT="72000" marB="72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780671584"/>
                  </a:ext>
                </a:extLst>
              </a:tr>
              <a:tr h="0">
                <a:tc>
                  <a:txBody>
                    <a:bodyPr/>
                    <a:lstStyle/>
                    <a:p>
                      <a:pPr marL="0" marR="0" lvl="0" indent="0" algn="r" defTabSz="914400" rtl="1" eaLnBrk="1" fontAlgn="auto" latinLnBrk="0" hangingPunct="1">
                        <a:lnSpc>
                          <a:spcPct val="107000"/>
                        </a:lnSpc>
                        <a:spcBef>
                          <a:spcPts val="0"/>
                        </a:spcBef>
                        <a:spcAft>
                          <a:spcPts val="1200"/>
                        </a:spcAft>
                        <a:buClrTx/>
                        <a:buSzTx/>
                        <a:buFontTx/>
                        <a:buNone/>
                        <a:tabLst/>
                        <a:defRPr/>
                      </a:pPr>
                      <a:r>
                        <a:rPr lang="ar-JO" sz="1000" b="1" kern="1200" dirty="0">
                          <a:solidFill>
                            <a:srgbClr val="002060"/>
                          </a:solidFill>
                          <a:effectLst/>
                          <a:latin typeface="Arial" panose="020B0604020202020204" pitchFamily="34" charset="0"/>
                          <a:ea typeface="+mn-ea"/>
                          <a:cs typeface="Arial" panose="020B0604020202020204" pitchFamily="34" charset="0"/>
                        </a:rPr>
                        <a:t>قدرة سلطات إزالة الألغام الوطنية على إدارة برامج العمل على إزالة الألغام تعتمد على دعم مالي وفني داخلي و/أو خارجي مستدام</a:t>
                      </a:r>
                      <a:endParaRPr lang="en-GB" sz="1000" b="1" kern="1200" dirty="0">
                        <a:solidFill>
                          <a:srgbClr val="002060"/>
                        </a:solidFill>
                        <a:effectLst/>
                        <a:latin typeface="Arial" panose="020B0604020202020204" pitchFamily="34" charset="0"/>
                        <a:ea typeface="+mn-ea"/>
                        <a:cs typeface="Arial" panose="020B0604020202020204" pitchFamily="34" charset="0"/>
                      </a:endParaRPr>
                    </a:p>
                  </a:txBody>
                  <a:tcPr marL="0" marR="68580" marT="0" marB="0" anchor="ctr"/>
                </a:tc>
                <a:tc>
                  <a:txBody>
                    <a:bodyPr/>
                    <a:lstStyle/>
                    <a:p>
                      <a:pPr algn="ctr" rtl="1">
                        <a:lnSpc>
                          <a:spcPct val="107000"/>
                        </a:lnSpc>
                        <a:spcAft>
                          <a:spcPts val="800"/>
                        </a:spcAft>
                      </a:pPr>
                      <a:r>
                        <a:rPr lang="ar-JO" sz="1000" b="1" i="0" dirty="0">
                          <a:solidFill>
                            <a:schemeClr val="bg1"/>
                          </a:solidFill>
                          <a:effectLst/>
                          <a:latin typeface="Arial" panose="020B0604020202020204" pitchFamily="34" charset="0"/>
                          <a:ea typeface="Calibri" panose="020F0502020204030204" pitchFamily="34" charset="0"/>
                          <a:cs typeface="Arial" panose="020B0604020202020204" pitchFamily="34" charset="0"/>
                        </a:rPr>
                        <a:t>23</a:t>
                      </a:r>
                      <a:endParaRPr lang="en-GB" sz="1000" b="1"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2000" marR="68580" marT="72000" marB="72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214509326"/>
                  </a:ext>
                </a:extLst>
              </a:tr>
              <a:tr h="0">
                <a:tc>
                  <a:txBody>
                    <a:bodyPr/>
                    <a:lstStyle/>
                    <a:p>
                      <a:pPr algn="r" rtl="1">
                        <a:lnSpc>
                          <a:spcPct val="107000"/>
                        </a:lnSpc>
                        <a:spcAft>
                          <a:spcPts val="1200"/>
                        </a:spcAft>
                      </a:pPr>
                      <a:r>
                        <a:rPr lang="ar-JO" sz="1000" b="1" kern="1200" dirty="0">
                          <a:solidFill>
                            <a:srgbClr val="002060"/>
                          </a:solidFill>
                          <a:effectLst/>
                          <a:latin typeface="Arial" panose="020B0604020202020204" pitchFamily="34" charset="0"/>
                          <a:ea typeface="+mn-ea"/>
                          <a:cs typeface="Arial" panose="020B0604020202020204" pitchFamily="34" charset="0"/>
                        </a:rPr>
                        <a:t>توجهات التعليم بشأن مخاطر المخلفات المتفجرة مصممة لمختلف الفئات المهددة بالخطر وموجهة وفق تحليل قائم على الأدلة للسلوكيات الخطيرة</a:t>
                      </a:r>
                      <a:endParaRPr lang="en-GB" sz="1000" b="1" kern="1200" dirty="0">
                        <a:solidFill>
                          <a:srgbClr val="002060"/>
                        </a:solidFill>
                        <a:effectLst/>
                        <a:latin typeface="Arial" panose="020B0604020202020204" pitchFamily="34" charset="0"/>
                        <a:ea typeface="+mn-ea"/>
                        <a:cs typeface="Arial" panose="020B0604020202020204" pitchFamily="34" charset="0"/>
                      </a:endParaRPr>
                    </a:p>
                  </a:txBody>
                  <a:tcPr marL="0" marR="68580" marT="0" marB="0" anchor="ctr"/>
                </a:tc>
                <a:tc>
                  <a:txBody>
                    <a:bodyPr/>
                    <a:lstStyle/>
                    <a:p>
                      <a:pPr algn="ctr" rtl="1">
                        <a:lnSpc>
                          <a:spcPct val="107000"/>
                        </a:lnSpc>
                        <a:spcAft>
                          <a:spcPts val="800"/>
                        </a:spcAft>
                      </a:pPr>
                      <a:r>
                        <a:rPr lang="ar-JO" sz="1000" b="1" i="0" dirty="0">
                          <a:solidFill>
                            <a:schemeClr val="bg1"/>
                          </a:solidFill>
                          <a:effectLst/>
                          <a:latin typeface="Arial" panose="020B0604020202020204" pitchFamily="34" charset="0"/>
                          <a:ea typeface="Calibri" panose="020F0502020204030204" pitchFamily="34" charset="0"/>
                          <a:cs typeface="Arial" panose="020B0604020202020204" pitchFamily="34" charset="0"/>
                        </a:rPr>
                        <a:t>24</a:t>
                      </a:r>
                      <a:endParaRPr lang="en-GB" sz="1000" b="1"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2000" marR="68580" marT="72000" marB="72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904381719"/>
                  </a:ext>
                </a:extLst>
              </a:tr>
              <a:tr h="0">
                <a:tc>
                  <a:txBody>
                    <a:bodyPr/>
                    <a:lstStyle/>
                    <a:p>
                      <a:pPr algn="r" rtl="1">
                        <a:lnSpc>
                          <a:spcPct val="107000"/>
                        </a:lnSpc>
                        <a:spcAft>
                          <a:spcPts val="1200"/>
                        </a:spcAft>
                      </a:pPr>
                      <a:r>
                        <a:rPr lang="ar-JO" sz="1000" b="1" kern="1200" dirty="0">
                          <a:solidFill>
                            <a:srgbClr val="002060"/>
                          </a:solidFill>
                          <a:effectLst/>
                          <a:latin typeface="Arial" panose="020B0604020202020204" pitchFamily="34" charset="0"/>
                          <a:ea typeface="+mn-ea"/>
                          <a:cs typeface="Arial" panose="020B0604020202020204" pitchFamily="34" charset="0"/>
                        </a:rPr>
                        <a:t>يتمتع بعض المستخدمين النهائيين بالقدرة لاستخدام الأراضي المسلمة دون الحاجة لمساعدة إضافية</a:t>
                      </a:r>
                      <a:endParaRPr lang="en-GB" sz="1000" b="1" kern="1200" dirty="0">
                        <a:solidFill>
                          <a:srgbClr val="002060"/>
                        </a:solidFill>
                        <a:effectLst/>
                        <a:latin typeface="Arial" panose="020B0604020202020204" pitchFamily="34" charset="0"/>
                        <a:ea typeface="+mn-ea"/>
                        <a:cs typeface="Arial" panose="020B0604020202020204" pitchFamily="34" charset="0"/>
                      </a:endParaRPr>
                    </a:p>
                  </a:txBody>
                  <a:tcPr marL="0" marR="68580" marT="0" marB="0" anchor="ctr"/>
                </a:tc>
                <a:tc>
                  <a:txBody>
                    <a:bodyPr/>
                    <a:lstStyle/>
                    <a:p>
                      <a:pPr algn="ctr" rtl="1">
                        <a:lnSpc>
                          <a:spcPct val="107000"/>
                        </a:lnSpc>
                        <a:spcAft>
                          <a:spcPts val="800"/>
                        </a:spcAft>
                      </a:pPr>
                      <a:r>
                        <a:rPr lang="ar-JO" sz="1000" b="1" i="0" dirty="0">
                          <a:solidFill>
                            <a:schemeClr val="bg1"/>
                          </a:solidFill>
                          <a:effectLst/>
                          <a:latin typeface="Arial" panose="020B0604020202020204" pitchFamily="34" charset="0"/>
                          <a:ea typeface="Calibri" panose="020F0502020204030204" pitchFamily="34" charset="0"/>
                          <a:cs typeface="Arial" panose="020B0604020202020204" pitchFamily="34" charset="0"/>
                        </a:rPr>
                        <a:t>25</a:t>
                      </a:r>
                      <a:endParaRPr lang="en-GB" sz="1000" b="1"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2000" marR="68580" marT="72000" marB="72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869521374"/>
                  </a:ext>
                </a:extLst>
              </a:tr>
              <a:tr h="360000">
                <a:tc>
                  <a:txBody>
                    <a:bodyPr/>
                    <a:lstStyle/>
                    <a:p>
                      <a:pPr algn="r" rtl="1">
                        <a:lnSpc>
                          <a:spcPct val="107000"/>
                        </a:lnSpc>
                        <a:spcAft>
                          <a:spcPts val="1200"/>
                        </a:spcAft>
                      </a:pPr>
                      <a:r>
                        <a:rPr lang="ar-JO" sz="1000" b="1" kern="1200" dirty="0">
                          <a:solidFill>
                            <a:srgbClr val="002060"/>
                          </a:solidFill>
                          <a:effectLst/>
                          <a:latin typeface="Arial" panose="020B0604020202020204" pitchFamily="34" charset="0"/>
                          <a:ea typeface="+mn-ea"/>
                          <a:cs typeface="Arial" panose="020B0604020202020204" pitchFamily="34" charset="0"/>
                        </a:rPr>
                        <a:t>يمكن لسلطات العمل على إزالة الألغام الوطنية التأثير على السياسات والتخطيط خارج قطاع العمل على إزالة الألغام</a:t>
                      </a:r>
                      <a:endParaRPr lang="en-GB" sz="1000" b="1" kern="1200" dirty="0">
                        <a:solidFill>
                          <a:srgbClr val="002060"/>
                        </a:solidFill>
                        <a:effectLst/>
                        <a:latin typeface="Arial" panose="020B0604020202020204" pitchFamily="34" charset="0"/>
                        <a:ea typeface="+mn-ea"/>
                        <a:cs typeface="Arial" panose="020B0604020202020204" pitchFamily="34" charset="0"/>
                      </a:endParaRPr>
                    </a:p>
                  </a:txBody>
                  <a:tcPr marL="0" marR="68580" marT="0" marB="0" anchor="ctr"/>
                </a:tc>
                <a:tc>
                  <a:txBody>
                    <a:bodyPr/>
                    <a:lstStyle/>
                    <a:p>
                      <a:pPr algn="ctr" rtl="1">
                        <a:lnSpc>
                          <a:spcPct val="107000"/>
                        </a:lnSpc>
                        <a:spcAft>
                          <a:spcPts val="800"/>
                        </a:spcAft>
                      </a:pPr>
                      <a:r>
                        <a:rPr lang="ar-JO" sz="1000" b="1" i="0" dirty="0">
                          <a:solidFill>
                            <a:schemeClr val="bg1"/>
                          </a:solidFill>
                          <a:effectLst/>
                          <a:latin typeface="Arial" panose="020B0604020202020204" pitchFamily="34" charset="0"/>
                          <a:ea typeface="Calibri" panose="020F0502020204030204" pitchFamily="34" charset="0"/>
                          <a:cs typeface="Arial" panose="020B0604020202020204" pitchFamily="34" charset="0"/>
                        </a:rPr>
                        <a:t>26</a:t>
                      </a:r>
                      <a:endParaRPr lang="en-GB" sz="1000" b="1"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2000" marR="68580" marT="72000" marB="72000" anchor="ctr">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2970324321"/>
                  </a:ext>
                </a:extLst>
              </a:tr>
            </a:tbl>
          </a:graphicData>
        </a:graphic>
      </p:graphicFrame>
    </p:spTree>
    <p:extLst>
      <p:ext uri="{BB962C8B-B14F-4D97-AF65-F5344CB8AC3E}">
        <p14:creationId xmlns:p14="http://schemas.microsoft.com/office/powerpoint/2010/main" val="25464851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D2455E-94D9-AAAB-4A93-EB0B0C049824}"/>
              </a:ext>
            </a:extLst>
          </p:cNvPr>
          <p:cNvSpPr txBox="1">
            <a:spLocks/>
          </p:cNvSpPr>
          <p:nvPr/>
        </p:nvSpPr>
        <p:spPr>
          <a:xfrm>
            <a:off x="1089274" y="-11687"/>
            <a:ext cx="10363200" cy="5979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300" kern="1200">
                <a:solidFill>
                  <a:schemeClr val="tx1"/>
                </a:solidFill>
                <a:latin typeface="+mj-lt"/>
                <a:ea typeface="+mj-ea"/>
                <a:cs typeface="+mj-cs"/>
              </a:defRPr>
            </a:lvl1pPr>
          </a:lstStyle>
          <a:p>
            <a:pPr algn="r" rtl="1"/>
            <a:r>
              <a:rPr lang="ar-JO" sz="2400" dirty="0">
                <a:solidFill>
                  <a:srgbClr val="002060"/>
                </a:solidFill>
                <a:latin typeface="Arial" panose="020B0604020202020204" pitchFamily="34" charset="0"/>
              </a:rPr>
              <a:t>الافتراضات – مخرجات إلى نتائج</a:t>
            </a:r>
            <a:endParaRPr lang="en-GB" sz="2400" dirty="0">
              <a:solidFill>
                <a:srgbClr val="002060"/>
              </a:solidFill>
              <a:latin typeface="Arial" panose="020B0604020202020204" pitchFamily="34" charset="0"/>
            </a:endParaRPr>
          </a:p>
        </p:txBody>
      </p:sp>
      <p:sp>
        <p:nvSpPr>
          <p:cNvPr id="8" name="TextBox 7">
            <a:extLst>
              <a:ext uri="{FF2B5EF4-FFF2-40B4-BE49-F238E27FC236}">
                <a16:creationId xmlns:a16="http://schemas.microsoft.com/office/drawing/2014/main" id="{C7B5D864-F492-D54A-F087-75610EFB9DD6}"/>
              </a:ext>
            </a:extLst>
          </p:cNvPr>
          <p:cNvSpPr txBox="1"/>
          <p:nvPr/>
        </p:nvSpPr>
        <p:spPr>
          <a:xfrm>
            <a:off x="283029" y="586260"/>
            <a:ext cx="11464686" cy="276999"/>
          </a:xfrm>
          <a:prstGeom prst="rect">
            <a:avLst/>
          </a:prstGeom>
          <a:noFill/>
        </p:spPr>
        <p:txBody>
          <a:bodyPr wrap="square">
            <a:spAutoFit/>
          </a:bodyPr>
          <a:lstStyle/>
          <a:p>
            <a:pPr algn="r" rtl="1">
              <a:spcAft>
                <a:spcPts val="1200"/>
              </a:spcAft>
              <a:defRPr/>
            </a:pPr>
            <a:r>
              <a:rPr lang="ar-JO" sz="1200" dirty="0">
                <a:solidFill>
                  <a:srgbClr val="002060"/>
                </a:solidFill>
                <a:latin typeface="Arial" panose="020B0604020202020204" pitchFamily="34" charset="0"/>
                <a:ea typeface="Calibri" panose="020F0502020204030204" pitchFamily="34" charset="0"/>
              </a:rPr>
              <a:t>الافتراضات التي تمكن المخرجات من تحقيق التغيير/ات المرجوة مع مرور الوقت</a:t>
            </a:r>
            <a:endParaRPr lang="en-GB" sz="12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3" name="Slide Number Placeholder 5">
            <a:extLst>
              <a:ext uri="{FF2B5EF4-FFF2-40B4-BE49-F238E27FC236}">
                <a16:creationId xmlns:a16="http://schemas.microsoft.com/office/drawing/2014/main" id="{FB838BF1-9777-FB45-743E-2713B452B2C5}"/>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75</a:t>
            </a:fld>
            <a:endParaRPr lang="en-GB" dirty="0"/>
          </a:p>
        </p:txBody>
      </p:sp>
      <p:graphicFrame>
        <p:nvGraphicFramePr>
          <p:cNvPr id="6" name="Table 5">
            <a:extLst>
              <a:ext uri="{FF2B5EF4-FFF2-40B4-BE49-F238E27FC236}">
                <a16:creationId xmlns:a16="http://schemas.microsoft.com/office/drawing/2014/main" id="{6C11AF50-3D74-76A4-5D13-8AAB3990F97C}"/>
              </a:ext>
            </a:extLst>
          </p:cNvPr>
          <p:cNvGraphicFramePr>
            <a:graphicFrameLocks noGrp="1"/>
          </p:cNvGraphicFramePr>
          <p:nvPr>
            <p:extLst>
              <p:ext uri="{D42A27DB-BD31-4B8C-83A1-F6EECF244321}">
                <p14:modId xmlns:p14="http://schemas.microsoft.com/office/powerpoint/2010/main" val="887241008"/>
              </p:ext>
            </p:extLst>
          </p:nvPr>
        </p:nvGraphicFramePr>
        <p:xfrm>
          <a:off x="1515820" y="1017769"/>
          <a:ext cx="9667695" cy="2359334"/>
        </p:xfrm>
        <a:graphic>
          <a:graphicData uri="http://schemas.openxmlformats.org/drawingml/2006/table">
            <a:tbl>
              <a:tblPr firstRow="1" firstCol="1" bandRow="1">
                <a:tableStyleId>{B301B821-A1FF-4177-AEE7-76D212191A09}</a:tableStyleId>
              </a:tblPr>
              <a:tblGrid>
                <a:gridCol w="9243664">
                  <a:extLst>
                    <a:ext uri="{9D8B030D-6E8A-4147-A177-3AD203B41FA5}">
                      <a16:colId xmlns:a16="http://schemas.microsoft.com/office/drawing/2014/main" val="1477569469"/>
                    </a:ext>
                  </a:extLst>
                </a:gridCol>
                <a:gridCol w="424031">
                  <a:extLst>
                    <a:ext uri="{9D8B030D-6E8A-4147-A177-3AD203B41FA5}">
                      <a16:colId xmlns:a16="http://schemas.microsoft.com/office/drawing/2014/main" val="2922520185"/>
                    </a:ext>
                  </a:extLst>
                </a:gridCol>
              </a:tblGrid>
              <a:tr h="360000">
                <a:tc gridSpan="2">
                  <a:txBody>
                    <a:bodyPr/>
                    <a:lstStyle/>
                    <a:p>
                      <a:pPr algn="r" rtl="1">
                        <a:lnSpc>
                          <a:spcPct val="107000"/>
                        </a:lnSpc>
                        <a:spcAft>
                          <a:spcPts val="1200"/>
                        </a:spcAft>
                      </a:pPr>
                      <a:r>
                        <a:rPr lang="ar-JO" sz="1200" kern="1200" dirty="0">
                          <a:effectLst/>
                        </a:rPr>
                        <a:t>نتيجة إلى أثر</a:t>
                      </a:r>
                      <a:endParaRPr lang="en-GB" sz="1200" b="0" i="0" dirty="0">
                        <a:effectLst/>
                        <a:latin typeface="Arial" panose="020B0604020202020204" pitchFamily="34" charset="0"/>
                        <a:cs typeface="Arial" panose="020B0604020202020204" pitchFamily="34" charset="0"/>
                      </a:endParaRPr>
                    </a:p>
                  </a:txBody>
                  <a:tcPr marL="216000" marR="68580" marT="9525" marB="0" anchor="ctr">
                    <a:lnB w="12700" cap="flat" cmpd="sng" algn="ctr">
                      <a:solidFill>
                        <a:schemeClr val="bg1"/>
                      </a:solidFill>
                      <a:prstDash val="solid"/>
                      <a:round/>
                      <a:headEnd type="none" w="med" len="med"/>
                      <a:tailEnd type="none" w="med" len="med"/>
                    </a:lnB>
                  </a:tcPr>
                </a:tc>
                <a:tc hMerge="1">
                  <a:txBody>
                    <a:bodyPr/>
                    <a:lstStyle/>
                    <a:p>
                      <a:pPr>
                        <a:lnSpc>
                          <a:spcPct val="107000"/>
                        </a:lnSpc>
                        <a:spcAft>
                          <a:spcPts val="1200"/>
                        </a:spcAft>
                      </a:pPr>
                      <a:r>
                        <a:rPr lang="en-US" sz="1400" kern="1200" dirty="0">
                          <a:effectLst/>
                          <a:latin typeface="Arial" panose="020B0604020202020204" pitchFamily="34" charset="0"/>
                          <a:cs typeface="Arial" panose="020B0604020202020204" pitchFamily="34" charset="0"/>
                        </a:rPr>
                        <a:t>Activity to Output</a:t>
                      </a:r>
                      <a:endParaRPr lang="en-GB" sz="14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extLst>
                  <a:ext uri="{0D108BD9-81ED-4DB2-BD59-A6C34878D82A}">
                    <a16:rowId xmlns:a16="http://schemas.microsoft.com/office/drawing/2014/main" val="2133745357"/>
                  </a:ext>
                </a:extLst>
              </a:tr>
              <a:tr h="455055">
                <a:tc>
                  <a:txBody>
                    <a:bodyPr/>
                    <a:lstStyle/>
                    <a:p>
                      <a:pPr marL="0" algn="r" defTabSz="914400" rtl="1" eaLnBrk="1" latinLnBrk="0" hangingPunct="1">
                        <a:lnSpc>
                          <a:spcPct val="107000"/>
                        </a:lnSpc>
                        <a:spcAft>
                          <a:spcPts val="1200"/>
                        </a:spcAft>
                      </a:pPr>
                      <a:r>
                        <a:rPr lang="ar-JO" sz="1000" b="1" kern="1200" dirty="0">
                          <a:solidFill>
                            <a:srgbClr val="002060"/>
                          </a:solidFill>
                          <a:effectLst/>
                          <a:latin typeface="Arial" panose="020B0604020202020204" pitchFamily="34" charset="0"/>
                          <a:ea typeface="+mn-ea"/>
                          <a:cs typeface="Arial" panose="020B0604020202020204" pitchFamily="34" charset="0"/>
                        </a:rPr>
                        <a:t>يسمح</a:t>
                      </a:r>
                      <a:r>
                        <a:rPr lang="ar-JO" sz="1000" b="1" kern="1200" baseline="0" dirty="0">
                          <a:solidFill>
                            <a:srgbClr val="002060"/>
                          </a:solidFill>
                          <a:effectLst/>
                          <a:latin typeface="Arial" panose="020B0604020202020204" pitchFamily="34" charset="0"/>
                          <a:ea typeface="+mn-ea"/>
                          <a:cs typeface="Arial" panose="020B0604020202020204" pitchFamily="34" charset="0"/>
                        </a:rPr>
                        <a:t> الوضع الأمني والسياسي والبيئي والصحة الوطنية (مثل الكوارث الوطنية والأوبئة) بتحقيق التغيير</a:t>
                      </a:r>
                      <a:endParaRPr lang="en-GB" sz="1000" b="1" kern="1200" dirty="0">
                        <a:solidFill>
                          <a:srgbClr val="002060"/>
                        </a:solidFill>
                        <a:effectLst/>
                        <a:latin typeface="Arial" panose="020B0604020202020204" pitchFamily="34" charset="0"/>
                        <a:ea typeface="+mn-ea"/>
                        <a:cs typeface="Arial" panose="020B0604020202020204" pitchFamily="34" charset="0"/>
                      </a:endParaRPr>
                    </a:p>
                  </a:txBody>
                  <a:tcPr marL="0" marR="68580" marT="0" marB="0" anchor="ctr">
                    <a:lnT w="12700" cap="flat" cmpd="sng" algn="ctr">
                      <a:solidFill>
                        <a:schemeClr val="bg1"/>
                      </a:solidFill>
                      <a:prstDash val="solid"/>
                      <a:round/>
                      <a:headEnd type="none" w="med" len="med"/>
                      <a:tailEnd type="none" w="med" len="med"/>
                    </a:lnT>
                  </a:tcPr>
                </a:tc>
                <a:tc>
                  <a:txBody>
                    <a:bodyPr/>
                    <a:lstStyle/>
                    <a:p>
                      <a:pPr algn="ctr" rtl="1"/>
                      <a:r>
                        <a:rPr lang="ar-JO" sz="1000" b="1" dirty="0">
                          <a:solidFill>
                            <a:schemeClr val="bg1"/>
                          </a:solidFill>
                        </a:rPr>
                        <a:t>27</a:t>
                      </a:r>
                      <a:endParaRPr lang="en-US" sz="1000" b="1" dirty="0">
                        <a:solidFill>
                          <a:schemeClr val="bg1"/>
                        </a:solidFill>
                      </a:endParaRPr>
                    </a:p>
                  </a:txBody>
                  <a:tcPr marL="72000" marR="68580" marT="72000" marB="72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095295902"/>
                  </a:ext>
                </a:extLst>
              </a:tr>
              <a:tr h="464279">
                <a:tc>
                  <a:txBody>
                    <a:bodyPr/>
                    <a:lstStyle/>
                    <a:p>
                      <a:pPr marL="0" algn="r" defTabSz="914400" rtl="1" eaLnBrk="1" latinLnBrk="0" hangingPunct="1">
                        <a:lnSpc>
                          <a:spcPct val="107000"/>
                        </a:lnSpc>
                        <a:spcAft>
                          <a:spcPts val="1200"/>
                        </a:spcAft>
                      </a:pPr>
                      <a:r>
                        <a:rPr lang="ar-JO" sz="1000" b="1" kern="1200" dirty="0">
                          <a:solidFill>
                            <a:srgbClr val="002060"/>
                          </a:solidFill>
                          <a:effectLst/>
                          <a:latin typeface="Arial" panose="020B0604020202020204" pitchFamily="34" charset="0"/>
                          <a:ea typeface="+mn-ea"/>
                          <a:cs typeface="Arial" panose="020B0604020202020204" pitchFamily="34" charset="0"/>
                        </a:rPr>
                        <a:t>يواءم</a:t>
                      </a:r>
                      <a:r>
                        <a:rPr lang="ar-JO" sz="1000" b="1" kern="1200" baseline="0" dirty="0">
                          <a:solidFill>
                            <a:srgbClr val="002060"/>
                          </a:solidFill>
                          <a:effectLst/>
                          <a:latin typeface="Arial" panose="020B0604020202020204" pitchFamily="34" charset="0"/>
                          <a:ea typeface="+mn-ea"/>
                          <a:cs typeface="Arial" panose="020B0604020202020204" pitchFamily="34" charset="0"/>
                        </a:rPr>
                        <a:t> العمل على إزالة الألغام مع الأهداف الاستراتيجية الوطنية التي تساهم نحو تحقيق أهداف التنمية الاستراتيجية، وهو مدمج في خطط ومشاريع تحقيق الاستقرار والعمل الإنساني والتنمية وبناء السلام ذات العلاقة والاستثمارات المالية فيها</a:t>
                      </a:r>
                      <a:endParaRPr lang="en-GB" sz="1000" b="1" kern="1200" dirty="0">
                        <a:solidFill>
                          <a:srgbClr val="002060"/>
                        </a:solidFill>
                        <a:effectLst/>
                        <a:latin typeface="Arial" panose="020B0604020202020204" pitchFamily="34" charset="0"/>
                        <a:ea typeface="+mn-ea"/>
                        <a:cs typeface="Arial" panose="020B0604020202020204" pitchFamily="34" charset="0"/>
                      </a:endParaRPr>
                    </a:p>
                  </a:txBody>
                  <a:tcPr marL="0" marR="68580" marT="0" marB="0" anchor="ctr"/>
                </a:tc>
                <a:tc>
                  <a:txBody>
                    <a:bodyPr/>
                    <a:lstStyle/>
                    <a:p>
                      <a:pPr algn="ctr" rtl="1"/>
                      <a:r>
                        <a:rPr lang="ar-JO" sz="1000" b="1" dirty="0">
                          <a:solidFill>
                            <a:schemeClr val="bg1"/>
                          </a:solidFill>
                        </a:rPr>
                        <a:t>28</a:t>
                      </a:r>
                      <a:endParaRPr lang="en-US" sz="1000" b="1" dirty="0">
                        <a:solidFill>
                          <a:schemeClr val="bg1"/>
                        </a:solidFill>
                      </a:endParaRPr>
                    </a:p>
                  </a:txBody>
                  <a:tcPr marL="72000" marR="68580" marT="72000" marB="72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347457025"/>
                  </a:ext>
                </a:extLst>
              </a:tr>
              <a:tr h="360000">
                <a:tc>
                  <a:txBody>
                    <a:bodyPr/>
                    <a:lstStyle/>
                    <a:p>
                      <a:pPr marL="0" algn="r" defTabSz="914400" rtl="1" eaLnBrk="1" latinLnBrk="0" hangingPunct="1">
                        <a:lnSpc>
                          <a:spcPct val="107000"/>
                        </a:lnSpc>
                        <a:spcAft>
                          <a:spcPts val="1200"/>
                        </a:spcAft>
                      </a:pPr>
                      <a:r>
                        <a:rPr lang="ar-JO" sz="1000" b="1" kern="1200" dirty="0">
                          <a:solidFill>
                            <a:srgbClr val="002060"/>
                          </a:solidFill>
                          <a:effectLst/>
                          <a:latin typeface="Arial" panose="020B0604020202020204" pitchFamily="34" charset="0"/>
                          <a:ea typeface="+mn-ea"/>
                          <a:cs typeface="Arial" panose="020B0604020202020204" pitchFamily="34" charset="0"/>
                        </a:rPr>
                        <a:t>يعترف الجمهور بالسلطات كمزودة لخدمات قيمة وشفافة لا يشوبها الرغبة بالظهور بصورة جيدة أمام الأطراف الدولية</a:t>
                      </a:r>
                      <a:endParaRPr lang="en-GB" sz="1000" b="1" kern="1200" dirty="0">
                        <a:solidFill>
                          <a:srgbClr val="002060"/>
                        </a:solidFill>
                        <a:effectLst/>
                        <a:latin typeface="Arial" panose="020B0604020202020204" pitchFamily="34" charset="0"/>
                        <a:ea typeface="+mn-ea"/>
                        <a:cs typeface="Arial" panose="020B0604020202020204" pitchFamily="34" charset="0"/>
                      </a:endParaRPr>
                    </a:p>
                  </a:txBody>
                  <a:tcPr marL="0" marR="68580" marT="0" marB="0" anchor="ctr"/>
                </a:tc>
                <a:tc>
                  <a:txBody>
                    <a:bodyPr/>
                    <a:lstStyle/>
                    <a:p>
                      <a:pPr algn="ctr" rtl="1"/>
                      <a:r>
                        <a:rPr lang="ar-JO" sz="1000" b="1" dirty="0">
                          <a:solidFill>
                            <a:schemeClr val="bg1"/>
                          </a:solidFill>
                        </a:rPr>
                        <a:t>29</a:t>
                      </a:r>
                      <a:endParaRPr lang="en-US" sz="1000" b="1" dirty="0">
                        <a:solidFill>
                          <a:schemeClr val="bg1"/>
                        </a:solidFill>
                      </a:endParaRPr>
                    </a:p>
                  </a:txBody>
                  <a:tcPr marL="72000" marR="68580" marT="72000" marB="72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272151340"/>
                  </a:ext>
                </a:extLst>
              </a:tr>
              <a:tr h="360000">
                <a:tc>
                  <a:txBody>
                    <a:bodyPr/>
                    <a:lstStyle/>
                    <a:p>
                      <a:pPr marL="0" algn="r" defTabSz="914400" rtl="1" eaLnBrk="1" latinLnBrk="0" hangingPunct="1">
                        <a:lnSpc>
                          <a:spcPct val="107000"/>
                        </a:lnSpc>
                        <a:spcAft>
                          <a:spcPts val="1200"/>
                        </a:spcAft>
                      </a:pPr>
                      <a:r>
                        <a:rPr lang="ar-JO" sz="1000" b="1" kern="1200" dirty="0">
                          <a:solidFill>
                            <a:srgbClr val="002060"/>
                          </a:solidFill>
                          <a:effectLst/>
                          <a:latin typeface="Arial" panose="020B0604020202020204" pitchFamily="34" charset="0"/>
                          <a:ea typeface="+mn-ea"/>
                          <a:cs typeface="Arial" panose="020B0604020202020204" pitchFamily="34" charset="0"/>
                        </a:rPr>
                        <a:t>يتوفر للناجين الفرصة للاستفادة</a:t>
                      </a:r>
                      <a:r>
                        <a:rPr lang="ar-JO" sz="1000" b="1" kern="1200" baseline="0" dirty="0">
                          <a:solidFill>
                            <a:srgbClr val="002060"/>
                          </a:solidFill>
                          <a:effectLst/>
                          <a:latin typeface="Arial" panose="020B0604020202020204" pitchFamily="34" charset="0"/>
                          <a:ea typeface="+mn-ea"/>
                          <a:cs typeface="Arial" panose="020B0604020202020204" pitchFamily="34" charset="0"/>
                        </a:rPr>
                        <a:t> بصورة متساوية من الدعم الاجتماعي الاقتصادي ويتمتعون بالحرية لممارسة الاعتماد على الذات</a:t>
                      </a:r>
                      <a:endParaRPr lang="en-GB" sz="1000" b="1" kern="1200" dirty="0">
                        <a:solidFill>
                          <a:srgbClr val="002060"/>
                        </a:solidFill>
                        <a:effectLst/>
                        <a:latin typeface="Arial" panose="020B0604020202020204" pitchFamily="34" charset="0"/>
                        <a:ea typeface="+mn-ea"/>
                        <a:cs typeface="Arial" panose="020B0604020202020204" pitchFamily="34" charset="0"/>
                      </a:endParaRPr>
                    </a:p>
                  </a:txBody>
                  <a:tcPr marL="0" marR="68580" marT="0" marB="0" anchor="ctr"/>
                </a:tc>
                <a:tc>
                  <a:txBody>
                    <a:bodyPr/>
                    <a:lstStyle/>
                    <a:p>
                      <a:pPr algn="ctr" rtl="1"/>
                      <a:r>
                        <a:rPr lang="ar-JO" sz="1000" b="1" dirty="0">
                          <a:solidFill>
                            <a:schemeClr val="bg1"/>
                          </a:solidFill>
                        </a:rPr>
                        <a:t>30</a:t>
                      </a:r>
                      <a:endParaRPr lang="en-US" sz="1000" b="1" dirty="0">
                        <a:solidFill>
                          <a:schemeClr val="bg1"/>
                        </a:solidFill>
                      </a:endParaRPr>
                    </a:p>
                  </a:txBody>
                  <a:tcPr marL="72000" marR="68580" marT="72000" marB="72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874258800"/>
                  </a:ext>
                </a:extLst>
              </a:tr>
              <a:tr h="360000">
                <a:tc>
                  <a:txBody>
                    <a:bodyPr/>
                    <a:lstStyle/>
                    <a:p>
                      <a:pPr marL="0" algn="r" defTabSz="914400" rtl="1" eaLnBrk="1" latinLnBrk="0" hangingPunct="1">
                        <a:lnSpc>
                          <a:spcPct val="107000"/>
                        </a:lnSpc>
                        <a:spcAft>
                          <a:spcPts val="1200"/>
                        </a:spcAft>
                      </a:pPr>
                      <a:r>
                        <a:rPr lang="ar-JO" sz="1000" b="1" kern="1200" dirty="0">
                          <a:solidFill>
                            <a:srgbClr val="002060"/>
                          </a:solidFill>
                          <a:effectLst/>
                          <a:latin typeface="Arial" panose="020B0604020202020204" pitchFamily="34" charset="0"/>
                          <a:ea typeface="+mn-ea"/>
                          <a:cs typeface="Arial" panose="020B0604020202020204" pitchFamily="34" charset="0"/>
                        </a:rPr>
                        <a:t>خدمات العمل على إزالة الألغام والفوائد بعد إزالة الألغام مقدمة بالتساوي لجميع لفئات المهمشة فعلياً – وينظر إليها بأنها كذلك</a:t>
                      </a:r>
                      <a:endParaRPr lang="en-GB" sz="1000" b="1" kern="1200" dirty="0">
                        <a:solidFill>
                          <a:srgbClr val="002060"/>
                        </a:solidFill>
                        <a:effectLst/>
                        <a:latin typeface="Arial" panose="020B0604020202020204" pitchFamily="34" charset="0"/>
                        <a:ea typeface="+mn-ea"/>
                        <a:cs typeface="Arial" panose="020B0604020202020204" pitchFamily="34" charset="0"/>
                      </a:endParaRPr>
                    </a:p>
                  </a:txBody>
                  <a:tcPr marL="0" marR="68580" marT="0" marB="0" anchor="ctr"/>
                </a:tc>
                <a:tc>
                  <a:txBody>
                    <a:bodyPr/>
                    <a:lstStyle/>
                    <a:p>
                      <a:pPr algn="ctr" rtl="1"/>
                      <a:r>
                        <a:rPr lang="ar-JO" sz="1000" b="1" dirty="0">
                          <a:solidFill>
                            <a:schemeClr val="bg1"/>
                          </a:solidFill>
                        </a:rPr>
                        <a:t>31</a:t>
                      </a:r>
                      <a:endParaRPr lang="en-US" sz="1000" b="1" dirty="0">
                        <a:solidFill>
                          <a:schemeClr val="bg1"/>
                        </a:solidFill>
                      </a:endParaRPr>
                    </a:p>
                  </a:txBody>
                  <a:tcPr marL="72000" marR="68580" marT="72000" marB="7200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417538500"/>
                  </a:ext>
                </a:extLst>
              </a:tr>
            </a:tbl>
          </a:graphicData>
        </a:graphic>
      </p:graphicFrame>
    </p:spTree>
    <p:extLst>
      <p:ext uri="{BB962C8B-B14F-4D97-AF65-F5344CB8AC3E}">
        <p14:creationId xmlns:p14="http://schemas.microsoft.com/office/powerpoint/2010/main" val="4058087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ACA3396-9B54-6B15-8FE7-DA55078272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826" y="714910"/>
            <a:ext cx="8192720" cy="4608405"/>
          </a:xfrm>
          <a:prstGeom prst="rect">
            <a:avLst/>
          </a:prstGeom>
        </p:spPr>
      </p:pic>
      <p:sp>
        <p:nvSpPr>
          <p:cNvPr id="60" name="Rectangle 59">
            <a:extLst>
              <a:ext uri="{FF2B5EF4-FFF2-40B4-BE49-F238E27FC236}">
                <a16:creationId xmlns:a16="http://schemas.microsoft.com/office/drawing/2014/main" id="{482959E2-1DAF-EC48-B498-E2A9B729A03C}"/>
              </a:ext>
            </a:extLst>
          </p:cNvPr>
          <p:cNvSpPr/>
          <p:nvPr/>
        </p:nvSpPr>
        <p:spPr>
          <a:xfrm>
            <a:off x="4069528" y="5636278"/>
            <a:ext cx="1041392" cy="591178"/>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FAF6A1-2360-4B10-9673-9E6951F2B696}"/>
              </a:ext>
            </a:extLst>
          </p:cNvPr>
          <p:cNvSpPr>
            <a:spLocks noGrp="1"/>
          </p:cNvSpPr>
          <p:nvPr>
            <p:ph type="ctrTitle"/>
          </p:nvPr>
        </p:nvSpPr>
        <p:spPr>
          <a:xfrm>
            <a:off x="246184" y="695971"/>
            <a:ext cx="11805137" cy="5595499"/>
          </a:xfrm>
          <a:ln>
            <a:solidFill>
              <a:schemeClr val="bg1"/>
            </a:solidFill>
          </a:ln>
        </p:spPr>
        <p:txBody>
          <a:bodyPr numCol="1" spcCol="252000" anchor="t">
            <a:noAutofit/>
          </a:bodyPr>
          <a:lstStyle/>
          <a:p>
            <a:pPr algn="l">
              <a:spcBef>
                <a:spcPts val="600"/>
              </a:spcBef>
            </a:pPr>
            <a:br>
              <a:rPr lang="en-GB" sz="1400" dirty="0">
                <a:solidFill>
                  <a:srgbClr val="000000"/>
                </a:solidFill>
                <a:latin typeface="Arial" panose="020B0604020202020204" pitchFamily="34" charset="0"/>
                <a:cs typeface="Arial" panose="020B0604020202020204" pitchFamily="34" charset="0"/>
              </a:rPr>
            </a:br>
            <a:br>
              <a:rPr lang="en-GB" sz="1000" dirty="0">
                <a:solidFill>
                  <a:srgbClr val="000000"/>
                </a:solidFill>
                <a:latin typeface="Arial" panose="020B0604020202020204" pitchFamily="34" charset="0"/>
                <a:cs typeface="Arial" panose="020B0604020202020204" pitchFamily="34" charset="0"/>
              </a:rPr>
            </a:br>
            <a:br>
              <a:rPr lang="en-GB" sz="1100" b="0" u="none" strike="noStrike" baseline="0" dirty="0">
                <a:solidFill>
                  <a:srgbClr val="BACB4E"/>
                </a:solidFill>
                <a:latin typeface="Arial" panose="020B0604020202020204" pitchFamily="34" charset="0"/>
                <a:cs typeface="Arial" panose="020B0604020202020204" pitchFamily="34" charset="0"/>
              </a:rPr>
            </a:br>
            <a:br>
              <a:rPr lang="en-GB" sz="1100" b="0" u="none" strike="noStrike" baseline="0" dirty="0">
                <a:solidFill>
                  <a:srgbClr val="BACB4E"/>
                </a:solidFill>
                <a:latin typeface="Arial" panose="020B0604020202020204" pitchFamily="34" charset="0"/>
                <a:cs typeface="Arial" panose="020B0604020202020204" pitchFamily="34" charset="0"/>
              </a:rPr>
            </a:br>
            <a:br>
              <a:rPr lang="en-GB" sz="1100" b="0" u="none" strike="noStrike" baseline="0" dirty="0">
                <a:solidFill>
                  <a:srgbClr val="000000"/>
                </a:solidFill>
                <a:latin typeface="Arial" panose="020B0604020202020204" pitchFamily="34" charset="0"/>
                <a:cs typeface="Arial" panose="020B0604020202020204" pitchFamily="34" charset="0"/>
              </a:rPr>
            </a:br>
            <a:br>
              <a:rPr lang="en-GB" sz="1100" b="0" u="none" strike="noStrike" baseline="0" dirty="0">
                <a:solidFill>
                  <a:srgbClr val="000000"/>
                </a:solidFill>
                <a:latin typeface="Arial" panose="020B0604020202020204" pitchFamily="34" charset="0"/>
                <a:cs typeface="Arial" panose="020B0604020202020204" pitchFamily="34" charset="0"/>
              </a:rPr>
            </a:br>
            <a:br>
              <a:rPr lang="en-GB" sz="1100" b="0" u="none" strike="noStrike" baseline="0" dirty="0">
                <a:solidFill>
                  <a:srgbClr val="000000"/>
                </a:solidFill>
                <a:latin typeface="Arial" panose="020B0604020202020204" pitchFamily="34" charset="0"/>
                <a:cs typeface="Arial" panose="020B0604020202020204" pitchFamily="34" charset="0"/>
              </a:rPr>
            </a:br>
            <a:br>
              <a:rPr lang="en-GB" sz="1100" b="0" u="none" strike="noStrike" baseline="0" dirty="0">
                <a:solidFill>
                  <a:srgbClr val="000000"/>
                </a:solidFill>
                <a:latin typeface="Arial" panose="020B0604020202020204" pitchFamily="34" charset="0"/>
                <a:cs typeface="Arial" panose="020B0604020202020204" pitchFamily="34" charset="0"/>
              </a:rPr>
            </a:br>
            <a:br>
              <a:rPr lang="en-GB" sz="1100" b="0" u="none" strike="noStrike" baseline="0" dirty="0">
                <a:solidFill>
                  <a:srgbClr val="000000"/>
                </a:solidFill>
                <a:latin typeface="Arial" panose="020B0604020202020204" pitchFamily="34" charset="0"/>
                <a:cs typeface="Arial" panose="020B0604020202020204" pitchFamily="34" charset="0"/>
              </a:rPr>
            </a:br>
            <a:br>
              <a:rPr lang="en-GB" sz="1100" b="0" u="none" strike="noStrike" baseline="0" dirty="0">
                <a:solidFill>
                  <a:srgbClr val="000000"/>
                </a:solidFill>
                <a:latin typeface="Arial" panose="020B0604020202020204" pitchFamily="34" charset="0"/>
                <a:cs typeface="Arial" panose="020B0604020202020204" pitchFamily="34" charset="0"/>
              </a:rPr>
            </a:br>
            <a:br>
              <a:rPr lang="en-GB" sz="1100" dirty="0">
                <a:solidFill>
                  <a:srgbClr val="000000"/>
                </a:solidFill>
                <a:latin typeface="Arial" panose="020B0604020202020204" pitchFamily="34" charset="0"/>
                <a:cs typeface="Arial" panose="020B0604020202020204" pitchFamily="34" charset="0"/>
              </a:rPr>
            </a:br>
            <a:br>
              <a:rPr lang="en-GB" sz="1000" dirty="0">
                <a:latin typeface="Arial" panose="020B0604020202020204" pitchFamily="34" charset="0"/>
                <a:cs typeface="Arial" panose="020B0604020202020204" pitchFamily="34" charset="0"/>
              </a:rPr>
            </a:br>
            <a:br>
              <a:rPr lang="en-GB" sz="1100" dirty="0">
                <a:solidFill>
                  <a:srgbClr val="BACB4E"/>
                </a:solidFill>
                <a:latin typeface="Arial" panose="020B0604020202020204" pitchFamily="34" charset="0"/>
                <a:cs typeface="Arial" panose="020B0604020202020204" pitchFamily="34" charset="0"/>
              </a:rPr>
            </a:br>
            <a:r>
              <a:rPr lang="en-GB" sz="1100" dirty="0">
                <a:solidFill>
                  <a:srgbClr val="BACB4E"/>
                </a:solidFill>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57BA4C3-45EE-C64D-8E4C-503ADAFA706E}"/>
              </a:ext>
            </a:extLst>
          </p:cNvPr>
          <p:cNvSpPr/>
          <p:nvPr/>
        </p:nvSpPr>
        <p:spPr>
          <a:xfrm>
            <a:off x="246184" y="241215"/>
            <a:ext cx="11805138" cy="338554"/>
          </a:xfrm>
          <a:prstGeom prst="rect">
            <a:avLst/>
          </a:prstGeom>
        </p:spPr>
        <p:txBody>
          <a:bodyPr wrap="square">
            <a:spAutoFit/>
          </a:bodyPr>
          <a:lstStyle/>
          <a:p>
            <a:pPr algn="r" rtl="1"/>
            <a:r>
              <a:rPr lang="ar-JO" sz="1600" b="1" dirty="0">
                <a:solidFill>
                  <a:srgbClr val="103A71"/>
                </a:solidFill>
                <a:latin typeface="Arial" panose="020B0604020202020204" pitchFamily="34" charset="0"/>
                <a:cs typeface="Arial" panose="020B0604020202020204" pitchFamily="34" charset="0"/>
              </a:rPr>
              <a:t>شرح نظرية التغيير</a:t>
            </a:r>
            <a:endParaRPr lang="en-US" sz="1600" b="1" dirty="0">
              <a:solidFill>
                <a:srgbClr val="103A7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DAB728F-D998-564C-8635-5A9560FCEA2D}"/>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Folded Corner 7">
            <a:extLst>
              <a:ext uri="{FF2B5EF4-FFF2-40B4-BE49-F238E27FC236}">
                <a16:creationId xmlns:a16="http://schemas.microsoft.com/office/drawing/2014/main" id="{93FC13EF-F782-4F1A-B3F5-F66EEA7FDEA4}"/>
              </a:ext>
            </a:extLst>
          </p:cNvPr>
          <p:cNvSpPr/>
          <p:nvPr/>
        </p:nvSpPr>
        <p:spPr>
          <a:xfrm>
            <a:off x="8576457" y="1543027"/>
            <a:ext cx="3289451" cy="828685"/>
          </a:xfrm>
          <a:prstGeom prst="rect">
            <a:avLst/>
          </a:prstGeom>
          <a:noFill/>
          <a:ln w="19050">
            <a:solidFill>
              <a:srgbClr val="BAC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ts val="1400"/>
              </a:lnSpc>
            </a:pPr>
            <a:r>
              <a:rPr lang="ar-JO" sz="1100" dirty="0">
                <a:solidFill>
                  <a:schemeClr val="tx1"/>
                </a:solidFill>
                <a:latin typeface="Arial" panose="020B0604020202020204" pitchFamily="34" charset="0"/>
                <a:cs typeface="Arial" panose="020B0604020202020204" pitchFamily="34" charset="0"/>
              </a:rPr>
              <a:t>غالباً ما تعتمد </a:t>
            </a:r>
            <a:r>
              <a:rPr lang="ar-JO" sz="1100" b="1" dirty="0">
                <a:solidFill>
                  <a:srgbClr val="92D050"/>
                </a:solidFill>
                <a:latin typeface="Arial" panose="020B0604020202020204" pitchFamily="34" charset="0"/>
                <a:cs typeface="Arial" panose="020B0604020202020204" pitchFamily="34" charset="0"/>
              </a:rPr>
              <a:t>النتائج </a:t>
            </a:r>
            <a:r>
              <a:rPr lang="ar-JO" sz="1100" dirty="0">
                <a:solidFill>
                  <a:schemeClr val="tx1"/>
                </a:solidFill>
                <a:latin typeface="Arial" panose="020B0604020202020204" pitchFamily="34" charset="0"/>
                <a:cs typeface="Arial" panose="020B0604020202020204" pitchFamily="34" charset="0"/>
              </a:rPr>
              <a:t>على أكثر من مخرج واحد، وبالتالي قد تعتمد على المساهمة الجماعية لعدد من أصحاب المصلحة من داخل قطاع العمل على إزالة الألغام ومن خارجه</a:t>
            </a:r>
          </a:p>
        </p:txBody>
      </p:sp>
      <p:sp>
        <p:nvSpPr>
          <p:cNvPr id="12" name="Rectangle: Folded Corner 11">
            <a:extLst>
              <a:ext uri="{FF2B5EF4-FFF2-40B4-BE49-F238E27FC236}">
                <a16:creationId xmlns:a16="http://schemas.microsoft.com/office/drawing/2014/main" id="{0735E06F-41E5-4501-BF86-7BFEE8C120D5}"/>
              </a:ext>
            </a:extLst>
          </p:cNvPr>
          <p:cNvSpPr/>
          <p:nvPr/>
        </p:nvSpPr>
        <p:spPr>
          <a:xfrm>
            <a:off x="5100869" y="5629992"/>
            <a:ext cx="2882526" cy="6028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ts val="1400"/>
              </a:lnSpc>
            </a:pPr>
            <a:r>
              <a:rPr lang="ar-JO" sz="1100" dirty="0">
                <a:solidFill>
                  <a:schemeClr val="tx1"/>
                </a:solidFill>
                <a:latin typeface="Arial" panose="020B0604020202020204" pitchFamily="34" charset="0"/>
                <a:cs typeface="Arial" panose="020B0604020202020204" pitchFamily="34" charset="0"/>
              </a:rPr>
              <a:t>تعتبر سلطات إزالة الألغام النحلية ضرورية للقطاع ويمكنها تعزيز جودة كافة نتائج العمل على إزالة الألغام.</a:t>
            </a:r>
          </a:p>
        </p:txBody>
      </p:sp>
      <p:cxnSp>
        <p:nvCxnSpPr>
          <p:cNvPr id="17" name="Straight Arrow Connector 16">
            <a:extLst>
              <a:ext uri="{FF2B5EF4-FFF2-40B4-BE49-F238E27FC236}">
                <a16:creationId xmlns:a16="http://schemas.microsoft.com/office/drawing/2014/main" id="{F1881BC5-09E1-4289-8DAA-AA74FE04D66A}"/>
              </a:ext>
            </a:extLst>
          </p:cNvPr>
          <p:cNvCxnSpPr>
            <a:cxnSpLocks/>
          </p:cNvCxnSpPr>
          <p:nvPr/>
        </p:nvCxnSpPr>
        <p:spPr>
          <a:xfrm flipH="1">
            <a:off x="7745697" y="979803"/>
            <a:ext cx="849225" cy="303381"/>
          </a:xfrm>
          <a:prstGeom prst="straightConnector1">
            <a:avLst/>
          </a:prstGeom>
          <a:ln w="28575">
            <a:solidFill>
              <a:srgbClr val="7030A0"/>
            </a:solidFill>
            <a:prstDash val="solid"/>
            <a:tailEnd type="oval" w="lg" len="lg"/>
          </a:ln>
        </p:spPr>
        <p:style>
          <a:lnRef idx="1">
            <a:schemeClr val="accent2"/>
          </a:lnRef>
          <a:fillRef idx="0">
            <a:schemeClr val="accent2"/>
          </a:fillRef>
          <a:effectRef idx="0">
            <a:schemeClr val="accent2"/>
          </a:effectRef>
          <a:fontRef idx="minor">
            <a:schemeClr val="tx1"/>
          </a:fontRef>
        </p:style>
      </p:cxnSp>
      <p:sp>
        <p:nvSpPr>
          <p:cNvPr id="32" name="Rectangle: Folded Corner 31">
            <a:extLst>
              <a:ext uri="{FF2B5EF4-FFF2-40B4-BE49-F238E27FC236}">
                <a16:creationId xmlns:a16="http://schemas.microsoft.com/office/drawing/2014/main" id="{0E2F6AA5-EC1A-40A7-ADDF-6E60A58641AA}"/>
              </a:ext>
            </a:extLst>
          </p:cNvPr>
          <p:cNvSpPr/>
          <p:nvPr/>
        </p:nvSpPr>
        <p:spPr>
          <a:xfrm>
            <a:off x="8585689" y="2477014"/>
            <a:ext cx="3289450" cy="887574"/>
          </a:xfrm>
          <a:prstGeom prst="rect">
            <a:avLst/>
          </a:prstGeom>
          <a:solidFill>
            <a:schemeClr val="bg1">
              <a:alpha val="111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JO" sz="1100" dirty="0">
                <a:solidFill>
                  <a:schemeClr val="tx1"/>
                </a:solidFill>
                <a:latin typeface="Arial" panose="020B0604020202020204" pitchFamily="34" charset="0"/>
                <a:cs typeface="Arial" panose="020B0604020202020204" pitchFamily="34" charset="0"/>
              </a:rPr>
              <a:t>أوصاف إضافية لوصف المنطق من المخرجات إلى النتائج إلى التأثيرات ولتناول بعض الافتراضات التي تقوم عليها نظرية التغيير. وهي موضح بشكل أكبر في الدليل</a:t>
            </a:r>
          </a:p>
        </p:txBody>
      </p:sp>
      <p:cxnSp>
        <p:nvCxnSpPr>
          <p:cNvPr id="29" name="Straight Arrow Connector 28">
            <a:extLst>
              <a:ext uri="{FF2B5EF4-FFF2-40B4-BE49-F238E27FC236}">
                <a16:creationId xmlns:a16="http://schemas.microsoft.com/office/drawing/2014/main" id="{7C7F7638-2FC6-3445-9D57-F7268D3CF00E}"/>
              </a:ext>
            </a:extLst>
          </p:cNvPr>
          <p:cNvCxnSpPr>
            <a:cxnSpLocks/>
            <a:stCxn id="8" idx="1"/>
          </p:cNvCxnSpPr>
          <p:nvPr/>
        </p:nvCxnSpPr>
        <p:spPr>
          <a:xfrm flipH="1">
            <a:off x="8177243" y="1957370"/>
            <a:ext cx="399214" cy="157119"/>
          </a:xfrm>
          <a:prstGeom prst="straightConnector1">
            <a:avLst/>
          </a:prstGeom>
          <a:ln w="28575">
            <a:solidFill>
              <a:srgbClr val="BACB4E"/>
            </a:solidFill>
            <a:prstDash val="solid"/>
            <a:tailEnd type="oval" w="lg" len="lg"/>
          </a:ln>
        </p:spPr>
        <p:style>
          <a:lnRef idx="1">
            <a:schemeClr val="accent2"/>
          </a:lnRef>
          <a:fillRef idx="0">
            <a:schemeClr val="accent2"/>
          </a:fillRef>
          <a:effectRef idx="0">
            <a:schemeClr val="accent2"/>
          </a:effectRef>
          <a:fontRef idx="minor">
            <a:schemeClr val="tx1"/>
          </a:fontRef>
        </p:style>
      </p:cxnSp>
      <p:cxnSp>
        <p:nvCxnSpPr>
          <p:cNvPr id="44" name="Straight Arrow Connector 43">
            <a:extLst>
              <a:ext uri="{FF2B5EF4-FFF2-40B4-BE49-F238E27FC236}">
                <a16:creationId xmlns:a16="http://schemas.microsoft.com/office/drawing/2014/main" id="{EEEA41B9-B7F6-E54C-8163-56000C65D104}"/>
              </a:ext>
            </a:extLst>
          </p:cNvPr>
          <p:cNvCxnSpPr>
            <a:cxnSpLocks/>
          </p:cNvCxnSpPr>
          <p:nvPr/>
        </p:nvCxnSpPr>
        <p:spPr>
          <a:xfrm flipH="1">
            <a:off x="7745697" y="2654824"/>
            <a:ext cx="849225" cy="0"/>
          </a:xfrm>
          <a:prstGeom prst="straightConnector1">
            <a:avLst/>
          </a:prstGeom>
          <a:ln w="12700">
            <a:solidFill>
              <a:schemeClr val="bg2">
                <a:lumMod val="50000"/>
              </a:schemeClr>
            </a:solidFill>
            <a:prstDash val="solid"/>
            <a:tailEnd type="oval" w="lg" len="lg"/>
          </a:ln>
        </p:spPr>
        <p:style>
          <a:lnRef idx="1">
            <a:schemeClr val="accent2"/>
          </a:lnRef>
          <a:fillRef idx="0">
            <a:schemeClr val="accent2"/>
          </a:fillRef>
          <a:effectRef idx="0">
            <a:schemeClr val="accent2"/>
          </a:effectRef>
          <a:fontRef idx="minor">
            <a:schemeClr val="tx1"/>
          </a:fontRef>
        </p:style>
      </p:cxnSp>
      <p:cxnSp>
        <p:nvCxnSpPr>
          <p:cNvPr id="46" name="Straight Arrow Connector 45">
            <a:extLst>
              <a:ext uri="{FF2B5EF4-FFF2-40B4-BE49-F238E27FC236}">
                <a16:creationId xmlns:a16="http://schemas.microsoft.com/office/drawing/2014/main" id="{A5ED195B-79BA-3442-8F28-904FE6055FB8}"/>
              </a:ext>
            </a:extLst>
          </p:cNvPr>
          <p:cNvCxnSpPr>
            <a:cxnSpLocks/>
          </p:cNvCxnSpPr>
          <p:nvPr/>
        </p:nvCxnSpPr>
        <p:spPr>
          <a:xfrm flipH="1">
            <a:off x="6730409" y="2654824"/>
            <a:ext cx="1864514" cy="481982"/>
          </a:xfrm>
          <a:prstGeom prst="straightConnector1">
            <a:avLst/>
          </a:prstGeom>
          <a:ln w="12700">
            <a:solidFill>
              <a:schemeClr val="bg2">
                <a:lumMod val="50000"/>
              </a:schemeClr>
            </a:solidFill>
            <a:prstDash val="solid"/>
            <a:tailEnd type="oval" w="lg" len="lg"/>
          </a:ln>
        </p:spPr>
        <p:style>
          <a:lnRef idx="1">
            <a:schemeClr val="accent2"/>
          </a:lnRef>
          <a:fillRef idx="0">
            <a:schemeClr val="accent2"/>
          </a:fillRef>
          <a:effectRef idx="0">
            <a:schemeClr val="accent2"/>
          </a:effectRef>
          <a:fontRef idx="minor">
            <a:schemeClr val="tx1"/>
          </a:fontRef>
        </p:style>
      </p:cxnSp>
      <p:cxnSp>
        <p:nvCxnSpPr>
          <p:cNvPr id="51" name="Straight Arrow Connector 50">
            <a:extLst>
              <a:ext uri="{FF2B5EF4-FFF2-40B4-BE49-F238E27FC236}">
                <a16:creationId xmlns:a16="http://schemas.microsoft.com/office/drawing/2014/main" id="{557FD662-EDA5-2847-AE92-E80B0571B07C}"/>
              </a:ext>
            </a:extLst>
          </p:cNvPr>
          <p:cNvCxnSpPr>
            <a:cxnSpLocks/>
          </p:cNvCxnSpPr>
          <p:nvPr/>
        </p:nvCxnSpPr>
        <p:spPr>
          <a:xfrm flipH="1">
            <a:off x="8140419" y="3828189"/>
            <a:ext cx="484191" cy="0"/>
          </a:xfrm>
          <a:prstGeom prst="straightConnector1">
            <a:avLst/>
          </a:prstGeom>
          <a:ln w="28575">
            <a:solidFill>
              <a:srgbClr val="009FE3"/>
            </a:solidFill>
            <a:prstDash val="solid"/>
            <a:tailEnd type="oval" w="lg" len="lg"/>
          </a:ln>
        </p:spPr>
        <p:style>
          <a:lnRef idx="1">
            <a:schemeClr val="accent2"/>
          </a:lnRef>
          <a:fillRef idx="0">
            <a:schemeClr val="accent2"/>
          </a:fillRef>
          <a:effectRef idx="0">
            <a:schemeClr val="accent2"/>
          </a:effectRef>
          <a:fontRef idx="minor">
            <a:schemeClr val="tx1"/>
          </a:fontRef>
        </p:style>
      </p:cxnSp>
      <p:cxnSp>
        <p:nvCxnSpPr>
          <p:cNvPr id="52" name="Straight Arrow Connector 51">
            <a:extLst>
              <a:ext uri="{FF2B5EF4-FFF2-40B4-BE49-F238E27FC236}">
                <a16:creationId xmlns:a16="http://schemas.microsoft.com/office/drawing/2014/main" id="{A4AC6C31-6777-B246-9674-0765A1284749}"/>
              </a:ext>
            </a:extLst>
          </p:cNvPr>
          <p:cNvCxnSpPr>
            <a:cxnSpLocks/>
          </p:cNvCxnSpPr>
          <p:nvPr/>
        </p:nvCxnSpPr>
        <p:spPr>
          <a:xfrm flipH="1">
            <a:off x="8140419" y="4444327"/>
            <a:ext cx="532683" cy="123506"/>
          </a:xfrm>
          <a:prstGeom prst="straightConnector1">
            <a:avLst/>
          </a:prstGeom>
          <a:ln w="28575">
            <a:solidFill>
              <a:schemeClr val="bg2">
                <a:lumMod val="75000"/>
              </a:schemeClr>
            </a:solidFill>
            <a:prstDash val="solid"/>
            <a:tailEnd type="oval" w="lg" len="lg"/>
          </a:ln>
        </p:spPr>
        <p:style>
          <a:lnRef idx="1">
            <a:schemeClr val="accent2"/>
          </a:lnRef>
          <a:fillRef idx="0">
            <a:schemeClr val="accent2"/>
          </a:fillRef>
          <a:effectRef idx="0">
            <a:schemeClr val="accent2"/>
          </a:effectRef>
          <a:fontRef idx="minor">
            <a:schemeClr val="tx1"/>
          </a:fontRef>
        </p:style>
      </p:cxnSp>
      <p:cxnSp>
        <p:nvCxnSpPr>
          <p:cNvPr id="53" name="Straight Arrow Connector 52">
            <a:extLst>
              <a:ext uri="{FF2B5EF4-FFF2-40B4-BE49-F238E27FC236}">
                <a16:creationId xmlns:a16="http://schemas.microsoft.com/office/drawing/2014/main" id="{4DE49826-01B4-CC4F-8C66-795983C13F29}"/>
              </a:ext>
            </a:extLst>
          </p:cNvPr>
          <p:cNvCxnSpPr>
            <a:cxnSpLocks/>
          </p:cNvCxnSpPr>
          <p:nvPr/>
        </p:nvCxnSpPr>
        <p:spPr>
          <a:xfrm flipH="1" flipV="1">
            <a:off x="1334530" y="5053914"/>
            <a:ext cx="384574" cy="631929"/>
          </a:xfrm>
          <a:prstGeom prst="straightConnector1">
            <a:avLst/>
          </a:prstGeom>
          <a:ln w="19050">
            <a:solidFill>
              <a:schemeClr val="accent2"/>
            </a:solidFill>
            <a:prstDash val="solid"/>
            <a:tailEnd type="oval" w="lg" len="lg"/>
          </a:ln>
        </p:spPr>
        <p:style>
          <a:lnRef idx="1">
            <a:schemeClr val="accent2"/>
          </a:lnRef>
          <a:fillRef idx="0">
            <a:schemeClr val="accent2"/>
          </a:fillRef>
          <a:effectRef idx="0">
            <a:schemeClr val="accent2"/>
          </a:effectRef>
          <a:fontRef idx="minor">
            <a:schemeClr val="tx1"/>
          </a:fontRef>
        </p:style>
      </p:cxnSp>
      <p:cxnSp>
        <p:nvCxnSpPr>
          <p:cNvPr id="58" name="Straight Arrow Connector 57">
            <a:extLst>
              <a:ext uri="{FF2B5EF4-FFF2-40B4-BE49-F238E27FC236}">
                <a16:creationId xmlns:a16="http://schemas.microsoft.com/office/drawing/2014/main" id="{B0428D2E-5598-E540-A7DE-E48591E53ECC}"/>
              </a:ext>
            </a:extLst>
          </p:cNvPr>
          <p:cNvCxnSpPr>
            <a:cxnSpLocks/>
          </p:cNvCxnSpPr>
          <p:nvPr/>
        </p:nvCxnSpPr>
        <p:spPr>
          <a:xfrm flipH="1" flipV="1">
            <a:off x="4446329" y="3281572"/>
            <a:ext cx="478358" cy="2364579"/>
          </a:xfrm>
          <a:prstGeom prst="straightConnector1">
            <a:avLst/>
          </a:prstGeom>
          <a:ln w="19050">
            <a:solidFill>
              <a:schemeClr val="accent2"/>
            </a:solidFill>
            <a:prstDash val="solid"/>
            <a:tailEnd type="oval" w="lg" len="lg"/>
          </a:ln>
        </p:spPr>
        <p:style>
          <a:lnRef idx="1">
            <a:schemeClr val="accent2"/>
          </a:lnRef>
          <a:fillRef idx="0">
            <a:schemeClr val="accent2"/>
          </a:fillRef>
          <a:effectRef idx="0">
            <a:schemeClr val="accent2"/>
          </a:effectRef>
          <a:fontRef idx="minor">
            <a:schemeClr val="tx1"/>
          </a:fontRef>
        </p:style>
      </p:cxnSp>
      <p:cxnSp>
        <p:nvCxnSpPr>
          <p:cNvPr id="64" name="Straight Arrow Connector 63">
            <a:extLst>
              <a:ext uri="{FF2B5EF4-FFF2-40B4-BE49-F238E27FC236}">
                <a16:creationId xmlns:a16="http://schemas.microsoft.com/office/drawing/2014/main" id="{CD05BEA2-D0A1-4F40-B383-B0E9F67D5335}"/>
              </a:ext>
            </a:extLst>
          </p:cNvPr>
          <p:cNvCxnSpPr>
            <a:cxnSpLocks/>
          </p:cNvCxnSpPr>
          <p:nvPr/>
        </p:nvCxnSpPr>
        <p:spPr>
          <a:xfrm flipH="1" flipV="1">
            <a:off x="5274757" y="4660338"/>
            <a:ext cx="3398345" cy="698899"/>
          </a:xfrm>
          <a:prstGeom prst="straightConnector1">
            <a:avLst/>
          </a:prstGeom>
          <a:ln w="19050">
            <a:solidFill>
              <a:schemeClr val="accent2"/>
            </a:solidFill>
            <a:prstDash val="solid"/>
            <a:tailEnd type="oval" w="lg" len="lg"/>
          </a:ln>
        </p:spPr>
        <p:style>
          <a:lnRef idx="1">
            <a:schemeClr val="accent2"/>
          </a:lnRef>
          <a:fillRef idx="0">
            <a:schemeClr val="accent2"/>
          </a:fillRef>
          <a:effectRef idx="0">
            <a:schemeClr val="accent2"/>
          </a:effectRef>
          <a:fontRef idx="minor">
            <a:schemeClr val="tx1"/>
          </a:fontRef>
        </p:style>
      </p:cxnSp>
      <p:sp>
        <p:nvSpPr>
          <p:cNvPr id="11" name="Rectangle: Folded Corner 10">
            <a:extLst>
              <a:ext uri="{FF2B5EF4-FFF2-40B4-BE49-F238E27FC236}">
                <a16:creationId xmlns:a16="http://schemas.microsoft.com/office/drawing/2014/main" id="{4B188BCC-D290-4B3E-85C8-A2B3A8013B6F}"/>
              </a:ext>
            </a:extLst>
          </p:cNvPr>
          <p:cNvSpPr/>
          <p:nvPr/>
        </p:nvSpPr>
        <p:spPr>
          <a:xfrm>
            <a:off x="532678" y="5623719"/>
            <a:ext cx="3227843" cy="6153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ts val="1400"/>
              </a:lnSpc>
            </a:pPr>
            <a:r>
              <a:rPr lang="ar-JO" sz="1100" dirty="0">
                <a:solidFill>
                  <a:schemeClr val="tx1"/>
                </a:solidFill>
                <a:latin typeface="Arial" panose="020B0604020202020204" pitchFamily="34" charset="0"/>
                <a:cs typeface="Arial" panose="020B0604020202020204" pitchFamily="34" charset="0"/>
              </a:rPr>
              <a:t>تعتبر المبادئ ضرورية لخلق بيئة </a:t>
            </a:r>
            <a:r>
              <a:rPr lang="ar-JO" sz="1100" dirty="0" err="1">
                <a:solidFill>
                  <a:schemeClr val="tx1"/>
                </a:solidFill>
                <a:latin typeface="Arial" panose="020B0604020202020204" pitchFamily="34" charset="0"/>
                <a:cs typeface="Arial" panose="020B0604020202020204" pitchFamily="34" charset="0"/>
              </a:rPr>
              <a:t>تمكينية</a:t>
            </a:r>
            <a:r>
              <a:rPr lang="ar-JO" sz="1100" dirty="0">
                <a:solidFill>
                  <a:schemeClr val="tx1"/>
                </a:solidFill>
                <a:latin typeface="Arial" panose="020B0604020202020204" pitchFamily="34" charset="0"/>
                <a:cs typeface="Arial" panose="020B0604020202020204" pitchFamily="34" charset="0"/>
              </a:rPr>
              <a:t> لتحقيق النجاح الأكبر للقطاع</a:t>
            </a:r>
          </a:p>
        </p:txBody>
      </p:sp>
      <p:sp>
        <p:nvSpPr>
          <p:cNvPr id="4" name="Rectangle: Folded Corner 9">
            <a:extLst>
              <a:ext uri="{FF2B5EF4-FFF2-40B4-BE49-F238E27FC236}">
                <a16:creationId xmlns:a16="http://schemas.microsoft.com/office/drawing/2014/main" id="{C397A5BB-8AB7-DFFD-90E4-194A1ED583D8}"/>
              </a:ext>
            </a:extLst>
          </p:cNvPr>
          <p:cNvSpPr/>
          <p:nvPr/>
        </p:nvSpPr>
        <p:spPr>
          <a:xfrm>
            <a:off x="8576457" y="5158024"/>
            <a:ext cx="3227850" cy="727418"/>
          </a:xfrm>
          <a:prstGeom prst="rect">
            <a:avLst/>
          </a:prstGeom>
          <a:solidFill>
            <a:schemeClr val="bg1"/>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00"/>
              </a:lnSpc>
            </a:pPr>
            <a:endParaRPr lang="en-GB" sz="1200" dirty="0">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EE554FD-2B8B-9B19-8E53-37ABC6756398}"/>
              </a:ext>
            </a:extLst>
          </p:cNvPr>
          <p:cNvSpPr txBox="1"/>
          <p:nvPr/>
        </p:nvSpPr>
        <p:spPr>
          <a:xfrm>
            <a:off x="8730726" y="5232519"/>
            <a:ext cx="2999375" cy="438646"/>
          </a:xfrm>
          <a:prstGeom prst="rect">
            <a:avLst/>
          </a:prstGeom>
          <a:noFill/>
        </p:spPr>
        <p:txBody>
          <a:bodyPr wrap="square">
            <a:spAutoFit/>
          </a:bodyPr>
          <a:lstStyle/>
          <a:p>
            <a:pPr algn="r" rtl="1">
              <a:lnSpc>
                <a:spcPts val="1400"/>
              </a:lnSpc>
            </a:pPr>
            <a:r>
              <a:rPr lang="ar-JO" sz="1100" dirty="0">
                <a:solidFill>
                  <a:schemeClr val="tx1"/>
                </a:solidFill>
                <a:latin typeface="Arial" panose="020B0604020202020204" pitchFamily="34" charset="0"/>
                <a:cs typeface="Arial" panose="020B0604020202020204" pitchFamily="34" charset="0"/>
              </a:rPr>
              <a:t>يعتبر التعاون والتنسيق بين أصحاب المصلحة لضمان نجاح كافة الأنشطة</a:t>
            </a:r>
          </a:p>
        </p:txBody>
      </p:sp>
      <p:sp>
        <p:nvSpPr>
          <p:cNvPr id="7" name="Rectangle: Folded Corner 6">
            <a:extLst>
              <a:ext uri="{FF2B5EF4-FFF2-40B4-BE49-F238E27FC236}">
                <a16:creationId xmlns:a16="http://schemas.microsoft.com/office/drawing/2014/main" id="{388F1DF7-A082-4BC0-88B0-787A02744545}"/>
              </a:ext>
            </a:extLst>
          </p:cNvPr>
          <p:cNvSpPr/>
          <p:nvPr/>
        </p:nvSpPr>
        <p:spPr>
          <a:xfrm>
            <a:off x="8576457" y="642159"/>
            <a:ext cx="3307915" cy="755596"/>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ts val="1400"/>
              </a:lnSpc>
            </a:pPr>
            <a:r>
              <a:rPr lang="ar-JO" sz="1100" dirty="0">
                <a:solidFill>
                  <a:schemeClr val="tx1"/>
                </a:solidFill>
                <a:latin typeface="Arial" panose="020B0604020202020204" pitchFamily="34" charset="0"/>
                <a:cs typeface="Arial" panose="020B0604020202020204" pitchFamily="34" charset="0"/>
              </a:rPr>
              <a:t>تتناول </a:t>
            </a:r>
            <a:r>
              <a:rPr lang="ar-JO" sz="1100" b="1" dirty="0">
                <a:solidFill>
                  <a:srgbClr val="7030A0"/>
                </a:solidFill>
                <a:latin typeface="Arial" panose="020B0604020202020204" pitchFamily="34" charset="0"/>
                <a:cs typeface="Arial" panose="020B0604020202020204" pitchFamily="34" charset="0"/>
              </a:rPr>
              <a:t>التأثيرات </a:t>
            </a:r>
            <a:r>
              <a:rPr lang="ar-JO" sz="1100" dirty="0">
                <a:solidFill>
                  <a:schemeClr val="tx1"/>
                </a:solidFill>
                <a:latin typeface="Arial" panose="020B0604020202020204" pitchFamily="34" charset="0"/>
                <a:cs typeface="Arial" panose="020B0604020202020204" pitchFamily="34" charset="0"/>
              </a:rPr>
              <a:t>الاستراتيجيات المختلفة والأهداف طويلة الأمد للقطاع، وستتأثر دوماً بعوامل خارجة عن سيطرة القطاع</a:t>
            </a:r>
            <a:endParaRPr lang="ar-JO" sz="1100" b="1" dirty="0">
              <a:solidFill>
                <a:srgbClr val="7030A0"/>
              </a:solidFill>
              <a:latin typeface="Arial" panose="020B0604020202020204" pitchFamily="34" charset="0"/>
              <a:cs typeface="Arial" panose="020B0604020202020204" pitchFamily="34" charset="0"/>
            </a:endParaRPr>
          </a:p>
        </p:txBody>
      </p:sp>
      <p:pic>
        <p:nvPicPr>
          <p:cNvPr id="40" name="Picture 39" descr="A picture containing kitchenware, strainer, several&#10;&#10;Description automatically generated">
            <a:extLst>
              <a:ext uri="{FF2B5EF4-FFF2-40B4-BE49-F238E27FC236}">
                <a16:creationId xmlns:a16="http://schemas.microsoft.com/office/drawing/2014/main" id="{90178464-9945-434C-974B-627D61904C78}"/>
              </a:ext>
            </a:extLst>
          </p:cNvPr>
          <p:cNvPicPr>
            <a:picLocks noChangeAspect="1"/>
          </p:cNvPicPr>
          <p:nvPr/>
        </p:nvPicPr>
        <p:blipFill>
          <a:blip r:embed="rId3">
            <a:alphaModFix/>
            <a:extLst>
              <a:ext uri="{BEBA8EAE-BF5A-486C-A8C5-ECC9F3942E4B}">
                <a14:imgProps xmlns:a14="http://schemas.microsoft.com/office/drawing/2010/main">
                  <a14:imgLayer r:embed="rId4">
                    <a14:imgEffect>
                      <a14:artisticPaintStrokes/>
                    </a14:imgEffect>
                    <a14:imgEffect>
                      <a14:brightnessContrast contrast="-40000"/>
                    </a14:imgEffect>
                  </a14:imgLayer>
                </a14:imgProps>
              </a:ext>
            </a:extLst>
          </a:blip>
          <a:stretch>
            <a:fillRect/>
          </a:stretch>
        </p:blipFill>
        <p:spPr>
          <a:xfrm>
            <a:off x="4161120" y="5710165"/>
            <a:ext cx="878085" cy="427084"/>
          </a:xfrm>
          <a:prstGeom prst="rect">
            <a:avLst/>
          </a:prstGeom>
          <a:solidFill>
            <a:schemeClr val="bg2">
              <a:lumMod val="75000"/>
            </a:schemeClr>
          </a:solidFill>
          <a:ln>
            <a:noFill/>
          </a:ln>
        </p:spPr>
      </p:pic>
      <p:sp>
        <p:nvSpPr>
          <p:cNvPr id="10" name="Rectangle: Folded Corner 9">
            <a:extLst>
              <a:ext uri="{FF2B5EF4-FFF2-40B4-BE49-F238E27FC236}">
                <a16:creationId xmlns:a16="http://schemas.microsoft.com/office/drawing/2014/main" id="{E4084070-94C2-465B-9D95-E4AFE4CAB675}"/>
              </a:ext>
            </a:extLst>
          </p:cNvPr>
          <p:cNvSpPr/>
          <p:nvPr/>
        </p:nvSpPr>
        <p:spPr>
          <a:xfrm>
            <a:off x="8576457" y="4235561"/>
            <a:ext cx="3248697" cy="704063"/>
          </a:xfrm>
          <a:prstGeom prst="rect">
            <a:avLst/>
          </a:prstGeom>
          <a:solidFill>
            <a:schemeClr val="bg1"/>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ts val="1400"/>
              </a:lnSpc>
            </a:pPr>
            <a:r>
              <a:rPr lang="ar-JO" sz="1100" dirty="0">
                <a:solidFill>
                  <a:schemeClr val="tx1"/>
                </a:solidFill>
                <a:latin typeface="Arial" panose="020B0604020202020204" pitchFamily="34" charset="0"/>
                <a:cs typeface="Arial" panose="020B0604020202020204" pitchFamily="34" charset="0"/>
              </a:rPr>
              <a:t>تغطي</a:t>
            </a:r>
            <a:r>
              <a:rPr lang="ar-JO" sz="1100" b="1" dirty="0">
                <a:solidFill>
                  <a:srgbClr val="808080"/>
                </a:solidFill>
                <a:latin typeface="Arial" panose="020B0604020202020204" pitchFamily="34" charset="0"/>
                <a:cs typeface="Arial" panose="020B0604020202020204" pitchFamily="34" charset="0"/>
              </a:rPr>
              <a:t> الأنشطة </a:t>
            </a:r>
            <a:r>
              <a:rPr lang="ar-JO" sz="1100" dirty="0">
                <a:solidFill>
                  <a:schemeClr val="tx1"/>
                </a:solidFill>
                <a:latin typeface="Arial" panose="020B0604020202020204" pitchFamily="34" charset="0"/>
                <a:cs typeface="Arial" panose="020B0604020202020204" pitchFamily="34" charset="0"/>
              </a:rPr>
              <a:t>كافة أعمدة العمل على إزالة الألغام ومن غير المتوقع أن ينفذها كافة أصحاب المصلحة في كافة الأوقات. </a:t>
            </a:r>
          </a:p>
        </p:txBody>
      </p:sp>
      <p:sp>
        <p:nvSpPr>
          <p:cNvPr id="9" name="Rectangle: Folded Corner 8">
            <a:extLst>
              <a:ext uri="{FF2B5EF4-FFF2-40B4-BE49-F238E27FC236}">
                <a16:creationId xmlns:a16="http://schemas.microsoft.com/office/drawing/2014/main" id="{FE5DA33E-12B6-44A2-B977-107E6164E42D}"/>
              </a:ext>
            </a:extLst>
          </p:cNvPr>
          <p:cNvSpPr/>
          <p:nvPr/>
        </p:nvSpPr>
        <p:spPr>
          <a:xfrm>
            <a:off x="8576457" y="3621814"/>
            <a:ext cx="3255632" cy="395343"/>
          </a:xfrm>
          <a:prstGeom prst="rect">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JO" sz="1100" dirty="0">
                <a:solidFill>
                  <a:schemeClr val="tx1"/>
                </a:solidFill>
                <a:latin typeface="Arial" panose="020B0604020202020204" pitchFamily="34" charset="0"/>
                <a:cs typeface="Arial" panose="020B0604020202020204" pitchFamily="34" charset="0"/>
              </a:rPr>
              <a:t>تدفق</a:t>
            </a:r>
            <a:r>
              <a:rPr lang="ar-JO" sz="1100" b="1" dirty="0">
                <a:solidFill>
                  <a:srgbClr val="00B0F0"/>
                </a:solidFill>
                <a:latin typeface="Arial" panose="020B0604020202020204" pitchFamily="34" charset="0"/>
                <a:cs typeface="Arial" panose="020B0604020202020204" pitchFamily="34" charset="0"/>
              </a:rPr>
              <a:t> المخرجات </a:t>
            </a:r>
            <a:r>
              <a:rPr lang="ar-JO" sz="1100" dirty="0">
                <a:solidFill>
                  <a:schemeClr val="tx1"/>
                </a:solidFill>
                <a:latin typeface="Arial" panose="020B0604020202020204" pitchFamily="34" charset="0"/>
                <a:cs typeface="Arial" panose="020B0604020202020204" pitchFamily="34" charset="0"/>
              </a:rPr>
              <a:t>من الأنشطة</a:t>
            </a:r>
          </a:p>
        </p:txBody>
      </p:sp>
    </p:spTree>
    <p:extLst>
      <p:ext uri="{BB962C8B-B14F-4D97-AF65-F5344CB8AC3E}">
        <p14:creationId xmlns:p14="http://schemas.microsoft.com/office/powerpoint/2010/main" val="1939652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AF6A1-2360-4B10-9673-9E6951F2B696}"/>
              </a:ext>
            </a:extLst>
          </p:cNvPr>
          <p:cNvSpPr>
            <a:spLocks noGrp="1"/>
          </p:cNvSpPr>
          <p:nvPr>
            <p:ph type="ctrTitle"/>
          </p:nvPr>
        </p:nvSpPr>
        <p:spPr>
          <a:xfrm>
            <a:off x="-9939" y="888043"/>
            <a:ext cx="11699630" cy="5517881"/>
          </a:xfrm>
          <a:ln>
            <a:solidFill>
              <a:schemeClr val="bg1"/>
            </a:solidFill>
          </a:ln>
        </p:spPr>
        <p:txBody>
          <a:bodyPr numCol="1" spcCol="252000" anchor="t">
            <a:noAutofit/>
          </a:bodyPr>
          <a:lstStyle/>
          <a:p>
            <a:pPr algn="l">
              <a:spcBef>
                <a:spcPts val="600"/>
              </a:spcBef>
            </a:pPr>
            <a:br>
              <a:rPr lang="en-GB" sz="1400" dirty="0">
                <a:solidFill>
                  <a:srgbClr val="000000"/>
                </a:solidFill>
                <a:latin typeface="Arial" panose="020B0604020202020204" pitchFamily="34" charset="0"/>
                <a:cs typeface="Arial" panose="020B0604020202020204" pitchFamily="34" charset="0"/>
              </a:rPr>
            </a:br>
            <a:br>
              <a:rPr lang="en-GB" sz="1000" dirty="0">
                <a:solidFill>
                  <a:srgbClr val="000000"/>
                </a:solidFill>
                <a:latin typeface="Arial" panose="020B0604020202020204" pitchFamily="34" charset="0"/>
                <a:cs typeface="Arial" panose="020B0604020202020204" pitchFamily="34" charset="0"/>
              </a:rPr>
            </a:br>
            <a:br>
              <a:rPr lang="en-GB" sz="1100" b="0" u="none" strike="noStrike" baseline="0" dirty="0">
                <a:solidFill>
                  <a:srgbClr val="BACB4E"/>
                </a:solidFill>
                <a:latin typeface="Arial" panose="020B0604020202020204" pitchFamily="34" charset="0"/>
                <a:cs typeface="Arial" panose="020B0604020202020204" pitchFamily="34" charset="0"/>
              </a:rPr>
            </a:br>
            <a:br>
              <a:rPr lang="en-GB" sz="1100" b="0" u="none" strike="noStrike" baseline="0" dirty="0">
                <a:solidFill>
                  <a:srgbClr val="BACB4E"/>
                </a:solidFill>
                <a:latin typeface="Arial" panose="020B0604020202020204" pitchFamily="34" charset="0"/>
                <a:cs typeface="Arial" panose="020B0604020202020204" pitchFamily="34" charset="0"/>
              </a:rPr>
            </a:br>
            <a:br>
              <a:rPr lang="en-GB" sz="1100" b="0" u="none" strike="noStrike" baseline="0" dirty="0">
                <a:solidFill>
                  <a:srgbClr val="000000"/>
                </a:solidFill>
                <a:latin typeface="Arial" panose="020B0604020202020204" pitchFamily="34" charset="0"/>
                <a:cs typeface="Arial" panose="020B0604020202020204" pitchFamily="34" charset="0"/>
              </a:rPr>
            </a:br>
            <a:br>
              <a:rPr lang="en-GB" sz="1100" b="0" u="none" strike="noStrike" baseline="0" dirty="0">
                <a:solidFill>
                  <a:srgbClr val="000000"/>
                </a:solidFill>
                <a:latin typeface="Arial" panose="020B0604020202020204" pitchFamily="34" charset="0"/>
                <a:cs typeface="Arial" panose="020B0604020202020204" pitchFamily="34" charset="0"/>
              </a:rPr>
            </a:br>
            <a:br>
              <a:rPr lang="en-GB" sz="1100" b="0" u="none" strike="noStrike" baseline="0" dirty="0">
                <a:solidFill>
                  <a:srgbClr val="000000"/>
                </a:solidFill>
                <a:latin typeface="Arial" panose="020B0604020202020204" pitchFamily="34" charset="0"/>
                <a:cs typeface="Arial" panose="020B0604020202020204" pitchFamily="34" charset="0"/>
              </a:rPr>
            </a:br>
            <a:br>
              <a:rPr lang="en-GB" sz="1100" b="0" u="none" strike="noStrike" baseline="0" dirty="0">
                <a:solidFill>
                  <a:srgbClr val="000000"/>
                </a:solidFill>
                <a:latin typeface="Arial" panose="020B0604020202020204" pitchFamily="34" charset="0"/>
                <a:cs typeface="Arial" panose="020B0604020202020204" pitchFamily="34" charset="0"/>
              </a:rPr>
            </a:br>
            <a:br>
              <a:rPr lang="en-GB" sz="1100" b="0" u="none" strike="noStrike" baseline="0" dirty="0">
                <a:solidFill>
                  <a:srgbClr val="000000"/>
                </a:solidFill>
                <a:latin typeface="Arial" panose="020B0604020202020204" pitchFamily="34" charset="0"/>
                <a:cs typeface="Arial" panose="020B0604020202020204" pitchFamily="34" charset="0"/>
              </a:rPr>
            </a:br>
            <a:br>
              <a:rPr lang="en-GB" sz="1100" b="0" u="none" strike="noStrike" baseline="0" dirty="0">
                <a:solidFill>
                  <a:srgbClr val="000000"/>
                </a:solidFill>
                <a:latin typeface="Arial" panose="020B0604020202020204" pitchFamily="34" charset="0"/>
                <a:cs typeface="Arial" panose="020B0604020202020204" pitchFamily="34" charset="0"/>
              </a:rPr>
            </a:br>
            <a:br>
              <a:rPr lang="en-GB" sz="1100" dirty="0">
                <a:solidFill>
                  <a:srgbClr val="000000"/>
                </a:solidFill>
                <a:latin typeface="Arial" panose="020B0604020202020204" pitchFamily="34" charset="0"/>
                <a:cs typeface="Arial" panose="020B0604020202020204" pitchFamily="34" charset="0"/>
              </a:rPr>
            </a:br>
            <a:br>
              <a:rPr lang="en-GB" sz="1000" dirty="0">
                <a:latin typeface="Arial" panose="020B0604020202020204" pitchFamily="34" charset="0"/>
                <a:cs typeface="Arial" panose="020B0604020202020204" pitchFamily="34" charset="0"/>
              </a:rPr>
            </a:br>
            <a:br>
              <a:rPr lang="en-GB" sz="1100" dirty="0">
                <a:solidFill>
                  <a:srgbClr val="BACB4E"/>
                </a:solidFill>
                <a:latin typeface="Arial" panose="020B0604020202020204" pitchFamily="34" charset="0"/>
                <a:cs typeface="Arial" panose="020B0604020202020204" pitchFamily="34" charset="0"/>
              </a:rPr>
            </a:br>
            <a:r>
              <a:rPr lang="en-GB" sz="1100" dirty="0">
                <a:solidFill>
                  <a:srgbClr val="BACB4E"/>
                </a:solidFill>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57BA4C3-45EE-C64D-8E4C-503ADAFA706E}"/>
              </a:ext>
            </a:extLst>
          </p:cNvPr>
          <p:cNvSpPr/>
          <p:nvPr/>
        </p:nvSpPr>
        <p:spPr>
          <a:xfrm>
            <a:off x="237339" y="309535"/>
            <a:ext cx="11805138" cy="338554"/>
          </a:xfrm>
          <a:prstGeom prst="rect">
            <a:avLst/>
          </a:prstGeom>
        </p:spPr>
        <p:txBody>
          <a:bodyPr wrap="square">
            <a:spAutoFit/>
          </a:bodyPr>
          <a:lstStyle/>
          <a:p>
            <a:pPr algn="r" rtl="1"/>
            <a:r>
              <a:rPr lang="ar-JO" sz="1600" b="1" dirty="0">
                <a:solidFill>
                  <a:srgbClr val="103A71"/>
                </a:solidFill>
                <a:latin typeface="Arial" panose="020B0604020202020204" pitchFamily="34" charset="0"/>
                <a:cs typeface="Arial" panose="020B0604020202020204" pitchFamily="34" charset="0"/>
              </a:rPr>
              <a:t>شرح تعريفات المفاهيم الرئيسية في نظرية التغيير</a:t>
            </a:r>
            <a:endParaRPr lang="en-US" sz="1600" b="1" dirty="0">
              <a:solidFill>
                <a:srgbClr val="103A7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DAB728F-D998-564C-8635-5A9560FCEA2D}"/>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2AAE9F6F-89B9-738A-8BF4-5E1D70644DAE}"/>
              </a:ext>
            </a:extLst>
          </p:cNvPr>
          <p:cNvSpPr txBox="1"/>
          <p:nvPr/>
        </p:nvSpPr>
        <p:spPr>
          <a:xfrm>
            <a:off x="653362" y="3775639"/>
            <a:ext cx="2505795" cy="692497"/>
          </a:xfrm>
          <a:prstGeom prst="rect">
            <a:avLst/>
          </a:prstGeom>
          <a:noFill/>
          <a:ln>
            <a:noFill/>
          </a:ln>
        </p:spPr>
        <p:txBody>
          <a:bodyPr wrap="square" lIns="0" rtlCol="0">
            <a:spAutoFit/>
          </a:bodyPr>
          <a:lstStyle/>
          <a:p>
            <a:pPr algn="r" rtl="1"/>
            <a:r>
              <a:rPr lang="ar-JO" sz="1300" dirty="0">
                <a:solidFill>
                  <a:srgbClr val="103A71"/>
                </a:solidFill>
                <a:latin typeface="Arial" panose="020B0604020202020204" pitchFamily="34" charset="0"/>
                <a:cs typeface="Arial" panose="020B0604020202020204" pitchFamily="34" charset="0"/>
              </a:rPr>
              <a:t>الأنشطة المنفذة أو العمل المنفذ الذي تستخدم خلاله </a:t>
            </a:r>
            <a:r>
              <a:rPr lang="ar-JO" sz="1300" b="1" dirty="0">
                <a:solidFill>
                  <a:srgbClr val="103A71"/>
                </a:solidFill>
                <a:latin typeface="Arial" panose="020B0604020202020204" pitchFamily="34" charset="0"/>
                <a:cs typeface="Arial" panose="020B0604020202020204" pitchFamily="34" charset="0"/>
              </a:rPr>
              <a:t>المدخلات</a:t>
            </a:r>
            <a:r>
              <a:rPr lang="ar-JO" sz="1300" dirty="0">
                <a:solidFill>
                  <a:srgbClr val="103A71"/>
                </a:solidFill>
                <a:latin typeface="Arial" panose="020B0604020202020204" pitchFamily="34" charset="0"/>
                <a:cs typeface="Arial" panose="020B0604020202020204" pitchFamily="34" charset="0"/>
              </a:rPr>
              <a:t>، مثل التمويل والمساعدة الفنية والموارد الأخرى، لإنتاج </a:t>
            </a:r>
            <a:r>
              <a:rPr lang="ar-JO" sz="1300" b="1" dirty="0">
                <a:solidFill>
                  <a:srgbClr val="103A71"/>
                </a:solidFill>
                <a:latin typeface="Arial" panose="020B0604020202020204" pitchFamily="34" charset="0"/>
                <a:cs typeface="Arial" panose="020B0604020202020204" pitchFamily="34" charset="0"/>
              </a:rPr>
              <a:t>مخرجات</a:t>
            </a:r>
            <a:r>
              <a:rPr lang="ar-JO" sz="1300" dirty="0">
                <a:solidFill>
                  <a:srgbClr val="103A71"/>
                </a:solidFill>
                <a:latin typeface="Arial" panose="020B0604020202020204" pitchFamily="34" charset="0"/>
                <a:cs typeface="Arial" panose="020B0604020202020204" pitchFamily="34" charset="0"/>
              </a:rPr>
              <a:t> محددة</a:t>
            </a:r>
          </a:p>
        </p:txBody>
      </p:sp>
      <p:sp>
        <p:nvSpPr>
          <p:cNvPr id="28" name="TextBox 27">
            <a:extLst>
              <a:ext uri="{FF2B5EF4-FFF2-40B4-BE49-F238E27FC236}">
                <a16:creationId xmlns:a16="http://schemas.microsoft.com/office/drawing/2014/main" id="{99F24D02-5DB2-BD82-1C74-01FBE6B15293}"/>
              </a:ext>
            </a:extLst>
          </p:cNvPr>
          <p:cNvSpPr txBox="1"/>
          <p:nvPr/>
        </p:nvSpPr>
        <p:spPr>
          <a:xfrm>
            <a:off x="3370952" y="3785915"/>
            <a:ext cx="2437556" cy="892552"/>
          </a:xfrm>
          <a:prstGeom prst="rect">
            <a:avLst/>
          </a:prstGeom>
          <a:noFill/>
          <a:ln>
            <a:noFill/>
          </a:ln>
        </p:spPr>
        <p:txBody>
          <a:bodyPr wrap="square" lIns="0" rtlCol="0">
            <a:spAutoFit/>
          </a:bodyPr>
          <a:lstStyle/>
          <a:p>
            <a:pPr algn="r" rtl="1"/>
            <a:r>
              <a:rPr lang="ar-JO" sz="1300" b="1" dirty="0">
                <a:solidFill>
                  <a:srgbClr val="103A71"/>
                </a:solidFill>
                <a:latin typeface="Arial" panose="020B0604020202020204" pitchFamily="34" charset="0"/>
                <a:cs typeface="Arial" panose="020B0604020202020204" pitchFamily="34" charset="0"/>
              </a:rPr>
              <a:t>منتجات محددة ومباشرة </a:t>
            </a:r>
            <a:r>
              <a:rPr lang="ar-JO" sz="1300" dirty="0">
                <a:solidFill>
                  <a:srgbClr val="103A71"/>
                </a:solidFill>
                <a:latin typeface="Arial" panose="020B0604020202020204" pitchFamily="34" charset="0"/>
                <a:cs typeface="Arial" panose="020B0604020202020204" pitchFamily="34" charset="0"/>
              </a:rPr>
              <a:t>(منتجات أو خدمات). </a:t>
            </a:r>
            <a:r>
              <a:rPr lang="ar-JO" sz="1300" b="1" dirty="0">
                <a:solidFill>
                  <a:srgbClr val="103A71"/>
                </a:solidFill>
                <a:latin typeface="Arial" panose="020B0604020202020204" pitchFamily="34" charset="0"/>
                <a:cs typeface="Arial" panose="020B0604020202020204" pitchFamily="34" charset="0"/>
              </a:rPr>
              <a:t>تعزى بشكل كامل ومباشر </a:t>
            </a:r>
            <a:r>
              <a:rPr lang="ar-JO" sz="1300" dirty="0">
                <a:solidFill>
                  <a:srgbClr val="103A71"/>
                </a:solidFill>
                <a:latin typeface="Arial" panose="020B0604020202020204" pitchFamily="34" charset="0"/>
                <a:cs typeface="Arial" panose="020B0604020202020204" pitchFamily="34" charset="0"/>
              </a:rPr>
              <a:t>للتدخل، مثل </a:t>
            </a:r>
            <a:r>
              <a:rPr lang="ar-JO" sz="1300" b="1" dirty="0">
                <a:solidFill>
                  <a:srgbClr val="103A71"/>
                </a:solidFill>
                <a:latin typeface="Arial" panose="020B0604020202020204" pitchFamily="34" charset="0"/>
                <a:cs typeface="Arial" panose="020B0604020202020204" pitchFamily="34" charset="0"/>
              </a:rPr>
              <a:t>سيطرة</a:t>
            </a:r>
            <a:r>
              <a:rPr lang="ar-JO" sz="1300" dirty="0">
                <a:solidFill>
                  <a:srgbClr val="103A71"/>
                </a:solidFill>
                <a:latin typeface="Arial" panose="020B0604020202020204" pitchFamily="34" charset="0"/>
                <a:cs typeface="Arial" panose="020B0604020202020204" pitchFamily="34" charset="0"/>
              </a:rPr>
              <a:t> المنفذ. والغاية منها توفير الظروف لحدوث النتائج</a:t>
            </a:r>
            <a:endParaRPr lang="ar-JO" sz="1300" b="1" dirty="0">
              <a:solidFill>
                <a:srgbClr val="103A7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9403E1E8-929F-B52C-CC56-D440007710CE}"/>
              </a:ext>
            </a:extLst>
          </p:cNvPr>
          <p:cNvSpPr txBox="1"/>
          <p:nvPr/>
        </p:nvSpPr>
        <p:spPr>
          <a:xfrm>
            <a:off x="6081296" y="3757652"/>
            <a:ext cx="2627010" cy="1492716"/>
          </a:xfrm>
          <a:prstGeom prst="rect">
            <a:avLst/>
          </a:prstGeom>
          <a:noFill/>
          <a:ln>
            <a:noFill/>
          </a:ln>
        </p:spPr>
        <p:txBody>
          <a:bodyPr wrap="square" lIns="0" rtlCol="0">
            <a:spAutoFit/>
          </a:bodyPr>
          <a:lstStyle/>
          <a:p>
            <a:pPr algn="r" rtl="1"/>
            <a:r>
              <a:rPr lang="ar-JO" sz="1300" b="1" dirty="0">
                <a:solidFill>
                  <a:srgbClr val="103A71"/>
                </a:solidFill>
                <a:latin typeface="Arial" panose="020B0604020202020204" pitchFamily="34" charset="0"/>
                <a:cs typeface="Arial" panose="020B0604020202020204" pitchFamily="34" charset="0"/>
              </a:rPr>
              <a:t>التأثير</a:t>
            </a:r>
            <a:r>
              <a:rPr lang="ar-JO" sz="1300" dirty="0">
                <a:solidFill>
                  <a:srgbClr val="103A71"/>
                </a:solidFill>
                <a:latin typeface="Arial" panose="020B0604020202020204" pitchFamily="34" charset="0"/>
                <a:cs typeface="Arial" panose="020B0604020202020204" pitchFamily="34" charset="0"/>
              </a:rPr>
              <a:t> المرجح أو المرجو للمخرجات. </a:t>
            </a:r>
            <a:r>
              <a:rPr lang="ar-JO" sz="1300" b="1" dirty="0">
                <a:solidFill>
                  <a:srgbClr val="103A71"/>
                </a:solidFill>
                <a:latin typeface="Arial" panose="020B0604020202020204" pitchFamily="34" charset="0"/>
                <a:cs typeface="Arial" panose="020B0604020202020204" pitchFamily="34" charset="0"/>
              </a:rPr>
              <a:t>وتعتبر المساهمة المحورية </a:t>
            </a:r>
            <a:r>
              <a:rPr lang="ar-JO" sz="1300" dirty="0">
                <a:solidFill>
                  <a:srgbClr val="103A71"/>
                </a:solidFill>
                <a:latin typeface="Arial" panose="020B0604020202020204" pitchFamily="34" charset="0"/>
                <a:cs typeface="Arial" panose="020B0604020202020204" pitchFamily="34" charset="0"/>
              </a:rPr>
              <a:t>التي يؤمل من التدخل تحقيقها في الأهداف الاستراتيجية ضمن فترة التدخل. </a:t>
            </a:r>
            <a:r>
              <a:rPr lang="ar-JO" sz="1300" b="1" dirty="0">
                <a:solidFill>
                  <a:srgbClr val="103A71"/>
                </a:solidFill>
                <a:latin typeface="Arial" panose="020B0604020202020204" pitchFamily="34" charset="0"/>
                <a:cs typeface="Arial" panose="020B0604020202020204" pitchFamily="34" charset="0"/>
              </a:rPr>
              <a:t>تعزى جزئياً </a:t>
            </a:r>
            <a:r>
              <a:rPr lang="ar-JO" sz="1300" dirty="0">
                <a:solidFill>
                  <a:srgbClr val="103A71"/>
                </a:solidFill>
                <a:latin typeface="Arial" panose="020B0604020202020204" pitchFamily="34" charset="0"/>
                <a:cs typeface="Arial" panose="020B0604020202020204" pitchFamily="34" charset="0"/>
              </a:rPr>
              <a:t>للتدخل. قد تساهم عوامل أخرى، بما في ذلك مبادرات أخرى ممولة محلياً أو دولية، في هذه النتائج. تعتبر النتائج </a:t>
            </a:r>
            <a:r>
              <a:rPr lang="ar-JO" sz="1300" b="1" dirty="0">
                <a:solidFill>
                  <a:srgbClr val="103A71"/>
                </a:solidFill>
                <a:latin typeface="Arial" panose="020B0604020202020204" pitchFamily="34" charset="0"/>
                <a:cs typeface="Arial" panose="020B0604020202020204" pitchFamily="34" charset="0"/>
              </a:rPr>
              <a:t>أقل توقعاً </a:t>
            </a:r>
            <a:r>
              <a:rPr lang="ar-JO" sz="1300" dirty="0">
                <a:solidFill>
                  <a:srgbClr val="103A71"/>
                </a:solidFill>
                <a:latin typeface="Arial" panose="020B0604020202020204" pitchFamily="34" charset="0"/>
                <a:cs typeface="Arial" panose="020B0604020202020204" pitchFamily="34" charset="0"/>
              </a:rPr>
              <a:t>حيث تتعلق بتغيير السلوك</a:t>
            </a:r>
          </a:p>
        </p:txBody>
      </p:sp>
      <p:sp>
        <p:nvSpPr>
          <p:cNvPr id="31" name="TextBox 30">
            <a:extLst>
              <a:ext uri="{FF2B5EF4-FFF2-40B4-BE49-F238E27FC236}">
                <a16:creationId xmlns:a16="http://schemas.microsoft.com/office/drawing/2014/main" id="{9AD22E2C-6678-FC66-2625-76DBE7090770}"/>
              </a:ext>
            </a:extLst>
          </p:cNvPr>
          <p:cNvSpPr txBox="1"/>
          <p:nvPr/>
        </p:nvSpPr>
        <p:spPr>
          <a:xfrm>
            <a:off x="8830148" y="3756421"/>
            <a:ext cx="2437555" cy="1092607"/>
          </a:xfrm>
          <a:prstGeom prst="rect">
            <a:avLst/>
          </a:prstGeom>
          <a:noFill/>
          <a:ln>
            <a:noFill/>
          </a:ln>
        </p:spPr>
        <p:txBody>
          <a:bodyPr wrap="square" lIns="0" rtlCol="0">
            <a:spAutoFit/>
          </a:bodyPr>
          <a:lstStyle/>
          <a:p>
            <a:pPr algn="r" rtl="1"/>
            <a:r>
              <a:rPr lang="ar-JO" sz="1300" b="1" dirty="0">
                <a:solidFill>
                  <a:srgbClr val="103A71"/>
                </a:solidFill>
                <a:latin typeface="Arial" panose="020B0604020202020204" pitchFamily="34" charset="0"/>
                <a:cs typeface="Arial" panose="020B0604020202020204" pitchFamily="34" charset="0"/>
              </a:rPr>
              <a:t>الهدف الاستراتيجي الأطول أمداً والأعلى مستوىً.</a:t>
            </a:r>
            <a:r>
              <a:rPr lang="ar-JO" sz="1300" dirty="0">
                <a:solidFill>
                  <a:srgbClr val="103A71"/>
                </a:solidFill>
                <a:latin typeface="Arial" panose="020B0604020202020204" pitchFamily="34" charset="0"/>
                <a:cs typeface="Arial" panose="020B0604020202020204" pitchFamily="34" charset="0"/>
              </a:rPr>
              <a:t> المنطق وراء التدخل والمبرر للتمويل. من غير المحتمل تحقيقه من خلال تدخلات قصيرة الأمد أو من خلال تدخل واحد.</a:t>
            </a:r>
          </a:p>
        </p:txBody>
      </p:sp>
      <p:sp>
        <p:nvSpPr>
          <p:cNvPr id="33" name="Oval 32">
            <a:extLst>
              <a:ext uri="{FF2B5EF4-FFF2-40B4-BE49-F238E27FC236}">
                <a16:creationId xmlns:a16="http://schemas.microsoft.com/office/drawing/2014/main" id="{597D3E32-EF1C-0924-C14D-96260F1984BA}"/>
              </a:ext>
            </a:extLst>
          </p:cNvPr>
          <p:cNvSpPr/>
          <p:nvPr/>
        </p:nvSpPr>
        <p:spPr>
          <a:xfrm>
            <a:off x="592369" y="888043"/>
            <a:ext cx="11046313" cy="185072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34" name="Oval 33">
            <a:extLst>
              <a:ext uri="{FF2B5EF4-FFF2-40B4-BE49-F238E27FC236}">
                <a16:creationId xmlns:a16="http://schemas.microsoft.com/office/drawing/2014/main" id="{EF60A711-D7B1-334F-DDDB-13973C5218C8}"/>
              </a:ext>
            </a:extLst>
          </p:cNvPr>
          <p:cNvSpPr/>
          <p:nvPr/>
        </p:nvSpPr>
        <p:spPr>
          <a:xfrm>
            <a:off x="901148" y="888043"/>
            <a:ext cx="7487478" cy="190208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t>   </a:t>
            </a:r>
          </a:p>
        </p:txBody>
      </p:sp>
      <p:sp>
        <p:nvSpPr>
          <p:cNvPr id="35" name="Oval 34">
            <a:extLst>
              <a:ext uri="{FF2B5EF4-FFF2-40B4-BE49-F238E27FC236}">
                <a16:creationId xmlns:a16="http://schemas.microsoft.com/office/drawing/2014/main" id="{3D56B0C2-4BD6-0556-DE6C-42164CC20FE8}"/>
              </a:ext>
            </a:extLst>
          </p:cNvPr>
          <p:cNvSpPr/>
          <p:nvPr/>
        </p:nvSpPr>
        <p:spPr>
          <a:xfrm>
            <a:off x="541434" y="1127907"/>
            <a:ext cx="5147900" cy="1522913"/>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JO" dirty="0">
                <a:latin typeface="Arial" panose="020B0604020202020204" pitchFamily="34" charset="0"/>
                <a:cs typeface="Arial" panose="020B0604020202020204" pitchFamily="34" charset="0"/>
              </a:rPr>
              <a:t>سيطرة مباشرة</a:t>
            </a:r>
            <a:endParaRPr lang="en-GB" dirty="0">
              <a:latin typeface="Arial" panose="020B0604020202020204" pitchFamily="34" charset="0"/>
              <a:cs typeface="Arial" panose="020B0604020202020204" pitchFamily="34" charset="0"/>
            </a:endParaRPr>
          </a:p>
        </p:txBody>
      </p:sp>
      <p:sp>
        <p:nvSpPr>
          <p:cNvPr id="36" name="Arc 35">
            <a:extLst>
              <a:ext uri="{FF2B5EF4-FFF2-40B4-BE49-F238E27FC236}">
                <a16:creationId xmlns:a16="http://schemas.microsoft.com/office/drawing/2014/main" id="{3E6D62B3-1B8B-5954-453B-F08C1DC04629}"/>
              </a:ext>
            </a:extLst>
          </p:cNvPr>
          <p:cNvSpPr/>
          <p:nvPr/>
        </p:nvSpPr>
        <p:spPr>
          <a:xfrm rot="18676985">
            <a:off x="3676932" y="1016090"/>
            <a:ext cx="2404612" cy="2354581"/>
          </a:xfrm>
          <a:prstGeom prst="arc">
            <a:avLst>
              <a:gd name="adj1" fmla="val 16200000"/>
              <a:gd name="adj2" fmla="val 903486"/>
            </a:avLst>
          </a:prstGeom>
          <a:ln w="57150">
            <a:solidFill>
              <a:srgbClr val="E5EEEE"/>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7" name="Arc 36">
            <a:extLst>
              <a:ext uri="{FF2B5EF4-FFF2-40B4-BE49-F238E27FC236}">
                <a16:creationId xmlns:a16="http://schemas.microsoft.com/office/drawing/2014/main" id="{3070ED38-EAEE-C767-B67E-301369A416A1}"/>
              </a:ext>
            </a:extLst>
          </p:cNvPr>
          <p:cNvSpPr/>
          <p:nvPr/>
        </p:nvSpPr>
        <p:spPr>
          <a:xfrm rot="18676985">
            <a:off x="6615545" y="1140951"/>
            <a:ext cx="2404612" cy="2354581"/>
          </a:xfrm>
          <a:prstGeom prst="arc">
            <a:avLst>
              <a:gd name="adj1" fmla="val 16200000"/>
              <a:gd name="adj2" fmla="val 903486"/>
            </a:avLst>
          </a:prstGeom>
          <a:ln w="57150">
            <a:solidFill>
              <a:srgbClr val="E5EEEE"/>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TextBox 37">
            <a:extLst>
              <a:ext uri="{FF2B5EF4-FFF2-40B4-BE49-F238E27FC236}">
                <a16:creationId xmlns:a16="http://schemas.microsoft.com/office/drawing/2014/main" id="{BEC9E630-9E86-67E5-0230-5902F0860B59}"/>
              </a:ext>
            </a:extLst>
          </p:cNvPr>
          <p:cNvSpPr txBox="1"/>
          <p:nvPr/>
        </p:nvSpPr>
        <p:spPr>
          <a:xfrm>
            <a:off x="5788026" y="1656852"/>
            <a:ext cx="2075654" cy="369332"/>
          </a:xfrm>
          <a:prstGeom prst="rect">
            <a:avLst/>
          </a:prstGeom>
          <a:noFill/>
        </p:spPr>
        <p:txBody>
          <a:bodyPr wrap="square" rtlCol="0">
            <a:spAutoFit/>
          </a:bodyPr>
          <a:lstStyle/>
          <a:p>
            <a:pPr algn="r" rtl="1"/>
            <a:r>
              <a:rPr lang="ar-JO" dirty="0">
                <a:solidFill>
                  <a:schemeClr val="bg1"/>
                </a:solidFill>
                <a:latin typeface="Arial" panose="020B0604020202020204" pitchFamily="34" charset="0"/>
                <a:cs typeface="Arial" panose="020B0604020202020204" pitchFamily="34" charset="0"/>
              </a:rPr>
              <a:t>تأثير مباشر</a:t>
            </a:r>
            <a:endParaRPr lang="en-GB" dirty="0">
              <a:solidFill>
                <a:schemeClr val="bg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6F2C0F31-3A57-4248-B7A2-63A68A860006}"/>
              </a:ext>
            </a:extLst>
          </p:cNvPr>
          <p:cNvSpPr txBox="1"/>
          <p:nvPr/>
        </p:nvSpPr>
        <p:spPr>
          <a:xfrm>
            <a:off x="8388626" y="1656852"/>
            <a:ext cx="2075654" cy="369332"/>
          </a:xfrm>
          <a:prstGeom prst="rect">
            <a:avLst/>
          </a:prstGeom>
          <a:noFill/>
        </p:spPr>
        <p:txBody>
          <a:bodyPr wrap="square" rtlCol="0">
            <a:spAutoFit/>
          </a:bodyPr>
          <a:lstStyle/>
          <a:p>
            <a:pPr algn="r" rtl="1"/>
            <a:r>
              <a:rPr lang="ar-JO" dirty="0">
                <a:solidFill>
                  <a:schemeClr val="bg1"/>
                </a:solidFill>
                <a:latin typeface="Arial" panose="020B0604020202020204" pitchFamily="34" charset="0"/>
                <a:cs typeface="Arial" panose="020B0604020202020204" pitchFamily="34" charset="0"/>
              </a:rPr>
              <a:t>تأثير غير مباشر</a:t>
            </a:r>
            <a:endParaRPr lang="en-GB" dirty="0">
              <a:solidFill>
                <a:schemeClr val="bg1"/>
              </a:solidFill>
              <a:latin typeface="Arial" panose="020B0604020202020204" pitchFamily="34" charset="0"/>
              <a:cs typeface="Arial" panose="020B0604020202020204" pitchFamily="34" charset="0"/>
            </a:endParaRPr>
          </a:p>
        </p:txBody>
      </p:sp>
      <p:cxnSp>
        <p:nvCxnSpPr>
          <p:cNvPr id="41" name="Straight Arrow Connector 40">
            <a:extLst>
              <a:ext uri="{FF2B5EF4-FFF2-40B4-BE49-F238E27FC236}">
                <a16:creationId xmlns:a16="http://schemas.microsoft.com/office/drawing/2014/main" id="{7F707695-865A-1EDF-F2AE-FC931791C7B7}"/>
              </a:ext>
            </a:extLst>
          </p:cNvPr>
          <p:cNvCxnSpPr>
            <a:cxnSpLocks/>
          </p:cNvCxnSpPr>
          <p:nvPr/>
        </p:nvCxnSpPr>
        <p:spPr>
          <a:xfrm flipV="1">
            <a:off x="9302774" y="2439578"/>
            <a:ext cx="0" cy="790353"/>
          </a:xfrm>
          <a:prstGeom prst="straightConnector1">
            <a:avLst/>
          </a:prstGeom>
          <a:ln w="28575">
            <a:solidFill>
              <a:srgbClr val="7030A0"/>
            </a:solidFill>
            <a:prstDash val="solid"/>
            <a:tailEnd type="oval" w="lg" len="lg"/>
          </a:ln>
        </p:spPr>
        <p:style>
          <a:lnRef idx="1">
            <a:schemeClr val="accent2"/>
          </a:lnRef>
          <a:fillRef idx="0">
            <a:schemeClr val="accent2"/>
          </a:fillRef>
          <a:effectRef idx="0">
            <a:schemeClr val="accent2"/>
          </a:effectRef>
          <a:fontRef idx="minor">
            <a:schemeClr val="tx1"/>
          </a:fontRef>
        </p:style>
      </p:cxnSp>
      <p:cxnSp>
        <p:nvCxnSpPr>
          <p:cNvPr id="45" name="Straight Arrow Connector 44">
            <a:extLst>
              <a:ext uri="{FF2B5EF4-FFF2-40B4-BE49-F238E27FC236}">
                <a16:creationId xmlns:a16="http://schemas.microsoft.com/office/drawing/2014/main" id="{296E6610-356B-0146-A5B5-47E412729930}"/>
              </a:ext>
            </a:extLst>
          </p:cNvPr>
          <p:cNvCxnSpPr>
            <a:cxnSpLocks/>
          </p:cNvCxnSpPr>
          <p:nvPr/>
        </p:nvCxnSpPr>
        <p:spPr>
          <a:xfrm flipH="1" flipV="1">
            <a:off x="6770428" y="2490448"/>
            <a:ext cx="14748" cy="788055"/>
          </a:xfrm>
          <a:prstGeom prst="straightConnector1">
            <a:avLst/>
          </a:prstGeom>
          <a:ln w="28575">
            <a:solidFill>
              <a:srgbClr val="BACB4E"/>
            </a:solidFill>
            <a:prstDash val="solid"/>
            <a:tailEnd type="oval" w="lg" len="lg"/>
          </a:ln>
        </p:spPr>
        <p:style>
          <a:lnRef idx="1">
            <a:schemeClr val="accent2"/>
          </a:lnRef>
          <a:fillRef idx="0">
            <a:schemeClr val="accent2"/>
          </a:fillRef>
          <a:effectRef idx="0">
            <a:schemeClr val="accent2"/>
          </a:effectRef>
          <a:fontRef idx="minor">
            <a:schemeClr val="tx1"/>
          </a:fontRef>
        </p:style>
      </p:cxnSp>
      <p:cxnSp>
        <p:nvCxnSpPr>
          <p:cNvPr id="49" name="Straight Arrow Connector 48">
            <a:extLst>
              <a:ext uri="{FF2B5EF4-FFF2-40B4-BE49-F238E27FC236}">
                <a16:creationId xmlns:a16="http://schemas.microsoft.com/office/drawing/2014/main" id="{C8F1959E-C4D5-BDA7-4F0B-1D8F5D045154}"/>
              </a:ext>
            </a:extLst>
          </p:cNvPr>
          <p:cNvCxnSpPr>
            <a:cxnSpLocks/>
          </p:cNvCxnSpPr>
          <p:nvPr/>
        </p:nvCxnSpPr>
        <p:spPr>
          <a:xfrm flipV="1">
            <a:off x="3691818" y="2428403"/>
            <a:ext cx="0" cy="787612"/>
          </a:xfrm>
          <a:prstGeom prst="straightConnector1">
            <a:avLst/>
          </a:prstGeom>
          <a:ln w="28575">
            <a:solidFill>
              <a:srgbClr val="009FE3"/>
            </a:solidFill>
            <a:prstDash val="solid"/>
            <a:tailEnd type="oval" w="lg" len="lg"/>
          </a:ln>
        </p:spPr>
        <p:style>
          <a:lnRef idx="1">
            <a:schemeClr val="accent2"/>
          </a:lnRef>
          <a:fillRef idx="0">
            <a:schemeClr val="accent2"/>
          </a:fillRef>
          <a:effectRef idx="0">
            <a:schemeClr val="accent2"/>
          </a:effectRef>
          <a:fontRef idx="minor">
            <a:schemeClr val="tx1"/>
          </a:fontRef>
        </p:style>
      </p:cxnSp>
      <p:cxnSp>
        <p:nvCxnSpPr>
          <p:cNvPr id="54" name="Straight Arrow Connector 53">
            <a:extLst>
              <a:ext uri="{FF2B5EF4-FFF2-40B4-BE49-F238E27FC236}">
                <a16:creationId xmlns:a16="http://schemas.microsoft.com/office/drawing/2014/main" id="{41BD437C-3A47-ED90-06CB-C37D3F2CFBDB}"/>
              </a:ext>
            </a:extLst>
          </p:cNvPr>
          <p:cNvCxnSpPr>
            <a:cxnSpLocks/>
          </p:cNvCxnSpPr>
          <p:nvPr/>
        </p:nvCxnSpPr>
        <p:spPr>
          <a:xfrm flipV="1">
            <a:off x="2034010" y="2428403"/>
            <a:ext cx="0" cy="850100"/>
          </a:xfrm>
          <a:prstGeom prst="straightConnector1">
            <a:avLst/>
          </a:prstGeom>
          <a:ln w="28575">
            <a:solidFill>
              <a:schemeClr val="bg2">
                <a:lumMod val="50000"/>
              </a:schemeClr>
            </a:solidFill>
            <a:prstDash val="solid"/>
            <a:tailEnd type="oval" w="lg" len="lg"/>
          </a:ln>
        </p:spPr>
        <p:style>
          <a:lnRef idx="1">
            <a:schemeClr val="accent2"/>
          </a:lnRef>
          <a:fillRef idx="0">
            <a:schemeClr val="accent2"/>
          </a:fillRef>
          <a:effectRef idx="0">
            <a:schemeClr val="accent2"/>
          </a:effectRef>
          <a:fontRef idx="minor">
            <a:schemeClr val="tx1"/>
          </a:fontRef>
        </p:style>
      </p:cxnSp>
      <p:grpSp>
        <p:nvGrpSpPr>
          <p:cNvPr id="4" name="Group 3">
            <a:extLst>
              <a:ext uri="{FF2B5EF4-FFF2-40B4-BE49-F238E27FC236}">
                <a16:creationId xmlns:a16="http://schemas.microsoft.com/office/drawing/2014/main" id="{47820DD5-9EC2-B686-4051-FABCC5B07165}"/>
              </a:ext>
            </a:extLst>
          </p:cNvPr>
          <p:cNvGrpSpPr/>
          <p:nvPr/>
        </p:nvGrpSpPr>
        <p:grpSpPr>
          <a:xfrm>
            <a:off x="3378601" y="3081469"/>
            <a:ext cx="2437557" cy="623895"/>
            <a:chOff x="3534342" y="188341"/>
            <a:chExt cx="1962298" cy="784919"/>
          </a:xfrm>
          <a:solidFill>
            <a:srgbClr val="00B0F0"/>
          </a:solidFill>
        </p:grpSpPr>
        <p:sp>
          <p:nvSpPr>
            <p:cNvPr id="7" name="Arrow: Chevron 22">
              <a:extLst>
                <a:ext uri="{FF2B5EF4-FFF2-40B4-BE49-F238E27FC236}">
                  <a16:creationId xmlns:a16="http://schemas.microsoft.com/office/drawing/2014/main" id="{FB4C5C2E-CCA2-C69D-5B2C-E906F5379733}"/>
                </a:ext>
              </a:extLst>
            </p:cNvPr>
            <p:cNvSpPr/>
            <p:nvPr/>
          </p:nvSpPr>
          <p:spPr>
            <a:xfrm>
              <a:off x="3534342" y="188341"/>
              <a:ext cx="1962298" cy="784919"/>
            </a:xfrm>
            <a:prstGeom prst="rect">
              <a:avLst/>
            </a:prstGeom>
            <a:grpFill/>
            <a:ln>
              <a:no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8" name="Arrow: Chevron 6">
              <a:extLst>
                <a:ext uri="{FF2B5EF4-FFF2-40B4-BE49-F238E27FC236}">
                  <a16:creationId xmlns:a16="http://schemas.microsoft.com/office/drawing/2014/main" id="{1383AD78-E007-63D9-4404-E6557AD0B88C}"/>
                </a:ext>
              </a:extLst>
            </p:cNvPr>
            <p:cNvSpPr txBox="1"/>
            <p:nvPr/>
          </p:nvSpPr>
          <p:spPr>
            <a:xfrm>
              <a:off x="3926801" y="240453"/>
              <a:ext cx="1177380" cy="68069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0" lvl="0" indent="0" algn="ctr" defTabSz="889000" rtl="1">
                <a:lnSpc>
                  <a:spcPct val="90000"/>
                </a:lnSpc>
                <a:spcBef>
                  <a:spcPct val="0"/>
                </a:spcBef>
                <a:spcAft>
                  <a:spcPct val="35000"/>
                </a:spcAft>
                <a:buNone/>
              </a:pPr>
              <a:r>
                <a:rPr lang="ar-JO" sz="2000" kern="1200" dirty="0">
                  <a:latin typeface="Arial" panose="020B0604020202020204" pitchFamily="34" charset="0"/>
                  <a:cs typeface="Arial" panose="020B0604020202020204" pitchFamily="34" charset="0"/>
                </a:rPr>
                <a:t>المخرجات</a:t>
              </a:r>
              <a:endParaRPr lang="en-GB" sz="2000" kern="1200" dirty="0">
                <a:latin typeface="Arial" panose="020B060402020202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9B48672B-7B12-9146-37B0-F122FA5825C7}"/>
              </a:ext>
            </a:extLst>
          </p:cNvPr>
          <p:cNvGrpSpPr/>
          <p:nvPr/>
        </p:nvGrpSpPr>
        <p:grpSpPr>
          <a:xfrm>
            <a:off x="6094632" y="3081468"/>
            <a:ext cx="2437557" cy="623895"/>
            <a:chOff x="5300411" y="188341"/>
            <a:chExt cx="1962298" cy="784919"/>
          </a:xfrm>
          <a:solidFill>
            <a:srgbClr val="92D050"/>
          </a:solidFill>
        </p:grpSpPr>
        <p:sp>
          <p:nvSpPr>
            <p:cNvPr id="10" name="Arrow: Chevron 20">
              <a:extLst>
                <a:ext uri="{FF2B5EF4-FFF2-40B4-BE49-F238E27FC236}">
                  <a16:creationId xmlns:a16="http://schemas.microsoft.com/office/drawing/2014/main" id="{761C9914-EE8D-7D82-A7ED-EB38BBEECC02}"/>
                </a:ext>
              </a:extLst>
            </p:cNvPr>
            <p:cNvSpPr/>
            <p:nvPr/>
          </p:nvSpPr>
          <p:spPr>
            <a:xfrm>
              <a:off x="5300411" y="188341"/>
              <a:ext cx="1962298" cy="784919"/>
            </a:xfrm>
            <a:prstGeom prst="rect">
              <a:avLst/>
            </a:prstGeom>
            <a:grp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 name="Arrow: Chevron 8">
              <a:extLst>
                <a:ext uri="{FF2B5EF4-FFF2-40B4-BE49-F238E27FC236}">
                  <a16:creationId xmlns:a16="http://schemas.microsoft.com/office/drawing/2014/main" id="{952545A0-F412-59BA-9705-A810330C3F17}"/>
                </a:ext>
              </a:extLst>
            </p:cNvPr>
            <p:cNvSpPr txBox="1"/>
            <p:nvPr/>
          </p:nvSpPr>
          <p:spPr>
            <a:xfrm>
              <a:off x="5761380" y="266957"/>
              <a:ext cx="1177378" cy="62768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0" lvl="0" indent="0" algn="ctr" defTabSz="889000" rtl="1">
                <a:lnSpc>
                  <a:spcPct val="90000"/>
                </a:lnSpc>
                <a:spcBef>
                  <a:spcPct val="0"/>
                </a:spcBef>
                <a:spcAft>
                  <a:spcPct val="35000"/>
                </a:spcAft>
                <a:buNone/>
              </a:pPr>
              <a:r>
                <a:rPr lang="ar-JO" sz="2000" kern="1200" dirty="0">
                  <a:latin typeface="Arial" panose="020B0604020202020204" pitchFamily="34" charset="0"/>
                  <a:cs typeface="Arial" panose="020B0604020202020204" pitchFamily="34" charset="0"/>
                </a:rPr>
                <a:t>النتائج</a:t>
              </a:r>
              <a:endParaRPr lang="en-GB" sz="2000" kern="1200" dirty="0">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D9D0B42F-5AF4-F482-8038-3C6F72639934}"/>
              </a:ext>
            </a:extLst>
          </p:cNvPr>
          <p:cNvGrpSpPr/>
          <p:nvPr/>
        </p:nvGrpSpPr>
        <p:grpSpPr>
          <a:xfrm>
            <a:off x="8810663" y="3072623"/>
            <a:ext cx="2437557" cy="623895"/>
            <a:chOff x="7066480" y="188341"/>
            <a:chExt cx="1962298" cy="784919"/>
          </a:xfrm>
          <a:solidFill>
            <a:srgbClr val="7030A0"/>
          </a:solidFill>
        </p:grpSpPr>
        <p:sp>
          <p:nvSpPr>
            <p:cNvPr id="13" name="Arrow: Chevron 18">
              <a:extLst>
                <a:ext uri="{FF2B5EF4-FFF2-40B4-BE49-F238E27FC236}">
                  <a16:creationId xmlns:a16="http://schemas.microsoft.com/office/drawing/2014/main" id="{4199A470-4DB6-D16D-9B88-EB0B25BFA684}"/>
                </a:ext>
              </a:extLst>
            </p:cNvPr>
            <p:cNvSpPr/>
            <p:nvPr/>
          </p:nvSpPr>
          <p:spPr>
            <a:xfrm>
              <a:off x="7066480" y="188341"/>
              <a:ext cx="1962298" cy="784919"/>
            </a:xfrm>
            <a:prstGeom prst="rect">
              <a:avLst/>
            </a:prstGeom>
            <a:grp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4" name="Arrow: Chevron 10">
              <a:extLst>
                <a:ext uri="{FF2B5EF4-FFF2-40B4-BE49-F238E27FC236}">
                  <a16:creationId xmlns:a16="http://schemas.microsoft.com/office/drawing/2014/main" id="{CA61A5A9-4B9E-D39F-2B1C-0C7EF6E82DFB}"/>
                </a:ext>
              </a:extLst>
            </p:cNvPr>
            <p:cNvSpPr txBox="1"/>
            <p:nvPr/>
          </p:nvSpPr>
          <p:spPr>
            <a:xfrm>
              <a:off x="7458941" y="240453"/>
              <a:ext cx="1049658" cy="73280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0" lvl="0" indent="0" algn="ctr" defTabSz="889000" rtl="1">
                <a:lnSpc>
                  <a:spcPct val="90000"/>
                </a:lnSpc>
                <a:spcBef>
                  <a:spcPct val="0"/>
                </a:spcBef>
                <a:spcAft>
                  <a:spcPct val="35000"/>
                </a:spcAft>
                <a:buNone/>
              </a:pPr>
              <a:r>
                <a:rPr lang="ar-JO" sz="2000" kern="1200" dirty="0">
                  <a:latin typeface="Arial" panose="020B0604020202020204" pitchFamily="34" charset="0"/>
                  <a:cs typeface="Arial" panose="020B0604020202020204" pitchFamily="34" charset="0"/>
                </a:rPr>
                <a:t>الأثر</a:t>
              </a:r>
              <a:endParaRPr lang="en-GB" sz="2000" kern="1200" dirty="0">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1315FE3A-576D-472C-909B-1D314262A58B}"/>
              </a:ext>
            </a:extLst>
          </p:cNvPr>
          <p:cNvGrpSpPr/>
          <p:nvPr/>
        </p:nvGrpSpPr>
        <p:grpSpPr>
          <a:xfrm>
            <a:off x="662570" y="3081469"/>
            <a:ext cx="2437557" cy="623895"/>
            <a:chOff x="1768273" y="188341"/>
            <a:chExt cx="1962298" cy="784919"/>
          </a:xfrm>
        </p:grpSpPr>
        <p:sp>
          <p:nvSpPr>
            <p:cNvPr id="29" name="Arrow: Chevron 24">
              <a:extLst>
                <a:ext uri="{FF2B5EF4-FFF2-40B4-BE49-F238E27FC236}">
                  <a16:creationId xmlns:a16="http://schemas.microsoft.com/office/drawing/2014/main" id="{B704A086-9EE3-334B-A03A-3CDFFBE0B7A5}"/>
                </a:ext>
              </a:extLst>
            </p:cNvPr>
            <p:cNvSpPr/>
            <p:nvPr/>
          </p:nvSpPr>
          <p:spPr>
            <a:xfrm>
              <a:off x="1768273" y="188341"/>
              <a:ext cx="1962298" cy="784919"/>
            </a:xfrm>
            <a:prstGeom prst="rect">
              <a:avLst/>
            </a:prstGeom>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2" name="Arrow: Chevron 4">
              <a:extLst>
                <a:ext uri="{FF2B5EF4-FFF2-40B4-BE49-F238E27FC236}">
                  <a16:creationId xmlns:a16="http://schemas.microsoft.com/office/drawing/2014/main" id="{01F19B33-8F15-49D2-26AB-547311B471EE}"/>
                </a:ext>
              </a:extLst>
            </p:cNvPr>
            <p:cNvSpPr txBox="1"/>
            <p:nvPr/>
          </p:nvSpPr>
          <p:spPr>
            <a:xfrm>
              <a:off x="2160733" y="188341"/>
              <a:ext cx="1177379" cy="784919"/>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0" lvl="0" indent="0" algn="ctr" defTabSz="889000" rtl="1">
                <a:lnSpc>
                  <a:spcPct val="90000"/>
                </a:lnSpc>
                <a:spcBef>
                  <a:spcPct val="0"/>
                </a:spcBef>
                <a:spcAft>
                  <a:spcPct val="35000"/>
                </a:spcAft>
                <a:buNone/>
              </a:pPr>
              <a:r>
                <a:rPr lang="ar-JO" sz="2000" kern="1200" dirty="0">
                  <a:latin typeface="Arial" panose="020B0604020202020204" pitchFamily="34" charset="0"/>
                  <a:cs typeface="Arial" panose="020B0604020202020204" pitchFamily="34" charset="0"/>
                </a:rPr>
                <a:t>الأنشطة</a:t>
              </a:r>
              <a:endParaRPr lang="en-GB" sz="20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071048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785D5146D14D43A18AAC3EA0B36194" ma:contentTypeVersion="16" ma:contentTypeDescription="Create a new document." ma:contentTypeScope="" ma:versionID="c06e5011a37ee0881bae9a87b1aafa82">
  <xsd:schema xmlns:xsd="http://www.w3.org/2001/XMLSchema" xmlns:xs="http://www.w3.org/2001/XMLSchema" xmlns:p="http://schemas.microsoft.com/office/2006/metadata/properties" xmlns:ns3="23145712-d4ca-44c8-93e2-97b1d99776ca" xmlns:ns4="3b4932c3-8381-4524-b5ca-804c9a15679a" targetNamespace="http://schemas.microsoft.com/office/2006/metadata/properties" ma:root="true" ma:fieldsID="aa1fd68a2e4af7f37ab2fbd893cde2a8" ns3:_="" ns4:_="">
    <xsd:import namespace="23145712-d4ca-44c8-93e2-97b1d99776ca"/>
    <xsd:import namespace="3b4932c3-8381-4524-b5ca-804c9a15679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LengthInSeconds" minOccurs="0"/>
                <xsd:element ref="ns4:_activity"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145712-d4ca-44c8-93e2-97b1d99776c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4932c3-8381-4524-b5ca-804c9a15679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3b4932c3-8381-4524-b5ca-804c9a15679a" xsi:nil="true"/>
  </documentManagement>
</p:properties>
</file>

<file path=customXml/itemProps1.xml><?xml version="1.0" encoding="utf-8"?>
<ds:datastoreItem xmlns:ds="http://schemas.openxmlformats.org/officeDocument/2006/customXml" ds:itemID="{71553068-5D1F-4EE9-A09C-697D1F562F21}">
  <ds:schemaRefs>
    <ds:schemaRef ds:uri="http://schemas.microsoft.com/sharepoint/v3/contenttype/forms"/>
  </ds:schemaRefs>
</ds:datastoreItem>
</file>

<file path=customXml/itemProps2.xml><?xml version="1.0" encoding="utf-8"?>
<ds:datastoreItem xmlns:ds="http://schemas.openxmlformats.org/officeDocument/2006/customXml" ds:itemID="{90817B56-3F18-4C02-8A45-E30578945C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145712-d4ca-44c8-93e2-97b1d99776ca"/>
    <ds:schemaRef ds:uri="3b4932c3-8381-4524-b5ca-804c9a1567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DF2179-22B4-466E-9F6D-C8A1B9D7D556}">
  <ds:schemaRefs>
    <ds:schemaRef ds:uri="http://purl.org/dc/dcmitype/"/>
    <ds:schemaRef ds:uri="http://schemas.microsoft.com/office/infopath/2007/PartnerControls"/>
    <ds:schemaRef ds:uri="http://schemas.microsoft.com/office/2006/documentManagement/types"/>
    <ds:schemaRef ds:uri="3b4932c3-8381-4524-b5ca-804c9a15679a"/>
    <ds:schemaRef ds:uri="http://schemas.microsoft.com/office/2006/metadata/properties"/>
    <ds:schemaRef ds:uri="http://schemas.openxmlformats.org/package/2006/metadata/core-properties"/>
    <ds:schemaRef ds:uri="http://www.w3.org/XML/1998/namespace"/>
    <ds:schemaRef ds:uri="23145712-d4ca-44c8-93e2-97b1d99776ca"/>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34</TotalTime>
  <Words>23243</Words>
  <Application>Microsoft Macintosh PowerPoint</Application>
  <PresentationFormat>Widescreen</PresentationFormat>
  <Paragraphs>2104</Paragraphs>
  <Slides>75</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75</vt:i4>
      </vt:variant>
    </vt:vector>
  </HeadingPairs>
  <TitlesOfParts>
    <vt:vector size="78" baseType="lpstr">
      <vt:lpstr>Arial</vt:lpstr>
      <vt:lpstr>Calibri</vt:lpstr>
      <vt:lpstr>Office Theme</vt:lpstr>
      <vt:lpstr>PowerPoint Presentation</vt:lpstr>
      <vt:lpstr>PowerPoint Presentation</vt:lpstr>
      <vt:lpstr>PowerPoint Presentation</vt:lpstr>
      <vt:lpstr>PowerPoint Presentation</vt:lpstr>
      <vt:lpstr>من ممكن أن يستفيد من استخدام نظرية التغيير على مستوى القطاع ولماذا؟    </vt:lpstr>
      <vt:lpstr>PowerPoint Presentation</vt:lpstr>
      <vt:lpstr>تعتبر نظرية التغيير المقدمة أدناه جزءاً من جهود برنامج العمل على إزالة الألغام والذخيرة العنقودية الهولندي وبرنامج العمل على إزالة الألغام في العالم البريطاني التي تركزت على أهداف ومؤشرات مشتركة في مجال العمل على إزالة الألغام، مما حقق تناسق أفضل في القطاع ككل. وعليه، تتناول نظرية التغيير القطاع ككل ومن غير المتوقع أن يتناول أحد أصحاب المصلحة كافة الأنشطة في آن واحد لوحده.  يعتبر تطوير نظرية تغيير مشتركة مساهمة ضرورية لمواءمة أهداف مختلفة أصحاب المصلحة في القطاع لتحقيق أثر جماعي أكبر، كما ويعتبر ذلك ضرورياً لمواءمة المؤشرات بين البرنامجين الهولندي والبريطاني. ومع مرور الزمن، يمكن لذلك أن ييسر عبء تقديم التقارير من قبل المنفذين ويحسن قدرة القطاع على مشاركة البيانات وجمعها ومقارنتها – مما يدعم القطاع في استخدام قاعدة الأدلة المتوفرة بشكل أفضل.    نظراً لكونها نظرية تغيير على مستوى القطاع تتناول كافة جوانب العمل على إزالة الألغام، فإنها بطبيعتها معقدة ومصممة لزيادة وضوح الروابط الاستراتيجية بين مختلف أعمدة العمل على إزالة الألغام، والتي تعزز بعضها البعض مجتمعةً. وبالتالي، تهدف نظرية التغيير إلى تشجيع التفكير الاستراتيجي عبر القطاع وتشجيع المسؤولية الجماعية لتحقيق النجاح الأفضل للقطاع.   توفر الشريحة الآتية مخطط نظرية التغيير على مستوى القطاع – يتبعها إيضاح لتسهيل فهمها وهي موضحة في باقي الدليل. ونظرية التغيير هذه منظمة أفقياً وفق الأنشطة المشتركة في قطاع إزالة الألغام، وتعتبر المناصرة من الأنشطة المدمجة.   أما أفقياً، يوضح المخطط الروابط من الأنشطة إلى المخرجات ومن المخرجات إلى الأثر في ظل تناول بيان الرؤيا العام.  ويحتوي المخطط في الأسفل على مجموعة من المبادئ التي يقوم عليها نجاح القطاع، مثل وضع مصالح المجتمعات الأكثر ضعفاً كهدف رئيس.   أما في وسط المخطط، توجد السلطات المحلية والتي تشمل سلطات إزالة الألغام المحلية. وتعتبر السلطات المحلية ضرورية لنجاح القطاع ولها أثر مضاعف يمكنه زيادة جودة كافة المخرجات في القطاع.  تشير الخطوط الموجودة في المخطط إلى وجود علاق بين مختلف الأجزاء، وغالباً ما تمثل ارتباط واحد أو أكثر من المخرجات بنتائج مختلفة وكيف يخدم مزيجاً من هذه النتائج تأثيرات مختلفة.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الافتراضات  اتخذت الافتراضات أدناه والتي تقوم عليها نظرية التغيير. وهي شروط لازمة كي ينجح التغيير نظرياً.  جمعت الافتراضات التالية إلى ثلاث مجموعات: 1) الافتراضات من الأنشطة إلى المخرجات 2) الافتراضات من المخرجات إلى النتائج 3)الافتراضات من النتائج إلى الأثر  تتواجد هذه المجموعات الثلاث بالإضافة إلى المبادئ الأساسية التي تقوم عليها نظرية التغيير بأكملها في كل مستوى. </vt:lpstr>
      <vt:lpstr>الافتراضات – أنشطة إلى مخرجات</vt:lpstr>
      <vt:lpstr>الافتراضات – مخرجات إلى نتائج</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Revised TOC</dc:title>
  <dc:subject/>
  <dc:creator>Belinda Goslin</dc:creator>
  <cp:keywords/>
  <dc:description/>
  <cp:lastModifiedBy>dave bridges</cp:lastModifiedBy>
  <cp:revision>792</cp:revision>
  <cp:lastPrinted>2022-11-03T11:44:23Z</cp:lastPrinted>
  <dcterms:created xsi:type="dcterms:W3CDTF">2020-09-27T19:54:54Z</dcterms:created>
  <dcterms:modified xsi:type="dcterms:W3CDTF">2022-11-22T14:47:23Z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0x010100FD785D5146D14D43A18AAC3EA0B36194</vt:lpwstr>
  </property>
</Properties>
</file>