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81"/>
  </p:notesMasterIdLst>
  <p:handoutMasterIdLst>
    <p:handoutMasterId r:id="rId82"/>
  </p:handoutMasterIdLst>
  <p:sldIdLst>
    <p:sldId id="295" r:id="rId6"/>
    <p:sldId id="683" r:id="rId7"/>
    <p:sldId id="669" r:id="rId8"/>
    <p:sldId id="502" r:id="rId9"/>
    <p:sldId id="670" r:id="rId10"/>
    <p:sldId id="671" r:id="rId11"/>
    <p:sldId id="672" r:id="rId12"/>
    <p:sldId id="673" r:id="rId13"/>
    <p:sldId id="674" r:id="rId14"/>
    <p:sldId id="675" r:id="rId15"/>
    <p:sldId id="676" r:id="rId16"/>
    <p:sldId id="677" r:id="rId17"/>
    <p:sldId id="678" r:id="rId18"/>
    <p:sldId id="679" r:id="rId19"/>
    <p:sldId id="680" r:id="rId20"/>
    <p:sldId id="681" r:id="rId21"/>
    <p:sldId id="682" r:id="rId22"/>
    <p:sldId id="492" r:id="rId23"/>
    <p:sldId id="381" r:id="rId24"/>
    <p:sldId id="382" r:id="rId25"/>
    <p:sldId id="329" r:id="rId26"/>
    <p:sldId id="475" r:id="rId27"/>
    <p:sldId id="479" r:id="rId28"/>
    <p:sldId id="501" r:id="rId29"/>
    <p:sldId id="331" r:id="rId30"/>
    <p:sldId id="645" r:id="rId31"/>
    <p:sldId id="503" r:id="rId32"/>
    <p:sldId id="332" r:id="rId33"/>
    <p:sldId id="504" r:id="rId34"/>
    <p:sldId id="505" r:id="rId35"/>
    <p:sldId id="471" r:id="rId36"/>
    <p:sldId id="506" r:id="rId37"/>
    <p:sldId id="507" r:id="rId38"/>
    <p:sldId id="646" r:id="rId39"/>
    <p:sldId id="508" r:id="rId40"/>
    <p:sldId id="510" r:id="rId41"/>
    <p:sldId id="647" r:id="rId42"/>
    <p:sldId id="509" r:id="rId43"/>
    <p:sldId id="511" r:id="rId44"/>
    <p:sldId id="334" r:id="rId45"/>
    <p:sldId id="512" r:id="rId46"/>
    <p:sldId id="513" r:id="rId47"/>
    <p:sldId id="336" r:id="rId48"/>
    <p:sldId id="514" r:id="rId49"/>
    <p:sldId id="515" r:id="rId50"/>
    <p:sldId id="337" r:id="rId51"/>
    <p:sldId id="516" r:id="rId52"/>
    <p:sldId id="517" r:id="rId53"/>
    <p:sldId id="383" r:id="rId54"/>
    <p:sldId id="368" r:id="rId55"/>
    <p:sldId id="662" r:id="rId56"/>
    <p:sldId id="663" r:id="rId57"/>
    <p:sldId id="661" r:id="rId58"/>
    <p:sldId id="660" r:id="rId59"/>
    <p:sldId id="658" r:id="rId60"/>
    <p:sldId id="650" r:id="rId61"/>
    <p:sldId id="651" r:id="rId62"/>
    <p:sldId id="652" r:id="rId63"/>
    <p:sldId id="653" r:id="rId64"/>
    <p:sldId id="654" r:id="rId65"/>
    <p:sldId id="655" r:id="rId66"/>
    <p:sldId id="656" r:id="rId67"/>
    <p:sldId id="657" r:id="rId68"/>
    <p:sldId id="458" r:id="rId69"/>
    <p:sldId id="667" r:id="rId70"/>
    <p:sldId id="664" r:id="rId71"/>
    <p:sldId id="487" r:id="rId72"/>
    <p:sldId id="665" r:id="rId73"/>
    <p:sldId id="668" r:id="rId74"/>
    <p:sldId id="666" r:id="rId75"/>
    <p:sldId id="385" r:id="rId76"/>
    <p:sldId id="386" r:id="rId77"/>
    <p:sldId id="389" r:id="rId78"/>
    <p:sldId id="390" r:id="rId79"/>
    <p:sldId id="391"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ABB62-32B6-11CD-75EF-E1D4AF96154A}" name="Giorgia Giambi" initials="GG" userId="S::giorgia.giambi@itad.com::691ca0a5-aa5c-4153-b197-3a23fe7bb594" providerId="AD"/>
  <p188:author id="{23046C7E-1BEE-F786-1FC3-68B9AC85F067}" name="Belinda Goslin" initials="BG" userId="60841f022782a7a3" providerId="Windows Live"/>
  <p188:author id="{41A8BB8E-DD13-BB9E-9053-E0B026077760}" name="Mayssa Daye" initials="MD" userId="Mayssa Daye" providerId="None"/>
  <p188:author id="{8D8A829B-E472-BD5B-53A5-26806E87AEC6}" name="Tom Gillhespy" initials="TG" userId="Tom Gillhespy" providerId="None"/>
  <p188:author id="{6768D3DF-9176-8700-D371-810E995EC8DB}" name="Henrieta Kuhudzai" initials="HK" userId="Henrieta Kuhudza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yssa" initials="M" lastIdx="8" clrIdx="6">
    <p:extLst>
      <p:ext uri="{19B8F6BF-5375-455C-9EA6-DF929625EA0E}">
        <p15:presenceInfo xmlns:p15="http://schemas.microsoft.com/office/powerpoint/2012/main" userId="S::Mdaye@sadria.ae::a53b0832-1b03-4338-bb20-f1b72554348c" providerId="AD"/>
      </p:ext>
    </p:extLst>
  </p:cmAuthor>
  <p:cmAuthor id="1" name="Tom Gillhespy" initials="TG" lastIdx="47" clrIdx="0">
    <p:extLst>
      <p:ext uri="{19B8F6BF-5375-455C-9EA6-DF929625EA0E}">
        <p15:presenceInfo xmlns:p15="http://schemas.microsoft.com/office/powerpoint/2012/main" userId="S::Tom.Gillhespy@itad.com::972b8b1f-ec8d-468b-bed1-a3e8ba639519" providerId="AD"/>
      </p:ext>
    </p:extLst>
  </p:cmAuthor>
  <p:cmAuthor id="2" name="Mayssa Daye" initials="MD" lastIdx="3" clrIdx="1">
    <p:extLst>
      <p:ext uri="{19B8F6BF-5375-455C-9EA6-DF929625EA0E}">
        <p15:presenceInfo xmlns:p15="http://schemas.microsoft.com/office/powerpoint/2012/main" userId="f668e9990ef65544" providerId="Windows Live"/>
      </p:ext>
    </p:extLst>
  </p:cmAuthor>
  <p:cmAuthor id="3" name="Belinda Goslin" initials="BG" lastIdx="7" clrIdx="2">
    <p:extLst>
      <p:ext uri="{19B8F6BF-5375-455C-9EA6-DF929625EA0E}">
        <p15:presenceInfo xmlns:p15="http://schemas.microsoft.com/office/powerpoint/2012/main" userId="60841f022782a7a3" providerId="Windows Live"/>
      </p:ext>
    </p:extLst>
  </p:cmAuthor>
  <p:cmAuthor id="4" name="Mayssa Daye" initials="MD [2]" lastIdx="1" clrIdx="3">
    <p:extLst>
      <p:ext uri="{19B8F6BF-5375-455C-9EA6-DF929625EA0E}">
        <p15:presenceInfo xmlns:p15="http://schemas.microsoft.com/office/powerpoint/2012/main" userId="S::mdaye_sadria.ae#ext#@itad.com::7ac71717-7d4b-49f1-841c-6390473be994" providerId="AD"/>
      </p:ext>
    </p:extLst>
  </p:cmAuthor>
  <p:cmAuthor id="5" name="dave bridges" initials="db" lastIdx="1" clrIdx="4">
    <p:extLst>
      <p:ext uri="{19B8F6BF-5375-455C-9EA6-DF929625EA0E}">
        <p15:presenceInfo xmlns:p15="http://schemas.microsoft.com/office/powerpoint/2012/main" userId="7d16b9ce8b1f6439" providerId="Windows Live"/>
      </p:ext>
    </p:extLst>
  </p:cmAuthor>
  <p:cmAuthor id="6" name="dave bridges" initials="db [2]" lastIdx="1" clrIdx="5">
    <p:extLst>
      <p:ext uri="{19B8F6BF-5375-455C-9EA6-DF929625EA0E}">
        <p15:presenceInfo xmlns:p15="http://schemas.microsoft.com/office/powerpoint/2012/main" userId="dave bridg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E5EEEE"/>
    <a:srgbClr val="CDFFE4"/>
    <a:srgbClr val="103A71"/>
    <a:srgbClr val="7DB414"/>
    <a:srgbClr val="CAD7EE"/>
    <a:srgbClr val="808080"/>
    <a:srgbClr val="BACB4E"/>
    <a:srgbClr val="FFFFDD"/>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13" autoAdjust="0"/>
    <p:restoredTop sz="94249" autoAdjust="0"/>
  </p:normalViewPr>
  <p:slideViewPr>
    <p:cSldViewPr snapToGrid="0">
      <p:cViewPr varScale="1">
        <p:scale>
          <a:sx n="116" d="100"/>
          <a:sy n="116" d="100"/>
        </p:scale>
        <p:origin x="224" y="352"/>
      </p:cViewPr>
      <p:guideLst/>
    </p:cSldViewPr>
  </p:slideViewPr>
  <p:notesTextViewPr>
    <p:cViewPr>
      <p:scale>
        <a:sx n="1" d="1"/>
        <a:sy n="1" d="1"/>
      </p:scale>
      <p:origin x="0" y="0"/>
    </p:cViewPr>
  </p:notesTextViewPr>
  <p:sorterViewPr>
    <p:cViewPr varScale="1">
      <p:scale>
        <a:sx n="100" d="100"/>
        <a:sy n="100" d="100"/>
      </p:scale>
      <p:origin x="0" y="-161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780C9-E07E-EF78-17CB-1DD914645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0E241A-AD6A-8F2C-095A-2D6436A317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FD2410-79A2-CD44-ABB9-D5770644F48A}" type="datetimeFigureOut">
              <a:rPr lang="en-US" smtClean="0"/>
              <a:t>11/23/22</a:t>
            </a:fld>
            <a:endParaRPr lang="en-US"/>
          </a:p>
        </p:txBody>
      </p:sp>
      <p:sp>
        <p:nvSpPr>
          <p:cNvPr id="4" name="Footer Placeholder 3">
            <a:extLst>
              <a:ext uri="{FF2B5EF4-FFF2-40B4-BE49-F238E27FC236}">
                <a16:creationId xmlns:a16="http://schemas.microsoft.com/office/drawing/2014/main" id="{F19F0FBF-C964-7AF6-48E8-9780C488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F584C7F1-D555-0F8D-08B4-CC2C8F3E56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4D1A9E-03D9-F04B-8ADF-2279DF280175}" type="slidenum">
              <a:rPr lang="en-US" smtClean="0"/>
              <a:t>‹#›</a:t>
            </a:fld>
            <a:endParaRPr lang="en-US"/>
          </a:p>
        </p:txBody>
      </p:sp>
    </p:spTree>
    <p:extLst>
      <p:ext uri="{BB962C8B-B14F-4D97-AF65-F5344CB8AC3E}">
        <p14:creationId xmlns:p14="http://schemas.microsoft.com/office/powerpoint/2010/main" val="3664613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B06E2-65C7-418B-82DF-4F8503437E90}" type="datetimeFigureOut">
              <a:rPr lang="en-GB" smtClean="0"/>
              <a:t>23/11/2022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r>
              <a:rPr lang="en-GB"/>
              <a:t>1</a:t>
            </a:r>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9F57FFD5-53B3-4FB2-AD40-20D55C18E9CE}" type="slidenum">
              <a:rPr lang="en-GB" smtClean="0"/>
              <a:t>‹#›</a:t>
            </a:fld>
            <a:endParaRPr lang="en-GB"/>
          </a:p>
        </p:txBody>
      </p:sp>
    </p:spTree>
    <p:extLst>
      <p:ext uri="{BB962C8B-B14F-4D97-AF65-F5344CB8AC3E}">
        <p14:creationId xmlns:p14="http://schemas.microsoft.com/office/powerpoint/2010/main" val="24914103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393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596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605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392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328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463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5589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2615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6395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5880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1002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9268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4105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3496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7137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62747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4250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42567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43150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 um implementador for financiado para conduzir o CD, deve haver um plano acordado e um indicador de progresso nas saídas pode ser % do plano de CD alcançado.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61773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9489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238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690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98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868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995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178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250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46C-488C-4E5F-9493-8B3B9BA46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67A2E0-3FF4-4D56-B4FF-61226F54E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37C90D-B650-4AB7-BBAB-FF28E93DCA3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E2B261D-B249-4187-92AF-DCCD4F1F3269}"/>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3046FE9C-A6E2-4600-A563-B8D19ABA49B1}"/>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176311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E3C6-0858-4A84-97AE-63C8466932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0BF26-4E70-404F-B274-BC7A4014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67529-0D56-4B30-8C20-E947067B7E9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8ED887A-5B0B-4698-A852-209DF43182BD}"/>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9B324FD8-6662-4443-A2DE-91DDADFE1A15}"/>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76782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910B8-ACE8-41F3-852A-CBC1172F76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058EA-3D75-4F77-854F-C6210C849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54D93-ED22-4D8D-8D3C-3C994BA68A2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D7C1BF7-FF79-4834-A746-4D071F8AFFEE}"/>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5445AB9-66FE-4121-981A-22A441A30044}"/>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330927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2387600"/>
          </a:xfrm>
          <a:prstGeom prst="rect">
            <a:avLst/>
          </a:prstGeom>
        </p:spPr>
        <p:txBody>
          <a:bodyPr anchor="b"/>
          <a:lstStyle>
            <a:lvl1pPr algn="ctr">
              <a:defRPr sz="6300"/>
            </a:lvl1pPr>
          </a:lstStyle>
          <a:p>
            <a:r>
              <a:rPr lang="en-US"/>
              <a:t>Click to edit Master title style</a:t>
            </a:r>
          </a:p>
        </p:txBody>
      </p:sp>
    </p:spTree>
    <p:extLst>
      <p:ext uri="{BB962C8B-B14F-4D97-AF65-F5344CB8AC3E}">
        <p14:creationId xmlns:p14="http://schemas.microsoft.com/office/powerpoint/2010/main" val="4037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46C-488C-4E5F-9493-8B3B9BA46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67A2E0-3FF4-4D56-B4FF-61226F54E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37C90D-B650-4AB7-BBAB-FF28E93DCA3C}"/>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5" name="Footer Placeholder 4">
            <a:extLst>
              <a:ext uri="{FF2B5EF4-FFF2-40B4-BE49-F238E27FC236}">
                <a16:creationId xmlns:a16="http://schemas.microsoft.com/office/drawing/2014/main" id="{9E2B261D-B249-4187-92AF-DCCD4F1F32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46FE9C-A6E2-4600-A563-B8D19ABA49B1}"/>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1179514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111-EA56-4BAF-AE87-3B2A33854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4F603-D74B-4D1F-94E5-766C01A3A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EC9C0-CC91-4419-A3E3-AEE9DC096B8F}"/>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5" name="Footer Placeholder 4">
            <a:extLst>
              <a:ext uri="{FF2B5EF4-FFF2-40B4-BE49-F238E27FC236}">
                <a16:creationId xmlns:a16="http://schemas.microsoft.com/office/drawing/2014/main" id="{64B21E4D-B3F9-4ADD-A412-E1292F79411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768452-B3A8-4FE5-8B3A-381560C8FBA8}"/>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393163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5CC4-805C-4E3F-BDF6-022B0B494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A5429-F61F-49DA-826E-07BD434AD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95A6F-CF5E-439B-B347-93874C5409E0}"/>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5" name="Footer Placeholder 4">
            <a:extLst>
              <a:ext uri="{FF2B5EF4-FFF2-40B4-BE49-F238E27FC236}">
                <a16:creationId xmlns:a16="http://schemas.microsoft.com/office/drawing/2014/main" id="{5BE481CB-F287-4049-8C1D-06C152974E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A8D48D-A009-4B60-B54E-0FDFB2566E05}"/>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235751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E263-B488-41BF-87D6-B0F3842D5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155B74-EA47-4D08-9EC2-A6204AB5B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6CB393-101D-4988-9645-A2EAFCC48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AB9CFB-7B61-42B0-B79B-74BF1A4AB5CD}"/>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6" name="Footer Placeholder 5">
            <a:extLst>
              <a:ext uri="{FF2B5EF4-FFF2-40B4-BE49-F238E27FC236}">
                <a16:creationId xmlns:a16="http://schemas.microsoft.com/office/drawing/2014/main" id="{C38155A4-C59D-4AEC-91EC-F87AB5AA162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C00874-86B8-4319-B33A-FE71C6F1D2A3}"/>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3811938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30DB-A70B-41A2-A9B3-522589C994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00A92B-4080-445D-9C70-1F7B8B0FE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22DEC-5F20-401E-B3CD-AF468686C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CF4BF6-0375-4E04-92E3-BCAE87A14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F7B6-1DA1-448F-A0D2-7EF6712BD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706166-BC2F-4553-8E7A-35E9DFE19BF8}"/>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8" name="Footer Placeholder 7">
            <a:extLst>
              <a:ext uri="{FF2B5EF4-FFF2-40B4-BE49-F238E27FC236}">
                <a16:creationId xmlns:a16="http://schemas.microsoft.com/office/drawing/2014/main" id="{33760613-9039-4A16-A9D1-B4DD71A35BE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89D47C4-3242-41AA-8183-F6FFC58A7E7B}"/>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2710591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506-7030-4076-AF2C-7443CBE1C4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E0970-79A3-4809-B92D-CCAB1159A3A7}"/>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4" name="Footer Placeholder 3">
            <a:extLst>
              <a:ext uri="{FF2B5EF4-FFF2-40B4-BE49-F238E27FC236}">
                <a16:creationId xmlns:a16="http://schemas.microsoft.com/office/drawing/2014/main" id="{1E6DDC58-6238-4DCA-9ACC-C00B8EA76C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014920B-8398-4909-8E96-C9DD92BC7B9F}"/>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259999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D4B57-AE14-4C91-B088-CDF4EB29DDBE}"/>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3" name="Footer Placeholder 2">
            <a:extLst>
              <a:ext uri="{FF2B5EF4-FFF2-40B4-BE49-F238E27FC236}">
                <a16:creationId xmlns:a16="http://schemas.microsoft.com/office/drawing/2014/main" id="{C797DE0F-B9F0-4F4D-BA2D-9579240EC36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47B224E-5B41-43E6-BBEF-067B1E41AA0B}"/>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179824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111-EA56-4BAF-AE87-3B2A33854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4F603-D74B-4D1F-94E5-766C01A3A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EC9C0-CC91-4419-A3E3-AEE9DC096B8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4B21E4D-B3F9-4ADD-A412-E1292F79411E}"/>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C5768452-B3A8-4FE5-8B3A-381560C8FBA8}"/>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4044439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258F-A51B-4C0A-A9CF-0995D2F4B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D0FC9-639A-43A7-BF19-47708421A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7B135D-C63E-4869-B691-B7C4D8F2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A4FD1-8A44-4A59-AEE4-A319E5B0E7CD}"/>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6" name="Footer Placeholder 5">
            <a:extLst>
              <a:ext uri="{FF2B5EF4-FFF2-40B4-BE49-F238E27FC236}">
                <a16:creationId xmlns:a16="http://schemas.microsoft.com/office/drawing/2014/main" id="{286D82A2-232E-43F3-BA53-69B16027D8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D9A06F9-6E5E-4A0A-A139-C3E8D6DA265F}"/>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240772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F8EC-4954-4924-9A48-A764826FA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72038-3791-4CFE-AC68-210D73F50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EFC4526-CC45-4DBA-BE10-678717B22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9FE71-ECC0-443F-8E6F-B87C2639E97C}"/>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6" name="Footer Placeholder 5">
            <a:extLst>
              <a:ext uri="{FF2B5EF4-FFF2-40B4-BE49-F238E27FC236}">
                <a16:creationId xmlns:a16="http://schemas.microsoft.com/office/drawing/2014/main" id="{6B4E1F59-4639-4A48-875B-972AB4006AF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8FFDF70-4F0F-4C90-932C-201315F3C59B}"/>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180575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E3C6-0858-4A84-97AE-63C8466932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0BF26-4E70-404F-B274-BC7A4014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67529-0D56-4B30-8C20-E947067B7E9B}"/>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5" name="Footer Placeholder 4">
            <a:extLst>
              <a:ext uri="{FF2B5EF4-FFF2-40B4-BE49-F238E27FC236}">
                <a16:creationId xmlns:a16="http://schemas.microsoft.com/office/drawing/2014/main" id="{78ED887A-5B0B-4698-A852-209DF43182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324FD8-6662-4443-A2DE-91DDADFE1A15}"/>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1179278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910B8-ACE8-41F3-852A-CBC1172F76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058EA-3D75-4F77-854F-C6210C849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54D93-ED22-4D8D-8D3C-3C994BA68A2A}"/>
              </a:ext>
            </a:extLst>
          </p:cNvPr>
          <p:cNvSpPr>
            <a:spLocks noGrp="1"/>
          </p:cNvSpPr>
          <p:nvPr>
            <p:ph type="dt" sz="half" idx="10"/>
          </p:nvPr>
        </p:nvSpPr>
        <p:spPr/>
        <p:txBody>
          <a:bodyPr/>
          <a:lstStyle/>
          <a:p>
            <a:fld id="{1C4C0F20-B94E-41DA-8730-7E607606D722}" type="datetimeFigureOut">
              <a:rPr lang="en-GB" smtClean="0"/>
              <a:t>23/11/2022</a:t>
            </a:fld>
            <a:endParaRPr lang="en-GB" dirty="0"/>
          </a:p>
        </p:txBody>
      </p:sp>
      <p:sp>
        <p:nvSpPr>
          <p:cNvPr id="5" name="Footer Placeholder 4">
            <a:extLst>
              <a:ext uri="{FF2B5EF4-FFF2-40B4-BE49-F238E27FC236}">
                <a16:creationId xmlns:a16="http://schemas.microsoft.com/office/drawing/2014/main" id="{CD7C1BF7-FF79-4834-A746-4D071F8AFFE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445AB9-66FE-4121-981A-22A441A30044}"/>
              </a:ext>
            </a:extLst>
          </p:cNvPr>
          <p:cNvSpPr>
            <a:spLocks noGrp="1"/>
          </p:cNvSpPr>
          <p:nvPr>
            <p:ph type="sldNum" sz="quarter" idx="12"/>
          </p:nvPr>
        </p:nvSpPr>
        <p:spPr/>
        <p:txBody>
          <a:bodyPr/>
          <a:lstStyle/>
          <a:p>
            <a:fld id="{C273FCE9-1DE0-42FE-8B9F-E63D7ADBC3A2}" type="slidenum">
              <a:rPr lang="en-GB" smtClean="0"/>
              <a:t>‹#›</a:t>
            </a:fld>
            <a:endParaRPr lang="en-GB" dirty="0"/>
          </a:p>
        </p:txBody>
      </p:sp>
    </p:spTree>
    <p:extLst>
      <p:ext uri="{BB962C8B-B14F-4D97-AF65-F5344CB8AC3E}">
        <p14:creationId xmlns:p14="http://schemas.microsoft.com/office/powerpoint/2010/main" val="252711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2387600"/>
          </a:xfrm>
          <a:prstGeom prst="rect">
            <a:avLst/>
          </a:prstGeom>
        </p:spPr>
        <p:txBody>
          <a:bodyPr anchor="b"/>
          <a:lstStyle>
            <a:lvl1pPr algn="ctr">
              <a:defRPr sz="6300"/>
            </a:lvl1pPr>
          </a:lstStyle>
          <a:p>
            <a:r>
              <a:rPr lang="en-US"/>
              <a:t>Click to edit Master title style</a:t>
            </a:r>
          </a:p>
        </p:txBody>
      </p:sp>
    </p:spTree>
    <p:extLst>
      <p:ext uri="{BB962C8B-B14F-4D97-AF65-F5344CB8AC3E}">
        <p14:creationId xmlns:p14="http://schemas.microsoft.com/office/powerpoint/2010/main" val="124968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1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5CC4-805C-4E3F-BDF6-022B0B494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A5429-F61F-49DA-826E-07BD434AD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95A6F-CF5E-439B-B347-93874C5409E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BE481CB-F287-4049-8C1D-06C152974EA8}"/>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FCA8D48D-A009-4B60-B54E-0FDFB2566E05}"/>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35364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E263-B488-41BF-87D6-B0F3842D5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155B74-EA47-4D08-9EC2-A6204AB5B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6CB393-101D-4988-9645-A2EAFCC48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AB9CFB-7B61-42B0-B79B-74BF1A4AB5C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38155A4-C59D-4AEC-91EC-F87AB5AA1623}"/>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E0C00874-86B8-4319-B33A-FE71C6F1D2A3}"/>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89215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30DB-A70B-41A2-A9B3-522589C994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00A92B-4080-445D-9C70-1F7B8B0FE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22DEC-5F20-401E-B3CD-AF468686C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CF4BF6-0375-4E04-92E3-BCAE87A14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F7B6-1DA1-448F-A0D2-7EF6712BD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706166-BC2F-4553-8E7A-35E9DFE19BF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33760613-9039-4A16-A9D1-B4DD71A35BE9}"/>
              </a:ext>
            </a:extLst>
          </p:cNvPr>
          <p:cNvSpPr>
            <a:spLocks noGrp="1"/>
          </p:cNvSpPr>
          <p:nvPr>
            <p:ph type="ftr" sz="quarter" idx="11"/>
          </p:nvPr>
        </p:nvSpPr>
        <p:spPr/>
        <p:txBody>
          <a:bodyPr/>
          <a:lstStyle/>
          <a:p>
            <a:r>
              <a:rPr lang="en-GB"/>
              <a:t>1</a:t>
            </a:r>
          </a:p>
        </p:txBody>
      </p:sp>
      <p:sp>
        <p:nvSpPr>
          <p:cNvPr id="9" name="Slide Number Placeholder 8">
            <a:extLst>
              <a:ext uri="{FF2B5EF4-FFF2-40B4-BE49-F238E27FC236}">
                <a16:creationId xmlns:a16="http://schemas.microsoft.com/office/drawing/2014/main" id="{289D47C4-3242-41AA-8183-F6FFC58A7E7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9804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506-7030-4076-AF2C-7443CBE1C4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E0970-79A3-4809-B92D-CCAB1159A3A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E6DDC58-6238-4DCA-9ACC-C00B8EA76C96}"/>
              </a:ext>
            </a:extLst>
          </p:cNvPr>
          <p:cNvSpPr>
            <a:spLocks noGrp="1"/>
          </p:cNvSpPr>
          <p:nvPr>
            <p:ph type="ftr" sz="quarter" idx="11"/>
          </p:nvPr>
        </p:nvSpPr>
        <p:spPr/>
        <p:txBody>
          <a:bodyPr/>
          <a:lstStyle/>
          <a:p>
            <a:r>
              <a:rPr lang="en-GB"/>
              <a:t>1</a:t>
            </a:r>
          </a:p>
        </p:txBody>
      </p:sp>
      <p:sp>
        <p:nvSpPr>
          <p:cNvPr id="5" name="Slide Number Placeholder 4">
            <a:extLst>
              <a:ext uri="{FF2B5EF4-FFF2-40B4-BE49-F238E27FC236}">
                <a16:creationId xmlns:a16="http://schemas.microsoft.com/office/drawing/2014/main" id="{A014920B-8398-4909-8E96-C9DD92BC7B9F}"/>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63128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D4B57-AE14-4C91-B088-CDF4EB29DDB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797DE0F-B9F0-4F4D-BA2D-9579240EC369}"/>
              </a:ext>
            </a:extLst>
          </p:cNvPr>
          <p:cNvSpPr>
            <a:spLocks noGrp="1"/>
          </p:cNvSpPr>
          <p:nvPr>
            <p:ph type="ftr" sz="quarter" idx="11"/>
          </p:nvPr>
        </p:nvSpPr>
        <p:spPr/>
        <p:txBody>
          <a:bodyPr/>
          <a:lstStyle/>
          <a:p>
            <a:r>
              <a:rPr lang="en-GB"/>
              <a:t>1</a:t>
            </a:r>
          </a:p>
        </p:txBody>
      </p:sp>
      <p:sp>
        <p:nvSpPr>
          <p:cNvPr id="4" name="Slide Number Placeholder 3">
            <a:extLst>
              <a:ext uri="{FF2B5EF4-FFF2-40B4-BE49-F238E27FC236}">
                <a16:creationId xmlns:a16="http://schemas.microsoft.com/office/drawing/2014/main" id="{747B224E-5B41-43E6-BBEF-067B1E41AA0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122989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258F-A51B-4C0A-A9CF-0995D2F4B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D0FC9-639A-43A7-BF19-47708421A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7B135D-C63E-4869-B691-B7C4D8F2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A4FD1-8A44-4A59-AEE4-A319E5B0E7C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86D82A2-232E-43F3-BA53-69B16027D846}"/>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2D9A06F9-6E5E-4A0A-A139-C3E8D6DA265F}"/>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42735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F8EC-4954-4924-9A48-A764826FA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72038-3791-4CFE-AC68-210D73F50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FC4526-CC45-4DBA-BE10-678717B22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9FE71-ECC0-443F-8E6F-B87C2639E9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B4E1F59-4639-4A48-875B-972AB4006AF9}"/>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D8FFDF70-4F0F-4C90-932C-201315F3C59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73966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32C23-E05A-40E5-AAC1-764553DD4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E036A-2ADB-4AF0-B771-631F994F2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FE90B2D-CA08-4EE9-8B13-510F9770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9B70D08-9792-4647-AB82-D7D0D7D1D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a:t>
            </a:r>
          </a:p>
        </p:txBody>
      </p:sp>
      <p:sp>
        <p:nvSpPr>
          <p:cNvPr id="6" name="Slide Number Placeholder 5">
            <a:extLst>
              <a:ext uri="{FF2B5EF4-FFF2-40B4-BE49-F238E27FC236}">
                <a16:creationId xmlns:a16="http://schemas.microsoft.com/office/drawing/2014/main" id="{42351A87-DB0E-44FA-9314-12FFE4BC8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3FCE9-1DE0-42FE-8B9F-E63D7ADBC3A2}" type="slidenum">
              <a:rPr lang="en-GB" smtClean="0"/>
              <a:t>‹#›</a:t>
            </a:fld>
            <a:endParaRPr lang="en-GB"/>
          </a:p>
        </p:txBody>
      </p:sp>
    </p:spTree>
    <p:extLst>
      <p:ext uri="{BB962C8B-B14F-4D97-AF65-F5344CB8AC3E}">
        <p14:creationId xmlns:p14="http://schemas.microsoft.com/office/powerpoint/2010/main" val="425066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32C23-E05A-40E5-AAC1-764553DD4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E036A-2ADB-4AF0-B771-631F994F2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FE90B2D-CA08-4EE9-8B13-510F9770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C0F20-B94E-41DA-8730-7E607606D722}" type="datetimeFigureOut">
              <a:rPr lang="en-GB" smtClean="0"/>
              <a:t>23/11/2022</a:t>
            </a:fld>
            <a:endParaRPr lang="en-GB" dirty="0"/>
          </a:p>
        </p:txBody>
      </p:sp>
      <p:sp>
        <p:nvSpPr>
          <p:cNvPr id="5" name="Footer Placeholder 4">
            <a:extLst>
              <a:ext uri="{FF2B5EF4-FFF2-40B4-BE49-F238E27FC236}">
                <a16:creationId xmlns:a16="http://schemas.microsoft.com/office/drawing/2014/main" id="{69B70D08-9792-4647-AB82-D7D0D7D1D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2351A87-DB0E-44FA-9314-12FFE4BC8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3FCE9-1DE0-42FE-8B9F-E63D7ADBC3A2}" type="slidenum">
              <a:rPr lang="en-GB" smtClean="0"/>
              <a:t>‹#›</a:t>
            </a:fld>
            <a:endParaRPr lang="en-GB" dirty="0"/>
          </a:p>
        </p:txBody>
      </p:sp>
    </p:spTree>
    <p:extLst>
      <p:ext uri="{BB962C8B-B14F-4D97-AF65-F5344CB8AC3E}">
        <p14:creationId xmlns:p14="http://schemas.microsoft.com/office/powerpoint/2010/main" val="32659753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acleddata.com/dashboard/"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dashboards.sdgindex.org/ranking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ceobs.org/survey-of-environmental-practices-in-mine-action/"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7A4E1-2FAB-8847-9DFE-0AD8D48E1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1747" y="5617439"/>
            <a:ext cx="1709742" cy="807691"/>
          </a:xfrm>
          <a:prstGeom prst="rect">
            <a:avLst/>
          </a:prstGeom>
        </p:spPr>
      </p:pic>
      <p:pic>
        <p:nvPicPr>
          <p:cNvPr id="8" name="Picture 7">
            <a:extLst>
              <a:ext uri="{FF2B5EF4-FFF2-40B4-BE49-F238E27FC236}">
                <a16:creationId xmlns:a16="http://schemas.microsoft.com/office/drawing/2014/main" id="{22C70056-25DB-3D49-8F87-44827FC5A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971" y="5437726"/>
            <a:ext cx="1100150" cy="1167116"/>
          </a:xfrm>
          <a:prstGeom prst="rect">
            <a:avLst/>
          </a:prstGeom>
        </p:spPr>
      </p:pic>
      <p:sp>
        <p:nvSpPr>
          <p:cNvPr id="9" name="Rectangle 8">
            <a:extLst>
              <a:ext uri="{FF2B5EF4-FFF2-40B4-BE49-F238E27FC236}">
                <a16:creationId xmlns:a16="http://schemas.microsoft.com/office/drawing/2014/main" id="{0E8E5C07-0E5E-3D44-96C2-AA808CB466FF}"/>
              </a:ext>
            </a:extLst>
          </p:cNvPr>
          <p:cNvSpPr/>
          <p:nvPr/>
        </p:nvSpPr>
        <p:spPr>
          <a:xfrm>
            <a:off x="0" y="1783998"/>
            <a:ext cx="12192000" cy="2364148"/>
          </a:xfrm>
          <a:prstGeom prst="rect">
            <a:avLst/>
          </a:prstGeom>
          <a:solidFill>
            <a:srgbClr val="E5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Subtitle 8">
            <a:extLst>
              <a:ext uri="{FF2B5EF4-FFF2-40B4-BE49-F238E27FC236}">
                <a16:creationId xmlns:a16="http://schemas.microsoft.com/office/drawing/2014/main" id="{8F5ABADE-6A08-3C4E-905A-814DF44CC86C}"/>
              </a:ext>
            </a:extLst>
          </p:cNvPr>
          <p:cNvSpPr txBox="1">
            <a:spLocks/>
          </p:cNvSpPr>
          <p:nvPr/>
        </p:nvSpPr>
        <p:spPr>
          <a:xfrm>
            <a:off x="431350" y="3425119"/>
            <a:ext cx="11760629" cy="807692"/>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cap="none" spc="250" baseline="0">
                <a:solidFill>
                  <a:srgbClr val="103A71"/>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srgbClr val="103A71"/>
                </a:solidFill>
                <a:effectLst/>
                <a:uLnTx/>
                <a:uFillTx/>
                <a:latin typeface="Arial" pitchFamily="34" charset="0"/>
                <a:ea typeface="+mn-ea"/>
                <a:cs typeface="Arial" pitchFamily="34" charset="0"/>
              </a:rPr>
              <a:t>Melhorar</a:t>
            </a:r>
            <a:r>
              <a:rPr kumimoji="0" lang="en-US" sz="2200" b="0" i="0" u="none" strike="noStrike" kern="1200" cap="none" spc="0" normalizeH="0" baseline="0" noProof="0" dirty="0">
                <a:ln>
                  <a:noFill/>
                </a:ln>
                <a:solidFill>
                  <a:srgbClr val="103A71"/>
                </a:solidFill>
                <a:effectLst/>
                <a:uLnTx/>
                <a:uFillTx/>
                <a:latin typeface="Arial" pitchFamily="34" charset="0"/>
                <a:ea typeface="+mn-ea"/>
                <a:cs typeface="Arial" pitchFamily="34" charset="0"/>
              </a:rPr>
              <a:t> a </a:t>
            </a:r>
            <a:r>
              <a:rPr kumimoji="0" lang="en-US" sz="2200" b="0" i="0" u="none" strike="noStrike" kern="1200" cap="none" spc="0" normalizeH="0" baseline="0" noProof="0" dirty="0" err="1">
                <a:ln>
                  <a:noFill/>
                </a:ln>
                <a:solidFill>
                  <a:srgbClr val="103A71"/>
                </a:solidFill>
                <a:effectLst/>
                <a:uLnTx/>
                <a:uFillTx/>
                <a:latin typeface="Arial" pitchFamily="34" charset="0"/>
                <a:ea typeface="+mn-ea"/>
                <a:cs typeface="Arial" pitchFamily="34" charset="0"/>
              </a:rPr>
              <a:t>capacidade</a:t>
            </a:r>
            <a:r>
              <a:rPr kumimoji="0" lang="en-US" sz="2200" b="0" i="0" u="none" strike="noStrike" kern="1200" cap="none" spc="0" normalizeH="0" baseline="0" noProof="0" dirty="0">
                <a:ln>
                  <a:noFill/>
                </a:ln>
                <a:solidFill>
                  <a:srgbClr val="103A71"/>
                </a:solidFill>
                <a:effectLst/>
                <a:uLnTx/>
                <a:uFillTx/>
                <a:latin typeface="Arial" pitchFamily="34" charset="0"/>
                <a:ea typeface="+mn-ea"/>
                <a:cs typeface="Arial" pitchFamily="34" charset="0"/>
              </a:rPr>
              <a:t> </a:t>
            </a:r>
            <a:r>
              <a:rPr kumimoji="0" lang="en-US" sz="2200" b="0" i="0" u="none" strike="noStrike" kern="1200" cap="none" spc="0" normalizeH="0" baseline="0" noProof="0" dirty="0" err="1">
                <a:ln>
                  <a:noFill/>
                </a:ln>
                <a:solidFill>
                  <a:srgbClr val="103A71"/>
                </a:solidFill>
                <a:effectLst/>
                <a:uLnTx/>
                <a:uFillTx/>
                <a:latin typeface="Arial" pitchFamily="34" charset="0"/>
                <a:ea typeface="+mn-ea"/>
                <a:cs typeface="Arial" pitchFamily="34" charset="0"/>
              </a:rPr>
              <a:t>coletiva</a:t>
            </a:r>
            <a:r>
              <a:rPr kumimoji="0" lang="en-US" sz="2200" b="0" i="0" u="none" strike="noStrike" kern="1200" cap="none" spc="0" normalizeH="0" baseline="0" noProof="0" dirty="0">
                <a:ln>
                  <a:noFill/>
                </a:ln>
                <a:solidFill>
                  <a:srgbClr val="103A71"/>
                </a:solidFill>
                <a:effectLst/>
                <a:uLnTx/>
                <a:uFillTx/>
                <a:latin typeface="Arial" pitchFamily="34" charset="0"/>
                <a:ea typeface="+mn-ea"/>
                <a:cs typeface="Arial" pitchFamily="34" charset="0"/>
              </a:rPr>
              <a:t> do </a:t>
            </a:r>
            <a:r>
              <a:rPr kumimoji="0" lang="en-US" sz="2200" b="0" i="0" u="none" strike="noStrike" kern="1200" cap="none" spc="0" normalizeH="0" baseline="0" noProof="0" dirty="0" err="1">
                <a:ln>
                  <a:noFill/>
                </a:ln>
                <a:solidFill>
                  <a:srgbClr val="103A71"/>
                </a:solidFill>
                <a:effectLst/>
                <a:uLnTx/>
                <a:uFillTx/>
                <a:latin typeface="Arial" pitchFamily="34" charset="0"/>
                <a:ea typeface="+mn-ea"/>
                <a:cs typeface="Arial" pitchFamily="34" charset="0"/>
              </a:rPr>
              <a:t>setor</a:t>
            </a:r>
            <a:r>
              <a:rPr kumimoji="0" lang="en-US" sz="2200" b="0" i="0" u="none" strike="noStrike" kern="1200" cap="none" spc="0" normalizeH="0" baseline="0" noProof="0" dirty="0">
                <a:ln>
                  <a:noFill/>
                </a:ln>
                <a:solidFill>
                  <a:srgbClr val="103A71"/>
                </a:solidFill>
                <a:effectLst/>
                <a:uLnTx/>
                <a:uFillTx/>
                <a:latin typeface="Arial" pitchFamily="34" charset="0"/>
                <a:ea typeface="+mn-ea"/>
                <a:cs typeface="Arial" pitchFamily="34" charset="0"/>
              </a:rPr>
              <a:t> da </a:t>
            </a:r>
            <a:r>
              <a:rPr kumimoji="0" lang="en-US" sz="2200" b="0" i="0" u="none" strike="noStrike" kern="1200" cap="none" spc="0" normalizeH="0" baseline="0" noProof="0" dirty="0" err="1">
                <a:ln>
                  <a:noFill/>
                </a:ln>
                <a:solidFill>
                  <a:srgbClr val="103A71"/>
                </a:solidFill>
                <a:effectLst/>
                <a:uLnTx/>
                <a:uFillTx/>
                <a:latin typeface="Arial" pitchFamily="34" charset="0"/>
                <a:ea typeface="+mn-ea"/>
                <a:cs typeface="Arial" pitchFamily="34" charset="0"/>
              </a:rPr>
              <a:t>ação</a:t>
            </a:r>
            <a:r>
              <a:rPr kumimoji="0" lang="en-US" sz="2200" b="0" i="0" u="none" strike="noStrike" kern="1200" cap="none" spc="0" normalizeH="0" baseline="0" noProof="0" dirty="0">
                <a:ln>
                  <a:noFill/>
                </a:ln>
                <a:solidFill>
                  <a:srgbClr val="103A71"/>
                </a:solidFill>
                <a:effectLst/>
                <a:uLnTx/>
                <a:uFillTx/>
                <a:latin typeface="Arial" pitchFamily="34" charset="0"/>
                <a:ea typeface="+mn-ea"/>
                <a:cs typeface="Arial" pitchFamily="34" charset="0"/>
              </a:rPr>
              <a:t> de minas</a:t>
            </a:r>
            <a:endParaRPr kumimoji="0" lang="en-GB" sz="2200" b="0" i="0" u="none" strike="noStrike" kern="1200" cap="none" spc="0" normalizeH="0" baseline="0" noProof="0" dirty="0">
              <a:ln>
                <a:noFill/>
              </a:ln>
              <a:solidFill>
                <a:srgbClr val="103A71"/>
              </a:solidFill>
              <a:effectLst/>
              <a:uLnTx/>
              <a:uFillTx/>
              <a:latin typeface="Arial" pitchFamily="34" charset="0"/>
              <a:ea typeface="+mn-ea"/>
              <a:cs typeface="Arial" pitchFamily="34" charset="0"/>
            </a:endParaRPr>
          </a:p>
        </p:txBody>
      </p:sp>
      <p:sp>
        <p:nvSpPr>
          <p:cNvPr id="11" name="Title 7">
            <a:extLst>
              <a:ext uri="{FF2B5EF4-FFF2-40B4-BE49-F238E27FC236}">
                <a16:creationId xmlns:a16="http://schemas.microsoft.com/office/drawing/2014/main" id="{2B460805-AB98-814D-919B-0A9CD37B1D8F}"/>
              </a:ext>
            </a:extLst>
          </p:cNvPr>
          <p:cNvSpPr txBox="1">
            <a:spLocks/>
          </p:cNvSpPr>
          <p:nvPr/>
        </p:nvSpPr>
        <p:spPr>
          <a:xfrm>
            <a:off x="431371" y="2232285"/>
            <a:ext cx="10363200" cy="1152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700" b="1" kern="1200">
                <a:solidFill>
                  <a:srgbClr val="103A71"/>
                </a:solidFill>
                <a:latin typeface="Arial" pitchFamily="34" charset="0"/>
                <a:ea typeface="+mj-ea"/>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03A71"/>
                </a:solidFill>
                <a:effectLst/>
                <a:uLnTx/>
                <a:uFillTx/>
                <a:latin typeface="Arial" pitchFamily="34" charset="0"/>
                <a:ea typeface="+mj-ea"/>
                <a:cs typeface="Arial" pitchFamily="34" charset="0"/>
              </a:rPr>
              <a:t>Teoria da </a:t>
            </a:r>
            <a:r>
              <a:rPr kumimoji="0" lang="en-US" sz="3200" b="1" i="0" u="none" strike="noStrike" kern="1200" cap="none" spc="0" normalizeH="0" baseline="0" noProof="0" dirty="0" err="1">
                <a:ln>
                  <a:noFill/>
                </a:ln>
                <a:solidFill>
                  <a:srgbClr val="103A71"/>
                </a:solidFill>
                <a:effectLst/>
                <a:uLnTx/>
                <a:uFillTx/>
                <a:latin typeface="Arial" pitchFamily="34" charset="0"/>
                <a:ea typeface="+mj-ea"/>
                <a:cs typeface="Arial" pitchFamily="34" charset="0"/>
              </a:rPr>
              <a:t>Mudança</a:t>
            </a:r>
            <a:r>
              <a:rPr kumimoji="0" lang="en-US" sz="3200" b="1" i="0" u="none" strike="noStrike" kern="1200" cap="none" spc="0" normalizeH="0" baseline="0" noProof="0" dirty="0">
                <a:ln>
                  <a:noFill/>
                </a:ln>
                <a:solidFill>
                  <a:srgbClr val="103A71"/>
                </a:solidFill>
                <a:effectLst/>
                <a:uLnTx/>
                <a:uFillTx/>
                <a:latin typeface="Arial" pitchFamily="34" charset="0"/>
                <a:ea typeface="+mj-ea"/>
                <a:cs typeface="Arial" pitchFamily="34" charset="0"/>
              </a:rPr>
              <a:t> de </a:t>
            </a:r>
            <a:r>
              <a:rPr kumimoji="0" lang="en-US" sz="3200" b="1" i="0" u="none" strike="noStrike" kern="1200" cap="none" spc="0" normalizeH="0" baseline="0" noProof="0" dirty="0" err="1">
                <a:ln>
                  <a:noFill/>
                </a:ln>
                <a:solidFill>
                  <a:srgbClr val="103A71"/>
                </a:solidFill>
                <a:effectLst/>
                <a:uLnTx/>
                <a:uFillTx/>
                <a:latin typeface="Arial" pitchFamily="34" charset="0"/>
                <a:ea typeface="+mj-ea"/>
                <a:cs typeface="Arial" pitchFamily="34" charset="0"/>
              </a:rPr>
              <a:t>Setor</a:t>
            </a:r>
            <a:r>
              <a:rPr kumimoji="0" lang="en-US" sz="3200" b="1" i="0" u="none" strike="noStrike" kern="1200" cap="none" spc="0" normalizeH="0" baseline="0" noProof="0" dirty="0">
                <a:ln>
                  <a:noFill/>
                </a:ln>
                <a:solidFill>
                  <a:srgbClr val="103A71"/>
                </a:solidFill>
                <a:effectLst/>
                <a:uLnTx/>
                <a:uFillTx/>
                <a:latin typeface="Arial" pitchFamily="34" charset="0"/>
                <a:ea typeface="+mj-ea"/>
                <a:cs typeface="Arial" pitchFamily="34" charset="0"/>
              </a:rPr>
              <a:t> para </a:t>
            </a:r>
            <a:r>
              <a:rPr kumimoji="0" lang="en-US" sz="3200" b="1" i="0" u="none" strike="noStrike" kern="1200" cap="none" spc="0" normalizeH="0" baseline="0" noProof="0" dirty="0" err="1">
                <a:ln>
                  <a:noFill/>
                </a:ln>
                <a:solidFill>
                  <a:srgbClr val="103A71"/>
                </a:solidFill>
                <a:effectLst/>
                <a:uLnTx/>
                <a:uFillTx/>
                <a:latin typeface="Arial" pitchFamily="34" charset="0"/>
                <a:ea typeface="+mj-ea"/>
                <a:cs typeface="Arial" pitchFamily="34" charset="0"/>
              </a:rPr>
              <a:t>Ação</a:t>
            </a:r>
            <a:r>
              <a:rPr kumimoji="0" lang="en-US" sz="3200" b="1" i="0" u="none" strike="noStrike" kern="1200" cap="none" spc="0" normalizeH="0" baseline="0" noProof="0" dirty="0">
                <a:ln>
                  <a:noFill/>
                </a:ln>
                <a:solidFill>
                  <a:srgbClr val="103A71"/>
                </a:solidFill>
                <a:effectLst/>
                <a:uLnTx/>
                <a:uFillTx/>
                <a:latin typeface="Arial" pitchFamily="34" charset="0"/>
                <a:ea typeface="+mj-ea"/>
                <a:cs typeface="Arial" pitchFamily="34" charset="0"/>
              </a:rPr>
              <a:t> de Minas e </a:t>
            </a:r>
            <a:r>
              <a:rPr lang="en-US" sz="3200" dirty="0" err="1"/>
              <a:t>Guia</a:t>
            </a:r>
            <a:r>
              <a:rPr lang="en-US" sz="3200" dirty="0"/>
              <a:t> do </a:t>
            </a:r>
            <a:r>
              <a:rPr lang="en-US" sz="3200" dirty="0" err="1"/>
              <a:t>Utilizador</a:t>
            </a:r>
            <a:endParaRPr kumimoji="0" lang="en-US" sz="3200" b="1" i="0" u="none" strike="noStrike" kern="1200" cap="none" spc="0" normalizeH="0" baseline="0" noProof="0" dirty="0">
              <a:ln>
                <a:noFill/>
              </a:ln>
              <a:solidFill>
                <a:srgbClr val="103A71"/>
              </a:solidFill>
              <a:effectLst/>
              <a:uLnTx/>
              <a:uFillTx/>
              <a:latin typeface="Arial" pitchFamily="34" charset="0"/>
              <a:ea typeface="+mj-ea"/>
              <a:cs typeface="Arial" pitchFamily="34" charset="0"/>
            </a:endParaRPr>
          </a:p>
        </p:txBody>
      </p:sp>
      <p:sp>
        <p:nvSpPr>
          <p:cNvPr id="13" name="Rectangle 12">
            <a:extLst>
              <a:ext uri="{FF2B5EF4-FFF2-40B4-BE49-F238E27FC236}">
                <a16:creationId xmlns:a16="http://schemas.microsoft.com/office/drawing/2014/main" id="{3EF3D609-6895-744C-B143-EE215E0A4441}"/>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2BE372CE-1B0C-4743-9DB3-48919D1B5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751" y="5225946"/>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3CFAD4-A53D-A344-829D-310B31E29590}"/>
              </a:ext>
            </a:extLst>
          </p:cNvPr>
          <p:cNvSpPr/>
          <p:nvPr/>
        </p:nvSpPr>
        <p:spPr>
          <a:xfrm>
            <a:off x="9059687" y="3628813"/>
            <a:ext cx="268214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Novembro</a:t>
            </a:r>
            <a:r>
              <a:rPr kumimoji="0" lang="en-GB" sz="2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2022</a:t>
            </a:r>
            <a:endParaRPr kumimoji="0" lang="en-US" sz="2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5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BEA3E00-67A4-6942-A7F0-50FD0629154F}"/>
              </a:ext>
            </a:extLst>
          </p:cNvPr>
          <p:cNvSpPr/>
          <p:nvPr/>
        </p:nvSpPr>
        <p:spPr>
          <a:xfrm>
            <a:off x="214516" y="3738625"/>
            <a:ext cx="11795526" cy="29446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6C2190A7-C504-E548-95AD-E9F789747A37}"/>
              </a:ext>
            </a:extLst>
          </p:cNvPr>
          <p:cNvSpPr txBox="1"/>
          <p:nvPr/>
        </p:nvSpPr>
        <p:spPr>
          <a:xfrm>
            <a:off x="5812427" y="1414591"/>
            <a:ext cx="1159439" cy="257369"/>
          </a:xfrm>
          <a:prstGeom prst="rect">
            <a:avLst/>
          </a:prstGeom>
          <a:no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Reforço mútuo</a:t>
            </a:r>
          </a:p>
        </p:txBody>
      </p:sp>
      <p:sp>
        <p:nvSpPr>
          <p:cNvPr id="48" name="TextBox 47">
            <a:extLst>
              <a:ext uri="{FF2B5EF4-FFF2-40B4-BE49-F238E27FC236}">
                <a16:creationId xmlns:a16="http://schemas.microsoft.com/office/drawing/2014/main" id="{5C98E932-EBEE-FC4E-A13A-584E83BB6A63}"/>
              </a:ext>
            </a:extLst>
          </p:cNvPr>
          <p:cNvSpPr txBox="1"/>
          <p:nvPr/>
        </p:nvSpPr>
        <p:spPr>
          <a:xfrm>
            <a:off x="256700" y="3853357"/>
            <a:ext cx="11711157" cy="503590"/>
          </a:xfrm>
          <a:prstGeom prst="rect">
            <a:avLst/>
          </a:prstGeom>
          <a:no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a:solidFill>
                  <a:srgbClr val="103A71"/>
                </a:solidFill>
                <a:latin typeface="Arial" panose="020B0604020202020204" pitchFamily="34" charset="0"/>
                <a:cs typeface="Arial" panose="020B0604020202020204" pitchFamily="34" charset="0"/>
              </a:defRPr>
            </a:pPr>
            <a:r>
              <a:rPr kumimoji="0" sz="14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Princípios que criam um ambiente propício para colocar as comunidades locais e a liderança local no </a:t>
            </a:r>
            <a:br>
              <a:rPr kumimoji="0" lang="en-GB"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br>
            <a:r>
              <a:rPr kumimoji="0" sz="14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centro da ação de minas e maximizar o valor estratégico do setor</a:t>
            </a:r>
            <a:endParaRPr kumimoji="0" lang="en-GB"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75" name="Rounded Rectangle 74">
            <a:extLst>
              <a:ext uri="{FF2B5EF4-FFF2-40B4-BE49-F238E27FC236}">
                <a16:creationId xmlns:a16="http://schemas.microsoft.com/office/drawing/2014/main" id="{5795BA10-73E1-A548-B045-6AA28431BF7E}"/>
              </a:ext>
            </a:extLst>
          </p:cNvPr>
          <p:cNvSpPr/>
          <p:nvPr/>
        </p:nvSpPr>
        <p:spPr>
          <a:xfrm>
            <a:off x="420238" y="4611720"/>
            <a:ext cx="5302205" cy="1941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7200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a:solidFill>
                  <a:srgbClr val="103A71"/>
                </a:solidFill>
                <a:effectLst/>
                <a:latin typeface="Arial" panose="020B0604020202020204" pitchFamily="34" charset="0"/>
                <a:ea typeface="Times New Roman" panose="02020603050405020304" pitchFamily="18"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cs typeface="Arial" panose="020B0604020202020204" pitchFamily="34" charset="0"/>
              </a:rPr>
              <a:t>A sensibilidade ao conflito, gênero, inclusão e considerações ambientais </a:t>
            </a:r>
            <a:r>
              <a:rPr kumimoji="0" sz="1200" b="0" i="0" u="none" strike="noStrike" kern="1200" cap="none" spc="0" normalizeH="0" baseline="0" noProof="0">
                <a:ln>
                  <a:noFill/>
                </a:ln>
                <a:solidFill>
                  <a:srgbClr val="103A71"/>
                </a:solidFill>
                <a:effectLst/>
                <a:uLnTx/>
                <a:uFillTx/>
                <a:latin typeface="Arial" panose="020B0604020202020204" pitchFamily="34" charset="0"/>
                <a:cs typeface="Arial" panose="020B0604020202020204" pitchFamily="34" charset="0"/>
              </a:rPr>
              <a:t>são integradas em todas as atividades, com a ligação da comunidade e outros processos participativos que dão voz e incluem adequadamente homens, mulheres, meninas e meninos, vítimas de explosivos (EO) e outras pessoas com deficiência e grupos vulneráveis ou marginalizados.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1" name="Straight Arrow Connector 120">
            <a:extLst>
              <a:ext uri="{FF2B5EF4-FFF2-40B4-BE49-F238E27FC236}">
                <a16:creationId xmlns:a16="http://schemas.microsoft.com/office/drawing/2014/main" id="{07C485FD-73D3-1F44-A1D2-5E6A8DEE03C5}"/>
              </a:ext>
            </a:extLst>
          </p:cNvPr>
          <p:cNvCxnSpPr>
            <a:cxnSpLocks/>
          </p:cNvCxnSpPr>
          <p:nvPr/>
        </p:nvCxnSpPr>
        <p:spPr>
          <a:xfrm>
            <a:off x="5830838" y="1355431"/>
            <a:ext cx="1141029"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466FFAE-BA7A-C749-8CD1-3B921E4D8B83}"/>
              </a:ext>
            </a:extLst>
          </p:cNvPr>
          <p:cNvCxnSpPr>
            <a:cxnSpLocks/>
          </p:cNvCxnSpPr>
          <p:nvPr/>
        </p:nvCxnSpPr>
        <p:spPr>
          <a:xfrm flipH="1">
            <a:off x="5830838" y="2026584"/>
            <a:ext cx="1141029"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22" name="Rounded Rectangle 321">
            <a:extLst>
              <a:ext uri="{FF2B5EF4-FFF2-40B4-BE49-F238E27FC236}">
                <a16:creationId xmlns:a16="http://schemas.microsoft.com/office/drawing/2014/main" id="{47F82C6C-3A3F-BF47-9836-FC4854B25CEE}"/>
              </a:ext>
            </a:extLst>
          </p:cNvPr>
          <p:cNvSpPr/>
          <p:nvPr/>
        </p:nvSpPr>
        <p:spPr>
          <a:xfrm>
            <a:off x="6033069" y="4579691"/>
            <a:ext cx="5666347" cy="8134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0" bIns="7200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Os governos, as autoridades nacionais, a ONU e os parceiros de implementação trabalham em conjunto </a:t>
            </a: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e são informados por uma compreensão partilhada das necessidades e capacidades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3" name="Rounded Rectangle 322">
            <a:extLst>
              <a:ext uri="{FF2B5EF4-FFF2-40B4-BE49-F238E27FC236}">
                <a16:creationId xmlns:a16="http://schemas.microsoft.com/office/drawing/2014/main" id="{94CFFD76-58EF-BD4A-9C7D-12DCB8FD7480}"/>
              </a:ext>
            </a:extLst>
          </p:cNvPr>
          <p:cNvSpPr/>
          <p:nvPr/>
        </p:nvSpPr>
        <p:spPr>
          <a:xfrm>
            <a:off x="6033069" y="5520646"/>
            <a:ext cx="5666347" cy="10351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0" bIns="7200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a:solidFill>
                  <a:srgbClr val="103A71"/>
                </a:solidFill>
                <a:effectLst/>
                <a:latin typeface="Arial" panose="020B0604020202020204" pitchFamily="34" charset="0"/>
                <a:ea typeface="Times New Roman" panose="02020603050405020304" pitchFamily="18"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cs typeface="Arial" panose="020B0604020202020204" pitchFamily="34" charset="0"/>
              </a:rPr>
              <a:t>Advocacia</a:t>
            </a:r>
            <a:r>
              <a:rPr kumimoji="0" sz="1200" b="0" i="0" u="none" strike="noStrike" kern="1200" cap="none" spc="0" normalizeH="0" baseline="0" noProof="0">
                <a:ln>
                  <a:noFill/>
                </a:ln>
                <a:solidFill>
                  <a:srgbClr val="103A71"/>
                </a:solidFill>
                <a:effectLst/>
                <a:uLnTx/>
                <a:uFillTx/>
                <a:latin typeface="Arial" panose="020B0604020202020204" pitchFamily="34" charset="0"/>
                <a:cs typeface="Arial" panose="020B0604020202020204" pitchFamily="34" charset="0"/>
              </a:rPr>
              <a:t> pelos doadores, autoridades nacionais, a ONU, parceiros de implementação e organizações locais em todos os níveis e atividades para alavancar oportunidades e criar pressão para advocacia, mudanças de políticas, mudança de implementação e alocação de recursos. </a:t>
            </a:r>
          </a:p>
        </p:txBody>
      </p:sp>
      <p:cxnSp>
        <p:nvCxnSpPr>
          <p:cNvPr id="327" name="Straight Arrow Connector 326">
            <a:extLst>
              <a:ext uri="{FF2B5EF4-FFF2-40B4-BE49-F238E27FC236}">
                <a16:creationId xmlns:a16="http://schemas.microsoft.com/office/drawing/2014/main" id="{8F78211F-34D4-9541-A13E-828A863F2245}"/>
              </a:ext>
            </a:extLst>
          </p:cNvPr>
          <p:cNvCxnSpPr>
            <a:cxnSpLocks/>
          </p:cNvCxnSpPr>
          <p:nvPr/>
        </p:nvCxnSpPr>
        <p:spPr>
          <a:xfrm flipH="1">
            <a:off x="9270807" y="1674069"/>
            <a:ext cx="440786"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96" name="Rounded Rectangle 295">
            <a:extLst>
              <a:ext uri="{FF2B5EF4-FFF2-40B4-BE49-F238E27FC236}">
                <a16:creationId xmlns:a16="http://schemas.microsoft.com/office/drawing/2014/main" id="{8A3112CC-8218-4D43-9DB0-076929A5E682}"/>
              </a:ext>
            </a:extLst>
          </p:cNvPr>
          <p:cNvSpPr/>
          <p:nvPr/>
        </p:nvSpPr>
        <p:spPr>
          <a:xfrm>
            <a:off x="9659315" y="1123890"/>
            <a:ext cx="2298939" cy="128257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1350" b="1">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Comunidades mais seguras e redução de mortes e ferimentos causados por minas/ERW</a:t>
            </a:r>
            <a:endParaRPr kumimoji="0" lang="en-GB"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96" name="Rounded Rectangle 95">
            <a:extLst>
              <a:ext uri="{FF2B5EF4-FFF2-40B4-BE49-F238E27FC236}">
                <a16:creationId xmlns:a16="http://schemas.microsoft.com/office/drawing/2014/main" id="{EAFBBADD-9A56-E442-8998-F775B660D677}"/>
              </a:ext>
            </a:extLst>
          </p:cNvPr>
          <p:cNvSpPr/>
          <p:nvPr/>
        </p:nvSpPr>
        <p:spPr>
          <a:xfrm rot="5400000">
            <a:off x="-231875" y="1550618"/>
            <a:ext cx="1304226" cy="399008"/>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1600" b="1">
                <a:solidFill>
                  <a:srgbClr val="103A71"/>
                </a:solidFill>
                <a:latin typeface="Arial" panose="020B0604020202020204" pitchFamily="34" charset="0"/>
                <a:cs typeface="Arial" panose="020B0604020202020204" pitchFamily="34" charset="0"/>
              </a:defRPr>
            </a:pPr>
            <a:r>
              <a:rPr kumimoji="0" sz="14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Impacto</a:t>
            </a:r>
            <a:endParaRPr kumimoji="0" lang="en-GB"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48CD520-D5EE-9246-BAC2-420D8FB294A6}"/>
              </a:ext>
            </a:extLst>
          </p:cNvPr>
          <p:cNvSpPr txBox="1"/>
          <p:nvPr/>
        </p:nvSpPr>
        <p:spPr>
          <a:xfrm>
            <a:off x="310908" y="174701"/>
            <a:ext cx="10423353" cy="844911"/>
          </a:xfrm>
          <a:prstGeom prst="rect">
            <a:avLst/>
          </a:prstGeom>
          <a:solidFill>
            <a:schemeClr val="bg1"/>
          </a:solidFill>
        </p:spPr>
        <p:txBody>
          <a:bodyPr wrap="square">
            <a:spAutoFit/>
          </a:bodyPr>
          <a:lstStyle/>
          <a:p>
            <a:pPr marL="0" marR="0" lvl="0" indent="0" algn="l" defTabSz="914400" rtl="0" eaLnBrk="1" fontAlgn="auto" latinLnBrk="0" hangingPunct="1">
              <a:lnSpc>
                <a:spcPts val="1800"/>
              </a:lnSpc>
              <a:spcBef>
                <a:spcPts val="0"/>
              </a:spcBef>
              <a:spcAft>
                <a:spcPts val="600"/>
              </a:spcAft>
              <a:buClrTx/>
              <a:buSzTx/>
              <a:buFontTx/>
              <a:buNone/>
              <a:tabLst/>
              <a:defRPr sz="1100" b="1">
                <a:solidFill>
                  <a:srgbClr val="E7E6E6">
                    <a:lumMod val="50000"/>
                  </a:srgbClr>
                </a:solidFill>
              </a:defRPr>
            </a:pPr>
            <a:r>
              <a:rPr kumimoji="0" sz="1050" b="1" i="0" u="none" strike="noStrike" kern="1200" cap="none" spc="0" normalizeH="0" baseline="0" noProof="0">
                <a:ln>
                  <a:noFill/>
                </a:ln>
                <a:solidFill>
                  <a:srgbClr val="E7E6E6">
                    <a:lumMod val="50000"/>
                  </a:srgbClr>
                </a:solidFill>
                <a:effectLst/>
                <a:uLnTx/>
                <a:uFillTx/>
                <a:latin typeface="Arial" panose="020B0604020202020204"/>
                <a:ea typeface="+mn-ea"/>
                <a:cs typeface="+mn-cs"/>
              </a:rPr>
              <a:t>TEORIA DA AÇÃO DE MUDANÇA DA MINA </a:t>
            </a:r>
          </a:p>
          <a:p>
            <a:pPr marL="0" marR="0" lvl="0" indent="0" algn="l" defTabSz="914400" rtl="0" eaLnBrk="1" fontAlgn="auto" latinLnBrk="0" hangingPunct="1">
              <a:lnSpc>
                <a:spcPts val="1800"/>
              </a:lnSpc>
              <a:spcBef>
                <a:spcPts val="0"/>
              </a:spcBef>
              <a:spcAft>
                <a:spcPts val="600"/>
              </a:spcAft>
              <a:buClrTx/>
              <a:buSzTx/>
              <a:buFontTx/>
              <a:buNone/>
              <a:tabLst/>
              <a:defRPr sz="1400" b="1">
                <a:solidFill>
                  <a:srgbClr val="002060"/>
                </a:solidFill>
              </a:defRPr>
            </a:pPr>
            <a:r>
              <a:rPr kumimoji="0" sz="1200" b="1" i="0" u="none" strike="noStrike" kern="1200" cap="none" spc="0" normalizeH="0" baseline="0" noProof="0">
                <a:ln>
                  <a:noFill/>
                </a:ln>
                <a:solidFill>
                  <a:srgbClr val="002060"/>
                </a:solidFill>
                <a:effectLst/>
                <a:uLnTx/>
                <a:uFillTx/>
                <a:latin typeface="Arial" panose="020B0604020202020204"/>
                <a:ea typeface="+mn-ea"/>
                <a:cs typeface="+mn-cs"/>
              </a:rPr>
              <a:t>DECLARAÇÃO DE VISÃO: Aumento da paz e da segurança humana e apoio ao desenvolvimento em países afetados por minas terrestres e resíduos de guerra explosivos (ERW) </a:t>
            </a:r>
          </a:p>
        </p:txBody>
      </p:sp>
      <p:cxnSp>
        <p:nvCxnSpPr>
          <p:cNvPr id="29" name="Straight Connector 28">
            <a:extLst>
              <a:ext uri="{FF2B5EF4-FFF2-40B4-BE49-F238E27FC236}">
                <a16:creationId xmlns:a16="http://schemas.microsoft.com/office/drawing/2014/main" id="{2D374124-7707-4410-983B-C811BD88A579}"/>
              </a:ext>
            </a:extLst>
          </p:cNvPr>
          <p:cNvCxnSpPr>
            <a:cxnSpLocks/>
          </p:cNvCxnSpPr>
          <p:nvPr/>
        </p:nvCxnSpPr>
        <p:spPr>
          <a:xfrm>
            <a:off x="4951273" y="459657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Rounded Rectangle 55">
            <a:extLst>
              <a:ext uri="{FF2B5EF4-FFF2-40B4-BE49-F238E27FC236}">
                <a16:creationId xmlns:a16="http://schemas.microsoft.com/office/drawing/2014/main" id="{C1384474-FB32-493C-B0CD-BF823E128AEF}"/>
              </a:ext>
            </a:extLst>
          </p:cNvPr>
          <p:cNvSpPr/>
          <p:nvPr/>
        </p:nvSpPr>
        <p:spPr>
          <a:xfrm>
            <a:off x="881450" y="1119646"/>
            <a:ext cx="2298941" cy="128258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1350" b="1">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Objetivos estratégicos dos Estados apoiados e obrigações relevantes do tratado cumpridas</a:t>
            </a:r>
            <a:endParaRPr kumimoji="0" lang="en-GB"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144" name="Rounded Rectangle 293">
            <a:extLst>
              <a:ext uri="{FF2B5EF4-FFF2-40B4-BE49-F238E27FC236}">
                <a16:creationId xmlns:a16="http://schemas.microsoft.com/office/drawing/2014/main" id="{FD9A6219-21F3-4145-88C4-548385190D60}"/>
              </a:ext>
            </a:extLst>
          </p:cNvPr>
          <p:cNvSpPr/>
          <p:nvPr/>
        </p:nvSpPr>
        <p:spPr>
          <a:xfrm>
            <a:off x="3523457" y="1119650"/>
            <a:ext cx="2298940" cy="1282582"/>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1350" b="1">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Maior resiliência da comunidade aos impulsionadores de conflitos, contribui para a estabilidade e a construção da paz</a:t>
            </a:r>
            <a:endParaRPr kumimoji="0" lang="en-GB"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157" name="Rounded Rectangle 294">
            <a:extLst>
              <a:ext uri="{FF2B5EF4-FFF2-40B4-BE49-F238E27FC236}">
                <a16:creationId xmlns:a16="http://schemas.microsoft.com/office/drawing/2014/main" id="{C91BDB37-9372-498C-8C3A-49B6123F1DB9}"/>
              </a:ext>
            </a:extLst>
          </p:cNvPr>
          <p:cNvSpPr/>
          <p:nvPr/>
        </p:nvSpPr>
        <p:spPr>
          <a:xfrm>
            <a:off x="6971866" y="1100975"/>
            <a:ext cx="2298941" cy="12825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1350" b="1">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 desenvolvimento económico e as comunidades mais resilientes contribuem para os Objetivos de Desenvolvimento Sustentável (ODS)</a:t>
            </a:r>
            <a:endParaRPr kumimoji="0" lang="en-GB"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Arc 1">
            <a:extLst>
              <a:ext uri="{FF2B5EF4-FFF2-40B4-BE49-F238E27FC236}">
                <a16:creationId xmlns:a16="http://schemas.microsoft.com/office/drawing/2014/main" id="{4C829009-90C4-4E87-9DE1-B3379D6AAEB2}"/>
              </a:ext>
            </a:extLst>
          </p:cNvPr>
          <p:cNvSpPr/>
          <p:nvPr/>
        </p:nvSpPr>
        <p:spPr>
          <a:xfrm flipH="1">
            <a:off x="6894738" y="2876558"/>
            <a:ext cx="2194769" cy="1689326"/>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Arc 162">
            <a:extLst>
              <a:ext uri="{FF2B5EF4-FFF2-40B4-BE49-F238E27FC236}">
                <a16:creationId xmlns:a16="http://schemas.microsoft.com/office/drawing/2014/main" id="{A339FC31-58C9-4E6D-8F3A-2A92DA9F2743}"/>
              </a:ext>
            </a:extLst>
          </p:cNvPr>
          <p:cNvSpPr/>
          <p:nvPr/>
        </p:nvSpPr>
        <p:spPr>
          <a:xfrm flipH="1" flipV="1">
            <a:off x="1868689" y="1600465"/>
            <a:ext cx="1724365" cy="1830211"/>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E6966B6-36A4-40E8-9FC0-4A428C37E146}"/>
              </a:ext>
            </a:extLst>
          </p:cNvPr>
          <p:cNvSpPr txBox="1"/>
          <p:nvPr/>
        </p:nvSpPr>
        <p:spPr>
          <a:xfrm>
            <a:off x="2779289" y="3078709"/>
            <a:ext cx="2209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i="1">
                <a:solidFill>
                  <a:srgbClr val="002060"/>
                </a:solidFill>
                <a:latin typeface="Arial" panose="020B0604020202020204" pitchFamily="34" charset="0"/>
                <a:cs typeface="Arial" panose="020B0604020202020204" pitchFamily="34" charset="0"/>
              </a:defRPr>
            </a:pPr>
            <a:r>
              <a:rPr kumimoji="0" sz="14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Principais objetivos estratégicos do ToC </a:t>
            </a:r>
          </a:p>
        </p:txBody>
      </p:sp>
      <p:sp>
        <p:nvSpPr>
          <p:cNvPr id="164" name="TextBox 163">
            <a:extLst>
              <a:ext uri="{FF2B5EF4-FFF2-40B4-BE49-F238E27FC236}">
                <a16:creationId xmlns:a16="http://schemas.microsoft.com/office/drawing/2014/main" id="{22BD3D1A-1115-4ECD-B431-CB7CDDEDFB3B}"/>
              </a:ext>
            </a:extLst>
          </p:cNvPr>
          <p:cNvSpPr txBox="1"/>
          <p:nvPr/>
        </p:nvSpPr>
        <p:spPr>
          <a:xfrm>
            <a:off x="8121336" y="2714411"/>
            <a:ext cx="293383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i="1">
                <a:solidFill>
                  <a:srgbClr val="002060"/>
                </a:solidFill>
                <a:latin typeface="Arial" panose="020B0604020202020204" pitchFamily="34" charset="0"/>
                <a:cs typeface="Arial" panose="020B0604020202020204" pitchFamily="34" charset="0"/>
              </a:defRPr>
            </a:pPr>
            <a:r>
              <a:rPr kumimoji="0" sz="14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Parte inferior das fundações subjacentes ao ToC, também integradas nos ToA</a:t>
            </a:r>
            <a:endParaRPr kumimoji="0" lang="en-GB" sz="14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0DFD69F8-FAE4-F54B-62BD-DBFDB19137B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65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1CA378A-96BF-9211-65D9-BF6005D5F275}"/>
              </a:ext>
            </a:extLst>
          </p:cNvPr>
          <p:cNvCxnSpPr>
            <a:cxnSpLocks/>
            <a:stCxn id="243" idx="0"/>
          </p:cNvCxnSpPr>
          <p:nvPr/>
        </p:nvCxnSpPr>
        <p:spPr>
          <a:xfrm>
            <a:off x="11237032" y="5509846"/>
            <a:ext cx="0" cy="178051"/>
          </a:xfrm>
          <a:prstGeom prst="line">
            <a:avLst/>
          </a:prstGeom>
          <a:ln w="9525"/>
        </p:spPr>
        <p:style>
          <a:lnRef idx="1">
            <a:schemeClr val="dk1"/>
          </a:lnRef>
          <a:fillRef idx="0">
            <a:schemeClr val="dk1"/>
          </a:fillRef>
          <a:effectRef idx="0">
            <a:schemeClr val="dk1"/>
          </a:effectRef>
          <a:fontRef idx="minor">
            <a:schemeClr val="tx1"/>
          </a:fontRef>
        </p:style>
      </p:cxnSp>
      <p:pic>
        <p:nvPicPr>
          <p:cNvPr id="29" name="Picture 28" descr="A picture containing kitchenware, strainer, several  Description automatically generated">
            <a:extLst>
              <a:ext uri="{FF2B5EF4-FFF2-40B4-BE49-F238E27FC236}">
                <a16:creationId xmlns:a16="http://schemas.microsoft.com/office/drawing/2014/main" id="{15AAFD28-094A-5329-4382-FEFFFFA610E2}"/>
              </a:ext>
            </a:extLst>
          </p:cNvPr>
          <p:cNvPicPr>
            <a:picLocks/>
          </p:cNvPicPr>
          <p:nvPr/>
        </p:nvPicPr>
        <p:blipFill>
          <a:blip r:embed="rId2">
            <a:grayscl/>
            <a:extLst>
              <a:ext uri="{BEBA8EAE-BF5A-486C-A8C5-ECC9F3942E4B}">
                <a14:imgProps xmlns:a14="http://schemas.microsoft.com/office/drawing/2010/main">
                  <a14:imgLayer r:embed="rId3">
                    <a14:imgEffect>
                      <a14:saturation sat="275000"/>
                    </a14:imgEffect>
                    <a14:imgEffect>
                      <a14:brightnessContrast contrast="-55000"/>
                    </a14:imgEffect>
                  </a14:imgLayer>
                </a14:imgProps>
              </a:ext>
            </a:extLst>
          </a:blip>
          <a:stretch>
            <a:fillRect/>
          </a:stretch>
        </p:blipFill>
        <p:spPr>
          <a:xfrm>
            <a:off x="3695293" y="3023041"/>
            <a:ext cx="3546940" cy="1587500"/>
          </a:xfrm>
          <a:prstGeom prst="rect">
            <a:avLst/>
          </a:prstGeom>
        </p:spPr>
      </p:pic>
      <p:cxnSp>
        <p:nvCxnSpPr>
          <p:cNvPr id="30" name="Straight Arrow Connector 29">
            <a:extLst>
              <a:ext uri="{FF2B5EF4-FFF2-40B4-BE49-F238E27FC236}">
                <a16:creationId xmlns:a16="http://schemas.microsoft.com/office/drawing/2014/main" id="{4D6DF047-F620-86BA-DC4C-04D2E6E093F2}"/>
              </a:ext>
            </a:extLst>
          </p:cNvPr>
          <p:cNvCxnSpPr>
            <a:cxnSpLocks/>
          </p:cNvCxnSpPr>
          <p:nvPr/>
        </p:nvCxnSpPr>
        <p:spPr>
          <a:xfrm flipV="1">
            <a:off x="2377287" y="1329175"/>
            <a:ext cx="8477" cy="680173"/>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0FE9B34-03C7-CC06-629E-DBA9253F54AA}"/>
              </a:ext>
            </a:extLst>
          </p:cNvPr>
          <p:cNvCxnSpPr>
            <a:cxnSpLocks/>
          </p:cNvCxnSpPr>
          <p:nvPr/>
        </p:nvCxnSpPr>
        <p:spPr>
          <a:xfrm flipH="1" flipV="1">
            <a:off x="3741520" y="1321436"/>
            <a:ext cx="375122" cy="7226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3B8EBFA-5BE6-01C1-C403-443947A6C234}"/>
              </a:ext>
            </a:extLst>
          </p:cNvPr>
          <p:cNvCxnSpPr>
            <a:cxnSpLocks/>
          </p:cNvCxnSpPr>
          <p:nvPr/>
        </p:nvCxnSpPr>
        <p:spPr>
          <a:xfrm flipV="1">
            <a:off x="4322439" y="2620801"/>
            <a:ext cx="0" cy="173603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E1BB0C3-FE5A-19F2-127C-CD04868FACAC}"/>
              </a:ext>
            </a:extLst>
          </p:cNvPr>
          <p:cNvCxnSpPr>
            <a:cxnSpLocks/>
          </p:cNvCxnSpPr>
          <p:nvPr/>
        </p:nvCxnSpPr>
        <p:spPr>
          <a:xfrm flipH="1" flipV="1">
            <a:off x="7059833" y="4924189"/>
            <a:ext cx="1638" cy="93435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A886921-598A-57D3-4148-0215F02A0631}"/>
              </a:ext>
            </a:extLst>
          </p:cNvPr>
          <p:cNvCxnSpPr>
            <a:cxnSpLocks/>
            <a:stCxn id="233" idx="0"/>
          </p:cNvCxnSpPr>
          <p:nvPr/>
        </p:nvCxnSpPr>
        <p:spPr>
          <a:xfrm flipV="1">
            <a:off x="5603946" y="2632137"/>
            <a:ext cx="0" cy="69494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540FD6-FD72-3F27-F5F7-9FE9C4A5903D}"/>
              </a:ext>
            </a:extLst>
          </p:cNvPr>
          <p:cNvCxnSpPr>
            <a:cxnSpLocks/>
          </p:cNvCxnSpPr>
          <p:nvPr/>
        </p:nvCxnSpPr>
        <p:spPr>
          <a:xfrm flipV="1">
            <a:off x="3647292" y="2593959"/>
            <a:ext cx="7909" cy="132679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EE9FD35-63F1-F3BB-2F30-EA63594A3C11}"/>
              </a:ext>
            </a:extLst>
          </p:cNvPr>
          <p:cNvCxnSpPr>
            <a:cxnSpLocks/>
            <a:endCxn id="105" idx="3"/>
          </p:cNvCxnSpPr>
          <p:nvPr/>
        </p:nvCxnSpPr>
        <p:spPr>
          <a:xfrm>
            <a:off x="237254" y="848167"/>
            <a:ext cx="7220" cy="52225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1E2417E-F6E5-E9A3-1F9A-E1EE4BB9208C}"/>
              </a:ext>
            </a:extLst>
          </p:cNvPr>
          <p:cNvSpPr txBox="1"/>
          <p:nvPr/>
        </p:nvSpPr>
        <p:spPr>
          <a:xfrm>
            <a:off x="6345345" y="804709"/>
            <a:ext cx="1159439" cy="349702"/>
          </a:xfrm>
          <a:prstGeom prst="rect">
            <a:avLst/>
          </a:prstGeom>
          <a:no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O desenvolvimento económico e a estabilização reforçam-se mutuamente</a:t>
            </a:r>
          </a:p>
        </p:txBody>
      </p:sp>
      <p:cxnSp>
        <p:nvCxnSpPr>
          <p:cNvPr id="40" name="Straight Arrow Connector 39">
            <a:extLst>
              <a:ext uri="{FF2B5EF4-FFF2-40B4-BE49-F238E27FC236}">
                <a16:creationId xmlns:a16="http://schemas.microsoft.com/office/drawing/2014/main" id="{AC1029D3-4A6F-6538-D844-7130FAC6B782}"/>
              </a:ext>
            </a:extLst>
          </p:cNvPr>
          <p:cNvCxnSpPr>
            <a:cxnSpLocks/>
          </p:cNvCxnSpPr>
          <p:nvPr/>
        </p:nvCxnSpPr>
        <p:spPr>
          <a:xfrm flipV="1">
            <a:off x="11676670" y="1344203"/>
            <a:ext cx="0" cy="70058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A7E7910-6E71-2AF4-C993-4A2EC3A7284C}"/>
              </a:ext>
            </a:extLst>
          </p:cNvPr>
          <p:cNvCxnSpPr>
            <a:cxnSpLocks/>
          </p:cNvCxnSpPr>
          <p:nvPr/>
        </p:nvCxnSpPr>
        <p:spPr>
          <a:xfrm flipV="1">
            <a:off x="8887134" y="1324449"/>
            <a:ext cx="0" cy="75426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8F18558-46FE-9BE0-23B4-77A1C9A165DA}"/>
              </a:ext>
            </a:extLst>
          </p:cNvPr>
          <p:cNvCxnSpPr>
            <a:cxnSpLocks/>
          </p:cNvCxnSpPr>
          <p:nvPr/>
        </p:nvCxnSpPr>
        <p:spPr>
          <a:xfrm flipV="1">
            <a:off x="4508931" y="1306948"/>
            <a:ext cx="0" cy="73715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C4D0385-970E-0572-5C5F-F2E5D0985E2C}"/>
              </a:ext>
            </a:extLst>
          </p:cNvPr>
          <p:cNvCxnSpPr>
            <a:cxnSpLocks/>
          </p:cNvCxnSpPr>
          <p:nvPr/>
        </p:nvCxnSpPr>
        <p:spPr>
          <a:xfrm flipV="1">
            <a:off x="9948202" y="1344203"/>
            <a:ext cx="620136" cy="67429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4D55C9AE-C4B1-C991-3CC9-F0CACDE7BBC5}"/>
              </a:ext>
            </a:extLst>
          </p:cNvPr>
          <p:cNvSpPr/>
          <p:nvPr/>
        </p:nvSpPr>
        <p:spPr>
          <a:xfrm rot="5400000">
            <a:off x="-159004" y="852071"/>
            <a:ext cx="828000" cy="216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Impacto</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1" name="Rounded Rectangle 60">
            <a:extLst>
              <a:ext uri="{FF2B5EF4-FFF2-40B4-BE49-F238E27FC236}">
                <a16:creationId xmlns:a16="http://schemas.microsoft.com/office/drawing/2014/main" id="{279E412C-9277-B5A7-1DB3-58F9087DD2E1}"/>
              </a:ext>
            </a:extLst>
          </p:cNvPr>
          <p:cNvSpPr/>
          <p:nvPr/>
        </p:nvSpPr>
        <p:spPr>
          <a:xfrm rot="5400000">
            <a:off x="-192774" y="2283433"/>
            <a:ext cx="828000" cy="216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Resultados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7" name="TextBox 66">
            <a:extLst>
              <a:ext uri="{FF2B5EF4-FFF2-40B4-BE49-F238E27FC236}">
                <a16:creationId xmlns:a16="http://schemas.microsoft.com/office/drawing/2014/main" id="{349902D9-94F7-2B65-59C5-701DC0066BFE}"/>
              </a:ext>
            </a:extLst>
          </p:cNvPr>
          <p:cNvSpPr txBox="1"/>
          <p:nvPr/>
        </p:nvSpPr>
        <p:spPr>
          <a:xfrm>
            <a:off x="60771" y="71575"/>
            <a:ext cx="12131228" cy="24622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kumimoji="0" sz="1000" b="1" i="0" u="none" strike="noStrike" kern="1200" cap="none" spc="0" normalizeH="0" baseline="0" noProof="0">
                <a:ln>
                  <a:noFill/>
                </a:ln>
                <a:solidFill>
                  <a:srgbClr val="E7E6E6">
                    <a:lumMod val="50000"/>
                  </a:srgbClr>
                </a:solidFill>
                <a:effectLst/>
                <a:uLnTx/>
                <a:uFillTx/>
                <a:latin typeface="Arial" panose="020B0604020202020204"/>
                <a:ea typeface="+mn-ea"/>
                <a:cs typeface="+mn-cs"/>
              </a:rPr>
              <a:t>TEORIA DA AÇÃO DE MUDANÇA DA MINA. </a:t>
            </a:r>
            <a:r>
              <a:rPr kumimoji="0" sz="1000" b="1" i="0" u="none" strike="noStrike" kern="1200" cap="none" spc="0" normalizeH="0" baseline="0" noProof="0">
                <a:ln>
                  <a:noFill/>
                </a:ln>
                <a:solidFill>
                  <a:srgbClr val="002060"/>
                </a:solidFill>
                <a:effectLst/>
                <a:uLnTx/>
                <a:uFillTx/>
                <a:latin typeface="Arial" panose="020B0604020202020204"/>
                <a:ea typeface="+mn-ea"/>
                <a:cs typeface="+mn-cs"/>
              </a:rPr>
              <a:t>DECLARAÇÃO DE VISÃO: Aumento da paz e da segurança humana e apoio ao desenvolvimento em países afetados por minas terrestres e ERW </a:t>
            </a:r>
          </a:p>
        </p:txBody>
      </p:sp>
      <p:sp>
        <p:nvSpPr>
          <p:cNvPr id="68" name="Arc 67">
            <a:extLst>
              <a:ext uri="{FF2B5EF4-FFF2-40B4-BE49-F238E27FC236}">
                <a16:creationId xmlns:a16="http://schemas.microsoft.com/office/drawing/2014/main" id="{C646B242-3D1D-4B8B-EAF4-3CF151FCAC97}"/>
              </a:ext>
            </a:extLst>
          </p:cNvPr>
          <p:cNvSpPr/>
          <p:nvPr/>
        </p:nvSpPr>
        <p:spPr>
          <a:xfrm rot="11833367" flipH="1">
            <a:off x="8370212" y="5226676"/>
            <a:ext cx="369950" cy="356583"/>
          </a:xfrm>
          <a:prstGeom prst="arc">
            <a:avLst>
              <a:gd name="adj1" fmla="val 18656528"/>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Rounded Rectangle 68">
            <a:extLst>
              <a:ext uri="{FF2B5EF4-FFF2-40B4-BE49-F238E27FC236}">
                <a16:creationId xmlns:a16="http://schemas.microsoft.com/office/drawing/2014/main" id="{EB34FEF5-8E6B-9207-0C00-38E22007C920}"/>
              </a:ext>
            </a:extLst>
          </p:cNvPr>
          <p:cNvSpPr/>
          <p:nvPr/>
        </p:nvSpPr>
        <p:spPr>
          <a:xfrm>
            <a:off x="2240899" y="841258"/>
            <a:ext cx="1647491"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Objetivos estratégicos dos Estados apoiados e obrigações relevantes do tratado cumpridas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Arrow Connector 69">
            <a:extLst>
              <a:ext uri="{FF2B5EF4-FFF2-40B4-BE49-F238E27FC236}">
                <a16:creationId xmlns:a16="http://schemas.microsoft.com/office/drawing/2014/main" id="{E8BB7121-84CE-F5A0-C63E-9CA22E58B605}"/>
              </a:ext>
            </a:extLst>
          </p:cNvPr>
          <p:cNvCxnSpPr>
            <a:cxnSpLocks/>
          </p:cNvCxnSpPr>
          <p:nvPr/>
        </p:nvCxnSpPr>
        <p:spPr>
          <a:xfrm flipH="1">
            <a:off x="6383483" y="1228303"/>
            <a:ext cx="1121301" cy="0"/>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FAC84E6D-D52F-DDEE-15AF-A2DD87FBAC7B}"/>
              </a:ext>
            </a:extLst>
          </p:cNvPr>
          <p:cNvSpPr/>
          <p:nvPr/>
        </p:nvSpPr>
        <p:spPr>
          <a:xfrm>
            <a:off x="4039455" y="829185"/>
            <a:ext cx="2331515"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Maior resiliência da comunidade aos impulsionadores de </a:t>
            </a:r>
            <a:br>
              <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1" i="0" u="none" strike="noStrike" kern="1200" cap="none" spc="0" normalizeH="0" baseline="0" noProof="0">
                <a:ln>
                  <a:noFill/>
                </a:ln>
                <a:solidFill>
                  <a:prstClr val="black"/>
                </a:solidFill>
                <a:effectLst/>
                <a:uLnTx/>
                <a:uFillTx/>
                <a:latin typeface="Arial" panose="020B0604020202020204"/>
                <a:ea typeface="+mn-ea"/>
                <a:cs typeface="+mn-cs"/>
              </a:rPr>
              <a:t>conflitos, contribui para a estabilidade </a:t>
            </a:r>
            <a:br>
              <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1" i="0" u="none" strike="noStrike" kern="1200" cap="none" spc="0" normalizeH="0" baseline="0" noProof="0">
                <a:ln>
                  <a:noFill/>
                </a:ln>
                <a:solidFill>
                  <a:prstClr val="black"/>
                </a:solidFill>
                <a:effectLst/>
                <a:uLnTx/>
                <a:uFillTx/>
                <a:latin typeface="Arial" panose="020B0604020202020204"/>
                <a:ea typeface="+mn-ea"/>
                <a:cs typeface="+mn-cs"/>
              </a:rPr>
              <a:t>e a construção da paz</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2" name="Rounded Rectangle 71">
            <a:extLst>
              <a:ext uri="{FF2B5EF4-FFF2-40B4-BE49-F238E27FC236}">
                <a16:creationId xmlns:a16="http://schemas.microsoft.com/office/drawing/2014/main" id="{2C675EE4-451F-5140-E00B-A1A6CA2088DE}"/>
              </a:ext>
            </a:extLst>
          </p:cNvPr>
          <p:cNvSpPr/>
          <p:nvPr/>
        </p:nvSpPr>
        <p:spPr>
          <a:xfrm>
            <a:off x="7516823" y="823757"/>
            <a:ext cx="2298941"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O desenvolvimento económico e as comunidades mais resilientes contribuem para os ODS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3" name="Straight Arrow Connector 72">
            <a:extLst>
              <a:ext uri="{FF2B5EF4-FFF2-40B4-BE49-F238E27FC236}">
                <a16:creationId xmlns:a16="http://schemas.microsoft.com/office/drawing/2014/main" id="{77311900-5F18-252F-4BDA-ED7D011AD977}"/>
              </a:ext>
            </a:extLst>
          </p:cNvPr>
          <p:cNvCxnSpPr>
            <a:cxnSpLocks/>
          </p:cNvCxnSpPr>
          <p:nvPr/>
        </p:nvCxnSpPr>
        <p:spPr>
          <a:xfrm flipH="1">
            <a:off x="9834619" y="1084498"/>
            <a:ext cx="440786"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74" name="Rounded Rectangle 73">
            <a:extLst>
              <a:ext uri="{FF2B5EF4-FFF2-40B4-BE49-F238E27FC236}">
                <a16:creationId xmlns:a16="http://schemas.microsoft.com/office/drawing/2014/main" id="{50C677BC-5DBC-96A7-FE3B-795BD175821F}"/>
              </a:ext>
            </a:extLst>
          </p:cNvPr>
          <p:cNvSpPr/>
          <p:nvPr/>
        </p:nvSpPr>
        <p:spPr>
          <a:xfrm>
            <a:off x="10109292" y="818184"/>
            <a:ext cx="1850586" cy="50814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Comunidades mais seguras e redução de mortes e ferimentos por OE</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75" name="Group 74">
            <a:extLst>
              <a:ext uri="{FF2B5EF4-FFF2-40B4-BE49-F238E27FC236}">
                <a16:creationId xmlns:a16="http://schemas.microsoft.com/office/drawing/2014/main" id="{E79532AF-0E0B-0564-D39D-27A5E131946F}"/>
              </a:ext>
            </a:extLst>
          </p:cNvPr>
          <p:cNvGrpSpPr/>
          <p:nvPr/>
        </p:nvGrpSpPr>
        <p:grpSpPr>
          <a:xfrm>
            <a:off x="1118104" y="627248"/>
            <a:ext cx="525294" cy="1451273"/>
            <a:chOff x="1100471" y="354130"/>
            <a:chExt cx="525294" cy="1057619"/>
          </a:xfrm>
        </p:grpSpPr>
        <p:grpSp>
          <p:nvGrpSpPr>
            <p:cNvPr id="76" name="Group 75">
              <a:extLst>
                <a:ext uri="{FF2B5EF4-FFF2-40B4-BE49-F238E27FC236}">
                  <a16:creationId xmlns:a16="http://schemas.microsoft.com/office/drawing/2014/main" id="{2433819F-3B8D-BBB1-BBD8-89453C5D4C4E}"/>
                </a:ext>
              </a:extLst>
            </p:cNvPr>
            <p:cNvGrpSpPr/>
            <p:nvPr/>
          </p:nvGrpSpPr>
          <p:grpSpPr>
            <a:xfrm>
              <a:off x="1124523" y="354130"/>
              <a:ext cx="501242" cy="300401"/>
              <a:chOff x="1981403" y="1041702"/>
              <a:chExt cx="501242" cy="300401"/>
            </a:xfrm>
          </p:grpSpPr>
          <p:sp>
            <p:nvSpPr>
              <p:cNvPr id="78" name="Arc 77">
                <a:extLst>
                  <a:ext uri="{FF2B5EF4-FFF2-40B4-BE49-F238E27FC236}">
                    <a16:creationId xmlns:a16="http://schemas.microsoft.com/office/drawing/2014/main" id="{6AFA0837-1FA9-C399-E60F-215C666B1E17}"/>
                  </a:ext>
                </a:extLst>
              </p:cNvPr>
              <p:cNvSpPr/>
              <p:nvPr/>
            </p:nvSpPr>
            <p:spPr>
              <a:xfrm flipH="1">
                <a:off x="1981403" y="1041702"/>
                <a:ext cx="377765" cy="300401"/>
              </a:xfrm>
              <a:prstGeom prst="arc">
                <a:avLst>
                  <a:gd name="adj1" fmla="val 1619999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9" name="Straight Arrow Connector 78">
                <a:extLst>
                  <a:ext uri="{FF2B5EF4-FFF2-40B4-BE49-F238E27FC236}">
                    <a16:creationId xmlns:a16="http://schemas.microsoft.com/office/drawing/2014/main" id="{BAF70CED-550D-B224-B82C-8C564C825DAB}"/>
                  </a:ext>
                </a:extLst>
              </p:cNvPr>
              <p:cNvCxnSpPr/>
              <p:nvPr/>
            </p:nvCxnSpPr>
            <p:spPr>
              <a:xfrm>
                <a:off x="2177845" y="1041702"/>
                <a:ext cx="304800" cy="0"/>
              </a:xfrm>
              <a:prstGeom prst="straightConnector1">
                <a:avLst/>
              </a:prstGeom>
              <a:ln w="95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5EFC34C8-78F7-2BA8-E28B-2EECDA493167}"/>
                </a:ext>
              </a:extLst>
            </p:cNvPr>
            <p:cNvCxnSpPr>
              <a:cxnSpLocks/>
            </p:cNvCxnSpPr>
            <p:nvPr/>
          </p:nvCxnSpPr>
          <p:spPr>
            <a:xfrm flipH="1">
              <a:off x="1100471" y="504331"/>
              <a:ext cx="24052" cy="90741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837A6971-16E9-105B-CDC7-7DEBBBF73347}"/>
              </a:ext>
            </a:extLst>
          </p:cNvPr>
          <p:cNvCxnSpPr>
            <a:cxnSpLocks/>
          </p:cNvCxnSpPr>
          <p:nvPr/>
        </p:nvCxnSpPr>
        <p:spPr>
          <a:xfrm flipH="1">
            <a:off x="1647476" y="624842"/>
            <a:ext cx="5025403" cy="0"/>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A71878A-2F37-9F17-2F07-072248AD49EE}"/>
              </a:ext>
            </a:extLst>
          </p:cNvPr>
          <p:cNvCxnSpPr>
            <a:cxnSpLocks/>
          </p:cNvCxnSpPr>
          <p:nvPr/>
        </p:nvCxnSpPr>
        <p:spPr>
          <a:xfrm flipH="1">
            <a:off x="6613250" y="623903"/>
            <a:ext cx="1871329"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Arc 45">
            <a:extLst>
              <a:ext uri="{FF2B5EF4-FFF2-40B4-BE49-F238E27FC236}">
                <a16:creationId xmlns:a16="http://schemas.microsoft.com/office/drawing/2014/main" id="{FA833F1B-891B-E862-9106-EA5CA67F5FA1}"/>
              </a:ext>
            </a:extLst>
          </p:cNvPr>
          <p:cNvSpPr/>
          <p:nvPr/>
        </p:nvSpPr>
        <p:spPr>
          <a:xfrm>
            <a:off x="8484579" y="623903"/>
            <a:ext cx="606055" cy="214121"/>
          </a:xfrm>
          <a:custGeom>
            <a:avLst/>
            <a:gdLst>
              <a:gd name="connsiteX0" fmla="*/ 223284 w 446567"/>
              <a:gd name="connsiteY0" fmla="*/ 0 h 212940"/>
              <a:gd name="connsiteX1" fmla="*/ 446568 w 446567"/>
              <a:gd name="connsiteY1" fmla="*/ 106470 h 212940"/>
              <a:gd name="connsiteX2" fmla="*/ 223284 w 446567"/>
              <a:gd name="connsiteY2" fmla="*/ 106470 h 212940"/>
              <a:gd name="connsiteX3" fmla="*/ 223284 w 446567"/>
              <a:gd name="connsiteY3" fmla="*/ 0 h 212940"/>
              <a:gd name="connsiteX0" fmla="*/ 223284 w 446567"/>
              <a:gd name="connsiteY0" fmla="*/ 0 h 212940"/>
              <a:gd name="connsiteX1" fmla="*/ 446568 w 446567"/>
              <a:gd name="connsiteY1" fmla="*/ 106470 h 212940"/>
              <a:gd name="connsiteX0" fmla="*/ 0 w 237461"/>
              <a:gd name="connsiteY0" fmla="*/ 0 h 106470"/>
              <a:gd name="connsiteX1" fmla="*/ 223284 w 237461"/>
              <a:gd name="connsiteY1" fmla="*/ 106470 h 106470"/>
              <a:gd name="connsiteX2" fmla="*/ 0 w 237461"/>
              <a:gd name="connsiteY2" fmla="*/ 106470 h 106470"/>
              <a:gd name="connsiteX3" fmla="*/ 0 w 237461"/>
              <a:gd name="connsiteY3" fmla="*/ 0 h 106470"/>
              <a:gd name="connsiteX0" fmla="*/ 0 w 237461"/>
              <a:gd name="connsiteY0" fmla="*/ 0 h 106470"/>
              <a:gd name="connsiteX1" fmla="*/ 237461 w 237461"/>
              <a:gd name="connsiteY1" fmla="*/ 106470 h 106470"/>
              <a:gd name="connsiteX0" fmla="*/ 0 w 244549"/>
              <a:gd name="connsiteY0" fmla="*/ 0 h 276591"/>
              <a:gd name="connsiteX1" fmla="*/ 223284 w 244549"/>
              <a:gd name="connsiteY1" fmla="*/ 106470 h 276591"/>
              <a:gd name="connsiteX2" fmla="*/ 0 w 244549"/>
              <a:gd name="connsiteY2" fmla="*/ 106470 h 276591"/>
              <a:gd name="connsiteX3" fmla="*/ 0 w 244549"/>
              <a:gd name="connsiteY3" fmla="*/ 0 h 276591"/>
              <a:gd name="connsiteX0" fmla="*/ 0 w 244549"/>
              <a:gd name="connsiteY0" fmla="*/ 0 h 276591"/>
              <a:gd name="connsiteX1" fmla="*/ 244549 w 244549"/>
              <a:gd name="connsiteY1" fmla="*/ 276591 h 276591"/>
              <a:gd name="connsiteX0" fmla="*/ 0 w 322521"/>
              <a:gd name="connsiteY0" fmla="*/ 0 h 276591"/>
              <a:gd name="connsiteX1" fmla="*/ 322521 w 322521"/>
              <a:gd name="connsiteY1" fmla="*/ 85205 h 276591"/>
              <a:gd name="connsiteX2" fmla="*/ 0 w 322521"/>
              <a:gd name="connsiteY2" fmla="*/ 106470 h 276591"/>
              <a:gd name="connsiteX3" fmla="*/ 0 w 322521"/>
              <a:gd name="connsiteY3" fmla="*/ 0 h 276591"/>
              <a:gd name="connsiteX0" fmla="*/ 0 w 322521"/>
              <a:gd name="connsiteY0" fmla="*/ 0 h 276591"/>
              <a:gd name="connsiteX1" fmla="*/ 244549 w 322521"/>
              <a:gd name="connsiteY1" fmla="*/ 276591 h 276591"/>
              <a:gd name="connsiteX0" fmla="*/ 0 w 322521"/>
              <a:gd name="connsiteY0" fmla="*/ 0 h 354911"/>
              <a:gd name="connsiteX1" fmla="*/ 322521 w 322521"/>
              <a:gd name="connsiteY1" fmla="*/ 85205 h 354911"/>
              <a:gd name="connsiteX2" fmla="*/ 0 w 322521"/>
              <a:gd name="connsiteY2" fmla="*/ 106470 h 354911"/>
              <a:gd name="connsiteX3" fmla="*/ 0 w 322521"/>
              <a:gd name="connsiteY3" fmla="*/ 0 h 354911"/>
              <a:gd name="connsiteX0" fmla="*/ 0 w 322521"/>
              <a:gd name="connsiteY0" fmla="*/ 0 h 354911"/>
              <a:gd name="connsiteX1" fmla="*/ 116294 w 322521"/>
              <a:gd name="connsiteY1" fmla="*/ 354911 h 354911"/>
            </a:gdLst>
            <a:ahLst/>
            <a:cxnLst>
              <a:cxn ang="0">
                <a:pos x="connsiteX0" y="connsiteY0"/>
              </a:cxn>
              <a:cxn ang="0">
                <a:pos x="connsiteX1" y="connsiteY1"/>
              </a:cxn>
            </a:cxnLst>
            <a:rect l="l" t="t" r="r" b="b"/>
            <a:pathLst>
              <a:path w="322521" h="354911" stroke="0" extrusionOk="0">
                <a:moveTo>
                  <a:pt x="0" y="0"/>
                </a:moveTo>
                <a:cubicBezTo>
                  <a:pt x="123316" y="0"/>
                  <a:pt x="322521" y="26403"/>
                  <a:pt x="322521" y="85205"/>
                </a:cubicBezTo>
                <a:lnTo>
                  <a:pt x="0" y="106470"/>
                </a:lnTo>
                <a:lnTo>
                  <a:pt x="0" y="0"/>
                </a:lnTo>
                <a:close/>
              </a:path>
              <a:path w="322521" h="354911" fill="none">
                <a:moveTo>
                  <a:pt x="0" y="0"/>
                </a:moveTo>
                <a:cubicBezTo>
                  <a:pt x="123316" y="0"/>
                  <a:pt x="116294" y="296109"/>
                  <a:pt x="116294" y="354911"/>
                </a:cubicBezTo>
              </a:path>
            </a:pathLst>
          </a:custGeom>
          <a:ln w="95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Arc 82">
            <a:extLst>
              <a:ext uri="{FF2B5EF4-FFF2-40B4-BE49-F238E27FC236}">
                <a16:creationId xmlns:a16="http://schemas.microsoft.com/office/drawing/2014/main" id="{DB411A64-13E5-7B32-2FA8-E28F193EC07E}"/>
              </a:ext>
            </a:extLst>
          </p:cNvPr>
          <p:cNvSpPr/>
          <p:nvPr/>
        </p:nvSpPr>
        <p:spPr>
          <a:xfrm rot="16200000">
            <a:off x="2052017" y="753039"/>
            <a:ext cx="377765" cy="300403"/>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84" name="Straight Connector 83">
            <a:extLst>
              <a:ext uri="{FF2B5EF4-FFF2-40B4-BE49-F238E27FC236}">
                <a16:creationId xmlns:a16="http://schemas.microsoft.com/office/drawing/2014/main" id="{27321F36-911B-178B-65BC-16E38A124EDC}"/>
              </a:ext>
            </a:extLst>
          </p:cNvPr>
          <p:cNvCxnSpPr>
            <a:cxnSpLocks/>
          </p:cNvCxnSpPr>
          <p:nvPr/>
        </p:nvCxnSpPr>
        <p:spPr>
          <a:xfrm>
            <a:off x="2240872" y="713130"/>
            <a:ext cx="25856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39765A-A482-3AE7-56A8-A32599B4648D}"/>
              </a:ext>
            </a:extLst>
          </p:cNvPr>
          <p:cNvCxnSpPr>
            <a:cxnSpLocks/>
            <a:stCxn id="83" idx="0"/>
          </p:cNvCxnSpPr>
          <p:nvPr/>
        </p:nvCxnSpPr>
        <p:spPr>
          <a:xfrm flipH="1">
            <a:off x="2088186" y="903241"/>
            <a:ext cx="2512" cy="12295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2C733D9-4E87-526D-FAFE-768C02D592DA}"/>
              </a:ext>
            </a:extLst>
          </p:cNvPr>
          <p:cNvCxnSpPr>
            <a:cxnSpLocks/>
          </p:cNvCxnSpPr>
          <p:nvPr/>
        </p:nvCxnSpPr>
        <p:spPr>
          <a:xfrm>
            <a:off x="4822327" y="713130"/>
            <a:ext cx="4179" cy="131094"/>
          </a:xfrm>
          <a:prstGeom prst="line">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9ED4BD1-84F3-303C-6DD3-D0C2F7E985DC}"/>
              </a:ext>
            </a:extLst>
          </p:cNvPr>
          <p:cNvSpPr txBox="1"/>
          <p:nvPr/>
        </p:nvSpPr>
        <p:spPr>
          <a:xfrm>
            <a:off x="622117" y="1437217"/>
            <a:ext cx="1045772" cy="474929"/>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ts val="800"/>
              </a:lnSpc>
              <a:spcBef>
                <a:spcPts val="0"/>
              </a:spcBef>
              <a:spcAft>
                <a:spcPts val="0"/>
              </a:spcAft>
              <a:buClrTx/>
              <a:buSzTx/>
              <a:buFontTx/>
              <a:buNone/>
              <a:tabLst/>
              <a:defRPr sz="800">
                <a:latin typeface="Calibri" panose="020F0502020204030204" pitchFamily="34" charset="0"/>
                <a:cs typeface="Calibri" panose="020F0502020204030204" pitchFamily="34" charset="0"/>
              </a:defRPr>
            </a:pP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Incluir</a:t>
            </a:r>
            <a:r>
              <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 </a:t>
            </a: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apoiar</a:t>
            </a:r>
            <a:r>
              <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vítimas</a:t>
            </a:r>
            <a:r>
              <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 OE </a:t>
            </a: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contribui</a:t>
            </a:r>
            <a:r>
              <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para </a:t>
            </a: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comunidades</a:t>
            </a:r>
            <a:r>
              <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mais</a:t>
            </a:r>
            <a:r>
              <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sz="60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resilientes</a:t>
            </a:r>
            <a:endParaRPr kumimoji="0" sz="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88" name="Straight Arrow Connector 87">
            <a:extLst>
              <a:ext uri="{FF2B5EF4-FFF2-40B4-BE49-F238E27FC236}">
                <a16:creationId xmlns:a16="http://schemas.microsoft.com/office/drawing/2014/main" id="{7FB3730E-72A4-D8EA-2237-D14E05EB0036}"/>
              </a:ext>
            </a:extLst>
          </p:cNvPr>
          <p:cNvCxnSpPr>
            <a:cxnSpLocks/>
          </p:cNvCxnSpPr>
          <p:nvPr/>
        </p:nvCxnSpPr>
        <p:spPr>
          <a:xfrm flipH="1" flipV="1">
            <a:off x="5116741" y="4909288"/>
            <a:ext cx="1638" cy="93435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214DA4A-F509-0C67-C05B-A18F15D7D083}"/>
              </a:ext>
            </a:extLst>
          </p:cNvPr>
          <p:cNvCxnSpPr>
            <a:cxnSpLocks/>
          </p:cNvCxnSpPr>
          <p:nvPr/>
        </p:nvCxnSpPr>
        <p:spPr>
          <a:xfrm flipV="1">
            <a:off x="5210932" y="2620801"/>
            <a:ext cx="11953" cy="171156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0FE15EA-5E27-5C33-57FC-F6A4744EF1F8}"/>
              </a:ext>
            </a:extLst>
          </p:cNvPr>
          <p:cNvSpPr txBox="1"/>
          <p:nvPr/>
        </p:nvSpPr>
        <p:spPr>
          <a:xfrm>
            <a:off x="6038560" y="5300612"/>
            <a:ext cx="1961616" cy="165036"/>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 NA autoriza a libertação formal de terras</a:t>
            </a:r>
          </a:p>
        </p:txBody>
      </p:sp>
      <p:sp>
        <p:nvSpPr>
          <p:cNvPr id="93" name="TextBox 92">
            <a:extLst>
              <a:ext uri="{FF2B5EF4-FFF2-40B4-BE49-F238E27FC236}">
                <a16:creationId xmlns:a16="http://schemas.microsoft.com/office/drawing/2014/main" id="{B6567B61-2201-5AFB-C2AF-AF253E2C421B}"/>
              </a:ext>
            </a:extLst>
          </p:cNvPr>
          <p:cNvSpPr txBox="1"/>
          <p:nvPr/>
        </p:nvSpPr>
        <p:spPr>
          <a:xfrm>
            <a:off x="11076193" y="1613501"/>
            <a:ext cx="952548" cy="257369"/>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Aumenta a sensação de segurança</a:t>
            </a:r>
          </a:p>
        </p:txBody>
      </p:sp>
      <p:sp>
        <p:nvSpPr>
          <p:cNvPr id="94" name="TextBox 93">
            <a:extLst>
              <a:ext uri="{FF2B5EF4-FFF2-40B4-BE49-F238E27FC236}">
                <a16:creationId xmlns:a16="http://schemas.microsoft.com/office/drawing/2014/main" id="{A5001891-78BE-CE31-AA33-C72AE0C958C7}"/>
              </a:ext>
            </a:extLst>
          </p:cNvPr>
          <p:cNvSpPr txBox="1"/>
          <p:nvPr/>
        </p:nvSpPr>
        <p:spPr>
          <a:xfrm>
            <a:off x="5899488" y="5152613"/>
            <a:ext cx="2491387" cy="165036"/>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Dados de contaminação e pré e pós-despacho partilhados</a:t>
            </a:r>
          </a:p>
        </p:txBody>
      </p:sp>
      <p:sp>
        <p:nvSpPr>
          <p:cNvPr id="104" name="TextBox 103">
            <a:extLst>
              <a:ext uri="{FF2B5EF4-FFF2-40B4-BE49-F238E27FC236}">
                <a16:creationId xmlns:a16="http://schemas.microsoft.com/office/drawing/2014/main" id="{211B344A-AA39-B19F-AD7B-50E3E08AD899}"/>
              </a:ext>
            </a:extLst>
          </p:cNvPr>
          <p:cNvSpPr txBox="1"/>
          <p:nvPr/>
        </p:nvSpPr>
        <p:spPr>
          <a:xfrm>
            <a:off x="4374820" y="3519461"/>
            <a:ext cx="1799246" cy="395869"/>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a:pPr>
            <a:r>
              <a:rPr kumimoji="0" sz="700" b="1" i="0" u="none" strike="noStrike" kern="1200" cap="none" spc="0" normalizeH="0" baseline="0" noProof="0">
                <a:ln>
                  <a:noFill/>
                </a:ln>
                <a:solidFill>
                  <a:prstClr val="black"/>
                </a:solidFill>
                <a:effectLst/>
                <a:uLnTx/>
                <a:uFillTx/>
                <a:latin typeface="Arial" panose="020B0604020202020204"/>
                <a:ea typeface="+mn-ea"/>
                <a:cs typeface="+mn-cs"/>
              </a:rPr>
              <a:t>Autoridades nacionais competentes</a:t>
            </a:r>
            <a:br>
              <a:rPr kumimoji="0" lang="en-GB" sz="7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sz="700" b="0" i="0" u="none" strike="noStrike" kern="1200" cap="none" spc="0" normalizeH="0" baseline="0" noProof="0">
                <a:ln>
                  <a:noFill/>
                </a:ln>
                <a:solidFill>
                  <a:prstClr val="black"/>
                </a:solidFill>
                <a:effectLst/>
                <a:uLnTx/>
                <a:uFillTx/>
                <a:latin typeface="Arial" panose="020B0604020202020204"/>
                <a:ea typeface="+mn-ea"/>
                <a:cs typeface="+mn-cs"/>
              </a:rPr>
              <a:t> podem </a:t>
            </a:r>
            <a:r>
              <a:rPr kumimoji="0" sz="700" b="1" i="0" u="none" strike="noStrike" kern="1200" cap="none" spc="0" normalizeH="0" baseline="0" noProof="0">
                <a:ln>
                  <a:noFill/>
                </a:ln>
                <a:solidFill>
                  <a:prstClr val="black"/>
                </a:solidFill>
                <a:effectLst/>
                <a:uLnTx/>
                <a:uFillTx/>
                <a:latin typeface="Arial" panose="020B0604020202020204"/>
                <a:ea typeface="+mn-ea"/>
                <a:cs typeface="+mn-cs"/>
              </a:rPr>
              <a:t>ampliar</a:t>
            </a:r>
            <a:r>
              <a:rPr kumimoji="0" sz="700" b="0" i="0" u="none" strike="noStrike" kern="1200" cap="none" spc="0" normalizeH="0" baseline="0" noProof="0">
                <a:ln>
                  <a:noFill/>
                </a:ln>
                <a:solidFill>
                  <a:prstClr val="black"/>
                </a:solidFill>
                <a:effectLst/>
                <a:uLnTx/>
                <a:uFillTx/>
                <a:latin typeface="Arial" panose="020B0604020202020204"/>
                <a:ea typeface="+mn-ea"/>
                <a:cs typeface="+mn-cs"/>
              </a:rPr>
              <a:t> o efeito estratégico global do setor</a:t>
            </a:r>
          </a:p>
        </p:txBody>
      </p:sp>
      <p:sp>
        <p:nvSpPr>
          <p:cNvPr id="105" name="Rounded Rectangle 104">
            <a:extLst>
              <a:ext uri="{FF2B5EF4-FFF2-40B4-BE49-F238E27FC236}">
                <a16:creationId xmlns:a16="http://schemas.microsoft.com/office/drawing/2014/main" id="{DE44177A-4D4C-4499-B348-BD32384089DA}"/>
              </a:ext>
            </a:extLst>
          </p:cNvPr>
          <p:cNvSpPr/>
          <p:nvPr/>
        </p:nvSpPr>
        <p:spPr>
          <a:xfrm rot="5400000">
            <a:off x="-169526" y="5548679"/>
            <a:ext cx="828000" cy="216000"/>
          </a:xfrm>
          <a:prstGeom prst="roundRect">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Atividades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6" name="Straight Arrow Connector 105">
            <a:extLst>
              <a:ext uri="{FF2B5EF4-FFF2-40B4-BE49-F238E27FC236}">
                <a16:creationId xmlns:a16="http://schemas.microsoft.com/office/drawing/2014/main" id="{2259A609-977C-A145-7BC9-286F1F1A9028}"/>
              </a:ext>
            </a:extLst>
          </p:cNvPr>
          <p:cNvCxnSpPr>
            <a:cxnSpLocks/>
          </p:cNvCxnSpPr>
          <p:nvPr/>
        </p:nvCxnSpPr>
        <p:spPr>
          <a:xfrm flipV="1">
            <a:off x="5842564" y="4919954"/>
            <a:ext cx="0" cy="24187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13F2A9F-08E4-58A6-61AA-00B55D920D49}"/>
              </a:ext>
            </a:extLst>
          </p:cNvPr>
          <p:cNvCxnSpPr>
            <a:cxnSpLocks/>
          </p:cNvCxnSpPr>
          <p:nvPr/>
        </p:nvCxnSpPr>
        <p:spPr>
          <a:xfrm flipH="1" flipV="1">
            <a:off x="900868" y="5096226"/>
            <a:ext cx="3228" cy="90805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E87B7A3-9388-CE8F-4803-26927F4380DA}"/>
              </a:ext>
            </a:extLst>
          </p:cNvPr>
          <p:cNvCxnSpPr>
            <a:cxnSpLocks/>
          </p:cNvCxnSpPr>
          <p:nvPr/>
        </p:nvCxnSpPr>
        <p:spPr>
          <a:xfrm flipH="1">
            <a:off x="1223128" y="2383430"/>
            <a:ext cx="761945" cy="19414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2711A20-22A4-E4A7-0C81-24419FF0FFD3}"/>
              </a:ext>
            </a:extLst>
          </p:cNvPr>
          <p:cNvCxnSpPr>
            <a:cxnSpLocks/>
          </p:cNvCxnSpPr>
          <p:nvPr/>
        </p:nvCxnSpPr>
        <p:spPr>
          <a:xfrm flipV="1">
            <a:off x="1119330" y="2545855"/>
            <a:ext cx="24956" cy="174906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18" name="Rounded Rectangle 117">
            <a:extLst>
              <a:ext uri="{FF2B5EF4-FFF2-40B4-BE49-F238E27FC236}">
                <a16:creationId xmlns:a16="http://schemas.microsoft.com/office/drawing/2014/main" id="{E6042738-187B-761E-4751-0188B34C8C0C}"/>
              </a:ext>
            </a:extLst>
          </p:cNvPr>
          <p:cNvSpPr/>
          <p:nvPr/>
        </p:nvSpPr>
        <p:spPr>
          <a:xfrm>
            <a:off x="647520" y="2038903"/>
            <a:ext cx="1181279" cy="57208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9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A qualidade de vida das vítimas de OE melhora</a:t>
            </a:r>
          </a:p>
        </p:txBody>
      </p:sp>
      <p:sp>
        <p:nvSpPr>
          <p:cNvPr id="119" name="Arc 118">
            <a:extLst>
              <a:ext uri="{FF2B5EF4-FFF2-40B4-BE49-F238E27FC236}">
                <a16:creationId xmlns:a16="http://schemas.microsoft.com/office/drawing/2014/main" id="{566AD813-5F0F-B465-201F-04B00A3D0146}"/>
              </a:ext>
            </a:extLst>
          </p:cNvPr>
          <p:cNvSpPr/>
          <p:nvPr/>
        </p:nvSpPr>
        <p:spPr>
          <a:xfrm rot="16200000" flipH="1">
            <a:off x="3221386" y="4716956"/>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20" name="Straight Connector 119">
            <a:extLst>
              <a:ext uri="{FF2B5EF4-FFF2-40B4-BE49-F238E27FC236}">
                <a16:creationId xmlns:a16="http://schemas.microsoft.com/office/drawing/2014/main" id="{1DD41B62-ABF1-8772-1A96-759A3BBFFCAD}"/>
              </a:ext>
            </a:extLst>
          </p:cNvPr>
          <p:cNvCxnSpPr>
            <a:cxnSpLocks/>
          </p:cNvCxnSpPr>
          <p:nvPr/>
        </p:nvCxnSpPr>
        <p:spPr>
          <a:xfrm>
            <a:off x="3336408" y="5009002"/>
            <a:ext cx="2963106" cy="4542"/>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1800F22-C691-F512-4C4B-6D63936069A2}"/>
              </a:ext>
            </a:extLst>
          </p:cNvPr>
          <p:cNvCxnSpPr>
            <a:cxnSpLocks/>
            <a:endCxn id="119" idx="0"/>
          </p:cNvCxnSpPr>
          <p:nvPr/>
        </p:nvCxnSpPr>
        <p:spPr>
          <a:xfrm>
            <a:off x="3206413" y="3327077"/>
            <a:ext cx="1" cy="1543506"/>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8B067A9-1199-6509-9F0E-949CC967F695}"/>
              </a:ext>
            </a:extLst>
          </p:cNvPr>
          <p:cNvCxnSpPr>
            <a:cxnSpLocks/>
          </p:cNvCxnSpPr>
          <p:nvPr/>
        </p:nvCxnSpPr>
        <p:spPr>
          <a:xfrm>
            <a:off x="3224882" y="2580605"/>
            <a:ext cx="0" cy="574440"/>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C21557-CCDC-9DE5-2C54-7C52BFCCFB9B}"/>
              </a:ext>
            </a:extLst>
          </p:cNvPr>
          <p:cNvCxnSpPr>
            <a:cxnSpLocks/>
          </p:cNvCxnSpPr>
          <p:nvPr/>
        </p:nvCxnSpPr>
        <p:spPr>
          <a:xfrm flipV="1">
            <a:off x="6286179" y="5002210"/>
            <a:ext cx="1828097" cy="7031"/>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5" name="Arc 124">
            <a:extLst>
              <a:ext uri="{FF2B5EF4-FFF2-40B4-BE49-F238E27FC236}">
                <a16:creationId xmlns:a16="http://schemas.microsoft.com/office/drawing/2014/main" id="{F1D5A807-6B7C-CE89-0618-FAD5B9005BA7}"/>
              </a:ext>
            </a:extLst>
          </p:cNvPr>
          <p:cNvSpPr/>
          <p:nvPr/>
        </p:nvSpPr>
        <p:spPr>
          <a:xfrm rot="6054678">
            <a:off x="8070517" y="4862206"/>
            <a:ext cx="111694" cy="170334"/>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26" name="Straight Connector 125">
            <a:extLst>
              <a:ext uri="{FF2B5EF4-FFF2-40B4-BE49-F238E27FC236}">
                <a16:creationId xmlns:a16="http://schemas.microsoft.com/office/drawing/2014/main" id="{170FBB91-A186-AC5F-334A-ABCD853C0D4D}"/>
              </a:ext>
            </a:extLst>
          </p:cNvPr>
          <p:cNvCxnSpPr>
            <a:cxnSpLocks/>
          </p:cNvCxnSpPr>
          <p:nvPr/>
        </p:nvCxnSpPr>
        <p:spPr>
          <a:xfrm flipH="1">
            <a:off x="8209984" y="4880965"/>
            <a:ext cx="14730" cy="77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ounded Rectangle 300">
            <a:extLst>
              <a:ext uri="{FF2B5EF4-FFF2-40B4-BE49-F238E27FC236}">
                <a16:creationId xmlns:a16="http://schemas.microsoft.com/office/drawing/2014/main" id="{3069E0C6-4BB4-3CA7-62CB-C5C5F6BAB916}"/>
              </a:ext>
            </a:extLst>
          </p:cNvPr>
          <p:cNvSpPr/>
          <p:nvPr/>
        </p:nvSpPr>
        <p:spPr>
          <a:xfrm>
            <a:off x="2243798" y="2021936"/>
            <a:ext cx="1564464" cy="558669"/>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Progressos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mensuráveis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no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sentido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do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cumprimento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universalização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dos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tratados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APMBC</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CCM</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CCW</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28" name="Straight Arrow Connector 127">
            <a:extLst>
              <a:ext uri="{FF2B5EF4-FFF2-40B4-BE49-F238E27FC236}">
                <a16:creationId xmlns:a16="http://schemas.microsoft.com/office/drawing/2014/main" id="{5452116F-BAA0-2BF3-1887-768290CEE3F2}"/>
              </a:ext>
            </a:extLst>
          </p:cNvPr>
          <p:cNvCxnSpPr>
            <a:cxnSpLocks/>
          </p:cNvCxnSpPr>
          <p:nvPr/>
        </p:nvCxnSpPr>
        <p:spPr>
          <a:xfrm flipV="1">
            <a:off x="2271215" y="4912733"/>
            <a:ext cx="6737" cy="97847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F413911D-003E-DC8B-71B3-AE1AAE27F70B}"/>
              </a:ext>
            </a:extLst>
          </p:cNvPr>
          <p:cNvCxnSpPr>
            <a:cxnSpLocks/>
          </p:cNvCxnSpPr>
          <p:nvPr/>
        </p:nvCxnSpPr>
        <p:spPr>
          <a:xfrm flipV="1">
            <a:off x="2720372" y="2580605"/>
            <a:ext cx="17753" cy="171431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4" name="Rounded Rectangle 133">
            <a:extLst>
              <a:ext uri="{FF2B5EF4-FFF2-40B4-BE49-F238E27FC236}">
                <a16:creationId xmlns:a16="http://schemas.microsoft.com/office/drawing/2014/main" id="{56B938B5-2ECE-9840-7108-79316A2A3A68}"/>
              </a:ext>
            </a:extLst>
          </p:cNvPr>
          <p:cNvSpPr/>
          <p:nvPr/>
        </p:nvSpPr>
        <p:spPr>
          <a:xfrm>
            <a:off x="1881726" y="4318267"/>
            <a:ext cx="1087323" cy="574656"/>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Stocks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reduzidos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de engenho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explosivo</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6" name="Straight Arrow Connector 135">
            <a:extLst>
              <a:ext uri="{FF2B5EF4-FFF2-40B4-BE49-F238E27FC236}">
                <a16:creationId xmlns:a16="http://schemas.microsoft.com/office/drawing/2014/main" id="{A5AE81B5-1061-BDC8-7585-5017F096AD28}"/>
              </a:ext>
            </a:extLst>
          </p:cNvPr>
          <p:cNvCxnSpPr>
            <a:cxnSpLocks/>
          </p:cNvCxnSpPr>
          <p:nvPr/>
        </p:nvCxnSpPr>
        <p:spPr>
          <a:xfrm flipV="1">
            <a:off x="3791660" y="4930971"/>
            <a:ext cx="0" cy="7521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382D0D6C-BBE7-EAD4-CF01-F4C0872D72C9}"/>
              </a:ext>
            </a:extLst>
          </p:cNvPr>
          <p:cNvCxnSpPr>
            <a:cxnSpLocks/>
          </p:cNvCxnSpPr>
          <p:nvPr/>
        </p:nvCxnSpPr>
        <p:spPr>
          <a:xfrm flipH="1" flipV="1">
            <a:off x="11385688" y="4878797"/>
            <a:ext cx="9156" cy="9372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82CEF93-094C-79FF-4EEE-94EB00117854}"/>
              </a:ext>
            </a:extLst>
          </p:cNvPr>
          <p:cNvCxnSpPr>
            <a:cxnSpLocks/>
          </p:cNvCxnSpPr>
          <p:nvPr/>
        </p:nvCxnSpPr>
        <p:spPr>
          <a:xfrm flipV="1">
            <a:off x="11676670" y="2677457"/>
            <a:ext cx="0" cy="174006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0EC354C0-0645-211C-B7DD-2CBD6C6E8E0D}"/>
              </a:ext>
            </a:extLst>
          </p:cNvPr>
          <p:cNvSpPr txBox="1"/>
          <p:nvPr/>
        </p:nvSpPr>
        <p:spPr>
          <a:xfrm>
            <a:off x="11164248" y="3574673"/>
            <a:ext cx="1027752" cy="534368"/>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As pessoas retêm o conhecimento sobre educação de risco e comportam-se de maneira mais segura</a:t>
            </a:r>
          </a:p>
        </p:txBody>
      </p:sp>
      <p:sp>
        <p:nvSpPr>
          <p:cNvPr id="140" name="Rounded Rectangle 139">
            <a:extLst>
              <a:ext uri="{FF2B5EF4-FFF2-40B4-BE49-F238E27FC236}">
                <a16:creationId xmlns:a16="http://schemas.microsoft.com/office/drawing/2014/main" id="{F98392D1-BBE0-1156-EA29-1791CD51F34E}"/>
              </a:ext>
            </a:extLst>
          </p:cNvPr>
          <p:cNvSpPr/>
          <p:nvPr/>
        </p:nvSpPr>
        <p:spPr>
          <a:xfrm>
            <a:off x="10792217" y="4427266"/>
            <a:ext cx="1299543" cy="439814"/>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Maior consciencialização sobre o risco de explosivos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2" name="Rounded Rectangle 307">
            <a:extLst>
              <a:ext uri="{FF2B5EF4-FFF2-40B4-BE49-F238E27FC236}">
                <a16:creationId xmlns:a16="http://schemas.microsoft.com/office/drawing/2014/main" id="{EDFC2D5E-C938-0F80-FB29-02DDACDA5109}"/>
              </a:ext>
            </a:extLst>
          </p:cNvPr>
          <p:cNvSpPr/>
          <p:nvPr/>
        </p:nvSpPr>
        <p:spPr>
          <a:xfrm>
            <a:off x="3321970" y="4357251"/>
            <a:ext cx="1175396" cy="544465"/>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Maior capacidade dos implementadores locais</a:t>
            </a:r>
            <a:r>
              <a:rPr kumimoji="0" sz="600" b="1" i="0" u="none" strike="noStrike" kern="1200" cap="none" spc="0" normalizeH="0" baseline="0" noProof="0">
                <a:ln>
                  <a:noFill/>
                </a:ln>
                <a:solidFill>
                  <a:srgbClr val="70AD47"/>
                </a:solidFill>
                <a:effectLst/>
                <a:uLnTx/>
                <a:uFillTx/>
                <a:latin typeface="Arial" panose="020B0604020202020204"/>
                <a:ea typeface="+mn-ea"/>
                <a:cs typeface="+mn-cs"/>
              </a:rPr>
              <a:t> </a:t>
            </a:r>
            <a:endParaRPr kumimoji="0" lang="en-GB" sz="600" b="1" i="0" u="none" strike="noStrike" kern="1200" cap="none" spc="0" normalizeH="0" baseline="0" noProof="0" dirty="0">
              <a:ln>
                <a:noFill/>
              </a:ln>
              <a:solidFill>
                <a:srgbClr val="70AD47"/>
              </a:solidFill>
              <a:effectLst/>
              <a:uLnTx/>
              <a:uFillTx/>
              <a:latin typeface="Arial" panose="020B0604020202020204"/>
              <a:ea typeface="+mn-ea"/>
              <a:cs typeface="+mn-cs"/>
            </a:endParaRPr>
          </a:p>
        </p:txBody>
      </p:sp>
      <p:cxnSp>
        <p:nvCxnSpPr>
          <p:cNvPr id="143" name="Straight Arrow Connector 142">
            <a:extLst>
              <a:ext uri="{FF2B5EF4-FFF2-40B4-BE49-F238E27FC236}">
                <a16:creationId xmlns:a16="http://schemas.microsoft.com/office/drawing/2014/main" id="{BEF1D152-6ED1-4F9E-CA0D-10DD716559C8}"/>
              </a:ext>
            </a:extLst>
          </p:cNvPr>
          <p:cNvCxnSpPr>
            <a:cxnSpLocks/>
            <a:stCxn id="256" idx="2"/>
          </p:cNvCxnSpPr>
          <p:nvPr/>
        </p:nvCxnSpPr>
        <p:spPr>
          <a:xfrm flipV="1">
            <a:off x="8518498" y="4941508"/>
            <a:ext cx="334" cy="39182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A197896-2AC7-C297-17F5-6E40A49FEA0B}"/>
              </a:ext>
            </a:extLst>
          </p:cNvPr>
          <p:cNvCxnSpPr>
            <a:cxnSpLocks/>
          </p:cNvCxnSpPr>
          <p:nvPr/>
        </p:nvCxnSpPr>
        <p:spPr>
          <a:xfrm flipH="1" flipV="1">
            <a:off x="10029281" y="4958943"/>
            <a:ext cx="11232" cy="93110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AD80015-8231-8E91-9918-CA4AED7E7AE2}"/>
              </a:ext>
            </a:extLst>
          </p:cNvPr>
          <p:cNvCxnSpPr>
            <a:cxnSpLocks/>
            <a:stCxn id="68" idx="2"/>
          </p:cNvCxnSpPr>
          <p:nvPr/>
        </p:nvCxnSpPr>
        <p:spPr>
          <a:xfrm flipH="1" flipV="1">
            <a:off x="8724970" y="4941508"/>
            <a:ext cx="6898" cy="5182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67" name="Arc 166">
            <a:extLst>
              <a:ext uri="{FF2B5EF4-FFF2-40B4-BE49-F238E27FC236}">
                <a16:creationId xmlns:a16="http://schemas.microsoft.com/office/drawing/2014/main" id="{F0E2A0B4-065D-6A2E-EFA1-D53D65448065}"/>
              </a:ext>
            </a:extLst>
          </p:cNvPr>
          <p:cNvSpPr/>
          <p:nvPr/>
        </p:nvSpPr>
        <p:spPr>
          <a:xfrm rot="10800000" flipV="1">
            <a:off x="2418640" y="5569829"/>
            <a:ext cx="153203" cy="493000"/>
          </a:xfrm>
          <a:prstGeom prst="arc">
            <a:avLst>
              <a:gd name="adj1" fmla="val 16199995"/>
              <a:gd name="adj2" fmla="val 28"/>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68" name="Straight Connector 167">
            <a:extLst>
              <a:ext uri="{FF2B5EF4-FFF2-40B4-BE49-F238E27FC236}">
                <a16:creationId xmlns:a16="http://schemas.microsoft.com/office/drawing/2014/main" id="{0F39143C-C1C4-795F-5FC5-A10E9FE3E7DA}"/>
              </a:ext>
            </a:extLst>
          </p:cNvPr>
          <p:cNvCxnSpPr>
            <a:cxnSpLocks/>
            <a:endCxn id="68" idx="0"/>
          </p:cNvCxnSpPr>
          <p:nvPr/>
        </p:nvCxnSpPr>
        <p:spPr>
          <a:xfrm>
            <a:off x="6029913" y="5570744"/>
            <a:ext cx="2598112" cy="0"/>
          </a:xfrm>
          <a:prstGeom prst="line">
            <a:avLst/>
          </a:prstGeom>
          <a:ln w="9525"/>
        </p:spPr>
        <p:style>
          <a:lnRef idx="1">
            <a:schemeClr val="dk1"/>
          </a:lnRef>
          <a:fillRef idx="0">
            <a:schemeClr val="dk1"/>
          </a:fillRef>
          <a:effectRef idx="0">
            <a:schemeClr val="dk1"/>
          </a:effectRef>
          <a:fontRef idx="minor">
            <a:schemeClr val="tx1"/>
          </a:fontRef>
        </p:style>
      </p:cxnSp>
      <p:grpSp>
        <p:nvGrpSpPr>
          <p:cNvPr id="170" name="Group 169">
            <a:extLst>
              <a:ext uri="{FF2B5EF4-FFF2-40B4-BE49-F238E27FC236}">
                <a16:creationId xmlns:a16="http://schemas.microsoft.com/office/drawing/2014/main" id="{B4EFD52A-158D-8DAB-5AE8-09096A532425}"/>
              </a:ext>
            </a:extLst>
          </p:cNvPr>
          <p:cNvGrpSpPr/>
          <p:nvPr/>
        </p:nvGrpSpPr>
        <p:grpSpPr>
          <a:xfrm>
            <a:off x="7861599" y="4366176"/>
            <a:ext cx="2236440" cy="566786"/>
            <a:chOff x="7861599" y="4366176"/>
            <a:chExt cx="2236440" cy="566786"/>
          </a:xfrm>
        </p:grpSpPr>
        <p:sp>
          <p:nvSpPr>
            <p:cNvPr id="171" name="Rounded Rectangle 170">
              <a:extLst>
                <a:ext uri="{FF2B5EF4-FFF2-40B4-BE49-F238E27FC236}">
                  <a16:creationId xmlns:a16="http://schemas.microsoft.com/office/drawing/2014/main" id="{F38763A7-6DC3-DD94-6698-809D4DE8BC8B}"/>
                </a:ext>
              </a:extLst>
            </p:cNvPr>
            <p:cNvSpPr/>
            <p:nvPr/>
          </p:nvSpPr>
          <p:spPr>
            <a:xfrm>
              <a:off x="7861599" y="4366176"/>
              <a:ext cx="2236440" cy="566786"/>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Terras libertadas</a:t>
              </a:r>
              <a:br>
                <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1" i="0" u="none" strike="noStrike" kern="1200" cap="none" spc="0" normalizeH="0" baseline="0" noProof="0">
                  <a:ln>
                    <a:noFill/>
                  </a:ln>
                  <a:solidFill>
                    <a:prstClr val="black"/>
                  </a:solidFill>
                  <a:effectLst/>
                  <a:uLnTx/>
                  <a:uFillTx/>
                  <a:latin typeface="Arial" panose="020B0604020202020204"/>
                  <a:ea typeface="+mn-ea"/>
                  <a:cs typeface="+mn-cs"/>
                </a:rPr>
                <a:t> para utilização segura e produtiva</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3" name="TextBox 172">
              <a:extLst>
                <a:ext uri="{FF2B5EF4-FFF2-40B4-BE49-F238E27FC236}">
                  <a16:creationId xmlns:a16="http://schemas.microsoft.com/office/drawing/2014/main" id="{3F9C1A2C-7FEA-5A26-1A90-0314647244DF}"/>
                </a:ext>
              </a:extLst>
            </p:cNvPr>
            <p:cNvSpPr txBox="1"/>
            <p:nvPr/>
          </p:nvSpPr>
          <p:spPr>
            <a:xfrm>
              <a:off x="8989081" y="4439690"/>
              <a:ext cx="110662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Risco de riscos explosivos removidos</a:t>
              </a:r>
            </a:p>
          </p:txBody>
        </p:sp>
        <p:cxnSp>
          <p:nvCxnSpPr>
            <p:cNvPr id="183" name="Straight Connector 182">
              <a:extLst>
                <a:ext uri="{FF2B5EF4-FFF2-40B4-BE49-F238E27FC236}">
                  <a16:creationId xmlns:a16="http://schemas.microsoft.com/office/drawing/2014/main" id="{2330F776-621F-CE7B-B60F-5FB0CD48072B}"/>
                </a:ext>
              </a:extLst>
            </p:cNvPr>
            <p:cNvCxnSpPr>
              <a:cxnSpLocks/>
            </p:cNvCxnSpPr>
            <p:nvPr/>
          </p:nvCxnSpPr>
          <p:spPr>
            <a:xfrm flipH="1">
              <a:off x="8935114" y="4384937"/>
              <a:ext cx="210890" cy="50097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a:extLst>
              <a:ext uri="{FF2B5EF4-FFF2-40B4-BE49-F238E27FC236}">
                <a16:creationId xmlns:a16="http://schemas.microsoft.com/office/drawing/2014/main" id="{EE1EE787-0D3E-0256-F296-3ED0E23D7B3B}"/>
              </a:ext>
            </a:extLst>
          </p:cNvPr>
          <p:cNvCxnSpPr>
            <a:cxnSpLocks/>
            <a:endCxn id="189" idx="0"/>
          </p:cNvCxnSpPr>
          <p:nvPr/>
        </p:nvCxnSpPr>
        <p:spPr>
          <a:xfrm flipH="1" flipV="1">
            <a:off x="1669947" y="4125972"/>
            <a:ext cx="3149176" cy="6244"/>
          </a:xfrm>
          <a:prstGeom prst="line">
            <a:avLst/>
          </a:prstGeom>
          <a:ln w="9525"/>
        </p:spPr>
        <p:style>
          <a:lnRef idx="1">
            <a:schemeClr val="dk1"/>
          </a:lnRef>
          <a:fillRef idx="0">
            <a:schemeClr val="dk1"/>
          </a:fillRef>
          <a:effectRef idx="0">
            <a:schemeClr val="dk1"/>
          </a:effectRef>
          <a:fontRef idx="minor">
            <a:schemeClr val="tx1"/>
          </a:fontRef>
        </p:style>
      </p:cxnSp>
      <p:sp>
        <p:nvSpPr>
          <p:cNvPr id="189" name="Arc 173">
            <a:extLst>
              <a:ext uri="{FF2B5EF4-FFF2-40B4-BE49-F238E27FC236}">
                <a16:creationId xmlns:a16="http://schemas.microsoft.com/office/drawing/2014/main" id="{7408F1AB-89F6-5AF1-ECBB-DCD095C9198A}"/>
              </a:ext>
            </a:extLst>
          </p:cNvPr>
          <p:cNvSpPr/>
          <p:nvPr/>
        </p:nvSpPr>
        <p:spPr>
          <a:xfrm flipH="1">
            <a:off x="1536111" y="4124828"/>
            <a:ext cx="134010" cy="185928"/>
          </a:xfrm>
          <a:custGeom>
            <a:avLst/>
            <a:gdLst>
              <a:gd name="connsiteX0" fmla="*/ 87153 w 208108"/>
              <a:gd name="connsiteY0" fmla="*/ 1397 h 210401"/>
              <a:gd name="connsiteX1" fmla="*/ 171889 w 208108"/>
              <a:gd name="connsiteY1" fmla="*/ 25428 h 210401"/>
              <a:gd name="connsiteX2" fmla="*/ 208108 w 208108"/>
              <a:gd name="connsiteY2" fmla="*/ 105201 h 210401"/>
              <a:gd name="connsiteX3" fmla="*/ 104054 w 208108"/>
              <a:gd name="connsiteY3" fmla="*/ 105201 h 210401"/>
              <a:gd name="connsiteX4" fmla="*/ 87153 w 208108"/>
              <a:gd name="connsiteY4" fmla="*/ 1397 h 210401"/>
              <a:gd name="connsiteX0" fmla="*/ 87153 w 208108"/>
              <a:gd name="connsiteY0" fmla="*/ 1397 h 210401"/>
              <a:gd name="connsiteX1" fmla="*/ 171889 w 208108"/>
              <a:gd name="connsiteY1" fmla="*/ 25428 h 210401"/>
              <a:gd name="connsiteX2" fmla="*/ 208108 w 208108"/>
              <a:gd name="connsiteY2" fmla="*/ 105201 h 210401"/>
              <a:gd name="connsiteX0" fmla="*/ 184 w 121139"/>
              <a:gd name="connsiteY0" fmla="*/ 1397 h 227121"/>
              <a:gd name="connsiteX1" fmla="*/ 84920 w 121139"/>
              <a:gd name="connsiteY1" fmla="*/ 25428 h 227121"/>
              <a:gd name="connsiteX2" fmla="*/ 121139 w 121139"/>
              <a:gd name="connsiteY2" fmla="*/ 105201 h 227121"/>
              <a:gd name="connsiteX3" fmla="*/ 1845 w 121139"/>
              <a:gd name="connsiteY3" fmla="*/ 227121 h 227121"/>
              <a:gd name="connsiteX4" fmla="*/ 184 w 121139"/>
              <a:gd name="connsiteY4" fmla="*/ 1397 h 227121"/>
              <a:gd name="connsiteX0" fmla="*/ 184 w 121139"/>
              <a:gd name="connsiteY0" fmla="*/ 1397 h 227121"/>
              <a:gd name="connsiteX1" fmla="*/ 84920 w 121139"/>
              <a:gd name="connsiteY1" fmla="*/ 25428 h 227121"/>
              <a:gd name="connsiteX2" fmla="*/ 121139 w 121139"/>
              <a:gd name="connsiteY2" fmla="*/ 105201 h 227121"/>
              <a:gd name="connsiteX0" fmla="*/ 184 w 141459"/>
              <a:gd name="connsiteY0" fmla="*/ 1397 h 227121"/>
              <a:gd name="connsiteX1" fmla="*/ 84920 w 141459"/>
              <a:gd name="connsiteY1" fmla="*/ 25428 h 227121"/>
              <a:gd name="connsiteX2" fmla="*/ 121139 w 141459"/>
              <a:gd name="connsiteY2" fmla="*/ 105201 h 227121"/>
              <a:gd name="connsiteX3" fmla="*/ 1845 w 141459"/>
              <a:gd name="connsiteY3" fmla="*/ 227121 h 227121"/>
              <a:gd name="connsiteX4" fmla="*/ 184 w 141459"/>
              <a:gd name="connsiteY4" fmla="*/ 1397 h 227121"/>
              <a:gd name="connsiteX0" fmla="*/ 184 w 141459"/>
              <a:gd name="connsiteY0" fmla="*/ 1397 h 227121"/>
              <a:gd name="connsiteX1" fmla="*/ 84920 w 141459"/>
              <a:gd name="connsiteY1" fmla="*/ 25428 h 227121"/>
              <a:gd name="connsiteX2" fmla="*/ 141459 w 141459"/>
              <a:gd name="connsiteY2" fmla="*/ 216961 h 227121"/>
            </a:gdLst>
            <a:ahLst/>
            <a:cxnLst>
              <a:cxn ang="0">
                <a:pos x="connsiteX0" y="connsiteY0"/>
              </a:cxn>
              <a:cxn ang="0">
                <a:pos x="connsiteX1" y="connsiteY1"/>
              </a:cxn>
              <a:cxn ang="0">
                <a:pos x="connsiteX2" y="connsiteY2"/>
              </a:cxn>
            </a:cxnLst>
            <a:rect l="l" t="t" r="r" b="b"/>
            <a:pathLst>
              <a:path w="141459" h="227121" stroke="0" extrusionOk="0">
                <a:moveTo>
                  <a:pt x="184" y="1397"/>
                </a:moveTo>
                <a:cubicBezTo>
                  <a:pt x="30555" y="-3657"/>
                  <a:pt x="61580" y="5142"/>
                  <a:pt x="84920" y="25428"/>
                </a:cubicBezTo>
                <a:cubicBezTo>
                  <a:pt x="107913" y="45413"/>
                  <a:pt x="121139" y="74545"/>
                  <a:pt x="121139" y="105201"/>
                </a:cubicBezTo>
                <a:lnTo>
                  <a:pt x="1845" y="227121"/>
                </a:lnTo>
                <a:cubicBezTo>
                  <a:pt x="-3789" y="192520"/>
                  <a:pt x="5818" y="35998"/>
                  <a:pt x="184" y="1397"/>
                </a:cubicBezTo>
                <a:close/>
              </a:path>
              <a:path w="141459" h="227121" fill="none">
                <a:moveTo>
                  <a:pt x="184" y="1397"/>
                </a:moveTo>
                <a:cubicBezTo>
                  <a:pt x="30555" y="-3657"/>
                  <a:pt x="61580" y="5142"/>
                  <a:pt x="84920" y="25428"/>
                </a:cubicBezTo>
                <a:cubicBezTo>
                  <a:pt x="107913" y="45413"/>
                  <a:pt x="141459" y="186305"/>
                  <a:pt x="141459" y="216961"/>
                </a:cubicBezTo>
              </a:path>
            </a:pathLst>
          </a:cu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91" name="Group 190">
            <a:extLst>
              <a:ext uri="{FF2B5EF4-FFF2-40B4-BE49-F238E27FC236}">
                <a16:creationId xmlns:a16="http://schemas.microsoft.com/office/drawing/2014/main" id="{A27FD224-85A9-3921-DECF-96B4FA6DB28C}"/>
              </a:ext>
            </a:extLst>
          </p:cNvPr>
          <p:cNvGrpSpPr/>
          <p:nvPr/>
        </p:nvGrpSpPr>
        <p:grpSpPr>
          <a:xfrm>
            <a:off x="504130" y="5665884"/>
            <a:ext cx="11422115" cy="381935"/>
            <a:chOff x="504130" y="5665884"/>
            <a:chExt cx="11422115" cy="381935"/>
          </a:xfrm>
        </p:grpSpPr>
        <p:cxnSp>
          <p:nvCxnSpPr>
            <p:cNvPr id="192" name="Straight Connector 191">
              <a:extLst>
                <a:ext uri="{FF2B5EF4-FFF2-40B4-BE49-F238E27FC236}">
                  <a16:creationId xmlns:a16="http://schemas.microsoft.com/office/drawing/2014/main" id="{2BA68A75-D261-0ED8-12DD-6E258C86CD6A}"/>
                </a:ext>
              </a:extLst>
            </p:cNvPr>
            <p:cNvCxnSpPr>
              <a:cxnSpLocks/>
              <a:stCxn id="194" idx="3"/>
              <a:endCxn id="198" idx="1"/>
            </p:cNvCxnSpPr>
            <p:nvPr/>
          </p:nvCxnSpPr>
          <p:spPr>
            <a:xfrm flipV="1">
              <a:off x="1289233" y="5856992"/>
              <a:ext cx="9534659" cy="591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4" name="Rounded Rectangle 193">
              <a:extLst>
                <a:ext uri="{FF2B5EF4-FFF2-40B4-BE49-F238E27FC236}">
                  <a16:creationId xmlns:a16="http://schemas.microsoft.com/office/drawing/2014/main" id="{164A3399-1613-C9C7-1B53-DB2BE54E9F1D}"/>
                </a:ext>
              </a:extLst>
            </p:cNvPr>
            <p:cNvSpPr/>
            <p:nvPr/>
          </p:nvSpPr>
          <p:spPr>
            <a:xfrm>
              <a:off x="504130" y="5678000"/>
              <a:ext cx="785103" cy="369819"/>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Assistência às vítimas</a:t>
              </a:r>
            </a:p>
          </p:txBody>
        </p:sp>
        <p:sp>
          <p:nvSpPr>
            <p:cNvPr id="196" name="Rounded Rectangle 195">
              <a:extLst>
                <a:ext uri="{FF2B5EF4-FFF2-40B4-BE49-F238E27FC236}">
                  <a16:creationId xmlns:a16="http://schemas.microsoft.com/office/drawing/2014/main" id="{B70E143E-E3AB-5E02-CF86-C6BB105F3DCE}"/>
                </a:ext>
              </a:extLst>
            </p:cNvPr>
            <p:cNvSpPr/>
            <p:nvPr/>
          </p:nvSpPr>
          <p:spPr>
            <a:xfrm>
              <a:off x="1925369" y="5675406"/>
              <a:ext cx="795003" cy="369819"/>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Destruição de arsenais</a:t>
              </a:r>
            </a:p>
          </p:txBody>
        </p:sp>
        <p:sp>
          <p:nvSpPr>
            <p:cNvPr id="198" name="Rounded Rectangle 197">
              <a:extLst>
                <a:ext uri="{FF2B5EF4-FFF2-40B4-BE49-F238E27FC236}">
                  <a16:creationId xmlns:a16="http://schemas.microsoft.com/office/drawing/2014/main" id="{ABDBA7E7-9244-5F52-B035-73AB014D7E20}"/>
                </a:ext>
              </a:extLst>
            </p:cNvPr>
            <p:cNvSpPr/>
            <p:nvPr/>
          </p:nvSpPr>
          <p:spPr>
            <a:xfrm>
              <a:off x="10823892" y="5672082"/>
              <a:ext cx="1102353" cy="369819"/>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Material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Explosivo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Educação</a:t>
              </a:r>
              <a:b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sobre</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Riscos</a:t>
              </a:r>
              <a:endParaRPr kumimoji="0" sz="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4" name="Rounded Rectangle 316">
              <a:extLst>
                <a:ext uri="{FF2B5EF4-FFF2-40B4-BE49-F238E27FC236}">
                  <a16:creationId xmlns:a16="http://schemas.microsoft.com/office/drawing/2014/main" id="{2C92062F-D0C9-6270-A6D2-E9CEBC200F88}"/>
                </a:ext>
              </a:extLst>
            </p:cNvPr>
            <p:cNvSpPr/>
            <p:nvPr/>
          </p:nvSpPr>
          <p:spPr>
            <a:xfrm>
              <a:off x="3145620" y="5672082"/>
              <a:ext cx="1292080" cy="369819"/>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Desenvolvimento de capacidades de implementadores locais</a:t>
              </a:r>
            </a:p>
          </p:txBody>
        </p:sp>
        <p:sp>
          <p:nvSpPr>
            <p:cNvPr id="208" name="Rounded Rectangle 207">
              <a:extLst>
                <a:ext uri="{FF2B5EF4-FFF2-40B4-BE49-F238E27FC236}">
                  <a16:creationId xmlns:a16="http://schemas.microsoft.com/office/drawing/2014/main" id="{C445902E-371F-72BC-711B-BCC4BB09613A}"/>
                </a:ext>
              </a:extLst>
            </p:cNvPr>
            <p:cNvSpPr/>
            <p:nvPr/>
          </p:nvSpPr>
          <p:spPr>
            <a:xfrm>
              <a:off x="4639230" y="5670278"/>
              <a:ext cx="1390679" cy="369819"/>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Desenvolvimento de capacidades da autoridade nacional competente (NA/ NMAA)</a:t>
              </a:r>
            </a:p>
          </p:txBody>
        </p:sp>
        <p:sp>
          <p:nvSpPr>
            <p:cNvPr id="209" name="Rounded Rectangle 316">
              <a:extLst>
                <a:ext uri="{FF2B5EF4-FFF2-40B4-BE49-F238E27FC236}">
                  <a16:creationId xmlns:a16="http://schemas.microsoft.com/office/drawing/2014/main" id="{B7A7424A-EC02-FE4D-1C69-E9772BCEACD6}"/>
                </a:ext>
              </a:extLst>
            </p:cNvPr>
            <p:cNvSpPr/>
            <p:nvPr/>
          </p:nvSpPr>
          <p:spPr>
            <a:xfrm>
              <a:off x="6220977" y="5668792"/>
              <a:ext cx="1761919" cy="369819"/>
            </a:xfrm>
            <a:prstGeom prst="roundRect">
              <a:avLst/>
            </a:prstGeom>
            <a:solidFill>
              <a:schemeClr val="bg2"/>
            </a:solidFill>
            <a:ln w="19050">
              <a:solidFill>
                <a:schemeClr val="tx1">
                  <a:lumMod val="50000"/>
                  <a:lumOff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Colaboração e coordenação com as partes interessadas internacionais, nacionais locais e comunitárias </a:t>
              </a:r>
            </a:p>
          </p:txBody>
        </p:sp>
        <p:sp>
          <p:nvSpPr>
            <p:cNvPr id="210" name="Rounded Rectangle 209">
              <a:extLst>
                <a:ext uri="{FF2B5EF4-FFF2-40B4-BE49-F238E27FC236}">
                  <a16:creationId xmlns:a16="http://schemas.microsoft.com/office/drawing/2014/main" id="{1B142557-4070-D7AE-ED56-E07A723CE5B9}"/>
                </a:ext>
              </a:extLst>
            </p:cNvPr>
            <p:cNvSpPr/>
            <p:nvPr/>
          </p:nvSpPr>
          <p:spPr>
            <a:xfrm>
              <a:off x="9917899" y="5687897"/>
              <a:ext cx="716945" cy="341456"/>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Tarefas pontuais do EOD</a:t>
              </a:r>
            </a:p>
          </p:txBody>
        </p:sp>
        <p:sp>
          <p:nvSpPr>
            <p:cNvPr id="213" name="Rounded Rectangle 212">
              <a:extLst>
                <a:ext uri="{FF2B5EF4-FFF2-40B4-BE49-F238E27FC236}">
                  <a16:creationId xmlns:a16="http://schemas.microsoft.com/office/drawing/2014/main" id="{BE6A01A8-6CF7-DF65-016D-64AE9BDAD7D5}"/>
                </a:ext>
              </a:extLst>
            </p:cNvPr>
            <p:cNvSpPr/>
            <p:nvPr/>
          </p:nvSpPr>
          <p:spPr>
            <a:xfrm>
              <a:off x="8171944" y="5665884"/>
              <a:ext cx="1625154" cy="369819"/>
            </a:xfrm>
            <a:prstGeom prst="roundRect">
              <a:avLst/>
            </a:prstGeom>
            <a:solidFill>
              <a:schemeClr val="bg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Levantamento não técnico, levantamento técnico e libertação</a:t>
              </a:r>
            </a:p>
          </p:txBody>
        </p:sp>
      </p:grpSp>
      <p:cxnSp>
        <p:nvCxnSpPr>
          <p:cNvPr id="216" name="Straight Arrow Connector 215">
            <a:extLst>
              <a:ext uri="{FF2B5EF4-FFF2-40B4-BE49-F238E27FC236}">
                <a16:creationId xmlns:a16="http://schemas.microsoft.com/office/drawing/2014/main" id="{B897F955-16EC-77C8-6900-67418C325359}"/>
              </a:ext>
            </a:extLst>
          </p:cNvPr>
          <p:cNvCxnSpPr>
            <a:cxnSpLocks/>
            <a:stCxn id="333" idx="0"/>
          </p:cNvCxnSpPr>
          <p:nvPr/>
        </p:nvCxnSpPr>
        <p:spPr>
          <a:xfrm flipV="1">
            <a:off x="6950152" y="2638710"/>
            <a:ext cx="42128" cy="172777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9CF06EF5-AAFC-C5FD-E65A-6F7714B4B152}"/>
              </a:ext>
            </a:extLst>
          </p:cNvPr>
          <p:cNvCxnSpPr>
            <a:cxnSpLocks/>
          </p:cNvCxnSpPr>
          <p:nvPr/>
        </p:nvCxnSpPr>
        <p:spPr>
          <a:xfrm flipH="1" flipV="1">
            <a:off x="6339228" y="1308763"/>
            <a:ext cx="13" cy="73533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3B3B5D48-5717-007D-9617-232E9E24A8A4}"/>
              </a:ext>
            </a:extLst>
          </p:cNvPr>
          <p:cNvCxnSpPr>
            <a:cxnSpLocks/>
          </p:cNvCxnSpPr>
          <p:nvPr/>
        </p:nvCxnSpPr>
        <p:spPr>
          <a:xfrm flipV="1">
            <a:off x="7569099" y="1345711"/>
            <a:ext cx="9656" cy="69992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19" name="Arc 218">
            <a:extLst>
              <a:ext uri="{FF2B5EF4-FFF2-40B4-BE49-F238E27FC236}">
                <a16:creationId xmlns:a16="http://schemas.microsoft.com/office/drawing/2014/main" id="{DC05F324-4021-C4FA-119F-5B6CC49E42D5}"/>
              </a:ext>
            </a:extLst>
          </p:cNvPr>
          <p:cNvSpPr/>
          <p:nvPr/>
        </p:nvSpPr>
        <p:spPr>
          <a:xfrm rot="11833367" flipH="1">
            <a:off x="8002033" y="4853971"/>
            <a:ext cx="377765" cy="300401"/>
          </a:xfrm>
          <a:prstGeom prst="arc">
            <a:avLst>
              <a:gd name="adj1" fmla="val 1731413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20" name="Straight Connector 219">
            <a:extLst>
              <a:ext uri="{FF2B5EF4-FFF2-40B4-BE49-F238E27FC236}">
                <a16:creationId xmlns:a16="http://schemas.microsoft.com/office/drawing/2014/main" id="{589E3861-186C-9126-2771-361E1F27293C}"/>
              </a:ext>
            </a:extLst>
          </p:cNvPr>
          <p:cNvCxnSpPr>
            <a:cxnSpLocks/>
          </p:cNvCxnSpPr>
          <p:nvPr/>
        </p:nvCxnSpPr>
        <p:spPr>
          <a:xfrm flipV="1">
            <a:off x="5837416" y="5155391"/>
            <a:ext cx="2358298" cy="1247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8DE01FC5-FAA2-E7C1-6EAF-186BDA8FAB2B}"/>
              </a:ext>
            </a:extLst>
          </p:cNvPr>
          <p:cNvCxnSpPr>
            <a:cxnSpLocks/>
            <a:stCxn id="219" idx="2"/>
          </p:cNvCxnSpPr>
          <p:nvPr/>
        </p:nvCxnSpPr>
        <p:spPr>
          <a:xfrm flipV="1">
            <a:off x="8371329" y="4935235"/>
            <a:ext cx="12156" cy="124862"/>
          </a:xfrm>
          <a:prstGeom prst="line">
            <a:avLst/>
          </a:prstGeom>
          <a:ln w="9525"/>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A3309805-B7E9-4609-EE09-F7210DD04C0E}"/>
              </a:ext>
            </a:extLst>
          </p:cNvPr>
          <p:cNvCxnSpPr>
            <a:cxnSpLocks/>
          </p:cNvCxnSpPr>
          <p:nvPr/>
        </p:nvCxnSpPr>
        <p:spPr>
          <a:xfrm>
            <a:off x="5868666" y="5456046"/>
            <a:ext cx="2502663"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AC117F95-E742-1DFF-9112-DA0D31FC3802}"/>
              </a:ext>
            </a:extLst>
          </p:cNvPr>
          <p:cNvCxnSpPr>
            <a:cxnSpLocks/>
          </p:cNvCxnSpPr>
          <p:nvPr/>
        </p:nvCxnSpPr>
        <p:spPr>
          <a:xfrm flipV="1">
            <a:off x="5724771" y="4909288"/>
            <a:ext cx="1263" cy="40916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E2685729-AD6A-46CE-1F57-EB8DE1B361C9}"/>
              </a:ext>
            </a:extLst>
          </p:cNvPr>
          <p:cNvCxnSpPr>
            <a:cxnSpLocks/>
          </p:cNvCxnSpPr>
          <p:nvPr/>
        </p:nvCxnSpPr>
        <p:spPr>
          <a:xfrm flipH="1">
            <a:off x="822066" y="515963"/>
            <a:ext cx="9334436" cy="30729"/>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5" name="Arc 45">
            <a:extLst>
              <a:ext uri="{FF2B5EF4-FFF2-40B4-BE49-F238E27FC236}">
                <a16:creationId xmlns:a16="http://schemas.microsoft.com/office/drawing/2014/main" id="{1D278868-C664-711A-2336-DDBE98F160D1}"/>
              </a:ext>
            </a:extLst>
          </p:cNvPr>
          <p:cNvSpPr/>
          <p:nvPr/>
        </p:nvSpPr>
        <p:spPr>
          <a:xfrm>
            <a:off x="10122852" y="520723"/>
            <a:ext cx="640982" cy="241575"/>
          </a:xfrm>
          <a:custGeom>
            <a:avLst/>
            <a:gdLst>
              <a:gd name="connsiteX0" fmla="*/ 223284 w 446567"/>
              <a:gd name="connsiteY0" fmla="*/ 0 h 212940"/>
              <a:gd name="connsiteX1" fmla="*/ 446568 w 446567"/>
              <a:gd name="connsiteY1" fmla="*/ 106470 h 212940"/>
              <a:gd name="connsiteX2" fmla="*/ 223284 w 446567"/>
              <a:gd name="connsiteY2" fmla="*/ 106470 h 212940"/>
              <a:gd name="connsiteX3" fmla="*/ 223284 w 446567"/>
              <a:gd name="connsiteY3" fmla="*/ 0 h 212940"/>
              <a:gd name="connsiteX0" fmla="*/ 223284 w 446567"/>
              <a:gd name="connsiteY0" fmla="*/ 0 h 212940"/>
              <a:gd name="connsiteX1" fmla="*/ 446568 w 446567"/>
              <a:gd name="connsiteY1" fmla="*/ 106470 h 212940"/>
              <a:gd name="connsiteX0" fmla="*/ 0 w 237461"/>
              <a:gd name="connsiteY0" fmla="*/ 0 h 106470"/>
              <a:gd name="connsiteX1" fmla="*/ 223284 w 237461"/>
              <a:gd name="connsiteY1" fmla="*/ 106470 h 106470"/>
              <a:gd name="connsiteX2" fmla="*/ 0 w 237461"/>
              <a:gd name="connsiteY2" fmla="*/ 106470 h 106470"/>
              <a:gd name="connsiteX3" fmla="*/ 0 w 237461"/>
              <a:gd name="connsiteY3" fmla="*/ 0 h 106470"/>
              <a:gd name="connsiteX0" fmla="*/ 0 w 237461"/>
              <a:gd name="connsiteY0" fmla="*/ 0 h 106470"/>
              <a:gd name="connsiteX1" fmla="*/ 237461 w 237461"/>
              <a:gd name="connsiteY1" fmla="*/ 106470 h 106470"/>
              <a:gd name="connsiteX0" fmla="*/ 0 w 244549"/>
              <a:gd name="connsiteY0" fmla="*/ 0 h 276591"/>
              <a:gd name="connsiteX1" fmla="*/ 223284 w 244549"/>
              <a:gd name="connsiteY1" fmla="*/ 106470 h 276591"/>
              <a:gd name="connsiteX2" fmla="*/ 0 w 244549"/>
              <a:gd name="connsiteY2" fmla="*/ 106470 h 276591"/>
              <a:gd name="connsiteX3" fmla="*/ 0 w 244549"/>
              <a:gd name="connsiteY3" fmla="*/ 0 h 276591"/>
              <a:gd name="connsiteX0" fmla="*/ 0 w 244549"/>
              <a:gd name="connsiteY0" fmla="*/ 0 h 276591"/>
              <a:gd name="connsiteX1" fmla="*/ 244549 w 244549"/>
              <a:gd name="connsiteY1" fmla="*/ 276591 h 276591"/>
              <a:gd name="connsiteX0" fmla="*/ 0 w 322521"/>
              <a:gd name="connsiteY0" fmla="*/ 0 h 276591"/>
              <a:gd name="connsiteX1" fmla="*/ 322521 w 322521"/>
              <a:gd name="connsiteY1" fmla="*/ 85205 h 276591"/>
              <a:gd name="connsiteX2" fmla="*/ 0 w 322521"/>
              <a:gd name="connsiteY2" fmla="*/ 106470 h 276591"/>
              <a:gd name="connsiteX3" fmla="*/ 0 w 322521"/>
              <a:gd name="connsiteY3" fmla="*/ 0 h 276591"/>
              <a:gd name="connsiteX0" fmla="*/ 0 w 322521"/>
              <a:gd name="connsiteY0" fmla="*/ 0 h 276591"/>
              <a:gd name="connsiteX1" fmla="*/ 244549 w 322521"/>
              <a:gd name="connsiteY1" fmla="*/ 276591 h 276591"/>
              <a:gd name="connsiteX0" fmla="*/ 0 w 322521"/>
              <a:gd name="connsiteY0" fmla="*/ 0 h 354911"/>
              <a:gd name="connsiteX1" fmla="*/ 322521 w 322521"/>
              <a:gd name="connsiteY1" fmla="*/ 85205 h 354911"/>
              <a:gd name="connsiteX2" fmla="*/ 0 w 322521"/>
              <a:gd name="connsiteY2" fmla="*/ 106470 h 354911"/>
              <a:gd name="connsiteX3" fmla="*/ 0 w 322521"/>
              <a:gd name="connsiteY3" fmla="*/ 0 h 354911"/>
              <a:gd name="connsiteX0" fmla="*/ 0 w 322521"/>
              <a:gd name="connsiteY0" fmla="*/ 0 h 354911"/>
              <a:gd name="connsiteX1" fmla="*/ 116294 w 322521"/>
              <a:gd name="connsiteY1" fmla="*/ 354911 h 354911"/>
            </a:gdLst>
            <a:ahLst/>
            <a:cxnLst>
              <a:cxn ang="0">
                <a:pos x="connsiteX0" y="connsiteY0"/>
              </a:cxn>
              <a:cxn ang="0">
                <a:pos x="connsiteX1" y="connsiteY1"/>
              </a:cxn>
            </a:cxnLst>
            <a:rect l="l" t="t" r="r" b="b"/>
            <a:pathLst>
              <a:path w="322521" h="354911" stroke="0" extrusionOk="0">
                <a:moveTo>
                  <a:pt x="0" y="0"/>
                </a:moveTo>
                <a:cubicBezTo>
                  <a:pt x="123316" y="0"/>
                  <a:pt x="322521" y="26403"/>
                  <a:pt x="322521" y="85205"/>
                </a:cubicBezTo>
                <a:lnTo>
                  <a:pt x="0" y="106470"/>
                </a:lnTo>
                <a:lnTo>
                  <a:pt x="0" y="0"/>
                </a:lnTo>
                <a:close/>
              </a:path>
              <a:path w="322521" h="354911" fill="none">
                <a:moveTo>
                  <a:pt x="0" y="0"/>
                </a:moveTo>
                <a:cubicBezTo>
                  <a:pt x="123316" y="0"/>
                  <a:pt x="116294" y="296109"/>
                  <a:pt x="116294" y="354911"/>
                </a:cubicBezTo>
              </a:path>
            </a:pathLst>
          </a:custGeom>
          <a:ln w="95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26" name="Straight Arrow Connector 225">
            <a:extLst>
              <a:ext uri="{FF2B5EF4-FFF2-40B4-BE49-F238E27FC236}">
                <a16:creationId xmlns:a16="http://schemas.microsoft.com/office/drawing/2014/main" id="{50120164-31C7-51CA-B8BC-63A0026F0334}"/>
              </a:ext>
            </a:extLst>
          </p:cNvPr>
          <p:cNvCxnSpPr>
            <a:cxnSpLocks/>
          </p:cNvCxnSpPr>
          <p:nvPr/>
        </p:nvCxnSpPr>
        <p:spPr>
          <a:xfrm flipV="1">
            <a:off x="8984521" y="4955768"/>
            <a:ext cx="0" cy="70694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27" name="Arc 226">
            <a:extLst>
              <a:ext uri="{FF2B5EF4-FFF2-40B4-BE49-F238E27FC236}">
                <a16:creationId xmlns:a16="http://schemas.microsoft.com/office/drawing/2014/main" id="{1D7C59C8-DD28-0BC1-51D4-B5A53DFB7866}"/>
              </a:ext>
            </a:extLst>
          </p:cNvPr>
          <p:cNvSpPr/>
          <p:nvPr/>
        </p:nvSpPr>
        <p:spPr>
          <a:xfrm rot="16200000" flipH="1">
            <a:off x="3664598" y="3745435"/>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28" name="Straight Arrow Connector 227">
            <a:extLst>
              <a:ext uri="{FF2B5EF4-FFF2-40B4-BE49-F238E27FC236}">
                <a16:creationId xmlns:a16="http://schemas.microsoft.com/office/drawing/2014/main" id="{075CAEA8-D6BC-FD9A-AB33-2D2621199766}"/>
              </a:ext>
            </a:extLst>
          </p:cNvPr>
          <p:cNvCxnSpPr>
            <a:cxnSpLocks/>
          </p:cNvCxnSpPr>
          <p:nvPr/>
        </p:nvCxnSpPr>
        <p:spPr>
          <a:xfrm flipH="1" flipV="1">
            <a:off x="9773498" y="2679361"/>
            <a:ext cx="16058" cy="167743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A991AD1A-B00C-BB3D-903D-2E67F3F2BBA5}"/>
              </a:ext>
            </a:extLst>
          </p:cNvPr>
          <p:cNvCxnSpPr>
            <a:cxnSpLocks/>
          </p:cNvCxnSpPr>
          <p:nvPr/>
        </p:nvCxnSpPr>
        <p:spPr>
          <a:xfrm flipV="1">
            <a:off x="6845838" y="3614709"/>
            <a:ext cx="0" cy="74208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839D3908-A5BF-FB7A-BDFB-F09B9D50BD72}"/>
              </a:ext>
            </a:extLst>
          </p:cNvPr>
          <p:cNvCxnSpPr>
            <a:cxnSpLocks/>
            <a:stCxn id="234" idx="2"/>
          </p:cNvCxnSpPr>
          <p:nvPr/>
        </p:nvCxnSpPr>
        <p:spPr>
          <a:xfrm flipV="1">
            <a:off x="6503327" y="2652054"/>
            <a:ext cx="0" cy="120002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22BE98EF-5B45-4BE8-74F0-336EACFFB9AB}"/>
              </a:ext>
            </a:extLst>
          </p:cNvPr>
          <p:cNvCxnSpPr>
            <a:cxnSpLocks/>
          </p:cNvCxnSpPr>
          <p:nvPr/>
        </p:nvCxnSpPr>
        <p:spPr>
          <a:xfrm flipH="1" flipV="1">
            <a:off x="5737257" y="3468060"/>
            <a:ext cx="970123" cy="635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32" name="Arc 231">
            <a:extLst>
              <a:ext uri="{FF2B5EF4-FFF2-40B4-BE49-F238E27FC236}">
                <a16:creationId xmlns:a16="http://schemas.microsoft.com/office/drawing/2014/main" id="{270BD767-083F-93B2-8342-8536BB273B03}"/>
              </a:ext>
            </a:extLst>
          </p:cNvPr>
          <p:cNvSpPr/>
          <p:nvPr/>
        </p:nvSpPr>
        <p:spPr>
          <a:xfrm rot="5400000" flipH="1">
            <a:off x="6552109" y="3459442"/>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Arc 232">
            <a:extLst>
              <a:ext uri="{FF2B5EF4-FFF2-40B4-BE49-F238E27FC236}">
                <a16:creationId xmlns:a16="http://schemas.microsoft.com/office/drawing/2014/main" id="{40E69649-C906-993D-9C2C-35D1875F7A8A}"/>
              </a:ext>
            </a:extLst>
          </p:cNvPr>
          <p:cNvSpPr/>
          <p:nvPr/>
        </p:nvSpPr>
        <p:spPr>
          <a:xfrm rot="16200000" flipH="1">
            <a:off x="5618918" y="3173450"/>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Arc 233">
            <a:extLst>
              <a:ext uri="{FF2B5EF4-FFF2-40B4-BE49-F238E27FC236}">
                <a16:creationId xmlns:a16="http://schemas.microsoft.com/office/drawing/2014/main" id="{9B89807D-B51C-B9F9-4680-3F84F85D3697}"/>
              </a:ext>
            </a:extLst>
          </p:cNvPr>
          <p:cNvSpPr/>
          <p:nvPr/>
        </p:nvSpPr>
        <p:spPr>
          <a:xfrm rot="9927273" flipH="1">
            <a:off x="6230462" y="3733270"/>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TextBox 234">
            <a:extLst>
              <a:ext uri="{FF2B5EF4-FFF2-40B4-BE49-F238E27FC236}">
                <a16:creationId xmlns:a16="http://schemas.microsoft.com/office/drawing/2014/main" id="{3FA54DF2-0467-EC4F-35F2-CDF2E67E8293}"/>
              </a:ext>
            </a:extLst>
          </p:cNvPr>
          <p:cNvSpPr txBox="1"/>
          <p:nvPr/>
        </p:nvSpPr>
        <p:spPr>
          <a:xfrm>
            <a:off x="5392822" y="2834145"/>
            <a:ext cx="2088291"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 AN pode influenciar a política nacional e ajudar a integrar as estratégias humanitárias, de desenvolvimento, de paz e de estabilização</a:t>
            </a:r>
          </a:p>
        </p:txBody>
      </p:sp>
      <p:cxnSp>
        <p:nvCxnSpPr>
          <p:cNvPr id="236" name="Straight Arrow Connector 235">
            <a:extLst>
              <a:ext uri="{FF2B5EF4-FFF2-40B4-BE49-F238E27FC236}">
                <a16:creationId xmlns:a16="http://schemas.microsoft.com/office/drawing/2014/main" id="{AFE56FD6-3807-016D-9D39-28980E16ADA6}"/>
              </a:ext>
            </a:extLst>
          </p:cNvPr>
          <p:cNvCxnSpPr>
            <a:cxnSpLocks/>
          </p:cNvCxnSpPr>
          <p:nvPr/>
        </p:nvCxnSpPr>
        <p:spPr>
          <a:xfrm flipV="1">
            <a:off x="573872" y="2901426"/>
            <a:ext cx="0" cy="158327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02B37557-7B07-5F07-1F34-95FEFD248DFE}"/>
              </a:ext>
            </a:extLst>
          </p:cNvPr>
          <p:cNvCxnSpPr>
            <a:cxnSpLocks/>
          </p:cNvCxnSpPr>
          <p:nvPr/>
        </p:nvCxnSpPr>
        <p:spPr>
          <a:xfrm flipV="1">
            <a:off x="573872" y="730963"/>
            <a:ext cx="0" cy="218120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38" name="Rounded Rectangle 237">
            <a:extLst>
              <a:ext uri="{FF2B5EF4-FFF2-40B4-BE49-F238E27FC236}">
                <a16:creationId xmlns:a16="http://schemas.microsoft.com/office/drawing/2014/main" id="{932B0D15-A47E-D8B0-E819-11438276F7AD}"/>
              </a:ext>
            </a:extLst>
          </p:cNvPr>
          <p:cNvSpPr/>
          <p:nvPr/>
        </p:nvSpPr>
        <p:spPr>
          <a:xfrm>
            <a:off x="450348" y="4323147"/>
            <a:ext cx="1321895" cy="73695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75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Maior acesso e prestação de serviços médicos, MHPSS e oportunidades de inclusão socioeconómica</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39" name="Straight Arrow Connector 238">
            <a:extLst>
              <a:ext uri="{FF2B5EF4-FFF2-40B4-BE49-F238E27FC236}">
                <a16:creationId xmlns:a16="http://schemas.microsoft.com/office/drawing/2014/main" id="{0AAC49CD-8292-76B0-FECA-245555FE8072}"/>
              </a:ext>
            </a:extLst>
          </p:cNvPr>
          <p:cNvCxnSpPr>
            <a:cxnSpLocks/>
            <a:stCxn id="240" idx="2"/>
          </p:cNvCxnSpPr>
          <p:nvPr/>
        </p:nvCxnSpPr>
        <p:spPr>
          <a:xfrm flipH="1">
            <a:off x="10467776" y="5551932"/>
            <a:ext cx="4853" cy="122769"/>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40" name="Arc 239">
            <a:extLst>
              <a:ext uri="{FF2B5EF4-FFF2-40B4-BE49-F238E27FC236}">
                <a16:creationId xmlns:a16="http://schemas.microsoft.com/office/drawing/2014/main" id="{988D6AC2-F9CA-D679-90E1-9ECD90C44CCB}"/>
              </a:ext>
            </a:extLst>
          </p:cNvPr>
          <p:cNvSpPr/>
          <p:nvPr/>
        </p:nvSpPr>
        <p:spPr>
          <a:xfrm rot="695289" flipH="1">
            <a:off x="10472781" y="5379423"/>
            <a:ext cx="277309" cy="307254"/>
          </a:xfrm>
          <a:prstGeom prst="arc">
            <a:avLst>
              <a:gd name="adj1" fmla="val 16199995"/>
              <a:gd name="adj2" fmla="val 1160069"/>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41" name="Straight Arrow Connector 240">
            <a:extLst>
              <a:ext uri="{FF2B5EF4-FFF2-40B4-BE49-F238E27FC236}">
                <a16:creationId xmlns:a16="http://schemas.microsoft.com/office/drawing/2014/main" id="{13907FE5-5D62-7A6E-F849-19727BDA53A4}"/>
              </a:ext>
            </a:extLst>
          </p:cNvPr>
          <p:cNvCxnSpPr>
            <a:cxnSpLocks/>
            <a:stCxn id="243" idx="2"/>
          </p:cNvCxnSpPr>
          <p:nvPr/>
        </p:nvCxnSpPr>
        <p:spPr>
          <a:xfrm flipH="1" flipV="1">
            <a:off x="10615575" y="5375899"/>
            <a:ext cx="460235" cy="635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43" name="Arc 242">
            <a:extLst>
              <a:ext uri="{FF2B5EF4-FFF2-40B4-BE49-F238E27FC236}">
                <a16:creationId xmlns:a16="http://schemas.microsoft.com/office/drawing/2014/main" id="{73D389CD-CF98-D67A-15A5-6583825297C6}"/>
              </a:ext>
            </a:extLst>
          </p:cNvPr>
          <p:cNvSpPr/>
          <p:nvPr/>
        </p:nvSpPr>
        <p:spPr>
          <a:xfrm rot="5157423" flipH="1">
            <a:off x="10945133" y="5367050"/>
            <a:ext cx="277309" cy="307254"/>
          </a:xfrm>
          <a:prstGeom prst="arc">
            <a:avLst>
              <a:gd name="adj1" fmla="val 16199995"/>
              <a:gd name="adj2" fmla="val 21555318"/>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44" name="Straight Arrow Connector 243">
            <a:extLst>
              <a:ext uri="{FF2B5EF4-FFF2-40B4-BE49-F238E27FC236}">
                <a16:creationId xmlns:a16="http://schemas.microsoft.com/office/drawing/2014/main" id="{825F3F4B-2813-3396-4AEF-DE8265CBBE3B}"/>
              </a:ext>
            </a:extLst>
          </p:cNvPr>
          <p:cNvCxnSpPr>
            <a:cxnSpLocks/>
          </p:cNvCxnSpPr>
          <p:nvPr/>
        </p:nvCxnSpPr>
        <p:spPr>
          <a:xfrm>
            <a:off x="2495242" y="5569829"/>
            <a:ext cx="621566"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AAB041CF-F5BC-3BC0-4C20-97DDEE1A91BF}"/>
              </a:ext>
            </a:extLst>
          </p:cNvPr>
          <p:cNvCxnSpPr>
            <a:cxnSpLocks/>
          </p:cNvCxnSpPr>
          <p:nvPr/>
        </p:nvCxnSpPr>
        <p:spPr>
          <a:xfrm>
            <a:off x="3116808" y="5569829"/>
            <a:ext cx="2921752"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47" name="Rectangle 246">
            <a:extLst>
              <a:ext uri="{FF2B5EF4-FFF2-40B4-BE49-F238E27FC236}">
                <a16:creationId xmlns:a16="http://schemas.microsoft.com/office/drawing/2014/main" id="{4E0DC9D4-FDA9-B544-1914-2AAC308A4C6E}"/>
              </a:ext>
            </a:extLst>
          </p:cNvPr>
          <p:cNvSpPr/>
          <p:nvPr/>
        </p:nvSpPr>
        <p:spPr>
          <a:xfrm>
            <a:off x="4" y="6223061"/>
            <a:ext cx="12191996" cy="646382"/>
          </a:xfrm>
          <a:prstGeom prst="rect">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5199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300"/>
              </a:spcAft>
              <a:buClrTx/>
              <a:buSzTx/>
              <a:buFontTx/>
              <a:buNone/>
              <a:tabLst/>
              <a:defRPr sz="1000" b="1">
                <a:solidFill>
                  <a:prstClr val="black"/>
                </a:solidFill>
              </a:defRPr>
            </a:pP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Princípios</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que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criam</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um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ambiente</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propício</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para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colocar</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as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comunidades</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locais</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e a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liderança</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local no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centro</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da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ação</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de minas e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maximizar</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o valor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estratégico</a:t>
            </a:r>
            <a:r>
              <a:rPr kumimoji="0" sz="800" b="1" i="0" u="none" strike="noStrike" kern="1200" cap="none" spc="0" normalizeH="0" baseline="0" noProof="0" dirty="0">
                <a:ln>
                  <a:noFill/>
                </a:ln>
                <a:solidFill>
                  <a:prstClr val="black"/>
                </a:solidFill>
                <a:effectLst/>
                <a:uLnTx/>
                <a:uFillTx/>
                <a:latin typeface="Arial" panose="020B0604020202020204"/>
                <a:ea typeface="+mn-ea"/>
                <a:cs typeface="+mn-cs"/>
              </a:rPr>
              <a:t> do </a:t>
            </a:r>
            <a:r>
              <a:rPr kumimoji="0" sz="800" b="1" i="0" u="none" strike="noStrike" kern="1200" cap="none" spc="0" normalizeH="0" baseline="0" noProof="0" dirty="0" err="1">
                <a:ln>
                  <a:noFill/>
                </a:ln>
                <a:solidFill>
                  <a:prstClr val="black"/>
                </a:solidFill>
                <a:effectLst/>
                <a:uLnTx/>
                <a:uFillTx/>
                <a:latin typeface="Arial" panose="020B0604020202020204"/>
                <a:ea typeface="+mn-ea"/>
                <a:cs typeface="+mn-cs"/>
              </a:rPr>
              <a:t>setor</a:t>
            </a:r>
            <a:endParaRPr kumimoji="0" sz="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800"/>
            </a:pP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sensibilidade</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ao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conflito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gênero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inclusão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considerações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ambientais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são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integradas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em</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todas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as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atividades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com a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ligação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da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comunidade</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outros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processos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participativos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que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dão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voz</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incluem</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adequadamente</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homens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mulheres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meninas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meninos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vítimas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explosivos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(EO)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outras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pessoas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com </a:t>
            </a:r>
            <a:b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deficiência</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grupos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vulneráveis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ou</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marginalizados</a:t>
            </a:r>
            <a:r>
              <a:rPr kumimoji="0" sz="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governos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as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autoridades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nacionais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ação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de minas, a ONU e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parceiros</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implementação</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trabalham</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em</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conjunto </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são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informados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por</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uma</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compreensão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partilhada</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das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necessidades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capacidades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1" i="0" u="none" strike="noStrike" kern="1200" cap="none" spc="0" normalizeH="0" baseline="0" noProof="0" dirty="0" err="1">
                <a:ln>
                  <a:noFill/>
                </a:ln>
                <a:solidFill>
                  <a:prstClr val="black"/>
                </a:solidFill>
                <a:effectLst/>
                <a:uLnTx/>
                <a:uFillTx/>
                <a:latin typeface="Arial" panose="020B0604020202020204"/>
                <a:ea typeface="+mn-ea"/>
                <a:cs typeface="+mn-cs"/>
              </a:rPr>
              <a:t>Advocacia</a:t>
            </a:r>
            <a:r>
              <a:rPr kumimoji="0" sz="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pelos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doadores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autoridades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nacionais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agências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da ONU,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parceiros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implementação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organizações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locais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em</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todos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níveis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atividades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para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alavancar</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oportunidades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criar</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pressão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para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mudanças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políticas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mudança</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implementação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alocação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recursos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8" name="TextBox 247">
            <a:extLst>
              <a:ext uri="{FF2B5EF4-FFF2-40B4-BE49-F238E27FC236}">
                <a16:creationId xmlns:a16="http://schemas.microsoft.com/office/drawing/2014/main" id="{DA850C29-9E29-52D0-05FF-AA6519AD1E89}"/>
              </a:ext>
            </a:extLst>
          </p:cNvPr>
          <p:cNvSpPr txBox="1"/>
          <p:nvPr/>
        </p:nvSpPr>
        <p:spPr>
          <a:xfrm>
            <a:off x="274744" y="3448234"/>
            <a:ext cx="810174" cy="442035"/>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As vítimas que recebem apoio têm maior probabilidade de sobreviver</a:t>
            </a:r>
          </a:p>
        </p:txBody>
      </p:sp>
      <p:sp>
        <p:nvSpPr>
          <p:cNvPr id="249" name="TextBox 248">
            <a:extLst>
              <a:ext uri="{FF2B5EF4-FFF2-40B4-BE49-F238E27FC236}">
                <a16:creationId xmlns:a16="http://schemas.microsoft.com/office/drawing/2014/main" id="{BF079349-6934-26E1-A07B-ADA3BD6969A5}"/>
              </a:ext>
            </a:extLst>
          </p:cNvPr>
          <p:cNvSpPr txBox="1"/>
          <p:nvPr/>
        </p:nvSpPr>
        <p:spPr>
          <a:xfrm>
            <a:off x="1433467" y="2928812"/>
            <a:ext cx="708217" cy="534368"/>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 assistência às vítimas contribui</a:t>
            </a:r>
            <a:b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0" i="0" u="none" strike="noStrike" kern="1200" cap="none" spc="0" normalizeH="0" baseline="0" noProof="0">
                <a:ln>
                  <a:noFill/>
                </a:ln>
                <a:solidFill>
                  <a:prstClr val="black"/>
                </a:solidFill>
                <a:effectLst/>
                <a:uLnTx/>
                <a:uFillTx/>
                <a:latin typeface="Arial" panose="020B0604020202020204"/>
                <a:ea typeface="+mn-ea"/>
                <a:cs typeface="+mn-cs"/>
              </a:rPr>
              <a:t> para as obrigações do tratado</a:t>
            </a:r>
          </a:p>
        </p:txBody>
      </p:sp>
      <p:sp>
        <p:nvSpPr>
          <p:cNvPr id="250" name="TextBox 249">
            <a:extLst>
              <a:ext uri="{FF2B5EF4-FFF2-40B4-BE49-F238E27FC236}">
                <a16:creationId xmlns:a16="http://schemas.microsoft.com/office/drawing/2014/main" id="{84E9F7D4-E07E-CDE4-14C5-8F6A010EE1DC}"/>
              </a:ext>
            </a:extLst>
          </p:cNvPr>
          <p:cNvSpPr txBox="1"/>
          <p:nvPr/>
        </p:nvSpPr>
        <p:spPr>
          <a:xfrm>
            <a:off x="7910550" y="1444602"/>
            <a:ext cx="1937134"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O acesso equitativo a oportunidades de desenvolvimento e serviços básicos mitiga os fatores de conflito </a:t>
            </a:r>
          </a:p>
        </p:txBody>
      </p:sp>
      <p:sp>
        <p:nvSpPr>
          <p:cNvPr id="251" name="Rounded Rectangle 250">
            <a:extLst>
              <a:ext uri="{FF2B5EF4-FFF2-40B4-BE49-F238E27FC236}">
                <a16:creationId xmlns:a16="http://schemas.microsoft.com/office/drawing/2014/main" id="{D6BF627D-E896-75AF-921E-7527ED62A39A}"/>
              </a:ext>
            </a:extLst>
          </p:cNvPr>
          <p:cNvSpPr/>
          <p:nvPr/>
        </p:nvSpPr>
        <p:spPr>
          <a:xfrm>
            <a:off x="7962123" y="2021936"/>
            <a:ext cx="2087285" cy="598865"/>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O uso seguro e produtivo da terra melhora os meios de subsistência e os serviços básicos, </a:t>
            </a:r>
            <a:r>
              <a:rPr kumimoji="0" sz="600" b="1" i="0" u="none" strike="noStrike" kern="1200" cap="none" spc="0" normalizeH="0" baseline="0" noProof="0">
                <a:ln>
                  <a:noFill/>
                </a:ln>
                <a:solidFill>
                  <a:srgbClr val="4472C4">
                    <a:lumMod val="50000"/>
                  </a:srgbClr>
                </a:solidFill>
                <a:effectLst/>
                <a:uLnTx/>
                <a:uFillTx/>
                <a:latin typeface="Arial" panose="020B0604020202020204"/>
                <a:ea typeface="+mn-ea"/>
                <a:cs typeface="+mn-cs"/>
              </a:rPr>
              <a:t> </a:t>
            </a:r>
            <a:r>
              <a:rPr kumimoji="0" sz="600" b="1" i="0" u="none" strike="noStrike" kern="1200" cap="none" spc="0" normalizeH="0" baseline="0" noProof="0">
                <a:ln>
                  <a:noFill/>
                </a:ln>
                <a:solidFill>
                  <a:prstClr val="black"/>
                </a:solidFill>
                <a:effectLst/>
                <a:uLnTx/>
                <a:uFillTx/>
                <a:latin typeface="Arial" panose="020B0604020202020204"/>
                <a:ea typeface="+mn-ea"/>
                <a:cs typeface="+mn-cs"/>
              </a:rPr>
              <a:t>melhorando a qualidade de vida e o meio ambiente</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2" name="Rounded Rectangle 299">
            <a:extLst>
              <a:ext uri="{FF2B5EF4-FFF2-40B4-BE49-F238E27FC236}">
                <a16:creationId xmlns:a16="http://schemas.microsoft.com/office/drawing/2014/main" id="{7EDB735B-84C7-8B94-6F90-28EC017B6C15}"/>
              </a:ext>
            </a:extLst>
          </p:cNvPr>
          <p:cNvSpPr/>
          <p:nvPr/>
        </p:nvSpPr>
        <p:spPr>
          <a:xfrm>
            <a:off x="6029909" y="2036040"/>
            <a:ext cx="1786125" cy="589316"/>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Ação de minas integrada ou sequenciada com iniciativas humanitárias / de desenvolvimento / construção da paz ou estabilização</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3" name="TextBox 252">
            <a:extLst>
              <a:ext uri="{FF2B5EF4-FFF2-40B4-BE49-F238E27FC236}">
                <a16:creationId xmlns:a16="http://schemas.microsoft.com/office/drawing/2014/main" id="{D0BA3D16-C5ED-084F-26B2-5E10F82C22BF}"/>
              </a:ext>
            </a:extLst>
          </p:cNvPr>
          <p:cNvSpPr txBox="1"/>
          <p:nvPr/>
        </p:nvSpPr>
        <p:spPr>
          <a:xfrm>
            <a:off x="4243433" y="1511522"/>
            <a:ext cx="3582003" cy="257369"/>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AN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responsivas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apoio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adicional</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atores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humanitários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desenvolvimento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reduzem</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fatores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conflito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aumentam</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confiança</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o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contrato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social.”</a:t>
            </a:r>
          </a:p>
        </p:txBody>
      </p:sp>
      <p:sp>
        <p:nvSpPr>
          <p:cNvPr id="254" name="Rounded Rectangle 253">
            <a:extLst>
              <a:ext uri="{FF2B5EF4-FFF2-40B4-BE49-F238E27FC236}">
                <a16:creationId xmlns:a16="http://schemas.microsoft.com/office/drawing/2014/main" id="{C80B858F-33F9-4C48-8676-2CF9213C3AEC}"/>
              </a:ext>
            </a:extLst>
          </p:cNvPr>
          <p:cNvSpPr/>
          <p:nvPr/>
        </p:nvSpPr>
        <p:spPr>
          <a:xfrm>
            <a:off x="3913267" y="2029871"/>
            <a:ext cx="1998330" cy="565146"/>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Ação de mineração responsiva e equitativa de propriedade nacional através de uma melhor governança e com maior implementação local</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5" name="Arc 254">
            <a:extLst>
              <a:ext uri="{FF2B5EF4-FFF2-40B4-BE49-F238E27FC236}">
                <a16:creationId xmlns:a16="http://schemas.microsoft.com/office/drawing/2014/main" id="{B2824FC9-3707-5CDA-36D6-4C5738381EA4}"/>
              </a:ext>
            </a:extLst>
          </p:cNvPr>
          <p:cNvSpPr/>
          <p:nvPr/>
        </p:nvSpPr>
        <p:spPr>
          <a:xfrm rot="16200000" flipH="1">
            <a:off x="5741007" y="5163764"/>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Arc 255">
            <a:extLst>
              <a:ext uri="{FF2B5EF4-FFF2-40B4-BE49-F238E27FC236}">
                <a16:creationId xmlns:a16="http://schemas.microsoft.com/office/drawing/2014/main" id="{EA8C24FA-109B-8772-4F03-71AA298D0FAE}"/>
              </a:ext>
            </a:extLst>
          </p:cNvPr>
          <p:cNvSpPr/>
          <p:nvPr/>
        </p:nvSpPr>
        <p:spPr>
          <a:xfrm rot="11569742" flipH="1">
            <a:off x="8263584" y="5149543"/>
            <a:ext cx="258136" cy="310266"/>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TextBox 256">
            <a:extLst>
              <a:ext uri="{FF2B5EF4-FFF2-40B4-BE49-F238E27FC236}">
                <a16:creationId xmlns:a16="http://schemas.microsoft.com/office/drawing/2014/main" id="{AC869495-7500-908E-93FD-BD9C85CDAA42}"/>
              </a:ext>
            </a:extLst>
          </p:cNvPr>
          <p:cNvSpPr txBox="1"/>
          <p:nvPr/>
        </p:nvSpPr>
        <p:spPr>
          <a:xfrm>
            <a:off x="8809523" y="3637450"/>
            <a:ext cx="1654077"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IDP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voluntário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regresso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refugiados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uso</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da terra, mas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benefícios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limitados</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sem</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assistência</a:t>
            </a:r>
            <a:r>
              <a:rPr kumimoji="0" sz="600" b="0" i="0" u="none" strike="noStrike" kern="1200" cap="none" spc="0" normalizeH="0" baseline="0" noProof="0" dirty="0">
                <a:ln>
                  <a:noFill/>
                </a:ln>
                <a:solidFill>
                  <a:prstClr val="black"/>
                </a:solidFill>
                <a:effectLst/>
                <a:uLnTx/>
                <a:uFillTx/>
                <a:latin typeface="Arial" panose="020B0604020202020204"/>
                <a:ea typeface="+mn-ea"/>
                <a:cs typeface="+mn-cs"/>
              </a:rPr>
              <a:t> de </a:t>
            </a:r>
            <a:r>
              <a:rPr kumimoji="0" sz="600" b="0" i="0" u="none" strike="noStrike" kern="1200" cap="none" spc="0" normalizeH="0" baseline="0" noProof="0" dirty="0" err="1">
                <a:ln>
                  <a:noFill/>
                </a:ln>
                <a:solidFill>
                  <a:prstClr val="black"/>
                </a:solidFill>
                <a:effectLst/>
                <a:uLnTx/>
                <a:uFillTx/>
                <a:latin typeface="Arial" panose="020B0604020202020204"/>
                <a:ea typeface="+mn-ea"/>
                <a:cs typeface="+mn-cs"/>
              </a:rPr>
              <a:t>terceiros</a:t>
            </a:r>
            <a:endParaRPr kumimoji="0" sz="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58" name="Straight Arrow Connector 257">
            <a:extLst>
              <a:ext uri="{FF2B5EF4-FFF2-40B4-BE49-F238E27FC236}">
                <a16:creationId xmlns:a16="http://schemas.microsoft.com/office/drawing/2014/main" id="{038A96F5-6827-9F70-D54A-D7222B7CD1D8}"/>
              </a:ext>
            </a:extLst>
          </p:cNvPr>
          <p:cNvCxnSpPr>
            <a:cxnSpLocks/>
          </p:cNvCxnSpPr>
          <p:nvPr/>
        </p:nvCxnSpPr>
        <p:spPr>
          <a:xfrm flipV="1">
            <a:off x="8063813" y="2639581"/>
            <a:ext cx="6381" cy="86761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DC6EAC1C-4CC4-7EBA-E035-0CF375AEFDFA}"/>
              </a:ext>
            </a:extLst>
          </p:cNvPr>
          <p:cNvCxnSpPr>
            <a:cxnSpLocks/>
          </p:cNvCxnSpPr>
          <p:nvPr/>
        </p:nvCxnSpPr>
        <p:spPr>
          <a:xfrm flipV="1">
            <a:off x="8724970" y="2638710"/>
            <a:ext cx="0" cy="171808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9D8981B-016F-3B42-3063-4BD3CF38F0A2}"/>
              </a:ext>
            </a:extLst>
          </p:cNvPr>
          <p:cNvCxnSpPr>
            <a:cxnSpLocks/>
          </p:cNvCxnSpPr>
          <p:nvPr/>
        </p:nvCxnSpPr>
        <p:spPr>
          <a:xfrm flipV="1">
            <a:off x="7569099" y="3759818"/>
            <a:ext cx="14034" cy="64888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B2E5FAFB-A86D-E14C-29F5-19168C490B1E}"/>
              </a:ext>
            </a:extLst>
          </p:cNvPr>
          <p:cNvSpPr txBox="1"/>
          <p:nvPr/>
        </p:nvSpPr>
        <p:spPr>
          <a:xfrm>
            <a:off x="9847968" y="1480487"/>
            <a:ext cx="1134382"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Reduz a pressão </a:t>
            </a:r>
            <a:b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0" i="0" u="none" strike="noStrike" kern="1200" cap="none" spc="0" normalizeH="0" baseline="0" noProof="0">
                <a:ln>
                  <a:noFill/>
                </a:ln>
                <a:solidFill>
                  <a:prstClr val="black"/>
                </a:solidFill>
                <a:effectLst/>
                <a:uLnTx/>
                <a:uFillTx/>
                <a:latin typeface="Arial" panose="020B0604020202020204"/>
                <a:ea typeface="+mn-ea"/>
                <a:cs typeface="+mn-cs"/>
              </a:rPr>
              <a:t>socioeconómica para assumir riscos</a:t>
            </a:r>
          </a:p>
        </p:txBody>
      </p:sp>
      <p:sp>
        <p:nvSpPr>
          <p:cNvPr id="267" name="TextBox 266">
            <a:extLst>
              <a:ext uri="{FF2B5EF4-FFF2-40B4-BE49-F238E27FC236}">
                <a16:creationId xmlns:a16="http://schemas.microsoft.com/office/drawing/2014/main" id="{26DA5289-77CA-CBD7-108B-F54329046548}"/>
              </a:ext>
            </a:extLst>
          </p:cNvPr>
          <p:cNvSpPr txBox="1"/>
          <p:nvPr/>
        </p:nvSpPr>
        <p:spPr>
          <a:xfrm>
            <a:off x="2105001" y="1510737"/>
            <a:ext cx="2183530"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 responsividade e o </a:t>
            </a:r>
            <a:b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0" i="0" u="none" strike="noStrike" kern="1200" cap="none" spc="0" normalizeH="0" baseline="0" noProof="0">
                <a:ln>
                  <a:noFill/>
                </a:ln>
                <a:solidFill>
                  <a:prstClr val="black"/>
                </a:solidFill>
                <a:effectLst/>
                <a:uLnTx/>
                <a:uFillTx/>
                <a:latin typeface="Arial" panose="020B0604020202020204"/>
                <a:ea typeface="+mn-ea"/>
                <a:cs typeface="+mn-cs"/>
              </a:rPr>
              <a:t>cumprimento do tratado contribuem para as obrigações nacionais e internacionais </a:t>
            </a:r>
          </a:p>
        </p:txBody>
      </p:sp>
      <p:sp>
        <p:nvSpPr>
          <p:cNvPr id="268" name="Arc 267">
            <a:extLst>
              <a:ext uri="{FF2B5EF4-FFF2-40B4-BE49-F238E27FC236}">
                <a16:creationId xmlns:a16="http://schemas.microsoft.com/office/drawing/2014/main" id="{6D6BA991-5854-CD2D-4633-E5267C0DE4A1}"/>
              </a:ext>
            </a:extLst>
          </p:cNvPr>
          <p:cNvSpPr/>
          <p:nvPr/>
        </p:nvSpPr>
        <p:spPr>
          <a:xfrm>
            <a:off x="11802899" y="419023"/>
            <a:ext cx="276749" cy="287448"/>
          </a:xfrm>
          <a:prstGeom prst="arc">
            <a:avLst/>
          </a:prstGeom>
          <a:ln w="9525"/>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69" name="Straight Arrow Connector 268">
            <a:extLst>
              <a:ext uri="{FF2B5EF4-FFF2-40B4-BE49-F238E27FC236}">
                <a16:creationId xmlns:a16="http://schemas.microsoft.com/office/drawing/2014/main" id="{8E748E86-A255-CBA4-220E-775D202C6380}"/>
              </a:ext>
            </a:extLst>
          </p:cNvPr>
          <p:cNvCxnSpPr>
            <a:cxnSpLocks/>
          </p:cNvCxnSpPr>
          <p:nvPr/>
        </p:nvCxnSpPr>
        <p:spPr>
          <a:xfrm flipV="1">
            <a:off x="12080217" y="567621"/>
            <a:ext cx="0" cy="169584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70" name="Arc 269">
            <a:extLst>
              <a:ext uri="{FF2B5EF4-FFF2-40B4-BE49-F238E27FC236}">
                <a16:creationId xmlns:a16="http://schemas.microsoft.com/office/drawing/2014/main" id="{2EE434D5-AD93-CC8A-8855-4C959EC45ABE}"/>
              </a:ext>
            </a:extLst>
          </p:cNvPr>
          <p:cNvSpPr/>
          <p:nvPr/>
        </p:nvSpPr>
        <p:spPr>
          <a:xfrm rot="5612985">
            <a:off x="11839867" y="2098347"/>
            <a:ext cx="166406" cy="313193"/>
          </a:xfrm>
          <a:prstGeom prst="arc">
            <a:avLst/>
          </a:prstGeom>
          <a:ln w="9525"/>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TextBox 270">
            <a:extLst>
              <a:ext uri="{FF2B5EF4-FFF2-40B4-BE49-F238E27FC236}">
                <a16:creationId xmlns:a16="http://schemas.microsoft.com/office/drawing/2014/main" id="{0ECB6DB8-454F-138D-66E8-3C715E51638E}"/>
              </a:ext>
            </a:extLst>
          </p:cNvPr>
          <p:cNvSpPr txBox="1"/>
          <p:nvPr/>
        </p:nvSpPr>
        <p:spPr>
          <a:xfrm>
            <a:off x="3287601" y="2800635"/>
            <a:ext cx="2165395"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AN capazes e implementadores locais são fundamentais para criar um ambiente propício para a propriedade nacional e obrigações do tratado</a:t>
            </a:r>
          </a:p>
        </p:txBody>
      </p:sp>
      <p:sp>
        <p:nvSpPr>
          <p:cNvPr id="273" name="TextBox 272">
            <a:extLst>
              <a:ext uri="{FF2B5EF4-FFF2-40B4-BE49-F238E27FC236}">
                <a16:creationId xmlns:a16="http://schemas.microsoft.com/office/drawing/2014/main" id="{153B2663-226B-2354-7CDC-C5694D8580AC}"/>
              </a:ext>
            </a:extLst>
          </p:cNvPr>
          <p:cNvSpPr txBox="1"/>
          <p:nvPr/>
        </p:nvSpPr>
        <p:spPr>
          <a:xfrm>
            <a:off x="2194211" y="3196680"/>
            <a:ext cx="1430803"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Destruição, desimpedimento e liberação de terras contribuem para as obrigações do tratado</a:t>
            </a:r>
          </a:p>
        </p:txBody>
      </p:sp>
      <p:sp>
        <p:nvSpPr>
          <p:cNvPr id="274" name="TextBox 273">
            <a:extLst>
              <a:ext uri="{FF2B5EF4-FFF2-40B4-BE49-F238E27FC236}">
                <a16:creationId xmlns:a16="http://schemas.microsoft.com/office/drawing/2014/main" id="{E0F49482-E8A3-2152-749E-A24937F802AD}"/>
              </a:ext>
            </a:extLst>
          </p:cNvPr>
          <p:cNvSpPr txBox="1"/>
          <p:nvPr/>
        </p:nvSpPr>
        <p:spPr>
          <a:xfrm>
            <a:off x="10431175" y="334773"/>
            <a:ext cx="1495068"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 liberdade de circulação contribui para facilitar o aumento da coesão social e a normalização </a:t>
            </a:r>
          </a:p>
        </p:txBody>
      </p:sp>
      <p:sp>
        <p:nvSpPr>
          <p:cNvPr id="275" name="TextBox 274">
            <a:extLst>
              <a:ext uri="{FF2B5EF4-FFF2-40B4-BE49-F238E27FC236}">
                <a16:creationId xmlns:a16="http://schemas.microsoft.com/office/drawing/2014/main" id="{AADF8EC3-92BD-70FC-8B08-E1AE4EBA4BC6}"/>
              </a:ext>
            </a:extLst>
          </p:cNvPr>
          <p:cNvSpPr txBox="1"/>
          <p:nvPr/>
        </p:nvSpPr>
        <p:spPr>
          <a:xfrm>
            <a:off x="673956" y="2717019"/>
            <a:ext cx="791737" cy="534368"/>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As vítimas acedem aos serviços necessários e a sociedade torna-se mais inclusiva"</a:t>
            </a:r>
            <a:endPar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76" name="Straight Connector 275">
            <a:extLst>
              <a:ext uri="{FF2B5EF4-FFF2-40B4-BE49-F238E27FC236}">
                <a16:creationId xmlns:a16="http://schemas.microsoft.com/office/drawing/2014/main" id="{DC4900F0-C21D-A748-E0B2-C745EE24A96B}"/>
              </a:ext>
            </a:extLst>
          </p:cNvPr>
          <p:cNvCxnSpPr>
            <a:cxnSpLocks/>
          </p:cNvCxnSpPr>
          <p:nvPr/>
        </p:nvCxnSpPr>
        <p:spPr>
          <a:xfrm flipH="1">
            <a:off x="2081227" y="2131784"/>
            <a:ext cx="12404" cy="2177690"/>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F12DB7B7-5D5F-99D2-AA12-3E73D9447E47}"/>
              </a:ext>
            </a:extLst>
          </p:cNvPr>
          <p:cNvSpPr txBox="1"/>
          <p:nvPr/>
        </p:nvSpPr>
        <p:spPr>
          <a:xfrm>
            <a:off x="1719388" y="3651604"/>
            <a:ext cx="709996"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Impede o uso de stocks para alimentar conflitos</a:t>
            </a:r>
          </a:p>
        </p:txBody>
      </p:sp>
      <p:sp>
        <p:nvSpPr>
          <p:cNvPr id="278" name="Arc 277">
            <a:extLst>
              <a:ext uri="{FF2B5EF4-FFF2-40B4-BE49-F238E27FC236}">
                <a16:creationId xmlns:a16="http://schemas.microsoft.com/office/drawing/2014/main" id="{EB5F610C-FFB4-EE0B-AD7D-3F09029F2411}"/>
              </a:ext>
            </a:extLst>
          </p:cNvPr>
          <p:cNvSpPr/>
          <p:nvPr/>
        </p:nvSpPr>
        <p:spPr>
          <a:xfrm rot="6899362">
            <a:off x="7700099" y="3163006"/>
            <a:ext cx="464411" cy="242875"/>
          </a:xfrm>
          <a:prstGeom prst="arc">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9" name="Rounded Rectangle 278">
            <a:extLst>
              <a:ext uri="{FF2B5EF4-FFF2-40B4-BE49-F238E27FC236}">
                <a16:creationId xmlns:a16="http://schemas.microsoft.com/office/drawing/2014/main" id="{5A4AA7DE-E663-E013-301D-5E271107FB56}"/>
              </a:ext>
            </a:extLst>
          </p:cNvPr>
          <p:cNvSpPr/>
          <p:nvPr/>
        </p:nvSpPr>
        <p:spPr>
          <a:xfrm>
            <a:off x="7366163" y="2998009"/>
            <a:ext cx="2298940" cy="513665"/>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sz="800">
                <a:solidFill>
                  <a:prstClr val="black"/>
                </a:solidFill>
              </a:defRPr>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A assistência complementar de terceiros aumenta o retorno de deslocados internos/refugiados e a qualidade do uso da terra e dos serviços básicos e do meio ambiente</a:t>
            </a:r>
          </a:p>
        </p:txBody>
      </p:sp>
      <p:cxnSp>
        <p:nvCxnSpPr>
          <p:cNvPr id="280" name="Straight Arrow Connector 279">
            <a:extLst>
              <a:ext uri="{FF2B5EF4-FFF2-40B4-BE49-F238E27FC236}">
                <a16:creationId xmlns:a16="http://schemas.microsoft.com/office/drawing/2014/main" id="{EDFB8D04-8949-A070-FA81-0D2637B7F449}"/>
              </a:ext>
            </a:extLst>
          </p:cNvPr>
          <p:cNvCxnSpPr>
            <a:cxnSpLocks/>
          </p:cNvCxnSpPr>
          <p:nvPr/>
        </p:nvCxnSpPr>
        <p:spPr>
          <a:xfrm>
            <a:off x="7615426" y="2632137"/>
            <a:ext cx="0" cy="44187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1" name="Arc 280">
            <a:extLst>
              <a:ext uri="{FF2B5EF4-FFF2-40B4-BE49-F238E27FC236}">
                <a16:creationId xmlns:a16="http://schemas.microsoft.com/office/drawing/2014/main" id="{EF7164F1-E5AA-2E56-7F6C-A15B35963651}"/>
              </a:ext>
            </a:extLst>
          </p:cNvPr>
          <p:cNvSpPr/>
          <p:nvPr/>
        </p:nvSpPr>
        <p:spPr>
          <a:xfrm rot="5400000">
            <a:off x="7722951" y="3302683"/>
            <a:ext cx="322202" cy="296227"/>
          </a:xfrm>
          <a:prstGeom prst="arc">
            <a:avLst>
              <a:gd name="adj1" fmla="val 16200000"/>
              <a:gd name="adj2" fmla="val 332407"/>
            </a:avLst>
          </a:prstGeom>
          <a:ln w="9525"/>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82" name="Group 281">
            <a:extLst>
              <a:ext uri="{FF2B5EF4-FFF2-40B4-BE49-F238E27FC236}">
                <a16:creationId xmlns:a16="http://schemas.microsoft.com/office/drawing/2014/main" id="{0C7DF7CD-80A1-2059-10DF-1A5F0F4EA6C6}"/>
              </a:ext>
            </a:extLst>
          </p:cNvPr>
          <p:cNvGrpSpPr/>
          <p:nvPr/>
        </p:nvGrpSpPr>
        <p:grpSpPr>
          <a:xfrm>
            <a:off x="1728959" y="1067350"/>
            <a:ext cx="501242" cy="882119"/>
            <a:chOff x="1124523" y="354130"/>
            <a:chExt cx="501242" cy="1142541"/>
          </a:xfrm>
        </p:grpSpPr>
        <p:grpSp>
          <p:nvGrpSpPr>
            <p:cNvPr id="283" name="Group 282">
              <a:extLst>
                <a:ext uri="{FF2B5EF4-FFF2-40B4-BE49-F238E27FC236}">
                  <a16:creationId xmlns:a16="http://schemas.microsoft.com/office/drawing/2014/main" id="{61ABCD70-FB68-08ED-A6AE-DFEB5CCA26AC}"/>
                </a:ext>
              </a:extLst>
            </p:cNvPr>
            <p:cNvGrpSpPr/>
            <p:nvPr/>
          </p:nvGrpSpPr>
          <p:grpSpPr>
            <a:xfrm>
              <a:off x="1124523" y="354130"/>
              <a:ext cx="501242" cy="300401"/>
              <a:chOff x="1981403" y="1041702"/>
              <a:chExt cx="501242" cy="300401"/>
            </a:xfrm>
          </p:grpSpPr>
          <p:sp>
            <p:nvSpPr>
              <p:cNvPr id="288" name="Arc 287">
                <a:extLst>
                  <a:ext uri="{FF2B5EF4-FFF2-40B4-BE49-F238E27FC236}">
                    <a16:creationId xmlns:a16="http://schemas.microsoft.com/office/drawing/2014/main" id="{54957B6D-17F2-333A-91BC-1355DA6CB708}"/>
                  </a:ext>
                </a:extLst>
              </p:cNvPr>
              <p:cNvSpPr/>
              <p:nvPr/>
            </p:nvSpPr>
            <p:spPr>
              <a:xfrm flipH="1">
                <a:off x="1981403" y="1041702"/>
                <a:ext cx="377765" cy="300401"/>
              </a:xfrm>
              <a:prstGeom prst="arc">
                <a:avLst>
                  <a:gd name="adj1" fmla="val 1619999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89" name="Straight Arrow Connector 288">
                <a:extLst>
                  <a:ext uri="{FF2B5EF4-FFF2-40B4-BE49-F238E27FC236}">
                    <a16:creationId xmlns:a16="http://schemas.microsoft.com/office/drawing/2014/main" id="{0C62A26A-44DA-2AE0-3AAC-B21E69654368}"/>
                  </a:ext>
                </a:extLst>
              </p:cNvPr>
              <p:cNvCxnSpPr/>
              <p:nvPr/>
            </p:nvCxnSpPr>
            <p:spPr>
              <a:xfrm>
                <a:off x="2177845" y="1041702"/>
                <a:ext cx="304800" cy="0"/>
              </a:xfrm>
              <a:prstGeom prst="straightConnector1">
                <a:avLst/>
              </a:prstGeom>
              <a:ln w="95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85" name="Straight Connector 284">
              <a:extLst>
                <a:ext uri="{FF2B5EF4-FFF2-40B4-BE49-F238E27FC236}">
                  <a16:creationId xmlns:a16="http://schemas.microsoft.com/office/drawing/2014/main" id="{41BC1145-97E1-6A5C-9717-72D4E1F75AEB}"/>
                </a:ext>
              </a:extLst>
            </p:cNvPr>
            <p:cNvCxnSpPr>
              <a:cxnSpLocks/>
            </p:cNvCxnSpPr>
            <p:nvPr/>
          </p:nvCxnSpPr>
          <p:spPr>
            <a:xfrm>
              <a:off x="1124523" y="504331"/>
              <a:ext cx="3472" cy="99234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90" name="TextBox 289">
            <a:extLst>
              <a:ext uri="{FF2B5EF4-FFF2-40B4-BE49-F238E27FC236}">
                <a16:creationId xmlns:a16="http://schemas.microsoft.com/office/drawing/2014/main" id="{795333F5-728A-6DE4-19B9-70E54D999595}"/>
              </a:ext>
            </a:extLst>
          </p:cNvPr>
          <p:cNvSpPr txBox="1"/>
          <p:nvPr/>
        </p:nvSpPr>
        <p:spPr>
          <a:xfrm>
            <a:off x="1377296" y="1141868"/>
            <a:ext cx="652116" cy="292187"/>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ts val="9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Contribui </a:t>
            </a:r>
            <a:b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sz="600" b="0" i="0" u="none" strike="noStrike" kern="1200" cap="none" spc="0" normalizeH="0" baseline="0" noProof="0">
                <a:ln>
                  <a:noFill/>
                </a:ln>
                <a:solidFill>
                  <a:prstClr val="black"/>
                </a:solidFill>
                <a:effectLst/>
                <a:uLnTx/>
                <a:uFillTx/>
                <a:latin typeface="Arial" panose="020B0604020202020204"/>
                <a:ea typeface="+mn-ea"/>
                <a:cs typeface="+mn-cs"/>
              </a:rPr>
              <a:t>para a CNUDPD</a:t>
            </a:r>
          </a:p>
        </p:txBody>
      </p:sp>
      <p:grpSp>
        <p:nvGrpSpPr>
          <p:cNvPr id="291" name="Group 290">
            <a:extLst>
              <a:ext uri="{FF2B5EF4-FFF2-40B4-BE49-F238E27FC236}">
                <a16:creationId xmlns:a16="http://schemas.microsoft.com/office/drawing/2014/main" id="{152E5CA6-8E72-B5C5-8B2C-068B66834B44}"/>
              </a:ext>
            </a:extLst>
          </p:cNvPr>
          <p:cNvGrpSpPr/>
          <p:nvPr/>
        </p:nvGrpSpPr>
        <p:grpSpPr>
          <a:xfrm>
            <a:off x="5315814" y="4034869"/>
            <a:ext cx="1097125" cy="595578"/>
            <a:chOff x="5315814" y="4034869"/>
            <a:chExt cx="1097125" cy="595578"/>
          </a:xfrm>
        </p:grpSpPr>
        <p:cxnSp>
          <p:nvCxnSpPr>
            <p:cNvPr id="292" name="Straight Arrow Connector 291">
              <a:extLst>
                <a:ext uri="{FF2B5EF4-FFF2-40B4-BE49-F238E27FC236}">
                  <a16:creationId xmlns:a16="http://schemas.microsoft.com/office/drawing/2014/main" id="{1D43476F-DA8F-C069-1D3D-9BBF43AF3442}"/>
                </a:ext>
              </a:extLst>
            </p:cNvPr>
            <p:cNvCxnSpPr>
              <a:cxnSpLocks/>
              <a:stCxn id="293" idx="0"/>
            </p:cNvCxnSpPr>
            <p:nvPr/>
          </p:nvCxnSpPr>
          <p:spPr>
            <a:xfrm flipV="1">
              <a:off x="5545249" y="4034869"/>
              <a:ext cx="867690" cy="73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93" name="Arc 292">
              <a:extLst>
                <a:ext uri="{FF2B5EF4-FFF2-40B4-BE49-F238E27FC236}">
                  <a16:creationId xmlns:a16="http://schemas.microsoft.com/office/drawing/2014/main" id="{D3F064A7-CCBC-B7B6-6940-6CEF0AB334B6}"/>
                </a:ext>
              </a:extLst>
            </p:cNvPr>
            <p:cNvSpPr/>
            <p:nvPr/>
          </p:nvSpPr>
          <p:spPr>
            <a:xfrm flipH="1">
              <a:off x="5315814" y="4042234"/>
              <a:ext cx="458869" cy="588213"/>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98" name="Group 297">
            <a:extLst>
              <a:ext uri="{FF2B5EF4-FFF2-40B4-BE49-F238E27FC236}">
                <a16:creationId xmlns:a16="http://schemas.microsoft.com/office/drawing/2014/main" id="{5F6E8E7A-E1E9-34C0-5225-D0EDBAE7B4F1}"/>
              </a:ext>
            </a:extLst>
          </p:cNvPr>
          <p:cNvGrpSpPr/>
          <p:nvPr/>
        </p:nvGrpSpPr>
        <p:grpSpPr>
          <a:xfrm flipH="1">
            <a:off x="3810268" y="4027569"/>
            <a:ext cx="1286665" cy="595578"/>
            <a:chOff x="5315814" y="4034869"/>
            <a:chExt cx="1097125" cy="595578"/>
          </a:xfrm>
        </p:grpSpPr>
        <p:cxnSp>
          <p:nvCxnSpPr>
            <p:cNvPr id="301" name="Straight Arrow Connector 300">
              <a:extLst>
                <a:ext uri="{FF2B5EF4-FFF2-40B4-BE49-F238E27FC236}">
                  <a16:creationId xmlns:a16="http://schemas.microsoft.com/office/drawing/2014/main" id="{6242FCBB-BD8E-1B53-0B93-25CA4044E1F4}"/>
                </a:ext>
              </a:extLst>
            </p:cNvPr>
            <p:cNvCxnSpPr>
              <a:cxnSpLocks/>
              <a:stCxn id="304" idx="0"/>
            </p:cNvCxnSpPr>
            <p:nvPr/>
          </p:nvCxnSpPr>
          <p:spPr>
            <a:xfrm flipV="1">
              <a:off x="5545249" y="4034869"/>
              <a:ext cx="867690" cy="73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04" name="Arc 303">
              <a:extLst>
                <a:ext uri="{FF2B5EF4-FFF2-40B4-BE49-F238E27FC236}">
                  <a16:creationId xmlns:a16="http://schemas.microsoft.com/office/drawing/2014/main" id="{A4403480-3CEC-A132-8CF2-1A1438A3BD97}"/>
                </a:ext>
              </a:extLst>
            </p:cNvPr>
            <p:cNvSpPr/>
            <p:nvPr/>
          </p:nvSpPr>
          <p:spPr>
            <a:xfrm flipH="1">
              <a:off x="5315814" y="4042234"/>
              <a:ext cx="458869" cy="588213"/>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Arc 305">
              <a:extLst>
                <a:ext uri="{FF2B5EF4-FFF2-40B4-BE49-F238E27FC236}">
                  <a16:creationId xmlns:a16="http://schemas.microsoft.com/office/drawing/2014/main" id="{41CD8F10-6F2E-6171-78D6-B6B2AEE70A39}"/>
                </a:ext>
              </a:extLst>
            </p:cNvPr>
            <p:cNvSpPr/>
            <p:nvPr/>
          </p:nvSpPr>
          <p:spPr>
            <a:xfrm flipH="1">
              <a:off x="5372621" y="4140595"/>
              <a:ext cx="378578" cy="427108"/>
            </a:xfrm>
            <a:prstGeom prst="arc">
              <a:avLst>
                <a:gd name="adj1" fmla="val 16199995"/>
                <a:gd name="adj2" fmla="val 219827"/>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08" name="Rounded Rectangle 307">
            <a:extLst>
              <a:ext uri="{FF2B5EF4-FFF2-40B4-BE49-F238E27FC236}">
                <a16:creationId xmlns:a16="http://schemas.microsoft.com/office/drawing/2014/main" id="{65F322B8-AF67-7C55-D77F-237C273EC9A1}"/>
              </a:ext>
            </a:extLst>
          </p:cNvPr>
          <p:cNvSpPr/>
          <p:nvPr/>
        </p:nvSpPr>
        <p:spPr>
          <a:xfrm>
            <a:off x="4798183" y="4334902"/>
            <a:ext cx="1175396" cy="566453"/>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Reforço da capacidade das autoridades nacionais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8" name="Arc 327">
            <a:extLst>
              <a:ext uri="{FF2B5EF4-FFF2-40B4-BE49-F238E27FC236}">
                <a16:creationId xmlns:a16="http://schemas.microsoft.com/office/drawing/2014/main" id="{2D0BF612-45BD-BC3B-790B-6963038C9E86}"/>
              </a:ext>
            </a:extLst>
          </p:cNvPr>
          <p:cNvSpPr/>
          <p:nvPr/>
        </p:nvSpPr>
        <p:spPr>
          <a:xfrm rot="16030216">
            <a:off x="7694289" y="3500751"/>
            <a:ext cx="335428" cy="555891"/>
          </a:xfrm>
          <a:prstGeom prst="arc">
            <a:avLst>
              <a:gd name="adj1" fmla="val 16200000"/>
              <a:gd name="adj2" fmla="val 332407"/>
            </a:avLst>
          </a:prstGeom>
          <a:ln w="9525"/>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3" name="Rounded Rectangle 307">
            <a:extLst>
              <a:ext uri="{FF2B5EF4-FFF2-40B4-BE49-F238E27FC236}">
                <a16:creationId xmlns:a16="http://schemas.microsoft.com/office/drawing/2014/main" id="{8ECAF4E8-D73C-73E3-4E6A-894A0AC5B7EC}"/>
              </a:ext>
            </a:extLst>
          </p:cNvPr>
          <p:cNvSpPr/>
          <p:nvPr/>
        </p:nvSpPr>
        <p:spPr>
          <a:xfrm>
            <a:off x="6167489" y="4366482"/>
            <a:ext cx="1565326" cy="549049"/>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Maior colaboração com os intervenientes humanitários, de paz, estabilização, desenvolvimento e ambiente </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334" name="Group 333">
            <a:extLst>
              <a:ext uri="{FF2B5EF4-FFF2-40B4-BE49-F238E27FC236}">
                <a16:creationId xmlns:a16="http://schemas.microsoft.com/office/drawing/2014/main" id="{FE3B9DD2-D1B0-3659-B284-20DD43427E93}"/>
              </a:ext>
            </a:extLst>
          </p:cNvPr>
          <p:cNvGrpSpPr/>
          <p:nvPr/>
        </p:nvGrpSpPr>
        <p:grpSpPr>
          <a:xfrm>
            <a:off x="5028962" y="419022"/>
            <a:ext cx="5438814" cy="421337"/>
            <a:chOff x="6389596" y="1453437"/>
            <a:chExt cx="8689554" cy="871507"/>
          </a:xfrm>
        </p:grpSpPr>
        <p:sp>
          <p:nvSpPr>
            <p:cNvPr id="335" name="Arc 334">
              <a:extLst>
                <a:ext uri="{FF2B5EF4-FFF2-40B4-BE49-F238E27FC236}">
                  <a16:creationId xmlns:a16="http://schemas.microsoft.com/office/drawing/2014/main" id="{8ABA4B16-CC58-C056-E0A2-EF6779DB47EF}"/>
                </a:ext>
              </a:extLst>
            </p:cNvPr>
            <p:cNvSpPr/>
            <p:nvPr/>
          </p:nvSpPr>
          <p:spPr>
            <a:xfrm rot="16200000">
              <a:off x="6385833" y="1457200"/>
              <a:ext cx="730931" cy="723405"/>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36" name="Straight Connector 335">
              <a:extLst>
                <a:ext uri="{FF2B5EF4-FFF2-40B4-BE49-F238E27FC236}">
                  <a16:creationId xmlns:a16="http://schemas.microsoft.com/office/drawing/2014/main" id="{96D0AB8A-2F23-CF85-DDCF-3D794BDFF42B}"/>
                </a:ext>
              </a:extLst>
            </p:cNvPr>
            <p:cNvCxnSpPr>
              <a:cxnSpLocks/>
            </p:cNvCxnSpPr>
            <p:nvPr/>
          </p:nvCxnSpPr>
          <p:spPr>
            <a:xfrm>
              <a:off x="6751320" y="1453437"/>
              <a:ext cx="8327830" cy="0"/>
            </a:xfrm>
            <a:prstGeom prst="line">
              <a:avLst/>
            </a:prstGeom>
            <a:ln w="9525">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D956396-B7D8-C50E-8D6B-2B99808E0184}"/>
                </a:ext>
              </a:extLst>
            </p:cNvPr>
            <p:cNvCxnSpPr>
              <a:stCxn id="335" idx="0"/>
            </p:cNvCxnSpPr>
            <p:nvPr/>
          </p:nvCxnSpPr>
          <p:spPr>
            <a:xfrm>
              <a:off x="6389596" y="1818903"/>
              <a:ext cx="0" cy="506041"/>
            </a:xfrm>
            <a:prstGeom prst="line">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 name="Arc 337">
            <a:extLst>
              <a:ext uri="{FF2B5EF4-FFF2-40B4-BE49-F238E27FC236}">
                <a16:creationId xmlns:a16="http://schemas.microsoft.com/office/drawing/2014/main" id="{ED7FE43A-9024-C74A-5737-DA54EB1556E1}"/>
              </a:ext>
            </a:extLst>
          </p:cNvPr>
          <p:cNvSpPr/>
          <p:nvPr/>
        </p:nvSpPr>
        <p:spPr>
          <a:xfrm rot="16200000">
            <a:off x="656142" y="466921"/>
            <a:ext cx="358151" cy="517664"/>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41" name="Straight Arrow Connector 340">
            <a:extLst>
              <a:ext uri="{FF2B5EF4-FFF2-40B4-BE49-F238E27FC236}">
                <a16:creationId xmlns:a16="http://schemas.microsoft.com/office/drawing/2014/main" id="{55102B1E-44CC-5B9B-767A-0C7EAAFE80A9}"/>
              </a:ext>
            </a:extLst>
          </p:cNvPr>
          <p:cNvCxnSpPr>
            <a:cxnSpLocks/>
          </p:cNvCxnSpPr>
          <p:nvPr/>
        </p:nvCxnSpPr>
        <p:spPr>
          <a:xfrm>
            <a:off x="1979621" y="2383430"/>
            <a:ext cx="261251"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3170FC91-AC74-D45F-99C4-4E91C577E1E3}"/>
              </a:ext>
            </a:extLst>
          </p:cNvPr>
          <p:cNvCxnSpPr>
            <a:cxnSpLocks/>
          </p:cNvCxnSpPr>
          <p:nvPr/>
        </p:nvCxnSpPr>
        <p:spPr>
          <a:xfrm>
            <a:off x="2381524" y="4131712"/>
            <a:ext cx="0" cy="16300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43" name="Rounded Rectangle 342">
            <a:extLst>
              <a:ext uri="{FF2B5EF4-FFF2-40B4-BE49-F238E27FC236}">
                <a16:creationId xmlns:a16="http://schemas.microsoft.com/office/drawing/2014/main" id="{2B91A41B-ABE8-71AB-45C7-C133CB37D5AF}"/>
              </a:ext>
            </a:extLst>
          </p:cNvPr>
          <p:cNvSpPr/>
          <p:nvPr/>
        </p:nvSpPr>
        <p:spPr>
          <a:xfrm>
            <a:off x="10467776" y="2021569"/>
            <a:ext cx="1471013" cy="61875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Risco de dano reduzido aumenta os retornos e a liberdade de movimento </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4" name="Rounded Rectangle 63">
            <a:extLst>
              <a:ext uri="{FF2B5EF4-FFF2-40B4-BE49-F238E27FC236}">
                <a16:creationId xmlns:a16="http://schemas.microsoft.com/office/drawing/2014/main" id="{695A9C58-7C89-60A3-EF9E-6F9DB8BCDD42}"/>
              </a:ext>
            </a:extLst>
          </p:cNvPr>
          <p:cNvSpPr/>
          <p:nvPr/>
        </p:nvSpPr>
        <p:spPr>
          <a:xfrm rot="5400000">
            <a:off x="-168647" y="4358803"/>
            <a:ext cx="828000" cy="21600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800" b="1">
                <a:solidFill>
                  <a:prstClr val="black"/>
                </a:solidFill>
              </a:defRPr>
            </a:pPr>
            <a:r>
              <a:rPr kumimoji="0" sz="600" b="1" i="0" u="none" strike="noStrike" kern="1200" cap="none" spc="0" normalizeH="0" baseline="0" noProof="0">
                <a:ln>
                  <a:noFill/>
                </a:ln>
                <a:solidFill>
                  <a:prstClr val="black"/>
                </a:solidFill>
                <a:effectLst/>
                <a:uLnTx/>
                <a:uFillTx/>
                <a:latin typeface="Arial" panose="020B0604020202020204"/>
                <a:ea typeface="+mn-ea"/>
                <a:cs typeface="+mn-cs"/>
              </a:rPr>
              <a:t>Conclusões</a:t>
            </a:r>
            <a:endParaRPr kumimoji="0" lang="en-GB" sz="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58" name="Straight Arrow Connector 157">
            <a:extLst>
              <a:ext uri="{FF2B5EF4-FFF2-40B4-BE49-F238E27FC236}">
                <a16:creationId xmlns:a16="http://schemas.microsoft.com/office/drawing/2014/main" id="{BC439346-ED65-2295-B6B2-C7604B4F9512}"/>
              </a:ext>
            </a:extLst>
          </p:cNvPr>
          <p:cNvCxnSpPr>
            <a:cxnSpLocks/>
          </p:cNvCxnSpPr>
          <p:nvPr/>
        </p:nvCxnSpPr>
        <p:spPr>
          <a:xfrm flipV="1">
            <a:off x="10109230" y="2677457"/>
            <a:ext cx="856379" cy="188294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275C026C-F6E1-29E2-81E0-21E33BE747C4}"/>
              </a:ext>
            </a:extLst>
          </p:cNvPr>
          <p:cNvSpPr txBox="1"/>
          <p:nvPr/>
        </p:nvSpPr>
        <p:spPr>
          <a:xfrm>
            <a:off x="10275406" y="2942086"/>
            <a:ext cx="983324" cy="349702"/>
          </a:xfrm>
          <a:prstGeom prst="rect">
            <a:avLst/>
          </a:prstGeom>
          <a:solidFill>
            <a:schemeClr val="bg1"/>
          </a:solid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a:pPr>
            <a:r>
              <a:rPr kumimoji="0" sz="600" b="0" i="0" u="none" strike="noStrike" kern="1200" cap="none" spc="0" normalizeH="0" baseline="0" noProof="0">
                <a:ln>
                  <a:noFill/>
                </a:ln>
                <a:solidFill>
                  <a:prstClr val="black"/>
                </a:solidFill>
                <a:effectLst/>
                <a:uLnTx/>
                <a:uFillTx/>
                <a:latin typeface="Arial" panose="020B0604020202020204"/>
                <a:ea typeface="+mn-ea"/>
                <a:cs typeface="+mn-cs"/>
              </a:rPr>
              <a:t>Destruição e liberação de stocks levam à remoção de riscos</a:t>
            </a:r>
          </a:p>
        </p:txBody>
      </p:sp>
      <p:sp>
        <p:nvSpPr>
          <p:cNvPr id="2" name="Slide Number Placeholder 5">
            <a:extLst>
              <a:ext uri="{FF2B5EF4-FFF2-40B4-BE49-F238E27FC236}">
                <a16:creationId xmlns:a16="http://schemas.microsoft.com/office/drawing/2014/main" id="{7F67555F-B6C2-EC10-FFA8-C710402EAC22}"/>
              </a:ext>
            </a:extLst>
          </p:cNvPr>
          <p:cNvSpPr txBox="1">
            <a:spLocks/>
          </p:cNvSpPr>
          <p:nvPr/>
        </p:nvSpPr>
        <p:spPr>
          <a:xfrm>
            <a:off x="11770360" y="6554912"/>
            <a:ext cx="421640" cy="303088"/>
          </a:xfrm>
          <a:prstGeom prst="rect">
            <a:avLst/>
          </a:prstGeom>
          <a:ln>
            <a:solidFill>
              <a:schemeClr val="bg1">
                <a:lumMod val="65000"/>
              </a:schemeClr>
            </a:solidFill>
          </a:ln>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18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1999"/>
                                          </p:stCondLst>
                                        </p:cTn>
                                        <p:tgtEl>
                                          <p:spTgt spid="1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2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8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7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3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3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1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5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2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5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3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2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3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0"/>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2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1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27"/>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25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3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3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32"/>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8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6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81"/>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6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48"/>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36"/>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23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25"/>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4"/>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4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3"/>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73"/>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4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5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1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18"/>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7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5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4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31"/>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67"/>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69"/>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8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75"/>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8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82"/>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76"/>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85"/>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8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2"/>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4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66"/>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224"/>
                                        </p:tgtEl>
                                        <p:attrNameLst>
                                          <p:attrName>style.visibility</p:attrName>
                                        </p:attrNameLst>
                                      </p:cBhvr>
                                      <p:to>
                                        <p:strVal val="visible"/>
                                      </p:to>
                                    </p:set>
                                  </p:childTnLst>
                                </p:cTn>
                              </p:par>
                            </p:childTnLst>
                          </p:cTn>
                        </p:par>
                        <p:par>
                          <p:cTn id="243" fill="hold">
                            <p:stCondLst>
                              <p:cond delay="0"/>
                            </p:stCondLst>
                            <p:childTnLst>
                              <p:par>
                                <p:cTn id="244" presetID="1" presetClass="entr" presetSubtype="0" fill="hold" grpId="0" nodeType="afterEffect">
                                  <p:stCondLst>
                                    <p:cond delay="0"/>
                                  </p:stCondLst>
                                  <p:childTnLst>
                                    <p:set>
                                      <p:cBhvr>
                                        <p:cTn id="245" dur="1" fill="hold">
                                          <p:stCondLst>
                                            <p:cond delay="0"/>
                                          </p:stCondLst>
                                        </p:cTn>
                                        <p:tgtEl>
                                          <p:spTgt spid="104"/>
                                        </p:tgtEl>
                                        <p:attrNameLst>
                                          <p:attrName>style.visibility</p:attrName>
                                        </p:attrNameLst>
                                      </p:cBhvr>
                                      <p:to>
                                        <p:strVal val="visible"/>
                                      </p:to>
                                    </p:set>
                                  </p:childTnLst>
                                </p:cTn>
                              </p:par>
                              <p:par>
                                <p:cTn id="246" presetID="1" presetClass="entr" presetSubtype="0" fill="hold" nodeType="withEffect">
                                  <p:stCondLst>
                                    <p:cond delay="0"/>
                                  </p:stCondLst>
                                  <p:childTnLst>
                                    <p:set>
                                      <p:cBhvr>
                                        <p:cTn id="247" dur="1" fill="hold">
                                          <p:stCondLst>
                                            <p:cond delay="0"/>
                                          </p:stCondLst>
                                        </p:cTn>
                                        <p:tgtEl>
                                          <p:spTgt spid="84"/>
                                        </p:tgtEl>
                                        <p:attrNameLst>
                                          <p:attrName>style.visibility</p:attrName>
                                        </p:attrNameLst>
                                      </p:cBhvr>
                                      <p:to>
                                        <p:strVal val="visible"/>
                                      </p:to>
                                    </p:set>
                                  </p:childTnLst>
                                </p:cTn>
                              </p:par>
                              <p:par>
                                <p:cTn id="248" presetID="1" presetClass="entr" presetSubtype="0" fill="hold" nodeType="withEffect">
                                  <p:stCondLst>
                                    <p:cond delay="0"/>
                                  </p:stCondLst>
                                  <p:childTnLst>
                                    <p:set>
                                      <p:cBhvr>
                                        <p:cTn id="249" dur="1" fill="hold">
                                          <p:stCondLst>
                                            <p:cond delay="0"/>
                                          </p:stCondLst>
                                        </p:cTn>
                                        <p:tgtEl>
                                          <p:spTgt spid="86"/>
                                        </p:tgtEl>
                                        <p:attrNameLst>
                                          <p:attrName>style.visibility</p:attrName>
                                        </p:attrNameLst>
                                      </p:cBhvr>
                                      <p:to>
                                        <p:strVal val="visible"/>
                                      </p:to>
                                    </p:set>
                                  </p:childTnLst>
                                </p:cTn>
                              </p:par>
                              <p:par>
                                <p:cTn id="250" presetID="1" presetClass="entr" presetSubtype="0" fill="hold" nodeType="withEffect">
                                  <p:stCondLst>
                                    <p:cond delay="0"/>
                                  </p:stCondLst>
                                  <p:childTnLst>
                                    <p:set>
                                      <p:cBhvr>
                                        <p:cTn id="251" dur="1" fill="hold">
                                          <p:stCondLst>
                                            <p:cond delay="0"/>
                                          </p:stCondLst>
                                        </p:cTn>
                                        <p:tgtEl>
                                          <p:spTgt spid="30"/>
                                        </p:tgtEl>
                                        <p:attrNameLst>
                                          <p:attrName>style.visibility</p:attrName>
                                        </p:attrNameLst>
                                      </p:cBhvr>
                                      <p:to>
                                        <p:strVal val="visible"/>
                                      </p:to>
                                    </p:set>
                                  </p:childTnLst>
                                </p:cTn>
                              </p:par>
                              <p:par>
                                <p:cTn id="252" presetID="1" presetClass="entr" presetSubtype="0" fill="hold" nodeType="withEffect">
                                  <p:stCondLst>
                                    <p:cond delay="0"/>
                                  </p:stCondLst>
                                  <p:childTnLst>
                                    <p:set>
                                      <p:cBhvr>
                                        <p:cTn id="253" dur="1" fill="hold">
                                          <p:stCondLst>
                                            <p:cond delay="0"/>
                                          </p:stCondLst>
                                        </p:cTn>
                                        <p:tgtEl>
                                          <p:spTgt spid="81"/>
                                        </p:tgtEl>
                                        <p:attrNameLst>
                                          <p:attrName>style.visibility</p:attrName>
                                        </p:attrNameLst>
                                      </p:cBhvr>
                                      <p:to>
                                        <p:strVal val="visible"/>
                                      </p:to>
                                    </p:set>
                                  </p:childTnLst>
                                </p:cTn>
                              </p:par>
                              <p:par>
                                <p:cTn id="254" presetID="1" presetClass="entr" presetSubtype="0" fill="hold" nodeType="withEffect">
                                  <p:stCondLst>
                                    <p:cond delay="0"/>
                                  </p:stCondLst>
                                  <p:childTnLst>
                                    <p:set>
                                      <p:cBhvr>
                                        <p:cTn id="255" dur="1" fill="hold">
                                          <p:stCondLst>
                                            <p:cond delay="0"/>
                                          </p:stCondLst>
                                        </p:cTn>
                                        <p:tgtEl>
                                          <p:spTgt spid="269"/>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274"/>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0"/>
                                          </p:stCondLst>
                                        </p:cTn>
                                        <p:tgtEl>
                                          <p:spTgt spid="282"/>
                                        </p:tgtEl>
                                        <p:attrNameLst>
                                          <p:attrName>style.visibility</p:attrName>
                                        </p:attrNameLst>
                                      </p:cBhvr>
                                      <p:to>
                                        <p:strVal val="visible"/>
                                      </p:to>
                                    </p:set>
                                  </p:childTnLst>
                                </p:cTn>
                              </p:par>
                              <p:par>
                                <p:cTn id="260" presetID="1" presetClass="entr" presetSubtype="0" fill="hold" grpId="0" nodeType="withEffect">
                                  <p:stCondLst>
                                    <p:cond delay="0"/>
                                  </p:stCondLst>
                                  <p:childTnLst>
                                    <p:set>
                                      <p:cBhvr>
                                        <p:cTn id="261" dur="1" fill="hold">
                                          <p:stCondLst>
                                            <p:cond delay="0"/>
                                          </p:stCondLst>
                                        </p:cTn>
                                        <p:tgtEl>
                                          <p:spTgt spid="290"/>
                                        </p:tgtEl>
                                        <p:attrNameLst>
                                          <p:attrName>style.visibility</p:attrName>
                                        </p:attrNameLst>
                                      </p:cBhvr>
                                      <p:to>
                                        <p:strVal val="visible"/>
                                      </p:to>
                                    </p:set>
                                  </p:childTnLst>
                                </p:cTn>
                              </p:par>
                              <p:par>
                                <p:cTn id="262" presetID="1" presetClass="entr" presetSubtype="0" fill="hold" grpId="0" nodeType="withEffect">
                                  <p:stCondLst>
                                    <p:cond delay="0"/>
                                  </p:stCondLst>
                                  <p:childTnLst>
                                    <p:set>
                                      <p:cBhvr>
                                        <p:cTn id="263" dur="1" fill="hold">
                                          <p:stCondLst>
                                            <p:cond delay="0"/>
                                          </p:stCondLst>
                                        </p:cTn>
                                        <p:tgtEl>
                                          <p:spTgt spid="270"/>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268"/>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328"/>
                                        </p:tgtEl>
                                        <p:attrNameLst>
                                          <p:attrName>style.visibility</p:attrName>
                                        </p:attrNameLst>
                                      </p:cBhvr>
                                      <p:to>
                                        <p:strVal val="visible"/>
                                      </p:to>
                                    </p:set>
                                  </p:childTnLst>
                                </p:cTn>
                              </p:par>
                              <p:par>
                                <p:cTn id="272" presetID="1" presetClass="entr" presetSubtype="0" fill="hold" nodeType="withEffect">
                                  <p:stCondLst>
                                    <p:cond delay="0"/>
                                  </p:stCondLst>
                                  <p:childTnLst>
                                    <p:set>
                                      <p:cBhvr>
                                        <p:cTn id="273" dur="1" fill="hold">
                                          <p:stCondLst>
                                            <p:cond delay="0"/>
                                          </p:stCondLst>
                                        </p:cTn>
                                        <p:tgtEl>
                                          <p:spTgt spid="341"/>
                                        </p:tgtEl>
                                        <p:attrNameLst>
                                          <p:attrName>style.visibility</p:attrName>
                                        </p:attrNameLst>
                                      </p:cBhvr>
                                      <p:to>
                                        <p:strVal val="visible"/>
                                      </p:to>
                                    </p:set>
                                  </p:childTnLst>
                                </p:cTn>
                              </p:par>
                              <p:par>
                                <p:cTn id="274" presetID="1" presetClass="entr" presetSubtype="0" fill="hold" nodeType="withEffect">
                                  <p:stCondLst>
                                    <p:cond delay="0"/>
                                  </p:stCondLst>
                                  <p:childTnLst>
                                    <p:set>
                                      <p:cBhvr>
                                        <p:cTn id="275" dur="1" fill="hold">
                                          <p:stCondLst>
                                            <p:cond delay="1999"/>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8" grpId="0" animBg="1"/>
      <p:bldP spid="69" grpId="0" animBg="1"/>
      <p:bldP spid="71" grpId="0" animBg="1"/>
      <p:bldP spid="72" grpId="0" animBg="1"/>
      <p:bldP spid="74" grpId="0" animBg="1"/>
      <p:bldP spid="82" grpId="0" animBg="1"/>
      <p:bldP spid="83" grpId="0" animBg="1"/>
      <p:bldP spid="87" grpId="0" animBg="1"/>
      <p:bldP spid="92" grpId="0" animBg="1"/>
      <p:bldP spid="93" grpId="0" animBg="1"/>
      <p:bldP spid="94" grpId="0" animBg="1"/>
      <p:bldP spid="104" grpId="0" animBg="1"/>
      <p:bldP spid="118" grpId="0" animBg="1"/>
      <p:bldP spid="119" grpId="0" animBg="1"/>
      <p:bldP spid="125" grpId="0" animBg="1"/>
      <p:bldP spid="127" grpId="0" animBg="1"/>
      <p:bldP spid="134" grpId="0" animBg="1"/>
      <p:bldP spid="139" grpId="0" animBg="1"/>
      <p:bldP spid="140" grpId="0" animBg="1"/>
      <p:bldP spid="142" grpId="0" animBg="1"/>
      <p:bldP spid="167" grpId="0" animBg="1"/>
      <p:bldP spid="189" grpId="0" animBg="1"/>
      <p:bldP spid="219" grpId="0" animBg="1"/>
      <p:bldP spid="225" grpId="0" animBg="1"/>
      <p:bldP spid="227" grpId="0" animBg="1"/>
      <p:bldP spid="232" grpId="0" animBg="1"/>
      <p:bldP spid="233" grpId="0" animBg="1"/>
      <p:bldP spid="234" grpId="0" animBg="1"/>
      <p:bldP spid="235" grpId="0" animBg="1"/>
      <p:bldP spid="238" grpId="0" animBg="1"/>
      <p:bldP spid="240" grpId="0" animBg="1"/>
      <p:bldP spid="243"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66" grpId="0" animBg="1"/>
      <p:bldP spid="267" grpId="0" animBg="1"/>
      <p:bldP spid="268" grpId="0" animBg="1"/>
      <p:bldP spid="270" grpId="0" animBg="1"/>
      <p:bldP spid="271" grpId="0" animBg="1"/>
      <p:bldP spid="273" grpId="0" animBg="1"/>
      <p:bldP spid="274" grpId="0" animBg="1"/>
      <p:bldP spid="275" grpId="0" animBg="1"/>
      <p:bldP spid="277" grpId="0" animBg="1"/>
      <p:bldP spid="279" grpId="0" animBg="1"/>
      <p:bldP spid="281" grpId="0" animBg="1"/>
      <p:bldP spid="290" grpId="0" animBg="1"/>
      <p:bldP spid="308" grpId="0" animBg="1"/>
      <p:bldP spid="328" grpId="0" animBg="1"/>
      <p:bldP spid="333" grpId="0" animBg="1"/>
      <p:bldP spid="343" grpId="0" animBg="1"/>
      <p:bldP spid="1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a16="http://schemas.microsoft.com/office/drawing/2014/main" id="{38DDB535-F299-3E44-81CD-39D506821B53}"/>
              </a:ext>
            </a:extLst>
          </p:cNvPr>
          <p:cNvSpPr/>
          <p:nvPr/>
        </p:nvSpPr>
        <p:spPr>
          <a:xfrm flipH="1">
            <a:off x="4953000" y="2095701"/>
            <a:ext cx="6756399" cy="4533699"/>
          </a:xfrm>
          <a:prstGeom prst="round2DiagRect">
            <a:avLst/>
          </a:prstGeom>
          <a:solidFill>
            <a:schemeClr val="accent1">
              <a:alpha val="15266"/>
            </a:scheme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ABE2F276-A257-8042-A949-60EDEB485746}"/>
              </a:ext>
            </a:extLst>
          </p:cNvPr>
          <p:cNvSpPr/>
          <p:nvPr/>
        </p:nvSpPr>
        <p:spPr>
          <a:xfrm>
            <a:off x="5090526" y="2307875"/>
            <a:ext cx="6666613" cy="45807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sz="1400" b="1">
                <a:solidFill>
                  <a:srgbClr val="103A71"/>
                </a:solidFill>
                <a:latin typeface="Arial" panose="020B0604020202020204" pitchFamily="34" charset="0"/>
                <a:ea typeface="+mj-ea"/>
                <a:cs typeface="Arial" panose="020B0604020202020204" pitchFamily="34" charset="0"/>
              </a:defRPr>
            </a:pPr>
            <a:r>
              <a:rPr kumimoji="0" lang="pt-PT"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Perguntas orientadoras:</a:t>
            </a:r>
          </a:p>
          <a:p>
            <a:pPr marL="285750" marR="0" lvl="0" indent="-285750" algn="l" defTabSz="914400" rtl="0" eaLnBrk="1" fontAlgn="auto" latinLnBrk="0" hangingPunct="1">
              <a:lnSpc>
                <a:spcPts val="160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Os objetivos estratégicos nacionais estão refletidos no </a:t>
            </a:r>
            <a:r>
              <a:rPr kumimoji="0" lang="pt-PT"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TdC</a:t>
            </a: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Existem elementos específicos que são mais importantes do que outros?</a:t>
            </a:r>
          </a:p>
          <a:p>
            <a:pPr marL="285750" marR="0" lvl="0" indent="-285750" algn="l" defTabSz="914400" rtl="0" eaLnBrk="1" fontAlgn="auto" latinLnBrk="0" hangingPunct="1">
              <a:lnSpc>
                <a:spcPts val="160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Onde estão as interdependências importantes com outras partes do governo e há um compromisso compartilhado com outras partes interessadas do governo para alcançar os objetivos da ação de minas? Em caso negativo, o que pode ser feito para promover um compromisso partilhado?</a:t>
            </a:r>
          </a:p>
          <a:p>
            <a:pPr marL="285750" marR="0" lvl="0" indent="-285750" algn="l" defTabSz="914400" rtl="0" eaLnBrk="1" fontAlgn="auto" latinLnBrk="0" hangingPunct="1">
              <a:lnSpc>
                <a:spcPts val="160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Os doadores entendem os objetivos estratégicos nacionais e os seus objetivos estão alinhados com o ToC? Qual é a melhor maneira de coordenar o apoio dos doadores para alcançar os objetivos estratégicos mais críticos?</a:t>
            </a:r>
          </a:p>
          <a:p>
            <a:pPr marL="285750" marR="0" lvl="0" indent="-285750" algn="l" defTabSz="914400" rtl="0" eaLnBrk="1" fontAlgn="auto" latinLnBrk="0" hangingPunct="1">
              <a:lnSpc>
                <a:spcPts val="160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Quando monitorizamos o nosso progresso, estamos refletindo sobre o ToC para entender se há falha na implementação e/ou na teoria? </a:t>
            </a:r>
          </a:p>
          <a:p>
            <a:pPr marL="285750" marR="0" lvl="0" indent="-285750" algn="l" defTabSz="914400" rtl="0" eaLnBrk="1" fontAlgn="auto" latinLnBrk="0" hangingPunct="1">
              <a:lnSpc>
                <a:spcPts val="160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que estamos a aprender e o que isso nos diz sobre o ToC? O que nos diz sobre a forma como o setor de ação de minas está a colaborar (ou não)? Podemos fazer mais para melhorar a coordenação entre governo, doadores e implementadores?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Tx/>
              <a:buChar char="-"/>
              <a:tabLst/>
              <a:defRPr/>
            </a:pPr>
            <a:endParaRPr kumimoji="0" lang="en-GB"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2118C9A1-58E9-4E70-8A7E-B04836772440}"/>
              </a:ext>
            </a:extLst>
          </p:cNvPr>
          <p:cNvSpPr/>
          <p:nvPr/>
        </p:nvSpPr>
        <p:spPr>
          <a:xfrm flipH="1">
            <a:off x="434861" y="2037327"/>
            <a:ext cx="4104088" cy="4513857"/>
          </a:xfrm>
          <a:prstGeom prst="round2DiagRect">
            <a:avLst/>
          </a:prstGeom>
          <a:solidFill>
            <a:schemeClr val="accent1"/>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Equipas</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Planeamento</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Estratégico</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da AN</a:t>
            </a:r>
            <a:r>
              <a:rPr lang="en-GB" sz="1400" b="1" u="sng" dirty="0">
                <a:solidFill>
                  <a:prstClr val="white"/>
                </a:solidFill>
                <a:latin typeface="Arial" panose="020B0604020202020204" pitchFamily="34" charset="0"/>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podem</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o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identificar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seus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objetivos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estratégicos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caminhos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mudança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Alta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Administração</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o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vincular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alavancar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outras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iniciativas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governamentais</a:t>
            </a:r>
            <a:endPar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Equipas</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Coordenação</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Doadores</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da AN</a:t>
            </a:r>
            <a:r>
              <a:rPr kumimoji="0"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podem</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o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uma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estrutura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abrangente</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reunir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diferentes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parceiros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doadores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gerir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coordenação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1" name="Title 1">
            <a:extLst>
              <a:ext uri="{FF2B5EF4-FFF2-40B4-BE49-F238E27FC236}">
                <a16:creationId xmlns:a16="http://schemas.microsoft.com/office/drawing/2014/main" id="{AF26C010-DB0A-624A-985C-29947B7B27AA}"/>
              </a:ext>
            </a:extLst>
          </p:cNvPr>
          <p:cNvSpPr txBox="1">
            <a:spLocks/>
          </p:cNvSpPr>
          <p:nvPr/>
        </p:nvSpPr>
        <p:spPr>
          <a:xfrm>
            <a:off x="362392" y="306816"/>
            <a:ext cx="11838533" cy="542723"/>
          </a:xfrm>
          <a:prstGeom prst="rect">
            <a:avLst/>
          </a:prstGeom>
        </p:spPr>
        <p:txBody>
          <a:bodyPr vert="horz" lIns="91440" tIns="45720" rIns="91440" bIns="45720" numCol="1" spcCol="25200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solidFill>
                  <a:srgbClr val="4472C4"/>
                </a:solidFill>
                <a:latin typeface="Arial" panose="020B0604020202020204" pitchFamily="34" charset="0"/>
                <a:cs typeface="Arial" panose="020B0604020202020204" pitchFamily="34" charset="0"/>
              </a:defRPr>
            </a:pPr>
            <a:r>
              <a:rPr kumimoji="0" sz="2800" b="1" i="0" u="none" strike="noStrike" kern="1200" cap="none" spc="0" normalizeH="0" baseline="0" noProof="0">
                <a:ln>
                  <a:noFill/>
                </a:ln>
                <a:solidFill>
                  <a:srgbClr val="4472C4"/>
                </a:solidFill>
                <a:effectLst/>
                <a:uLnTx/>
                <a:uFillTx/>
                <a:latin typeface="Arial" panose="020B0604020202020204" pitchFamily="34" charset="0"/>
                <a:ea typeface="+mj-ea"/>
                <a:cs typeface="Arial" panose="020B0604020202020204" pitchFamily="34" charset="0"/>
              </a:rPr>
              <a:t>Autoridades Nacionais</a:t>
            </a:r>
            <a:r>
              <a:rPr kumimoji="0" sz="2000" b="0" i="0" u="none" strike="noStrike" kern="1200" cap="none" spc="0" normalizeH="0" baseline="0" noProof="0">
                <a:ln>
                  <a:noFill/>
                </a:ln>
                <a:solidFill>
                  <a:srgbClr val="4472C4"/>
                </a:solidFill>
                <a:effectLst/>
                <a:uLnTx/>
                <a:uFillTx/>
                <a:latin typeface="Arial" panose="020B0604020202020204" pitchFamily="34" charset="0"/>
                <a:ea typeface="+mj-ea"/>
                <a:cs typeface="Arial" panose="020B0604020202020204" pitchFamily="34" charset="0"/>
              </a:rPr>
              <a:t> - Como usar o ToC</a:t>
            </a:r>
            <a:endParaRPr kumimoji="0" lang="en-GB" sz="2000" b="0"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sp>
        <p:nvSpPr>
          <p:cNvPr id="15" name="Rectangle 14">
            <a:extLst>
              <a:ext uri="{FF2B5EF4-FFF2-40B4-BE49-F238E27FC236}">
                <a16:creationId xmlns:a16="http://schemas.microsoft.com/office/drawing/2014/main" id="{98F0575D-2536-414F-A151-6EC3285A48A5}"/>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A913472-417B-4AB3-A502-8378570790A4}"/>
              </a:ext>
            </a:extLst>
          </p:cNvPr>
          <p:cNvSpPr txBox="1"/>
          <p:nvPr/>
        </p:nvSpPr>
        <p:spPr>
          <a:xfrm>
            <a:off x="362392" y="1005488"/>
            <a:ext cx="1134700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ToC pode ser usado como uma </a:t>
            </a:r>
            <a:r>
              <a:rPr kumimoji="0" lang="pt-PT"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ferramenta de design, coordenação e gestão, </a:t>
            </a:r>
            <a:r>
              <a:rPr kumimoji="0" lang="pt-PT"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identificando onde estão as interdependências críticas entre as atividades e as partes interessadas dentro e fora do setor de ação de minas. Isso pode ser usado para incentivar a coordenação entre o governo, doadores e implementadores e para identificar quaisquer lacunas no apoio. Também deve ser usado para refletir sobre onde os progressos estão e não estão a ser feitos, aprender com isso e ajustar a política e estratégia da NMAA, quando necessário. </a:t>
            </a:r>
          </a:p>
        </p:txBody>
      </p:sp>
      <p:sp>
        <p:nvSpPr>
          <p:cNvPr id="2" name="Slide Number Placeholder 5">
            <a:extLst>
              <a:ext uri="{FF2B5EF4-FFF2-40B4-BE49-F238E27FC236}">
                <a16:creationId xmlns:a16="http://schemas.microsoft.com/office/drawing/2014/main" id="{3A4E5D49-CD40-3C6E-AA3F-1BAF08BCF2E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1108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7A97632F-0526-3D42-9B14-7E29B2D268BF}"/>
              </a:ext>
            </a:extLst>
          </p:cNvPr>
          <p:cNvSpPr/>
          <p:nvPr/>
        </p:nvSpPr>
        <p:spPr>
          <a:xfrm flipH="1">
            <a:off x="4952999" y="2078713"/>
            <a:ext cx="6793613" cy="4396211"/>
          </a:xfrm>
          <a:prstGeom prst="round2DiagRect">
            <a:avLst/>
          </a:prstGeom>
          <a:solidFill>
            <a:srgbClr val="009FE3">
              <a:alpha val="15266"/>
            </a:srgb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03A71"/>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7FCE5542-C944-3B4F-A942-3C34D5D267F5}"/>
              </a:ext>
            </a:extLst>
          </p:cNvPr>
          <p:cNvSpPr/>
          <p:nvPr/>
        </p:nvSpPr>
        <p:spPr>
          <a:xfrm>
            <a:off x="5102034" y="2320248"/>
            <a:ext cx="6666613" cy="43704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sz="1400" b="1">
                <a:solidFill>
                  <a:srgbClr val="103A71"/>
                </a:solidFill>
                <a:latin typeface="Arial" panose="020B0604020202020204" pitchFamily="34" charset="0"/>
                <a:ea typeface="+mj-ea"/>
                <a:cs typeface="Arial" panose="020B0604020202020204" pitchFamily="34" charset="0"/>
              </a:defRPr>
            </a:pP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Perguntas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orientadoras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ts val="144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estratégicos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importantes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das NMAA?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nossos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alinhados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Deixámos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claros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estratégicos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as NMAA?</a:t>
            </a:r>
          </a:p>
          <a:p>
            <a:pPr marL="285750" marR="0" lvl="0" indent="-285750" algn="l" defTabSz="914400" rtl="0" eaLnBrk="1" fontAlgn="auto" latinLnBrk="0" hangingPunct="1">
              <a:lnSpc>
                <a:spcPts val="144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Estamos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plenamente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as NMAA e outros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doadores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maximizar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potencial</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impacto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coletivo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sector?</a:t>
            </a:r>
          </a:p>
          <a:p>
            <a:pPr marL="285750" marR="0" lvl="0" indent="-285750" algn="l" defTabSz="914400" rtl="0" eaLnBrk="1" fontAlgn="auto" latinLnBrk="0" hangingPunct="1">
              <a:lnSpc>
                <a:spcPts val="144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é</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precisamos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incentivar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nossos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parceiros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dentro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fora da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anti minas –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trabalharem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conjunto? Como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fazemos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forma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adequada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Estamos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maximizar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relação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qualidade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preço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ts val="1440"/>
              </a:lnSpc>
              <a:spcBef>
                <a:spcPts val="0"/>
              </a:spcBef>
              <a:spcAft>
                <a:spcPts val="6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as lacunas no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minar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principais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estratégicos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NMAA? Como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usar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nossa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influência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alavancar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mudança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ts val="1440"/>
              </a:lnSpc>
              <a:spcBef>
                <a:spcPts val="0"/>
              </a:spcBef>
              <a:spcAft>
                <a:spcPts val="12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Quando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monitorizamos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progresso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estamos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refletir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entender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há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falha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teoria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ts val="1440"/>
              </a:lnSpc>
              <a:spcBef>
                <a:spcPts val="0"/>
              </a:spcBef>
              <a:spcAft>
                <a:spcPts val="12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estamos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aprender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o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diz</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diz</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forma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minas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colaborar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Podemos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fazer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melhorar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entre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governo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doadores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implementadores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endParaRPr kumimoji="0" lang="en-GB"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Rectangle: Rounded Corners 7">
            <a:extLst>
              <a:ext uri="{FF2B5EF4-FFF2-40B4-BE49-F238E27FC236}">
                <a16:creationId xmlns:a16="http://schemas.microsoft.com/office/drawing/2014/main" id="{D73B7288-10A1-014F-8127-AA60CB70E06E}"/>
              </a:ext>
            </a:extLst>
          </p:cNvPr>
          <p:cNvSpPr/>
          <p:nvPr/>
        </p:nvSpPr>
        <p:spPr>
          <a:xfrm flipH="1">
            <a:off x="353467" y="2078713"/>
            <a:ext cx="4108365" cy="4396210"/>
          </a:xfrm>
          <a:prstGeom prst="round2DiagRect">
            <a:avLst/>
          </a:prstGeom>
          <a:solidFill>
            <a:srgbClr val="009FE3"/>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sz="1500" b="1" u="sng">
                <a:solidFill>
                  <a:prstClr val="white"/>
                </a:solidFill>
                <a:latin typeface="Arial" panose="020B0604020202020204" pitchFamily="34" charset="0"/>
                <a:cs typeface="Arial" panose="020B0604020202020204" pitchFamily="34" charset="0"/>
              </a:defRPr>
            </a:pP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Equipas</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política</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programação</a:t>
            </a:r>
            <a:endPar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o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ajudar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tomar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decisões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financiamento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programação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também</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deve</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ser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usado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um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quadro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abrangente</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construir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alianças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mais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estreitas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uma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melhor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coordenação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entre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parceiros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internacionais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bem</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autoridades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nacionais</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300"/>
              </a:spcAft>
              <a:buClrTx/>
              <a:buSzTx/>
              <a:buFontTx/>
              <a:buNone/>
              <a:tabLst/>
              <a:defRPr sz="1500" b="1" u="sng">
                <a:solidFill>
                  <a:prstClr val="white"/>
                </a:solidFill>
                <a:latin typeface="Arial" panose="020B0604020202020204" pitchFamily="34" charset="0"/>
                <a:cs typeface="Arial" panose="020B0604020202020204" pitchFamily="34" charset="0"/>
              </a:defRPr>
            </a:pP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Revisão</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Anual</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4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líderes</a:t>
            </a:r>
            <a:r>
              <a:rPr kumimoji="0"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MEL</a:t>
            </a:r>
          </a:p>
          <a:p>
            <a:pPr marL="0" marR="0" lvl="0" indent="0" algn="l" defTabSz="914400" rtl="0" eaLnBrk="1" fontAlgn="auto" latinLnBrk="0" hangingPunct="1">
              <a:lnSpc>
                <a:spcPct val="100000"/>
              </a:lnSpc>
              <a:spcBef>
                <a:spcPts val="0"/>
              </a:spcBef>
              <a:spcAft>
                <a:spcPts val="3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orientar</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uma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avaliação</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baseada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em</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teoria</a:t>
            </a:r>
            <a:r>
              <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5" name="Title 1">
            <a:extLst>
              <a:ext uri="{FF2B5EF4-FFF2-40B4-BE49-F238E27FC236}">
                <a16:creationId xmlns:a16="http://schemas.microsoft.com/office/drawing/2014/main" id="{E5167EE2-138D-AB4E-A3AE-8B4A52774512}"/>
              </a:ext>
            </a:extLst>
          </p:cNvPr>
          <p:cNvSpPr txBox="1">
            <a:spLocks/>
          </p:cNvSpPr>
          <p:nvPr/>
        </p:nvSpPr>
        <p:spPr>
          <a:xfrm>
            <a:off x="353467" y="242551"/>
            <a:ext cx="11838533" cy="542723"/>
          </a:xfrm>
          <a:prstGeom prst="rect">
            <a:avLst/>
          </a:prstGeom>
        </p:spPr>
        <p:txBody>
          <a:bodyPr vert="horz" lIns="91440" tIns="45720" rIns="91440" bIns="45720" numCol="1" spcCol="25200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solidFill>
                  <a:srgbClr val="009FE3"/>
                </a:solidFill>
                <a:latin typeface="Arial" panose="020B0604020202020204" pitchFamily="34" charset="0"/>
                <a:cs typeface="Arial" panose="020B0604020202020204" pitchFamily="34" charset="0"/>
              </a:defRPr>
            </a:pPr>
            <a:r>
              <a:rPr kumimoji="0" sz="2800" b="1" i="0" u="none" strike="noStrike" kern="1200" cap="none" spc="0" normalizeH="0" baseline="0" noProof="0">
                <a:ln>
                  <a:noFill/>
                </a:ln>
                <a:solidFill>
                  <a:srgbClr val="009FE3"/>
                </a:solidFill>
                <a:effectLst/>
                <a:uLnTx/>
                <a:uFillTx/>
                <a:latin typeface="Arial" panose="020B0604020202020204" pitchFamily="34" charset="0"/>
                <a:ea typeface="+mj-ea"/>
                <a:cs typeface="Arial" panose="020B0604020202020204" pitchFamily="34" charset="0"/>
              </a:rPr>
              <a:t>Doadores</a:t>
            </a:r>
            <a:r>
              <a:rPr kumimoji="0" sz="2000" b="0" i="0" u="none" strike="noStrike" kern="1200" cap="none" spc="0" normalizeH="0" baseline="0" noProof="0">
                <a:ln>
                  <a:noFill/>
                </a:ln>
                <a:solidFill>
                  <a:srgbClr val="009FE3"/>
                </a:solidFill>
                <a:effectLst/>
                <a:uLnTx/>
                <a:uFillTx/>
                <a:latin typeface="Arial" panose="020B0604020202020204" pitchFamily="34" charset="0"/>
                <a:ea typeface="+mj-ea"/>
                <a:cs typeface="Arial" panose="020B0604020202020204" pitchFamily="34" charset="0"/>
              </a:rPr>
              <a:t> - Como usar o ToC</a:t>
            </a:r>
            <a:endParaRPr kumimoji="0" lang="en-GB" sz="2000" b="0" i="0" u="none" strike="noStrike" kern="1200" cap="none" spc="0" normalizeH="0" baseline="0" noProof="0" dirty="0">
              <a:ln>
                <a:noFill/>
              </a:ln>
              <a:solidFill>
                <a:srgbClr val="009FE3"/>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55C64C0B-3E20-0842-9EB0-DDA437DFF8D1}"/>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B9806A2-5D3C-4676-A928-757C2BEAF87A}"/>
              </a:ext>
            </a:extLst>
          </p:cNvPr>
          <p:cNvSpPr txBox="1"/>
          <p:nvPr/>
        </p:nvSpPr>
        <p:spPr>
          <a:xfrm>
            <a:off x="353467" y="785274"/>
            <a:ext cx="1170306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usado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informar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conceção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do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parcerias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sistemas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monitorização</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avaliação</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aprendizagem</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(MEL)</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usado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alinhar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estratégicos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institucionais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NMAA e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identificar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interdependências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outras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alavancando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colaboração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quando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necessário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dentro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fora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minas. É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também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um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instrumento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útil</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compreender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haver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falhas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teoria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ajustamentos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necessários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maximizar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impacto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coletivo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nível</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país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Finalmente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é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uma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ferramenta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importante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monitorizar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avaliar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progresso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tomar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decisões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baseadas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evidências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política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p>
        </p:txBody>
      </p:sp>
      <p:sp>
        <p:nvSpPr>
          <p:cNvPr id="7" name="Slide Number Placeholder 5">
            <a:extLst>
              <a:ext uri="{FF2B5EF4-FFF2-40B4-BE49-F238E27FC236}">
                <a16:creationId xmlns:a16="http://schemas.microsoft.com/office/drawing/2014/main" id="{C4851A46-E93F-BA8F-4EF5-0C67E43E026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245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B9119855-ACB2-C541-A72E-936AD2E680FA}"/>
              </a:ext>
            </a:extLst>
          </p:cNvPr>
          <p:cNvSpPr/>
          <p:nvPr/>
        </p:nvSpPr>
        <p:spPr>
          <a:xfrm flipH="1">
            <a:off x="4953000" y="2020419"/>
            <a:ext cx="6831496" cy="4402416"/>
          </a:xfrm>
          <a:prstGeom prst="round2DiagRect">
            <a:avLst/>
          </a:prstGeom>
          <a:solidFill>
            <a:srgbClr val="7DB414">
              <a:alpha val="15266"/>
            </a:srgbClr>
          </a:solidFill>
          <a:ln w="12700" cap="flat" cmpd="sng" algn="ctr">
            <a:solidFill>
              <a:prstClr val="white">
                <a:hueOff val="0"/>
                <a:satOff val="0"/>
                <a:lumOff val="0"/>
                <a:alphaOff val="0"/>
              </a:prstClr>
            </a:solidFill>
            <a:prstDash val="solid"/>
            <a:miter lim="800000"/>
          </a:ln>
          <a:effectLst/>
        </p:spPr>
        <p:txBody>
          <a:bodyPr spcFirstLastPara="0" vert="horz" wrap="square" lIns="108000" tIns="180000" rIns="108000" bIns="503999"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03A71"/>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F534F1F2-4947-644D-B18B-AA61F47CB0CC}"/>
              </a:ext>
            </a:extLst>
          </p:cNvPr>
          <p:cNvSpPr/>
          <p:nvPr/>
        </p:nvSpPr>
        <p:spPr>
          <a:xfrm>
            <a:off x="5215443" y="2269918"/>
            <a:ext cx="6306609" cy="34898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sz="1400" b="1">
                <a:solidFill>
                  <a:srgbClr val="103A71"/>
                </a:solidFill>
                <a:latin typeface="Arial" panose="020B0604020202020204" pitchFamily="34" charset="0"/>
                <a:ea typeface="+mj-ea"/>
                <a:cs typeface="Arial" panose="020B0604020202020204" pitchFamily="34" charset="0"/>
              </a:defRPr>
            </a:pP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Perguntas</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orientadoras</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ts val="1600"/>
              </a:lnSpc>
              <a:spcBef>
                <a:spcPts val="0"/>
              </a:spcBef>
              <a:spcAft>
                <a:spcPts val="9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encaixa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no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geral</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impactos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contribuir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encaixa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prioridades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NMAA?</a:t>
            </a:r>
          </a:p>
          <a:p>
            <a:pPr marL="171450" marR="0" lvl="0" indent="-171450" algn="l" defTabSz="914400" rtl="0" eaLnBrk="1" fontAlgn="auto" latinLnBrk="0" hangingPunct="1">
              <a:lnSpc>
                <a:spcPts val="1600"/>
              </a:lnSpc>
              <a:spcBef>
                <a:spcPts val="0"/>
              </a:spcBef>
              <a:spcAft>
                <a:spcPts val="9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fora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contribuir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esses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impactos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interdependências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trabalho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Há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específicas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deve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ts val="1600"/>
              </a:lnSpc>
              <a:spcBef>
                <a:spcPts val="0"/>
              </a:spcBef>
              <a:spcAft>
                <a:spcPts val="9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Todos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equipa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entendem</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papel</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dentro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interdependências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outras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alcançar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impacto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significa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trabalho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deles? </a:t>
            </a:r>
          </a:p>
          <a:p>
            <a:pPr marL="171450" marR="0" lvl="0"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Quando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monitorizamos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progresso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estamos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refletindo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entender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há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falha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teoria</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que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nos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diz</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forma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minas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colaborar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Podemos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fazer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melhorar</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entre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governo</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doadores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implementadores</a:t>
            </a:r>
            <a:r>
              <a:rPr kumimoji="0"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Rectangle: Rounded Corners 7">
            <a:extLst>
              <a:ext uri="{FF2B5EF4-FFF2-40B4-BE49-F238E27FC236}">
                <a16:creationId xmlns:a16="http://schemas.microsoft.com/office/drawing/2014/main" id="{63C338C3-BB40-7E48-ADD5-CE84FA4678B9}"/>
              </a:ext>
            </a:extLst>
          </p:cNvPr>
          <p:cNvSpPr/>
          <p:nvPr/>
        </p:nvSpPr>
        <p:spPr>
          <a:xfrm flipH="1">
            <a:off x="407500" y="1934355"/>
            <a:ext cx="4283055" cy="4488480"/>
          </a:xfrm>
          <a:prstGeom prst="round2DiagRect">
            <a:avLst/>
          </a:prstGeom>
          <a:solidFill>
            <a:srgbClr val="7DB414"/>
          </a:solidFill>
          <a:ln w="12700" cap="flat" cmpd="sng" algn="ctr">
            <a:solidFill>
              <a:srgbClr val="7DB414"/>
            </a:solidFill>
            <a:prstDash val="solid"/>
            <a:miter lim="800000"/>
          </a:ln>
          <a:effectLst/>
        </p:spPr>
        <p:txBody>
          <a:bodyPr spcFirstLastPara="0" vert="horz" wrap="square" lIns="0" tIns="0" rIns="0" bIns="0" numCol="1" spcCol="1270" anchor="t" anchorCtr="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a:t>
            </a:r>
            <a:r>
              <a:rPr kumimoji="0" sz="13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equipas</a:t>
            </a: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design do </a:t>
            </a:r>
            <a:r>
              <a:rPr kumimoji="0" sz="13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programa</a:t>
            </a: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podem</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o </a:t>
            </a:r>
            <a:br>
              <a:rPr kumimoji="0" lang="en-GB"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apoiar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processo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design,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garantir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alinhamento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dos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objetivos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 as NMAA/</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doadores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onde</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colaboração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coordenação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outras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partes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interessadas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é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necessária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a:t>
            </a:r>
            <a:r>
              <a:rPr kumimoji="0" sz="13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Equipas</a:t>
            </a: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MEL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podem</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usar 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refletir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sobre</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progresso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identificar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implementação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vs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falha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teórica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apoiar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 equip</a:t>
            </a:r>
            <a:r>
              <a:rPr kumimoji="0" lang="pt-PT"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 do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em</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processos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gestão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adaptativa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que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otimizarão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mudança</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nível</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resultado. </a:t>
            </a:r>
          </a:p>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a:t>
            </a:r>
            <a:r>
              <a:rPr kumimoji="0" sz="13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equipas</a:t>
            </a: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300" b="1"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gestão</a:t>
            </a:r>
            <a:r>
              <a:rPr kumimoji="0" sz="13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podem</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utilizar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juntamente</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quadros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resultados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trimestralmente</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refletir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sobre</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forma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programas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estão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contribuir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objetivos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estratégicos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do sector 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quando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se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juntar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às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atividades</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alcançar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um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maior</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impacto</a:t>
            </a:r>
            <a:r>
              <a:rPr kumimoji="0"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04DB5E0A-9F30-6849-9CCD-DECA198E8298}"/>
              </a:ext>
            </a:extLst>
          </p:cNvPr>
          <p:cNvSpPr txBox="1">
            <a:spLocks/>
          </p:cNvSpPr>
          <p:nvPr/>
        </p:nvSpPr>
        <p:spPr>
          <a:xfrm>
            <a:off x="337931" y="236931"/>
            <a:ext cx="11945990" cy="542723"/>
          </a:xfrm>
          <a:prstGeom prst="rect">
            <a:avLst/>
          </a:prstGeom>
        </p:spPr>
        <p:txBody>
          <a:bodyPr vert="horz" lIns="91440" tIns="45720" rIns="91440" bIns="45720" numCol="1" spcCol="25200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solidFill>
                  <a:srgbClr val="7DB414"/>
                </a:solidFill>
                <a:latin typeface="Arial" panose="020B0604020202020204" pitchFamily="34" charset="0"/>
                <a:cs typeface="Arial" panose="020B0604020202020204" pitchFamily="34" charset="0"/>
              </a:defRPr>
            </a:pPr>
            <a:r>
              <a:rPr kumimoji="0" sz="2400" b="1" i="0" u="none" strike="noStrike" kern="1200" cap="none" spc="0" normalizeH="0" baseline="0" noProof="0">
                <a:ln>
                  <a:noFill/>
                </a:ln>
                <a:solidFill>
                  <a:srgbClr val="7DB414"/>
                </a:solidFill>
                <a:effectLst/>
                <a:uLnTx/>
                <a:uFillTx/>
                <a:latin typeface="Arial" panose="020B0604020202020204" pitchFamily="34" charset="0"/>
                <a:ea typeface="+mj-ea"/>
                <a:cs typeface="Arial" panose="020B0604020202020204" pitchFamily="34" charset="0"/>
              </a:rPr>
              <a:t>Parceiros de Implementação </a:t>
            </a:r>
            <a:r>
              <a:rPr kumimoji="0" sz="1800" b="0" i="0" u="none" strike="noStrike" kern="1200" cap="none" spc="0" normalizeH="0" baseline="0" noProof="0">
                <a:ln>
                  <a:noFill/>
                </a:ln>
                <a:solidFill>
                  <a:srgbClr val="7DB414"/>
                </a:solidFill>
                <a:effectLst/>
                <a:uLnTx/>
                <a:uFillTx/>
                <a:latin typeface="Arial" panose="020B0604020202020204" pitchFamily="34" charset="0"/>
                <a:ea typeface="+mj-ea"/>
                <a:cs typeface="Arial" panose="020B0604020202020204" pitchFamily="34" charset="0"/>
              </a:rPr>
              <a:t>- Como usar o ToC</a:t>
            </a:r>
            <a:endParaRPr kumimoji="0" lang="en-GB" sz="1800" b="0" i="0" u="none" strike="noStrike" kern="1200" cap="none" spc="0" normalizeH="0" baseline="0" noProof="0" dirty="0">
              <a:ln>
                <a:noFill/>
              </a:ln>
              <a:solidFill>
                <a:srgbClr val="7DB414"/>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8DD166B3-FBCD-244F-B7B9-F03F10D3A4FD}"/>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4E0DDEC-A7F4-4C6A-8E69-F6C0480809AF}"/>
              </a:ext>
            </a:extLst>
          </p:cNvPr>
          <p:cNvSpPr txBox="1"/>
          <p:nvPr/>
        </p:nvSpPr>
        <p:spPr>
          <a:xfrm>
            <a:off x="337930" y="764804"/>
            <a:ext cx="1161700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ser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usado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informar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design do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o MEL.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ser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usado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identificar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interdependências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outras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partes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interessadas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onde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colaboração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necessárias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ajudar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membros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equip</a:t>
            </a:r>
            <a:r>
              <a:rPr kumimoji="0" lang="pt-PT"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entender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seu</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trabalho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específico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contribui</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o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sucesso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em</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geral</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Usado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juntamente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com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TdA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descritos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adiante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neste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guia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ele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informar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sistemas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estruturas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MEL,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ajudando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identificar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falhas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falhas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teóricas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que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podem</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informar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ajustes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programa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ser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repassados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doadores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NMAA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informar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políticas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estratégias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futuras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um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p>
        </p:txBody>
      </p:sp>
      <p:sp>
        <p:nvSpPr>
          <p:cNvPr id="7" name="Slide Number Placeholder 5">
            <a:extLst>
              <a:ext uri="{FF2B5EF4-FFF2-40B4-BE49-F238E27FC236}">
                <a16:creationId xmlns:a16="http://schemas.microsoft.com/office/drawing/2014/main" id="{D91735C6-D0B5-4E7A-0194-DC3459B8300B}"/>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836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E2F276-A257-8042-A949-60EDEB485746}"/>
              </a:ext>
            </a:extLst>
          </p:cNvPr>
          <p:cNvSpPr/>
          <p:nvPr/>
        </p:nvSpPr>
        <p:spPr>
          <a:xfrm>
            <a:off x="246184" y="270543"/>
            <a:ext cx="119458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800">
                <a:solidFill>
                  <a:srgbClr val="103A71"/>
                </a:solidFill>
                <a:latin typeface="Arial" panose="020B0604020202020204" pitchFamily="34" charset="0"/>
                <a:cs typeface="Arial" panose="020B0604020202020204" pitchFamily="34" charset="0"/>
              </a:defRPr>
            </a:pPr>
            <a:r>
              <a:rPr kumimoji="0" sz="2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Exemplo</a:t>
            </a:r>
            <a:r>
              <a:rPr kumimoji="0" sz="2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2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r>
              <a:rPr kumimoji="0" sz="2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Apoio</a:t>
            </a:r>
            <a:r>
              <a:rPr kumimoji="0" sz="2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à </a:t>
            </a:r>
            <a:r>
              <a:rPr kumimoji="0" sz="24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Ação</a:t>
            </a:r>
            <a:r>
              <a:rPr kumimoji="0" sz="2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Minas para Angola </a:t>
            </a:r>
            <a:r>
              <a:rPr kumimoji="0" sz="2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financiado</a:t>
            </a:r>
            <a:r>
              <a:rPr kumimoji="0" sz="2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pelo</a:t>
            </a:r>
            <a:r>
              <a:rPr kumimoji="0" sz="2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Reino</a:t>
            </a:r>
            <a:r>
              <a:rPr kumimoji="0" sz="2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Unido</a:t>
            </a:r>
            <a:endParaRPr kumimoji="0" lang="en-US" sz="2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2912C9B-5D1C-450A-A25F-6C890DFDF4FE}"/>
              </a:ext>
            </a:extLst>
          </p:cNvPr>
          <p:cNvSpPr txBox="1"/>
          <p:nvPr/>
        </p:nvSpPr>
        <p:spPr>
          <a:xfrm>
            <a:off x="327312" y="1822546"/>
            <a:ext cx="2282324" cy="3335081"/>
          </a:xfrm>
          <a:prstGeom prst="rect">
            <a:avLst/>
          </a:prstGeom>
          <a:solidFill>
            <a:schemeClr val="accent4">
              <a:lumMod val="40000"/>
              <a:lumOff val="60000"/>
            </a:schemeClr>
          </a:solidFill>
          <a:ln>
            <a:noFill/>
          </a:ln>
        </p:spPr>
        <p:txBody>
          <a:bodyPr wrap="square" anchor="ctr" anchorCtr="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200" b="1">
                <a:latin typeface="Arial" panose="020B0604020202020204" pitchFamily="34" charset="0"/>
                <a:cs typeface="Arial" panose="020B0604020202020204" pitchFamily="34" charset="0"/>
              </a:defRPr>
            </a:pP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caixas</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destacadas</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laranja</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ilustram</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programa</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GMAP2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Angola.</a:t>
            </a:r>
          </a:p>
          <a:p>
            <a:pPr marL="0" marR="0" lvl="0" indent="0" algn="l" defTabSz="914400" rtl="0" eaLnBrk="1" fontAlgn="auto" latinLnBrk="0" hangingPunct="1">
              <a:lnSpc>
                <a:spcPct val="100000"/>
              </a:lnSpc>
              <a:spcBef>
                <a:spcPts val="0"/>
              </a:spcBef>
              <a:spcAft>
                <a:spcPts val="1200"/>
              </a:spcAft>
              <a:buClrTx/>
              <a:buSzTx/>
              <a:buFontTx/>
              <a:buNone/>
              <a:tabLst/>
              <a:defRPr sz="1200">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Permite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vejam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contribuir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Angola,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haver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interdependências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outras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dentro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fora do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 que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exigem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colaboração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existir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lacunas. </a:t>
            </a:r>
          </a:p>
        </p:txBody>
      </p:sp>
      <p:sp>
        <p:nvSpPr>
          <p:cNvPr id="9" name="TextBox 8">
            <a:extLst>
              <a:ext uri="{FF2B5EF4-FFF2-40B4-BE49-F238E27FC236}">
                <a16:creationId xmlns:a16="http://schemas.microsoft.com/office/drawing/2014/main" id="{CC547522-1445-4EB7-8DDE-19108BAB07B6}"/>
              </a:ext>
            </a:extLst>
          </p:cNvPr>
          <p:cNvSpPr txBox="1"/>
          <p:nvPr/>
        </p:nvSpPr>
        <p:spPr>
          <a:xfrm>
            <a:off x="246184" y="833891"/>
            <a:ext cx="1194581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a:solidFill>
                  <a:srgbClr val="103A71"/>
                </a:solidFill>
                <a:latin typeface="Arial" panose="020B0604020202020204" pitchFamily="34" charset="0"/>
                <a:cs typeface="Arial" panose="020B0604020202020204" pitchFamily="34" charset="0"/>
              </a:defRPr>
            </a:pPr>
            <a:r>
              <a:rPr kumimoji="0" sz="16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 ToC será diferente dependendo do contexto e a sua ênfase pode mudar ao longo do tempo. Um ToC pode ser adaptado para cada programa, com base nas atividades e objetivos estratégicos desse país. Este exemplo demonstra como o ToC pode ser adaptado para o apoio à ação anti minas financiado pelo Reino Unido em Angola (através do GMAP 2022). </a:t>
            </a:r>
          </a:p>
        </p:txBody>
      </p:sp>
      <p:pic>
        <p:nvPicPr>
          <p:cNvPr id="7" name="Picture 6">
            <a:extLst>
              <a:ext uri="{FF2B5EF4-FFF2-40B4-BE49-F238E27FC236}">
                <a16:creationId xmlns:a16="http://schemas.microsoft.com/office/drawing/2014/main" id="{27E874B6-A1EF-C473-0BDE-60136F4A9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250" y="1822546"/>
            <a:ext cx="8725360" cy="4908015"/>
          </a:xfrm>
          <a:prstGeom prst="rect">
            <a:avLst/>
          </a:prstGeom>
          <a:ln>
            <a:solidFill>
              <a:schemeClr val="bg2">
                <a:lumMod val="90000"/>
              </a:schemeClr>
            </a:solidFill>
          </a:ln>
        </p:spPr>
      </p:pic>
      <p:sp>
        <p:nvSpPr>
          <p:cNvPr id="8" name="Slide Number Placeholder 5">
            <a:extLst>
              <a:ext uri="{FF2B5EF4-FFF2-40B4-BE49-F238E27FC236}">
                <a16:creationId xmlns:a16="http://schemas.microsoft.com/office/drawing/2014/main" id="{0215DACA-2A96-05E0-4D82-82ECBC38E57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260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BE6AD-8A5A-1B48-A310-12C59CEDD676}"/>
              </a:ext>
            </a:extLst>
          </p:cNvPr>
          <p:cNvSpPr/>
          <p:nvPr/>
        </p:nvSpPr>
        <p:spPr>
          <a:xfrm>
            <a:off x="246185" y="296558"/>
            <a:ext cx="1169963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800">
                <a:solidFill>
                  <a:srgbClr val="103A71"/>
                </a:solidFill>
                <a:latin typeface="Arial" panose="020B0604020202020204" pitchFamily="34" charset="0"/>
                <a:cs typeface="Arial" panose="020B0604020202020204" pitchFamily="34" charset="0"/>
              </a:defRPr>
            </a:pPr>
            <a:r>
              <a:rPr kumimoji="0" sz="28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Exemplo ToC: </a:t>
            </a:r>
            <a:r>
              <a:rPr kumimoji="0" sz="28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MACMP</a:t>
            </a:r>
            <a:r>
              <a:rPr kumimoji="0" sz="28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Líbano</a:t>
            </a:r>
            <a:endParaRPr kumimoji="0" lang="en-US" sz="28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B8966197-77FE-2749-B222-431B00351EE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8F41EFD-82CB-2643-A3EC-D7FA60FC0BC2}"/>
              </a:ext>
            </a:extLst>
          </p:cNvPr>
          <p:cNvSpPr txBox="1"/>
          <p:nvPr/>
        </p:nvSpPr>
        <p:spPr>
          <a:xfrm>
            <a:off x="345832" y="1465513"/>
            <a:ext cx="2181611" cy="3335081"/>
          </a:xfrm>
          <a:prstGeom prst="rect">
            <a:avLst/>
          </a:prstGeom>
          <a:solidFill>
            <a:schemeClr val="accent2">
              <a:lumMod val="40000"/>
              <a:lumOff val="60000"/>
            </a:schemeClr>
          </a:solidFill>
          <a:ln>
            <a:noFill/>
          </a:ln>
        </p:spPr>
        <p:txBody>
          <a:bodyPr wrap="square" anchor="ctr" anchorCtr="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200" b="1">
                <a:latin typeface="Arial" panose="020B0604020202020204" pitchFamily="34" charset="0"/>
                <a:cs typeface="Arial" panose="020B0604020202020204" pitchFamily="34" charset="0"/>
              </a:defRPr>
            </a:pP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caixas</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realce</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rosa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ilustram</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programa</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a:t>
            </a:r>
            <a:r>
              <a:rPr kumimoji="0"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Líbano</a:t>
            </a:r>
            <a:r>
              <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1200"/>
              </a:spcAft>
              <a:buClrTx/>
              <a:buSzTx/>
              <a:buFontTx/>
              <a:buNone/>
              <a:tabLst/>
              <a:defRPr sz="1200">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Permite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vejam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contribuir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objetivos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 no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Líbano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haver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interdependências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outras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dentro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fora do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 que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exigem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colaboração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existir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lacunas. </a:t>
            </a:r>
          </a:p>
        </p:txBody>
      </p:sp>
      <p:sp>
        <p:nvSpPr>
          <p:cNvPr id="5" name="TextBox 4">
            <a:extLst>
              <a:ext uri="{FF2B5EF4-FFF2-40B4-BE49-F238E27FC236}">
                <a16:creationId xmlns:a16="http://schemas.microsoft.com/office/drawing/2014/main" id="{03C7D6A2-5C69-2D48-B1BB-74F1A72592A9}"/>
              </a:ext>
            </a:extLst>
          </p:cNvPr>
          <p:cNvSpPr txBox="1"/>
          <p:nvPr/>
        </p:nvSpPr>
        <p:spPr>
          <a:xfrm>
            <a:off x="246185" y="819778"/>
            <a:ext cx="106211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103A71"/>
                </a:solidFill>
                <a:latin typeface="Arial" panose="020B0604020202020204" pitchFamily="34" charset="0"/>
                <a:cs typeface="Arial" panose="020B0604020202020204" pitchFamily="34" charset="0"/>
              </a:defRPr>
            </a:pPr>
            <a:r>
              <a:rPr kumimoji="0" sz="16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Este exemplo demonstra como o ToC pode ser adaptado para MACMP no Líbano</a:t>
            </a: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E7968261-84C1-A15F-550A-4ADFBED6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555" y="1434691"/>
            <a:ext cx="9030984" cy="5079929"/>
          </a:xfrm>
          <a:prstGeom prst="rect">
            <a:avLst/>
          </a:prstGeom>
          <a:ln>
            <a:solidFill>
              <a:schemeClr val="bg1">
                <a:lumMod val="75000"/>
              </a:schemeClr>
            </a:solidFill>
          </a:ln>
        </p:spPr>
      </p:pic>
      <p:sp>
        <p:nvSpPr>
          <p:cNvPr id="12" name="Slide Number Placeholder 5">
            <a:extLst>
              <a:ext uri="{FF2B5EF4-FFF2-40B4-BE49-F238E27FC236}">
                <a16:creationId xmlns:a16="http://schemas.microsoft.com/office/drawing/2014/main" id="{1DE0DB07-55B1-C61D-C0AC-4CFD513BAC2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744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54E4384-4B57-4316-8B7D-210E5B6C6769}"/>
              </a:ext>
            </a:extLst>
          </p:cNvPr>
          <p:cNvSpPr/>
          <p:nvPr/>
        </p:nvSpPr>
        <p:spPr>
          <a:xfrm>
            <a:off x="209169" y="350238"/>
            <a:ext cx="11614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000">
                <a:solidFill>
                  <a:srgbClr val="103A71"/>
                </a:solidFill>
                <a:latin typeface="Arial" panose="020B0604020202020204" pitchFamily="34" charset="0"/>
                <a:cs typeface="Arial" panose="020B0604020202020204" pitchFamily="34" charset="0"/>
              </a:defRPr>
            </a:pPr>
            <a:r>
              <a:rPr kumimoji="0" sz="20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Perguntas-chave de desempenho (KPQ) – O que são e como as usa? </a:t>
            </a:r>
            <a:r>
              <a:rPr kumimoji="0" sz="20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85AAEE8D-DC1E-B847-AB61-E370FE32DC5E}"/>
              </a:ext>
            </a:extLst>
          </p:cNvPr>
          <p:cNvSpPr/>
          <p:nvPr/>
        </p:nvSpPr>
        <p:spPr>
          <a:xfrm>
            <a:off x="4320209" y="890840"/>
            <a:ext cx="7266740" cy="5455369"/>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0" rIns="432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Arial" panose="020B0604020202020204" pitchFamily="34" charset="0"/>
                <a:cs typeface="Arial" panose="020B0604020202020204" pitchFamily="34" charset="0"/>
              </a:defRPr>
            </a:pPr>
            <a:r>
              <a:rPr kumimoji="0"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KPQ de </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Orientação</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Geral</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podem</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usados</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ajudar</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estruturar</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reuniões</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workshops de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aprendizagem</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para se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concentrar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mudança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nível</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resultado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Cada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autoridade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nacional</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organismo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coordenador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principal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deve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usar as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perguntas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entender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onde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ação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de minas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funcionar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bem</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tão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bem</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entender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que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mudança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acontecer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Isso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ajudar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as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autoridades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responsabilizar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as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partes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interessadas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incentivar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colaboração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e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resolução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coletiva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problemas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b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br>
            <a:b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b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KPQ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foram</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organizados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potencialmente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trabalhar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numa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base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rotativa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com o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foco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dos KPQ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mudando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periodicamente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exemplo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trimestralmente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Cada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KPQ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tem</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uma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pergunta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aberta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porquê</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incentivar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uma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compreensão</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mais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profunda do que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está</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afetar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mudança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que,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sua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vez</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informar</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as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adaptações</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no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nível</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programa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da </a:t>
            </a:r>
            <a:r>
              <a:rPr kumimoji="0" sz="1200" b="0" i="0" u="none" strike="noStrike" kern="1200" cap="none" spc="0" normalizeH="0" baseline="0" noProof="0" dirty="0" err="1">
                <a:ln>
                  <a:noFill/>
                </a:ln>
                <a:solidFill>
                  <a:srgbClr val="44546A">
                    <a:lumMod val="50000"/>
                  </a:srgbClr>
                </a:solidFill>
                <a:effectLst/>
                <a:uLnTx/>
                <a:uFillTx/>
                <a:latin typeface="Arial" panose="020B0604020202020204" pitchFamily="34" charset="0"/>
                <a:ea typeface="+mn-ea"/>
                <a:cs typeface="Arial" panose="020B0604020202020204" pitchFamily="34" charset="0"/>
              </a:rPr>
              <a:t>política</a:t>
            </a:r>
            <a:r>
              <a:rPr kumimoji="0"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b="1">
                <a:solidFill>
                  <a:prstClr val="white"/>
                </a:solidFill>
                <a:latin typeface="Arial" panose="020B0604020202020204" pitchFamily="34" charset="0"/>
                <a:cs typeface="Arial" panose="020B0604020202020204" pitchFamily="34" charset="0"/>
              </a:defRPr>
            </a:pPr>
            <a:r>
              <a:rPr kumimoji="0"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Processo</a:t>
            </a:r>
            <a:r>
              <a:rPr kumimoji="0"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critérios</a:t>
            </a:r>
            <a:r>
              <a:rPr kumimoji="0"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seleção</a:t>
            </a:r>
            <a:r>
              <a:rPr kumimoji="0"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KPQ</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solidFill>
                  <a:prstClr val="black"/>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autoridades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nacionais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doadores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organismos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coordenação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selecionar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questões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mais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relevantes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contexto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país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para 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prioridades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estratégicas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útil</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refletir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sobre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dados que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parceiros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execução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já</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recolher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necessário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recolham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mesmos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dados. </a:t>
            </a:r>
          </a:p>
          <a:p>
            <a:pPr marL="0" marR="0" lvl="0" indent="0" algn="l" defTabSz="914400" rtl="0" eaLnBrk="1" fontAlgn="auto" latinLnBrk="0" hangingPunct="1">
              <a:lnSpc>
                <a:spcPct val="100000"/>
              </a:lnSpc>
              <a:spcBef>
                <a:spcPts val="0"/>
              </a:spcBef>
              <a:spcAft>
                <a:spcPts val="0"/>
              </a:spcAft>
              <a:buClrTx/>
              <a:buSzTx/>
              <a:buFontTx/>
              <a:buNone/>
              <a:tabLst/>
              <a:defRPr sz="1400">
                <a:solidFill>
                  <a:prstClr val="black"/>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KPQ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adicionais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desenvolvidos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necessário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entanto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devem</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ser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enquadrados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sz="1400">
                <a:solidFill>
                  <a:prstClr val="black"/>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Avaliar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criticamente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premissas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nível</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resultado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premissas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específicas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contexto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sz="1400">
                <a:solidFill>
                  <a:prstClr val="black"/>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 de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propriedade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país</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sz="1400">
                <a:solidFill>
                  <a:prstClr val="black"/>
                </a:solidFill>
                <a:latin typeface="Arial" panose="020B0604020202020204" pitchFamily="34" charset="0"/>
                <a:cs typeface="Arial" panose="020B0604020202020204" pitchFamily="34" charset="0"/>
              </a:defRPr>
            </a:pP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perguntas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abertas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promover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respostas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qualitativas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evitando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uma</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resposta</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sim/</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não</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sz="1400">
                <a:solidFill>
                  <a:prstClr val="black"/>
                </a:solidFill>
                <a:latin typeface="Arial" panose="020B0604020202020204" pitchFamily="34" charset="0"/>
                <a:cs typeface="Arial" panose="020B0604020202020204" pitchFamily="34" charset="0"/>
              </a:defRPr>
            </a:pP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Identifique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implementação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fracasso</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teoria</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apresente</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oportunidades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aprender</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sucessos</a:t>
            </a:r>
            <a:r>
              <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C0F168DD-326F-D48F-DAB3-C08C0048F884}"/>
              </a:ext>
            </a:extLst>
          </p:cNvPr>
          <p:cNvSpPr/>
          <p:nvPr/>
        </p:nvSpPr>
        <p:spPr>
          <a:xfrm>
            <a:off x="309846" y="890840"/>
            <a:ext cx="3633960" cy="472437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Para incentivar a apropriação coletiva das conexões estratégicas, </a:t>
            </a: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este conjunto de ferramentas sugere uma lista de potenciais KPQ para uso pelas autoridades nacionais ou qualquer órgão coordenador principal. Esses KPQ</a:t>
            </a:r>
            <a:r>
              <a:rPr kumimoji="0" sz="1200" b="1" i="1"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são projetados como perguntas </a:t>
            </a: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que o setor de ação de minas dentro de cada país deve se fazer coletivamente</a:t>
            </a: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Potencialmente, poderiam ser usados em reuniões periódicas de coordenação e reflexão em todo o setor e em reuniões mais amplas de coordenação interdepartamental do governo ou reuniões de coordenação nos setores humanitário e de desenvolvimento. </a:t>
            </a:r>
          </a:p>
          <a:p>
            <a:pPr marL="0" marR="0" lvl="0" indent="0" algn="l" defTabSz="914400" rtl="0" eaLnBrk="1" fontAlgn="auto" latinLnBrk="0" hangingPunct="1">
              <a:lnSpc>
                <a:spcPct val="100000"/>
              </a:lnSpc>
              <a:spcBef>
                <a:spcPts val="0"/>
              </a:spcBef>
              <a:spcAft>
                <a:spcPts val="600"/>
              </a:spcAft>
              <a:buClrTx/>
              <a:buSzTx/>
              <a:buFontTx/>
              <a:buNone/>
              <a:tabLst/>
              <a:defRPr sz="1400" b="1">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 objetivo dessas perguntas é reunir as capacidades analíticas de todas as partes interessadas relevantes para refletir sobre onde e por que o setor de ação de minas está funcionando bem e não tão bem, e identificar mudanças nos níveis do programa ou da política que possam melhorar ainda mais as contribuições da ação de minas para a mudança de resultados e de impacto. </a:t>
            </a:r>
            <a:endParaRPr kumimoji="0" lang="en-GB"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sz="1400">
                <a:solidFill>
                  <a:srgbClr val="103A71"/>
                </a:solidFill>
                <a:latin typeface="Arial" panose="020B0604020202020204" pitchFamily="34" charset="0"/>
                <a:cs typeface="Arial" panose="020B0604020202020204" pitchFamily="34" charset="0"/>
              </a:defRPr>
            </a:pPr>
            <a:r>
              <a:rPr kumimoji="0" sz="12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As perguntas são genéricas, mas as respostas devem ser específicas do contexto. </a:t>
            </a:r>
            <a:endParaRPr kumimoji="0" lang="en-US" sz="12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10DA13AD-8185-4A77-2180-AAF84007005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725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54E4384-4B57-4316-8B7D-210E5B6C6769}"/>
              </a:ext>
            </a:extLst>
          </p:cNvPr>
          <p:cNvSpPr/>
          <p:nvPr/>
        </p:nvSpPr>
        <p:spPr>
          <a:xfrm>
            <a:off x="288682" y="268638"/>
            <a:ext cx="11614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Key Performance Questions </a:t>
            </a:r>
            <a:r>
              <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lang="en-GB" sz="2000" b="0" i="1"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Suggestions</a:t>
            </a:r>
            <a:r>
              <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A42339F-1089-C386-751D-58878FF84A35}"/>
              </a:ext>
            </a:extLst>
          </p:cNvPr>
          <p:cNvSpPr txBox="1"/>
          <p:nvPr/>
        </p:nvSpPr>
        <p:spPr>
          <a:xfrm>
            <a:off x="288682" y="807730"/>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Select relevant questions from the list below:</a:t>
            </a:r>
          </a:p>
        </p:txBody>
      </p:sp>
      <p:sp>
        <p:nvSpPr>
          <p:cNvPr id="7" name="TextBox 6">
            <a:extLst>
              <a:ext uri="{FF2B5EF4-FFF2-40B4-BE49-F238E27FC236}">
                <a16:creationId xmlns:a16="http://schemas.microsoft.com/office/drawing/2014/main" id="{175A4CD0-F09A-CF64-972E-5BCA2A2DFAF8}"/>
              </a:ext>
            </a:extLst>
          </p:cNvPr>
          <p:cNvSpPr txBox="1"/>
          <p:nvPr/>
        </p:nvSpPr>
        <p:spPr>
          <a:xfrm>
            <a:off x="4095622" y="1254488"/>
            <a:ext cx="3600000" cy="2672013"/>
          </a:xfrm>
          <a:prstGeom prst="rect">
            <a:avLst/>
          </a:prstGeom>
          <a:solidFill>
            <a:schemeClr val="accent4">
              <a:lumMod val="20000"/>
              <a:lumOff val="80000"/>
            </a:schemeClr>
          </a:solidFill>
        </p:spPr>
        <p:txBody>
          <a:bodyPr wrap="square">
            <a:noAutofit/>
          </a:bodyPr>
          <a:lstStyle/>
          <a:p>
            <a:pPr marL="0" lvl="0" indent="0" algn="l" defTabSz="914400" rtl="0" fontAlgn="auto" hangingPunct="1">
              <a:buNone/>
              <a:defRPr sz="1400" b="1" kern="1200">
                <a:solidFill>
                  <a:srgbClr val="385723"/>
                </a:solidFill>
                <a:latin typeface="Arial" pitchFamily="34"/>
                <a:cs typeface="Arial" pitchFamily="34"/>
              </a:defRPr>
            </a:pPr>
            <a:r>
              <a:rPr lang="pt-PT" sz="1050" b="1" kern="1200" dirty="0">
                <a:solidFill>
                  <a:srgbClr val="385723"/>
                </a:solidFill>
                <a:latin typeface="Arial" pitchFamily="34"/>
                <a:cs typeface="Arial" pitchFamily="34"/>
              </a:rPr>
              <a:t>Uso seguro/produtivo do solo:  </a:t>
            </a:r>
          </a:p>
          <a:p>
            <a:pPr marL="285750" lvl="0" indent="-285750" fontAlgn="auto">
              <a:buSzPct val="100000"/>
              <a:buFont typeface="+mj-lt"/>
              <a:buAutoNum type="arabicPeriod"/>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A terra libertada é utilizada de forma produtiva? Em caso de resposta negativa, qual o motivo? </a:t>
            </a:r>
            <a:r>
              <a:rPr lang="pt-PT" sz="1000" i="1" dirty="0">
                <a:solidFill>
                  <a:srgbClr val="000000"/>
                </a:solidFill>
                <a:latin typeface="Arial" pitchFamily="34"/>
                <a:cs typeface="Arial" pitchFamily="34"/>
              </a:rPr>
              <a:t>Os benefícios disso são equitativos? Se não, porque não?</a:t>
            </a:r>
          </a:p>
          <a:p>
            <a:pPr marL="285750" lvl="0" indent="-285750" fontAlgn="auto">
              <a:buSzPct val="100000"/>
              <a:buFont typeface="+mj-lt"/>
              <a:buAutoNum type="arabicPeriod"/>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A liberdade de circulação melhorou? </a:t>
            </a:r>
            <a:r>
              <a:rPr lang="pt-PT" sz="1000" i="1" dirty="0">
                <a:solidFill>
                  <a:srgbClr val="000000"/>
                </a:solidFill>
                <a:latin typeface="Arial" pitchFamily="34"/>
                <a:cs typeface="Arial" pitchFamily="34"/>
              </a:rPr>
              <a:t>Isto melhorou o desenvolvimento económico? Isto melhora a coesão social? Porquê?</a:t>
            </a:r>
          </a:p>
          <a:p>
            <a:pPr marL="285750" lvl="0" indent="-285750" algn="l" rtl="0" fontAlgn="auto">
              <a:buSzPct val="100000"/>
              <a:buFont typeface="+mj-lt"/>
              <a:buAutoNum type="arabicPeriod"/>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Quais são as perceções das pessoas sobre segurança (elas estão a sentir-se mais seguras?)</a:t>
            </a:r>
            <a:r>
              <a:rPr lang="pt-PT" sz="1000" dirty="0">
                <a:solidFill>
                  <a:srgbClr val="000000"/>
                </a:solidFill>
                <a:latin typeface="Arial" pitchFamily="34"/>
                <a:cs typeface="Arial" pitchFamily="34"/>
              </a:rPr>
              <a:t> Estão a adotar comportamentos menos arriscados? </a:t>
            </a:r>
            <a:r>
              <a:rPr lang="pt-PT" sz="1000" i="1" dirty="0">
                <a:solidFill>
                  <a:srgbClr val="000000"/>
                </a:solidFill>
                <a:latin typeface="Arial" pitchFamily="34"/>
                <a:cs typeface="Arial" pitchFamily="34"/>
              </a:rPr>
              <a:t>Por exemplo</a:t>
            </a:r>
            <a:r>
              <a:rPr lang="pt-PT" sz="1000" dirty="0">
                <a:solidFill>
                  <a:srgbClr val="000000"/>
                </a:solidFill>
                <a:latin typeface="Arial" pitchFamily="34"/>
                <a:cs typeface="Arial" pitchFamily="34"/>
              </a:rPr>
              <a:t>, </a:t>
            </a:r>
            <a:r>
              <a:rPr lang="pt-PT" sz="1000" i="1" dirty="0">
                <a:solidFill>
                  <a:srgbClr val="000000"/>
                </a:solidFill>
                <a:latin typeface="Arial" pitchFamily="34"/>
                <a:cs typeface="Arial" pitchFamily="34"/>
              </a:rPr>
              <a:t>existem pressões socioeconómicas que fazem as pessoas adotarem comportamentos de risco? O que são e porque existem? </a:t>
            </a:r>
          </a:p>
          <a:p>
            <a:pPr marL="285750" lvl="0" indent="-285750" algn="l" rtl="0" fontAlgn="auto">
              <a:buSzPct val="100000"/>
              <a:buFont typeface="+mj-lt"/>
              <a:buAutoNum type="arabicPeriod"/>
              <a:defRPr sz="1200" i="1">
                <a:solidFill>
                  <a:srgbClr val="000000"/>
                </a:solidFill>
                <a:latin typeface="Arial" pitchFamily="34"/>
                <a:cs typeface="Arial" pitchFamily="34"/>
              </a:defRPr>
            </a:pPr>
            <a:r>
              <a:rPr lang="pt-PT" sz="1000" b="1" i="1" dirty="0">
                <a:solidFill>
                  <a:srgbClr val="000000"/>
                </a:solidFill>
                <a:latin typeface="Arial" pitchFamily="34"/>
                <a:cs typeface="Arial" pitchFamily="34"/>
              </a:rPr>
              <a:t>Qual foi o impacto ambiental das atividades de ação anti minas? </a:t>
            </a:r>
            <a:r>
              <a:rPr lang="pt-PT" sz="1000" i="1" dirty="0">
                <a:solidFill>
                  <a:srgbClr val="000000"/>
                </a:solidFill>
                <a:latin typeface="Arial" pitchFamily="34"/>
                <a:cs typeface="Arial" pitchFamily="34"/>
              </a:rPr>
              <a:t>O que pode ser feito para resolver isso? </a:t>
            </a:r>
            <a:endParaRPr lang="pt-PT" sz="1000" i="0" dirty="0">
              <a:solidFill>
                <a:srgbClr val="000000"/>
              </a:solidFill>
              <a:latin typeface="Arial" pitchFamily="34"/>
              <a:cs typeface="Arial" pitchFamily="34"/>
            </a:endParaRPr>
          </a:p>
        </p:txBody>
      </p:sp>
      <p:sp>
        <p:nvSpPr>
          <p:cNvPr id="9" name="TextBox 8">
            <a:extLst>
              <a:ext uri="{FF2B5EF4-FFF2-40B4-BE49-F238E27FC236}">
                <a16:creationId xmlns:a16="http://schemas.microsoft.com/office/drawing/2014/main" id="{EAFD1B94-92B1-9720-9407-F0151EC43369}"/>
              </a:ext>
            </a:extLst>
          </p:cNvPr>
          <p:cNvSpPr txBox="1"/>
          <p:nvPr/>
        </p:nvSpPr>
        <p:spPr>
          <a:xfrm>
            <a:off x="288682" y="1254488"/>
            <a:ext cx="3600000" cy="3493781"/>
          </a:xfrm>
          <a:prstGeom prst="rect">
            <a:avLst/>
          </a:prstGeom>
          <a:solidFill>
            <a:schemeClr val="accent5">
              <a:lumMod val="20000"/>
              <a:lumOff val="80000"/>
            </a:schemeClr>
          </a:solidFill>
        </p:spPr>
        <p:txBody>
          <a:bodyPr wrap="square" anchor="t" anchorCtr="0">
            <a:noAutofit/>
          </a:bodyPr>
          <a:lstStyle/>
          <a:p>
            <a:pPr marL="0" lvl="0" indent="0" algn="l" defTabSz="914400" rtl="0" fontAlgn="auto" hangingPunct="1">
              <a:buNone/>
              <a:defRPr sz="1400" b="1" kern="1200">
                <a:solidFill>
                  <a:srgbClr val="385723"/>
                </a:solidFill>
                <a:latin typeface="Arial" pitchFamily="34"/>
                <a:cs typeface="Arial" pitchFamily="34"/>
              </a:defRPr>
            </a:pPr>
            <a:r>
              <a:rPr lang="pt-PT" sz="1050" b="1" kern="1200" dirty="0">
                <a:solidFill>
                  <a:srgbClr val="385723"/>
                </a:solidFill>
                <a:latin typeface="Arial" pitchFamily="34"/>
                <a:cs typeface="Arial" pitchFamily="34"/>
              </a:rPr>
              <a:t>Género, Inclusão e Vítimas/sobreviventes:</a:t>
            </a:r>
          </a:p>
          <a:p>
            <a:pPr marL="285750" lvl="0" indent="-285750" fontAlgn="auto">
              <a:buSzPct val="100000"/>
              <a:buFont typeface="+mj-lt"/>
              <a:buAutoNum type="arabicPeriod"/>
              <a:defRPr sz="1200" kern="1200">
                <a:latin typeface="Arial" pitchFamily="34"/>
                <a:cs typeface="Arial" pitchFamily="34"/>
              </a:defRPr>
            </a:pPr>
            <a:r>
              <a:rPr lang="pt-PT" sz="1000" b="1" kern="1200" dirty="0">
                <a:solidFill>
                  <a:srgbClr val="000000"/>
                </a:solidFill>
                <a:latin typeface="Arial" pitchFamily="34"/>
                <a:cs typeface="Arial" pitchFamily="34"/>
              </a:rPr>
              <a:t>Mulheres, homens, meninas e meninos se beneficiam igualmente da minha ação? </a:t>
            </a:r>
            <a:r>
              <a:rPr lang="pt-PT" sz="1000" i="1" kern="1200" dirty="0">
                <a:solidFill>
                  <a:srgbClr val="000000"/>
                </a:solidFill>
                <a:latin typeface="Arial" pitchFamily="34"/>
                <a:cs typeface="Arial" pitchFamily="34"/>
              </a:rPr>
              <a:t>A ação das minas apoia o aumento da equidade de género ou tem um efeito transformador nas normas de género?</a:t>
            </a:r>
          </a:p>
          <a:p>
            <a:pPr marL="285750" lvl="0" indent="-285750" fontAlgn="auto">
              <a:buSzPct val="100000"/>
              <a:buFont typeface="+mj-lt"/>
              <a:buAutoNum type="arabicPeriod"/>
              <a:defRPr sz="1200">
                <a:latin typeface="Arial" pitchFamily="34"/>
                <a:cs typeface="Arial" pitchFamily="34"/>
              </a:defRPr>
            </a:pPr>
            <a:r>
              <a:rPr lang="pt-PT" sz="1000" b="1" dirty="0">
                <a:solidFill>
                  <a:srgbClr val="000000"/>
                </a:solidFill>
                <a:latin typeface="Arial" pitchFamily="34"/>
                <a:cs typeface="Arial" pitchFamily="34"/>
              </a:rPr>
              <a:t>Os recursos nacionais para apoio a sobreviventes de explosivos e pessoas com outras deficiências aumentaram e esse apoio é sustentável? </a:t>
            </a:r>
            <a:r>
              <a:rPr lang="pt-PT" sz="1000" i="1" dirty="0">
                <a:solidFill>
                  <a:srgbClr val="000000"/>
                </a:solidFill>
                <a:latin typeface="Arial" pitchFamily="34"/>
                <a:cs typeface="Arial" pitchFamily="34"/>
              </a:rPr>
              <a:t>As políticas governamentais em matéria de inclusão são suficientes? Em caso negativo, como podem ser melhoradas? </a:t>
            </a:r>
          </a:p>
          <a:p>
            <a:pPr marL="228600" lvl="0" indent="-228600" algn="l" rtl="0" fontAlgn="auto">
              <a:buSzPct val="100000"/>
              <a:buFont typeface="+mj-lt"/>
              <a:buAutoNum type="arabicPeriod"/>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As vítimas são capazes de buscar uma boa qualidade de vida e contribuir positivamente para   as comunidades/sociedade? São aceites nas comunidades?</a:t>
            </a:r>
            <a:r>
              <a:rPr lang="pt-PT" sz="1000" dirty="0">
                <a:solidFill>
                  <a:srgbClr val="000000"/>
                </a:solidFill>
                <a:latin typeface="Arial" pitchFamily="34"/>
                <a:cs typeface="Arial" pitchFamily="34"/>
              </a:rPr>
              <a:t> Se não, porque não?</a:t>
            </a:r>
          </a:p>
          <a:p>
            <a:pPr marL="228600" marR="0" lvl="0" indent="-228600" algn="l" defTabSz="914400" rtl="0" fontAlgn="auto" hangingPunct="1">
              <a:lnSpc>
                <a:spcPct val="100000"/>
              </a:lnSpc>
              <a:spcBef>
                <a:spcPts val="0"/>
              </a:spcBef>
              <a:spcAft>
                <a:spcPts val="0"/>
              </a:spcAft>
              <a:buSzPct val="100000"/>
              <a:buFont typeface="+mj-lt"/>
              <a:buAutoNum type="arabicPeriod"/>
              <a:tabLst/>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Os homens e as mulheres têm o mesmo nível de acesso ao emprego e à promoção na luta contra as minas?</a:t>
            </a:r>
            <a:r>
              <a:rPr lang="pt-PT" sz="1000" dirty="0">
                <a:solidFill>
                  <a:srgbClr val="000000"/>
                </a:solidFill>
                <a:latin typeface="Arial" pitchFamily="34"/>
                <a:cs typeface="Arial" pitchFamily="34"/>
              </a:rPr>
              <a:t> </a:t>
            </a:r>
            <a:r>
              <a:rPr lang="pt-PT" sz="1000" i="1" dirty="0">
                <a:solidFill>
                  <a:srgbClr val="000000"/>
                </a:solidFill>
                <a:latin typeface="Arial" pitchFamily="34"/>
                <a:cs typeface="Arial" pitchFamily="34"/>
              </a:rPr>
              <a:t>A percentagem de pessoal feminino e a percentagem de mulheres em cargos de gestão estão a aumentar? Se não, porque não? </a:t>
            </a:r>
          </a:p>
        </p:txBody>
      </p:sp>
      <p:sp>
        <p:nvSpPr>
          <p:cNvPr id="11" name="TextBox 10">
            <a:extLst>
              <a:ext uri="{FF2B5EF4-FFF2-40B4-BE49-F238E27FC236}">
                <a16:creationId xmlns:a16="http://schemas.microsoft.com/office/drawing/2014/main" id="{74C55109-477A-43E8-5B37-B9B53A10E29B}"/>
              </a:ext>
            </a:extLst>
          </p:cNvPr>
          <p:cNvSpPr txBox="1"/>
          <p:nvPr/>
        </p:nvSpPr>
        <p:spPr>
          <a:xfrm>
            <a:off x="4095622" y="4075701"/>
            <a:ext cx="3600000" cy="2241998"/>
          </a:xfrm>
          <a:prstGeom prst="rect">
            <a:avLst/>
          </a:prstGeom>
          <a:solidFill>
            <a:schemeClr val="accent2">
              <a:lumMod val="20000"/>
              <a:lumOff val="80000"/>
            </a:schemeClr>
          </a:solidFill>
        </p:spPr>
        <p:txBody>
          <a:bodyPr wrap="square">
            <a:noAutofit/>
          </a:bodyPr>
          <a:lstStyle/>
          <a:p>
            <a:pPr marL="0" lvl="0" indent="0" algn="l" defTabSz="914400" rtl="0" fontAlgn="auto" hangingPunct="1">
              <a:buNone/>
              <a:defRPr sz="1400" b="1" kern="1200">
                <a:solidFill>
                  <a:srgbClr val="385723"/>
                </a:solidFill>
                <a:latin typeface="Arial" pitchFamily="34"/>
                <a:cs typeface="Arial" pitchFamily="34"/>
              </a:defRPr>
            </a:pPr>
            <a:r>
              <a:rPr lang="pt-PT" sz="1050" b="1" kern="1200" dirty="0">
                <a:solidFill>
                  <a:srgbClr val="385723"/>
                </a:solidFill>
                <a:latin typeface="Arial" pitchFamily="34"/>
                <a:cs typeface="Arial" pitchFamily="34"/>
              </a:rPr>
              <a:t>Resiliência e paz:  </a:t>
            </a:r>
          </a:p>
          <a:p>
            <a:pPr marL="285750" lvl="0" indent="-285750" algn="l" rtl="0" fontAlgn="auto">
              <a:buSzPct val="100000"/>
              <a:buFont typeface="+mj-lt"/>
              <a:buAutoNum type="arabicPeriod"/>
              <a:defRPr sz="1200" b="1">
                <a:solidFill>
                  <a:srgbClr val="000000"/>
                </a:solidFill>
                <a:latin typeface="Arial" pitchFamily="34"/>
                <a:cs typeface="Arial" pitchFamily="34"/>
              </a:defRPr>
            </a:pPr>
            <a:r>
              <a:rPr lang="pt-PT" sz="1000" b="1" dirty="0">
                <a:solidFill>
                  <a:srgbClr val="000000"/>
                </a:solidFill>
                <a:latin typeface="Arial" pitchFamily="34"/>
                <a:cs typeface="Arial" pitchFamily="34"/>
              </a:rPr>
              <a:t>As comunidades são mais resistentes a choques (conflitos e naturais) do que antes da ação da mina? Como e porquê?</a:t>
            </a:r>
          </a:p>
          <a:p>
            <a:pPr marL="285750" marR="0" lvl="0" indent="-285750" algn="l" defTabSz="914400" rtl="0" fontAlgn="auto" hangingPunct="1">
              <a:lnSpc>
                <a:spcPct val="100000"/>
              </a:lnSpc>
              <a:spcBef>
                <a:spcPts val="0"/>
              </a:spcBef>
              <a:spcAft>
                <a:spcPts val="0"/>
              </a:spcAft>
              <a:buSzPct val="100000"/>
              <a:buFont typeface="+mj-lt"/>
              <a:buAutoNum type="arabicPeriod"/>
              <a:tabLst/>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A ação da mina está a ser executada de maneira sensível a conflitos? Como? </a:t>
            </a:r>
            <a:r>
              <a:rPr lang="pt-PT" sz="1000" i="1" dirty="0">
                <a:solidFill>
                  <a:srgbClr val="000000"/>
                </a:solidFill>
                <a:latin typeface="Arial" pitchFamily="34"/>
                <a:cs typeface="Arial" pitchFamily="34"/>
              </a:rPr>
              <a:t>Há alguma lição que possamos aprender?</a:t>
            </a:r>
            <a:r>
              <a:rPr lang="pt-PT" sz="1000" i="1" kern="1200" dirty="0">
                <a:solidFill>
                  <a:srgbClr val="000000"/>
                </a:solidFill>
                <a:latin typeface="Arial" pitchFamily="34"/>
                <a:cs typeface="Arial" pitchFamily="34"/>
              </a:rPr>
              <a:t> Existem mecanismos de feedback dos funcionários e da comunidade para garantir que as atividades de ação de minas não causem danos?</a:t>
            </a:r>
            <a:endParaRPr lang="pt-PT" sz="1000" i="1" dirty="0">
              <a:solidFill>
                <a:srgbClr val="000000"/>
              </a:solidFill>
              <a:latin typeface="Arial" pitchFamily="34"/>
              <a:cs typeface="Arial" pitchFamily="34"/>
            </a:endParaRPr>
          </a:p>
          <a:p>
            <a:pPr marL="285750" lvl="0" indent="-285750" algn="l" rtl="0" fontAlgn="auto">
              <a:buSzPct val="100000"/>
              <a:buFont typeface="+mj-lt"/>
              <a:buAutoNum type="arabicPeriod"/>
              <a:defRPr sz="1200" b="1">
                <a:solidFill>
                  <a:srgbClr val="000000"/>
                </a:solidFill>
                <a:latin typeface="Arial" pitchFamily="34"/>
                <a:cs typeface="Arial" pitchFamily="34"/>
              </a:defRPr>
            </a:pPr>
            <a:r>
              <a:rPr lang="pt-PT" sz="1000" b="1" dirty="0">
                <a:solidFill>
                  <a:srgbClr val="000000"/>
                </a:solidFill>
                <a:latin typeface="Arial" pitchFamily="34"/>
                <a:cs typeface="Arial" pitchFamily="34"/>
              </a:rPr>
              <a:t>A ação das minas está a reduzir a disponibilidade de armas que podem prejudicar a estabilidade? Como e porquê?  </a:t>
            </a:r>
          </a:p>
        </p:txBody>
      </p:sp>
      <p:sp>
        <p:nvSpPr>
          <p:cNvPr id="16" name="TextBox 15">
            <a:extLst>
              <a:ext uri="{FF2B5EF4-FFF2-40B4-BE49-F238E27FC236}">
                <a16:creationId xmlns:a16="http://schemas.microsoft.com/office/drawing/2014/main" id="{B04ADEB7-D286-AAFE-C713-9D537B603FAB}"/>
              </a:ext>
            </a:extLst>
          </p:cNvPr>
          <p:cNvSpPr txBox="1"/>
          <p:nvPr/>
        </p:nvSpPr>
        <p:spPr>
          <a:xfrm>
            <a:off x="7882553" y="3777300"/>
            <a:ext cx="3600000" cy="2540399"/>
          </a:xfrm>
          <a:prstGeom prst="rect">
            <a:avLst/>
          </a:prstGeom>
          <a:solidFill>
            <a:schemeClr val="bg2"/>
          </a:solidFill>
        </p:spPr>
        <p:txBody>
          <a:bodyPr wrap="square" rIns="72000">
            <a:noAutofit/>
          </a:bodyPr>
          <a:lstStyle/>
          <a:p>
            <a:pPr marL="0" lvl="0" indent="0" algn="l" defTabSz="914400" rtl="0" fontAlgn="auto" hangingPunct="1">
              <a:buNone/>
              <a:defRPr sz="1400" b="1" kern="1200">
                <a:solidFill>
                  <a:srgbClr val="385723"/>
                </a:solidFill>
                <a:latin typeface="Arial" pitchFamily="34"/>
                <a:cs typeface="Arial" pitchFamily="34"/>
              </a:defRPr>
            </a:pPr>
            <a:r>
              <a:rPr lang="pt-PT" sz="1050" b="1" kern="1200" dirty="0">
                <a:solidFill>
                  <a:srgbClr val="385723"/>
                </a:solidFill>
                <a:latin typeface="Arial" pitchFamily="34"/>
                <a:cs typeface="Arial" pitchFamily="34"/>
              </a:rPr>
              <a:t>Propriedade Nacional:</a:t>
            </a:r>
          </a:p>
          <a:p>
            <a:pPr marL="228600" lvl="0" indent="-228600" algn="l" rtl="0" fontAlgn="auto">
              <a:buSzPct val="100000"/>
              <a:buFont typeface="+mj-lt"/>
              <a:buAutoNum type="arabicPeriod"/>
              <a:defRPr sz="1200">
                <a:solidFill>
                  <a:srgbClr val="000000"/>
                </a:solidFill>
                <a:latin typeface="Arial" pitchFamily="34"/>
                <a:cs typeface="Arial" pitchFamily="34"/>
              </a:defRPr>
            </a:pPr>
            <a:r>
              <a:rPr lang="pt-PT" sz="1000" b="1" dirty="0">
                <a:solidFill>
                  <a:srgbClr val="000000"/>
                </a:solidFill>
                <a:latin typeface="Arial" pitchFamily="34"/>
                <a:cs typeface="Arial" pitchFamily="34"/>
              </a:rPr>
              <a:t>Todas as atividades das partes interessadas na ação de minas estão alinhadas com os objetivos de ação de minas liderados nacionalmente?</a:t>
            </a:r>
            <a:r>
              <a:rPr lang="pt-PT" sz="1000" dirty="0">
                <a:solidFill>
                  <a:srgbClr val="000000"/>
                </a:solidFill>
                <a:latin typeface="Arial" pitchFamily="34"/>
                <a:cs typeface="Arial" pitchFamily="34"/>
              </a:rPr>
              <a:t> </a:t>
            </a:r>
            <a:r>
              <a:rPr lang="pt-PT" sz="1000" b="1" dirty="0">
                <a:solidFill>
                  <a:srgbClr val="000000"/>
                </a:solidFill>
                <a:latin typeface="Arial" pitchFamily="34"/>
                <a:cs typeface="Arial" pitchFamily="34"/>
              </a:rPr>
              <a:t>Se não, porque não?</a:t>
            </a:r>
          </a:p>
          <a:p>
            <a:pPr marL="228600" lvl="0" indent="-228600" algn="l" rtl="0" fontAlgn="auto">
              <a:buSzPct val="100000"/>
              <a:buFont typeface="+mj-lt"/>
              <a:buAutoNum type="arabicPeriod"/>
              <a:defRPr sz="1200" b="1">
                <a:solidFill>
                  <a:srgbClr val="000000"/>
                </a:solidFill>
                <a:latin typeface="Arial" pitchFamily="34"/>
                <a:cs typeface="Arial" pitchFamily="34"/>
              </a:defRPr>
            </a:pPr>
            <a:r>
              <a:rPr lang="pt-PT" sz="1000" b="1" dirty="0">
                <a:solidFill>
                  <a:srgbClr val="000000"/>
                </a:solidFill>
                <a:latin typeface="Arial" pitchFamily="34"/>
                <a:cs typeface="Arial" pitchFamily="34"/>
              </a:rPr>
              <a:t>Como as </a:t>
            </a:r>
            <a:r>
              <a:rPr lang="pt-PT" sz="1000" b="1" dirty="0" err="1">
                <a:solidFill>
                  <a:srgbClr val="000000"/>
                </a:solidFill>
                <a:latin typeface="Arial" pitchFamily="34"/>
                <a:cs typeface="Arial" pitchFamily="34"/>
              </a:rPr>
              <a:t>NMAA</a:t>
            </a:r>
            <a:r>
              <a:rPr lang="pt-PT" sz="1000" b="1" dirty="0">
                <a:solidFill>
                  <a:srgbClr val="000000"/>
                </a:solidFill>
                <a:latin typeface="Arial" pitchFamily="34"/>
                <a:cs typeface="Arial" pitchFamily="34"/>
              </a:rPr>
              <a:t>/AN foram capazes de influenciar a política para que a ação de mina tenha o nível certo de reconhecimento e destaque nos planos de ação nacionais? </a:t>
            </a:r>
          </a:p>
          <a:p>
            <a:pPr marL="228600" lvl="0" indent="-228600" algn="l" rtl="0" fontAlgn="auto">
              <a:buSzPct val="100000"/>
              <a:buFont typeface="+mj-lt"/>
              <a:buAutoNum type="arabicPeriod"/>
              <a:defRPr sz="1200" b="1">
                <a:solidFill>
                  <a:srgbClr val="000000"/>
                </a:solidFill>
                <a:latin typeface="Arial" pitchFamily="34"/>
                <a:cs typeface="Arial" pitchFamily="34"/>
              </a:defRPr>
            </a:pPr>
            <a:r>
              <a:rPr lang="pt-PT" sz="1000" b="1" dirty="0">
                <a:solidFill>
                  <a:srgbClr val="000000"/>
                </a:solidFill>
                <a:latin typeface="Arial" pitchFamily="34"/>
                <a:cs typeface="Arial" pitchFamily="34"/>
              </a:rPr>
              <a:t>A gestão e a execução da ação de minas são cada vez mais conduzidas pelas partes interessadas nacionais (</a:t>
            </a:r>
            <a:r>
              <a:rPr lang="pt-PT" sz="1000" b="1" dirty="0" err="1">
                <a:solidFill>
                  <a:srgbClr val="000000"/>
                </a:solidFill>
                <a:latin typeface="Arial" pitchFamily="34"/>
                <a:cs typeface="Arial" pitchFamily="34"/>
              </a:rPr>
              <a:t>NMAA</a:t>
            </a:r>
            <a:r>
              <a:rPr lang="pt-PT" sz="1000" b="1" dirty="0">
                <a:solidFill>
                  <a:srgbClr val="000000"/>
                </a:solidFill>
                <a:latin typeface="Arial" pitchFamily="34"/>
                <a:cs typeface="Arial" pitchFamily="34"/>
              </a:rPr>
              <a:t> e implementadores nacionais)? Se não, porque não?</a:t>
            </a:r>
          </a:p>
          <a:p>
            <a:pPr marL="228600" lvl="0" indent="-228600" algn="l" rtl="0" fontAlgn="auto">
              <a:buSzPct val="100000"/>
              <a:buFont typeface="+mj-lt"/>
              <a:buAutoNum type="arabicPeriod"/>
              <a:defRPr sz="1200" b="1">
                <a:solidFill>
                  <a:srgbClr val="000000"/>
                </a:solidFill>
                <a:latin typeface="Arial" pitchFamily="34"/>
                <a:cs typeface="Arial" pitchFamily="34"/>
              </a:defRPr>
            </a:pPr>
            <a:r>
              <a:rPr lang="pt-PT" sz="1000" b="1" dirty="0">
                <a:solidFill>
                  <a:srgbClr val="000000"/>
                </a:solidFill>
                <a:latin typeface="Arial" pitchFamily="34"/>
                <a:cs typeface="Arial" pitchFamily="34"/>
              </a:rPr>
              <a:t>Existe uma redução ao longo do tempo da necessidade de apoio financeiro e técnico externo?</a:t>
            </a:r>
          </a:p>
        </p:txBody>
      </p:sp>
      <p:sp>
        <p:nvSpPr>
          <p:cNvPr id="18" name="TextBox 17">
            <a:extLst>
              <a:ext uri="{FF2B5EF4-FFF2-40B4-BE49-F238E27FC236}">
                <a16:creationId xmlns:a16="http://schemas.microsoft.com/office/drawing/2014/main" id="{7E3EDA8B-3F6F-5423-BB67-BCC87DE7144C}"/>
              </a:ext>
            </a:extLst>
          </p:cNvPr>
          <p:cNvSpPr txBox="1"/>
          <p:nvPr/>
        </p:nvSpPr>
        <p:spPr>
          <a:xfrm>
            <a:off x="7882553" y="1254488"/>
            <a:ext cx="3600000" cy="2359045"/>
          </a:xfrm>
          <a:prstGeom prst="rect">
            <a:avLst/>
          </a:prstGeom>
          <a:solidFill>
            <a:schemeClr val="accent6">
              <a:lumMod val="20000"/>
              <a:lumOff val="80000"/>
            </a:schemeClr>
          </a:solidFill>
          <a:ln>
            <a:solidFill>
              <a:schemeClr val="accent6">
                <a:lumMod val="20000"/>
                <a:lumOff val="80000"/>
              </a:schemeClr>
            </a:solidFill>
          </a:ln>
        </p:spPr>
        <p:txBody>
          <a:bodyPr wrap="square">
            <a:noAutofit/>
          </a:bodyPr>
          <a:lstStyle/>
          <a:p>
            <a:pPr marL="0" lvl="0" indent="0" algn="l" rtl="0" fontAlgn="auto">
              <a:buNone/>
              <a:defRPr sz="1400" b="1">
                <a:solidFill>
                  <a:srgbClr val="385723"/>
                </a:solidFill>
                <a:latin typeface="Arial" pitchFamily="34"/>
                <a:cs typeface="Arial" pitchFamily="34"/>
              </a:defRPr>
            </a:pPr>
            <a:r>
              <a:rPr lang="pt-PT" sz="1100" b="1" dirty="0">
                <a:solidFill>
                  <a:srgbClr val="385723"/>
                </a:solidFill>
                <a:latin typeface="Arial" pitchFamily="34"/>
                <a:cs typeface="Arial" pitchFamily="34"/>
              </a:rPr>
              <a:t>Integração da ação de minas: </a:t>
            </a:r>
          </a:p>
          <a:p>
            <a:pPr marL="228600" lvl="0" indent="-228600" fontAlgn="auto">
              <a:buSzPct val="100000"/>
              <a:buFont typeface="+mj-lt"/>
              <a:buAutoNum type="arabicPeriod"/>
              <a:defRPr sz="1200" b="1">
                <a:solidFill>
                  <a:srgbClr val="000000"/>
                </a:solidFill>
                <a:latin typeface="Arial" pitchFamily="34"/>
                <a:cs typeface="Arial" pitchFamily="34"/>
              </a:defRPr>
            </a:pPr>
            <a:r>
              <a:rPr lang="pt-PT" sz="1050" b="1" dirty="0">
                <a:solidFill>
                  <a:srgbClr val="000000"/>
                </a:solidFill>
                <a:latin typeface="Arial" pitchFamily="34"/>
                <a:cs typeface="Arial" pitchFamily="34"/>
              </a:rPr>
              <a:t>Porque a </a:t>
            </a:r>
            <a:r>
              <a:rPr lang="pt-PT" sz="1050" b="1" kern="1200" dirty="0">
                <a:solidFill>
                  <a:srgbClr val="000000"/>
                </a:solidFill>
                <a:latin typeface="Arial" pitchFamily="34"/>
                <a:cs typeface="Arial" pitchFamily="34"/>
              </a:rPr>
              <a:t>ação de minas foi integrada (ou não) em planos nacionais humanitários, de desenvolvimento, estabilização ou construção da paz? </a:t>
            </a:r>
          </a:p>
          <a:p>
            <a:pPr marL="228600" lvl="0" indent="-228600" fontAlgn="auto">
              <a:buSzPct val="100000"/>
              <a:buFont typeface="+mj-lt"/>
              <a:buAutoNum type="arabicPeriod"/>
              <a:defRPr sz="1200">
                <a:latin typeface="Arial" pitchFamily="34"/>
                <a:cs typeface="Arial" pitchFamily="34"/>
              </a:defRPr>
            </a:pPr>
            <a:r>
              <a:rPr lang="pt-PT" sz="1050" b="1" dirty="0">
                <a:solidFill>
                  <a:srgbClr val="000000"/>
                </a:solidFill>
                <a:latin typeface="Arial" pitchFamily="34"/>
                <a:cs typeface="Arial" pitchFamily="34"/>
              </a:rPr>
              <a:t>Porque é que há coordenação e colaboração suficientes entre a ação de minas e outros setores </a:t>
            </a:r>
            <a:r>
              <a:rPr lang="pt-PT" sz="1050" dirty="0">
                <a:solidFill>
                  <a:srgbClr val="000000"/>
                </a:solidFill>
                <a:latin typeface="Arial" pitchFamily="34"/>
                <a:cs typeface="Arial" pitchFamily="34"/>
              </a:rPr>
              <a:t>(especificamente: humanitário, desenvolvimento, saúde e construção da paz)? </a:t>
            </a:r>
          </a:p>
          <a:p>
            <a:pPr marL="228600" lvl="0" indent="-228600" fontAlgn="auto">
              <a:buSzPct val="100000"/>
              <a:buFont typeface="+mj-lt"/>
              <a:buAutoNum type="arabicPeriod"/>
              <a:defRPr sz="1200">
                <a:solidFill>
                  <a:srgbClr val="000000"/>
                </a:solidFill>
                <a:latin typeface="Arial" pitchFamily="34"/>
                <a:cs typeface="Arial" pitchFamily="34"/>
              </a:defRPr>
            </a:pPr>
            <a:r>
              <a:rPr lang="pt-PT" sz="1050" b="1" dirty="0">
                <a:solidFill>
                  <a:srgbClr val="000000"/>
                </a:solidFill>
                <a:latin typeface="Arial" pitchFamily="34"/>
                <a:cs typeface="Arial" pitchFamily="34"/>
              </a:rPr>
              <a:t>Quais são os inibidores ou facilitadores para a ação de mina para encontrar financiamento adicional que contribua para os resultados da ação de mina </a:t>
            </a:r>
            <a:r>
              <a:rPr lang="pt-PT" sz="1050" b="1" dirty="0" err="1">
                <a:solidFill>
                  <a:srgbClr val="000000"/>
                </a:solidFill>
                <a:latin typeface="Arial" pitchFamily="34"/>
                <a:cs typeface="Arial" pitchFamily="34"/>
              </a:rPr>
              <a:t>ToC</a:t>
            </a:r>
            <a:r>
              <a:rPr lang="pt-PT" sz="1050" dirty="0">
                <a:solidFill>
                  <a:srgbClr val="000000"/>
                </a:solidFill>
                <a:latin typeface="Arial" pitchFamily="34"/>
                <a:cs typeface="Arial" pitchFamily="34"/>
              </a:rPr>
              <a:t>? </a:t>
            </a:r>
          </a:p>
        </p:txBody>
      </p:sp>
      <p:sp>
        <p:nvSpPr>
          <p:cNvPr id="4" name="Slide Number Placeholder 5">
            <a:extLst>
              <a:ext uri="{FF2B5EF4-FFF2-40B4-BE49-F238E27FC236}">
                <a16:creationId xmlns:a16="http://schemas.microsoft.com/office/drawing/2014/main" id="{748E08AF-B658-8BF9-8F92-3FE99B8D25E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580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30A75-AD62-1A47-A2DA-3BE5A0F42D6E}"/>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Arial" panose="020B0604020202020204" pitchFamily="34" charset="0"/>
            </a:endParaRPr>
          </a:p>
        </p:txBody>
      </p:sp>
      <p:pic>
        <p:nvPicPr>
          <p:cNvPr id="3" name="Picture 2" descr="Diagram  Description automatically generated">
            <a:extLst>
              <a:ext uri="{FF2B5EF4-FFF2-40B4-BE49-F238E27FC236}">
                <a16:creationId xmlns:a16="http://schemas.microsoft.com/office/drawing/2014/main" id="{8E523969-04C5-024B-999C-A8F84638A995}"/>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905E074C-BE3E-5C4E-A30B-A73DAEB02EAC}"/>
              </a:ext>
            </a:extLst>
          </p:cNvPr>
          <p:cNvSpPr txBox="1"/>
          <p:nvPr/>
        </p:nvSpPr>
        <p:spPr>
          <a:xfrm>
            <a:off x="995680" y="2081463"/>
            <a:ext cx="10200640" cy="1200329"/>
          </a:xfrm>
          <a:prstGeom prst="rect">
            <a:avLst/>
          </a:prstGeom>
          <a:noFill/>
        </p:spPr>
        <p:txBody>
          <a:bodyPr wrap="square" lIns="91440" tIns="45720" rIns="91440" bIns="45720" anchor="t">
            <a:spAutoFit/>
          </a:bodyPr>
          <a:lstStyle/>
          <a:p>
            <a:pPr>
              <a:defRPr sz="3600" b="1">
                <a:solidFill>
                  <a:srgbClr val="103A71"/>
                </a:solidFill>
                <a:latin typeface="Arial"/>
                <a:cs typeface="Arial"/>
              </a:defRPr>
            </a:pPr>
            <a:r>
              <a:rPr dirty="0" err="1"/>
              <a:t>Secção</a:t>
            </a:r>
            <a:r>
              <a:rPr dirty="0"/>
              <a:t> </a:t>
            </a:r>
            <a:r>
              <a:rPr dirty="0" err="1"/>
              <a:t>Dois</a:t>
            </a:r>
            <a:r>
              <a:rPr dirty="0"/>
              <a:t> </a:t>
            </a:r>
            <a:endParaRPr lang="en-US" dirty="0">
              <a:solidFill>
                <a:schemeClr val="bg1"/>
              </a:solidFill>
              <a:latin typeface="Arial"/>
              <a:cs typeface="Arial"/>
            </a:endParaRPr>
          </a:p>
          <a:p>
            <a:pPr>
              <a:defRPr sz="3600" b="1">
                <a:solidFill>
                  <a:schemeClr val="bg1"/>
                </a:solidFill>
                <a:latin typeface="Arial"/>
                <a:cs typeface="Arial"/>
              </a:defRPr>
            </a:pPr>
            <a:r>
              <a:rPr dirty="0" err="1"/>
              <a:t>Teorias</a:t>
            </a:r>
            <a:r>
              <a:rPr dirty="0"/>
              <a:t> da </a:t>
            </a:r>
            <a:r>
              <a:rPr dirty="0" err="1"/>
              <a:t>Ação</a:t>
            </a:r>
            <a:r>
              <a:rPr dirty="0"/>
              <a:t> </a:t>
            </a:r>
          </a:p>
        </p:txBody>
      </p:sp>
    </p:spTree>
    <p:extLst>
      <p:ext uri="{BB962C8B-B14F-4D97-AF65-F5344CB8AC3E}">
        <p14:creationId xmlns:p14="http://schemas.microsoft.com/office/powerpoint/2010/main" val="16201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457197F3-A646-D211-FBC5-895ED39921C7}"/>
              </a:ext>
            </a:extLst>
          </p:cNvPr>
          <p:cNvSpPr/>
          <p:nvPr/>
        </p:nvSpPr>
        <p:spPr>
          <a:xfrm>
            <a:off x="0" y="320"/>
            <a:ext cx="12191996" cy="2565084"/>
          </a:xfrm>
          <a:prstGeom prst="rect">
            <a:avLst/>
          </a:prstGeom>
          <a:gradFill>
            <a:gsLst>
              <a:gs pos="0">
                <a:srgbClr val="BACB4E"/>
              </a:gs>
              <a:gs pos="100000">
                <a:srgbClr val="009FE3"/>
              </a:gs>
            </a:gsLst>
            <a:lin ang="27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3" name="Picture 16" descr="Diagram  Description automatically generated">
            <a:extLst>
              <a:ext uri="{FF2B5EF4-FFF2-40B4-BE49-F238E27FC236}">
                <a16:creationId xmlns:a16="http://schemas.microsoft.com/office/drawing/2014/main" id="{8E2A26E9-F4CB-B940-6BD9-09B8556BFA97}"/>
              </a:ext>
            </a:extLst>
          </p:cNvPr>
          <p:cNvPicPr>
            <a:picLocks noChangeAspect="1"/>
          </p:cNvPicPr>
          <p:nvPr/>
        </p:nvPicPr>
        <p:blipFill>
          <a:blip r:embed="rId2">
            <a:alphaModFix amt="12000"/>
          </a:blip>
          <a:srcRect b="62335"/>
          <a:stretch>
            <a:fillRect/>
          </a:stretch>
        </p:blipFill>
        <p:spPr>
          <a:xfrm>
            <a:off x="-15764" y="155"/>
            <a:ext cx="12191996" cy="2565404"/>
          </a:xfrm>
          <a:prstGeom prst="rect">
            <a:avLst/>
          </a:prstGeom>
          <a:noFill/>
          <a:ln cap="flat">
            <a:noFill/>
          </a:ln>
        </p:spPr>
      </p:pic>
      <p:sp>
        <p:nvSpPr>
          <p:cNvPr id="4" name="Rectangle 3">
            <a:extLst>
              <a:ext uri="{FF2B5EF4-FFF2-40B4-BE49-F238E27FC236}">
                <a16:creationId xmlns:a16="http://schemas.microsoft.com/office/drawing/2014/main" id="{391DFBB7-7A1E-15AB-6445-254B622B38F2}"/>
              </a:ext>
            </a:extLst>
          </p:cNvPr>
          <p:cNvSpPr/>
          <p:nvPr/>
        </p:nvSpPr>
        <p:spPr>
          <a:xfrm>
            <a:off x="351257" y="1431447"/>
            <a:ext cx="8344658" cy="153888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5400" b="0" i="0" u="none" strike="noStrike" kern="0" cap="none" spc="0" baseline="0">
                <a:solidFill>
                  <a:srgbClr val="FFFFFF"/>
                </a:solidFill>
                <a:uFillTx/>
                <a:latin typeface="Arial" pitchFamily="34"/>
                <a:cs typeface="Arial" pitchFamily="34"/>
              </a:defRPr>
            </a:pPr>
            <a:r>
              <a:rPr lang="pt-PT" sz="5400" b="0" i="0" u="none" strike="noStrike" kern="1200" cap="none" spc="0" baseline="0">
                <a:solidFill>
                  <a:srgbClr val="FFFFFF"/>
                </a:solidFill>
                <a:uFillTx/>
                <a:latin typeface="Arial" pitchFamily="34"/>
                <a:cs typeface="Arial" pitchFamily="34"/>
              </a:rPr>
              <a:t>Descrição do Guia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4000" b="0" i="0" u="none" strike="noStrike" kern="1200" cap="none" spc="0" baseline="0">
              <a:solidFill>
                <a:srgbClr val="FFFFFF"/>
              </a:solidFill>
              <a:uFillTx/>
              <a:latin typeface="Arial" pitchFamily="34"/>
              <a:cs typeface="Arial" pitchFamily="34"/>
            </a:endParaRPr>
          </a:p>
        </p:txBody>
      </p:sp>
      <p:sp>
        <p:nvSpPr>
          <p:cNvPr id="5" name="Rectangle 9">
            <a:extLst>
              <a:ext uri="{FF2B5EF4-FFF2-40B4-BE49-F238E27FC236}">
                <a16:creationId xmlns:a16="http://schemas.microsoft.com/office/drawing/2014/main" id="{3DAE633F-73CB-D373-B303-F1BE46FF00EE}"/>
              </a:ext>
            </a:extLst>
          </p:cNvPr>
          <p:cNvSpPr/>
          <p:nvPr/>
        </p:nvSpPr>
        <p:spPr>
          <a:xfrm>
            <a:off x="351258" y="2583124"/>
            <a:ext cx="9310536" cy="799953"/>
          </a:xfrm>
          <a:prstGeom prst="rect">
            <a:avLst/>
          </a:prstGeom>
          <a:noFill/>
          <a:ln cap="flat">
            <a:noFill/>
            <a:prstDash val="solid"/>
          </a:ln>
        </p:spPr>
        <p:txBody>
          <a:bodyPr vert="horz" wrap="square" lIns="0" tIns="45720" rIns="91440" bIns="45720" anchor="t" anchorCtr="0" compatLnSpc="1">
            <a:noAutofit/>
          </a:bodyPr>
          <a:lstStyle/>
          <a:p>
            <a:pPr marL="0" marR="0" lvl="0" indent="0" algn="l" defTabSz="914400" rtl="0" fontAlgn="auto" hangingPunct="1">
              <a:lnSpc>
                <a:spcPts val="1800"/>
              </a:lnSpc>
              <a:spcBef>
                <a:spcPts val="0"/>
              </a:spcBef>
              <a:spcAft>
                <a:spcPts val="0"/>
              </a:spcAft>
              <a:buNone/>
              <a:tabLst/>
              <a:defRPr sz="1400" b="0" i="0" u="none" strike="noStrike" kern="0" cap="none" spc="0" baseline="0">
                <a:solidFill>
                  <a:srgbClr val="002060"/>
                </a:solidFill>
                <a:uFillTx/>
                <a:latin typeface="Arial" pitchFamily="34"/>
              </a:defRPr>
            </a:pPr>
            <a:r>
              <a:rPr lang="pt-PT" sz="1400" b="0" i="0" u="none" strike="noStrike" kern="1200" cap="none" spc="0" baseline="0" dirty="0">
                <a:solidFill>
                  <a:srgbClr val="002060"/>
                </a:solidFill>
                <a:uFillTx/>
                <a:latin typeface="Arial" pitchFamily="34"/>
              </a:rPr>
              <a:t>​</a:t>
            </a:r>
          </a:p>
          <a:p>
            <a:pPr marL="0" marR="0" lvl="0" indent="0" algn="l" defTabSz="914400" rtl="0" fontAlgn="auto" hangingPunct="1">
              <a:lnSpc>
                <a:spcPts val="1800"/>
              </a:lnSpc>
              <a:spcBef>
                <a:spcPts val="0"/>
              </a:spcBef>
              <a:spcAft>
                <a:spcPts val="0"/>
              </a:spcAft>
              <a:buNone/>
              <a:tabLst/>
              <a:defRPr sz="1600" b="0" i="0" u="none" strike="noStrike" kern="0" cap="none" spc="0" baseline="0">
                <a:solidFill>
                  <a:srgbClr val="103A71"/>
                </a:solidFill>
                <a:uFillTx/>
                <a:latin typeface="Arial" pitchFamily="34"/>
                <a:cs typeface="Arial" pitchFamily="34"/>
              </a:defRPr>
            </a:pPr>
            <a:r>
              <a:rPr lang="pt-PT" sz="1600" b="0" i="0" u="none" strike="noStrike" kern="1200" cap="none" spc="0" baseline="0" dirty="0">
                <a:solidFill>
                  <a:srgbClr val="103A71"/>
                </a:solidFill>
                <a:uFillTx/>
                <a:latin typeface="Arial" pitchFamily="34"/>
                <a:cs typeface="Arial" pitchFamily="34"/>
              </a:rPr>
              <a:t>O Guia e o kit de ferramentas do </a:t>
            </a:r>
            <a:r>
              <a:rPr lang="pt-PT" sz="1600" b="0" i="0" u="none" strike="noStrike" kern="1200" cap="none" spc="0" baseline="0" dirty="0" err="1">
                <a:solidFill>
                  <a:srgbClr val="103A71"/>
                </a:solidFill>
                <a:uFillTx/>
                <a:latin typeface="Arial" pitchFamily="34"/>
                <a:cs typeface="Arial" pitchFamily="34"/>
              </a:rPr>
              <a:t>ToC</a:t>
            </a:r>
            <a:r>
              <a:rPr lang="pt-PT" sz="1600" b="0" i="0" u="none" strike="noStrike" kern="1200" cap="none" spc="0" baseline="0" dirty="0">
                <a:solidFill>
                  <a:srgbClr val="103A71"/>
                </a:solidFill>
                <a:uFillTx/>
                <a:latin typeface="Arial" pitchFamily="34"/>
                <a:cs typeface="Arial" pitchFamily="34"/>
              </a:rPr>
              <a:t> permitem que o </a:t>
            </a:r>
            <a:r>
              <a:rPr lang="pt-PT" sz="1600" b="0" i="0" u="none" strike="noStrike" kern="1200" cap="none" spc="0" baseline="0" dirty="0" err="1">
                <a:solidFill>
                  <a:srgbClr val="103A71"/>
                </a:solidFill>
                <a:uFillTx/>
                <a:latin typeface="Arial" pitchFamily="34"/>
                <a:cs typeface="Arial" pitchFamily="34"/>
              </a:rPr>
              <a:t>ToC</a:t>
            </a:r>
            <a:r>
              <a:rPr lang="pt-PT" sz="1600" b="0" i="0" u="none" strike="noStrike" kern="1200" cap="none" spc="0" baseline="0" dirty="0">
                <a:solidFill>
                  <a:srgbClr val="103A71"/>
                </a:solidFill>
                <a:uFillTx/>
                <a:latin typeface="Arial" pitchFamily="34"/>
                <a:cs typeface="Arial" pitchFamily="34"/>
              </a:rPr>
              <a:t> global seja adaptado e aplicado em diversos contextos nacionais. Consiste em: </a:t>
            </a:r>
          </a:p>
        </p:txBody>
      </p:sp>
      <p:sp>
        <p:nvSpPr>
          <p:cNvPr id="6" name="Rectangle 1">
            <a:extLst>
              <a:ext uri="{FF2B5EF4-FFF2-40B4-BE49-F238E27FC236}">
                <a16:creationId xmlns:a16="http://schemas.microsoft.com/office/drawing/2014/main" id="{A206A3CE-3AAC-CDE8-1592-907F062CE3D8}"/>
              </a:ext>
            </a:extLst>
          </p:cNvPr>
          <p:cNvSpPr/>
          <p:nvPr/>
        </p:nvSpPr>
        <p:spPr>
          <a:xfrm>
            <a:off x="2266194" y="3486037"/>
            <a:ext cx="1682258" cy="923726"/>
          </a:xfrm>
          <a:prstGeom prst="rect">
            <a:avLst/>
          </a:prstGeom>
          <a:solidFill>
            <a:srgbClr val="CDFFE4"/>
          </a:solidFill>
          <a:ln w="28575" cap="flat">
            <a:solidFill>
              <a:srgbClr val="2F528F"/>
            </a:solidFill>
            <a:prstDash val="solid"/>
            <a:miter/>
          </a:ln>
        </p:spPr>
        <p:txBody>
          <a:bodyPr vert="horz" wrap="square" lIns="71999" tIns="71999" rIns="71999" bIns="71999" anchor="ctr" anchorCtr="1" compatLnSpc="1">
            <a:noAutofit/>
          </a:bodyPr>
          <a:lstStyle/>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Teoria da Mudança para todo o Setor </a:t>
            </a:r>
          </a:p>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Diapositivo 11</a:t>
            </a:r>
            <a:endParaRPr lang="pt-PT" sz="1500" b="0" i="0" u="none" strike="noStrike" kern="1200" cap="none" spc="0" baseline="0" dirty="0">
              <a:solidFill>
                <a:srgbClr val="002060"/>
              </a:solidFill>
              <a:highlight>
                <a:srgbClr val="FFFF00"/>
              </a:highlight>
              <a:uFillTx/>
              <a:latin typeface="Arial" pitchFamily="34"/>
              <a:cs typeface="Arial" pitchFamily="34"/>
            </a:endParaRPr>
          </a:p>
        </p:txBody>
      </p:sp>
      <p:sp>
        <p:nvSpPr>
          <p:cNvPr id="7" name="Rectangle 2">
            <a:extLst>
              <a:ext uri="{FF2B5EF4-FFF2-40B4-BE49-F238E27FC236}">
                <a16:creationId xmlns:a16="http://schemas.microsoft.com/office/drawing/2014/main" id="{3D985A06-93A6-35F3-28FA-D7E70F07B5FB}"/>
              </a:ext>
            </a:extLst>
          </p:cNvPr>
          <p:cNvSpPr/>
          <p:nvPr/>
        </p:nvSpPr>
        <p:spPr>
          <a:xfrm>
            <a:off x="351257" y="3457471"/>
            <a:ext cx="1682258" cy="923105"/>
          </a:xfrm>
          <a:prstGeom prst="rect">
            <a:avLst/>
          </a:prstGeom>
          <a:solidFill>
            <a:srgbClr val="C5E0B4"/>
          </a:solidFill>
          <a:ln w="28575"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Orientações</a:t>
            </a:r>
          </a:p>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Diapositivos </a:t>
            </a:r>
            <a:br>
              <a:rPr lang="pt-PT" sz="1500" b="0" i="0" u="none" strike="noStrike" kern="1200" cap="none" spc="0" baseline="0" dirty="0">
                <a:solidFill>
                  <a:srgbClr val="002060"/>
                </a:solidFill>
                <a:uFillTx/>
                <a:latin typeface="Arial" pitchFamily="34"/>
                <a:cs typeface="Arial" pitchFamily="34"/>
              </a:rPr>
            </a:br>
            <a:r>
              <a:rPr lang="pt-PT" sz="1500" b="0" i="0" u="none" strike="noStrike" kern="1200" cap="none" spc="0" baseline="0" dirty="0">
                <a:solidFill>
                  <a:srgbClr val="002060"/>
                </a:solidFill>
                <a:uFillTx/>
                <a:latin typeface="Arial" pitchFamily="34"/>
                <a:cs typeface="Arial" pitchFamily="34"/>
              </a:rPr>
              <a:t>5-10</a:t>
            </a:r>
            <a:r>
              <a:rPr lang="pt-PT" sz="1500" dirty="0">
                <a:solidFill>
                  <a:srgbClr val="002060"/>
                </a:solidFill>
                <a:latin typeface="Arial" pitchFamily="34"/>
                <a:cs typeface="Arial" pitchFamily="34"/>
              </a:rPr>
              <a:t>, </a:t>
            </a:r>
            <a:r>
              <a:rPr lang="pt-PT" sz="1500" b="0" i="0" u="none" strike="noStrike" kern="1200" cap="none" spc="0" baseline="0" dirty="0">
                <a:solidFill>
                  <a:srgbClr val="002060"/>
                </a:solidFill>
                <a:uFillTx/>
                <a:latin typeface="Arial" pitchFamily="34"/>
                <a:cs typeface="Arial" pitchFamily="34"/>
              </a:rPr>
              <a:t>12-16</a:t>
            </a:r>
            <a:r>
              <a:rPr lang="pt-PT" sz="1500" b="0" i="0" u="none" strike="noStrike" kern="1200" cap="none" spc="0" baseline="0" dirty="0">
                <a:solidFill>
                  <a:srgbClr val="002060"/>
                </a:solidFill>
                <a:highlight>
                  <a:srgbClr val="FFFF00"/>
                </a:highlight>
                <a:uFillTx/>
                <a:latin typeface="Arial" pitchFamily="34"/>
                <a:cs typeface="Arial" pitchFamily="34"/>
              </a:rPr>
              <a:t> </a:t>
            </a:r>
          </a:p>
        </p:txBody>
      </p:sp>
      <p:sp>
        <p:nvSpPr>
          <p:cNvPr id="8" name="Rectangle 4">
            <a:extLst>
              <a:ext uri="{FF2B5EF4-FFF2-40B4-BE49-F238E27FC236}">
                <a16:creationId xmlns:a16="http://schemas.microsoft.com/office/drawing/2014/main" id="{7F287310-8FD0-2531-2EDD-CB72154784F5}"/>
              </a:ext>
            </a:extLst>
          </p:cNvPr>
          <p:cNvSpPr/>
          <p:nvPr/>
        </p:nvSpPr>
        <p:spPr>
          <a:xfrm>
            <a:off x="10234952" y="3440628"/>
            <a:ext cx="1682258" cy="923726"/>
          </a:xfrm>
          <a:prstGeom prst="rect">
            <a:avLst/>
          </a:prstGeom>
          <a:solidFill>
            <a:srgbClr val="D9D9D9"/>
          </a:solidFill>
          <a:ln w="28575"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Pressupostos</a:t>
            </a:r>
          </a:p>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Diapositivos</a:t>
            </a:r>
            <a:br>
              <a:rPr lang="pt-PT" sz="1500" b="0" i="0" u="none" strike="noStrike" kern="1200" cap="none" spc="0" baseline="0" dirty="0">
                <a:solidFill>
                  <a:srgbClr val="002060"/>
                </a:solidFill>
                <a:uFillTx/>
                <a:latin typeface="Arial" pitchFamily="34"/>
                <a:cs typeface="Arial" pitchFamily="34"/>
              </a:rPr>
            </a:br>
            <a:r>
              <a:rPr lang="pt-PT" sz="1500" b="0" i="0" u="none" strike="noStrike" kern="1200" cap="none" spc="0" baseline="0" dirty="0">
                <a:solidFill>
                  <a:srgbClr val="002060"/>
                </a:solidFill>
                <a:uFillTx/>
                <a:latin typeface="Arial" pitchFamily="34"/>
                <a:cs typeface="Arial" pitchFamily="34"/>
              </a:rPr>
              <a:t> 71-75</a:t>
            </a:r>
          </a:p>
        </p:txBody>
      </p:sp>
      <p:sp>
        <p:nvSpPr>
          <p:cNvPr id="9" name="Rectangle 5">
            <a:extLst>
              <a:ext uri="{FF2B5EF4-FFF2-40B4-BE49-F238E27FC236}">
                <a16:creationId xmlns:a16="http://schemas.microsoft.com/office/drawing/2014/main" id="{513AE55D-ACC5-7A67-48B6-D93C84DC3B8F}"/>
              </a:ext>
            </a:extLst>
          </p:cNvPr>
          <p:cNvSpPr/>
          <p:nvPr/>
        </p:nvSpPr>
        <p:spPr>
          <a:xfrm>
            <a:off x="8203347" y="3456849"/>
            <a:ext cx="1682258" cy="923726"/>
          </a:xfrm>
          <a:prstGeom prst="rect">
            <a:avLst/>
          </a:prstGeom>
          <a:solidFill>
            <a:srgbClr val="F8CBAD"/>
          </a:solidFill>
          <a:ln w="28575"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Banco de Indicadores</a:t>
            </a:r>
          </a:p>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Diapositivos </a:t>
            </a:r>
            <a:br>
              <a:rPr lang="pt-PT" sz="1500" b="0" i="0" u="none" strike="noStrike" kern="1200" cap="none" spc="0" baseline="0" dirty="0">
                <a:solidFill>
                  <a:srgbClr val="002060"/>
                </a:solidFill>
                <a:uFillTx/>
                <a:latin typeface="Arial" pitchFamily="34"/>
                <a:cs typeface="Arial" pitchFamily="34"/>
              </a:rPr>
            </a:br>
            <a:r>
              <a:rPr lang="pt-PT" sz="1500" b="0" i="0" u="none" strike="noStrike" kern="1200" cap="none" spc="0" baseline="0" dirty="0">
                <a:solidFill>
                  <a:srgbClr val="002060"/>
                </a:solidFill>
                <a:uFillTx/>
                <a:latin typeface="Arial" pitchFamily="34"/>
                <a:cs typeface="Arial" pitchFamily="34"/>
              </a:rPr>
              <a:t>49-70</a:t>
            </a:r>
          </a:p>
        </p:txBody>
      </p:sp>
      <p:sp>
        <p:nvSpPr>
          <p:cNvPr id="10" name="Rectangle 6">
            <a:extLst>
              <a:ext uri="{FF2B5EF4-FFF2-40B4-BE49-F238E27FC236}">
                <a16:creationId xmlns:a16="http://schemas.microsoft.com/office/drawing/2014/main" id="{851103C3-9FB7-192E-8151-E5C8B9AD4A9B}"/>
              </a:ext>
            </a:extLst>
          </p:cNvPr>
          <p:cNvSpPr/>
          <p:nvPr/>
        </p:nvSpPr>
        <p:spPr>
          <a:xfrm>
            <a:off x="6192207" y="3471214"/>
            <a:ext cx="1682258" cy="923726"/>
          </a:xfrm>
          <a:prstGeom prst="rect">
            <a:avLst/>
          </a:prstGeom>
          <a:solidFill>
            <a:schemeClr val="accent5">
              <a:lumMod val="40000"/>
              <a:lumOff val="60000"/>
            </a:schemeClr>
          </a:solidFill>
          <a:ln w="28575"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Teorias da Ação</a:t>
            </a:r>
          </a:p>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Diapositivos </a:t>
            </a:r>
            <a:br>
              <a:rPr lang="pt-PT" sz="1500" b="0" i="0" u="none" strike="noStrike" kern="1200" cap="none" spc="0" baseline="0" dirty="0">
                <a:solidFill>
                  <a:srgbClr val="002060"/>
                </a:solidFill>
                <a:uFillTx/>
                <a:latin typeface="Arial" pitchFamily="34"/>
                <a:cs typeface="Arial" pitchFamily="34"/>
              </a:rPr>
            </a:br>
            <a:r>
              <a:rPr lang="pt-PT" sz="1500" b="0" i="0" u="none" strike="noStrike" kern="1200" cap="none" spc="0" baseline="0" dirty="0">
                <a:solidFill>
                  <a:srgbClr val="002060"/>
                </a:solidFill>
                <a:uFillTx/>
                <a:latin typeface="Arial" pitchFamily="34"/>
                <a:cs typeface="Arial" pitchFamily="34"/>
              </a:rPr>
              <a:t>19-48</a:t>
            </a:r>
          </a:p>
        </p:txBody>
      </p:sp>
      <p:sp>
        <p:nvSpPr>
          <p:cNvPr id="11" name="TextBox 7">
            <a:extLst>
              <a:ext uri="{FF2B5EF4-FFF2-40B4-BE49-F238E27FC236}">
                <a16:creationId xmlns:a16="http://schemas.microsoft.com/office/drawing/2014/main" id="{F46A901A-0A5B-D87D-9A5D-67F76C5CAE3C}"/>
              </a:ext>
            </a:extLst>
          </p:cNvPr>
          <p:cNvSpPr txBox="1"/>
          <p:nvPr/>
        </p:nvSpPr>
        <p:spPr>
          <a:xfrm>
            <a:off x="351257" y="4504614"/>
            <a:ext cx="1682258" cy="1600437"/>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103A71"/>
                </a:solidFill>
                <a:uFillTx/>
                <a:latin typeface="Arial" pitchFamily="34"/>
                <a:cs typeface="Arial" pitchFamily="34"/>
              </a:defRPr>
            </a:pPr>
            <a:r>
              <a:rPr lang="pt-PT" sz="1200" b="0" i="0" u="none" strike="noStrike" kern="1200" cap="none" spc="0" baseline="0">
                <a:solidFill>
                  <a:srgbClr val="103A71"/>
                </a:solidFill>
                <a:uFillTx/>
                <a:latin typeface="Arial" pitchFamily="34"/>
                <a:cs typeface="Arial" pitchFamily="34"/>
              </a:rPr>
              <a:t>Orientação sobre como usar o ToC e ferramentas de acompanhamento, especificamente para autoridades nacionais, doadores e implementadores</a:t>
            </a:r>
          </a:p>
        </p:txBody>
      </p:sp>
      <p:sp>
        <p:nvSpPr>
          <p:cNvPr id="12" name="TextBox 8">
            <a:extLst>
              <a:ext uri="{FF2B5EF4-FFF2-40B4-BE49-F238E27FC236}">
                <a16:creationId xmlns:a16="http://schemas.microsoft.com/office/drawing/2014/main" id="{C9FF3FE1-E5A8-6AEE-6374-59A81D21B258}"/>
              </a:ext>
            </a:extLst>
          </p:cNvPr>
          <p:cNvSpPr txBox="1"/>
          <p:nvPr/>
        </p:nvSpPr>
        <p:spPr>
          <a:xfrm>
            <a:off x="2254700" y="4463128"/>
            <a:ext cx="1682258" cy="307777"/>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103A71"/>
                </a:solidFill>
                <a:uFillTx/>
              </a:defRPr>
            </a:pPr>
            <a:r>
              <a:rPr lang="pt-PT" sz="1400" b="0" i="0" u="none" strike="noStrike" kern="1200" cap="none" spc="0" baseline="0">
                <a:solidFill>
                  <a:srgbClr val="103A71"/>
                </a:solidFill>
                <a:uFillTx/>
                <a:latin typeface="Arial" pitchFamily="34"/>
                <a:cs typeface="Arial" pitchFamily="34"/>
              </a:rPr>
              <a:t>O próprio ToC</a:t>
            </a:r>
            <a:r>
              <a:rPr lang="pt-PT" sz="1400" b="0" i="0" u="none" strike="noStrike" kern="1200" cap="none" spc="0" baseline="0">
                <a:solidFill>
                  <a:srgbClr val="103A71"/>
                </a:solidFill>
                <a:uFillTx/>
                <a:latin typeface="Arial"/>
              </a:rPr>
              <a:t> </a:t>
            </a:r>
          </a:p>
        </p:txBody>
      </p:sp>
      <p:sp>
        <p:nvSpPr>
          <p:cNvPr id="13" name="TextBox 11">
            <a:extLst>
              <a:ext uri="{FF2B5EF4-FFF2-40B4-BE49-F238E27FC236}">
                <a16:creationId xmlns:a16="http://schemas.microsoft.com/office/drawing/2014/main" id="{039C92CB-DE10-8D71-0B9D-FB12578F63D4}"/>
              </a:ext>
            </a:extLst>
          </p:cNvPr>
          <p:cNvSpPr txBox="1"/>
          <p:nvPr/>
        </p:nvSpPr>
        <p:spPr>
          <a:xfrm>
            <a:off x="6191905" y="4465121"/>
            <a:ext cx="1682258" cy="1384995"/>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103A71"/>
                </a:solidFill>
                <a:uFillTx/>
                <a:latin typeface="Arial" pitchFamily="34"/>
                <a:cs typeface="Arial" pitchFamily="34"/>
              </a:defRPr>
            </a:pPr>
            <a:r>
              <a:rPr lang="pt-PT" sz="1200" b="0" i="1" u="none" strike="noStrike" kern="1200" cap="none" spc="0" baseline="0">
                <a:solidFill>
                  <a:srgbClr val="103A71"/>
                </a:solidFill>
                <a:uFillTx/>
                <a:latin typeface="Arial" pitchFamily="34"/>
                <a:cs typeface="Arial" pitchFamily="34"/>
              </a:rPr>
              <a:t>Apenas para Parceiros de Implementação </a:t>
            </a:r>
            <a:r>
              <a:rPr lang="pt-PT" sz="1200" b="0" i="0" u="none" strike="noStrike" kern="1200" cap="none" spc="0" baseline="0">
                <a:solidFill>
                  <a:srgbClr val="103A71"/>
                </a:solidFill>
                <a:uFillTx/>
                <a:latin typeface="Arial" pitchFamily="34"/>
                <a:cs typeface="Arial" pitchFamily="34"/>
              </a:rPr>
              <a:t>– TdA, que se concentram em atividades e caminhos específicos dentro do TdC</a:t>
            </a:r>
          </a:p>
        </p:txBody>
      </p:sp>
      <p:sp>
        <p:nvSpPr>
          <p:cNvPr id="14" name="Rectangle 12">
            <a:extLst>
              <a:ext uri="{FF2B5EF4-FFF2-40B4-BE49-F238E27FC236}">
                <a16:creationId xmlns:a16="http://schemas.microsoft.com/office/drawing/2014/main" id="{CA481C2F-7C5B-2774-64EF-58040611678A}"/>
              </a:ext>
            </a:extLst>
          </p:cNvPr>
          <p:cNvSpPr/>
          <p:nvPr/>
        </p:nvSpPr>
        <p:spPr>
          <a:xfrm>
            <a:off x="4181139" y="3471214"/>
            <a:ext cx="1682258" cy="923726"/>
          </a:xfrm>
          <a:prstGeom prst="rect">
            <a:avLst/>
          </a:prstGeom>
          <a:solidFill>
            <a:srgbClr val="FFE699"/>
          </a:solidFill>
          <a:ln w="28575"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Perguntas-chave de desempenho </a:t>
            </a:r>
          </a:p>
          <a:p>
            <a:pPr marL="0" marR="0" lvl="0" indent="0" algn="ctr" defTabSz="914400" rtl="0" fontAlgn="auto" hangingPunct="1">
              <a:lnSpc>
                <a:spcPct val="100000"/>
              </a:lnSpc>
              <a:spcBef>
                <a:spcPts val="0"/>
              </a:spcBef>
              <a:spcAft>
                <a:spcPts val="0"/>
              </a:spcAft>
              <a:buNone/>
              <a:tabLst/>
              <a:defRPr sz="1500" b="0" i="0" u="none" strike="noStrike" kern="0" cap="none" spc="0" baseline="0">
                <a:solidFill>
                  <a:srgbClr val="002060"/>
                </a:solidFill>
                <a:uFillTx/>
                <a:latin typeface="Arial" pitchFamily="34"/>
                <a:cs typeface="Arial" pitchFamily="34"/>
              </a:defRPr>
            </a:pPr>
            <a:r>
              <a:rPr lang="pt-PT" sz="1500" b="0" i="0" u="none" strike="noStrike" kern="1200" cap="none" spc="0" baseline="0" dirty="0">
                <a:solidFill>
                  <a:srgbClr val="002060"/>
                </a:solidFill>
                <a:uFillTx/>
                <a:latin typeface="Arial" pitchFamily="34"/>
                <a:cs typeface="Arial" pitchFamily="34"/>
              </a:rPr>
              <a:t>Diapositivos </a:t>
            </a:r>
            <a:br>
              <a:rPr lang="pt-PT" sz="1500" b="0" i="0" u="none" strike="noStrike" kern="1200" cap="none" spc="0" baseline="0" dirty="0">
                <a:solidFill>
                  <a:srgbClr val="002060"/>
                </a:solidFill>
                <a:uFillTx/>
                <a:latin typeface="Arial" pitchFamily="34"/>
                <a:cs typeface="Arial" pitchFamily="34"/>
              </a:rPr>
            </a:br>
            <a:r>
              <a:rPr lang="pt-PT" sz="1500" b="0" i="0" u="none" strike="noStrike" kern="1200" cap="none" spc="0" baseline="0" dirty="0">
                <a:solidFill>
                  <a:srgbClr val="002060"/>
                </a:solidFill>
                <a:uFillTx/>
                <a:latin typeface="Arial" pitchFamily="34"/>
                <a:cs typeface="Arial" pitchFamily="34"/>
              </a:rPr>
              <a:t>17-18</a:t>
            </a:r>
          </a:p>
        </p:txBody>
      </p:sp>
      <p:sp>
        <p:nvSpPr>
          <p:cNvPr id="15" name="TextBox 15">
            <a:extLst>
              <a:ext uri="{FF2B5EF4-FFF2-40B4-BE49-F238E27FC236}">
                <a16:creationId xmlns:a16="http://schemas.microsoft.com/office/drawing/2014/main" id="{6A2DCBFD-3ADC-BF0C-047C-CF8E8C692816}"/>
              </a:ext>
            </a:extLst>
          </p:cNvPr>
          <p:cNvSpPr txBox="1"/>
          <p:nvPr/>
        </p:nvSpPr>
        <p:spPr>
          <a:xfrm>
            <a:off x="4181139" y="4504614"/>
            <a:ext cx="1682258" cy="523219"/>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103A71"/>
                </a:solidFill>
                <a:uFillTx/>
                <a:latin typeface="Arial" pitchFamily="34"/>
                <a:cs typeface="Arial" pitchFamily="34"/>
              </a:defRPr>
            </a:pPr>
            <a:r>
              <a:rPr lang="pt-PT" sz="1400" b="0" i="0" u="none" strike="noStrike" kern="1200" cap="none" spc="0" baseline="0">
                <a:solidFill>
                  <a:srgbClr val="103A71"/>
                </a:solidFill>
                <a:uFillTx/>
                <a:latin typeface="Arial" pitchFamily="34"/>
                <a:cs typeface="Arial" pitchFamily="34"/>
              </a:rPr>
              <a:t>Perguntas-chave de desempenho </a:t>
            </a:r>
          </a:p>
        </p:txBody>
      </p:sp>
      <p:sp>
        <p:nvSpPr>
          <p:cNvPr id="16" name="TextBox 27">
            <a:extLst>
              <a:ext uri="{FF2B5EF4-FFF2-40B4-BE49-F238E27FC236}">
                <a16:creationId xmlns:a16="http://schemas.microsoft.com/office/drawing/2014/main" id="{64BA126E-5D3A-D095-0531-644A2B5B848E}"/>
              </a:ext>
            </a:extLst>
          </p:cNvPr>
          <p:cNvSpPr txBox="1"/>
          <p:nvPr/>
        </p:nvSpPr>
        <p:spPr>
          <a:xfrm>
            <a:off x="8202680" y="4456270"/>
            <a:ext cx="1682258" cy="1384995"/>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103A71"/>
                </a:solidFill>
                <a:uFillTx/>
                <a:latin typeface="Arial" pitchFamily="34"/>
                <a:cs typeface="Arial" pitchFamily="34"/>
              </a:defRPr>
            </a:pPr>
            <a:r>
              <a:rPr lang="pt-PT" sz="1200" b="0" i="0" u="none" strike="noStrike" kern="1200" cap="none" spc="0" baseline="0">
                <a:solidFill>
                  <a:srgbClr val="103A71"/>
                </a:solidFill>
                <a:uFillTx/>
                <a:latin typeface="Arial" pitchFamily="34"/>
                <a:cs typeface="Arial" pitchFamily="34"/>
              </a:rPr>
              <a:t>Um banco de indicadores que acompanha os ToC e ToA para fornecer sugestões sobre como monitorar e avaliar a mudança</a:t>
            </a:r>
          </a:p>
        </p:txBody>
      </p:sp>
      <p:sp>
        <p:nvSpPr>
          <p:cNvPr id="17" name="TextBox 28">
            <a:extLst>
              <a:ext uri="{FF2B5EF4-FFF2-40B4-BE49-F238E27FC236}">
                <a16:creationId xmlns:a16="http://schemas.microsoft.com/office/drawing/2014/main" id="{E4CA726E-C5FF-2D7F-820B-B2E99E560648}"/>
              </a:ext>
            </a:extLst>
          </p:cNvPr>
          <p:cNvSpPr txBox="1"/>
          <p:nvPr/>
        </p:nvSpPr>
        <p:spPr>
          <a:xfrm>
            <a:off x="10213445" y="4426497"/>
            <a:ext cx="1819107" cy="1785100"/>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103A71"/>
                </a:solidFill>
                <a:uFillTx/>
                <a:latin typeface="Arial" pitchFamily="34"/>
                <a:cs typeface="Arial" pitchFamily="34"/>
              </a:defRPr>
            </a:pPr>
            <a:r>
              <a:rPr lang="pt-PT" sz="1200" b="0" i="0" u="none" strike="noStrike" kern="1200" cap="none" spc="0" baseline="0">
                <a:solidFill>
                  <a:srgbClr val="103A71"/>
                </a:solidFill>
                <a:uFillTx/>
                <a:latin typeface="Arial" pitchFamily="34"/>
                <a:cs typeface="Arial" pitchFamily="34"/>
              </a:rPr>
              <a:t>Uma lista de premissas que sustentam o ToC e devem ser consideradas na conceção do programa e ao refletir sobre se a ação de mina está a alcançar os resultados desejados </a:t>
            </a:r>
            <a:br>
              <a:rPr lang="pt-PT" sz="1200" b="0" i="0" u="none" strike="noStrike" kern="1200" cap="none" spc="0" baseline="0">
                <a:solidFill>
                  <a:srgbClr val="103A71"/>
                </a:solidFill>
                <a:uFillTx/>
                <a:latin typeface="Arial" pitchFamily="34"/>
                <a:cs typeface="Arial" pitchFamily="34"/>
              </a:rPr>
            </a:br>
            <a:r>
              <a:rPr lang="pt-PT" sz="1200" b="0" i="0" u="none" strike="noStrike" kern="1200" cap="none" spc="0" baseline="0">
                <a:solidFill>
                  <a:srgbClr val="103A71"/>
                </a:solidFill>
                <a:uFillTx/>
                <a:latin typeface="Arial" pitchFamily="34"/>
                <a:cs typeface="Arial" pitchFamily="34"/>
              </a:rPr>
              <a:t>ou não </a:t>
            </a:r>
          </a:p>
        </p:txBody>
      </p:sp>
      <p:sp>
        <p:nvSpPr>
          <p:cNvPr id="20" name="Slide Number Placeholder 5">
            <a:extLst>
              <a:ext uri="{FF2B5EF4-FFF2-40B4-BE49-F238E27FC236}">
                <a16:creationId xmlns:a16="http://schemas.microsoft.com/office/drawing/2014/main" id="{EF1D8CED-7F5E-3A6E-A1CB-5827AC2E09A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143D-B805-7C4E-93C0-88709D1F54CD}"/>
              </a:ext>
            </a:extLst>
          </p:cNvPr>
          <p:cNvSpPr txBox="1">
            <a:spLocks/>
          </p:cNvSpPr>
          <p:nvPr/>
        </p:nvSpPr>
        <p:spPr>
          <a:xfrm>
            <a:off x="369279" y="1343363"/>
            <a:ext cx="11491542" cy="5255181"/>
          </a:xfrm>
          <a:prstGeom prst="rect">
            <a:avLst/>
          </a:prstGeom>
        </p:spPr>
        <p:txBody>
          <a:bodyPr wrap="none" lIns="0" tIns="0" rIns="0" bIns="0" numCol="3" spcCol="252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600"/>
              </a:lnSpc>
              <a:spcBef>
                <a:spcPts val="0"/>
              </a:spcBef>
              <a:defRPr sz="1400">
                <a:solidFill>
                  <a:srgbClr val="103A71"/>
                </a:solidFill>
              </a:defRPr>
            </a:pPr>
            <a:r>
              <a:rPr lang="pt-PT" dirty="0">
                <a:latin typeface="Arial"/>
                <a:cs typeface="Arial"/>
              </a:rPr>
              <a:t>A </a:t>
            </a:r>
            <a:r>
              <a:rPr lang="pt-PT" dirty="0">
                <a:latin typeface="Arial" panose="020B0604020202020204" pitchFamily="34" charset="0"/>
                <a:cs typeface="Arial" panose="020B0604020202020204" pitchFamily="34" charset="0"/>
              </a:rPr>
              <a:t>Teoria da Mudança (</a:t>
            </a:r>
            <a:r>
              <a:rPr lang="pt-PT" dirty="0" err="1">
                <a:latin typeface="Arial"/>
                <a:cs typeface="Arial"/>
              </a:rPr>
              <a:t>ToC</a:t>
            </a:r>
            <a:r>
              <a:rPr lang="pt-PT" dirty="0">
                <a:latin typeface="Arial"/>
                <a:cs typeface="Arial"/>
              </a:rPr>
              <a:t>) é apoiada por </a:t>
            </a:r>
            <a:r>
              <a:rPr lang="pt-PT" b="1" dirty="0">
                <a:latin typeface="Arial"/>
                <a:cs typeface="Arial"/>
              </a:rPr>
              <a:t>um conjunto de Teorias de Ação (</a:t>
            </a:r>
            <a:r>
              <a:rPr lang="pt-PT" b="1" dirty="0" err="1">
                <a:latin typeface="Arial"/>
                <a:cs typeface="Arial"/>
              </a:rPr>
              <a:t>ToA</a:t>
            </a:r>
            <a:r>
              <a:rPr lang="pt-PT" b="1" dirty="0">
                <a:latin typeface="Arial"/>
                <a:cs typeface="Arial"/>
              </a:rPr>
              <a:t>) que</a:t>
            </a:r>
            <a:r>
              <a:rPr lang="pt-PT" dirty="0">
                <a:latin typeface="Arial"/>
                <a:cs typeface="Arial"/>
              </a:rPr>
              <a:t> </a:t>
            </a:r>
            <a:r>
              <a:rPr lang="pt-PT" b="1" dirty="0">
                <a:latin typeface="Arial"/>
                <a:cs typeface="Arial"/>
              </a:rPr>
              <a:t>ajudam os implementadores a ver onde as suas intervenções específicas contribuem para os resultados do </a:t>
            </a:r>
            <a:r>
              <a:rPr lang="pt-PT" b="1" dirty="0" err="1">
                <a:latin typeface="Arial"/>
                <a:cs typeface="Arial"/>
              </a:rPr>
              <a:t>ToC</a:t>
            </a:r>
            <a:r>
              <a:rPr lang="pt-PT" dirty="0">
                <a:latin typeface="Arial"/>
                <a:cs typeface="Arial"/>
              </a:rPr>
              <a:t>. Isso reconhece que nem sempre se pode esperar que os operadores de ação de minas individuais cumpram plenamente os resultados do </a:t>
            </a:r>
            <a:r>
              <a:rPr lang="pt-PT" dirty="0" err="1">
                <a:latin typeface="Arial"/>
                <a:cs typeface="Arial"/>
              </a:rPr>
              <a:t>ToC</a:t>
            </a:r>
            <a:r>
              <a:rPr lang="pt-PT" dirty="0">
                <a:latin typeface="Arial"/>
                <a:cs typeface="Arial"/>
              </a:rPr>
              <a:t>, embora as suas ações devam pelo menos contribuir para esses resultados. </a:t>
            </a:r>
            <a:endParaRPr lang="pt-PT" sz="1400" dirty="0">
              <a:solidFill>
                <a:srgbClr val="103A71"/>
              </a:solidFill>
              <a:latin typeface="Arial" panose="020B0604020202020204" pitchFamily="34" charset="0"/>
              <a:cs typeface="Arial" panose="020B0604020202020204" pitchFamily="34" charset="0"/>
            </a:endParaRPr>
          </a:p>
          <a:p>
            <a:pPr>
              <a:lnSpc>
                <a:spcPts val="1600"/>
              </a:lnSpc>
              <a:spcBef>
                <a:spcPts val="0"/>
              </a:spcBef>
              <a:defRPr sz="1400">
                <a:solidFill>
                  <a:srgbClr val="103A71"/>
                </a:solidFill>
                <a:latin typeface="Arial" panose="020B0604020202020204" pitchFamily="34" charset="0"/>
                <a:cs typeface="Arial" panose="020B0604020202020204" pitchFamily="34" charset="0"/>
              </a:defRPr>
            </a:pPr>
            <a:br>
              <a:rPr lang="pt-PT" sz="1400" dirty="0">
                <a:solidFill>
                  <a:srgbClr val="103A71"/>
                </a:solidFill>
                <a:latin typeface="Arial" panose="020B0604020202020204" pitchFamily="34" charset="0"/>
                <a:cs typeface="Arial" panose="020B0604020202020204" pitchFamily="34" charset="0"/>
              </a:rPr>
            </a:br>
            <a:r>
              <a:rPr lang="pt-PT" dirty="0"/>
              <a:t>Embora a </a:t>
            </a:r>
            <a:r>
              <a:rPr lang="pt-PT" b="1" i="1" dirty="0"/>
              <a:t>Teoria da Mudança </a:t>
            </a:r>
            <a:r>
              <a:rPr lang="pt-PT" dirty="0"/>
              <a:t>represente a compreensão de como a mudança social, política, económica e/ou cultural pode ser influenciada para alcançar resultados dentro do setor de ação de minas</a:t>
            </a:r>
            <a:r>
              <a:rPr lang="pt-PT" b="1" dirty="0"/>
              <a:t>, </a:t>
            </a:r>
            <a:r>
              <a:rPr lang="pt-PT" dirty="0"/>
              <a:t>as</a:t>
            </a:r>
            <a:r>
              <a:rPr lang="pt-PT" b="1" dirty="0"/>
              <a:t> </a:t>
            </a:r>
            <a:r>
              <a:rPr lang="pt-PT" b="1" i="1" dirty="0"/>
              <a:t>Teorias da Ação </a:t>
            </a:r>
            <a:r>
              <a:rPr lang="pt-PT" dirty="0"/>
              <a:t>explicam como um determinado projeto, programa ou iniciativa contribui para esse processo de mudança e é informado pelo </a:t>
            </a:r>
            <a:r>
              <a:rPr lang="pt-PT" dirty="0" err="1"/>
              <a:t>ToC</a:t>
            </a:r>
            <a:r>
              <a:rPr lang="pt-PT" dirty="0"/>
              <a:t> mais amplo.</a:t>
            </a:r>
            <a:br>
              <a:rPr lang="pt-PT" sz="1400" dirty="0">
                <a:solidFill>
                  <a:srgbClr val="103A71"/>
                </a:solidFill>
                <a:latin typeface="Arial" panose="020B0604020202020204" pitchFamily="34" charset="0"/>
                <a:cs typeface="Arial" panose="020B0604020202020204" pitchFamily="34" charset="0"/>
              </a:rPr>
            </a:br>
            <a:r>
              <a:rPr lang="pt-PT" b="1" dirty="0"/>
              <a:t>     </a:t>
            </a:r>
          </a:p>
          <a:p>
            <a:pPr>
              <a:lnSpc>
                <a:spcPts val="1600"/>
              </a:lnSpc>
              <a:spcBef>
                <a:spcPts val="0"/>
              </a:spcBef>
              <a:defRPr sz="1400">
                <a:solidFill>
                  <a:srgbClr val="103A71"/>
                </a:solidFill>
                <a:latin typeface="Arial"/>
                <a:cs typeface="Arial"/>
              </a:defRPr>
            </a:pPr>
            <a:r>
              <a:rPr lang="pt-PT" dirty="0"/>
              <a:t>A distinção entre </a:t>
            </a:r>
            <a:r>
              <a:rPr lang="pt-PT" dirty="0" err="1"/>
              <a:t>ToA</a:t>
            </a:r>
            <a:r>
              <a:rPr lang="pt-PT" dirty="0"/>
              <a:t> e </a:t>
            </a:r>
            <a:r>
              <a:rPr lang="pt-PT" dirty="0" err="1"/>
              <a:t>ToC</a:t>
            </a:r>
            <a:r>
              <a:rPr lang="pt-PT" dirty="0"/>
              <a:t> é importante, pois permite que o setor identifique melhor o que está funcionando, o que não está e porquê; </a:t>
            </a:r>
            <a:r>
              <a:rPr lang="pt-PT" b="1" dirty="0"/>
              <a:t>distinguindo entre "falha de implementação" </a:t>
            </a:r>
            <a:r>
              <a:rPr lang="pt-PT" dirty="0"/>
              <a:t>(uma intervenção que não é entregue bem) e</a:t>
            </a:r>
            <a:r>
              <a:rPr lang="pt-PT" b="1" dirty="0"/>
              <a:t> "falha de teoria" </a:t>
            </a:r>
            <a:r>
              <a:rPr lang="pt-PT" dirty="0"/>
              <a:t>(onde uma intervenção é entregue bem, mas ainda não levou aos resultados esperados). A falha teórica </a:t>
            </a:r>
            <a:r>
              <a:rPr lang="pt-PT" b="1" dirty="0"/>
              <a:t>estende a responsabilidade ao setor como um todo, e não apenas aos implementadores quando os resultados não são tão bons quanto poderiam ser</a:t>
            </a:r>
            <a:r>
              <a:rPr lang="pt-PT" dirty="0"/>
              <a:t>.</a:t>
            </a:r>
            <a:br>
              <a:rPr lang="pt-PT" sz="1400" dirty="0">
                <a:latin typeface="Arial" panose="020B0604020202020204" pitchFamily="34" charset="0"/>
                <a:cs typeface="Arial" panose="020B0604020202020204" pitchFamily="34" charset="0"/>
              </a:rPr>
            </a:br>
            <a:br>
              <a:rPr lang="pt-PT" sz="1400" dirty="0">
                <a:latin typeface="Arial" panose="020B0604020202020204" pitchFamily="34" charset="0"/>
                <a:cs typeface="Arial" panose="020B0604020202020204" pitchFamily="34" charset="0"/>
              </a:rPr>
            </a:br>
            <a:r>
              <a:rPr lang="pt-PT" dirty="0"/>
              <a:t> Os TdA neste guia são projetados para </a:t>
            </a:r>
            <a:r>
              <a:rPr lang="pt-PT" b="1" dirty="0"/>
              <a:t>apoiar as equipas do programa </a:t>
            </a:r>
            <a:r>
              <a:rPr lang="pt-PT" dirty="0"/>
              <a:t>de implementadores que só podem trabalhar num componente específico do </a:t>
            </a:r>
            <a:r>
              <a:rPr lang="pt-PT" dirty="0" err="1"/>
              <a:t>TdC</a:t>
            </a:r>
            <a:r>
              <a:rPr lang="pt-PT" dirty="0"/>
              <a:t>. Existem TdA para todas as atividades incluídas no </a:t>
            </a:r>
            <a:r>
              <a:rPr lang="pt-PT" dirty="0" err="1"/>
              <a:t>TdC</a:t>
            </a:r>
            <a:r>
              <a:rPr lang="pt-PT" dirty="0"/>
              <a:t>; portanto, se o seu foco for educação de risco, então só precisa se referir ao TdA de educação de risco. Os TdA podem ser utilizados pelas equipas do programa para compreender </a:t>
            </a:r>
            <a:r>
              <a:rPr lang="pt-PT" b="1" dirty="0"/>
              <a:t>como as suas atividades específicas se inserem no quadro mais amplo de ação das minas </a:t>
            </a:r>
            <a:r>
              <a:rPr lang="pt-PT" dirty="0"/>
              <a:t>– ou seja, o </a:t>
            </a:r>
            <a:r>
              <a:rPr lang="pt-PT" dirty="0" err="1"/>
              <a:t>TdC</a:t>
            </a:r>
            <a:r>
              <a:rPr lang="pt-PT" dirty="0"/>
              <a:t> - e </a:t>
            </a:r>
            <a:r>
              <a:rPr lang="pt-PT" b="1" dirty="0"/>
              <a:t>onde as dependências ou ligações estratégicas com outras partes interessadas podem estar a melhorar ou a dificultar o sucesso</a:t>
            </a:r>
            <a:r>
              <a:rPr lang="pt-PT" dirty="0"/>
              <a:t> do setor como um todo. Também são úteis para todos os parceiros de implementação (IP) num país que trabalha em uma atividade e podem ser usados por grupos de trabalho técnicos que são especificamente convocados para discutir essa atividade.</a:t>
            </a:r>
            <a:br>
              <a:rPr lang="pt-PT" sz="1400" dirty="0">
                <a:highlight>
                  <a:srgbClr val="FFFF00"/>
                </a:highlight>
                <a:latin typeface="Arial" panose="020B0604020202020204" pitchFamily="34" charset="0"/>
                <a:cs typeface="Arial" panose="020B0604020202020204" pitchFamily="34" charset="0"/>
              </a:rPr>
            </a:br>
            <a:r>
              <a:rPr lang="pt-PT" dirty="0"/>
              <a:t> Cada </a:t>
            </a:r>
            <a:r>
              <a:rPr lang="pt-PT" dirty="0" err="1"/>
              <a:t>ToA</a:t>
            </a:r>
            <a:r>
              <a:rPr lang="pt-PT" dirty="0"/>
              <a:t> estabelece um </a:t>
            </a:r>
            <a:r>
              <a:rPr lang="pt-PT" b="1" dirty="0"/>
              <a:t>diagrama simples de como as atividades levarão a resultados e resultados específicos</a:t>
            </a:r>
            <a:r>
              <a:rPr lang="pt-PT" dirty="0"/>
              <a:t>. Cada contexto é diferente e o nível de resultados alcançados variará entre os diferentes países. Este é um guia para ajudar as partes interessadas a entender como podem se concentrar na tarefa em questão, mantendo-se atentas às oportunidades de colaboração com outras pessoas. </a:t>
            </a:r>
            <a:br>
              <a:rPr lang="pt-PT" sz="1400" dirty="0">
                <a:latin typeface="Arial" panose="020B0604020202020204" pitchFamily="34" charset="0"/>
                <a:cs typeface="Arial" panose="020B0604020202020204" pitchFamily="34" charset="0"/>
              </a:rPr>
            </a:br>
            <a:br>
              <a:rPr lang="pt-PT" sz="1400" dirty="0">
                <a:latin typeface="Arial" panose="020B0604020202020204" pitchFamily="34" charset="0"/>
                <a:cs typeface="Arial" panose="020B0604020202020204" pitchFamily="34" charset="0"/>
              </a:rPr>
            </a:br>
            <a:r>
              <a:rPr lang="pt-PT" dirty="0"/>
              <a:t>Os </a:t>
            </a:r>
            <a:r>
              <a:rPr lang="pt-PT" dirty="0" err="1"/>
              <a:t>ToA</a:t>
            </a:r>
            <a:r>
              <a:rPr lang="pt-PT" dirty="0"/>
              <a:t> também apresentam os indicadores padrão mínimos do banco de indicadores, além de quaisquer outros indicadores que sejam relevantes para essa atividade, incluindo indicadores transversais.</a:t>
            </a:r>
            <a:br>
              <a:rPr lang="pt-PT" sz="1400" dirty="0">
                <a:latin typeface="Arial" panose="020B0604020202020204" pitchFamily="34" charset="0"/>
                <a:cs typeface="Arial" panose="020B0604020202020204" pitchFamily="34" charset="0"/>
              </a:rPr>
            </a:br>
            <a:endParaRPr lang="pt-PT" sz="1400" dirty="0">
              <a:solidFill>
                <a:srgbClr val="103A7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0C7636C-591B-2B41-9B75-DDEC2C7F8A3C}"/>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079780B-F73A-EA42-B814-8BFF0307EC09}"/>
              </a:ext>
            </a:extLst>
          </p:cNvPr>
          <p:cNvSpPr/>
          <p:nvPr/>
        </p:nvSpPr>
        <p:spPr>
          <a:xfrm>
            <a:off x="288682" y="259456"/>
            <a:ext cx="11614636" cy="707886"/>
          </a:xfrm>
          <a:prstGeom prst="rect">
            <a:avLst/>
          </a:prstGeom>
        </p:spPr>
        <p:txBody>
          <a:bodyPr wrap="square">
            <a:spAutoFit/>
          </a:bodyPr>
          <a:lstStyle/>
          <a:p>
            <a:pPr>
              <a:defRPr sz="2000">
                <a:solidFill>
                  <a:srgbClr val="103A71"/>
                </a:solidFill>
                <a:latin typeface="Arial" panose="020B0604020202020204" pitchFamily="34" charset="0"/>
                <a:cs typeface="Arial" panose="020B0604020202020204" pitchFamily="34" charset="0"/>
              </a:defRPr>
            </a:pPr>
            <a:r>
              <a:rPr b="1" dirty="0" err="1"/>
              <a:t>Teorias</a:t>
            </a:r>
            <a:r>
              <a:rPr b="1" dirty="0"/>
              <a:t> de </a:t>
            </a:r>
            <a:r>
              <a:rPr b="1" dirty="0" err="1"/>
              <a:t>Ação</a:t>
            </a:r>
            <a:r>
              <a:rPr b="1" dirty="0"/>
              <a:t>: </a:t>
            </a:r>
            <a:br>
              <a:rPr lang="en-GB" sz="2000" b="1" dirty="0">
                <a:solidFill>
                  <a:srgbClr val="103A71"/>
                </a:solidFill>
                <a:latin typeface="Arial" panose="020B0604020202020204" pitchFamily="34" charset="0"/>
                <a:cs typeface="Arial" panose="020B0604020202020204" pitchFamily="34" charset="0"/>
              </a:rPr>
            </a:br>
            <a:r>
              <a:rPr b="1" dirty="0"/>
              <a:t>Uma ferramenta para </a:t>
            </a:r>
            <a:r>
              <a:rPr b="1" dirty="0" err="1"/>
              <a:t>implementar</a:t>
            </a:r>
            <a:r>
              <a:rPr b="1" dirty="0"/>
              <a:t> </a:t>
            </a:r>
            <a:r>
              <a:rPr b="1" dirty="0" err="1"/>
              <a:t>parceiros</a:t>
            </a:r>
            <a:r>
              <a:rPr b="1" dirty="0"/>
              <a:t> – </a:t>
            </a:r>
            <a:r>
              <a:rPr dirty="0"/>
              <a:t>O que </a:t>
            </a:r>
            <a:r>
              <a:rPr dirty="0" err="1"/>
              <a:t>são</a:t>
            </a:r>
            <a:r>
              <a:rPr dirty="0"/>
              <a:t> e </a:t>
            </a:r>
            <a:r>
              <a:rPr dirty="0" err="1"/>
              <a:t>por</a:t>
            </a:r>
            <a:r>
              <a:rPr dirty="0"/>
              <a:t> que </a:t>
            </a:r>
            <a:r>
              <a:rPr dirty="0" err="1"/>
              <a:t>agregam</a:t>
            </a:r>
            <a:r>
              <a:rPr dirty="0"/>
              <a:t> valor </a:t>
            </a:r>
            <a:endParaRPr lang="en-US" sz="2000" dirty="0">
              <a:solidFill>
                <a:srgbClr val="103A71"/>
              </a:solidFill>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073D02C-195E-62D5-74BC-3198D842D7FF}"/>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20</a:t>
            </a:fld>
            <a:endParaRPr lang="en-GB" dirty="0"/>
          </a:p>
        </p:txBody>
      </p:sp>
    </p:spTree>
    <p:extLst>
      <p:ext uri="{BB962C8B-B14F-4D97-AF65-F5344CB8AC3E}">
        <p14:creationId xmlns:p14="http://schemas.microsoft.com/office/powerpoint/2010/main" val="310937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F24A4B-0A98-4127-B43E-37855EA46D86}"/>
              </a:ext>
            </a:extLst>
          </p:cNvPr>
          <p:cNvSpPr/>
          <p:nvPr/>
        </p:nvSpPr>
        <p:spPr>
          <a:xfrm>
            <a:off x="289317" y="333772"/>
            <a:ext cx="11699630" cy="400110"/>
          </a:xfrm>
          <a:prstGeom prst="rect">
            <a:avLst/>
          </a:prstGeom>
        </p:spPr>
        <p:txBody>
          <a:bodyPr wrap="square">
            <a:spAutoFit/>
          </a:bodyPr>
          <a:lstStyle/>
          <a:p>
            <a:pPr>
              <a:defRPr sz="2000">
                <a:solidFill>
                  <a:srgbClr val="103A71"/>
                </a:solidFill>
                <a:latin typeface="Arial" panose="020B0604020202020204" pitchFamily="34" charset="0"/>
                <a:cs typeface="Arial" panose="020B0604020202020204" pitchFamily="34" charset="0"/>
              </a:defRPr>
            </a:pPr>
            <a:r>
              <a:rPr b="1" dirty="0" err="1"/>
              <a:t>Teorias</a:t>
            </a:r>
            <a:r>
              <a:rPr b="1" dirty="0"/>
              <a:t> da </a:t>
            </a:r>
            <a:r>
              <a:rPr b="1" dirty="0" err="1"/>
              <a:t>Ação</a:t>
            </a:r>
            <a:r>
              <a:rPr b="1" dirty="0"/>
              <a:t>: </a:t>
            </a:r>
            <a:r>
              <a:rPr dirty="0"/>
              <a:t>O que </a:t>
            </a:r>
            <a:r>
              <a:rPr dirty="0" err="1"/>
              <a:t>está</a:t>
            </a:r>
            <a:r>
              <a:rPr dirty="0"/>
              <a:t> </a:t>
            </a:r>
            <a:r>
              <a:rPr dirty="0" err="1"/>
              <a:t>incluído</a:t>
            </a:r>
            <a:endParaRPr lang="en-US" dirty="0">
              <a:solidFill>
                <a:srgbClr val="103A7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2EA2A1A-D9CA-A647-9C04-AE6C88F1BE61}"/>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4" name="Rectangle 3">
            <a:extLst>
              <a:ext uri="{FF2B5EF4-FFF2-40B4-BE49-F238E27FC236}">
                <a16:creationId xmlns:a16="http://schemas.microsoft.com/office/drawing/2014/main" id="{87B77F90-CB3A-3A4B-BA0E-A3BC84EA8580}"/>
              </a:ext>
            </a:extLst>
          </p:cNvPr>
          <p:cNvSpPr/>
          <p:nvPr/>
        </p:nvSpPr>
        <p:spPr>
          <a:xfrm>
            <a:off x="377181" y="963121"/>
            <a:ext cx="3362612" cy="2508379"/>
          </a:xfrm>
          <a:prstGeom prst="rect">
            <a:avLst/>
          </a:prstGeom>
        </p:spPr>
        <p:txBody>
          <a:bodyPr wrap="square" lIns="0" tIns="0" rIns="0" bIns="0" anchor="t">
            <a:spAutoFit/>
          </a:bodyPr>
          <a:lstStyle/>
          <a:p>
            <a:pPr>
              <a:spcAft>
                <a:spcPts val="600"/>
              </a:spcAft>
              <a:defRPr sz="1600" b="1">
                <a:solidFill>
                  <a:srgbClr val="BACB4E"/>
                </a:solidFill>
                <a:latin typeface="Arial" panose="020B0604020202020204" pitchFamily="34" charset="0"/>
                <a:cs typeface="Arial" panose="020B0604020202020204" pitchFamily="34" charset="0"/>
              </a:defRPr>
            </a:pPr>
            <a:r>
              <a:rPr sz="1400" dirty="0" err="1"/>
              <a:t>Pressupostos</a:t>
            </a:r>
            <a:endParaRPr lang="en-GB" sz="1200" b="1" dirty="0">
              <a:solidFill>
                <a:srgbClr val="BACB4E"/>
              </a:solidFill>
              <a:latin typeface="Arial" panose="020B0604020202020204" pitchFamily="34" charset="0"/>
              <a:cs typeface="Arial" panose="020B0604020202020204" pitchFamily="34" charset="0"/>
            </a:endParaRPr>
          </a:p>
          <a:p>
            <a:pPr>
              <a:spcAft>
                <a:spcPts val="600"/>
              </a:spcAft>
              <a:defRPr sz="1400">
                <a:solidFill>
                  <a:srgbClr val="103A71"/>
                </a:solidFill>
                <a:latin typeface="Arial"/>
                <a:cs typeface="Arial"/>
              </a:defRPr>
            </a:pPr>
            <a:r>
              <a:rPr sz="1200" dirty="0"/>
              <a:t>A </a:t>
            </a:r>
            <a:r>
              <a:rPr sz="1200" dirty="0" err="1"/>
              <a:t>sustentação</a:t>
            </a:r>
            <a:r>
              <a:rPr sz="1200" dirty="0"/>
              <a:t> dos </a:t>
            </a:r>
            <a:r>
              <a:rPr sz="1200" dirty="0" err="1"/>
              <a:t>TdA</a:t>
            </a:r>
            <a:r>
              <a:rPr sz="1200" dirty="0"/>
              <a:t> e </a:t>
            </a:r>
            <a:r>
              <a:rPr sz="1200" dirty="0" err="1"/>
              <a:t>TdC</a:t>
            </a:r>
            <a:r>
              <a:rPr sz="1200" dirty="0"/>
              <a:t> </a:t>
            </a:r>
            <a:r>
              <a:rPr sz="1200" dirty="0" err="1"/>
              <a:t>são</a:t>
            </a:r>
            <a:r>
              <a:rPr sz="1200" dirty="0"/>
              <a:t> um conjunto de </a:t>
            </a:r>
            <a:r>
              <a:rPr sz="1200" b="1" dirty="0" err="1"/>
              <a:t>suposições-chave</a:t>
            </a:r>
            <a:r>
              <a:rPr sz="1200" b="1" dirty="0"/>
              <a:t>; </a:t>
            </a:r>
            <a:r>
              <a:rPr sz="1200" dirty="0"/>
              <a:t>as </a:t>
            </a:r>
            <a:r>
              <a:rPr sz="1200" dirty="0" err="1"/>
              <a:t>condições</a:t>
            </a:r>
            <a:r>
              <a:rPr sz="1200" dirty="0"/>
              <a:t> que se </a:t>
            </a:r>
            <a:r>
              <a:rPr sz="1200" dirty="0" err="1"/>
              <a:t>supõe</a:t>
            </a:r>
            <a:r>
              <a:rPr sz="1200" dirty="0"/>
              <a:t> </a:t>
            </a:r>
            <a:r>
              <a:rPr sz="1200" dirty="0" err="1"/>
              <a:t>estarem</a:t>
            </a:r>
            <a:r>
              <a:rPr sz="1200" dirty="0"/>
              <a:t> </a:t>
            </a:r>
            <a:r>
              <a:rPr sz="1200" dirty="0" err="1"/>
              <a:t>presentes</a:t>
            </a:r>
            <a:r>
              <a:rPr sz="1200" dirty="0"/>
              <a:t> para que a </a:t>
            </a:r>
            <a:r>
              <a:rPr sz="1200" dirty="0" err="1"/>
              <a:t>intervenção</a:t>
            </a:r>
            <a:r>
              <a:rPr sz="1200" dirty="0"/>
              <a:t> </a:t>
            </a:r>
            <a:r>
              <a:rPr sz="1200" dirty="0" err="1"/>
              <a:t>seja</a:t>
            </a:r>
            <a:r>
              <a:rPr sz="1200" dirty="0"/>
              <a:t> </a:t>
            </a:r>
            <a:r>
              <a:rPr sz="1200" dirty="0" err="1"/>
              <a:t>bem-sucedida</a:t>
            </a:r>
            <a:r>
              <a:rPr sz="1200" dirty="0"/>
              <a:t>. É </a:t>
            </a:r>
            <a:r>
              <a:rPr sz="1200" dirty="0" err="1"/>
              <a:t>importante</a:t>
            </a:r>
            <a:r>
              <a:rPr sz="1200" dirty="0"/>
              <a:t> </a:t>
            </a:r>
            <a:r>
              <a:rPr sz="1200" dirty="0" err="1"/>
              <a:t>entender</a:t>
            </a:r>
            <a:r>
              <a:rPr sz="1200" dirty="0"/>
              <a:t> </a:t>
            </a:r>
            <a:r>
              <a:rPr sz="1200" dirty="0" err="1"/>
              <a:t>os</a:t>
            </a:r>
            <a:r>
              <a:rPr sz="1200" dirty="0"/>
              <a:t> </a:t>
            </a:r>
            <a:r>
              <a:rPr sz="1200" dirty="0" err="1"/>
              <a:t>pressupostos</a:t>
            </a:r>
            <a:r>
              <a:rPr sz="1200" dirty="0"/>
              <a:t> e </a:t>
            </a:r>
            <a:r>
              <a:rPr sz="1200" dirty="0" err="1"/>
              <a:t>expandi-los</a:t>
            </a:r>
            <a:r>
              <a:rPr sz="1200" dirty="0"/>
              <a:t> e </a:t>
            </a:r>
            <a:r>
              <a:rPr sz="1200" dirty="0" err="1"/>
              <a:t>refiná-los</a:t>
            </a:r>
            <a:r>
              <a:rPr sz="1200" dirty="0"/>
              <a:t> para </a:t>
            </a:r>
            <a:r>
              <a:rPr sz="1200" dirty="0" err="1"/>
              <a:t>diferentes</a:t>
            </a:r>
            <a:r>
              <a:rPr sz="1200" dirty="0"/>
              <a:t> </a:t>
            </a:r>
            <a:r>
              <a:rPr sz="1200" dirty="0" err="1"/>
              <a:t>contextos</a:t>
            </a:r>
            <a:r>
              <a:rPr sz="1200" dirty="0"/>
              <a:t>. </a:t>
            </a:r>
            <a:r>
              <a:rPr sz="1200" dirty="0" err="1"/>
              <a:t>Essas</a:t>
            </a:r>
            <a:r>
              <a:rPr sz="1200" dirty="0"/>
              <a:t> </a:t>
            </a:r>
            <a:r>
              <a:rPr sz="1200" dirty="0" err="1"/>
              <a:t>premissas</a:t>
            </a:r>
            <a:r>
              <a:rPr sz="1200" dirty="0"/>
              <a:t> </a:t>
            </a:r>
            <a:r>
              <a:rPr sz="1200" dirty="0" err="1"/>
              <a:t>são</a:t>
            </a:r>
            <a:r>
              <a:rPr sz="1200" dirty="0"/>
              <a:t> </a:t>
            </a:r>
            <a:r>
              <a:rPr sz="1200" b="1" dirty="0" err="1"/>
              <a:t>críticas</a:t>
            </a:r>
            <a:r>
              <a:rPr sz="1200" b="1" dirty="0"/>
              <a:t> para o </a:t>
            </a:r>
            <a:r>
              <a:rPr sz="1200" b="1" dirty="0" err="1"/>
              <a:t>sucesso</a:t>
            </a:r>
            <a:r>
              <a:rPr sz="1200" b="1" dirty="0"/>
              <a:t> do </a:t>
            </a:r>
            <a:r>
              <a:rPr sz="1200" b="1" dirty="0" err="1"/>
              <a:t>ToC</a:t>
            </a:r>
            <a:r>
              <a:rPr sz="1200" b="1" dirty="0"/>
              <a:t> e dos </a:t>
            </a:r>
            <a:r>
              <a:rPr sz="1200" dirty="0" err="1"/>
              <a:t>ToA</a:t>
            </a:r>
            <a:r>
              <a:rPr sz="1200" dirty="0"/>
              <a:t> e </a:t>
            </a:r>
            <a:r>
              <a:rPr sz="1200" dirty="0" err="1"/>
              <a:t>devem</a:t>
            </a:r>
            <a:r>
              <a:rPr sz="1200" dirty="0"/>
              <a:t> ser </a:t>
            </a:r>
            <a:r>
              <a:rPr sz="1200" dirty="0" err="1"/>
              <a:t>monitorizadas</a:t>
            </a:r>
            <a:r>
              <a:rPr sz="1200" dirty="0"/>
              <a:t> e </a:t>
            </a:r>
            <a:r>
              <a:rPr sz="1200" dirty="0" err="1"/>
              <a:t>refletidas</a:t>
            </a:r>
            <a:r>
              <a:rPr sz="1200" dirty="0"/>
              <a:t> </a:t>
            </a:r>
            <a:r>
              <a:rPr sz="1200" dirty="0" err="1"/>
              <a:t>periodicamente</a:t>
            </a:r>
            <a:r>
              <a:rPr sz="1200" dirty="0"/>
              <a:t>. O </a:t>
            </a:r>
            <a:r>
              <a:rPr sz="1200" dirty="0" err="1"/>
              <a:t>anexo</a:t>
            </a:r>
            <a:r>
              <a:rPr sz="1200" dirty="0"/>
              <a:t> A </a:t>
            </a:r>
            <a:r>
              <a:rPr sz="1200" dirty="0" err="1"/>
              <a:t>enumera</a:t>
            </a:r>
            <a:r>
              <a:rPr sz="1200" dirty="0"/>
              <a:t> um conjunto de </a:t>
            </a:r>
            <a:r>
              <a:rPr sz="1200" dirty="0" err="1"/>
              <a:t>pressupostos</a:t>
            </a:r>
            <a:r>
              <a:rPr sz="1200" dirty="0"/>
              <a:t> para </a:t>
            </a:r>
            <a:r>
              <a:rPr sz="1200" dirty="0" err="1"/>
              <a:t>todo</a:t>
            </a:r>
            <a:r>
              <a:rPr sz="1200" dirty="0"/>
              <a:t> o </a:t>
            </a:r>
            <a:r>
              <a:rPr sz="1200" dirty="0" err="1"/>
              <a:t>ToC</a:t>
            </a:r>
            <a:r>
              <a:rPr sz="1200" dirty="0"/>
              <a:t>. O </a:t>
            </a:r>
            <a:r>
              <a:rPr sz="1200" dirty="0" err="1"/>
              <a:t>ToA</a:t>
            </a:r>
            <a:r>
              <a:rPr sz="1200" dirty="0"/>
              <a:t> </a:t>
            </a:r>
            <a:r>
              <a:rPr sz="1200" dirty="0" err="1"/>
              <a:t>fornece</a:t>
            </a:r>
            <a:r>
              <a:rPr sz="1200" dirty="0"/>
              <a:t> as </a:t>
            </a:r>
            <a:r>
              <a:rPr sz="1200" dirty="0" err="1"/>
              <a:t>premissas</a:t>
            </a:r>
            <a:r>
              <a:rPr sz="1200" dirty="0"/>
              <a:t> </a:t>
            </a:r>
            <a:r>
              <a:rPr sz="1200" dirty="0" err="1"/>
              <a:t>relevantes</a:t>
            </a:r>
            <a:r>
              <a:rPr sz="1200" dirty="0"/>
              <a:t> para </a:t>
            </a:r>
            <a:r>
              <a:rPr sz="1200" dirty="0" err="1"/>
              <a:t>cada</a:t>
            </a:r>
            <a:r>
              <a:rPr sz="1200" dirty="0"/>
              <a:t> </a:t>
            </a:r>
            <a:r>
              <a:rPr sz="1200" dirty="0" err="1"/>
              <a:t>atividade</a:t>
            </a:r>
            <a:r>
              <a:rPr sz="1200" dirty="0"/>
              <a:t> </a:t>
            </a:r>
            <a:r>
              <a:rPr sz="1200" dirty="0" err="1"/>
              <a:t>específica</a:t>
            </a:r>
            <a:r>
              <a:rPr sz="1200" dirty="0"/>
              <a:t> e </a:t>
            </a:r>
            <a:r>
              <a:rPr sz="1200" dirty="0" err="1"/>
              <a:t>caminho</a:t>
            </a:r>
            <a:r>
              <a:rPr sz="1200" dirty="0"/>
              <a:t> causal.</a:t>
            </a:r>
            <a:endParaRPr lang="en-US" sz="1200" dirty="0">
              <a:solidFill>
                <a:srgbClr val="103A71"/>
              </a:solidFill>
              <a:highlight>
                <a:srgbClr val="FFFF00"/>
              </a:highlight>
              <a:latin typeface="Arial"/>
              <a:cs typeface="Arial"/>
            </a:endParaRPr>
          </a:p>
        </p:txBody>
      </p:sp>
      <p:sp>
        <p:nvSpPr>
          <p:cNvPr id="10" name="Rectangle 9">
            <a:extLst>
              <a:ext uri="{FF2B5EF4-FFF2-40B4-BE49-F238E27FC236}">
                <a16:creationId xmlns:a16="http://schemas.microsoft.com/office/drawing/2014/main" id="{B7E01311-3B9B-3242-BA61-E5F8662E79EC}"/>
              </a:ext>
            </a:extLst>
          </p:cNvPr>
          <p:cNvSpPr/>
          <p:nvPr/>
        </p:nvSpPr>
        <p:spPr>
          <a:xfrm>
            <a:off x="4178974" y="916787"/>
            <a:ext cx="3539524" cy="3508653"/>
          </a:xfrm>
          <a:prstGeom prst="rect">
            <a:avLst/>
          </a:prstGeom>
        </p:spPr>
        <p:txBody>
          <a:bodyPr wrap="square" lIns="0" tIns="0" rIns="0" bIns="0" anchor="t">
            <a:spAutoFit/>
          </a:bodyPr>
          <a:lstStyle/>
          <a:p>
            <a:pPr>
              <a:spcAft>
                <a:spcPts val="600"/>
              </a:spcAft>
              <a:defRPr sz="1600" b="1">
                <a:solidFill>
                  <a:srgbClr val="BACB4E"/>
                </a:solidFill>
                <a:latin typeface="Arial" panose="020B0604020202020204" pitchFamily="34" charset="0"/>
                <a:cs typeface="Arial" panose="020B0604020202020204" pitchFamily="34" charset="0"/>
              </a:defRPr>
            </a:pPr>
            <a:r>
              <a:rPr sz="1400"/>
              <a:t>Indicadores</a:t>
            </a:r>
          </a:p>
          <a:p>
            <a:pPr>
              <a:spcAft>
                <a:spcPts val="600"/>
              </a:spcAft>
              <a:defRPr sz="1400">
                <a:solidFill>
                  <a:srgbClr val="103A71"/>
                </a:solidFill>
                <a:latin typeface="Arial"/>
                <a:cs typeface="Arial"/>
              </a:defRPr>
            </a:pPr>
            <a:r>
              <a:rPr sz="1200"/>
              <a:t>Os TdA </a:t>
            </a:r>
            <a:r>
              <a:rPr sz="1200" b="1"/>
              <a:t>apresentam os indicadores padrão mínimos mais relevantes </a:t>
            </a:r>
            <a:r>
              <a:rPr sz="1200"/>
              <a:t>para resultados e resultados para cada atividade no TdC. Indicadores adicionais devem ser selecionados a partir do banco de indicadores e acordados em consulta com os doadores.  </a:t>
            </a:r>
            <a:r>
              <a:rPr sz="1200" b="1"/>
              <a:t>Observe que nem todos os indicadores mínimos estão incluídos. Reveja o banco de indicadores para garantir que selecionou os indicadores mais relevantes para o seu programa. </a:t>
            </a:r>
            <a:endParaRPr lang="en-GB" sz="1200" b="1" dirty="0">
              <a:solidFill>
                <a:srgbClr val="103A71"/>
              </a:solidFill>
              <a:latin typeface="Arial" panose="020B0604020202020204" pitchFamily="34" charset="0"/>
              <a:cs typeface="Arial" panose="020B0604020202020204" pitchFamily="34" charset="0"/>
            </a:endParaRPr>
          </a:p>
          <a:p>
            <a:pPr>
              <a:spcAft>
                <a:spcPts val="600"/>
              </a:spcAft>
              <a:defRPr sz="1400">
                <a:solidFill>
                  <a:srgbClr val="103A71"/>
                </a:solidFill>
                <a:latin typeface="Arial"/>
                <a:cs typeface="Arial"/>
              </a:defRPr>
            </a:pPr>
            <a:r>
              <a:rPr sz="1200"/>
              <a:t>Observe também que o banco de indicadores inclui indicadores transversais, como os de género, sensibilidade a conflitos e inclusão (por exemplo, de grupos marginalizados e vulneráveis, sobreviventes de acidentes com explosivos e outras pessoas com deficiência), que podem ser incluídos nos indicadores padrão mínimos. </a:t>
            </a:r>
            <a:endParaRPr lang="en-US" sz="1200" dirty="0">
              <a:solidFill>
                <a:srgbClr val="103A71"/>
              </a:solidFill>
              <a:latin typeface="Arial" panose="020B0604020202020204" pitchFamily="34" charset="0"/>
            </a:endParaRPr>
          </a:p>
        </p:txBody>
      </p:sp>
      <p:sp>
        <p:nvSpPr>
          <p:cNvPr id="11" name="Rectangle 10">
            <a:extLst>
              <a:ext uri="{FF2B5EF4-FFF2-40B4-BE49-F238E27FC236}">
                <a16:creationId xmlns:a16="http://schemas.microsoft.com/office/drawing/2014/main" id="{C16F8246-FD2A-1047-9EEE-4801291739A5}"/>
              </a:ext>
            </a:extLst>
          </p:cNvPr>
          <p:cNvSpPr/>
          <p:nvPr/>
        </p:nvSpPr>
        <p:spPr>
          <a:xfrm>
            <a:off x="8406290" y="944457"/>
            <a:ext cx="3539525" cy="4462760"/>
          </a:xfrm>
          <a:prstGeom prst="rect">
            <a:avLst/>
          </a:prstGeom>
        </p:spPr>
        <p:txBody>
          <a:bodyPr wrap="square" lIns="0" tIns="0" rIns="0" bIns="0" anchor="t">
            <a:spAutoFit/>
          </a:bodyPr>
          <a:lstStyle/>
          <a:p>
            <a:pPr>
              <a:spcAft>
                <a:spcPts val="600"/>
              </a:spcAft>
              <a:defRPr sz="1600" b="1">
                <a:solidFill>
                  <a:srgbClr val="BACB4E"/>
                </a:solidFill>
                <a:latin typeface="Arial" panose="020B0604020202020204" pitchFamily="34" charset="0"/>
                <a:cs typeface="Arial" panose="020B0604020202020204" pitchFamily="34" charset="0"/>
              </a:defRPr>
            </a:pPr>
            <a:r>
              <a:rPr sz="1400" dirty="0" err="1"/>
              <a:t>Conexões</a:t>
            </a:r>
            <a:r>
              <a:rPr sz="1400" dirty="0"/>
              <a:t> </a:t>
            </a:r>
            <a:r>
              <a:rPr sz="1400" dirty="0" err="1"/>
              <a:t>estratégicas</a:t>
            </a:r>
            <a:r>
              <a:rPr sz="1400" dirty="0"/>
              <a:t> e </a:t>
            </a:r>
            <a:r>
              <a:rPr sz="1400" dirty="0" err="1"/>
              <a:t>perguntas</a:t>
            </a:r>
            <a:r>
              <a:rPr sz="1400" dirty="0"/>
              <a:t> de </a:t>
            </a:r>
            <a:r>
              <a:rPr sz="1400" dirty="0" err="1"/>
              <a:t>reflexão</a:t>
            </a:r>
            <a:endParaRPr lang="en-GB" sz="1200" b="1" dirty="0">
              <a:solidFill>
                <a:srgbClr val="BACB4E"/>
              </a:solidFill>
              <a:latin typeface="Arial" panose="020B0604020202020204" pitchFamily="34" charset="0"/>
              <a:cs typeface="Arial" panose="020B0604020202020204" pitchFamily="34" charset="0"/>
            </a:endParaRPr>
          </a:p>
          <a:p>
            <a:pPr>
              <a:spcAft>
                <a:spcPts val="600"/>
              </a:spcAft>
              <a:defRPr sz="1400">
                <a:solidFill>
                  <a:srgbClr val="103A71"/>
                </a:solidFill>
                <a:latin typeface="Arial" panose="020B0604020202020204" pitchFamily="34" charset="0"/>
                <a:cs typeface="Arial" panose="020B0604020202020204" pitchFamily="34" charset="0"/>
              </a:defRPr>
            </a:pPr>
            <a:r>
              <a:rPr sz="1200" dirty="0" err="1"/>
              <a:t>Acompanhando</a:t>
            </a:r>
            <a:r>
              <a:rPr sz="1200" dirty="0"/>
              <a:t> </a:t>
            </a:r>
            <a:r>
              <a:rPr sz="1200" dirty="0" err="1"/>
              <a:t>cada</a:t>
            </a:r>
            <a:r>
              <a:rPr sz="1200" dirty="0"/>
              <a:t> </a:t>
            </a:r>
            <a:r>
              <a:rPr sz="1200" dirty="0" err="1"/>
              <a:t>ToA</a:t>
            </a:r>
            <a:r>
              <a:rPr sz="1200" dirty="0"/>
              <a:t> </a:t>
            </a:r>
            <a:r>
              <a:rPr sz="1200" dirty="0" err="1"/>
              <a:t>estão</a:t>
            </a:r>
            <a:r>
              <a:rPr sz="1200" dirty="0"/>
              <a:t> as </a:t>
            </a:r>
            <a:r>
              <a:rPr sz="1200" dirty="0" err="1"/>
              <a:t>principais</a:t>
            </a:r>
            <a:r>
              <a:rPr sz="1200" dirty="0"/>
              <a:t> inter-</a:t>
            </a:r>
            <a:r>
              <a:rPr sz="1200" dirty="0" err="1"/>
              <a:t>relações</a:t>
            </a:r>
            <a:r>
              <a:rPr sz="1200" dirty="0"/>
              <a:t> entre as </a:t>
            </a:r>
            <a:r>
              <a:rPr sz="1200" dirty="0" err="1"/>
              <a:t>intervenções</a:t>
            </a:r>
            <a:r>
              <a:rPr sz="1200" dirty="0"/>
              <a:t> de </a:t>
            </a:r>
            <a:r>
              <a:rPr sz="1200" dirty="0" err="1"/>
              <a:t>ação</a:t>
            </a:r>
            <a:r>
              <a:rPr sz="1200" dirty="0"/>
              <a:t> de mina – </a:t>
            </a:r>
            <a:r>
              <a:rPr sz="1200" dirty="0" err="1"/>
              <a:t>como</a:t>
            </a:r>
            <a:r>
              <a:rPr sz="1200" dirty="0"/>
              <a:t> </a:t>
            </a:r>
            <a:r>
              <a:rPr sz="1200" dirty="0" err="1"/>
              <a:t>ilustrado</a:t>
            </a:r>
            <a:r>
              <a:rPr sz="1200" dirty="0"/>
              <a:t> no </a:t>
            </a:r>
            <a:r>
              <a:rPr sz="1200" dirty="0" err="1"/>
              <a:t>ToC</a:t>
            </a:r>
            <a:r>
              <a:rPr sz="1200" dirty="0"/>
              <a:t> - que </a:t>
            </a:r>
            <a:r>
              <a:rPr sz="1200" dirty="0" err="1"/>
              <a:t>permitem</a:t>
            </a:r>
            <a:r>
              <a:rPr sz="1200" dirty="0"/>
              <a:t> que o </a:t>
            </a:r>
            <a:r>
              <a:rPr sz="1200" dirty="0" err="1"/>
              <a:t>setor</a:t>
            </a:r>
            <a:r>
              <a:rPr sz="1200" dirty="0"/>
              <a:t> de </a:t>
            </a:r>
            <a:r>
              <a:rPr sz="1200" dirty="0" err="1"/>
              <a:t>ação</a:t>
            </a:r>
            <a:r>
              <a:rPr sz="1200" dirty="0"/>
              <a:t> de mina </a:t>
            </a:r>
            <a:r>
              <a:rPr sz="1200" dirty="0" err="1"/>
              <a:t>seja</a:t>
            </a:r>
            <a:r>
              <a:rPr sz="1200" dirty="0"/>
              <a:t> </a:t>
            </a:r>
            <a:r>
              <a:rPr sz="1200" dirty="0" err="1"/>
              <a:t>mais</a:t>
            </a:r>
            <a:r>
              <a:rPr sz="1200" dirty="0"/>
              <a:t> do que a soma de </a:t>
            </a:r>
            <a:r>
              <a:rPr sz="1200" dirty="0" err="1"/>
              <a:t>suas</a:t>
            </a:r>
            <a:r>
              <a:rPr sz="1200" dirty="0"/>
              <a:t> </a:t>
            </a:r>
            <a:r>
              <a:rPr sz="1200" dirty="0" err="1"/>
              <a:t>partes</a:t>
            </a:r>
            <a:r>
              <a:rPr sz="1200" dirty="0"/>
              <a:t>. Por </a:t>
            </a:r>
            <a:r>
              <a:rPr sz="1200" dirty="0" err="1"/>
              <a:t>outras</a:t>
            </a:r>
            <a:r>
              <a:rPr sz="1200" dirty="0"/>
              <a:t> </a:t>
            </a:r>
            <a:r>
              <a:rPr sz="1200" dirty="0" err="1"/>
              <a:t>palavras</a:t>
            </a:r>
            <a:r>
              <a:rPr sz="1200" dirty="0"/>
              <a:t>, </a:t>
            </a:r>
            <a:r>
              <a:rPr sz="1200" dirty="0" err="1"/>
              <a:t>existem</a:t>
            </a:r>
            <a:r>
              <a:rPr sz="1200" dirty="0"/>
              <a:t> </a:t>
            </a:r>
            <a:r>
              <a:rPr sz="1200" b="1" dirty="0" err="1"/>
              <a:t>ligações</a:t>
            </a:r>
            <a:r>
              <a:rPr sz="1200" b="1" dirty="0"/>
              <a:t> </a:t>
            </a:r>
            <a:r>
              <a:rPr sz="1200" b="1" dirty="0" err="1"/>
              <a:t>estratégicas</a:t>
            </a:r>
            <a:r>
              <a:rPr sz="1200" b="1" dirty="0"/>
              <a:t> que, </a:t>
            </a:r>
            <a:r>
              <a:rPr sz="1200" b="1" dirty="0" err="1"/>
              <a:t>quando</a:t>
            </a:r>
            <a:r>
              <a:rPr sz="1200" b="1" dirty="0"/>
              <a:t> </a:t>
            </a:r>
            <a:r>
              <a:rPr sz="1200" b="1" dirty="0" err="1"/>
              <a:t>postas</a:t>
            </a:r>
            <a:r>
              <a:rPr sz="1200" b="1" dirty="0"/>
              <a:t> </a:t>
            </a:r>
            <a:r>
              <a:rPr sz="1200" b="1" dirty="0" err="1"/>
              <a:t>em</a:t>
            </a:r>
            <a:r>
              <a:rPr sz="1200" b="1" dirty="0"/>
              <a:t> </a:t>
            </a:r>
            <a:r>
              <a:rPr sz="1200" b="1" dirty="0" err="1"/>
              <a:t>prática</a:t>
            </a:r>
            <a:r>
              <a:rPr sz="1200" b="1" dirty="0"/>
              <a:t>, </a:t>
            </a:r>
            <a:r>
              <a:rPr sz="1200" b="1" dirty="0" err="1"/>
              <a:t>podem</a:t>
            </a:r>
            <a:r>
              <a:rPr sz="1200" b="1" dirty="0"/>
              <a:t> </a:t>
            </a:r>
            <a:r>
              <a:rPr sz="1200" b="1" dirty="0" err="1"/>
              <a:t>melhorar</a:t>
            </a:r>
            <a:r>
              <a:rPr sz="1200" b="1" dirty="0"/>
              <a:t> o resultado e o </a:t>
            </a:r>
            <a:r>
              <a:rPr sz="1200" b="1" dirty="0" err="1"/>
              <a:t>impacto</a:t>
            </a:r>
            <a:r>
              <a:rPr sz="1200" b="1" dirty="0"/>
              <a:t> da </a:t>
            </a:r>
            <a:r>
              <a:rPr sz="1200" b="1" dirty="0" err="1"/>
              <a:t>mudança</a:t>
            </a:r>
            <a:r>
              <a:rPr sz="1200" b="1" dirty="0"/>
              <a:t> de </a:t>
            </a:r>
            <a:r>
              <a:rPr sz="1200" b="1" dirty="0" err="1"/>
              <a:t>nível</a:t>
            </a:r>
            <a:r>
              <a:rPr sz="1200" b="1" dirty="0"/>
              <a:t> que o sector </a:t>
            </a:r>
            <a:r>
              <a:rPr sz="1200" b="1" dirty="0" err="1"/>
              <a:t>deseja</a:t>
            </a:r>
            <a:r>
              <a:rPr sz="1200" b="1" dirty="0"/>
              <a:t> ver</a:t>
            </a:r>
            <a:r>
              <a:rPr sz="1200" dirty="0"/>
              <a:t>.</a:t>
            </a:r>
          </a:p>
          <a:p>
            <a:pPr>
              <a:spcAft>
                <a:spcPts val="600"/>
              </a:spcAft>
              <a:defRPr sz="1400"/>
            </a:pPr>
            <a:r>
              <a:rPr sz="1200" dirty="0">
                <a:solidFill>
                  <a:srgbClr val="103A71"/>
                </a:solidFill>
                <a:latin typeface="Arial"/>
                <a:cs typeface="Arial"/>
              </a:rPr>
              <a:t>Para </a:t>
            </a:r>
            <a:r>
              <a:rPr sz="1200" dirty="0" err="1">
                <a:solidFill>
                  <a:srgbClr val="103A71"/>
                </a:solidFill>
                <a:latin typeface="Arial"/>
                <a:cs typeface="Arial"/>
              </a:rPr>
              <a:t>cada</a:t>
            </a:r>
            <a:r>
              <a:rPr sz="1200" dirty="0">
                <a:solidFill>
                  <a:srgbClr val="103A71"/>
                </a:solidFill>
                <a:latin typeface="Arial"/>
                <a:cs typeface="Arial"/>
              </a:rPr>
              <a:t> </a:t>
            </a:r>
            <a:r>
              <a:rPr sz="1200" dirty="0" err="1">
                <a:solidFill>
                  <a:srgbClr val="103A71"/>
                </a:solidFill>
                <a:latin typeface="Arial"/>
                <a:cs typeface="Arial"/>
              </a:rPr>
              <a:t>ToA</a:t>
            </a:r>
            <a:r>
              <a:rPr sz="1200" dirty="0">
                <a:solidFill>
                  <a:srgbClr val="103A71"/>
                </a:solidFill>
                <a:latin typeface="Arial"/>
                <a:cs typeface="Arial"/>
              </a:rPr>
              <a:t>, </a:t>
            </a:r>
            <a:r>
              <a:rPr sz="1200" dirty="0" err="1">
                <a:solidFill>
                  <a:srgbClr val="103A71"/>
                </a:solidFill>
                <a:latin typeface="Arial"/>
                <a:cs typeface="Arial"/>
              </a:rPr>
              <a:t>essas</a:t>
            </a:r>
            <a:r>
              <a:rPr sz="1200" dirty="0">
                <a:solidFill>
                  <a:srgbClr val="103A71"/>
                </a:solidFill>
                <a:latin typeface="Arial"/>
                <a:cs typeface="Arial"/>
              </a:rPr>
              <a:t> </a:t>
            </a:r>
            <a:r>
              <a:rPr sz="1200" dirty="0" err="1">
                <a:solidFill>
                  <a:srgbClr val="103A71"/>
                </a:solidFill>
                <a:latin typeface="Arial"/>
                <a:cs typeface="Arial"/>
              </a:rPr>
              <a:t>conexões</a:t>
            </a:r>
            <a:r>
              <a:rPr sz="1200" dirty="0">
                <a:solidFill>
                  <a:srgbClr val="103A71"/>
                </a:solidFill>
                <a:latin typeface="Arial"/>
                <a:cs typeface="Arial"/>
              </a:rPr>
              <a:t> </a:t>
            </a:r>
            <a:r>
              <a:rPr sz="1200" dirty="0" err="1">
                <a:solidFill>
                  <a:srgbClr val="103A71"/>
                </a:solidFill>
                <a:latin typeface="Arial"/>
                <a:cs typeface="Arial"/>
              </a:rPr>
              <a:t>estratégicas</a:t>
            </a:r>
            <a:r>
              <a:rPr sz="1200" dirty="0">
                <a:solidFill>
                  <a:srgbClr val="103A71"/>
                </a:solidFill>
                <a:latin typeface="Arial"/>
                <a:cs typeface="Arial"/>
              </a:rPr>
              <a:t> </a:t>
            </a:r>
            <a:r>
              <a:rPr sz="1200" dirty="0" err="1">
                <a:solidFill>
                  <a:srgbClr val="103A71"/>
                </a:solidFill>
                <a:latin typeface="Arial"/>
                <a:cs typeface="Arial"/>
              </a:rPr>
              <a:t>foram</a:t>
            </a:r>
            <a:r>
              <a:rPr sz="1200" dirty="0">
                <a:solidFill>
                  <a:srgbClr val="103A71"/>
                </a:solidFill>
                <a:latin typeface="Arial"/>
                <a:cs typeface="Arial"/>
              </a:rPr>
              <a:t> </a:t>
            </a:r>
            <a:r>
              <a:rPr sz="1200" dirty="0" err="1">
                <a:solidFill>
                  <a:srgbClr val="103A71"/>
                </a:solidFill>
                <a:latin typeface="Arial"/>
                <a:cs typeface="Arial"/>
              </a:rPr>
              <a:t>destacadas</a:t>
            </a:r>
            <a:r>
              <a:rPr sz="1200" dirty="0">
                <a:solidFill>
                  <a:srgbClr val="103A71"/>
                </a:solidFill>
                <a:latin typeface="Arial"/>
                <a:cs typeface="Arial"/>
              </a:rPr>
              <a:t> </a:t>
            </a:r>
            <a:r>
              <a:rPr sz="1200" dirty="0" err="1">
                <a:solidFill>
                  <a:srgbClr val="103A71"/>
                </a:solidFill>
                <a:latin typeface="Arial"/>
                <a:cs typeface="Arial"/>
              </a:rPr>
              <a:t>juntamente</a:t>
            </a:r>
            <a:r>
              <a:rPr sz="1200" dirty="0">
                <a:solidFill>
                  <a:srgbClr val="103A71"/>
                </a:solidFill>
                <a:latin typeface="Arial"/>
                <a:cs typeface="Arial"/>
              </a:rPr>
              <a:t> com um conjunto de </a:t>
            </a:r>
            <a:r>
              <a:rPr sz="1200" dirty="0" err="1">
                <a:solidFill>
                  <a:srgbClr val="103A71"/>
                </a:solidFill>
                <a:latin typeface="Arial"/>
                <a:cs typeface="Arial"/>
              </a:rPr>
              <a:t>perguntas</a:t>
            </a:r>
            <a:r>
              <a:rPr sz="1200" dirty="0">
                <a:solidFill>
                  <a:srgbClr val="103A71"/>
                </a:solidFill>
                <a:latin typeface="Arial"/>
                <a:cs typeface="Arial"/>
              </a:rPr>
              <a:t> que </a:t>
            </a:r>
            <a:r>
              <a:rPr sz="1200" dirty="0" err="1">
                <a:solidFill>
                  <a:srgbClr val="103A71"/>
                </a:solidFill>
                <a:latin typeface="Arial"/>
                <a:cs typeface="Arial"/>
              </a:rPr>
              <a:t>incentivam</a:t>
            </a:r>
            <a:r>
              <a:rPr sz="1200" dirty="0">
                <a:solidFill>
                  <a:srgbClr val="103A71"/>
                </a:solidFill>
                <a:latin typeface="Arial"/>
                <a:cs typeface="Arial"/>
              </a:rPr>
              <a:t> </a:t>
            </a:r>
            <a:r>
              <a:rPr sz="1200" dirty="0" err="1">
                <a:solidFill>
                  <a:srgbClr val="103A71"/>
                </a:solidFill>
                <a:latin typeface="Arial"/>
                <a:cs typeface="Arial"/>
              </a:rPr>
              <a:t>os</a:t>
            </a:r>
            <a:r>
              <a:rPr sz="1200" dirty="0">
                <a:solidFill>
                  <a:srgbClr val="103A71"/>
                </a:solidFill>
                <a:latin typeface="Arial"/>
                <a:cs typeface="Arial"/>
              </a:rPr>
              <a:t> </a:t>
            </a:r>
            <a:r>
              <a:rPr sz="1200" dirty="0" err="1">
                <a:solidFill>
                  <a:srgbClr val="103A71"/>
                </a:solidFill>
                <a:latin typeface="Arial"/>
                <a:cs typeface="Arial"/>
              </a:rPr>
              <a:t>implementadores</a:t>
            </a:r>
            <a:r>
              <a:rPr sz="1200" dirty="0">
                <a:solidFill>
                  <a:srgbClr val="103A71"/>
                </a:solidFill>
                <a:latin typeface="Arial"/>
                <a:cs typeface="Arial"/>
              </a:rPr>
              <a:t> a </a:t>
            </a:r>
            <a:r>
              <a:rPr sz="1200" dirty="0" err="1">
                <a:solidFill>
                  <a:srgbClr val="103A71"/>
                </a:solidFill>
                <a:latin typeface="Arial"/>
                <a:cs typeface="Arial"/>
              </a:rPr>
              <a:t>considerar</a:t>
            </a:r>
            <a:r>
              <a:rPr sz="1200" dirty="0">
                <a:solidFill>
                  <a:srgbClr val="103A71"/>
                </a:solidFill>
                <a:latin typeface="Arial"/>
                <a:cs typeface="Arial"/>
              </a:rPr>
              <a:t> se </a:t>
            </a:r>
            <a:r>
              <a:rPr sz="1200" dirty="0" err="1">
                <a:solidFill>
                  <a:srgbClr val="103A71"/>
                </a:solidFill>
                <a:latin typeface="Arial"/>
                <a:cs typeface="Arial"/>
              </a:rPr>
              <a:t>estão</a:t>
            </a:r>
            <a:r>
              <a:rPr sz="1200" dirty="0">
                <a:solidFill>
                  <a:srgbClr val="103A71"/>
                </a:solidFill>
                <a:latin typeface="Arial"/>
                <a:cs typeface="Arial"/>
              </a:rPr>
              <a:t> a </a:t>
            </a:r>
            <a:r>
              <a:rPr sz="1200" dirty="0" err="1">
                <a:solidFill>
                  <a:srgbClr val="103A71"/>
                </a:solidFill>
                <a:latin typeface="Arial"/>
                <a:cs typeface="Arial"/>
              </a:rPr>
              <a:t>conectar</a:t>
            </a:r>
            <a:r>
              <a:rPr sz="1200" dirty="0">
                <a:solidFill>
                  <a:srgbClr val="103A71"/>
                </a:solidFill>
                <a:latin typeface="Arial"/>
                <a:cs typeface="Arial"/>
              </a:rPr>
              <a:t>-se </a:t>
            </a:r>
            <a:r>
              <a:rPr sz="1200" dirty="0" err="1">
                <a:solidFill>
                  <a:srgbClr val="103A71"/>
                </a:solidFill>
                <a:latin typeface="Arial"/>
                <a:cs typeface="Arial"/>
              </a:rPr>
              <a:t>suficientemente</a:t>
            </a:r>
            <a:r>
              <a:rPr sz="1200" dirty="0">
                <a:solidFill>
                  <a:srgbClr val="103A71"/>
                </a:solidFill>
                <a:latin typeface="Arial"/>
                <a:cs typeface="Arial"/>
              </a:rPr>
              <a:t> com </a:t>
            </a:r>
            <a:r>
              <a:rPr sz="1200" dirty="0" err="1">
                <a:solidFill>
                  <a:srgbClr val="103A71"/>
                </a:solidFill>
                <a:latin typeface="Arial"/>
                <a:cs typeface="Arial"/>
              </a:rPr>
              <a:t>outras</a:t>
            </a:r>
            <a:r>
              <a:rPr sz="1200" dirty="0">
                <a:solidFill>
                  <a:srgbClr val="103A71"/>
                </a:solidFill>
                <a:latin typeface="Arial"/>
                <a:cs typeface="Arial"/>
              </a:rPr>
              <a:t> </a:t>
            </a:r>
            <a:r>
              <a:rPr sz="1200" dirty="0" err="1">
                <a:solidFill>
                  <a:srgbClr val="103A71"/>
                </a:solidFill>
                <a:latin typeface="Arial"/>
                <a:cs typeface="Arial"/>
              </a:rPr>
              <a:t>partes</a:t>
            </a:r>
            <a:r>
              <a:rPr sz="1200" dirty="0">
                <a:solidFill>
                  <a:srgbClr val="103A71"/>
                </a:solidFill>
                <a:latin typeface="Arial"/>
                <a:cs typeface="Arial"/>
              </a:rPr>
              <a:t> </a:t>
            </a:r>
            <a:r>
              <a:rPr sz="1200" dirty="0" err="1">
                <a:solidFill>
                  <a:srgbClr val="103A71"/>
                </a:solidFill>
                <a:latin typeface="Arial"/>
                <a:cs typeface="Arial"/>
              </a:rPr>
              <a:t>interessadas</a:t>
            </a:r>
            <a:r>
              <a:rPr sz="1200" dirty="0">
                <a:solidFill>
                  <a:srgbClr val="103A71"/>
                </a:solidFill>
                <a:latin typeface="Arial"/>
                <a:cs typeface="Arial"/>
              </a:rPr>
              <a:t> para </a:t>
            </a:r>
            <a:r>
              <a:rPr sz="1200" dirty="0" err="1">
                <a:solidFill>
                  <a:srgbClr val="103A71"/>
                </a:solidFill>
                <a:latin typeface="Arial"/>
                <a:cs typeface="Arial"/>
              </a:rPr>
              <a:t>melhorar</a:t>
            </a:r>
            <a:r>
              <a:rPr sz="1200" dirty="0">
                <a:solidFill>
                  <a:srgbClr val="103A71"/>
                </a:solidFill>
                <a:latin typeface="Arial"/>
                <a:cs typeface="Arial"/>
              </a:rPr>
              <a:t> </a:t>
            </a:r>
            <a:r>
              <a:rPr sz="1200" dirty="0" err="1">
                <a:solidFill>
                  <a:srgbClr val="103A71"/>
                </a:solidFill>
                <a:latin typeface="Arial"/>
                <a:cs typeface="Arial"/>
              </a:rPr>
              <a:t>suas</a:t>
            </a:r>
            <a:r>
              <a:rPr sz="1200" dirty="0">
                <a:solidFill>
                  <a:srgbClr val="103A71"/>
                </a:solidFill>
                <a:latin typeface="Arial"/>
                <a:cs typeface="Arial"/>
              </a:rPr>
              <a:t> </a:t>
            </a:r>
            <a:r>
              <a:rPr sz="1200" dirty="0" err="1">
                <a:solidFill>
                  <a:srgbClr val="103A71"/>
                </a:solidFill>
                <a:latin typeface="Arial"/>
                <a:cs typeface="Arial"/>
              </a:rPr>
              <a:t>contribuições</a:t>
            </a:r>
            <a:r>
              <a:rPr sz="1200" dirty="0">
                <a:solidFill>
                  <a:srgbClr val="103A71"/>
                </a:solidFill>
                <a:latin typeface="Arial"/>
                <a:cs typeface="Arial"/>
              </a:rPr>
              <a:t> para </a:t>
            </a:r>
            <a:r>
              <a:rPr sz="1200" dirty="0" err="1">
                <a:solidFill>
                  <a:srgbClr val="103A71"/>
                </a:solidFill>
                <a:latin typeface="Arial"/>
                <a:cs typeface="Arial"/>
              </a:rPr>
              <a:t>os</a:t>
            </a:r>
            <a:r>
              <a:rPr sz="1200" dirty="0">
                <a:solidFill>
                  <a:srgbClr val="103A71"/>
                </a:solidFill>
                <a:latin typeface="Arial"/>
                <a:cs typeface="Arial"/>
              </a:rPr>
              <a:t> </a:t>
            </a:r>
            <a:r>
              <a:rPr sz="1200" dirty="0" err="1">
                <a:solidFill>
                  <a:srgbClr val="103A71"/>
                </a:solidFill>
                <a:latin typeface="Arial"/>
                <a:cs typeface="Arial"/>
              </a:rPr>
              <a:t>resultados</a:t>
            </a:r>
            <a:r>
              <a:rPr sz="1200" dirty="0">
                <a:solidFill>
                  <a:srgbClr val="103A71"/>
                </a:solidFill>
                <a:latin typeface="Arial"/>
                <a:cs typeface="Arial"/>
              </a:rPr>
              <a:t> do </a:t>
            </a:r>
            <a:r>
              <a:rPr sz="1200" dirty="0" err="1">
                <a:solidFill>
                  <a:srgbClr val="103A71"/>
                </a:solidFill>
                <a:latin typeface="Arial"/>
                <a:cs typeface="Arial"/>
              </a:rPr>
              <a:t>ToC</a:t>
            </a:r>
            <a:r>
              <a:rPr sz="1200" dirty="0">
                <a:latin typeface="Arial" panose="020B0604020202020204" pitchFamily="34" charset="0"/>
                <a:ea typeface="+mn-lt"/>
                <a:cs typeface="Arial" panose="020B0604020202020204" pitchFamily="34" charset="0"/>
              </a:rPr>
              <a:t>. </a:t>
            </a:r>
            <a:r>
              <a:rPr sz="1200" dirty="0">
                <a:solidFill>
                  <a:srgbClr val="103A71"/>
                </a:solidFill>
                <a:latin typeface="Arial"/>
                <a:cs typeface="Arial"/>
              </a:rPr>
              <a:t>A </a:t>
            </a:r>
            <a:r>
              <a:rPr sz="1200" dirty="0" err="1">
                <a:solidFill>
                  <a:srgbClr val="103A71"/>
                </a:solidFill>
                <a:latin typeface="Arial"/>
                <a:cs typeface="Arial"/>
              </a:rPr>
              <a:t>equipa</a:t>
            </a:r>
            <a:r>
              <a:rPr sz="1200" dirty="0">
                <a:solidFill>
                  <a:srgbClr val="103A71"/>
                </a:solidFill>
                <a:latin typeface="Arial"/>
                <a:cs typeface="Arial"/>
              </a:rPr>
              <a:t> do </a:t>
            </a:r>
            <a:r>
              <a:rPr sz="1200" dirty="0" err="1">
                <a:solidFill>
                  <a:srgbClr val="103A71"/>
                </a:solidFill>
                <a:latin typeface="Arial"/>
                <a:cs typeface="Arial"/>
              </a:rPr>
              <a:t>programa</a:t>
            </a:r>
            <a:r>
              <a:rPr sz="1200" dirty="0">
                <a:solidFill>
                  <a:srgbClr val="103A71"/>
                </a:solidFill>
                <a:latin typeface="Arial"/>
                <a:cs typeface="Arial"/>
              </a:rPr>
              <a:t> de um </a:t>
            </a:r>
            <a:r>
              <a:rPr sz="1200" dirty="0" err="1">
                <a:solidFill>
                  <a:srgbClr val="103A71"/>
                </a:solidFill>
                <a:latin typeface="Arial"/>
                <a:cs typeface="Arial"/>
              </a:rPr>
              <a:t>implementador</a:t>
            </a:r>
            <a:r>
              <a:rPr sz="1200" dirty="0">
                <a:solidFill>
                  <a:srgbClr val="103A71"/>
                </a:solidFill>
                <a:latin typeface="Arial"/>
                <a:cs typeface="Arial"/>
              </a:rPr>
              <a:t> </a:t>
            </a:r>
            <a:r>
              <a:rPr sz="1200" dirty="0" err="1">
                <a:solidFill>
                  <a:srgbClr val="103A71"/>
                </a:solidFill>
                <a:latin typeface="Arial"/>
                <a:cs typeface="Arial"/>
              </a:rPr>
              <a:t>deve</a:t>
            </a:r>
            <a:r>
              <a:rPr sz="1200" dirty="0">
                <a:solidFill>
                  <a:srgbClr val="103A71"/>
                </a:solidFill>
                <a:latin typeface="Arial"/>
                <a:cs typeface="Arial"/>
              </a:rPr>
              <a:t> </a:t>
            </a:r>
            <a:r>
              <a:rPr sz="1200" dirty="0" err="1">
                <a:solidFill>
                  <a:srgbClr val="103A71"/>
                </a:solidFill>
                <a:latin typeface="Arial"/>
                <a:cs typeface="Arial"/>
              </a:rPr>
              <a:t>refletir</a:t>
            </a:r>
            <a:r>
              <a:rPr sz="1200" dirty="0">
                <a:solidFill>
                  <a:srgbClr val="103A71"/>
                </a:solidFill>
                <a:latin typeface="Arial"/>
                <a:cs typeface="Arial"/>
              </a:rPr>
              <a:t> </a:t>
            </a:r>
            <a:r>
              <a:rPr sz="1200" dirty="0" err="1">
                <a:solidFill>
                  <a:srgbClr val="103A71"/>
                </a:solidFill>
                <a:latin typeface="Arial"/>
                <a:cs typeface="Arial"/>
              </a:rPr>
              <a:t>essas</a:t>
            </a:r>
            <a:r>
              <a:rPr sz="1200" dirty="0">
                <a:solidFill>
                  <a:srgbClr val="103A71"/>
                </a:solidFill>
                <a:latin typeface="Arial"/>
                <a:cs typeface="Arial"/>
              </a:rPr>
              <a:t> </a:t>
            </a:r>
            <a:r>
              <a:rPr sz="1200" dirty="0" err="1">
                <a:solidFill>
                  <a:srgbClr val="103A71"/>
                </a:solidFill>
                <a:latin typeface="Arial"/>
                <a:cs typeface="Arial"/>
              </a:rPr>
              <a:t>questões</a:t>
            </a:r>
            <a:r>
              <a:rPr sz="1200" dirty="0">
                <a:solidFill>
                  <a:srgbClr val="103A71"/>
                </a:solidFill>
                <a:latin typeface="Arial"/>
                <a:cs typeface="Arial"/>
              </a:rPr>
              <a:t>. </a:t>
            </a:r>
            <a:r>
              <a:rPr sz="1200" dirty="0" err="1">
                <a:solidFill>
                  <a:srgbClr val="103A71"/>
                </a:solidFill>
                <a:latin typeface="Arial"/>
                <a:cs typeface="Arial"/>
              </a:rPr>
              <a:t>Além</a:t>
            </a:r>
            <a:r>
              <a:rPr sz="1200" dirty="0">
                <a:solidFill>
                  <a:srgbClr val="103A71"/>
                </a:solidFill>
                <a:latin typeface="Arial"/>
                <a:cs typeface="Arial"/>
              </a:rPr>
              <a:t> </a:t>
            </a:r>
            <a:r>
              <a:rPr sz="1200" dirty="0" err="1">
                <a:solidFill>
                  <a:srgbClr val="103A71"/>
                </a:solidFill>
                <a:latin typeface="Arial"/>
                <a:cs typeface="Arial"/>
              </a:rPr>
              <a:t>disso</a:t>
            </a:r>
            <a:r>
              <a:rPr sz="1200" dirty="0">
                <a:solidFill>
                  <a:srgbClr val="103A71"/>
                </a:solidFill>
                <a:latin typeface="Arial"/>
                <a:cs typeface="Arial"/>
              </a:rPr>
              <a:t>, </a:t>
            </a:r>
            <a:r>
              <a:rPr sz="1200" dirty="0" err="1">
                <a:solidFill>
                  <a:srgbClr val="103A71"/>
                </a:solidFill>
                <a:latin typeface="Arial"/>
                <a:cs typeface="Arial"/>
              </a:rPr>
              <a:t>poderá</a:t>
            </a:r>
            <a:r>
              <a:rPr sz="1200" dirty="0">
                <a:solidFill>
                  <a:srgbClr val="103A71"/>
                </a:solidFill>
                <a:latin typeface="Arial"/>
                <a:cs typeface="Arial"/>
              </a:rPr>
              <a:t> ser </a:t>
            </a:r>
            <a:r>
              <a:rPr sz="1200" dirty="0" err="1">
                <a:solidFill>
                  <a:srgbClr val="103A71"/>
                </a:solidFill>
                <a:latin typeface="Arial"/>
                <a:cs typeface="Arial"/>
              </a:rPr>
              <a:t>útil</a:t>
            </a:r>
            <a:r>
              <a:rPr sz="1200" dirty="0">
                <a:solidFill>
                  <a:srgbClr val="103A71"/>
                </a:solidFill>
                <a:latin typeface="Arial"/>
                <a:cs typeface="Arial"/>
              </a:rPr>
              <a:t> que </a:t>
            </a:r>
            <a:r>
              <a:rPr sz="1200" dirty="0" err="1">
                <a:solidFill>
                  <a:srgbClr val="103A71"/>
                </a:solidFill>
                <a:latin typeface="Arial"/>
                <a:cs typeface="Arial"/>
              </a:rPr>
              <a:t>estas</a:t>
            </a:r>
            <a:r>
              <a:rPr sz="1200" dirty="0">
                <a:solidFill>
                  <a:srgbClr val="103A71"/>
                </a:solidFill>
                <a:latin typeface="Arial"/>
                <a:cs typeface="Arial"/>
              </a:rPr>
              <a:t> </a:t>
            </a:r>
            <a:r>
              <a:rPr sz="1200" dirty="0" err="1">
                <a:solidFill>
                  <a:srgbClr val="103A71"/>
                </a:solidFill>
                <a:latin typeface="Arial"/>
                <a:cs typeface="Arial"/>
              </a:rPr>
              <a:t>questões</a:t>
            </a:r>
            <a:r>
              <a:rPr sz="1200" dirty="0">
                <a:solidFill>
                  <a:srgbClr val="103A71"/>
                </a:solidFill>
                <a:latin typeface="Arial"/>
                <a:cs typeface="Arial"/>
              </a:rPr>
              <a:t> </a:t>
            </a:r>
            <a:r>
              <a:rPr sz="1200" dirty="0" err="1">
                <a:solidFill>
                  <a:srgbClr val="103A71"/>
                </a:solidFill>
                <a:latin typeface="Arial"/>
                <a:cs typeface="Arial"/>
              </a:rPr>
              <a:t>sejam</a:t>
            </a:r>
            <a:r>
              <a:rPr sz="1200" dirty="0">
                <a:solidFill>
                  <a:srgbClr val="103A71"/>
                </a:solidFill>
                <a:latin typeface="Arial"/>
                <a:cs typeface="Arial"/>
              </a:rPr>
              <a:t> </a:t>
            </a:r>
            <a:r>
              <a:rPr sz="1200" dirty="0" err="1">
                <a:solidFill>
                  <a:srgbClr val="103A71"/>
                </a:solidFill>
                <a:latin typeface="Arial"/>
                <a:cs typeface="Arial"/>
              </a:rPr>
              <a:t>igualmente</a:t>
            </a:r>
            <a:r>
              <a:rPr sz="1200" dirty="0">
                <a:solidFill>
                  <a:srgbClr val="103A71"/>
                </a:solidFill>
                <a:latin typeface="Arial"/>
                <a:cs typeface="Arial"/>
              </a:rPr>
              <a:t> </a:t>
            </a:r>
            <a:r>
              <a:rPr sz="1200" dirty="0" err="1">
                <a:solidFill>
                  <a:srgbClr val="103A71"/>
                </a:solidFill>
                <a:latin typeface="Arial"/>
                <a:cs typeface="Arial"/>
              </a:rPr>
              <a:t>colocadas</a:t>
            </a:r>
            <a:r>
              <a:rPr sz="1200" dirty="0">
                <a:solidFill>
                  <a:srgbClr val="103A71"/>
                </a:solidFill>
                <a:latin typeface="Arial"/>
                <a:cs typeface="Arial"/>
              </a:rPr>
              <a:t> </a:t>
            </a:r>
            <a:r>
              <a:rPr sz="1200" dirty="0" err="1">
                <a:solidFill>
                  <a:srgbClr val="103A71"/>
                </a:solidFill>
                <a:latin typeface="Arial"/>
                <a:cs typeface="Arial"/>
              </a:rPr>
              <a:t>em</a:t>
            </a:r>
            <a:r>
              <a:rPr sz="1200" dirty="0">
                <a:solidFill>
                  <a:srgbClr val="103A71"/>
                </a:solidFill>
                <a:latin typeface="Arial"/>
                <a:cs typeface="Arial"/>
              </a:rPr>
              <a:t> </a:t>
            </a:r>
            <a:r>
              <a:rPr sz="1200" dirty="0" err="1">
                <a:solidFill>
                  <a:srgbClr val="103A71"/>
                </a:solidFill>
                <a:latin typeface="Arial"/>
                <a:cs typeface="Arial"/>
              </a:rPr>
              <a:t>todos</a:t>
            </a:r>
            <a:r>
              <a:rPr sz="1200" dirty="0">
                <a:solidFill>
                  <a:srgbClr val="103A71"/>
                </a:solidFill>
                <a:latin typeface="Arial"/>
                <a:cs typeface="Arial"/>
              </a:rPr>
              <a:t> </a:t>
            </a:r>
            <a:r>
              <a:rPr sz="1200" dirty="0" err="1">
                <a:solidFill>
                  <a:srgbClr val="103A71"/>
                </a:solidFill>
                <a:latin typeface="Arial"/>
                <a:cs typeface="Arial"/>
              </a:rPr>
              <a:t>os</a:t>
            </a:r>
            <a:r>
              <a:rPr sz="1200" dirty="0">
                <a:solidFill>
                  <a:srgbClr val="103A71"/>
                </a:solidFill>
                <a:latin typeface="Arial"/>
                <a:cs typeface="Arial"/>
              </a:rPr>
              <a:t> </a:t>
            </a:r>
            <a:r>
              <a:rPr sz="1200" dirty="0" err="1">
                <a:solidFill>
                  <a:srgbClr val="103A71"/>
                </a:solidFill>
                <a:latin typeface="Arial"/>
                <a:cs typeface="Arial"/>
              </a:rPr>
              <a:t>grupos</a:t>
            </a:r>
            <a:r>
              <a:rPr sz="1200" dirty="0">
                <a:solidFill>
                  <a:srgbClr val="103A71"/>
                </a:solidFill>
                <a:latin typeface="Arial"/>
                <a:cs typeface="Arial"/>
              </a:rPr>
              <a:t> de </a:t>
            </a:r>
            <a:r>
              <a:rPr sz="1200" dirty="0" err="1">
                <a:solidFill>
                  <a:srgbClr val="103A71"/>
                </a:solidFill>
                <a:latin typeface="Arial"/>
                <a:cs typeface="Arial"/>
              </a:rPr>
              <a:t>trabalho</a:t>
            </a:r>
            <a:r>
              <a:rPr sz="1200" dirty="0">
                <a:solidFill>
                  <a:srgbClr val="103A71"/>
                </a:solidFill>
                <a:latin typeface="Arial"/>
                <a:cs typeface="Arial"/>
              </a:rPr>
              <a:t> </a:t>
            </a:r>
            <a:r>
              <a:rPr sz="1200" dirty="0" err="1">
                <a:solidFill>
                  <a:srgbClr val="103A71"/>
                </a:solidFill>
                <a:latin typeface="Arial"/>
                <a:cs typeface="Arial"/>
              </a:rPr>
              <a:t>técnicos</a:t>
            </a:r>
            <a:r>
              <a:rPr sz="1200" dirty="0">
                <a:solidFill>
                  <a:srgbClr val="103A71"/>
                </a:solidFill>
                <a:latin typeface="Arial"/>
                <a:cs typeface="Arial"/>
              </a:rPr>
              <a:t> que </a:t>
            </a:r>
            <a:r>
              <a:rPr sz="1200" dirty="0" err="1">
                <a:solidFill>
                  <a:srgbClr val="103A71"/>
                </a:solidFill>
                <a:latin typeface="Arial"/>
                <a:cs typeface="Arial"/>
              </a:rPr>
              <a:t>possam</a:t>
            </a:r>
            <a:r>
              <a:rPr sz="1200" dirty="0">
                <a:solidFill>
                  <a:srgbClr val="103A71"/>
                </a:solidFill>
                <a:latin typeface="Arial"/>
                <a:cs typeface="Arial"/>
              </a:rPr>
              <a:t> ser </a:t>
            </a:r>
            <a:r>
              <a:rPr sz="1200" dirty="0" err="1">
                <a:solidFill>
                  <a:srgbClr val="103A71"/>
                </a:solidFill>
                <a:latin typeface="Arial"/>
                <a:cs typeface="Arial"/>
              </a:rPr>
              <a:t>convocados</a:t>
            </a:r>
            <a:r>
              <a:rPr sz="1200" dirty="0">
                <a:solidFill>
                  <a:srgbClr val="103A71"/>
                </a:solidFill>
                <a:latin typeface="Arial"/>
                <a:cs typeface="Arial"/>
              </a:rPr>
              <a:t> a </a:t>
            </a:r>
            <a:r>
              <a:rPr sz="1200" dirty="0" err="1">
                <a:solidFill>
                  <a:srgbClr val="103A71"/>
                </a:solidFill>
                <a:latin typeface="Arial"/>
                <a:cs typeface="Arial"/>
              </a:rPr>
              <a:t>nível</a:t>
            </a:r>
            <a:r>
              <a:rPr sz="1200" dirty="0">
                <a:solidFill>
                  <a:srgbClr val="103A71"/>
                </a:solidFill>
                <a:latin typeface="Arial"/>
                <a:cs typeface="Arial"/>
              </a:rPr>
              <a:t> </a:t>
            </a:r>
            <a:r>
              <a:rPr sz="1200" dirty="0" err="1">
                <a:solidFill>
                  <a:srgbClr val="103A71"/>
                </a:solidFill>
                <a:latin typeface="Arial"/>
                <a:cs typeface="Arial"/>
              </a:rPr>
              <a:t>nacional</a:t>
            </a:r>
            <a:r>
              <a:rPr sz="1200" dirty="0">
                <a:solidFill>
                  <a:srgbClr val="103A71"/>
                </a:solidFill>
                <a:latin typeface="Arial"/>
                <a:cs typeface="Arial"/>
              </a:rPr>
              <a:t> para debater a </a:t>
            </a:r>
            <a:r>
              <a:rPr sz="1200" dirty="0" err="1">
                <a:solidFill>
                  <a:srgbClr val="103A71"/>
                </a:solidFill>
                <a:latin typeface="Arial"/>
                <a:cs typeface="Arial"/>
              </a:rPr>
              <a:t>realização</a:t>
            </a:r>
            <a:r>
              <a:rPr sz="1200" dirty="0">
                <a:solidFill>
                  <a:srgbClr val="103A71"/>
                </a:solidFill>
                <a:latin typeface="Arial"/>
                <a:cs typeface="Arial"/>
              </a:rPr>
              <a:t> dessa </a:t>
            </a:r>
            <a:r>
              <a:rPr sz="1200" dirty="0" err="1">
                <a:solidFill>
                  <a:srgbClr val="103A71"/>
                </a:solidFill>
                <a:latin typeface="Arial"/>
                <a:cs typeface="Arial"/>
              </a:rPr>
              <a:t>atividade</a:t>
            </a:r>
            <a:r>
              <a:rPr sz="1200" dirty="0">
                <a:solidFill>
                  <a:srgbClr val="103A71"/>
                </a:solidFill>
                <a:latin typeface="Arial"/>
                <a:cs typeface="Arial"/>
              </a:rPr>
              <a:t> </a:t>
            </a:r>
            <a:r>
              <a:rPr sz="1200" dirty="0" err="1">
                <a:solidFill>
                  <a:srgbClr val="103A71"/>
                </a:solidFill>
                <a:latin typeface="Arial"/>
                <a:cs typeface="Arial"/>
              </a:rPr>
              <a:t>específica</a:t>
            </a:r>
            <a:r>
              <a:rPr sz="1200" dirty="0">
                <a:solidFill>
                  <a:srgbClr val="103A71"/>
                </a:solidFill>
                <a:latin typeface="Arial"/>
                <a:cs typeface="Arial"/>
              </a:rPr>
              <a:t> de </a:t>
            </a:r>
            <a:r>
              <a:rPr sz="1200" dirty="0" err="1">
                <a:solidFill>
                  <a:srgbClr val="103A71"/>
                </a:solidFill>
                <a:latin typeface="Arial"/>
                <a:cs typeface="Arial"/>
              </a:rPr>
              <a:t>luta</a:t>
            </a:r>
            <a:r>
              <a:rPr sz="1200" dirty="0">
                <a:solidFill>
                  <a:srgbClr val="103A71"/>
                </a:solidFill>
                <a:latin typeface="Arial"/>
                <a:cs typeface="Arial"/>
              </a:rPr>
              <a:t> contra as minas.  </a:t>
            </a:r>
            <a:endParaRPr lang="en-GB" sz="1200" dirty="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AB60DE4-1273-9C4F-95E0-13F0DECB7AFC}"/>
              </a:ext>
            </a:extLst>
          </p:cNvPr>
          <p:cNvSpPr/>
          <p:nvPr/>
        </p:nvSpPr>
        <p:spPr>
          <a:xfrm>
            <a:off x="86264" y="6431894"/>
            <a:ext cx="12105736" cy="276999"/>
          </a:xfrm>
          <a:prstGeom prst="rect">
            <a:avLst/>
          </a:prstGeom>
        </p:spPr>
        <p:txBody>
          <a:bodyPr wrap="square">
            <a:spAutoFit/>
          </a:bodyPr>
          <a:lstStyle/>
          <a:p>
            <a:pPr algn="ctr">
              <a:defRPr sz="1400" b="1">
                <a:solidFill>
                  <a:srgbClr val="103A71"/>
                </a:solidFill>
                <a:latin typeface="Arial" panose="020B0604020202020204" pitchFamily="34" charset="0"/>
                <a:cs typeface="Arial" panose="020B0604020202020204" pitchFamily="34" charset="0"/>
              </a:defRPr>
            </a:pPr>
            <a:r>
              <a:rPr sz="1200"/>
              <a:t>Os diapositivos abaixo descrevem os TdA para as atividades principais incluídas no TdC.</a:t>
            </a:r>
            <a:endParaRPr lang="en-US" sz="1200" b="1" dirty="0">
              <a:solidFill>
                <a:srgbClr val="103A7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CB91B48D-3871-8E29-B15D-278BDB9EB412}"/>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21</a:t>
            </a:fld>
            <a:endParaRPr lang="en-GB" sz="1050" dirty="0"/>
          </a:p>
        </p:txBody>
      </p:sp>
    </p:spTree>
    <p:extLst>
      <p:ext uri="{BB962C8B-B14F-4D97-AF65-F5344CB8AC3E}">
        <p14:creationId xmlns:p14="http://schemas.microsoft.com/office/powerpoint/2010/main" val="426514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AB6E58FB-2249-4207-9FE3-7F0EDEC791E9}"/>
              </a:ext>
            </a:extLst>
          </p:cNvPr>
          <p:cNvSpPr txBox="1"/>
          <p:nvPr/>
        </p:nvSpPr>
        <p:spPr>
          <a:xfrm>
            <a:off x="369441" y="2300705"/>
            <a:ext cx="8460801" cy="325911"/>
          </a:xfrm>
          <a:prstGeom prst="rect">
            <a:avLst/>
          </a:prstGeom>
          <a:noFill/>
        </p:spPr>
        <p:txBody>
          <a:bodyPr wrap="none" lIns="0" numCol="1" spcCol="144000">
            <a:noAutofit/>
          </a:bodyPr>
          <a:lstStyle/>
          <a:p>
            <a:pPr>
              <a:defRPr sz="1000">
                <a:latin typeface="Arial" panose="020B0604020202020204" pitchFamily="34" charset="0"/>
              </a:defRPr>
            </a:pPr>
            <a:r>
              <a:rPr sz="900" dirty="0" err="1"/>
              <a:t>Premissas</a:t>
            </a:r>
            <a:r>
              <a:rPr sz="900" dirty="0"/>
              <a:t>: Por </a:t>
            </a:r>
            <a:r>
              <a:rPr sz="900" dirty="0" err="1"/>
              <a:t>exemplo</a:t>
            </a:r>
            <a:r>
              <a:rPr sz="900" dirty="0"/>
              <a:t>, </a:t>
            </a:r>
            <a:r>
              <a:rPr sz="900" dirty="0" err="1"/>
              <a:t>os</a:t>
            </a:r>
            <a:r>
              <a:rPr sz="900" dirty="0"/>
              <a:t> </a:t>
            </a:r>
            <a:r>
              <a:rPr sz="900" dirty="0" err="1"/>
              <a:t>sobreviventes</a:t>
            </a:r>
            <a:r>
              <a:rPr sz="900" dirty="0"/>
              <a:t> </a:t>
            </a:r>
            <a:r>
              <a:rPr sz="900" dirty="0" err="1"/>
              <a:t>têm</a:t>
            </a:r>
            <a:r>
              <a:rPr sz="900" dirty="0"/>
              <a:t> a </a:t>
            </a:r>
            <a:r>
              <a:rPr sz="900" dirty="0" err="1"/>
              <a:t>oportunidade</a:t>
            </a:r>
            <a:r>
              <a:rPr sz="900" dirty="0"/>
              <a:t> de se </a:t>
            </a:r>
            <a:r>
              <a:rPr sz="900" dirty="0" err="1"/>
              <a:t>beneficiar</a:t>
            </a:r>
            <a:r>
              <a:rPr sz="900" dirty="0"/>
              <a:t> </a:t>
            </a:r>
            <a:r>
              <a:rPr sz="900" dirty="0" err="1"/>
              <a:t>equitativamente</a:t>
            </a:r>
            <a:r>
              <a:rPr sz="900" dirty="0"/>
              <a:t> do </a:t>
            </a:r>
            <a:r>
              <a:rPr sz="900" dirty="0" err="1"/>
              <a:t>apoio</a:t>
            </a:r>
            <a:r>
              <a:rPr sz="900" dirty="0"/>
              <a:t> </a:t>
            </a:r>
            <a:r>
              <a:rPr sz="900" dirty="0" err="1"/>
              <a:t>socioeconómico</a:t>
            </a:r>
            <a:r>
              <a:rPr sz="900" dirty="0"/>
              <a:t> e da </a:t>
            </a:r>
            <a:r>
              <a:rPr sz="900" dirty="0" err="1"/>
              <a:t>liberdade</a:t>
            </a:r>
            <a:r>
              <a:rPr sz="900" dirty="0"/>
              <a:t> de </a:t>
            </a:r>
            <a:r>
              <a:rPr sz="900" dirty="0" err="1"/>
              <a:t>exercer</a:t>
            </a:r>
            <a:r>
              <a:rPr sz="900" dirty="0"/>
              <a:t> </a:t>
            </a:r>
            <a:r>
              <a:rPr sz="900" dirty="0" err="1"/>
              <a:t>autossuficiência</a:t>
            </a:r>
            <a:r>
              <a:rPr sz="900" dirty="0"/>
              <a:t>; </a:t>
            </a:r>
            <a:r>
              <a:rPr sz="900" dirty="0" err="1"/>
              <a:t>veja</a:t>
            </a:r>
            <a:r>
              <a:rPr sz="900" dirty="0"/>
              <a:t> </a:t>
            </a:r>
            <a:br>
              <a:rPr lang="en-GB" sz="900" dirty="0">
                <a:latin typeface="Arial" panose="020B0604020202020204" pitchFamily="34" charset="0"/>
              </a:rPr>
            </a:br>
            <a:r>
              <a:rPr sz="900" dirty="0" err="1"/>
              <a:t>também</a:t>
            </a:r>
            <a:r>
              <a:rPr sz="900" dirty="0"/>
              <a:t> as </a:t>
            </a:r>
            <a:r>
              <a:rPr sz="900" dirty="0" err="1"/>
              <a:t>premissas</a:t>
            </a:r>
            <a:r>
              <a:rPr sz="900" dirty="0"/>
              <a:t> </a:t>
            </a:r>
            <a:r>
              <a:rPr sz="900" dirty="0" err="1"/>
              <a:t>anexas</a:t>
            </a:r>
            <a:r>
              <a:rPr sz="900" dirty="0"/>
              <a:t> 1, 2, 3, 4, 7, 10, 13, 16, 20, 21, 22, 23, 26, 27, 28, 31.</a:t>
            </a:r>
          </a:p>
        </p:txBody>
      </p:sp>
      <p:sp>
        <p:nvSpPr>
          <p:cNvPr id="4" name="Rectangle 3">
            <a:extLst>
              <a:ext uri="{FF2B5EF4-FFF2-40B4-BE49-F238E27FC236}">
                <a16:creationId xmlns:a16="http://schemas.microsoft.com/office/drawing/2014/main" id="{A6C12D0C-5835-8345-9605-5BFF7AF15B07}"/>
              </a:ext>
            </a:extLst>
          </p:cNvPr>
          <p:cNvSpPr/>
          <p:nvPr/>
        </p:nvSpPr>
        <p:spPr>
          <a:xfrm>
            <a:off x="369441" y="270019"/>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Assistência às vítimas</a:t>
            </a:r>
            <a:endParaRPr lang="en-GB" dirty="0">
              <a:solidFill>
                <a:schemeClr val="accent1"/>
              </a:solidFill>
              <a:latin typeface="Arial" panose="020B0604020202020204" pitchFamily="34" charset="0"/>
              <a:ea typeface="+mj-ea"/>
              <a:cs typeface="+mj-cs"/>
            </a:endParaRPr>
          </a:p>
        </p:txBody>
      </p:sp>
      <p:graphicFrame>
        <p:nvGraphicFramePr>
          <p:cNvPr id="111" name="Table 111">
            <a:extLst>
              <a:ext uri="{FF2B5EF4-FFF2-40B4-BE49-F238E27FC236}">
                <a16:creationId xmlns:a16="http://schemas.microsoft.com/office/drawing/2014/main" id="{B8712747-4EE3-3A4F-B798-BC51FE15D17C}"/>
              </a:ext>
            </a:extLst>
          </p:cNvPr>
          <p:cNvGraphicFramePr>
            <a:graphicFrameLocks noGrp="1"/>
          </p:cNvGraphicFramePr>
          <p:nvPr>
            <p:extLst>
              <p:ext uri="{D42A27DB-BD31-4B8C-83A1-F6EECF244321}">
                <p14:modId xmlns:p14="http://schemas.microsoft.com/office/powerpoint/2010/main" val="511884919"/>
              </p:ext>
            </p:extLst>
          </p:nvPr>
        </p:nvGraphicFramePr>
        <p:xfrm>
          <a:off x="344458" y="2710611"/>
          <a:ext cx="11388550" cy="4096374"/>
        </p:xfrm>
        <a:graphic>
          <a:graphicData uri="http://schemas.openxmlformats.org/drawingml/2006/table">
            <a:tbl>
              <a:tblPr bandRow="1">
                <a:tableStyleId>{5C22544A-7EE6-4342-B048-85BDC9FD1C3A}</a:tableStyleId>
              </a:tblPr>
              <a:tblGrid>
                <a:gridCol w="8509718">
                  <a:extLst>
                    <a:ext uri="{9D8B030D-6E8A-4147-A177-3AD203B41FA5}">
                      <a16:colId xmlns:a16="http://schemas.microsoft.com/office/drawing/2014/main" val="2065306567"/>
                    </a:ext>
                  </a:extLst>
                </a:gridCol>
                <a:gridCol w="1613647">
                  <a:extLst>
                    <a:ext uri="{9D8B030D-6E8A-4147-A177-3AD203B41FA5}">
                      <a16:colId xmlns:a16="http://schemas.microsoft.com/office/drawing/2014/main" val="1962068817"/>
                    </a:ext>
                  </a:extLst>
                </a:gridCol>
                <a:gridCol w="1265185">
                  <a:extLst>
                    <a:ext uri="{9D8B030D-6E8A-4147-A177-3AD203B41FA5}">
                      <a16:colId xmlns:a16="http://schemas.microsoft.com/office/drawing/2014/main" val="3434321970"/>
                    </a:ext>
                  </a:extLst>
                </a:gridCol>
              </a:tblGrid>
              <a:tr h="23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dirty="0" err="1"/>
                        <a:t>Indicadores</a:t>
                      </a:r>
                      <a:r>
                        <a:rPr dirty="0"/>
                        <a:t> de </a:t>
                      </a:r>
                      <a:r>
                        <a:rPr dirty="0" err="1"/>
                        <a:t>produção</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t>Proprietário</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t>Frequência</a:t>
                      </a:r>
                    </a:p>
                  </a:txBody>
                  <a:tcPr>
                    <a:solidFill>
                      <a:schemeClr val="accent5"/>
                    </a:solidFill>
                  </a:tcPr>
                </a:tc>
                <a:extLst>
                  <a:ext uri="{0D108BD9-81ED-4DB2-BD59-A6C34878D82A}">
                    <a16:rowId xmlns:a16="http://schemas.microsoft.com/office/drawing/2014/main" val="1559283392"/>
                  </a:ext>
                </a:extLst>
              </a:tr>
              <a:tr h="288000">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OP-1.1 Número de beneficiários diretos da assistência às vítimas (conforme Definições de Beneficiários Padronizadores Segunda edição)</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IP NA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105543896"/>
                  </a:ext>
                </a:extLst>
              </a:tr>
              <a:tr h="0">
                <a:tc>
                  <a:txBody>
                    <a:bodyPr/>
                    <a:lstStyle/>
                    <a:p>
                      <a:pPr marL="0" marR="0" lvl="0" indent="0" algn="l" rtl="0" eaLnBrk="1" fontAlgn="auto" latinLnBrk="0" hangingPunct="1">
                        <a:lnSpc>
                          <a:spcPct val="100000"/>
                        </a:lnSpc>
                        <a:spcBef>
                          <a:spcPts val="0"/>
                        </a:spcBef>
                        <a:spcAft>
                          <a:spcPts val="0"/>
                        </a:spcAft>
                        <a:buClrTx/>
                        <a:buSzTx/>
                        <a:buFontTx/>
                        <a:buNone/>
                        <a:defRPr sz="1000">
                          <a:solidFill>
                            <a:schemeClr val="dk1"/>
                          </a:solidFill>
                          <a:latin typeface="Arial"/>
                        </a:defRPr>
                      </a:pPr>
                      <a:r>
                        <a:t>OP-1.2 Os formulários de vítimas e acidentes são preenchidos com precisão mensalmente/anualmente e inseridos na base de dados do IMSMA</a:t>
                      </a:r>
                      <a:endParaRPr lang="en-GB" sz="1000" b="0" i="0" dirty="0">
                        <a:solidFill>
                          <a:schemeClr val="dk1"/>
                        </a:solidFill>
                        <a:latin typeface="Arial"/>
                      </a:endParaRP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IP NA</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625748609"/>
                  </a:ext>
                </a:extLst>
              </a:tr>
              <a:tr h="288000">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Escolha indicadores de nível de saída adicionais para assistência à vítima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4164028845"/>
                  </a:ext>
                </a:extLst>
              </a:tr>
              <a:tr h="288000">
                <a:tc>
                  <a:txBody>
                    <a:bodyPr/>
                    <a:lstStyle/>
                    <a:p>
                      <a:pPr marL="0" marR="0" lvl="0" indent="0" algn="ctr" rtl="0" eaLnBrk="1" fontAlgn="auto" latinLnBrk="0" hangingPunct="1">
                        <a:lnSpc>
                          <a:spcPct val="100000"/>
                        </a:lnSpc>
                        <a:spcBef>
                          <a:spcPts val="0"/>
                        </a:spcBef>
                        <a:spcAft>
                          <a:spcPts val="0"/>
                        </a:spcAft>
                        <a:buFontTx/>
                        <a:buNone/>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defRPr sz="1200">
                          <a:solidFill>
                            <a:schemeClr val="dk1"/>
                          </a:solidFill>
                          <a:latin typeface="Arial" panose="020B0604020202020204" pitchFamily="34" charset="0"/>
                        </a:defRPr>
                      </a:pPr>
                      <a:r>
                        <a:t>O</a:t>
                      </a:r>
                    </a:p>
                  </a:txBody>
                  <a:tcPr>
                    <a:solidFill>
                      <a:srgbClr val="92D050"/>
                    </a:solidFill>
                  </a:tcPr>
                </a:tc>
                <a:extLst>
                  <a:ext uri="{0D108BD9-81ED-4DB2-BD59-A6C34878D82A}">
                    <a16:rowId xmlns:a16="http://schemas.microsoft.com/office/drawing/2014/main" val="1435400605"/>
                  </a:ext>
                </a:extLst>
              </a:tr>
              <a:tr h="403974">
                <a:tc>
                  <a:txBody>
                    <a:bodyPr/>
                    <a:lstStyle/>
                    <a:p>
                      <a:pPr marL="93345" indent="0" algn="l" rtl="0" fontAlgn="ctr">
                        <a:defRPr sz="1000" kern="1200">
                          <a:solidFill>
                            <a:schemeClr val="dk1"/>
                          </a:solidFill>
                          <a:latin typeface="Arial"/>
                          <a:ea typeface="+mn-ea"/>
                          <a:cs typeface="+mn-cs"/>
                        </a:defRPr>
                      </a:pPr>
                      <a:r>
                        <a:t>O-1,1% dos sobreviventes entrevistados relatando melhorias na qualidade de vida (SADD)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IP, Doador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Semestralmente</a:t>
                      </a:r>
                    </a:p>
                  </a:txBody>
                  <a:tcPr>
                    <a:solidFill>
                      <a:srgbClr val="F0F0F0"/>
                    </a:solidFill>
                  </a:tcPr>
                </a:tc>
                <a:extLst>
                  <a:ext uri="{0D108BD9-81ED-4DB2-BD59-A6C34878D82A}">
                    <a16:rowId xmlns:a16="http://schemas.microsoft.com/office/drawing/2014/main" val="778026043"/>
                  </a:ext>
                </a:extLst>
              </a:tr>
              <a:tr h="288000">
                <a:tc>
                  <a:txBody>
                    <a:bodyPr/>
                    <a:lstStyle/>
                    <a:p>
                      <a:pPr marL="93345" marR="0" lvl="0" indent="0" algn="l" rtl="0" eaLnBrk="1" fontAlgn="ctr" latinLnBrk="0" hangingPunct="1">
                        <a:lnSpc>
                          <a:spcPct val="100000"/>
                        </a:lnSpc>
                        <a:spcBef>
                          <a:spcPts val="0"/>
                        </a:spcBef>
                        <a:spcAft>
                          <a:spcPts val="0"/>
                        </a:spcAft>
                        <a:buClrTx/>
                        <a:buSzTx/>
                        <a:buFontTx/>
                        <a:buNone/>
                        <a:defRPr sz="1000" kern="1200">
                          <a:solidFill>
                            <a:schemeClr val="dk1"/>
                          </a:solidFill>
                          <a:latin typeface="Arial"/>
                          <a:ea typeface="+mn-ea"/>
                          <a:cs typeface="+mn-cs"/>
                        </a:defRPr>
                      </a:pPr>
                      <a:r>
                        <a:t>O-1,2% dos sobreviventes de OE entrevistados relatando maior acesso à assistência às vítimas (atendimento médico de emergência e contínuo, reabilitação, apoio psicológico e psicossocial, inclusão socioeconómica)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PD (Processamento de dados)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Semestralmente</a:t>
                      </a:r>
                    </a:p>
                  </a:txBody>
                  <a:tcPr>
                    <a:solidFill>
                      <a:srgbClr val="F0F0F0"/>
                    </a:solidFill>
                  </a:tcPr>
                </a:tc>
                <a:extLst>
                  <a:ext uri="{0D108BD9-81ED-4DB2-BD59-A6C34878D82A}">
                    <a16:rowId xmlns:a16="http://schemas.microsoft.com/office/drawing/2014/main" val="36678567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rPr dirty="0"/>
                        <a:t>O- 2.1 </a:t>
                      </a:r>
                      <a:r>
                        <a:rPr dirty="0" err="1"/>
                        <a:t>Evolução</a:t>
                      </a:r>
                      <a:r>
                        <a:rPr dirty="0"/>
                        <a:t> das </a:t>
                      </a:r>
                      <a:r>
                        <a:rPr dirty="0" err="1"/>
                        <a:t>obrigações</a:t>
                      </a:r>
                      <a:r>
                        <a:rPr dirty="0"/>
                        <a:t> </a:t>
                      </a:r>
                      <a:r>
                        <a:rPr dirty="0" err="1"/>
                        <a:t>decorrentes</a:t>
                      </a:r>
                      <a:r>
                        <a:rPr dirty="0"/>
                        <a:t> do </a:t>
                      </a:r>
                      <a:r>
                        <a:rPr dirty="0" err="1"/>
                        <a:t>Tratado</a:t>
                      </a:r>
                      <a:r>
                        <a:rPr dirty="0"/>
                        <a:t> </a:t>
                      </a:r>
                      <a:r>
                        <a:rPr dirty="0" err="1"/>
                        <a:t>APMBC</a:t>
                      </a:r>
                      <a:r>
                        <a:rPr dirty="0"/>
                        <a:t> (</a:t>
                      </a:r>
                      <a:r>
                        <a:rPr dirty="0" err="1"/>
                        <a:t>artigos</a:t>
                      </a:r>
                      <a:r>
                        <a:rPr dirty="0"/>
                        <a:t> </a:t>
                      </a:r>
                      <a:r>
                        <a:rPr dirty="0" err="1"/>
                        <a:t>sobre</a:t>
                      </a:r>
                      <a:r>
                        <a:rPr dirty="0"/>
                        <a:t> a </a:t>
                      </a:r>
                      <a:r>
                        <a:rPr dirty="0" err="1"/>
                        <a:t>assistência</a:t>
                      </a:r>
                      <a:r>
                        <a:rPr dirty="0"/>
                        <a:t> </a:t>
                      </a:r>
                      <a:r>
                        <a:rPr dirty="0" err="1"/>
                        <a:t>às</a:t>
                      </a:r>
                      <a:r>
                        <a:rPr dirty="0"/>
                        <a:t> </a:t>
                      </a:r>
                      <a:r>
                        <a:rPr dirty="0" err="1"/>
                        <a:t>vítimas</a:t>
                      </a:r>
                      <a:r>
                        <a:rPr dirty="0"/>
                        <a:t>)</a:t>
                      </a: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Nenhum(a) </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Anualmente </a:t>
                      </a:r>
                    </a:p>
                  </a:txBody>
                  <a:tcPr>
                    <a:solidFill>
                      <a:srgbClr val="F0F0F0"/>
                    </a:solidFill>
                  </a:tcPr>
                </a:tc>
                <a:extLst>
                  <a:ext uri="{0D108BD9-81ED-4DB2-BD59-A6C34878D82A}">
                    <a16:rowId xmlns:a16="http://schemas.microsoft.com/office/drawing/2014/main" val="137124989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t>O-2.2 Evolução das obrigações decorrentes do Tratado que institui a CCM (artigos sobre a assistência às vítimas)</a:t>
                      </a: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Nenhum(a)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Anualmente</a:t>
                      </a:r>
                    </a:p>
                  </a:txBody>
                  <a:tcPr>
                    <a:solidFill>
                      <a:srgbClr val="F0F0F0"/>
                    </a:solidFill>
                  </a:tcPr>
                </a:tc>
                <a:extLst>
                  <a:ext uri="{0D108BD9-81ED-4DB2-BD59-A6C34878D82A}">
                    <a16:rowId xmlns:a16="http://schemas.microsoft.com/office/drawing/2014/main" val="154788072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rPr dirty="0"/>
                        <a:t>O-2.3 </a:t>
                      </a:r>
                      <a:r>
                        <a:rPr dirty="0" err="1"/>
                        <a:t>Progressos</a:t>
                      </a:r>
                      <a:r>
                        <a:rPr dirty="0"/>
                        <a:t> no </a:t>
                      </a:r>
                      <a:r>
                        <a:rPr dirty="0" err="1"/>
                        <a:t>sentido</a:t>
                      </a:r>
                      <a:r>
                        <a:rPr dirty="0"/>
                        <a:t> da </a:t>
                      </a:r>
                      <a:r>
                        <a:rPr dirty="0" err="1"/>
                        <a:t>assinatura</a:t>
                      </a:r>
                      <a:r>
                        <a:rPr dirty="0"/>
                        <a:t> e/</a:t>
                      </a:r>
                      <a:r>
                        <a:rPr dirty="0" err="1"/>
                        <a:t>ou</a:t>
                      </a:r>
                      <a:r>
                        <a:rPr dirty="0"/>
                        <a:t> </a:t>
                      </a:r>
                      <a:r>
                        <a:rPr dirty="0" err="1"/>
                        <a:t>adesão</a:t>
                      </a:r>
                      <a:r>
                        <a:rPr dirty="0"/>
                        <a:t> </a:t>
                      </a:r>
                      <a:r>
                        <a:rPr dirty="0" err="1"/>
                        <a:t>ao</a:t>
                      </a:r>
                      <a:r>
                        <a:rPr dirty="0"/>
                        <a:t> </a:t>
                      </a:r>
                      <a:r>
                        <a:rPr dirty="0" err="1"/>
                        <a:t>Tratado</a:t>
                      </a:r>
                      <a:r>
                        <a:rPr dirty="0"/>
                        <a:t> (</a:t>
                      </a:r>
                      <a:r>
                        <a:rPr dirty="0" err="1"/>
                        <a:t>APMBC</a:t>
                      </a:r>
                      <a:r>
                        <a:rPr dirty="0"/>
                        <a:t>/</a:t>
                      </a:r>
                      <a:r>
                        <a:rPr dirty="0" err="1"/>
                        <a:t>CCM</a:t>
                      </a:r>
                      <a:r>
                        <a:rPr dirty="0"/>
                        <a:t>/</a:t>
                      </a:r>
                      <a:r>
                        <a:rPr dirty="0" err="1"/>
                        <a:t>CCW</a:t>
                      </a:r>
                      <a:r>
                        <a:rPr dirty="0"/>
                        <a:t>)</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NA, Doador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100">
                          <a:solidFill>
                            <a:schemeClr val="dk1"/>
                          </a:solidFill>
                          <a:latin typeface="Arial"/>
                        </a:defRPr>
                      </a:pPr>
                      <a:r>
                        <a:t>Semestralmente</a:t>
                      </a:r>
                    </a:p>
                  </a:txBody>
                  <a:tcPr>
                    <a:solidFill>
                      <a:srgbClr val="F0F0F0"/>
                    </a:solidFill>
                  </a:tcPr>
                </a:tc>
                <a:extLst>
                  <a:ext uri="{0D108BD9-81ED-4DB2-BD59-A6C34878D82A}">
                    <a16:rowId xmlns:a16="http://schemas.microsoft.com/office/drawing/2014/main" val="3986629487"/>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resultado adicionais para os resultados relevantes do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1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100" b="0" i="0" dirty="0">
                        <a:solidFill>
                          <a:schemeClr val="dk1"/>
                        </a:solidFill>
                        <a:latin typeface="Arial"/>
                      </a:endParaRPr>
                    </a:p>
                  </a:txBody>
                  <a:tcPr>
                    <a:solidFill>
                      <a:srgbClr val="F0F0F0"/>
                    </a:solidFill>
                  </a:tcPr>
                </a:tc>
                <a:extLst>
                  <a:ext uri="{0D108BD9-81ED-4DB2-BD59-A6C34878D82A}">
                    <a16:rowId xmlns:a16="http://schemas.microsoft.com/office/drawing/2014/main" val="2055670329"/>
                  </a:ext>
                </a:extLst>
              </a:tr>
              <a:tr h="288000">
                <a:tc>
                  <a:txBody>
                    <a:bodyPr/>
                    <a:lstStyle/>
                    <a:p>
                      <a:pPr marL="0" marR="0" lvl="0" indent="0" algn="ctr" rtl="0" eaLnBrk="1" fontAlgn="auto" latinLnBrk="0" hangingPunct="1">
                        <a:lnSpc>
                          <a:spcPct val="100000"/>
                        </a:lnSpc>
                        <a:spcBef>
                          <a:spcPts val="0"/>
                        </a:spcBef>
                        <a:spcAft>
                          <a:spcPts val="0"/>
                        </a:spcAft>
                        <a:buFontTx/>
                        <a:buNone/>
                        <a:defRPr sz="1600" kern="1200">
                          <a:solidFill>
                            <a:schemeClr val="bg1"/>
                          </a:solidFill>
                          <a:latin typeface="Arial" panose="020B0604020202020204" pitchFamily="34" charset="0"/>
                          <a:ea typeface="+mn-ea"/>
                          <a:cs typeface="+mn-cs"/>
                        </a:defRPr>
                      </a:pPr>
                      <a:r>
                        <a:t>Indicadores de impacto</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2877113512"/>
                  </a:ext>
                </a:extLst>
              </a:tr>
              <a:tr h="288000">
                <a:tc>
                  <a:txBody>
                    <a:bodyPr/>
                    <a:lstStyle/>
                    <a:p>
                      <a:pPr marL="0" marR="0" lvl="0" indent="0" algn="l" rtl="0" eaLnBrk="1" fontAlgn="auto" latinLnBrk="0" hangingPunct="1">
                        <a:lnSpc>
                          <a:spcPct val="100000"/>
                        </a:lnSpc>
                        <a:spcBef>
                          <a:spcPts val="0"/>
                        </a:spcBef>
                        <a:spcAft>
                          <a:spcPts val="0"/>
                        </a:spcAft>
                        <a:buFontTx/>
                        <a:buNone/>
                        <a:defRPr>
                          <a:solidFill>
                            <a:schemeClr val="dk1"/>
                          </a:solidFill>
                          <a:latin typeface="Arial"/>
                        </a:defRPr>
                      </a:pPr>
                      <a:r>
                        <a:rPr sz="1000"/>
                        <a:t>Escolha indicadores de nível de impacto a serem recolhidos por IP, conforme identificado no banco de indicadores</a:t>
                      </a:r>
                      <a:r>
                        <a:rPr sz="1200"/>
                        <a:t> </a:t>
                      </a: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1427829372"/>
                  </a:ext>
                </a:extLst>
              </a:tr>
            </a:tbl>
          </a:graphicData>
        </a:graphic>
      </p:graphicFrame>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900"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1678161" y="1145566"/>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 ...</a:t>
            </a:r>
          </a:p>
        </p:txBody>
      </p:sp>
      <p:sp>
        <p:nvSpPr>
          <p:cNvPr id="21" name="TextBox 20">
            <a:extLst>
              <a:ext uri="{FF2B5EF4-FFF2-40B4-BE49-F238E27FC236}">
                <a16:creationId xmlns:a16="http://schemas.microsoft.com/office/drawing/2014/main" id="{80269A15-1004-4178-9574-C3FC82CBC628}"/>
              </a:ext>
            </a:extLst>
          </p:cNvPr>
          <p:cNvSpPr txBox="1"/>
          <p:nvPr/>
        </p:nvSpPr>
        <p:spPr>
          <a:xfrm>
            <a:off x="5041452" y="1235256"/>
            <a:ext cx="899266"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resultando em...</a:t>
            </a:r>
          </a:p>
        </p:txBody>
      </p:sp>
      <p:sp>
        <p:nvSpPr>
          <p:cNvPr id="30" name="TextBox 29">
            <a:extLst>
              <a:ext uri="{FF2B5EF4-FFF2-40B4-BE49-F238E27FC236}">
                <a16:creationId xmlns:a16="http://schemas.microsoft.com/office/drawing/2014/main" id="{6D32D19A-376F-471E-99F1-CF492D695C01}"/>
              </a:ext>
            </a:extLst>
          </p:cNvPr>
          <p:cNvSpPr txBox="1"/>
          <p:nvPr/>
        </p:nvSpPr>
        <p:spPr>
          <a:xfrm>
            <a:off x="7807607" y="1224824"/>
            <a:ext cx="1077263" cy="215445"/>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sp>
        <p:nvSpPr>
          <p:cNvPr id="26" name="Rectangle 25">
            <a:extLst>
              <a:ext uri="{FF2B5EF4-FFF2-40B4-BE49-F238E27FC236}">
                <a16:creationId xmlns:a16="http://schemas.microsoft.com/office/drawing/2014/main" id="{1875829F-4BDC-D144-AB20-5FE7DE2D9A9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60" name="Rounded Rectangle 294">
            <a:extLst>
              <a:ext uri="{FF2B5EF4-FFF2-40B4-BE49-F238E27FC236}">
                <a16:creationId xmlns:a16="http://schemas.microsoft.com/office/drawing/2014/main" id="{B3CAF2EE-FC8A-48A5-A643-EDFBB00C44FA}"/>
              </a:ext>
            </a:extLst>
          </p:cNvPr>
          <p:cNvSpPr/>
          <p:nvPr/>
        </p:nvSpPr>
        <p:spPr>
          <a:xfrm>
            <a:off x="9055545" y="1436423"/>
            <a:ext cx="2677463" cy="43088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 desenvolvimento económico e as comunidades mais resilientes contribuem para os ODS</a:t>
            </a:r>
          </a:p>
        </p:txBody>
      </p:sp>
      <p:sp>
        <p:nvSpPr>
          <p:cNvPr id="59" name="Rounded Rectangle 55">
            <a:extLst>
              <a:ext uri="{FF2B5EF4-FFF2-40B4-BE49-F238E27FC236}">
                <a16:creationId xmlns:a16="http://schemas.microsoft.com/office/drawing/2014/main" id="{EF3EAFCD-B28C-4EB3-B794-FF4346653618}"/>
              </a:ext>
            </a:extLst>
          </p:cNvPr>
          <p:cNvSpPr/>
          <p:nvPr/>
        </p:nvSpPr>
        <p:spPr>
          <a:xfrm>
            <a:off x="9065548" y="332904"/>
            <a:ext cx="2667460" cy="4238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 </a:t>
            </a:r>
          </a:p>
        </p:txBody>
      </p:sp>
      <p:cxnSp>
        <p:nvCxnSpPr>
          <p:cNvPr id="62" name="Straight Arrow Connector 61">
            <a:extLst>
              <a:ext uri="{FF2B5EF4-FFF2-40B4-BE49-F238E27FC236}">
                <a16:creationId xmlns:a16="http://schemas.microsoft.com/office/drawing/2014/main" id="{AAD59CAA-7CDF-45CD-9588-AA81E70B84C0}"/>
              </a:ext>
            </a:extLst>
          </p:cNvPr>
          <p:cNvCxnSpPr>
            <a:cxnSpLocks/>
          </p:cNvCxnSpPr>
          <p:nvPr/>
        </p:nvCxnSpPr>
        <p:spPr>
          <a:xfrm>
            <a:off x="5030775" y="1562790"/>
            <a:ext cx="80747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83179F2-2076-42E2-9C5C-544A8BC445F5}"/>
              </a:ext>
            </a:extLst>
          </p:cNvPr>
          <p:cNvSpPr/>
          <p:nvPr/>
        </p:nvSpPr>
        <p:spPr>
          <a:xfrm>
            <a:off x="382876" y="735704"/>
            <a:ext cx="1801775" cy="169277"/>
          </a:xfrm>
          <a:prstGeom prst="rect">
            <a:avLst/>
          </a:prstGeom>
        </p:spPr>
        <p:txBody>
          <a:bodyPr wrap="none" lIns="0" tIns="0" rIns="0" bIns="0">
            <a:spAutoFit/>
          </a:bodyPr>
          <a:lstStyle/>
          <a:p>
            <a:pPr>
              <a:defRPr sz="1200">
                <a:latin typeface="Arial" panose="020B0604020202020204" pitchFamily="34" charset="0"/>
              </a:defRPr>
            </a:pPr>
            <a:r>
              <a:rPr sz="1100"/>
              <a:t>Teoria do diagrama de ação </a:t>
            </a:r>
            <a:endParaRPr lang="en-US" sz="1100" dirty="0">
              <a:latin typeface="Arial" panose="020B0604020202020204" pitchFamily="34" charset="0"/>
            </a:endParaRPr>
          </a:p>
        </p:txBody>
      </p:sp>
      <p:sp>
        <p:nvSpPr>
          <p:cNvPr id="45" name="Rounded Rectangle 55">
            <a:extLst>
              <a:ext uri="{FF2B5EF4-FFF2-40B4-BE49-F238E27FC236}">
                <a16:creationId xmlns:a16="http://schemas.microsoft.com/office/drawing/2014/main" id="{3F744CF4-FF2F-B57F-65D8-B744B5CFE6E5}"/>
              </a:ext>
            </a:extLst>
          </p:cNvPr>
          <p:cNvSpPr/>
          <p:nvPr/>
        </p:nvSpPr>
        <p:spPr>
          <a:xfrm>
            <a:off x="9065548" y="874330"/>
            <a:ext cx="2667460" cy="458574"/>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resiliência da comunidade aos impulsionadores de conflitos contribui para a estabilidade e a construção da paz</a:t>
            </a:r>
          </a:p>
        </p:txBody>
      </p:sp>
      <p:sp>
        <p:nvSpPr>
          <p:cNvPr id="5" name="Rounded Rectangle 294">
            <a:extLst>
              <a:ext uri="{FF2B5EF4-FFF2-40B4-BE49-F238E27FC236}">
                <a16:creationId xmlns:a16="http://schemas.microsoft.com/office/drawing/2014/main" id="{64C4AF3C-3E45-E453-00AD-0D6F1397C2FD}"/>
              </a:ext>
            </a:extLst>
          </p:cNvPr>
          <p:cNvSpPr/>
          <p:nvPr/>
        </p:nvSpPr>
        <p:spPr>
          <a:xfrm>
            <a:off x="9065548" y="1980419"/>
            <a:ext cx="2677463" cy="43088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Comunidades mais seguras e redução de mortes e ferimentos por OE</a:t>
            </a:r>
          </a:p>
        </p:txBody>
      </p:sp>
      <p:cxnSp>
        <p:nvCxnSpPr>
          <p:cNvPr id="15" name="Connector: Elbow 14">
            <a:extLst>
              <a:ext uri="{FF2B5EF4-FFF2-40B4-BE49-F238E27FC236}">
                <a16:creationId xmlns:a16="http://schemas.microsoft.com/office/drawing/2014/main" id="{046B551D-989A-54F3-2EC2-F7C9201EFD01}"/>
              </a:ext>
            </a:extLst>
          </p:cNvPr>
          <p:cNvCxnSpPr>
            <a:cxnSpLocks/>
          </p:cNvCxnSpPr>
          <p:nvPr/>
        </p:nvCxnSpPr>
        <p:spPr>
          <a:xfrm rot="16200000" flipH="1">
            <a:off x="6005642" y="-671754"/>
            <a:ext cx="611954" cy="5125496"/>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46F142E2-CCEB-9FD8-673F-ADA2444F31C6}"/>
              </a:ext>
            </a:extLst>
          </p:cNvPr>
          <p:cNvCxnSpPr>
            <a:cxnSpLocks/>
          </p:cNvCxnSpPr>
          <p:nvPr/>
        </p:nvCxnSpPr>
        <p:spPr>
          <a:xfrm rot="10800000" flipV="1">
            <a:off x="9027322" y="623719"/>
            <a:ext cx="10003" cy="1107063"/>
          </a:xfrm>
          <a:prstGeom prst="bentConnector3">
            <a:avLst>
              <a:gd name="adj1" fmla="val 2668030"/>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65BEA5FE-53AF-E240-E9E6-58978764642A}"/>
              </a:ext>
            </a:extLst>
          </p:cNvPr>
          <p:cNvCxnSpPr>
            <a:cxnSpLocks/>
          </p:cNvCxnSpPr>
          <p:nvPr/>
        </p:nvCxnSpPr>
        <p:spPr>
          <a:xfrm>
            <a:off x="5030775" y="1108457"/>
            <a:ext cx="80747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B0DA8D9-1BF7-627E-C63B-513A5ACB8B0C}"/>
              </a:ext>
            </a:extLst>
          </p:cNvPr>
          <p:cNvCxnSpPr>
            <a:cxnSpLocks/>
          </p:cNvCxnSpPr>
          <p:nvPr/>
        </p:nvCxnSpPr>
        <p:spPr>
          <a:xfrm>
            <a:off x="7754779" y="1598855"/>
            <a:ext cx="96663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4387E89-9FFD-50D0-2667-A0B003FAF24E}"/>
              </a:ext>
            </a:extLst>
          </p:cNvPr>
          <p:cNvCxnSpPr>
            <a:cxnSpLocks/>
          </p:cNvCxnSpPr>
          <p:nvPr/>
        </p:nvCxnSpPr>
        <p:spPr>
          <a:xfrm>
            <a:off x="7777262" y="1032711"/>
            <a:ext cx="94414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AEF1060-1851-F19E-480B-2D23848ED9FF}"/>
              </a:ext>
            </a:extLst>
          </p:cNvPr>
          <p:cNvCxnSpPr>
            <a:cxnSpLocks/>
          </p:cNvCxnSpPr>
          <p:nvPr/>
        </p:nvCxnSpPr>
        <p:spPr>
          <a:xfrm>
            <a:off x="8766567" y="1097172"/>
            <a:ext cx="21060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300">
            <a:extLst>
              <a:ext uri="{FF2B5EF4-FFF2-40B4-BE49-F238E27FC236}">
                <a16:creationId xmlns:a16="http://schemas.microsoft.com/office/drawing/2014/main" id="{4E14F52A-BFF0-403C-81BC-A7E4A77D0E4B}"/>
              </a:ext>
            </a:extLst>
          </p:cNvPr>
          <p:cNvSpPr/>
          <p:nvPr/>
        </p:nvSpPr>
        <p:spPr>
          <a:xfrm>
            <a:off x="5940718" y="778893"/>
            <a:ext cx="1867412" cy="540000"/>
          </a:xfrm>
          <a:prstGeom prst="roundRect">
            <a:avLst/>
          </a:prstGeom>
          <a:solidFill>
            <a:srgbClr val="F0F0F0"/>
          </a:solidFill>
          <a:ln w="19050">
            <a:solidFill>
              <a:srgbClr val="7DB414"/>
            </a:solidFill>
          </a:ln>
        </p:spPr>
        <p:txBody>
          <a:bodyPr wrap="square" lIns="36000" tIns="36000" rIns="36000" bIns="36000" anchor="ctr" anchorCtr="0">
            <a:noAutofit/>
          </a:bodyPr>
          <a:lstStyle/>
          <a:p>
            <a:pPr algn="ctr">
              <a:defRPr sz="900">
                <a:solidFill>
                  <a:schemeClr val="tx1"/>
                </a:solidFill>
                <a:latin typeface="Arial" panose="020B0604020202020204" pitchFamily="34" charset="0"/>
                <a:cs typeface="Arial" panose="020B0604020202020204" pitchFamily="34" charset="0"/>
              </a:defRPr>
            </a:pPr>
            <a:r>
              <a:rPr sz="800" dirty="0" err="1"/>
              <a:t>Progressos</a:t>
            </a:r>
            <a:r>
              <a:rPr sz="800" dirty="0"/>
              <a:t> </a:t>
            </a:r>
            <a:r>
              <a:rPr sz="800" dirty="0" err="1"/>
              <a:t>mensuráveis</a:t>
            </a:r>
            <a:r>
              <a:rPr sz="800" dirty="0"/>
              <a:t> no </a:t>
            </a:r>
            <a:r>
              <a:rPr sz="800" dirty="0" err="1"/>
              <a:t>sentido</a:t>
            </a:r>
            <a:r>
              <a:rPr sz="800" dirty="0"/>
              <a:t> do </a:t>
            </a:r>
            <a:r>
              <a:rPr sz="800" dirty="0" err="1"/>
              <a:t>cumprimento</a:t>
            </a:r>
            <a:r>
              <a:rPr sz="800" dirty="0"/>
              <a:t> e </a:t>
            </a:r>
            <a:r>
              <a:rPr sz="800" dirty="0" err="1"/>
              <a:t>universalização</a:t>
            </a:r>
            <a:r>
              <a:rPr sz="800" dirty="0"/>
              <a:t> dos </a:t>
            </a:r>
            <a:r>
              <a:rPr sz="800" dirty="0" err="1"/>
              <a:t>tratados</a:t>
            </a:r>
            <a:r>
              <a:rPr sz="800" dirty="0"/>
              <a:t> </a:t>
            </a:r>
            <a:r>
              <a:rPr sz="800" dirty="0" err="1"/>
              <a:t>APMBC</a:t>
            </a:r>
            <a:r>
              <a:rPr sz="800" dirty="0"/>
              <a:t>, </a:t>
            </a:r>
            <a:r>
              <a:rPr sz="800" dirty="0" err="1"/>
              <a:t>CCM</a:t>
            </a:r>
            <a:r>
              <a:rPr sz="800" dirty="0"/>
              <a:t> e </a:t>
            </a:r>
            <a:r>
              <a:rPr sz="800" dirty="0" err="1"/>
              <a:t>CCW</a:t>
            </a:r>
            <a:r>
              <a:rPr sz="800" dirty="0"/>
              <a:t> </a:t>
            </a:r>
          </a:p>
        </p:txBody>
      </p:sp>
      <p:sp>
        <p:nvSpPr>
          <p:cNvPr id="46" name="TextBox 45">
            <a:extLst>
              <a:ext uri="{FF2B5EF4-FFF2-40B4-BE49-F238E27FC236}">
                <a16:creationId xmlns:a16="http://schemas.microsoft.com/office/drawing/2014/main" id="{8CD72281-C571-324D-947B-94F64B0184F9}"/>
              </a:ext>
            </a:extLst>
          </p:cNvPr>
          <p:cNvSpPr txBox="1"/>
          <p:nvPr/>
        </p:nvSpPr>
        <p:spPr>
          <a:xfrm>
            <a:off x="5951188" y="1406833"/>
            <a:ext cx="1843168" cy="432347"/>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cs typeface="Arial" panose="020B0604020202020204" pitchFamily="34" charset="0"/>
              </a:defRPr>
            </a:pPr>
            <a:r>
              <a:rPr sz="800"/>
              <a:t>A qualidade de vida das vítimas de OE melhora</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406878" y="1108976"/>
            <a:ext cx="2616675" cy="699772"/>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solidFill>
                  <a:schemeClr val="tx1"/>
                </a:solidFill>
                <a:latin typeface="Arial" panose="020B0604020202020204" pitchFamily="34" charset="0"/>
                <a:cs typeface="Arial" panose="020B0604020202020204" pitchFamily="34" charset="0"/>
              </a:defRPr>
            </a:pPr>
            <a:r>
              <a:rPr sz="800"/>
              <a:t>Maior acesso e prestação de serviços </a:t>
            </a:r>
            <a:br>
              <a:rPr lang="en-CA" sz="800" dirty="0">
                <a:solidFill>
                  <a:schemeClr val="tx1"/>
                </a:solidFill>
                <a:latin typeface="Arial" panose="020B0604020202020204" pitchFamily="34" charset="0"/>
                <a:cs typeface="Arial" panose="020B0604020202020204" pitchFamily="34" charset="0"/>
              </a:rPr>
            </a:br>
            <a:r>
              <a:rPr sz="800"/>
              <a:t>médicos, MHPSS e oportunidades de inclusão socioeconómica</a:t>
            </a:r>
            <a:endParaRPr lang="en-GB" sz="800" dirty="0">
              <a:solidFill>
                <a:schemeClr val="tx1"/>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22C6F53A-414F-C5B5-52C3-EE8C274029FC}"/>
              </a:ext>
            </a:extLst>
          </p:cNvPr>
          <p:cNvCxnSpPr>
            <a:cxnSpLocks/>
          </p:cNvCxnSpPr>
          <p:nvPr/>
        </p:nvCxnSpPr>
        <p:spPr>
          <a:xfrm>
            <a:off x="1565540" y="1379123"/>
            <a:ext cx="80747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55273F-9814-4110-9FDB-5B985586258D}"/>
              </a:ext>
            </a:extLst>
          </p:cNvPr>
          <p:cNvSpPr txBox="1"/>
          <p:nvPr/>
        </p:nvSpPr>
        <p:spPr>
          <a:xfrm>
            <a:off x="410406" y="1263152"/>
            <a:ext cx="1205931" cy="216645"/>
          </a:xfrm>
          <a:prstGeom prst="roundRect">
            <a:avLst/>
          </a:prstGeom>
          <a:solidFill>
            <a:srgbClr val="F0F0F0"/>
          </a:solidFill>
          <a:ln w="19050">
            <a:solidFill>
              <a:srgbClr val="808080"/>
            </a:solidFill>
          </a:ln>
        </p:spPr>
        <p:txBody>
          <a:bodyPr wrap="square" lIns="36000" tIns="36000" rIns="36000" bIns="36000" anchor="ctr" anchorCtr="0">
            <a:spAutoFit/>
          </a:bodyPr>
          <a:lstStyle>
            <a:defPPr>
              <a:defRPr lang="en-US"/>
            </a:defPPr>
            <a:lvl1pPr algn="ctr">
              <a:defRPr sz="900">
                <a:ea typeface="Arial" charset="0"/>
                <a:cs typeface="Arial" charset="0"/>
              </a:defRPr>
            </a:lvl1pPr>
          </a:lstStyle>
          <a:p>
            <a:pPr>
              <a:defRPr>
                <a:latin typeface="Arial" panose="020B0604020202020204" pitchFamily="34" charset="0"/>
                <a:cs typeface="Arial" panose="020B0604020202020204" pitchFamily="34" charset="0"/>
              </a:defRPr>
            </a:pPr>
            <a:r>
              <a:rPr sz="800" dirty="0" err="1"/>
              <a:t>Assistência</a:t>
            </a:r>
            <a:r>
              <a:rPr sz="800" dirty="0"/>
              <a:t> </a:t>
            </a:r>
            <a:r>
              <a:rPr sz="800" dirty="0" err="1"/>
              <a:t>às</a:t>
            </a:r>
            <a:r>
              <a:rPr sz="800" dirty="0"/>
              <a:t> </a:t>
            </a:r>
            <a:r>
              <a:rPr sz="800" dirty="0" err="1"/>
              <a:t>vítimas</a:t>
            </a:r>
            <a:endParaRPr sz="800" dirty="0"/>
          </a:p>
        </p:txBody>
      </p:sp>
      <p:sp>
        <p:nvSpPr>
          <p:cNvPr id="2" name="Slide Number Placeholder 5">
            <a:extLst>
              <a:ext uri="{FF2B5EF4-FFF2-40B4-BE49-F238E27FC236}">
                <a16:creationId xmlns:a16="http://schemas.microsoft.com/office/drawing/2014/main" id="{422D89EC-9D44-42BF-5251-8777EBFDABF4}"/>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22</a:t>
            </a:fld>
            <a:endParaRPr lang="en-GB" sz="1050" dirty="0"/>
          </a:p>
        </p:txBody>
      </p:sp>
    </p:spTree>
    <p:extLst>
      <p:ext uri="{BB962C8B-B14F-4D97-AF65-F5344CB8AC3E}">
        <p14:creationId xmlns:p14="http://schemas.microsoft.com/office/powerpoint/2010/main" val="87466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56FADCF6-1CD4-9F25-295E-3316A58514A7}"/>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400" b="1">
                <a:solidFill>
                  <a:srgbClr val="002060"/>
                </a:solidFill>
                <a:latin typeface="Arial" panose="020B0604020202020204" pitchFamily="34" charset="0"/>
                <a:cs typeface="Arial" panose="020B0604020202020204" pitchFamily="34" charset="0"/>
              </a:defRPr>
            </a:pPr>
            <a:r>
              <a:rPr sz="1200"/>
              <a:t>Assistência às vítimas </a:t>
            </a:r>
          </a:p>
        </p:txBody>
      </p:sp>
      <p:sp>
        <p:nvSpPr>
          <p:cNvPr id="4" name="Rectangle 3">
            <a:extLst>
              <a:ext uri="{FF2B5EF4-FFF2-40B4-BE49-F238E27FC236}">
                <a16:creationId xmlns:a16="http://schemas.microsoft.com/office/drawing/2014/main" id="{A6C12D0C-5835-8345-9605-5BFF7AF15B07}"/>
              </a:ext>
            </a:extLst>
          </p:cNvPr>
          <p:cNvSpPr/>
          <p:nvPr/>
        </p:nvSpPr>
        <p:spPr>
          <a:xfrm>
            <a:off x="353406" y="258000"/>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Assistência às vítimas</a:t>
            </a:r>
            <a:endParaRPr lang="en-GB" dirty="0">
              <a:solidFill>
                <a:schemeClr val="accent1"/>
              </a:solidFill>
              <a:latin typeface="Arial" panose="020B0604020202020204" pitchFamily="34" charset="0"/>
              <a:ea typeface="+mj-ea"/>
              <a:cs typeface="+mj-cs"/>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18455" y="5818"/>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2" name="Rounded Rectangle 1">
            <a:extLst>
              <a:ext uri="{FF2B5EF4-FFF2-40B4-BE49-F238E27FC236}">
                <a16:creationId xmlns:a16="http://schemas.microsoft.com/office/drawing/2014/main" id="{8F425111-98AB-3512-8340-2CC8E1992391}"/>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anchor="ctr"/>
          <a:lstStyle/>
          <a:p>
            <a:pPr>
              <a:defRPr sz="1400" b="1">
                <a:solidFill>
                  <a:srgbClr val="002060"/>
                </a:solidFill>
                <a:latin typeface="Arial" panose="020B0604020202020204" pitchFamily="34" charset="0"/>
                <a:cs typeface="Arial" panose="020B0604020202020204" pitchFamily="34" charset="0"/>
              </a:defRPr>
            </a:pPr>
            <a:r>
              <a:rPr sz="1200"/>
              <a:t>Libertação de terras e EOD</a:t>
            </a:r>
          </a:p>
          <a:p>
            <a:pPr>
              <a:defRPr sz="1200">
                <a:solidFill>
                  <a:srgbClr val="002060"/>
                </a:solidFill>
                <a:latin typeface="Arial" panose="020B0604020202020204" pitchFamily="34" charset="0"/>
                <a:cs typeface="Arial" panose="020B0604020202020204" pitchFamily="34" charset="0"/>
              </a:defRPr>
            </a:pPr>
            <a:r>
              <a:rPr sz="1100"/>
              <a:t>A libertação de terra e o descarte de explosivos (EOD) reduzem o risco de danos a uma comunidade e reduzem o impacto psicológico do EO sobre os sobreviventes e outros membros da comunidade. Envolver os sobreviventes de OE na priorização e planeamento pode melhorar a eficácia da intervenção de ação de mina e ajudar a integração dos sobreviventes na comunidade.</a:t>
            </a:r>
          </a:p>
          <a:p>
            <a:endParaRPr lang="en-GB" sz="1600" dirty="0">
              <a:solidFill>
                <a:schemeClr val="tx1"/>
              </a:solidFill>
              <a:latin typeface="Arial" panose="020B0604020202020204" pitchFamily="34" charset="0"/>
            </a:endParaRPr>
          </a:p>
        </p:txBody>
      </p:sp>
      <p:sp>
        <p:nvSpPr>
          <p:cNvPr id="9" name="Rounded Rectangle 8">
            <a:extLst>
              <a:ext uri="{FF2B5EF4-FFF2-40B4-BE49-F238E27FC236}">
                <a16:creationId xmlns:a16="http://schemas.microsoft.com/office/drawing/2014/main" id="{A6664268-688D-A662-0912-E57BEB27C6D2}"/>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EORE</a:t>
            </a:r>
          </a:p>
          <a:p>
            <a:pPr>
              <a:defRPr sz="1200">
                <a:solidFill>
                  <a:srgbClr val="002060"/>
                </a:solidFill>
                <a:latin typeface="Arial" panose="020B0604020202020204" pitchFamily="34" charset="0"/>
                <a:cs typeface="Arial" panose="020B0604020202020204" pitchFamily="34" charset="0"/>
              </a:defRPr>
            </a:pPr>
            <a:r>
              <a:rPr sz="1100"/>
              <a:t>O envolvimento das comunidades e organizações locais por meio da EORE e da ligação com a comunidade pode ajudar a aumentar a consciencialização sobre o risco de minas, identificar as necessidades dos sobreviventes, facilitar o encaminhamento para os serviços relevantes de assistência às vítimas (VA) e apoiar a reintegração dos sobreviventes de EO nas comunidades. O envolvimento de sobreviventes na EORE pode ajudar a sua integração e aumentar a credibilidade e eficácia da EORE.</a:t>
            </a:r>
            <a:endParaRPr lang="en-GB" sz="1600" dirty="0">
              <a:solidFill>
                <a:schemeClr val="tx1"/>
              </a:solidFill>
              <a:latin typeface="Arial" panose="020B0604020202020204" pitchFamily="34" charset="0"/>
            </a:endParaRPr>
          </a:p>
        </p:txBody>
      </p:sp>
      <p:sp>
        <p:nvSpPr>
          <p:cNvPr id="13" name="Rounded Rectangle 12">
            <a:extLst>
              <a:ext uri="{FF2B5EF4-FFF2-40B4-BE49-F238E27FC236}">
                <a16:creationId xmlns:a16="http://schemas.microsoft.com/office/drawing/2014/main" id="{20EA1981-B8AD-37D8-AB6C-E47859D06EC0}"/>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a:solidFill>
                  <a:srgbClr val="002060"/>
                </a:solidFill>
                <a:latin typeface="Arial" panose="020B0604020202020204" pitchFamily="34" charset="0"/>
                <a:cs typeface="Arial" panose="020B0604020202020204" pitchFamily="34" charset="0"/>
              </a:defRPr>
            </a:pPr>
            <a:r>
              <a:rPr sz="1200" b="1"/>
              <a:t>Desenvolvimento de capacidades de desenvolvimento de capacidade de autoridades nacionais </a:t>
            </a:r>
            <a:r>
              <a:rPr sz="1100"/>
              <a:t>(CD) para as autoridades nacionais (NA) pode ajudar a criar políticas e procedimentos para apoiar os sobreviventes de OE.As AN capazes podem defender mudanças na legislação e no apoio financeiro aos sobreviventes de OE, apoiar o desenvolvimento de planos de ação nacionais relevantes e partilhar dados relevantes sobre as vítimas para mobilizar uma resposta multissetorial.</a:t>
            </a:r>
            <a:endParaRPr lang="en-GB" sz="1600" dirty="0">
              <a:solidFill>
                <a:schemeClr val="tx1"/>
              </a:solidFill>
              <a:latin typeface="Arial" panose="020B0604020202020204" pitchFamily="34" charset="0"/>
            </a:endParaRPr>
          </a:p>
        </p:txBody>
      </p:sp>
      <p:sp>
        <p:nvSpPr>
          <p:cNvPr id="14" name="Rounded Rectangle 13">
            <a:extLst>
              <a:ext uri="{FF2B5EF4-FFF2-40B4-BE49-F238E27FC236}">
                <a16:creationId xmlns:a16="http://schemas.microsoft.com/office/drawing/2014/main" id="{7F6B456C-917D-B70C-7A37-69E2957404EB}"/>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nchorCtr="0"/>
          <a:lstStyle/>
          <a:p>
            <a:pPr>
              <a:defRPr sz="1400" b="1">
                <a:solidFill>
                  <a:srgbClr val="002060"/>
                </a:solidFill>
                <a:latin typeface="Arial" panose="020B0604020202020204" pitchFamily="34" charset="0"/>
                <a:cs typeface="Arial" panose="020B0604020202020204" pitchFamily="34" charset="0"/>
              </a:defRPr>
            </a:pPr>
            <a:r>
              <a:rPr sz="1200"/>
              <a:t>Desenvolvimento de Capacidade de IP Locais </a:t>
            </a:r>
          </a:p>
          <a:p>
            <a:pPr>
              <a:defRPr sz="1200">
                <a:solidFill>
                  <a:srgbClr val="002060"/>
                </a:solidFill>
                <a:latin typeface="Arial" panose="020B0604020202020204" pitchFamily="34" charset="0"/>
                <a:cs typeface="Arial" panose="020B0604020202020204" pitchFamily="34" charset="0"/>
              </a:defRPr>
            </a:pPr>
            <a:r>
              <a:rPr sz="1100"/>
              <a:t>O apoio ao desenvolvimento de capacidades para implementadores locais de ação de minas pode ajudar a desenvolver políticas e procedimentos para identificar as necessidades dos sobreviventes, ter procedimentos de encaminhamento em vigor para apoiar os sobreviventes de OE e, assim, fortalecer a sustentabilidade dos esforços nacionais para fornecer assistência às vítimas.</a:t>
            </a:r>
            <a:endParaRPr lang="en-GB" sz="1600" dirty="0">
              <a:solidFill>
                <a:schemeClr val="tx1"/>
              </a:solidFill>
              <a:latin typeface="Arial" panose="020B0604020202020204" pitchFamily="34" charset="0"/>
            </a:endParaRPr>
          </a:p>
        </p:txBody>
      </p:sp>
      <p:sp>
        <p:nvSpPr>
          <p:cNvPr id="15" name="Rounded Rectangle 14">
            <a:extLst>
              <a:ext uri="{FF2B5EF4-FFF2-40B4-BE49-F238E27FC236}">
                <a16:creationId xmlns:a16="http://schemas.microsoft.com/office/drawing/2014/main" id="{B82BCD08-9B14-47A3-D0D5-0F66207DB79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Advocacia e Inclusão</a:t>
            </a:r>
          </a:p>
          <a:p>
            <a:pPr>
              <a:defRPr sz="1200">
                <a:solidFill>
                  <a:srgbClr val="002060"/>
                </a:solidFill>
                <a:latin typeface="Arial" panose="020B0604020202020204" pitchFamily="34" charset="0"/>
                <a:cs typeface="Arial" panose="020B0604020202020204" pitchFamily="34" charset="0"/>
              </a:defRPr>
            </a:pPr>
            <a:r>
              <a:rPr sz="1100"/>
              <a:t>Envolver sobreviventes de OE e vítimas indiretas na defesa e entrega de ações de mina aumenta a eficácia da intervenção e a inclusão de sobreviventes na comunidade. Todas as partes interessadas devem defender a inclusão de sobreviventes e partilhar informações sobre questões relacionadas às vítimas de OE para mobilizar uma resposta multissetorial</a:t>
            </a:r>
          </a:p>
        </p:txBody>
      </p:sp>
      <p:sp>
        <p:nvSpPr>
          <p:cNvPr id="16" name="Rounded Rectangle 15">
            <a:extLst>
              <a:ext uri="{FF2B5EF4-FFF2-40B4-BE49-F238E27FC236}">
                <a16:creationId xmlns:a16="http://schemas.microsoft.com/office/drawing/2014/main" id="{98C560A6-AB66-3767-56E4-0BA65EF1C93F}"/>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Colaboração e Coordenação</a:t>
            </a:r>
          </a:p>
          <a:p>
            <a:pPr>
              <a:defRPr sz="1200">
                <a:solidFill>
                  <a:srgbClr val="002060"/>
                </a:solidFill>
                <a:latin typeface="Arial" panose="020B0604020202020204" pitchFamily="34" charset="0"/>
                <a:cs typeface="Arial" panose="020B0604020202020204" pitchFamily="34" charset="0"/>
              </a:defRPr>
            </a:pPr>
            <a:r>
              <a:rPr sz="1100"/>
              <a:t>A coordenação e colaboração eficazes com as partes interessadas internacionais, nacionais, locais e comunitárias podem ajudar a identificar necessidades e alocar os recursos necessários para apoiar os sobreviventes de OE. A partilha de informações sobre questões específicas relacionadas com as vítimas com os intervenientes relevantes pode mobilizar uma resposta multissetorial.</a:t>
            </a:r>
            <a:endParaRPr lang="en-GB" sz="1600" dirty="0">
              <a:solidFill>
                <a:schemeClr val="tx1"/>
              </a:solidFill>
              <a:latin typeface="Arial" panose="020B0604020202020204" pitchFamily="34" charset="0"/>
            </a:endParaRPr>
          </a:p>
        </p:txBody>
      </p:sp>
      <p:sp>
        <p:nvSpPr>
          <p:cNvPr id="18" name="TextBox 17">
            <a:extLst>
              <a:ext uri="{FF2B5EF4-FFF2-40B4-BE49-F238E27FC236}">
                <a16:creationId xmlns:a16="http://schemas.microsoft.com/office/drawing/2014/main" id="{C149C698-1913-D63C-3002-49711AC8B1DD}"/>
              </a:ext>
            </a:extLst>
          </p:cNvPr>
          <p:cNvSpPr txBox="1"/>
          <p:nvPr/>
        </p:nvSpPr>
        <p:spPr>
          <a:xfrm>
            <a:off x="307485" y="708166"/>
            <a:ext cx="11568349"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dirty="0" err="1"/>
              <a:t>Conexões</a:t>
            </a:r>
            <a:r>
              <a:rPr sz="1100" b="1" dirty="0"/>
              <a:t> </a:t>
            </a:r>
            <a:r>
              <a:rPr sz="1100" b="1" dirty="0" err="1"/>
              <a:t>estratégicas</a:t>
            </a:r>
            <a:r>
              <a:rPr sz="1100" b="1" dirty="0"/>
              <a:t> </a:t>
            </a:r>
            <a:r>
              <a:rPr sz="1100" dirty="0"/>
              <a:t>com outros </a:t>
            </a:r>
            <a:r>
              <a:rPr sz="1100" dirty="0" err="1"/>
              <a:t>aspetos</a:t>
            </a:r>
            <a:r>
              <a:rPr sz="1100" dirty="0"/>
              <a:t> da </a:t>
            </a:r>
            <a:r>
              <a:rPr sz="1100" dirty="0" err="1"/>
              <a:t>ação</a:t>
            </a:r>
            <a:r>
              <a:rPr sz="1100" dirty="0"/>
              <a:t> da mina </a:t>
            </a:r>
            <a:r>
              <a:rPr sz="1100" dirty="0" err="1"/>
              <a:t>podem</a:t>
            </a:r>
            <a:r>
              <a:rPr sz="1100" dirty="0"/>
              <a:t> </a:t>
            </a:r>
            <a:r>
              <a:rPr sz="1100" dirty="0" err="1"/>
              <a:t>melhorar</a:t>
            </a:r>
            <a:r>
              <a:rPr sz="1100" dirty="0"/>
              <a:t> a </a:t>
            </a:r>
            <a:r>
              <a:rPr sz="1100" dirty="0" err="1"/>
              <a:t>mudança</a:t>
            </a:r>
            <a:r>
              <a:rPr sz="1100" dirty="0"/>
              <a:t> de </a:t>
            </a:r>
            <a:r>
              <a:rPr sz="1100" dirty="0" err="1"/>
              <a:t>nível</a:t>
            </a:r>
            <a:r>
              <a:rPr sz="1100" dirty="0"/>
              <a:t> de </a:t>
            </a:r>
            <a:r>
              <a:rPr sz="1100" dirty="0" err="1"/>
              <a:t>resultado</a:t>
            </a:r>
            <a:r>
              <a:rPr sz="1100" dirty="0"/>
              <a:t>, </a:t>
            </a:r>
            <a:r>
              <a:rPr sz="1100" dirty="0" err="1"/>
              <a:t>conforme</a:t>
            </a:r>
            <a:r>
              <a:rPr sz="1100" dirty="0"/>
              <a:t> </a:t>
            </a:r>
            <a:r>
              <a:rPr sz="1100" dirty="0" err="1"/>
              <a:t>ilustrado</a:t>
            </a:r>
            <a:r>
              <a:rPr sz="1100" dirty="0"/>
              <a:t> </a:t>
            </a:r>
            <a:r>
              <a:rPr sz="1100" dirty="0" err="1"/>
              <a:t>nesta</a:t>
            </a:r>
            <a:r>
              <a:rPr sz="1100" dirty="0"/>
              <a:t> </a:t>
            </a:r>
            <a:r>
              <a:rPr sz="1100" dirty="0" err="1"/>
              <a:t>coluna</a:t>
            </a:r>
            <a:r>
              <a:rPr sz="1100" dirty="0"/>
              <a:t>. </a:t>
            </a:r>
            <a:r>
              <a:rPr sz="1100" dirty="0" err="1"/>
              <a:t>Estas</a:t>
            </a:r>
            <a:r>
              <a:rPr sz="1100" dirty="0"/>
              <a:t> </a:t>
            </a:r>
            <a:r>
              <a:rPr sz="1100" dirty="0" err="1"/>
              <a:t>ligações</a:t>
            </a:r>
            <a:r>
              <a:rPr sz="1100" dirty="0"/>
              <a:t> </a:t>
            </a:r>
            <a:r>
              <a:rPr sz="1100" dirty="0" err="1"/>
              <a:t>estratégicas</a:t>
            </a:r>
            <a:r>
              <a:rPr sz="1100" dirty="0"/>
              <a:t> </a:t>
            </a:r>
            <a:r>
              <a:rPr sz="1100" dirty="0" err="1"/>
              <a:t>devem</a:t>
            </a:r>
            <a:r>
              <a:rPr sz="1100" dirty="0"/>
              <a:t> ser </a:t>
            </a:r>
            <a:r>
              <a:rPr sz="1100" dirty="0" err="1"/>
              <a:t>consideradas</a:t>
            </a:r>
            <a:r>
              <a:rPr sz="1100" dirty="0"/>
              <a:t> </a:t>
            </a:r>
            <a:r>
              <a:rPr sz="1100" dirty="0" err="1"/>
              <a:t>pelos</a:t>
            </a:r>
            <a:r>
              <a:rPr sz="1100" dirty="0"/>
              <a:t> </a:t>
            </a:r>
            <a:r>
              <a:rPr sz="1100" dirty="0" err="1"/>
              <a:t>implementadores</a:t>
            </a:r>
            <a:r>
              <a:rPr sz="1100" dirty="0"/>
              <a:t> para </a:t>
            </a:r>
            <a:r>
              <a:rPr sz="1100" dirty="0" err="1"/>
              <a:t>maximizar</a:t>
            </a:r>
            <a:r>
              <a:rPr sz="1100" dirty="0"/>
              <a:t> o valor </a:t>
            </a:r>
            <a:r>
              <a:rPr sz="1100" dirty="0" err="1"/>
              <a:t>acrescentado</a:t>
            </a:r>
            <a:r>
              <a:rPr sz="1100" dirty="0"/>
              <a:t> do </a:t>
            </a:r>
            <a:r>
              <a:rPr sz="1100" dirty="0" err="1"/>
              <a:t>setor</a:t>
            </a:r>
            <a:r>
              <a:rPr sz="1100" dirty="0"/>
              <a:t>. </a:t>
            </a:r>
            <a:r>
              <a:rPr sz="1100" b="1" dirty="0"/>
              <a:t>Note-se que: </a:t>
            </a:r>
            <a:r>
              <a:rPr sz="1100" dirty="0"/>
              <a:t>O IMAS 13.10 </a:t>
            </a:r>
            <a:r>
              <a:rPr sz="1100" dirty="0" err="1"/>
              <a:t>sobre</a:t>
            </a:r>
            <a:r>
              <a:rPr sz="1100" dirty="0"/>
              <a:t> </a:t>
            </a:r>
            <a:r>
              <a:rPr sz="1100" dirty="0" err="1"/>
              <a:t>Assistência</a:t>
            </a:r>
            <a:r>
              <a:rPr sz="1100" dirty="0"/>
              <a:t> </a:t>
            </a:r>
            <a:r>
              <a:rPr sz="1100" dirty="0" err="1"/>
              <a:t>às</a:t>
            </a:r>
            <a:r>
              <a:rPr sz="1100" dirty="0"/>
              <a:t> </a:t>
            </a:r>
            <a:r>
              <a:rPr sz="1100" dirty="0" err="1"/>
              <a:t>Vítimas</a:t>
            </a:r>
            <a:r>
              <a:rPr sz="1100" dirty="0"/>
              <a:t> </a:t>
            </a:r>
            <a:r>
              <a:rPr sz="1100" dirty="0" err="1"/>
              <a:t>deve</a:t>
            </a:r>
            <a:r>
              <a:rPr sz="1100" dirty="0"/>
              <a:t> ser </a:t>
            </a:r>
            <a:r>
              <a:rPr sz="1100" dirty="0" err="1"/>
              <a:t>operacionalizado</a:t>
            </a:r>
            <a:r>
              <a:rPr sz="1100" dirty="0"/>
              <a:t> </a:t>
            </a:r>
            <a:r>
              <a:rPr sz="1100" dirty="0" err="1"/>
              <a:t>por</a:t>
            </a:r>
            <a:r>
              <a:rPr sz="1100" dirty="0"/>
              <a:t> </a:t>
            </a:r>
            <a:r>
              <a:rPr sz="1100" dirty="0" err="1"/>
              <a:t>todos</a:t>
            </a:r>
            <a:r>
              <a:rPr sz="1100" dirty="0"/>
              <a:t> </a:t>
            </a:r>
            <a:r>
              <a:rPr sz="1100" dirty="0" err="1"/>
              <a:t>os</a:t>
            </a:r>
            <a:r>
              <a:rPr sz="1100" dirty="0"/>
              <a:t> </a:t>
            </a:r>
            <a:r>
              <a:rPr sz="1100" dirty="0" err="1"/>
              <a:t>intervenientes</a:t>
            </a:r>
            <a:r>
              <a:rPr sz="1100" dirty="0"/>
              <a:t> </a:t>
            </a:r>
            <a:r>
              <a:rPr sz="1100" dirty="0" err="1"/>
              <a:t>na</a:t>
            </a:r>
            <a:r>
              <a:rPr sz="1100" dirty="0"/>
              <a:t> </a:t>
            </a:r>
            <a:r>
              <a:rPr sz="1100" dirty="0" err="1"/>
              <a:t>ação</a:t>
            </a:r>
            <a:r>
              <a:rPr sz="1100" dirty="0"/>
              <a:t> contra as minas, </a:t>
            </a:r>
            <a:r>
              <a:rPr sz="1100" dirty="0" err="1"/>
              <a:t>integrando</a:t>
            </a:r>
            <a:r>
              <a:rPr sz="1100" dirty="0"/>
              <a:t> </a:t>
            </a:r>
            <a:r>
              <a:rPr sz="1100" dirty="0" err="1"/>
              <a:t>responsabilidades</a:t>
            </a:r>
            <a:r>
              <a:rPr sz="1100" dirty="0"/>
              <a:t> </a:t>
            </a:r>
            <a:r>
              <a:rPr sz="1100" dirty="0" err="1"/>
              <a:t>nas</a:t>
            </a:r>
            <a:r>
              <a:rPr sz="1100" dirty="0"/>
              <a:t> </a:t>
            </a:r>
            <a:r>
              <a:rPr sz="1100" dirty="0" err="1"/>
              <a:t>suas</a:t>
            </a:r>
            <a:r>
              <a:rPr sz="1100" dirty="0"/>
              <a:t> </a:t>
            </a:r>
            <a:r>
              <a:rPr sz="1100" dirty="0" err="1"/>
              <a:t>intervenções</a:t>
            </a:r>
            <a:r>
              <a:rPr sz="1100" dirty="0"/>
              <a:t> de </a:t>
            </a:r>
            <a:r>
              <a:rPr sz="1100" dirty="0" err="1"/>
              <a:t>libertação</a:t>
            </a:r>
            <a:r>
              <a:rPr sz="1100" dirty="0"/>
              <a:t> de </a:t>
            </a:r>
            <a:r>
              <a:rPr sz="1100" dirty="0" err="1"/>
              <a:t>terras</a:t>
            </a:r>
            <a:r>
              <a:rPr sz="1100" dirty="0"/>
              <a:t> e </a:t>
            </a:r>
            <a:r>
              <a:rPr sz="1100" dirty="0" err="1"/>
              <a:t>educação</a:t>
            </a:r>
            <a:r>
              <a:rPr sz="1100" dirty="0"/>
              <a:t> </a:t>
            </a:r>
            <a:r>
              <a:rPr sz="1100" dirty="0" err="1"/>
              <a:t>sobre</a:t>
            </a:r>
            <a:r>
              <a:rPr sz="1100" dirty="0"/>
              <a:t> o </a:t>
            </a:r>
            <a:r>
              <a:rPr sz="1100" dirty="0" err="1"/>
              <a:t>risco</a:t>
            </a:r>
            <a:r>
              <a:rPr sz="1100" dirty="0"/>
              <a:t> de </a:t>
            </a:r>
            <a:r>
              <a:rPr sz="1100" dirty="0" err="1"/>
              <a:t>engenhos</a:t>
            </a:r>
            <a:r>
              <a:rPr sz="1100" dirty="0"/>
              <a:t> </a:t>
            </a:r>
            <a:r>
              <a:rPr sz="1100" dirty="0" err="1"/>
              <a:t>explosivos</a:t>
            </a:r>
            <a:r>
              <a:rPr sz="1100" dirty="0"/>
              <a:t> (EORE).</a:t>
            </a:r>
            <a:endParaRPr lang="en-GB" sz="11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21A33456-C790-DD6F-76D4-E0E53345929B}"/>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1ACD75-CA69-1762-3E87-837CC6113216}"/>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794535-8AF8-ABA6-ED7F-A7A80E538B4F}"/>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C90308-51D5-19FC-9C34-0F5787048CC4}"/>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4CBEAC-351B-DCE0-FA69-3B1742AD237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B7FAE3-C934-48EC-5727-79F865C85BCF}"/>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B1F2C8C2-81C1-1AFA-60C1-A26704D71B56}"/>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23</a:t>
            </a:fld>
            <a:endParaRPr lang="en-GB" sz="1050" dirty="0"/>
          </a:p>
        </p:txBody>
      </p:sp>
    </p:spTree>
    <p:extLst>
      <p:ext uri="{BB962C8B-B14F-4D97-AF65-F5344CB8AC3E}">
        <p14:creationId xmlns:p14="http://schemas.microsoft.com/office/powerpoint/2010/main" val="57528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75829F-4BDC-D144-AB20-5FE7DE2D9A96}"/>
              </a:ext>
            </a:extLst>
          </p:cNvPr>
          <p:cNvSpPr/>
          <p:nvPr/>
        </p:nvSpPr>
        <p:spPr>
          <a:xfrm>
            <a:off x="-18455" y="6886"/>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graphicFrame>
        <p:nvGraphicFramePr>
          <p:cNvPr id="8" name="Table 2">
            <a:extLst>
              <a:ext uri="{FF2B5EF4-FFF2-40B4-BE49-F238E27FC236}">
                <a16:creationId xmlns:a16="http://schemas.microsoft.com/office/drawing/2014/main" id="{F0CBAA58-D552-2D5F-B244-7C7918B42414}"/>
              </a:ext>
            </a:extLst>
          </p:cNvPr>
          <p:cNvGraphicFramePr>
            <a:graphicFrameLocks noGrp="1"/>
          </p:cNvGraphicFramePr>
          <p:nvPr>
            <p:extLst>
              <p:ext uri="{D42A27DB-BD31-4B8C-83A1-F6EECF244321}">
                <p14:modId xmlns:p14="http://schemas.microsoft.com/office/powerpoint/2010/main" val="2695218842"/>
              </p:ext>
            </p:extLst>
          </p:nvPr>
        </p:nvGraphicFramePr>
        <p:xfrm>
          <a:off x="945371" y="1304144"/>
          <a:ext cx="9962906" cy="4769058"/>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532000301"/>
                    </a:ext>
                  </a:extLst>
                </a:gridCol>
              </a:tblGrid>
              <a:tr h="560584">
                <a:tc gridSpan="2">
                  <a:txBody>
                    <a:bodyPr/>
                    <a:lstStyle/>
                    <a:p>
                      <a:pPr>
                        <a:defRPr sz="1400">
                          <a:solidFill>
                            <a:schemeClr val="bg1"/>
                          </a:solidFill>
                          <a:latin typeface="Arial" panose="020B0604020202020204" pitchFamily="34" charset="0"/>
                          <a:cs typeface="Arial" panose="020B0604020202020204" pitchFamily="34" charset="0"/>
                        </a:defRPr>
                      </a:pPr>
                      <a:r>
                        <a:rPr dirty="0" err="1"/>
                        <a:t>Perguntas</a:t>
                      </a:r>
                      <a:r>
                        <a:rPr dirty="0"/>
                        <a:t> de </a:t>
                      </a:r>
                      <a:r>
                        <a:rPr dirty="0" err="1"/>
                        <a:t>reflexão</a:t>
                      </a:r>
                      <a:r>
                        <a:rPr dirty="0"/>
                        <a:t> a </a:t>
                      </a:r>
                      <a:r>
                        <a:rPr dirty="0" err="1"/>
                        <a:t>serem</a:t>
                      </a:r>
                      <a:r>
                        <a:rPr dirty="0"/>
                        <a:t> </a:t>
                      </a:r>
                      <a:r>
                        <a:rPr dirty="0" err="1"/>
                        <a:t>usadas</a:t>
                      </a:r>
                      <a:r>
                        <a:rPr dirty="0"/>
                        <a:t> pela equip</a:t>
                      </a:r>
                      <a:r>
                        <a:rPr lang="pt-PT" dirty="0"/>
                        <a:t>a </a:t>
                      </a:r>
                      <a:r>
                        <a:rPr kern="1200" dirty="0">
                          <a:ea typeface="+mn-ea"/>
                        </a:rPr>
                        <a:t>para </a:t>
                      </a:r>
                      <a:r>
                        <a:rPr dirty="0" err="1"/>
                        <a:t>avaliar</a:t>
                      </a:r>
                      <a:r>
                        <a:rPr dirty="0"/>
                        <a:t> o </a:t>
                      </a:r>
                      <a:r>
                        <a:rPr dirty="0" err="1"/>
                        <a:t>desempenho</a:t>
                      </a:r>
                      <a:r>
                        <a:rPr dirty="0"/>
                        <a:t> </a:t>
                      </a:r>
                      <a:r>
                        <a:rPr dirty="0" err="1"/>
                        <a:t>em</a:t>
                      </a:r>
                      <a:r>
                        <a:rPr dirty="0"/>
                        <a:t> </a:t>
                      </a:r>
                      <a:r>
                        <a:rPr dirty="0" err="1"/>
                        <a:t>relação</a:t>
                      </a:r>
                      <a:r>
                        <a:rPr dirty="0"/>
                        <a:t> à </a:t>
                      </a:r>
                      <a:r>
                        <a:rPr dirty="0" err="1"/>
                        <a:t>entrega</a:t>
                      </a:r>
                      <a:r>
                        <a:rPr dirty="0"/>
                        <a:t> de </a:t>
                      </a:r>
                      <a:r>
                        <a:rPr dirty="0" err="1"/>
                        <a:t>uma</a:t>
                      </a:r>
                      <a:r>
                        <a:rPr dirty="0"/>
                        <a:t> </a:t>
                      </a:r>
                      <a:r>
                        <a:rPr dirty="0" err="1"/>
                        <a:t>maneira</a:t>
                      </a:r>
                      <a:r>
                        <a:rPr dirty="0"/>
                        <a:t> </a:t>
                      </a:r>
                      <a:r>
                        <a:rPr dirty="0" err="1"/>
                        <a:t>sensível</a:t>
                      </a:r>
                      <a:r>
                        <a:rPr dirty="0"/>
                        <a:t> e </a:t>
                      </a:r>
                      <a:r>
                        <a:rPr dirty="0" err="1"/>
                        <a:t>inclusiva</a:t>
                      </a:r>
                      <a:r>
                        <a:rPr dirty="0"/>
                        <a:t> </a:t>
                      </a:r>
                      <a:r>
                        <a:rPr dirty="0" err="1"/>
                        <a:t>ao</a:t>
                      </a:r>
                      <a:r>
                        <a:rPr dirty="0"/>
                        <a:t> </a:t>
                      </a:r>
                      <a:r>
                        <a:rPr dirty="0" err="1"/>
                        <a:t>conflito</a:t>
                      </a:r>
                      <a:r>
                        <a:rPr dirty="0"/>
                        <a:t>, </a:t>
                      </a:r>
                      <a:r>
                        <a:rPr dirty="0" err="1"/>
                        <a:t>coordenando</a:t>
                      </a:r>
                      <a:r>
                        <a:rPr dirty="0"/>
                        <a:t> </a:t>
                      </a:r>
                      <a:r>
                        <a:rPr dirty="0" err="1"/>
                        <a:t>dentro</a:t>
                      </a:r>
                      <a:r>
                        <a:rPr dirty="0"/>
                        <a:t> e fora do </a:t>
                      </a:r>
                      <a:r>
                        <a:rPr dirty="0" err="1"/>
                        <a:t>setor</a:t>
                      </a:r>
                      <a:r>
                        <a:rPr dirty="0"/>
                        <a:t> para </a:t>
                      </a:r>
                      <a:r>
                        <a:rPr dirty="0" err="1"/>
                        <a:t>maximizar</a:t>
                      </a:r>
                      <a:r>
                        <a:rPr dirty="0"/>
                        <a:t> o valor </a:t>
                      </a:r>
                      <a:r>
                        <a:rPr dirty="0" err="1"/>
                        <a:t>estratégico</a:t>
                      </a:r>
                      <a:r>
                        <a:rPr dirty="0"/>
                        <a:t> da </a:t>
                      </a:r>
                      <a:r>
                        <a:rPr dirty="0" err="1"/>
                        <a:t>assistência</a:t>
                      </a:r>
                      <a:r>
                        <a:rPr dirty="0"/>
                        <a:t> </a:t>
                      </a:r>
                      <a:r>
                        <a:rPr dirty="0" err="1"/>
                        <a:t>às</a:t>
                      </a:r>
                      <a:r>
                        <a:rPr dirty="0"/>
                        <a:t> </a:t>
                      </a:r>
                      <a:r>
                        <a:rPr dirty="0" err="1"/>
                        <a:t>vítimas</a:t>
                      </a:r>
                      <a:r>
                        <a:rPr dirty="0"/>
                        <a:t> </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12978">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Os</a:t>
                      </a:r>
                      <a:r>
                        <a:rPr dirty="0"/>
                        <a:t> </a:t>
                      </a:r>
                      <a:r>
                        <a:rPr dirty="0" err="1"/>
                        <a:t>sobreviventes</a:t>
                      </a:r>
                      <a:r>
                        <a:rPr dirty="0"/>
                        <a:t> </a:t>
                      </a:r>
                      <a:r>
                        <a:rPr dirty="0" err="1"/>
                        <a:t>estão</a:t>
                      </a:r>
                      <a:r>
                        <a:rPr dirty="0"/>
                        <a:t> </a:t>
                      </a:r>
                      <a:r>
                        <a:rPr dirty="0" err="1"/>
                        <a:t>envolvidos</a:t>
                      </a:r>
                      <a:r>
                        <a:rPr dirty="0"/>
                        <a:t> </a:t>
                      </a:r>
                      <a:r>
                        <a:rPr dirty="0" err="1"/>
                        <a:t>na</a:t>
                      </a:r>
                      <a:r>
                        <a:rPr dirty="0"/>
                        <a:t> </a:t>
                      </a:r>
                      <a:r>
                        <a:rPr dirty="0" err="1"/>
                        <a:t>ação</a:t>
                      </a:r>
                      <a:r>
                        <a:rPr dirty="0"/>
                        <a:t> de minas, </a:t>
                      </a:r>
                      <a:r>
                        <a:rPr dirty="0" err="1"/>
                        <a:t>em</a:t>
                      </a:r>
                      <a:r>
                        <a:rPr dirty="0"/>
                        <a:t> </a:t>
                      </a:r>
                      <a:r>
                        <a:rPr dirty="0" err="1"/>
                        <a:t>termos</a:t>
                      </a:r>
                      <a:r>
                        <a:rPr dirty="0"/>
                        <a:t> de </a:t>
                      </a:r>
                      <a:r>
                        <a:rPr dirty="0" err="1"/>
                        <a:t>defesa</a:t>
                      </a:r>
                      <a:r>
                        <a:rPr dirty="0"/>
                        <a:t>, </a:t>
                      </a:r>
                      <a:r>
                        <a:rPr dirty="0" err="1"/>
                        <a:t>ligação</a:t>
                      </a:r>
                      <a:r>
                        <a:rPr dirty="0"/>
                        <a:t> com a </a:t>
                      </a:r>
                      <a:r>
                        <a:rPr dirty="0" err="1"/>
                        <a:t>comunidade</a:t>
                      </a:r>
                      <a:r>
                        <a:rPr dirty="0"/>
                        <a:t>, </a:t>
                      </a:r>
                      <a:r>
                        <a:rPr dirty="0" err="1"/>
                        <a:t>educação</a:t>
                      </a:r>
                      <a:r>
                        <a:rPr dirty="0"/>
                        <a:t> de </a:t>
                      </a:r>
                      <a:r>
                        <a:rPr dirty="0" err="1"/>
                        <a:t>risco</a:t>
                      </a:r>
                      <a:r>
                        <a:rPr dirty="0"/>
                        <a:t> e/</a:t>
                      </a:r>
                      <a:r>
                        <a:rPr dirty="0" err="1"/>
                        <a:t>ou</a:t>
                      </a:r>
                      <a:r>
                        <a:rPr dirty="0"/>
                        <a:t> </a:t>
                      </a:r>
                      <a:r>
                        <a:rPr dirty="0" err="1"/>
                        <a:t>priorização</a:t>
                      </a:r>
                      <a:r>
                        <a:rPr dirty="0"/>
                        <a:t> para a </a:t>
                      </a:r>
                      <a:r>
                        <a:rPr lang="pt-PT" dirty="0"/>
                        <a:t>libertação</a:t>
                      </a:r>
                      <a:r>
                        <a:rPr dirty="0"/>
                        <a:t> de </a:t>
                      </a:r>
                      <a:r>
                        <a:rPr dirty="0" err="1"/>
                        <a:t>terras</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políticas</a:t>
                      </a:r>
                      <a:r>
                        <a:rPr dirty="0"/>
                        <a:t> e </a:t>
                      </a:r>
                      <a:r>
                        <a:rPr dirty="0" err="1"/>
                        <a:t>procedimentos</a:t>
                      </a:r>
                      <a:r>
                        <a:rPr dirty="0"/>
                        <a:t> </a:t>
                      </a:r>
                      <a:r>
                        <a:rPr dirty="0" err="1"/>
                        <a:t>atuais</a:t>
                      </a:r>
                      <a:r>
                        <a:rPr dirty="0"/>
                        <a:t> de </a:t>
                      </a:r>
                      <a:r>
                        <a:rPr dirty="0" err="1"/>
                        <a:t>todas</a:t>
                      </a:r>
                      <a:r>
                        <a:rPr dirty="0"/>
                        <a:t> as </a:t>
                      </a:r>
                      <a:r>
                        <a:rPr dirty="0" err="1"/>
                        <a:t>organizações</a:t>
                      </a:r>
                      <a:r>
                        <a:rPr dirty="0"/>
                        <a:t> de </a:t>
                      </a:r>
                      <a:r>
                        <a:rPr dirty="0" err="1"/>
                        <a:t>implementação</a:t>
                      </a:r>
                      <a:r>
                        <a:rPr dirty="0"/>
                        <a:t> de </a:t>
                      </a:r>
                      <a:r>
                        <a:rPr dirty="0" err="1"/>
                        <a:t>ações</a:t>
                      </a:r>
                      <a:r>
                        <a:rPr dirty="0"/>
                        <a:t> de minas </a:t>
                      </a:r>
                      <a:r>
                        <a:rPr dirty="0" err="1"/>
                        <a:t>melhoram</a:t>
                      </a:r>
                      <a:r>
                        <a:rPr dirty="0"/>
                        <a:t> a </a:t>
                      </a:r>
                      <a:r>
                        <a:rPr dirty="0" err="1"/>
                        <a:t>resposta</a:t>
                      </a:r>
                      <a:r>
                        <a:rPr dirty="0"/>
                        <a:t> e </a:t>
                      </a:r>
                      <a:r>
                        <a:rPr dirty="0" err="1"/>
                        <a:t>apoiam</a:t>
                      </a:r>
                      <a:r>
                        <a:rPr dirty="0"/>
                        <a:t> </a:t>
                      </a:r>
                      <a:r>
                        <a:rPr dirty="0" err="1"/>
                        <a:t>os</a:t>
                      </a:r>
                      <a:r>
                        <a:rPr dirty="0"/>
                        <a:t> </a:t>
                      </a:r>
                      <a:r>
                        <a:rPr dirty="0" err="1"/>
                        <a:t>sobreviventes</a:t>
                      </a:r>
                      <a:r>
                        <a:rPr dirty="0"/>
                        <a:t> de </a:t>
                      </a:r>
                      <a:r>
                        <a:rPr dirty="0" err="1"/>
                        <a:t>munições</a:t>
                      </a:r>
                      <a:r>
                        <a:rPr dirty="0"/>
                        <a:t> </a:t>
                      </a:r>
                      <a:r>
                        <a:rPr dirty="0" err="1"/>
                        <a:t>explosivas</a:t>
                      </a:r>
                      <a:r>
                        <a:rPr dirty="0"/>
                        <a:t> (EO)? (</a:t>
                      </a:r>
                      <a:r>
                        <a:rPr dirty="0" err="1"/>
                        <a:t>por</a:t>
                      </a:r>
                      <a:r>
                        <a:rPr dirty="0"/>
                        <a:t> </a:t>
                      </a:r>
                      <a:r>
                        <a:rPr dirty="0" err="1"/>
                        <a:t>exemplo</a:t>
                      </a:r>
                      <a:r>
                        <a:rPr dirty="0"/>
                        <a:t>, </a:t>
                      </a:r>
                      <a:r>
                        <a:rPr dirty="0" err="1"/>
                        <a:t>existem</a:t>
                      </a:r>
                      <a:r>
                        <a:rPr dirty="0"/>
                        <a:t> </a:t>
                      </a:r>
                      <a:r>
                        <a:rPr kern="1200" dirty="0" err="1">
                          <a:ea typeface="+mn-ea"/>
                          <a:cs typeface="+mn-cs"/>
                        </a:rPr>
                        <a:t>mecanismos</a:t>
                      </a:r>
                      <a:r>
                        <a:rPr kern="1200" dirty="0">
                          <a:ea typeface="+mn-ea"/>
                          <a:cs typeface="+mn-cs"/>
                        </a:rPr>
                        <a:t> de </a:t>
                      </a:r>
                      <a:r>
                        <a:rPr kern="1200" dirty="0" err="1">
                          <a:ea typeface="+mn-ea"/>
                          <a:cs typeface="+mn-cs"/>
                        </a:rPr>
                        <a:t>referência</a:t>
                      </a:r>
                      <a:r>
                        <a:rPr kern="1200" dirty="0">
                          <a:ea typeface="+mn-ea"/>
                          <a:cs typeface="+mn-cs"/>
                        </a:rPr>
                        <a:t> e </a:t>
                      </a:r>
                      <a:r>
                        <a:rPr kern="1200" dirty="0" err="1">
                          <a:ea typeface="+mn-ea"/>
                          <a:cs typeface="+mn-cs"/>
                        </a:rPr>
                        <a:t>funcionam</a:t>
                      </a:r>
                      <a:r>
                        <a:rPr kern="1200" dirty="0">
                          <a:ea typeface="+mn-ea"/>
                          <a:cs typeface="+mn-cs"/>
                        </a:rPr>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kern="1200">
                          <a:solidFill>
                            <a:srgbClr val="002060"/>
                          </a:solidFill>
                          <a:latin typeface="Arial" panose="020B0604020202020204" pitchFamily="34" charset="0"/>
                          <a:ea typeface="+mn-ea"/>
                          <a:cs typeface="+mn-cs"/>
                        </a:defRPr>
                      </a:pPr>
                      <a:r>
                        <a:rPr dirty="0" err="1"/>
                        <a:t>Os</a:t>
                      </a:r>
                      <a:r>
                        <a:rPr dirty="0"/>
                        <a:t> </a:t>
                      </a:r>
                      <a:r>
                        <a:rPr dirty="0" err="1"/>
                        <a:t>sobreviventes</a:t>
                      </a:r>
                      <a:r>
                        <a:rPr dirty="0"/>
                        <a:t> de </a:t>
                      </a:r>
                      <a:r>
                        <a:rPr dirty="0" err="1"/>
                        <a:t>engenhos</a:t>
                      </a:r>
                      <a:r>
                        <a:rPr dirty="0"/>
                        <a:t> </a:t>
                      </a:r>
                      <a:r>
                        <a:rPr dirty="0" err="1"/>
                        <a:t>explosivos</a:t>
                      </a:r>
                      <a:r>
                        <a:rPr dirty="0"/>
                        <a:t> e as </a:t>
                      </a:r>
                      <a:r>
                        <a:rPr dirty="0" err="1"/>
                        <a:t>famílias</a:t>
                      </a:r>
                      <a:r>
                        <a:rPr dirty="0"/>
                        <a:t> das </a:t>
                      </a:r>
                      <a:r>
                        <a:rPr dirty="0" err="1"/>
                        <a:t>vítimas</a:t>
                      </a:r>
                      <a:r>
                        <a:rPr dirty="0"/>
                        <a:t> </a:t>
                      </a:r>
                      <a:r>
                        <a:rPr dirty="0" err="1"/>
                        <a:t>beneficiam</a:t>
                      </a:r>
                      <a:r>
                        <a:rPr dirty="0"/>
                        <a:t> de um </a:t>
                      </a:r>
                      <a:r>
                        <a:rPr dirty="0" err="1"/>
                        <a:t>apoio</a:t>
                      </a:r>
                      <a:r>
                        <a:rPr dirty="0"/>
                        <a:t> </a:t>
                      </a:r>
                      <a:r>
                        <a:rPr dirty="0" err="1"/>
                        <a:t>mais</a:t>
                      </a:r>
                      <a:r>
                        <a:rPr dirty="0"/>
                        <a:t> </a:t>
                      </a:r>
                      <a:r>
                        <a:rPr dirty="0" err="1"/>
                        <a:t>amplo</a:t>
                      </a:r>
                      <a:r>
                        <a:rPr dirty="0"/>
                        <a:t> à </a:t>
                      </a:r>
                      <a:r>
                        <a:rPr dirty="0" err="1"/>
                        <a:t>ação</a:t>
                      </a:r>
                      <a:r>
                        <a:rPr dirty="0"/>
                        <a:t> das minas (</a:t>
                      </a:r>
                      <a:r>
                        <a:rPr dirty="0" err="1"/>
                        <a:t>por</a:t>
                      </a:r>
                      <a:r>
                        <a:rPr dirty="0"/>
                        <a:t> </a:t>
                      </a:r>
                      <a:r>
                        <a:rPr dirty="0" err="1"/>
                        <a:t>exemplo</a:t>
                      </a:r>
                      <a:r>
                        <a:rPr dirty="0"/>
                        <a:t>, </a:t>
                      </a:r>
                      <a:r>
                        <a:rPr dirty="0" err="1"/>
                        <a:t>desminagem</a:t>
                      </a:r>
                      <a:r>
                        <a:rPr dirty="0"/>
                        <a:t>, EORE, etc.)?</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atuais</a:t>
                      </a:r>
                      <a:r>
                        <a:rPr dirty="0"/>
                        <a:t> </a:t>
                      </a:r>
                      <a:r>
                        <a:rPr dirty="0" err="1"/>
                        <a:t>políticas</a:t>
                      </a:r>
                      <a:r>
                        <a:rPr dirty="0"/>
                        <a:t> e </a:t>
                      </a:r>
                      <a:r>
                        <a:rPr dirty="0" err="1"/>
                        <a:t>procedimentos</a:t>
                      </a:r>
                      <a:r>
                        <a:rPr dirty="0"/>
                        <a:t> das </a:t>
                      </a:r>
                      <a:r>
                        <a:rPr dirty="0" err="1"/>
                        <a:t>autoridades</a:t>
                      </a:r>
                      <a:r>
                        <a:rPr dirty="0"/>
                        <a:t> </a:t>
                      </a:r>
                      <a:r>
                        <a:rPr dirty="0" err="1"/>
                        <a:t>nacionais</a:t>
                      </a:r>
                      <a:r>
                        <a:rPr dirty="0"/>
                        <a:t> </a:t>
                      </a:r>
                      <a:r>
                        <a:rPr dirty="0" err="1"/>
                        <a:t>melhoram</a:t>
                      </a:r>
                      <a:r>
                        <a:rPr dirty="0"/>
                        <a:t> a </a:t>
                      </a:r>
                      <a:r>
                        <a:rPr dirty="0" err="1"/>
                        <a:t>resposta</a:t>
                      </a:r>
                      <a:r>
                        <a:rPr dirty="0"/>
                        <a:t> e </a:t>
                      </a:r>
                      <a:r>
                        <a:rPr dirty="0" err="1"/>
                        <a:t>apoiam</a:t>
                      </a:r>
                      <a:r>
                        <a:rPr dirty="0"/>
                        <a:t> </a:t>
                      </a:r>
                      <a:r>
                        <a:rPr dirty="0" err="1"/>
                        <a:t>os</a:t>
                      </a:r>
                      <a:r>
                        <a:rPr dirty="0"/>
                        <a:t> </a:t>
                      </a:r>
                      <a:r>
                        <a:rPr dirty="0" err="1"/>
                        <a:t>sobreviventes</a:t>
                      </a:r>
                      <a:r>
                        <a:rPr dirty="0"/>
                        <a:t> de </a:t>
                      </a:r>
                      <a:r>
                        <a:rPr kern="1200" dirty="0" err="1">
                          <a:ea typeface="+mn-ea"/>
                          <a:cs typeface="+mn-cs"/>
                        </a:rPr>
                        <a:t>engenhos</a:t>
                      </a:r>
                      <a:r>
                        <a:rPr kern="1200" dirty="0">
                          <a:ea typeface="+mn-ea"/>
                          <a:cs typeface="+mn-cs"/>
                        </a:rPr>
                        <a:t> </a:t>
                      </a:r>
                      <a:r>
                        <a:rPr kern="1200" dirty="0" err="1">
                          <a:ea typeface="+mn-ea"/>
                          <a:cs typeface="+mn-cs"/>
                        </a:rPr>
                        <a:t>explosivos</a:t>
                      </a:r>
                      <a:r>
                        <a:rPr dirty="0"/>
                        <a:t>? (</a:t>
                      </a:r>
                      <a:r>
                        <a:rPr dirty="0" err="1"/>
                        <a:t>por</a:t>
                      </a:r>
                      <a:r>
                        <a:rPr dirty="0"/>
                        <a:t> </a:t>
                      </a:r>
                      <a:r>
                        <a:rPr dirty="0" err="1"/>
                        <a:t>exemplo</a:t>
                      </a:r>
                      <a:r>
                        <a:rPr dirty="0"/>
                        <a:t>, </a:t>
                      </a:r>
                      <a:r>
                        <a:rPr dirty="0" err="1"/>
                        <a:t>através</a:t>
                      </a:r>
                      <a:r>
                        <a:rPr dirty="0"/>
                        <a:t> da </a:t>
                      </a:r>
                      <a:r>
                        <a:rPr dirty="0" err="1"/>
                        <a:t>partilha</a:t>
                      </a:r>
                      <a:r>
                        <a:rPr dirty="0"/>
                        <a:t> de dados das </a:t>
                      </a:r>
                      <a:r>
                        <a:rPr dirty="0" err="1"/>
                        <a:t>vítimas</a:t>
                      </a:r>
                      <a:r>
                        <a:rPr dirty="0"/>
                        <a:t> e do </a:t>
                      </a:r>
                      <a:r>
                        <a:rPr dirty="0" err="1"/>
                        <a:t>envolvimento</a:t>
                      </a:r>
                      <a:r>
                        <a:rPr dirty="0"/>
                        <a:t> de </a:t>
                      </a:r>
                      <a:r>
                        <a:rPr dirty="0" err="1"/>
                        <a:t>intervenientes</a:t>
                      </a:r>
                      <a:r>
                        <a:rPr dirty="0"/>
                        <a:t> de outros </a:t>
                      </a:r>
                      <a:r>
                        <a:rPr dirty="0" err="1"/>
                        <a:t>setores</a:t>
                      </a:r>
                      <a:r>
                        <a:rPr dirty="0"/>
                        <a:t> para </a:t>
                      </a:r>
                      <a:r>
                        <a:rPr dirty="0" err="1"/>
                        <a:t>prestar</a:t>
                      </a:r>
                      <a:r>
                        <a:rPr dirty="0"/>
                        <a:t> </a:t>
                      </a:r>
                      <a:r>
                        <a:rPr dirty="0" err="1"/>
                        <a:t>apoio</a:t>
                      </a:r>
                      <a:r>
                        <a:rPr dirty="0"/>
                        <a:t>.) </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Existe</a:t>
                      </a:r>
                      <a:r>
                        <a:rPr dirty="0"/>
                        <a:t> </a:t>
                      </a:r>
                      <a:r>
                        <a:rPr dirty="0" err="1"/>
                        <a:t>coordenação</a:t>
                      </a:r>
                      <a:r>
                        <a:rPr dirty="0"/>
                        <a:t> e </a:t>
                      </a:r>
                      <a:r>
                        <a:rPr dirty="0" err="1"/>
                        <a:t>colaboração</a:t>
                      </a:r>
                      <a:r>
                        <a:rPr dirty="0"/>
                        <a:t> </a:t>
                      </a:r>
                      <a:r>
                        <a:rPr dirty="0" err="1"/>
                        <a:t>suficientes</a:t>
                      </a:r>
                      <a:r>
                        <a:rPr dirty="0"/>
                        <a:t> entre a </a:t>
                      </a:r>
                      <a:r>
                        <a:rPr dirty="0" err="1"/>
                        <a:t>ação</a:t>
                      </a:r>
                      <a:r>
                        <a:rPr dirty="0"/>
                        <a:t> das minas e outros </a:t>
                      </a:r>
                      <a:r>
                        <a:rPr dirty="0" err="1"/>
                        <a:t>sectores</a:t>
                      </a:r>
                      <a:r>
                        <a:rPr dirty="0"/>
                        <a:t> para </a:t>
                      </a:r>
                      <a:r>
                        <a:rPr dirty="0" err="1"/>
                        <a:t>melhorar</a:t>
                      </a:r>
                      <a:r>
                        <a:rPr dirty="0"/>
                        <a:t> a </a:t>
                      </a:r>
                      <a:r>
                        <a:rPr dirty="0" err="1"/>
                        <a:t>qualidade</a:t>
                      </a:r>
                      <a:r>
                        <a:rPr dirty="0"/>
                        <a:t> de </a:t>
                      </a:r>
                      <a:r>
                        <a:rPr dirty="0" err="1"/>
                        <a:t>vida</a:t>
                      </a:r>
                      <a:r>
                        <a:rPr dirty="0"/>
                        <a:t> </a:t>
                      </a:r>
                      <a:r>
                        <a:rPr kern="1200" dirty="0">
                          <a:ea typeface="+mn-ea"/>
                          <a:cs typeface="+mn-cs"/>
                        </a:rPr>
                        <a:t>dos </a:t>
                      </a:r>
                      <a:r>
                        <a:rPr kern="1200" dirty="0" err="1">
                          <a:ea typeface="+mn-ea"/>
                          <a:cs typeface="+mn-cs"/>
                        </a:rPr>
                        <a:t>sobreviventes</a:t>
                      </a:r>
                      <a:r>
                        <a:rPr kern="1200" dirty="0">
                          <a:ea typeface="+mn-ea"/>
                          <a:cs typeface="+mn-cs"/>
                        </a:rPr>
                        <a:t>? </a:t>
                      </a:r>
                      <a:endParaRPr lang="en-US" sz="1200" b="0" i="0" u="none" strike="noStrike" kern="1200" dirty="0">
                        <a:solidFill>
                          <a:srgbClr val="002060"/>
                        </a:solidFill>
                        <a:latin typeface="Arial" panose="020B0604020202020204" pitchFamily="34" charset="0"/>
                        <a:ea typeface="+mn-ea"/>
                        <a:cs typeface="+mn-cs"/>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defRPr>
                      </a:pPr>
                      <a:r>
                        <a:rPr dirty="0" err="1"/>
                        <a:t>Até</a:t>
                      </a:r>
                      <a:r>
                        <a:rPr dirty="0"/>
                        <a:t> que </a:t>
                      </a:r>
                      <a:r>
                        <a:rPr dirty="0" err="1"/>
                        <a:t>ponto</a:t>
                      </a:r>
                      <a:r>
                        <a:rPr dirty="0"/>
                        <a:t> </a:t>
                      </a:r>
                      <a:r>
                        <a:rPr dirty="0" err="1"/>
                        <a:t>os</a:t>
                      </a:r>
                      <a:r>
                        <a:rPr dirty="0"/>
                        <a:t> </a:t>
                      </a:r>
                      <a:r>
                        <a:rPr dirty="0" err="1"/>
                        <a:t>esforços</a:t>
                      </a:r>
                      <a:r>
                        <a:rPr dirty="0"/>
                        <a:t> de </a:t>
                      </a:r>
                      <a:r>
                        <a:rPr dirty="0" err="1"/>
                        <a:t>advocacia</a:t>
                      </a:r>
                      <a:r>
                        <a:rPr dirty="0"/>
                        <a:t> </a:t>
                      </a:r>
                      <a:r>
                        <a:rPr dirty="0" err="1"/>
                        <a:t>estão</a:t>
                      </a:r>
                      <a:r>
                        <a:rPr dirty="0"/>
                        <a:t> a </a:t>
                      </a:r>
                      <a:r>
                        <a:rPr dirty="0" err="1"/>
                        <a:t>levar</a:t>
                      </a:r>
                      <a:r>
                        <a:rPr dirty="0"/>
                        <a:t> </a:t>
                      </a:r>
                      <a:r>
                        <a:rPr dirty="0" err="1"/>
                        <a:t>ao</a:t>
                      </a:r>
                      <a:r>
                        <a:rPr dirty="0"/>
                        <a:t> </a:t>
                      </a:r>
                      <a:r>
                        <a:rPr dirty="0" err="1"/>
                        <a:t>aumento</a:t>
                      </a:r>
                      <a:r>
                        <a:rPr dirty="0"/>
                        <a:t> da </a:t>
                      </a:r>
                      <a:r>
                        <a:rPr dirty="0" err="1"/>
                        <a:t>assistência</a:t>
                      </a:r>
                      <a:r>
                        <a:rPr dirty="0"/>
                        <a:t> intersetorial para </a:t>
                      </a:r>
                      <a:r>
                        <a:rPr dirty="0" err="1"/>
                        <a:t>sobreviventes</a:t>
                      </a:r>
                      <a:r>
                        <a:rPr dirty="0"/>
                        <a:t> de </a:t>
                      </a:r>
                      <a:r>
                        <a:rPr kern="1200" dirty="0" err="1">
                          <a:latin typeface="Arial" panose="020B0604020202020204" pitchFamily="34" charset="0"/>
                          <a:ea typeface="+mn-ea"/>
                          <a:cs typeface="+mn-cs"/>
                        </a:rPr>
                        <a:t>explosivos</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defRPr>
                      </a:pPr>
                      <a:r>
                        <a:rPr dirty="0" err="1"/>
                        <a:t>Os</a:t>
                      </a:r>
                      <a:r>
                        <a:rPr dirty="0"/>
                        <a:t> </a:t>
                      </a:r>
                      <a:r>
                        <a:rPr dirty="0" err="1"/>
                        <a:t>sobreviventes</a:t>
                      </a:r>
                      <a:r>
                        <a:rPr dirty="0"/>
                        <a:t> de </a:t>
                      </a:r>
                      <a:r>
                        <a:rPr kern="1200" dirty="0" err="1">
                          <a:latin typeface="Arial" panose="020B0604020202020204" pitchFamily="34" charset="0"/>
                          <a:ea typeface="+mn-ea"/>
                          <a:cs typeface="+mn-cs"/>
                        </a:rPr>
                        <a:t>explosivos</a:t>
                      </a:r>
                      <a:r>
                        <a:rPr dirty="0"/>
                        <a:t> </a:t>
                      </a:r>
                      <a:r>
                        <a:rPr dirty="0" err="1"/>
                        <a:t>melhoraram</a:t>
                      </a:r>
                      <a:r>
                        <a:rPr dirty="0"/>
                        <a:t> </a:t>
                      </a:r>
                      <a:r>
                        <a:rPr dirty="0" err="1"/>
                        <a:t>os</a:t>
                      </a:r>
                      <a:r>
                        <a:rPr dirty="0"/>
                        <a:t> </a:t>
                      </a:r>
                      <a:r>
                        <a:rPr dirty="0" err="1"/>
                        <a:t>meios</a:t>
                      </a:r>
                      <a:r>
                        <a:rPr dirty="0"/>
                        <a:t> de </a:t>
                      </a:r>
                      <a:r>
                        <a:rPr dirty="0" err="1"/>
                        <a:t>subsistência</a:t>
                      </a:r>
                      <a:r>
                        <a:rPr dirty="0"/>
                        <a:t> e o </a:t>
                      </a:r>
                      <a:r>
                        <a:rPr dirty="0" err="1"/>
                        <a:t>acesso</a:t>
                      </a:r>
                      <a:r>
                        <a:rPr dirty="0"/>
                        <a:t> a </a:t>
                      </a:r>
                      <a:r>
                        <a:rPr dirty="0" err="1"/>
                        <a:t>serviços</a:t>
                      </a:r>
                      <a:r>
                        <a:rPr dirty="0"/>
                        <a:t> </a:t>
                      </a:r>
                      <a:r>
                        <a:rPr dirty="0" err="1"/>
                        <a:t>básicos</a:t>
                      </a:r>
                      <a:r>
                        <a:rPr dirty="0"/>
                        <a:t> </a:t>
                      </a:r>
                      <a:r>
                        <a:rPr dirty="0" err="1"/>
                        <a:t>como</a:t>
                      </a:r>
                      <a:r>
                        <a:rPr dirty="0"/>
                        <a:t> resultado das </a:t>
                      </a:r>
                      <a:r>
                        <a:rPr dirty="0" err="1"/>
                        <a:t>atividades</a:t>
                      </a:r>
                      <a:r>
                        <a:rPr dirty="0"/>
                        <a:t> de </a:t>
                      </a:r>
                      <a:r>
                        <a:rPr dirty="0" err="1"/>
                        <a:t>ação</a:t>
                      </a:r>
                      <a:r>
                        <a:rPr dirty="0"/>
                        <a:t> contra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defRPr>
                      </a:pPr>
                      <a:r>
                        <a:rPr dirty="0" err="1"/>
                        <a:t>Os</a:t>
                      </a:r>
                      <a:r>
                        <a:rPr dirty="0"/>
                        <a:t> </a:t>
                      </a:r>
                      <a:r>
                        <a:rPr dirty="0" err="1"/>
                        <a:t>sobreviventes</a:t>
                      </a:r>
                      <a:r>
                        <a:rPr dirty="0"/>
                        <a:t> de </a:t>
                      </a:r>
                      <a:r>
                        <a:rPr kern="1200" dirty="0" err="1">
                          <a:latin typeface="Arial" panose="020B0604020202020204" pitchFamily="34" charset="0"/>
                          <a:ea typeface="+mn-ea"/>
                          <a:cs typeface="+mn-cs"/>
                        </a:rPr>
                        <a:t>engenhos</a:t>
                      </a:r>
                      <a:r>
                        <a:rPr kern="1200" dirty="0">
                          <a:latin typeface="Arial" panose="020B0604020202020204" pitchFamily="34" charset="0"/>
                          <a:ea typeface="+mn-ea"/>
                          <a:cs typeface="+mn-cs"/>
                        </a:rPr>
                        <a:t> </a:t>
                      </a:r>
                      <a:r>
                        <a:rPr kern="1200" dirty="0" err="1">
                          <a:latin typeface="Arial" panose="020B0604020202020204" pitchFamily="34" charset="0"/>
                          <a:ea typeface="+mn-ea"/>
                          <a:cs typeface="+mn-cs"/>
                        </a:rPr>
                        <a:t>explosivos</a:t>
                      </a:r>
                      <a:r>
                        <a:rPr kern="1200" dirty="0">
                          <a:latin typeface="Arial" panose="020B0604020202020204" pitchFamily="34" charset="0"/>
                          <a:ea typeface="+mn-ea"/>
                          <a:cs typeface="+mn-cs"/>
                        </a:rPr>
                        <a:t> </a:t>
                      </a:r>
                      <a:r>
                        <a:rPr dirty="0" err="1"/>
                        <a:t>melhoraram</a:t>
                      </a:r>
                      <a:r>
                        <a:rPr dirty="0"/>
                        <a:t> a </a:t>
                      </a:r>
                      <a:r>
                        <a:rPr dirty="0" err="1"/>
                        <a:t>liberdade</a:t>
                      </a:r>
                      <a:r>
                        <a:rPr dirty="0"/>
                        <a:t> de </a:t>
                      </a:r>
                      <a:r>
                        <a:rPr dirty="0" err="1"/>
                        <a:t>movimento</a:t>
                      </a:r>
                      <a:r>
                        <a:rPr dirty="0"/>
                        <a:t> e as </a:t>
                      </a:r>
                      <a:r>
                        <a:rPr dirty="0" err="1"/>
                        <a:t>perceções</a:t>
                      </a:r>
                      <a:r>
                        <a:rPr dirty="0"/>
                        <a:t> de </a:t>
                      </a:r>
                      <a:r>
                        <a:rPr dirty="0" err="1"/>
                        <a:t>segurança</a:t>
                      </a:r>
                      <a:r>
                        <a:rPr dirty="0"/>
                        <a:t> e </a:t>
                      </a:r>
                      <a:r>
                        <a:rPr dirty="0" err="1"/>
                        <a:t>proteção</a:t>
                      </a:r>
                      <a:r>
                        <a:rPr dirty="0"/>
                        <a:t> </a:t>
                      </a:r>
                      <a:r>
                        <a:rPr dirty="0" err="1"/>
                        <a:t>como</a:t>
                      </a:r>
                      <a:r>
                        <a:rPr dirty="0"/>
                        <a:t> resultado das </a:t>
                      </a:r>
                      <a:r>
                        <a:rPr dirty="0" err="1"/>
                        <a:t>atividades</a:t>
                      </a:r>
                      <a:r>
                        <a:rPr dirty="0"/>
                        <a:t> de </a:t>
                      </a:r>
                      <a:r>
                        <a:rPr dirty="0" err="1"/>
                        <a:t>ação</a:t>
                      </a:r>
                      <a:r>
                        <a:rPr dirty="0"/>
                        <a:t> contra minas?</a:t>
                      </a:r>
                    </a:p>
                    <a:p>
                      <a:pPr marL="177800" marR="0" lvl="0" indent="-177800" algn="l">
                        <a:lnSpc>
                          <a:spcPct val="100000"/>
                        </a:lnSpc>
                        <a:spcBef>
                          <a:spcPts val="0"/>
                        </a:spcBef>
                        <a:spcAft>
                          <a:spcPts val="1200"/>
                        </a:spcAft>
                        <a:buClrTx/>
                        <a:buSzTx/>
                        <a:buFont typeface="Arial" panose="020B0604020202020204" pitchFamily="34" charset="0"/>
                        <a:buChar char="•"/>
                        <a:defRPr sz="1200">
                          <a:solidFill>
                            <a:srgbClr val="002060"/>
                          </a:solidFill>
                          <a:latin typeface="Arial" panose="020B0604020202020204" pitchFamily="34" charset="0"/>
                        </a:defRPr>
                      </a:pPr>
                      <a:r>
                        <a:rPr dirty="0"/>
                        <a:t>As </a:t>
                      </a:r>
                      <a:r>
                        <a:rPr dirty="0" err="1"/>
                        <a:t>evidências</a:t>
                      </a:r>
                      <a:r>
                        <a:rPr dirty="0"/>
                        <a:t> </a:t>
                      </a:r>
                      <a:r>
                        <a:rPr dirty="0" err="1"/>
                        <a:t>disponíveis</a:t>
                      </a:r>
                      <a:r>
                        <a:rPr dirty="0"/>
                        <a:t> </a:t>
                      </a:r>
                      <a:r>
                        <a:rPr dirty="0" err="1"/>
                        <a:t>são</a:t>
                      </a:r>
                      <a:r>
                        <a:rPr dirty="0"/>
                        <a:t> </a:t>
                      </a:r>
                      <a:r>
                        <a:rPr dirty="0" err="1"/>
                        <a:t>usadas</a:t>
                      </a:r>
                      <a:r>
                        <a:rPr dirty="0"/>
                        <a:t> para </a:t>
                      </a:r>
                      <a:r>
                        <a:rPr dirty="0" err="1"/>
                        <a:t>informar</a:t>
                      </a:r>
                      <a:r>
                        <a:rPr dirty="0"/>
                        <a:t> </a:t>
                      </a:r>
                      <a:r>
                        <a:rPr dirty="0" err="1"/>
                        <a:t>políticas</a:t>
                      </a:r>
                      <a:r>
                        <a:rPr dirty="0"/>
                        <a:t> e </a:t>
                      </a:r>
                      <a:r>
                        <a:rPr dirty="0" err="1"/>
                        <a:t>programação</a:t>
                      </a:r>
                      <a:r>
                        <a:rPr dirty="0"/>
                        <a:t>? As </a:t>
                      </a:r>
                      <a:r>
                        <a:rPr dirty="0" err="1"/>
                        <a:t>lições</a:t>
                      </a:r>
                      <a:r>
                        <a:rPr dirty="0"/>
                        <a:t> </a:t>
                      </a:r>
                      <a:r>
                        <a:rPr dirty="0" err="1"/>
                        <a:t>são</a:t>
                      </a:r>
                      <a:r>
                        <a:rPr dirty="0"/>
                        <a:t> </a:t>
                      </a:r>
                      <a:r>
                        <a:rPr dirty="0" err="1"/>
                        <a:t>aprendidas</a:t>
                      </a:r>
                      <a:r>
                        <a:rPr dirty="0"/>
                        <a:t> e </a:t>
                      </a:r>
                      <a:r>
                        <a:rPr dirty="0" err="1"/>
                        <a:t>refletidas</a:t>
                      </a:r>
                      <a:r>
                        <a:rPr dirty="0"/>
                        <a:t> para </a:t>
                      </a:r>
                      <a:r>
                        <a:rPr dirty="0" err="1"/>
                        <a:t>melhorar</a:t>
                      </a:r>
                      <a:r>
                        <a:rPr dirty="0"/>
                        <a:t> </a:t>
                      </a:r>
                      <a:r>
                        <a:rPr dirty="0" err="1"/>
                        <a:t>continuamente</a:t>
                      </a:r>
                      <a:r>
                        <a:rPr dirty="0"/>
                        <a:t> a </a:t>
                      </a:r>
                      <a:r>
                        <a:rPr dirty="0" err="1"/>
                        <a:t>eficácia</a:t>
                      </a:r>
                      <a:r>
                        <a:rPr dirty="0"/>
                        <a:t> da </a:t>
                      </a:r>
                      <a:r>
                        <a:rPr dirty="0" err="1"/>
                        <a:t>ação</a:t>
                      </a:r>
                      <a:r>
                        <a:rPr dirty="0"/>
                        <a:t> de minas?</a:t>
                      </a:r>
                      <a:endParaRPr lang="en-GB" sz="1200" dirty="0">
                        <a:solidFill>
                          <a:srgbClr val="002060"/>
                        </a:solidFill>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C0465D35-34AE-9A7A-64C9-2F689F3BFD05}"/>
              </a:ext>
            </a:extLst>
          </p:cNvPr>
          <p:cNvSpPr/>
          <p:nvPr/>
        </p:nvSpPr>
        <p:spPr>
          <a:xfrm>
            <a:off x="353406" y="258000"/>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Assistência às vítimas</a:t>
            </a:r>
            <a:endParaRPr lang="en-GB" sz="2000" dirty="0">
              <a:solidFill>
                <a:schemeClr val="accent1"/>
              </a:solidFill>
              <a:latin typeface="Arial" panose="020B0604020202020204" pitchFamily="34" charset="0"/>
              <a:ea typeface="+mj-ea"/>
              <a:cs typeface="+mj-cs"/>
            </a:endParaRPr>
          </a:p>
        </p:txBody>
      </p:sp>
      <p:sp>
        <p:nvSpPr>
          <p:cNvPr id="2" name="Slide Number Placeholder 5">
            <a:extLst>
              <a:ext uri="{FF2B5EF4-FFF2-40B4-BE49-F238E27FC236}">
                <a16:creationId xmlns:a16="http://schemas.microsoft.com/office/drawing/2014/main" id="{CF1DED8A-53ED-3CF7-669B-E5820D66E553}"/>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24</a:t>
            </a:fld>
            <a:endParaRPr lang="en-GB" dirty="0"/>
          </a:p>
        </p:txBody>
      </p:sp>
    </p:spTree>
    <p:extLst>
      <p:ext uri="{BB962C8B-B14F-4D97-AF65-F5344CB8AC3E}">
        <p14:creationId xmlns:p14="http://schemas.microsoft.com/office/powerpoint/2010/main" val="12901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12857" y="308863"/>
            <a:ext cx="11448278" cy="738664"/>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Destruição de arsenais</a:t>
            </a:r>
            <a:endParaRPr lang="en-GB" b="1" dirty="0">
              <a:solidFill>
                <a:schemeClr val="accent1"/>
              </a:solidFill>
              <a:latin typeface="Arial" panose="020B0604020202020204" pitchFamily="34" charset="0"/>
              <a:ea typeface="+mj-ea"/>
              <a:cs typeface="Arial" panose="020B0604020202020204" pitchFamily="34" charset="0"/>
            </a:endParaRPr>
          </a:p>
          <a:p>
            <a:endParaRPr lang="en-GB" sz="2800" dirty="0">
              <a:solidFill>
                <a:schemeClr val="accent1"/>
              </a:solidFill>
              <a:latin typeface="Arial" panose="020B0604020202020204" pitchFamily="34" charset="0"/>
              <a:ea typeface="+mj-ea"/>
              <a:cs typeface="+mj-cs"/>
            </a:endParaRPr>
          </a:p>
        </p:txBody>
      </p:sp>
      <p:graphicFrame>
        <p:nvGraphicFramePr>
          <p:cNvPr id="111" name="Table 111">
            <a:extLst>
              <a:ext uri="{FF2B5EF4-FFF2-40B4-BE49-F238E27FC236}">
                <a16:creationId xmlns:a16="http://schemas.microsoft.com/office/drawing/2014/main" id="{B8712747-4EE3-3A4F-B798-BC51FE15D17C}"/>
              </a:ext>
            </a:extLst>
          </p:cNvPr>
          <p:cNvGraphicFramePr>
            <a:graphicFrameLocks noGrp="1"/>
          </p:cNvGraphicFramePr>
          <p:nvPr>
            <p:extLst>
              <p:ext uri="{D42A27DB-BD31-4B8C-83A1-F6EECF244321}">
                <p14:modId xmlns:p14="http://schemas.microsoft.com/office/powerpoint/2010/main" val="962580763"/>
              </p:ext>
            </p:extLst>
          </p:nvPr>
        </p:nvGraphicFramePr>
        <p:xfrm>
          <a:off x="365977" y="2981170"/>
          <a:ext cx="11460046" cy="3688080"/>
        </p:xfrm>
        <a:graphic>
          <a:graphicData uri="http://schemas.openxmlformats.org/drawingml/2006/table">
            <a:tbl>
              <a:tblPr bandRow="1">
                <a:tableStyleId>{5C22544A-7EE6-4342-B048-85BDC9FD1C3A}</a:tableStyleId>
              </a:tblPr>
              <a:tblGrid>
                <a:gridCol w="7917896">
                  <a:extLst>
                    <a:ext uri="{9D8B030D-6E8A-4147-A177-3AD203B41FA5}">
                      <a16:colId xmlns:a16="http://schemas.microsoft.com/office/drawing/2014/main" val="2065306567"/>
                    </a:ext>
                  </a:extLst>
                </a:gridCol>
                <a:gridCol w="1652701">
                  <a:extLst>
                    <a:ext uri="{9D8B030D-6E8A-4147-A177-3AD203B41FA5}">
                      <a16:colId xmlns:a16="http://schemas.microsoft.com/office/drawing/2014/main" val="32563919"/>
                    </a:ext>
                  </a:extLst>
                </a:gridCol>
                <a:gridCol w="1889449">
                  <a:extLst>
                    <a:ext uri="{9D8B030D-6E8A-4147-A177-3AD203B41FA5}">
                      <a16:colId xmlns:a16="http://schemas.microsoft.com/office/drawing/2014/main" val="580696"/>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dirty="0" err="1"/>
                        <a:t>Indicadores</a:t>
                      </a:r>
                      <a:r>
                        <a:rPr dirty="0"/>
                        <a:t> de </a:t>
                      </a:r>
                      <a:r>
                        <a:rPr dirty="0" err="1"/>
                        <a:t>produção</a:t>
                      </a:r>
                      <a:endParaRPr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Proprietário</a:t>
                      </a:r>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t>Frequência</a:t>
                      </a:r>
                    </a:p>
                  </a:txBody>
                  <a:tcPr>
                    <a:solidFill>
                      <a:schemeClr val="accent5"/>
                    </a:solidFill>
                  </a:tcPr>
                </a:tc>
                <a:extLst>
                  <a:ext uri="{0D108BD9-81ED-4DB2-BD59-A6C34878D82A}">
                    <a16:rowId xmlns:a16="http://schemas.microsoft.com/office/drawing/2014/main" val="1559283392"/>
                  </a:ext>
                </a:extLst>
              </a:tr>
              <a:tr h="182880">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OP-2.1 Número de itens de EO destruídos por demolição a granel (redução de stock) (desagregado por categoria de EO) </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IP, NA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105543896"/>
                  </a:ext>
                </a:extLst>
              </a:tr>
              <a:tr h="182880">
                <a:tc>
                  <a:txBody>
                    <a:bodyPr/>
                    <a:lstStyle/>
                    <a:p>
                      <a:pPr marL="0" marR="0" lvl="0" indent="0" algn="l" rtl="0" eaLnBrk="1" fontAlgn="auto" latinLnBrk="0" hangingPunct="1">
                        <a:lnSpc>
                          <a:spcPct val="100000"/>
                        </a:lnSpc>
                        <a:spcBef>
                          <a:spcPts val="0"/>
                        </a:spcBef>
                        <a:spcAft>
                          <a:spcPts val="0"/>
                        </a:spcAft>
                        <a:buClrTx/>
                        <a:buSzTx/>
                        <a:buFontTx/>
                        <a:buNone/>
                        <a:defRPr sz="1000">
                          <a:solidFill>
                            <a:schemeClr val="dk1"/>
                          </a:solidFill>
                          <a:latin typeface="Arial"/>
                        </a:defRPr>
                      </a:pPr>
                      <a:r>
                        <a:t>OP-2.2 Número de depósitos de armas e munições tornados seguros através de munições de armas e atividades de gestão</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IP, NA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3415446701"/>
                  </a:ext>
                </a:extLst>
              </a:tr>
              <a:tr h="182880">
                <a:tc>
                  <a:txBody>
                    <a:bodyPr/>
                    <a:lstStyle/>
                    <a:p>
                      <a:pPr marL="0" lvl="0" indent="0" algn="l">
                        <a:lnSpc>
                          <a:spcPct val="100000"/>
                        </a:lnSpc>
                        <a:spcBef>
                          <a:spcPts val="0"/>
                        </a:spcBef>
                        <a:spcAft>
                          <a:spcPts val="0"/>
                        </a:spcAft>
                        <a:buNone/>
                        <a:defRPr sz="1000">
                          <a:solidFill>
                            <a:schemeClr val="dk1"/>
                          </a:solidFill>
                          <a:latin typeface="Arial"/>
                        </a:defRPr>
                      </a:pPr>
                      <a:r>
                        <a:t>OP-2.3 </a:t>
                      </a:r>
                      <a:r>
                        <a:rPr kern="1200">
                          <a:ea typeface="+mn-ea"/>
                          <a:cs typeface="+mn-cs"/>
                        </a:rPr>
                        <a:t>Número de beneficiários (número estimado daqueles afetados por uma explosão não planejada de lojas de munições que foi evitada através de atividades de redução de stock)</a:t>
                      </a:r>
                      <a:endParaRPr lang="en-GB" sz="1000" b="0" i="0" kern="1200" dirty="0">
                        <a:solidFill>
                          <a:schemeClr val="dk1"/>
                        </a:solidFill>
                        <a:latin typeface="Arial"/>
                        <a:ea typeface="+mn-ea"/>
                        <a:cs typeface="+mn-cs"/>
                      </a:endParaRPr>
                    </a:p>
                  </a:txBody>
                  <a:tcPr>
                    <a:solidFill>
                      <a:srgbClr val="F0F0F0"/>
                    </a:solidFill>
                  </a:tcPr>
                </a:tc>
                <a:tc>
                  <a:txBody>
                    <a:bodyPr/>
                    <a:lstStyle/>
                    <a:p>
                      <a:pPr marL="0" lvl="0" indent="0" algn="l">
                        <a:lnSpc>
                          <a:spcPct val="100000"/>
                        </a:lnSpc>
                        <a:spcBef>
                          <a:spcPts val="0"/>
                        </a:spcBef>
                        <a:spcAft>
                          <a:spcPts val="0"/>
                        </a:spcAft>
                        <a:buNone/>
                        <a:defRPr sz="1000">
                          <a:solidFill>
                            <a:schemeClr val="dk1"/>
                          </a:solidFill>
                          <a:latin typeface="Arial"/>
                        </a:defRPr>
                      </a:pPr>
                      <a:r>
                        <a:t>IP, NA</a:t>
                      </a:r>
                    </a:p>
                  </a:txBody>
                  <a:tcPr>
                    <a:solidFill>
                      <a:srgbClr val="F0F0F0"/>
                    </a:solidFill>
                  </a:tcPr>
                </a:tc>
                <a:tc>
                  <a:txBody>
                    <a:bodyPr/>
                    <a:lstStyle/>
                    <a:p>
                      <a:pPr marL="0" lvl="0" indent="0" algn="l">
                        <a:lnSpc>
                          <a:spcPct val="100000"/>
                        </a:lnSpc>
                        <a:spcBef>
                          <a:spcPts val="0"/>
                        </a:spcBef>
                        <a:spcAft>
                          <a:spcPts val="0"/>
                        </a:spcAft>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0799799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saída adicionais para destruição de stocks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03720042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2816553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O-6.8 Número de  comunidades com risco reduzido de explosões não planeadas de lojas/stocks de munições ou acesso reduzido a stocks mal geridos ou lojas de EO</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 NA</a:t>
                      </a:r>
                    </a:p>
                  </a:txBody>
                  <a:tcPr>
                    <a:solidFill>
                      <a:srgbClr val="F0F0F0"/>
                    </a:solidFill>
                  </a:tcPr>
                </a:tc>
                <a:tc>
                  <a:txBody>
                    <a:bodyPr/>
                    <a:lstStyle/>
                    <a:p>
                      <a:pPr>
                        <a:defRPr sz="1000" kern="1200">
                          <a:solidFill>
                            <a:schemeClr val="dk1"/>
                          </a:solidFill>
                          <a:latin typeface="Arial"/>
                          <a:ea typeface="+mn-ea"/>
                          <a:cs typeface="+mn-cs"/>
                        </a:defRPr>
                      </a:pPr>
                      <a:r>
                        <a:t>Semestralmente</a:t>
                      </a:r>
                    </a:p>
                  </a:txBody>
                  <a:tcPr>
                    <a:solidFill>
                      <a:srgbClr val="F0F0F0"/>
                    </a:solidFill>
                  </a:tcPr>
                </a:tc>
                <a:extLst>
                  <a:ext uri="{0D108BD9-81ED-4DB2-BD59-A6C34878D82A}">
                    <a16:rowId xmlns:a16="http://schemas.microsoft.com/office/drawing/2014/main" val="8639176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rPr dirty="0"/>
                        <a:t>O-2.1 Progresso das </a:t>
                      </a:r>
                      <a:r>
                        <a:rPr dirty="0" err="1"/>
                        <a:t>obrigações</a:t>
                      </a:r>
                      <a:r>
                        <a:rPr dirty="0"/>
                        <a:t> do </a:t>
                      </a:r>
                      <a:r>
                        <a:rPr dirty="0" err="1"/>
                        <a:t>Tratado</a:t>
                      </a:r>
                      <a:r>
                        <a:rPr dirty="0"/>
                        <a:t> </a:t>
                      </a:r>
                      <a:r>
                        <a:rPr dirty="0" err="1"/>
                        <a:t>APMBC</a:t>
                      </a:r>
                      <a:r>
                        <a:rPr dirty="0"/>
                        <a:t> (</a:t>
                      </a:r>
                      <a:r>
                        <a:rPr dirty="0" err="1"/>
                        <a:t>artigos</a:t>
                      </a:r>
                      <a:r>
                        <a:rPr dirty="0"/>
                        <a:t> </a:t>
                      </a:r>
                      <a:r>
                        <a:rPr dirty="0" err="1"/>
                        <a:t>sobre</a:t>
                      </a:r>
                      <a:r>
                        <a:rPr dirty="0"/>
                        <a:t> </a:t>
                      </a:r>
                      <a:r>
                        <a:rPr dirty="0" err="1"/>
                        <a:t>destruição</a:t>
                      </a:r>
                      <a:r>
                        <a:rPr dirty="0"/>
                        <a:t> de stocks)</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Nenhum(a)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Anualmente</a:t>
                      </a:r>
                    </a:p>
                  </a:txBody>
                  <a:tcPr>
                    <a:solidFill>
                      <a:srgbClr val="F0F0F0"/>
                    </a:solidFill>
                  </a:tcPr>
                </a:tc>
                <a:extLst>
                  <a:ext uri="{0D108BD9-81ED-4DB2-BD59-A6C34878D82A}">
                    <a16:rowId xmlns:a16="http://schemas.microsoft.com/office/drawing/2014/main" val="27181268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t>O-2.2 Evolução das obrigações decorrentes do Tratado que institui a CCM (artigos sobre a destruição de arsenais)</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Nenhum(a)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Anualmente</a:t>
                      </a:r>
                    </a:p>
                  </a:txBody>
                  <a:tcPr>
                    <a:solidFill>
                      <a:srgbClr val="F0F0F0"/>
                    </a:solidFill>
                  </a:tcPr>
                </a:tc>
                <a:extLst>
                  <a:ext uri="{0D108BD9-81ED-4DB2-BD59-A6C34878D82A}">
                    <a16:rowId xmlns:a16="http://schemas.microsoft.com/office/drawing/2014/main" val="28798968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resultado adicionais para os resultados relevantes do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F0F0F0"/>
                    </a:solidFill>
                  </a:tcPr>
                </a:tc>
                <a:tc>
                  <a:txBody>
                    <a:bodyPr/>
                    <a:lstStyle/>
                    <a:p>
                      <a:endParaRPr lang="en-GB" b="0" i="0" dirty="0">
                        <a:latin typeface="Arial" panose="020B0604020202020204" pitchFamily="34" charset="0"/>
                      </a:endParaRPr>
                    </a:p>
                  </a:txBody>
                  <a:tcPr>
                    <a:solidFill>
                      <a:srgbClr val="F0F0F0"/>
                    </a:solidFill>
                  </a:tcPr>
                </a:tc>
                <a:extLst>
                  <a:ext uri="{0D108BD9-81ED-4DB2-BD59-A6C34878D82A}">
                    <a16:rowId xmlns:a16="http://schemas.microsoft.com/office/drawing/2014/main" val="3382165138"/>
                  </a:ext>
                </a:extLst>
              </a:tr>
              <a:tr h="0">
                <a:tc>
                  <a:txBody>
                    <a:bodyPr/>
                    <a:lstStyle/>
                    <a:p>
                      <a:pPr marL="0" marR="0" lvl="0" indent="0" algn="ctr" rtl="0" eaLnBrk="1" fontAlgn="auto" latinLnBrk="0" hangingPunct="1">
                        <a:lnSpc>
                          <a:spcPct val="100000"/>
                        </a:lnSpc>
                        <a:spcBef>
                          <a:spcPts val="0"/>
                        </a:spcBef>
                        <a:spcAft>
                          <a:spcPts val="0"/>
                        </a:spcAft>
                        <a:buFontTx/>
                        <a:buNone/>
                        <a:defRPr sz="1600" kern="1200">
                          <a:solidFill>
                            <a:schemeClr val="bg1"/>
                          </a:solidFill>
                          <a:latin typeface="Arial" panose="020B0604020202020204" pitchFamily="34" charset="0"/>
                          <a:ea typeface="+mn-ea"/>
                          <a:cs typeface="+mn-cs"/>
                        </a:defRPr>
                      </a:pPr>
                      <a:r>
                        <a:t>Indicadores de impacto</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rgbClr val="7030A0"/>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rgbClr val="7030A0"/>
                        </a:solidFill>
                        <a:latin typeface="Arial" panose="020B0604020202020204" pitchFamily="34" charset="0"/>
                      </a:endParaRPr>
                    </a:p>
                  </a:txBody>
                  <a:tcPr>
                    <a:solidFill>
                      <a:srgbClr val="7030A0"/>
                    </a:solidFill>
                  </a:tcPr>
                </a:tc>
                <a:extLst>
                  <a:ext uri="{0D108BD9-81ED-4DB2-BD59-A6C34878D82A}">
                    <a16:rowId xmlns:a16="http://schemas.microsoft.com/office/drawing/2014/main" val="1736907794"/>
                  </a:ext>
                </a:extLst>
              </a:tr>
              <a:tr h="0">
                <a:tc>
                  <a:txBody>
                    <a:bodyPr/>
                    <a:lstStyle/>
                    <a:p>
                      <a:pPr marL="0" marR="0" lvl="0" indent="0" algn="l" rtl="0" eaLnBrk="1" fontAlgn="auto" latinLnBrk="0" hangingPunct="1">
                        <a:lnSpc>
                          <a:spcPct val="100000"/>
                        </a:lnSpc>
                        <a:spcBef>
                          <a:spcPts val="0"/>
                        </a:spcBef>
                        <a:spcAft>
                          <a:spcPts val="0"/>
                        </a:spcAft>
                        <a:buFontTx/>
                        <a:buNone/>
                        <a:defRPr>
                          <a:solidFill>
                            <a:schemeClr val="dk1"/>
                          </a:solidFill>
                          <a:latin typeface="Arial"/>
                        </a:defRPr>
                      </a:pPr>
                      <a:r>
                        <a:rPr sz="1000"/>
                        <a:t>Escolha indicadores de nível de impacto a serem recolhidos por IP, conforme identificado no banco de indicadores</a:t>
                      </a:r>
                      <a:r>
                        <a:rPr sz="1200"/>
                        <a:t> </a:t>
                      </a: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2048743518"/>
                  </a:ext>
                </a:extLst>
              </a:tr>
            </a:tbl>
          </a:graphicData>
        </a:graphic>
      </p:graphicFrame>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latin typeface="Arial" panose="020B0604020202020204" pitchFamily="34" charset="0"/>
            </a:endParaRPr>
          </a:p>
        </p:txBody>
      </p:sp>
      <p:sp>
        <p:nvSpPr>
          <p:cNvPr id="29" name="Rectangle 28">
            <a:extLst>
              <a:ext uri="{FF2B5EF4-FFF2-40B4-BE49-F238E27FC236}">
                <a16:creationId xmlns:a16="http://schemas.microsoft.com/office/drawing/2014/main" id="{B10EBB55-25C6-2B42-9B1E-5A6F2C040490}"/>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1794026" y="1678681"/>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 ...</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189459" y="1712551"/>
            <a:ext cx="1137133" cy="18233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resultando em...</a:t>
            </a:r>
          </a:p>
        </p:txBody>
      </p:sp>
      <p:sp>
        <p:nvSpPr>
          <p:cNvPr id="46" name="TextBox 45">
            <a:extLst>
              <a:ext uri="{FF2B5EF4-FFF2-40B4-BE49-F238E27FC236}">
                <a16:creationId xmlns:a16="http://schemas.microsoft.com/office/drawing/2014/main" id="{8CD72281-C571-324D-947B-94F64B0184F9}"/>
              </a:ext>
            </a:extLst>
          </p:cNvPr>
          <p:cNvSpPr txBox="1"/>
          <p:nvPr/>
        </p:nvSpPr>
        <p:spPr>
          <a:xfrm>
            <a:off x="9047018" y="1093251"/>
            <a:ext cx="2832125" cy="373722"/>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900">
                <a:solidFill>
                  <a:schemeClr val="tx1"/>
                </a:solidFill>
                <a:latin typeface="Arial" panose="020B0604020202020204" pitchFamily="34" charset="0"/>
              </a:defRPr>
            </a:pPr>
            <a:r>
              <a:t>Comunidades mais seguras e redução de mortes e ferimentos por OE</a:t>
            </a:r>
          </a:p>
        </p:txBody>
      </p:sp>
      <p:sp>
        <p:nvSpPr>
          <p:cNvPr id="16" name="TextBox 15">
            <a:extLst>
              <a:ext uri="{FF2B5EF4-FFF2-40B4-BE49-F238E27FC236}">
                <a16:creationId xmlns:a16="http://schemas.microsoft.com/office/drawing/2014/main" id="{5255273F-9814-4110-9FDB-5B985586258D}"/>
              </a:ext>
            </a:extLst>
          </p:cNvPr>
          <p:cNvSpPr txBox="1"/>
          <p:nvPr/>
        </p:nvSpPr>
        <p:spPr>
          <a:xfrm>
            <a:off x="365977" y="1743416"/>
            <a:ext cx="1247617" cy="216645"/>
          </a:xfrm>
          <a:prstGeom prst="roundRect">
            <a:avLst/>
          </a:prstGeom>
          <a:solidFill>
            <a:srgbClr val="F0F0F0"/>
          </a:solidFill>
          <a:ln w="19050">
            <a:solidFill>
              <a:srgbClr val="808080"/>
            </a:solidFill>
          </a:ln>
        </p:spPr>
        <p:txBody>
          <a:bodyPr wrap="square" lIns="36000" tIns="36000" rIns="36000" bIns="36000" anchor="ctr" anchorCtr="0">
            <a:sp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Destruição de arsenais</a:t>
            </a:r>
          </a:p>
        </p:txBody>
      </p:sp>
      <p:sp>
        <p:nvSpPr>
          <p:cNvPr id="56" name="Rounded Rectangle 55">
            <a:extLst>
              <a:ext uri="{FF2B5EF4-FFF2-40B4-BE49-F238E27FC236}">
                <a16:creationId xmlns:a16="http://schemas.microsoft.com/office/drawing/2014/main" id="{162B08FE-ACB6-4176-A858-C7E622A29894}"/>
              </a:ext>
            </a:extLst>
          </p:cNvPr>
          <p:cNvSpPr/>
          <p:nvPr/>
        </p:nvSpPr>
        <p:spPr>
          <a:xfrm>
            <a:off x="9047016" y="2120116"/>
            <a:ext cx="2820772" cy="3744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a:t>
            </a:r>
          </a:p>
        </p:txBody>
      </p:sp>
      <p:sp>
        <p:nvSpPr>
          <p:cNvPr id="60" name="Rounded Rectangle 293">
            <a:extLst>
              <a:ext uri="{FF2B5EF4-FFF2-40B4-BE49-F238E27FC236}">
                <a16:creationId xmlns:a16="http://schemas.microsoft.com/office/drawing/2014/main" id="{0089DB0B-4755-4BF8-A839-8F544BFDB7AD}"/>
              </a:ext>
            </a:extLst>
          </p:cNvPr>
          <p:cNvSpPr/>
          <p:nvPr/>
        </p:nvSpPr>
        <p:spPr>
          <a:xfrm>
            <a:off x="9047016" y="1605676"/>
            <a:ext cx="2832126" cy="3744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resiliência da comunidade aos impulsionadores de conflitos contribui para a estabilidade e a construção da paz</a:t>
            </a:r>
          </a:p>
        </p:txBody>
      </p:sp>
      <p:sp>
        <p:nvSpPr>
          <p:cNvPr id="69" name="TextBox 68">
            <a:extLst>
              <a:ext uri="{FF2B5EF4-FFF2-40B4-BE49-F238E27FC236}">
                <a16:creationId xmlns:a16="http://schemas.microsoft.com/office/drawing/2014/main" id="{D55CDBE1-C039-4E8D-ACFA-221899006BBF}"/>
              </a:ext>
            </a:extLst>
          </p:cNvPr>
          <p:cNvSpPr txBox="1"/>
          <p:nvPr/>
        </p:nvSpPr>
        <p:spPr>
          <a:xfrm>
            <a:off x="7715100" y="1626931"/>
            <a:ext cx="1440000" cy="310295"/>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cxnSp>
        <p:nvCxnSpPr>
          <p:cNvPr id="14" name="Straight Connector 13">
            <a:extLst>
              <a:ext uri="{FF2B5EF4-FFF2-40B4-BE49-F238E27FC236}">
                <a16:creationId xmlns:a16="http://schemas.microsoft.com/office/drawing/2014/main" id="{D823C3BB-4110-4E0F-8768-650C2916600E}"/>
              </a:ext>
            </a:extLst>
          </p:cNvPr>
          <p:cNvCxnSpPr>
            <a:cxnSpLocks/>
            <a:stCxn id="16" idx="3"/>
          </p:cNvCxnSpPr>
          <p:nvPr/>
        </p:nvCxnSpPr>
        <p:spPr>
          <a:xfrm>
            <a:off x="1613594" y="1851739"/>
            <a:ext cx="150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F7C5E9-0144-4BE0-AA77-BC2331421988}"/>
              </a:ext>
            </a:extLst>
          </p:cNvPr>
          <p:cNvCxnSpPr>
            <a:cxnSpLocks/>
          </p:cNvCxnSpPr>
          <p:nvPr/>
        </p:nvCxnSpPr>
        <p:spPr>
          <a:xfrm flipV="1">
            <a:off x="1758444" y="1592642"/>
            <a:ext cx="0" cy="46646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A8664F8-F934-40BE-9E34-6EF27F012C86}"/>
              </a:ext>
            </a:extLst>
          </p:cNvPr>
          <p:cNvCxnSpPr/>
          <p:nvPr/>
        </p:nvCxnSpPr>
        <p:spPr>
          <a:xfrm>
            <a:off x="1758444" y="1592642"/>
            <a:ext cx="46637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025E0D6-EB58-4BD9-9BE6-CE9775A8B2BA}"/>
              </a:ext>
            </a:extLst>
          </p:cNvPr>
          <p:cNvCxnSpPr>
            <a:cxnSpLocks/>
          </p:cNvCxnSpPr>
          <p:nvPr/>
        </p:nvCxnSpPr>
        <p:spPr>
          <a:xfrm>
            <a:off x="1758444" y="2059110"/>
            <a:ext cx="47834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FFF2D0-FADD-AE9E-C3C9-D5084C857829}"/>
              </a:ext>
            </a:extLst>
          </p:cNvPr>
          <p:cNvGrpSpPr/>
          <p:nvPr/>
        </p:nvGrpSpPr>
        <p:grpSpPr>
          <a:xfrm>
            <a:off x="4121145" y="1592642"/>
            <a:ext cx="1004320" cy="504896"/>
            <a:chOff x="3946968" y="1592642"/>
            <a:chExt cx="1178497" cy="504896"/>
          </a:xfrm>
        </p:grpSpPr>
        <p:cxnSp>
          <p:nvCxnSpPr>
            <p:cNvPr id="64" name="Straight Arrow Connector 63">
              <a:extLst>
                <a:ext uri="{FF2B5EF4-FFF2-40B4-BE49-F238E27FC236}">
                  <a16:creationId xmlns:a16="http://schemas.microsoft.com/office/drawing/2014/main" id="{92A9E1C1-9C80-48BC-94B0-FB82275FB667}"/>
                </a:ext>
              </a:extLst>
            </p:cNvPr>
            <p:cNvCxnSpPr>
              <a:cxnSpLocks/>
            </p:cNvCxnSpPr>
            <p:nvPr/>
          </p:nvCxnSpPr>
          <p:spPr>
            <a:xfrm flipV="1">
              <a:off x="3946969" y="1592642"/>
              <a:ext cx="1178496" cy="25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0D50290-8CDF-4883-820A-BDDC72B5D58E}"/>
                </a:ext>
              </a:extLst>
            </p:cNvPr>
            <p:cNvCxnSpPr>
              <a:cxnSpLocks/>
            </p:cNvCxnSpPr>
            <p:nvPr/>
          </p:nvCxnSpPr>
          <p:spPr>
            <a:xfrm>
              <a:off x="3946968" y="2097538"/>
              <a:ext cx="1178497"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48E79D88-E75F-497A-BB6E-F44BECCE2161}"/>
              </a:ext>
            </a:extLst>
          </p:cNvPr>
          <p:cNvSpPr txBox="1"/>
          <p:nvPr/>
        </p:nvSpPr>
        <p:spPr>
          <a:xfrm>
            <a:off x="342721" y="2694307"/>
            <a:ext cx="11388550" cy="375668"/>
          </a:xfrm>
          <a:prstGeom prst="rect">
            <a:avLst/>
          </a:prstGeom>
          <a:noFill/>
        </p:spPr>
        <p:txBody>
          <a:bodyPr wrap="square" lIns="0" numCol="1" spcCol="144000">
            <a:noAutofit/>
          </a:bodyPr>
          <a:lstStyle/>
          <a:p>
            <a:pPr>
              <a:defRPr sz="1000">
                <a:latin typeface="Arial" panose="020B0604020202020204" pitchFamily="34" charset="0"/>
              </a:defRPr>
            </a:pPr>
            <a:r>
              <a:rPr sz="900"/>
              <a:t>Premissas: Por exemplo,</a:t>
            </a:r>
            <a:r>
              <a:rPr sz="900">
                <a:effectLst/>
              </a:rPr>
              <a:t> consenso e apoio à destruição de estoques fornecidos pelas autoridades necessárias; consulte também as</a:t>
            </a:r>
            <a:r>
              <a:rPr sz="900"/>
              <a:t> premissas anexas 1, 2, 3, 4, 7, 8, 9, 13, 16, 20, 21, 22, 23, 26, 27, 28, 31.</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404072" y="1892667"/>
            <a:ext cx="1710180" cy="332885"/>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a:latin typeface="Arial" panose="020B0604020202020204" pitchFamily="34" charset="0"/>
              </a:defRPr>
            </a:pPr>
            <a:r>
              <a:rPr sz="800"/>
              <a:t>Stocks reduzidos de engenho explosivo</a:t>
            </a:r>
          </a:p>
        </p:txBody>
      </p:sp>
      <p:sp>
        <p:nvSpPr>
          <p:cNvPr id="57" name="Rounded Rectangle 308">
            <a:extLst>
              <a:ext uri="{FF2B5EF4-FFF2-40B4-BE49-F238E27FC236}">
                <a16:creationId xmlns:a16="http://schemas.microsoft.com/office/drawing/2014/main" id="{EE572C27-2127-4DF2-9AEF-6E02BA50CB07}"/>
              </a:ext>
            </a:extLst>
          </p:cNvPr>
          <p:cNvSpPr/>
          <p:nvPr/>
        </p:nvSpPr>
        <p:spPr>
          <a:xfrm>
            <a:off x="2404072" y="1396034"/>
            <a:ext cx="1710180" cy="396000"/>
          </a:xfrm>
          <a:prstGeom prst="roundRect">
            <a:avLst/>
          </a:prstGeom>
          <a:solidFill>
            <a:srgbClr val="F0F0F0"/>
          </a:solidFill>
          <a:ln w="19050">
            <a:solidFill>
              <a:srgbClr val="009FE3"/>
            </a:solidFill>
          </a:ln>
        </p:spPr>
        <p:txBody>
          <a:bodyPr wrap="square" lIns="36000" tIns="36000" rIns="36000" bIns="36000" anchor="ctr" anchorCtr="0">
            <a:noAutofit/>
          </a:bodyPr>
          <a:lstStyle/>
          <a:p>
            <a:pPr algn="ctr">
              <a:defRPr sz="900">
                <a:solidFill>
                  <a:schemeClr val="tx1"/>
                </a:solidFill>
                <a:latin typeface="Arial" panose="020B0604020202020204" pitchFamily="34" charset="0"/>
                <a:cs typeface="Arial" charset="0"/>
              </a:defRPr>
            </a:pPr>
            <a:r>
              <a:rPr sz="800"/>
              <a:t>Riscos de riscos explosivos removidos</a:t>
            </a:r>
          </a:p>
        </p:txBody>
      </p:sp>
      <p:sp>
        <p:nvSpPr>
          <p:cNvPr id="12" name="Rectangle 11">
            <a:extLst>
              <a:ext uri="{FF2B5EF4-FFF2-40B4-BE49-F238E27FC236}">
                <a16:creationId xmlns:a16="http://schemas.microsoft.com/office/drawing/2014/main" id="{735DC0C0-B6D5-99E8-4C8A-4FA56A2624C3}"/>
              </a:ext>
            </a:extLst>
          </p:cNvPr>
          <p:cNvSpPr/>
          <p:nvPr/>
        </p:nvSpPr>
        <p:spPr>
          <a:xfrm>
            <a:off x="358812" y="735704"/>
            <a:ext cx="1801775" cy="169277"/>
          </a:xfrm>
          <a:prstGeom prst="rect">
            <a:avLst/>
          </a:prstGeom>
        </p:spPr>
        <p:txBody>
          <a:bodyPr wrap="none" lIns="0" tIns="0" rIns="0" bIns="0">
            <a:spAutoFit/>
          </a:bodyPr>
          <a:lstStyle/>
          <a:p>
            <a:pPr>
              <a:defRPr sz="1200">
                <a:latin typeface="Arial" panose="020B0604020202020204" pitchFamily="34" charset="0"/>
              </a:defRPr>
            </a:pPr>
            <a:r>
              <a:rPr sz="1100"/>
              <a:t>Teoria do diagrama de ação </a:t>
            </a:r>
            <a:endParaRPr lang="en-US" sz="1100" dirty="0">
              <a:latin typeface="Arial" panose="020B0604020202020204" pitchFamily="34" charset="0"/>
            </a:endParaRPr>
          </a:p>
        </p:txBody>
      </p:sp>
      <p:cxnSp>
        <p:nvCxnSpPr>
          <p:cNvPr id="5" name="Connector: Elbow 39">
            <a:extLst>
              <a:ext uri="{FF2B5EF4-FFF2-40B4-BE49-F238E27FC236}">
                <a16:creationId xmlns:a16="http://schemas.microsoft.com/office/drawing/2014/main" id="{4E9D6FEF-B2A3-36DC-FC4F-9D701F47A06F}"/>
              </a:ext>
            </a:extLst>
          </p:cNvPr>
          <p:cNvCxnSpPr>
            <a:cxnSpLocks/>
          </p:cNvCxnSpPr>
          <p:nvPr/>
        </p:nvCxnSpPr>
        <p:spPr>
          <a:xfrm rot="10800000" flipV="1">
            <a:off x="8897300" y="1257781"/>
            <a:ext cx="10003" cy="1107063"/>
          </a:xfrm>
          <a:prstGeom prst="bentConnector3">
            <a:avLst>
              <a:gd name="adj1" fmla="val 2668030"/>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DF00F6E-DAD8-4A7B-1031-B94708AAB593}"/>
              </a:ext>
            </a:extLst>
          </p:cNvPr>
          <p:cNvCxnSpPr>
            <a:cxnSpLocks/>
          </p:cNvCxnSpPr>
          <p:nvPr/>
        </p:nvCxnSpPr>
        <p:spPr>
          <a:xfrm>
            <a:off x="7583192" y="2149788"/>
            <a:ext cx="96663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4E3B0A6-C5E7-B273-BE56-32A335F143B7}"/>
              </a:ext>
            </a:extLst>
          </p:cNvPr>
          <p:cNvCxnSpPr>
            <a:cxnSpLocks/>
          </p:cNvCxnSpPr>
          <p:nvPr/>
        </p:nvCxnSpPr>
        <p:spPr>
          <a:xfrm>
            <a:off x="7605675" y="1486660"/>
            <a:ext cx="94414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14CDE2-61FD-B894-D091-18660CE6A9A9}"/>
              </a:ext>
            </a:extLst>
          </p:cNvPr>
          <p:cNvCxnSpPr>
            <a:cxnSpLocks/>
          </p:cNvCxnSpPr>
          <p:nvPr/>
        </p:nvCxnSpPr>
        <p:spPr>
          <a:xfrm>
            <a:off x="8636545" y="1814364"/>
            <a:ext cx="21060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9C1EC7-BEA8-4418-8705-48F144DBEBB9}"/>
              </a:ext>
            </a:extLst>
          </p:cNvPr>
          <p:cNvSpPr txBox="1"/>
          <p:nvPr/>
        </p:nvSpPr>
        <p:spPr>
          <a:xfrm>
            <a:off x="5159332" y="1201784"/>
            <a:ext cx="2521901" cy="551027"/>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Risco </a:t>
            </a:r>
            <a:r>
              <a:rPr sz="800">
                <a:solidFill>
                  <a:schemeClr val="tx1"/>
                </a:solidFill>
              </a:rPr>
              <a:t>de dano reduzido aumenta os retornos e a liberdade de movimentos </a:t>
            </a:r>
            <a:endParaRPr lang="en-GB" sz="800" dirty="0">
              <a:latin typeface="Arial" panose="020B0604020202020204" pitchFamily="34" charset="0"/>
            </a:endParaRPr>
          </a:p>
        </p:txBody>
      </p:sp>
      <p:sp>
        <p:nvSpPr>
          <p:cNvPr id="55" name="Rounded Rectangle 300">
            <a:extLst>
              <a:ext uri="{FF2B5EF4-FFF2-40B4-BE49-F238E27FC236}">
                <a16:creationId xmlns:a16="http://schemas.microsoft.com/office/drawing/2014/main" id="{0D9D1193-1FF4-4892-919B-18B9BF25B4E0}"/>
              </a:ext>
            </a:extLst>
          </p:cNvPr>
          <p:cNvSpPr/>
          <p:nvPr/>
        </p:nvSpPr>
        <p:spPr>
          <a:xfrm>
            <a:off x="5159334" y="1896652"/>
            <a:ext cx="2521900" cy="540000"/>
          </a:xfrm>
          <a:prstGeom prst="roundRect">
            <a:avLst/>
          </a:prstGeom>
          <a:solidFill>
            <a:srgbClr val="F0F0F0"/>
          </a:solidFill>
          <a:ln w="19050">
            <a:solidFill>
              <a:srgbClr val="7DB414"/>
            </a:solidFill>
          </a:ln>
        </p:spPr>
        <p:txBody>
          <a:bodyPr wrap="square" lIns="36000" tIns="36000" rIns="36000" bIns="36000" anchor="ctr" anchorCtr="0">
            <a:noAutofit/>
          </a:bodyPr>
          <a:lstStyle/>
          <a:p>
            <a:pPr algn="ctr">
              <a:defRPr sz="900">
                <a:solidFill>
                  <a:schemeClr val="tx1"/>
                </a:solidFill>
                <a:latin typeface="Arial" panose="020B0604020202020204" pitchFamily="34" charset="0"/>
              </a:defRPr>
            </a:pPr>
            <a:r>
              <a:rPr sz="800" dirty="0" err="1"/>
              <a:t>Progressos</a:t>
            </a:r>
            <a:r>
              <a:rPr sz="800" dirty="0"/>
              <a:t> </a:t>
            </a:r>
            <a:r>
              <a:rPr sz="800" dirty="0" err="1"/>
              <a:t>mensuráveis</a:t>
            </a:r>
            <a:r>
              <a:rPr sz="800" dirty="0"/>
              <a:t> no </a:t>
            </a:r>
            <a:r>
              <a:rPr sz="800" dirty="0" err="1"/>
              <a:t>sentido</a:t>
            </a:r>
            <a:r>
              <a:rPr sz="800" dirty="0"/>
              <a:t> do </a:t>
            </a:r>
            <a:r>
              <a:rPr sz="800" dirty="0" err="1"/>
              <a:t>cumprimento</a:t>
            </a:r>
            <a:r>
              <a:rPr sz="800" dirty="0"/>
              <a:t> e </a:t>
            </a:r>
            <a:r>
              <a:rPr sz="800" dirty="0" err="1"/>
              <a:t>universalização</a:t>
            </a:r>
            <a:r>
              <a:rPr sz="800" dirty="0"/>
              <a:t> dos </a:t>
            </a:r>
            <a:r>
              <a:rPr sz="800" dirty="0" err="1"/>
              <a:t>tratados</a:t>
            </a:r>
            <a:r>
              <a:rPr sz="800" dirty="0"/>
              <a:t> </a:t>
            </a:r>
            <a:r>
              <a:rPr sz="800" dirty="0" err="1"/>
              <a:t>APMBC</a:t>
            </a:r>
            <a:r>
              <a:rPr sz="800" dirty="0"/>
              <a:t>, </a:t>
            </a:r>
            <a:br>
              <a:rPr lang="en-GB" sz="800" dirty="0">
                <a:solidFill>
                  <a:schemeClr val="tx1"/>
                </a:solidFill>
                <a:latin typeface="Arial" panose="020B0604020202020204" pitchFamily="34" charset="0"/>
              </a:rPr>
            </a:br>
            <a:r>
              <a:rPr sz="800" dirty="0" err="1"/>
              <a:t>CCM</a:t>
            </a:r>
            <a:r>
              <a:rPr sz="800" dirty="0"/>
              <a:t> </a:t>
            </a:r>
            <a:br>
              <a:rPr lang="en-GB" sz="800" dirty="0">
                <a:solidFill>
                  <a:schemeClr val="tx1"/>
                </a:solidFill>
                <a:latin typeface="Arial" panose="020B0604020202020204" pitchFamily="34" charset="0"/>
              </a:rPr>
            </a:br>
            <a:r>
              <a:rPr sz="800" dirty="0"/>
              <a:t>e </a:t>
            </a:r>
            <a:r>
              <a:rPr sz="800" dirty="0" err="1"/>
              <a:t>CCW</a:t>
            </a:r>
            <a:endParaRPr sz="800" dirty="0"/>
          </a:p>
        </p:txBody>
      </p:sp>
      <p:sp>
        <p:nvSpPr>
          <p:cNvPr id="10" name="Slide Number Placeholder 5">
            <a:extLst>
              <a:ext uri="{FF2B5EF4-FFF2-40B4-BE49-F238E27FC236}">
                <a16:creationId xmlns:a16="http://schemas.microsoft.com/office/drawing/2014/main" id="{EE91EED1-45DB-3377-1E33-8D239F63CFC0}"/>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25</a:t>
            </a:fld>
            <a:endParaRPr lang="en-GB" sz="1050" dirty="0"/>
          </a:p>
        </p:txBody>
      </p:sp>
    </p:spTree>
    <p:extLst>
      <p:ext uri="{BB962C8B-B14F-4D97-AF65-F5344CB8AC3E}">
        <p14:creationId xmlns:p14="http://schemas.microsoft.com/office/powerpoint/2010/main" val="153102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75829F-4BDC-D144-AB20-5FE7DE2D9A9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sp>
        <p:nvSpPr>
          <p:cNvPr id="2" name="Rectangle 1">
            <a:extLst>
              <a:ext uri="{FF2B5EF4-FFF2-40B4-BE49-F238E27FC236}">
                <a16:creationId xmlns:a16="http://schemas.microsoft.com/office/drawing/2014/main" id="{EE5BC4A9-EB05-10DF-F536-A343D132B765}"/>
              </a:ext>
            </a:extLst>
          </p:cNvPr>
          <p:cNvSpPr/>
          <p:nvPr/>
        </p:nvSpPr>
        <p:spPr>
          <a:xfrm>
            <a:off x="371861" y="308863"/>
            <a:ext cx="11389274" cy="800219"/>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Destruição de arsenais</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Flowchart: Connector 9">
            <a:extLst>
              <a:ext uri="{FF2B5EF4-FFF2-40B4-BE49-F238E27FC236}">
                <a16:creationId xmlns:a16="http://schemas.microsoft.com/office/drawing/2014/main" id="{A811058A-49CC-86CC-8AE0-B505DE65B5EF}"/>
              </a:ext>
            </a:extLst>
          </p:cNvPr>
          <p:cNvSpPr/>
          <p:nvPr/>
        </p:nvSpPr>
        <p:spPr>
          <a:xfrm>
            <a:off x="5424474" y="3423920"/>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400" b="1">
                <a:solidFill>
                  <a:srgbClr val="002060"/>
                </a:solidFill>
                <a:latin typeface="Arial" panose="020B0604020202020204" pitchFamily="34" charset="0"/>
                <a:cs typeface="Arial" panose="020B0604020202020204" pitchFamily="34" charset="0"/>
              </a:defRPr>
            </a:pPr>
            <a:r>
              <a:t>Destruição de arsenais</a:t>
            </a:r>
          </a:p>
        </p:txBody>
      </p:sp>
      <p:sp>
        <p:nvSpPr>
          <p:cNvPr id="5" name="Rounded Rectangle 4">
            <a:extLst>
              <a:ext uri="{FF2B5EF4-FFF2-40B4-BE49-F238E27FC236}">
                <a16:creationId xmlns:a16="http://schemas.microsoft.com/office/drawing/2014/main" id="{C798F1FD-27B4-512E-8BFB-6F799252A365}"/>
              </a:ext>
            </a:extLst>
          </p:cNvPr>
          <p:cNvSpPr/>
          <p:nvPr/>
        </p:nvSpPr>
        <p:spPr>
          <a:xfrm>
            <a:off x="983145" y="1514042"/>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anchor="t" anchorCtr="0"/>
          <a:lstStyle/>
          <a:p>
            <a:pPr>
              <a:defRPr sz="1400" b="1">
                <a:solidFill>
                  <a:srgbClr val="002060"/>
                </a:solidFill>
                <a:latin typeface="Arial" panose="020B0604020202020204" pitchFamily="34" charset="0"/>
                <a:cs typeface="Arial" panose="020B0604020202020204" pitchFamily="34" charset="0"/>
              </a:defRPr>
            </a:pPr>
            <a:r>
              <a:rPr dirty="0" err="1"/>
              <a:t>Libertação</a:t>
            </a:r>
            <a:r>
              <a:rPr dirty="0"/>
              <a:t> de </a:t>
            </a:r>
            <a:r>
              <a:rPr dirty="0" err="1"/>
              <a:t>terras</a:t>
            </a:r>
            <a:r>
              <a:rPr dirty="0"/>
              <a:t> e EOD</a:t>
            </a:r>
          </a:p>
          <a:p>
            <a:pPr>
              <a:defRPr sz="1200" kern="1200">
                <a:solidFill>
                  <a:srgbClr val="002060"/>
                </a:solidFill>
                <a:latin typeface="Arial" panose="020B0604020202020204" pitchFamily="34" charset="0"/>
                <a:ea typeface="+mn-ea"/>
                <a:cs typeface="Arial" panose="020B0604020202020204" pitchFamily="34" charset="0"/>
              </a:defRPr>
            </a:pPr>
            <a:r>
              <a:rPr dirty="0"/>
              <a:t>A </a:t>
            </a:r>
            <a:r>
              <a:rPr dirty="0" err="1"/>
              <a:t>destruição</a:t>
            </a:r>
            <a:r>
              <a:rPr dirty="0"/>
              <a:t> de stocks e a </a:t>
            </a:r>
            <a:r>
              <a:rPr lang="pt-PT" dirty="0"/>
              <a:t>libertação</a:t>
            </a:r>
            <a:r>
              <a:rPr dirty="0"/>
              <a:t> de </a:t>
            </a:r>
            <a:r>
              <a:rPr dirty="0" err="1"/>
              <a:t>terras</a:t>
            </a:r>
            <a:r>
              <a:rPr dirty="0"/>
              <a:t> </a:t>
            </a:r>
            <a:r>
              <a:rPr dirty="0" err="1"/>
              <a:t>reduzem</a:t>
            </a:r>
            <a:r>
              <a:rPr dirty="0"/>
              <a:t> o </a:t>
            </a:r>
            <a:r>
              <a:rPr dirty="0" err="1"/>
              <a:t>risco</a:t>
            </a:r>
            <a:r>
              <a:rPr dirty="0"/>
              <a:t> e </a:t>
            </a:r>
            <a:r>
              <a:rPr dirty="0" err="1"/>
              <a:t>contribuem</a:t>
            </a:r>
            <a:r>
              <a:rPr dirty="0"/>
              <a:t> para as </a:t>
            </a:r>
            <a:r>
              <a:rPr dirty="0" err="1"/>
              <a:t>obrigações</a:t>
            </a:r>
            <a:r>
              <a:rPr dirty="0"/>
              <a:t> do </a:t>
            </a:r>
            <a:r>
              <a:rPr dirty="0" err="1"/>
              <a:t>tratado</a:t>
            </a:r>
            <a:r>
              <a:rPr dirty="0"/>
              <a:t>. As AN e </a:t>
            </a:r>
            <a:r>
              <a:rPr dirty="0" err="1"/>
              <a:t>implementadores</a:t>
            </a:r>
            <a:r>
              <a:rPr dirty="0"/>
              <a:t> de </a:t>
            </a:r>
            <a:r>
              <a:rPr dirty="0" err="1"/>
              <a:t>libertação</a:t>
            </a:r>
            <a:r>
              <a:rPr dirty="0"/>
              <a:t> de </a:t>
            </a:r>
            <a:r>
              <a:rPr dirty="0" err="1"/>
              <a:t>terras</a:t>
            </a:r>
            <a:r>
              <a:rPr dirty="0"/>
              <a:t> </a:t>
            </a:r>
            <a:r>
              <a:rPr dirty="0" err="1"/>
              <a:t>devem</a:t>
            </a:r>
            <a:r>
              <a:rPr dirty="0"/>
              <a:t> </a:t>
            </a:r>
            <a:r>
              <a:rPr dirty="0" err="1"/>
              <a:t>estar</a:t>
            </a:r>
            <a:r>
              <a:rPr dirty="0"/>
              <a:t> </a:t>
            </a:r>
            <a:r>
              <a:rPr dirty="0" err="1"/>
              <a:t>defendendo</a:t>
            </a:r>
            <a:r>
              <a:rPr dirty="0"/>
              <a:t> a </a:t>
            </a:r>
            <a:r>
              <a:rPr dirty="0" err="1"/>
              <a:t>destruição</a:t>
            </a:r>
            <a:r>
              <a:rPr dirty="0"/>
              <a:t> de stocks e vice-versa.  </a:t>
            </a:r>
            <a:endParaRPr lang="en-GB" sz="1800" dirty="0">
              <a:solidFill>
                <a:schemeClr val="tx1"/>
              </a:solidFill>
              <a:latin typeface="Arial" panose="020B0604020202020204" pitchFamily="34" charset="0"/>
            </a:endParaRPr>
          </a:p>
        </p:txBody>
      </p:sp>
      <p:sp>
        <p:nvSpPr>
          <p:cNvPr id="6" name="Rounded Rectangle 5">
            <a:extLst>
              <a:ext uri="{FF2B5EF4-FFF2-40B4-BE49-F238E27FC236}">
                <a16:creationId xmlns:a16="http://schemas.microsoft.com/office/drawing/2014/main" id="{9F866BA9-8303-EC1D-DFA1-5F8E2854B676}"/>
              </a:ext>
            </a:extLst>
          </p:cNvPr>
          <p:cNvSpPr/>
          <p:nvPr/>
        </p:nvSpPr>
        <p:spPr>
          <a:xfrm>
            <a:off x="6807711" y="151919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t>Os arsenais podem não ser eliminados imediatamente e a EORE é necessária para ajudar a gerir os riscos até que possam ser destruídos. Se existirem lojas de munições inseguras, o risco de uma explosão não planeada de tais lojas (UEMS) deve ser incluído nas mensagens da EORE.</a:t>
            </a:r>
          </a:p>
        </p:txBody>
      </p:sp>
      <p:sp>
        <p:nvSpPr>
          <p:cNvPr id="7" name="Rounded Rectangle 6">
            <a:extLst>
              <a:ext uri="{FF2B5EF4-FFF2-40B4-BE49-F238E27FC236}">
                <a16:creationId xmlns:a16="http://schemas.microsoft.com/office/drawing/2014/main" id="{C744A487-8045-A0E9-41D6-B1B5D85035BD}"/>
              </a:ext>
            </a:extLst>
          </p:cNvPr>
          <p:cNvSpPr/>
          <p:nvPr/>
        </p:nvSpPr>
        <p:spPr>
          <a:xfrm>
            <a:off x="307485" y="3301132"/>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a:solidFill>
                  <a:srgbClr val="002060"/>
                </a:solidFill>
                <a:latin typeface="Arial" panose="020B0604020202020204" pitchFamily="34" charset="0"/>
                <a:cs typeface="Arial" panose="020B0604020202020204" pitchFamily="34" charset="0"/>
              </a:defRPr>
            </a:pPr>
            <a:r>
              <a:rPr sz="1400" b="1" dirty="0" err="1"/>
              <a:t>Desenvolvimento</a:t>
            </a:r>
            <a:r>
              <a:rPr sz="1400" b="1" dirty="0"/>
              <a:t> de </a:t>
            </a:r>
            <a:r>
              <a:rPr sz="1400" b="1" dirty="0" err="1"/>
              <a:t>Capacidade</a:t>
            </a:r>
            <a:r>
              <a:rPr sz="1400" b="1" dirty="0"/>
              <a:t> das </a:t>
            </a:r>
            <a:r>
              <a:rPr sz="1400" b="1" dirty="0" err="1"/>
              <a:t>Autoridades</a:t>
            </a:r>
            <a:r>
              <a:rPr sz="1400" b="1" dirty="0"/>
              <a:t> </a:t>
            </a:r>
            <a:r>
              <a:rPr sz="1400" b="1" dirty="0" err="1"/>
              <a:t>Nacionais</a:t>
            </a:r>
            <a:r>
              <a:rPr sz="1400" b="1" dirty="0"/>
              <a:t> As </a:t>
            </a:r>
            <a:r>
              <a:rPr sz="1200" dirty="0"/>
              <a:t>AN com </a:t>
            </a:r>
            <a:r>
              <a:rPr sz="1200" dirty="0" err="1"/>
              <a:t>maior</a:t>
            </a:r>
            <a:r>
              <a:rPr sz="1200" dirty="0"/>
              <a:t> </a:t>
            </a:r>
            <a:r>
              <a:rPr sz="1200" dirty="0" err="1"/>
              <a:t>capacidade</a:t>
            </a:r>
            <a:r>
              <a:rPr sz="1200" dirty="0"/>
              <a:t> </a:t>
            </a:r>
            <a:r>
              <a:rPr sz="1200" dirty="0" err="1"/>
              <a:t>são</a:t>
            </a:r>
            <a:r>
              <a:rPr sz="1200" dirty="0"/>
              <a:t> </a:t>
            </a:r>
            <a:r>
              <a:rPr sz="1200" dirty="0" err="1"/>
              <a:t>mais</a:t>
            </a:r>
            <a:r>
              <a:rPr sz="1200" dirty="0"/>
              <a:t> </a:t>
            </a:r>
            <a:r>
              <a:rPr sz="1200" dirty="0" err="1"/>
              <a:t>capazes</a:t>
            </a:r>
            <a:r>
              <a:rPr sz="1200" dirty="0"/>
              <a:t> de </a:t>
            </a:r>
            <a:r>
              <a:rPr sz="1200" dirty="0" err="1"/>
              <a:t>conduzir</a:t>
            </a:r>
            <a:r>
              <a:rPr sz="1200" dirty="0"/>
              <a:t> a </a:t>
            </a:r>
            <a:r>
              <a:rPr sz="1200" dirty="0" err="1"/>
              <a:t>advocacia</a:t>
            </a:r>
            <a:r>
              <a:rPr sz="1200" dirty="0"/>
              <a:t> e/</a:t>
            </a:r>
            <a:r>
              <a:rPr sz="1200" dirty="0" err="1"/>
              <a:t>ou</a:t>
            </a:r>
            <a:r>
              <a:rPr sz="1200" dirty="0"/>
              <a:t> </a:t>
            </a:r>
            <a:r>
              <a:rPr sz="1200" dirty="0" err="1"/>
              <a:t>gerir</a:t>
            </a:r>
            <a:r>
              <a:rPr sz="1200" dirty="0"/>
              <a:t> a </a:t>
            </a:r>
            <a:r>
              <a:rPr sz="1200" dirty="0" err="1"/>
              <a:t>destruição</a:t>
            </a:r>
            <a:r>
              <a:rPr sz="1200" dirty="0"/>
              <a:t> de estoques.</a:t>
            </a:r>
            <a:endParaRPr lang="en-GB" sz="1800" dirty="0">
              <a:solidFill>
                <a:schemeClr val="tx1"/>
              </a:solidFill>
              <a:latin typeface="Arial" panose="020B0604020202020204" pitchFamily="34" charset="0"/>
            </a:endParaRPr>
          </a:p>
        </p:txBody>
      </p:sp>
      <p:sp>
        <p:nvSpPr>
          <p:cNvPr id="9" name="Rounded Rectangle 8">
            <a:extLst>
              <a:ext uri="{FF2B5EF4-FFF2-40B4-BE49-F238E27FC236}">
                <a16:creationId xmlns:a16="http://schemas.microsoft.com/office/drawing/2014/main" id="{8618CEB9-33D1-C32A-61B8-68A871911D24}"/>
              </a:ext>
            </a:extLst>
          </p:cNvPr>
          <p:cNvSpPr/>
          <p:nvPr/>
        </p:nvSpPr>
        <p:spPr>
          <a:xfrm>
            <a:off x="7375834" y="3303709"/>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Desenvolvimento de Capacidade de IP Locais </a:t>
            </a:r>
          </a:p>
          <a:p>
            <a:pPr>
              <a:defRPr sz="1200">
                <a:solidFill>
                  <a:srgbClr val="002060"/>
                </a:solidFill>
                <a:latin typeface="Arial" panose="020B0604020202020204" pitchFamily="34" charset="0"/>
                <a:cs typeface="Arial" panose="020B0604020202020204" pitchFamily="34" charset="0"/>
              </a:defRPr>
            </a:pPr>
            <a:r>
              <a:t>O apoio ao desenvolvimento de capacidades para implementadores locais de ação de minas pode fortalecer a capacidade nacional para conduzir a destruição de stocks e/ou aumentar os esforços nacionais de defesa para reduzir stocks (que podem incluir gestão de armas e munições).</a:t>
            </a:r>
            <a:endParaRPr lang="en-GB" sz="1800" dirty="0">
              <a:solidFill>
                <a:schemeClr val="tx1"/>
              </a:solidFill>
              <a:latin typeface="Arial" panose="020B0604020202020204" pitchFamily="34" charset="0"/>
            </a:endParaRPr>
          </a:p>
        </p:txBody>
      </p:sp>
      <p:sp>
        <p:nvSpPr>
          <p:cNvPr id="10" name="Rounded Rectangle 9">
            <a:extLst>
              <a:ext uri="{FF2B5EF4-FFF2-40B4-BE49-F238E27FC236}">
                <a16:creationId xmlns:a16="http://schemas.microsoft.com/office/drawing/2014/main" id="{AA7D662B-71A2-1176-F894-C3AE0877E6F2}"/>
              </a:ext>
            </a:extLst>
          </p:cNvPr>
          <p:cNvSpPr/>
          <p:nvPr/>
        </p:nvSpPr>
        <p:spPr>
          <a:xfrm>
            <a:off x="6857141" y="508822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dirty="0" err="1"/>
              <a:t>Advocacia</a:t>
            </a:r>
            <a:r>
              <a:rPr dirty="0"/>
              <a:t> e </a:t>
            </a:r>
            <a:r>
              <a:rPr dirty="0" err="1"/>
              <a:t>Inclusão</a:t>
            </a:r>
            <a:endParaRPr dirty="0"/>
          </a:p>
          <a:p>
            <a:pPr>
              <a:defRPr sz="1200">
                <a:solidFill>
                  <a:srgbClr val="002060"/>
                </a:solidFill>
                <a:latin typeface="Arial" panose="020B0604020202020204" pitchFamily="34" charset="0"/>
                <a:cs typeface="Arial" panose="020B0604020202020204" pitchFamily="34" charset="0"/>
              </a:defRPr>
            </a:pPr>
            <a:r>
              <a:rPr dirty="0" err="1"/>
              <a:t>Todas</a:t>
            </a:r>
            <a:r>
              <a:rPr dirty="0"/>
              <a:t> as </a:t>
            </a:r>
            <a:r>
              <a:rPr dirty="0" err="1"/>
              <a:t>partes</a:t>
            </a:r>
            <a:r>
              <a:rPr dirty="0"/>
              <a:t> </a:t>
            </a:r>
            <a:r>
              <a:rPr dirty="0" err="1"/>
              <a:t>interessadas</a:t>
            </a:r>
            <a:r>
              <a:rPr dirty="0"/>
              <a:t> </a:t>
            </a:r>
            <a:r>
              <a:rPr dirty="0" err="1"/>
              <a:t>podem</a:t>
            </a:r>
            <a:r>
              <a:rPr dirty="0"/>
              <a:t> defender a </a:t>
            </a:r>
            <a:r>
              <a:rPr dirty="0" err="1"/>
              <a:t>destruição</a:t>
            </a:r>
            <a:r>
              <a:rPr dirty="0"/>
              <a:t> de </a:t>
            </a:r>
            <a:r>
              <a:rPr dirty="0" err="1"/>
              <a:t>arsenais</a:t>
            </a:r>
            <a:r>
              <a:rPr dirty="0"/>
              <a:t> </a:t>
            </a:r>
            <a:r>
              <a:rPr dirty="0" err="1"/>
              <a:t>como</a:t>
            </a:r>
            <a:r>
              <a:rPr dirty="0"/>
              <a:t> </a:t>
            </a:r>
            <a:r>
              <a:rPr dirty="0" err="1"/>
              <a:t>parte</a:t>
            </a:r>
            <a:r>
              <a:rPr dirty="0"/>
              <a:t> da </a:t>
            </a:r>
            <a:r>
              <a:rPr dirty="0" err="1"/>
              <a:t>universalização</a:t>
            </a:r>
            <a:r>
              <a:rPr dirty="0"/>
              <a:t> </a:t>
            </a:r>
            <a:r>
              <a:rPr dirty="0" err="1"/>
              <a:t>mais</a:t>
            </a:r>
            <a:r>
              <a:rPr dirty="0"/>
              <a:t> </a:t>
            </a:r>
            <a:r>
              <a:rPr dirty="0" err="1"/>
              <a:t>ampla</a:t>
            </a:r>
            <a:r>
              <a:rPr dirty="0"/>
              <a:t> e do </a:t>
            </a:r>
            <a:r>
              <a:rPr dirty="0" err="1"/>
              <a:t>cumprimento</a:t>
            </a:r>
            <a:r>
              <a:rPr dirty="0"/>
              <a:t> dos </a:t>
            </a:r>
            <a:r>
              <a:rPr dirty="0" err="1"/>
              <a:t>tratados</a:t>
            </a:r>
            <a:r>
              <a:rPr dirty="0"/>
              <a:t> </a:t>
            </a:r>
            <a:r>
              <a:rPr dirty="0" err="1"/>
              <a:t>APMBC</a:t>
            </a:r>
            <a:r>
              <a:rPr dirty="0"/>
              <a:t> e </a:t>
            </a:r>
            <a:r>
              <a:rPr dirty="0" err="1"/>
              <a:t>CCM</a:t>
            </a:r>
            <a:r>
              <a:rPr dirty="0"/>
              <a:t>, </a:t>
            </a:r>
            <a:r>
              <a:rPr dirty="0" err="1"/>
              <a:t>cumprindo</a:t>
            </a:r>
            <a:r>
              <a:rPr dirty="0"/>
              <a:t> </a:t>
            </a:r>
            <a:r>
              <a:rPr dirty="0" err="1"/>
              <a:t>os</a:t>
            </a:r>
            <a:r>
              <a:rPr dirty="0"/>
              <a:t> </a:t>
            </a:r>
            <a:r>
              <a:rPr dirty="0" err="1"/>
              <a:t>objetivos</a:t>
            </a:r>
            <a:r>
              <a:rPr dirty="0"/>
              <a:t> dos </a:t>
            </a:r>
            <a:r>
              <a:rPr dirty="0" err="1"/>
              <a:t>Estados</a:t>
            </a:r>
            <a:r>
              <a:rPr dirty="0"/>
              <a:t> e </a:t>
            </a:r>
            <a:r>
              <a:rPr dirty="0" err="1"/>
              <a:t>facilitando</a:t>
            </a:r>
            <a:r>
              <a:rPr dirty="0"/>
              <a:t> </a:t>
            </a:r>
            <a:r>
              <a:rPr dirty="0" err="1"/>
              <a:t>comunidades</a:t>
            </a:r>
            <a:r>
              <a:rPr dirty="0"/>
              <a:t> </a:t>
            </a:r>
            <a:r>
              <a:rPr dirty="0" err="1"/>
              <a:t>mais</a:t>
            </a:r>
            <a:r>
              <a:rPr dirty="0"/>
              <a:t> </a:t>
            </a:r>
            <a:r>
              <a:rPr dirty="0" err="1"/>
              <a:t>seguras</a:t>
            </a:r>
            <a:r>
              <a:rPr dirty="0"/>
              <a:t>.</a:t>
            </a:r>
            <a:endParaRPr lang="en-GB" sz="1200" dirty="0">
              <a:solidFill>
                <a:srgbClr val="002060"/>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DFD67AD8-F1A5-125B-F214-8AA1025F6AC9}"/>
              </a:ext>
            </a:extLst>
          </p:cNvPr>
          <p:cNvSpPr/>
          <p:nvPr/>
        </p:nvSpPr>
        <p:spPr>
          <a:xfrm>
            <a:off x="834860" y="508822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Colaboração e Coordenação </a:t>
            </a:r>
          </a:p>
          <a:p>
            <a:pPr>
              <a:defRPr sz="1200">
                <a:solidFill>
                  <a:srgbClr val="002060"/>
                </a:solidFill>
                <a:latin typeface="Arial" panose="020B0604020202020204" pitchFamily="34" charset="0"/>
                <a:cs typeface="Arial" panose="020B0604020202020204" pitchFamily="34" charset="0"/>
              </a:defRPr>
            </a:pPr>
            <a:r>
              <a:t>A coordenação e colaboração eficazes com as partes interessadas internacionais, nacionais, locais e comunitárias podem ajudar a identificar e alocar os recursos necessários para a destruição de stocks. As atividades realizadas podem ser comunicadas ao público para reduzir o medo/melhorar o contrato social entre o Estado e as comunidades impactadas.</a:t>
            </a:r>
            <a:endParaRPr lang="en-GB" sz="1800" dirty="0">
              <a:solidFill>
                <a:schemeClr val="tx1"/>
              </a:solidFill>
              <a:latin typeface="Arial" panose="020B0604020202020204" pitchFamily="34" charset="0"/>
            </a:endParaRPr>
          </a:p>
        </p:txBody>
      </p:sp>
      <p:sp>
        <p:nvSpPr>
          <p:cNvPr id="12" name="TextBox 11">
            <a:extLst>
              <a:ext uri="{FF2B5EF4-FFF2-40B4-BE49-F238E27FC236}">
                <a16:creationId xmlns:a16="http://schemas.microsoft.com/office/drawing/2014/main" id="{17D8ECFD-A595-D256-E2C0-0B2E5E0D3BAA}"/>
              </a:ext>
            </a:extLst>
          </p:cNvPr>
          <p:cNvSpPr txBox="1"/>
          <p:nvPr/>
        </p:nvSpPr>
        <p:spPr>
          <a:xfrm>
            <a:off x="371861" y="675921"/>
            <a:ext cx="11448277" cy="64633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b="1" dirty="0" err="1"/>
              <a:t>Conexões</a:t>
            </a:r>
            <a:r>
              <a:rPr b="1" dirty="0"/>
              <a:t> </a:t>
            </a:r>
            <a:r>
              <a:rPr b="1" dirty="0" err="1"/>
              <a:t>estratégicas</a:t>
            </a:r>
            <a:r>
              <a:rPr b="1" dirty="0"/>
              <a:t> </a:t>
            </a:r>
            <a:r>
              <a:rPr dirty="0"/>
              <a:t>com outros </a:t>
            </a:r>
            <a:r>
              <a:rPr dirty="0" err="1"/>
              <a:t>aspetos</a:t>
            </a:r>
            <a:r>
              <a:rPr dirty="0"/>
              <a:t> da </a:t>
            </a:r>
            <a:r>
              <a:rPr dirty="0" err="1"/>
              <a:t>ação</a:t>
            </a:r>
            <a:r>
              <a:rPr dirty="0"/>
              <a:t> da mina </a:t>
            </a:r>
            <a:r>
              <a:rPr dirty="0" err="1"/>
              <a:t>podem</a:t>
            </a:r>
            <a:r>
              <a:rPr dirty="0"/>
              <a:t> </a:t>
            </a:r>
            <a:r>
              <a:rPr dirty="0" err="1"/>
              <a:t>melhorar</a:t>
            </a:r>
            <a:r>
              <a:rPr dirty="0"/>
              <a:t> a </a:t>
            </a:r>
            <a:r>
              <a:rPr dirty="0" err="1"/>
              <a:t>mudança</a:t>
            </a:r>
            <a:r>
              <a:rPr dirty="0"/>
              <a:t> de </a:t>
            </a:r>
            <a:r>
              <a:rPr dirty="0" err="1"/>
              <a:t>nível</a:t>
            </a:r>
            <a:r>
              <a:rPr dirty="0"/>
              <a:t> de </a:t>
            </a:r>
            <a:r>
              <a:rPr dirty="0" err="1"/>
              <a:t>resultado</a:t>
            </a:r>
            <a:r>
              <a:rPr dirty="0"/>
              <a:t>, </a:t>
            </a:r>
            <a:r>
              <a:rPr dirty="0" err="1"/>
              <a:t>conforme</a:t>
            </a:r>
            <a:r>
              <a:rPr dirty="0"/>
              <a:t> </a:t>
            </a:r>
            <a:r>
              <a:rPr dirty="0" err="1"/>
              <a:t>ilustrado</a:t>
            </a:r>
            <a:r>
              <a:rPr dirty="0"/>
              <a:t> </a:t>
            </a:r>
            <a:r>
              <a:rPr dirty="0" err="1"/>
              <a:t>nesta</a:t>
            </a:r>
            <a:r>
              <a:rPr dirty="0"/>
              <a:t> </a:t>
            </a:r>
            <a:r>
              <a:rPr dirty="0" err="1"/>
              <a:t>coluna</a:t>
            </a:r>
            <a:r>
              <a:rPr dirty="0"/>
              <a:t>. </a:t>
            </a:r>
            <a:r>
              <a:rPr dirty="0" err="1"/>
              <a:t>Estas</a:t>
            </a:r>
            <a:r>
              <a:rPr dirty="0"/>
              <a:t> </a:t>
            </a:r>
            <a:r>
              <a:rPr dirty="0" err="1"/>
              <a:t>ligações</a:t>
            </a:r>
            <a:r>
              <a:rPr dirty="0"/>
              <a:t> </a:t>
            </a:r>
            <a:r>
              <a:rPr dirty="0" err="1"/>
              <a:t>estratégicas</a:t>
            </a:r>
            <a:r>
              <a:rPr dirty="0"/>
              <a:t> </a:t>
            </a:r>
            <a:r>
              <a:rPr dirty="0" err="1"/>
              <a:t>devem</a:t>
            </a:r>
            <a:r>
              <a:rPr dirty="0"/>
              <a:t> ser </a:t>
            </a:r>
            <a:r>
              <a:rPr dirty="0" err="1"/>
              <a:t>consideradas</a:t>
            </a:r>
            <a:r>
              <a:rPr dirty="0"/>
              <a:t> </a:t>
            </a:r>
            <a:r>
              <a:rPr dirty="0" err="1"/>
              <a:t>pelos</a:t>
            </a:r>
            <a:r>
              <a:rPr dirty="0"/>
              <a:t> </a:t>
            </a:r>
            <a:r>
              <a:rPr dirty="0" err="1"/>
              <a:t>implementadores</a:t>
            </a:r>
            <a:r>
              <a:rPr dirty="0"/>
              <a:t> para </a:t>
            </a:r>
            <a:r>
              <a:rPr dirty="0" err="1"/>
              <a:t>maximizar</a:t>
            </a:r>
            <a:r>
              <a:rPr dirty="0"/>
              <a:t> o valor </a:t>
            </a:r>
            <a:r>
              <a:rPr dirty="0" err="1"/>
              <a:t>acrescentado</a:t>
            </a:r>
            <a:r>
              <a:rPr dirty="0"/>
              <a:t> do </a:t>
            </a:r>
            <a:r>
              <a:rPr dirty="0" err="1"/>
              <a:t>setor</a:t>
            </a:r>
            <a:r>
              <a:rPr dirty="0"/>
              <a:t>. </a:t>
            </a:r>
            <a:r>
              <a:rPr b="1" dirty="0"/>
              <a:t>Note-se que: </a:t>
            </a:r>
            <a:r>
              <a:rPr dirty="0"/>
              <a:t>‘</a:t>
            </a:r>
            <a:r>
              <a:rPr dirty="0" err="1"/>
              <a:t>Destruição</a:t>
            </a:r>
            <a:r>
              <a:rPr dirty="0"/>
              <a:t> de </a:t>
            </a:r>
            <a:r>
              <a:rPr dirty="0" err="1"/>
              <a:t>arsenais</a:t>
            </a:r>
            <a:r>
              <a:rPr dirty="0"/>
              <a:t>’ </a:t>
            </a:r>
            <a:r>
              <a:rPr dirty="0" err="1"/>
              <a:t>refere</a:t>
            </a:r>
            <a:r>
              <a:rPr dirty="0"/>
              <a:t>-se a um </a:t>
            </a:r>
            <a:r>
              <a:rPr dirty="0" err="1"/>
              <a:t>procedimento</a:t>
            </a:r>
            <a:r>
              <a:rPr dirty="0"/>
              <a:t> </a:t>
            </a:r>
            <a:r>
              <a:rPr dirty="0" err="1"/>
              <a:t>físico</a:t>
            </a:r>
            <a:r>
              <a:rPr dirty="0"/>
              <a:t> </a:t>
            </a:r>
            <a:r>
              <a:rPr dirty="0" err="1"/>
              <a:t>destrutivo</a:t>
            </a:r>
            <a:r>
              <a:rPr dirty="0"/>
              <a:t> para </a:t>
            </a:r>
            <a:r>
              <a:rPr dirty="0" err="1"/>
              <a:t>uma</a:t>
            </a:r>
            <a:r>
              <a:rPr dirty="0"/>
              <a:t> </a:t>
            </a:r>
            <a:r>
              <a:rPr dirty="0" err="1"/>
              <a:t>redução</a:t>
            </a:r>
            <a:r>
              <a:rPr dirty="0"/>
              <a:t> </a:t>
            </a:r>
            <a:r>
              <a:rPr dirty="0" err="1"/>
              <a:t>contínua</a:t>
            </a:r>
            <a:r>
              <a:rPr dirty="0"/>
              <a:t> do arsenal de </a:t>
            </a:r>
            <a:r>
              <a:rPr dirty="0" err="1"/>
              <a:t>explosivos</a:t>
            </a:r>
            <a:r>
              <a:rPr dirty="0"/>
              <a:t>. </a:t>
            </a:r>
            <a:r>
              <a:rPr dirty="0" err="1"/>
              <a:t>Isso</a:t>
            </a:r>
            <a:r>
              <a:rPr dirty="0"/>
              <a:t> </a:t>
            </a:r>
            <a:r>
              <a:rPr dirty="0" err="1"/>
              <a:t>incluirá</a:t>
            </a:r>
            <a:r>
              <a:rPr dirty="0"/>
              <a:t> APM e </a:t>
            </a:r>
            <a:r>
              <a:rPr dirty="0" err="1"/>
              <a:t>munições</a:t>
            </a:r>
            <a:r>
              <a:rPr dirty="0"/>
              <a:t> de </a:t>
            </a:r>
            <a:r>
              <a:rPr dirty="0" err="1"/>
              <a:t>fragmentação</a:t>
            </a:r>
            <a:r>
              <a:rPr dirty="0"/>
              <a:t>, </a:t>
            </a:r>
            <a:r>
              <a:rPr dirty="0" err="1"/>
              <a:t>bem</a:t>
            </a:r>
            <a:r>
              <a:rPr dirty="0"/>
              <a:t> </a:t>
            </a:r>
            <a:r>
              <a:rPr dirty="0" err="1"/>
              <a:t>como</a:t>
            </a:r>
            <a:r>
              <a:rPr dirty="0"/>
              <a:t> </a:t>
            </a:r>
            <a:r>
              <a:rPr dirty="0" err="1"/>
              <a:t>munições</a:t>
            </a:r>
            <a:r>
              <a:rPr dirty="0"/>
              <a:t> de </a:t>
            </a:r>
            <a:r>
              <a:rPr dirty="0" err="1"/>
              <a:t>armas</a:t>
            </a:r>
            <a:r>
              <a:rPr dirty="0"/>
              <a:t> de </a:t>
            </a:r>
            <a:r>
              <a:rPr dirty="0" err="1"/>
              <a:t>pequeno</a:t>
            </a:r>
            <a:r>
              <a:rPr dirty="0"/>
              <a:t> </a:t>
            </a:r>
            <a:r>
              <a:rPr dirty="0" err="1"/>
              <a:t>porte</a:t>
            </a:r>
            <a:r>
              <a:rPr dirty="0"/>
              <a:t>, etc. (IMAS 11.30)</a:t>
            </a:r>
          </a:p>
        </p:txBody>
      </p:sp>
      <p:cxnSp>
        <p:nvCxnSpPr>
          <p:cNvPr id="13" name="Straight Connector 12">
            <a:extLst>
              <a:ext uri="{FF2B5EF4-FFF2-40B4-BE49-F238E27FC236}">
                <a16:creationId xmlns:a16="http://schemas.microsoft.com/office/drawing/2014/main" id="{6B92EDBD-DE68-266E-4B99-3F33AD8D9B0C}"/>
              </a:ext>
            </a:extLst>
          </p:cNvPr>
          <p:cNvCxnSpPr>
            <a:cxnSpLocks/>
          </p:cNvCxnSpPr>
          <p:nvPr/>
        </p:nvCxnSpPr>
        <p:spPr>
          <a:xfrm>
            <a:off x="5483073" y="3105525"/>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128476-3ED5-29B0-E9DC-D74451F52A07}"/>
              </a:ext>
            </a:extLst>
          </p:cNvPr>
          <p:cNvCxnSpPr>
            <a:cxnSpLocks/>
          </p:cNvCxnSpPr>
          <p:nvPr/>
        </p:nvCxnSpPr>
        <p:spPr>
          <a:xfrm>
            <a:off x="4861315" y="4080971"/>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044CE6-17EF-AB0E-6011-9A9C0ABE4AAF}"/>
              </a:ext>
            </a:extLst>
          </p:cNvPr>
          <p:cNvCxnSpPr>
            <a:cxnSpLocks/>
          </p:cNvCxnSpPr>
          <p:nvPr/>
        </p:nvCxnSpPr>
        <p:spPr>
          <a:xfrm>
            <a:off x="6857141" y="4080971"/>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BBD2A-EC62-0A52-2CEC-7D98D6302E60}"/>
              </a:ext>
            </a:extLst>
          </p:cNvPr>
          <p:cNvCxnSpPr>
            <a:cxnSpLocks/>
          </p:cNvCxnSpPr>
          <p:nvPr/>
        </p:nvCxnSpPr>
        <p:spPr>
          <a:xfrm flipH="1">
            <a:off x="6551432" y="3105525"/>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80A8B0-45D6-114A-EE71-55E90D553284}"/>
              </a:ext>
            </a:extLst>
          </p:cNvPr>
          <p:cNvCxnSpPr>
            <a:cxnSpLocks/>
          </p:cNvCxnSpPr>
          <p:nvPr/>
        </p:nvCxnSpPr>
        <p:spPr>
          <a:xfrm>
            <a:off x="6594822" y="4709506"/>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FB8C85-369C-10F4-D1C8-81EC51612F15}"/>
              </a:ext>
            </a:extLst>
          </p:cNvPr>
          <p:cNvCxnSpPr>
            <a:cxnSpLocks/>
          </p:cNvCxnSpPr>
          <p:nvPr/>
        </p:nvCxnSpPr>
        <p:spPr>
          <a:xfrm flipH="1">
            <a:off x="5369074" y="4703390"/>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9D4F6CC-4994-36AC-27C6-A462C3CF9F5E}"/>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26</a:t>
            </a:fld>
            <a:endParaRPr lang="en-GB" dirty="0"/>
          </a:p>
        </p:txBody>
      </p:sp>
    </p:spTree>
    <p:extLst>
      <p:ext uri="{BB962C8B-B14F-4D97-AF65-F5344CB8AC3E}">
        <p14:creationId xmlns:p14="http://schemas.microsoft.com/office/powerpoint/2010/main" val="180109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767E-6706-420C-422E-835BE2545D8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A49959FE-FB67-1894-DF2A-D631588F18F5}"/>
              </a:ext>
            </a:extLst>
          </p:cNvPr>
          <p:cNvGraphicFramePr>
            <a:graphicFrameLocks noGrp="1"/>
          </p:cNvGraphicFramePr>
          <p:nvPr/>
        </p:nvGraphicFramePr>
        <p:xfrm>
          <a:off x="945371" y="1304144"/>
          <a:ext cx="9962906" cy="4769058"/>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297743730"/>
                    </a:ext>
                  </a:extLst>
                </a:gridCol>
              </a:tblGrid>
              <a:tr h="560584">
                <a:tc gridSpan="2">
                  <a:txBody>
                    <a:bodyPr/>
                    <a:lstStyle/>
                    <a:p>
                      <a:pPr>
                        <a:defRPr sz="1400"/>
                      </a:pPr>
                      <a:r>
                        <a:rPr b="1">
                          <a:latin typeface="Arial" panose="020B0604020202020204" pitchFamily="34" charset="0"/>
                        </a:rPr>
                        <a:t>Perguntas de reflexão a serem usadas pela equipa </a:t>
                      </a:r>
                      <a:r>
                        <a:rPr kern="1200">
                          <a:solidFill>
                            <a:schemeClr val="lt1"/>
                          </a:solidFill>
                          <a:latin typeface="Arial" panose="020B0604020202020204" pitchFamily="34" charset="0"/>
                          <a:ea typeface="+mn-ea"/>
                          <a:cs typeface="Arial"/>
                        </a:rPr>
                        <a:t>para </a:t>
                      </a:r>
                      <a:r>
                        <a:rPr>
                          <a:cs typeface="Arial"/>
                        </a:rPr>
                        <a:t>avaliar o desempenho em relação à entrega de uma maneira sensível e inclusiva ao conflito, coordenando dentro e fora do setor para maximizar o valor da destruição de stock</a:t>
                      </a:r>
                      <a:endParaRPr lang="en-GB" sz="1200" b="0" dirty="0"/>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12978">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IP estão a implementar a libertação de terra e/ou EORE também coordenando e defendendo a destruição de stocks?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possibilidade de Explosões Não Planeadas de Lojas de Munições (UEMS) está incluída nas mensagens da EORE (quando apropriado)?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atividades de destruição de stocks são comunicadas ao público e melhoram as perceções de segurança e o contrato social entre as comunidades e o Estado?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Dispõe a autoridade nacional de apoio e credibilidade suficientes para defender a destruição de arsenais?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depósitos de armas estão a ser geridos de forma segura </a:t>
                      </a:r>
                      <a:br>
                        <a:rPr lang="en-GB" sz="1200" b="0" i="0" dirty="0">
                          <a:solidFill>
                            <a:srgbClr val="002060"/>
                          </a:solidFill>
                          <a:latin typeface="Arial" panose="020B0604020202020204" pitchFamily="34" charset="0"/>
                        </a:rPr>
                      </a:br>
                      <a:r>
                        <a:t>(ou seja, explosões não planeadas são improváveis?)</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destruição de arsenais está a reduzir a disponibilidade de armas que podem prejudicar a estabilização?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estoques estão a ser reduzidos e/ou protegidos para reduzir o risco de explosões não planeadas de stocks de munições?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Estão a ser comunicadas e utilizadas atividades de destruição de arsenais para defender a universalização e o cumprimento dos tratados?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endParaRPr lang="en-GB" sz="1200" dirty="0">
                        <a:solidFill>
                          <a:srgbClr val="002060"/>
                        </a:solidFill>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60072CEB-AD3D-772D-125D-608D41B0999F}"/>
              </a:ext>
            </a:extLst>
          </p:cNvPr>
          <p:cNvSpPr/>
          <p:nvPr/>
        </p:nvSpPr>
        <p:spPr>
          <a:xfrm>
            <a:off x="312857" y="308863"/>
            <a:ext cx="11448278" cy="800219"/>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Destruição de arsenais</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Slide Number Placeholder 5">
            <a:extLst>
              <a:ext uri="{FF2B5EF4-FFF2-40B4-BE49-F238E27FC236}">
                <a16:creationId xmlns:a16="http://schemas.microsoft.com/office/drawing/2014/main" id="{A58F58BC-E81E-6152-E5D1-FC6B7DCEA0D6}"/>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27</a:t>
            </a:fld>
            <a:endParaRPr lang="en-GB" dirty="0"/>
          </a:p>
        </p:txBody>
      </p:sp>
    </p:spTree>
    <p:extLst>
      <p:ext uri="{BB962C8B-B14F-4D97-AF65-F5344CB8AC3E}">
        <p14:creationId xmlns:p14="http://schemas.microsoft.com/office/powerpoint/2010/main" val="260503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9653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4" name="Rectangle 23">
            <a:extLst>
              <a:ext uri="{FF2B5EF4-FFF2-40B4-BE49-F238E27FC236}">
                <a16:creationId xmlns:a16="http://schemas.microsoft.com/office/drawing/2014/main" id="{5A433B20-81F5-E94D-9859-1438B6666A93}"/>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latin typeface="Arial" panose="020B0604020202020204" pitchFamily="34" charset="0"/>
              </a:defRPr>
            </a:pPr>
            <a:r>
              <a:t> </a:t>
            </a:r>
          </a:p>
        </p:txBody>
      </p:sp>
      <p:sp>
        <p:nvSpPr>
          <p:cNvPr id="20" name="TextBox 19">
            <a:extLst>
              <a:ext uri="{FF2B5EF4-FFF2-40B4-BE49-F238E27FC236}">
                <a16:creationId xmlns:a16="http://schemas.microsoft.com/office/drawing/2014/main" id="{F38327D3-5C66-414E-AADF-D164D344055E}"/>
              </a:ext>
            </a:extLst>
          </p:cNvPr>
          <p:cNvSpPr txBox="1"/>
          <p:nvPr/>
        </p:nvSpPr>
        <p:spPr>
          <a:xfrm>
            <a:off x="1896210" y="1717793"/>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t>leva a ...</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395074" y="1699346"/>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t>resultando em...</a:t>
            </a:r>
          </a:p>
        </p:txBody>
      </p:sp>
      <p:sp>
        <p:nvSpPr>
          <p:cNvPr id="26" name="TextBox 25">
            <a:extLst>
              <a:ext uri="{FF2B5EF4-FFF2-40B4-BE49-F238E27FC236}">
                <a16:creationId xmlns:a16="http://schemas.microsoft.com/office/drawing/2014/main" id="{54489470-8083-4F0F-989A-4A8A991C1662}"/>
              </a:ext>
            </a:extLst>
          </p:cNvPr>
          <p:cNvSpPr txBox="1"/>
          <p:nvPr/>
        </p:nvSpPr>
        <p:spPr>
          <a:xfrm>
            <a:off x="7730656" y="1818353"/>
            <a:ext cx="1004189" cy="187781"/>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dirty="0" err="1"/>
              <a:t>contribuindo</a:t>
            </a:r>
            <a:r>
              <a:rPr dirty="0"/>
              <a:t> para...</a:t>
            </a:r>
          </a:p>
        </p:txBody>
      </p:sp>
      <p:sp>
        <p:nvSpPr>
          <p:cNvPr id="4" name="Rectangle 3">
            <a:extLst>
              <a:ext uri="{FF2B5EF4-FFF2-40B4-BE49-F238E27FC236}">
                <a16:creationId xmlns:a16="http://schemas.microsoft.com/office/drawing/2014/main" id="{A6C12D0C-5835-8345-9605-5BFF7AF15B07}"/>
              </a:ext>
            </a:extLst>
          </p:cNvPr>
          <p:cNvSpPr/>
          <p:nvPr/>
        </p:nvSpPr>
        <p:spPr>
          <a:xfrm>
            <a:off x="365977" y="271491"/>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Desenvolvimento de capacidades de implementadores locais</a:t>
            </a:r>
          </a:p>
        </p:txBody>
      </p:sp>
      <p:sp>
        <p:nvSpPr>
          <p:cNvPr id="43" name="Rounded Rectangle 299">
            <a:extLst>
              <a:ext uri="{FF2B5EF4-FFF2-40B4-BE49-F238E27FC236}">
                <a16:creationId xmlns:a16="http://schemas.microsoft.com/office/drawing/2014/main" id="{545559B6-4927-4FF5-931D-601016185FA2}"/>
              </a:ext>
            </a:extLst>
          </p:cNvPr>
          <p:cNvSpPr/>
          <p:nvPr/>
        </p:nvSpPr>
        <p:spPr>
          <a:xfrm>
            <a:off x="5268811" y="1647185"/>
            <a:ext cx="2349472" cy="684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t>Ação de mineração responsiva e equitativa de propriedade nacional através de uma melhor governança e com maior implementação local</a:t>
            </a:r>
          </a:p>
        </p:txBody>
      </p:sp>
      <p:sp>
        <p:nvSpPr>
          <p:cNvPr id="50" name="TextBox 49">
            <a:extLst>
              <a:ext uri="{FF2B5EF4-FFF2-40B4-BE49-F238E27FC236}">
                <a16:creationId xmlns:a16="http://schemas.microsoft.com/office/drawing/2014/main" id="{C980F97E-B125-427B-A6EA-F61F3B58FA52}"/>
              </a:ext>
            </a:extLst>
          </p:cNvPr>
          <p:cNvSpPr txBox="1"/>
          <p:nvPr/>
        </p:nvSpPr>
        <p:spPr>
          <a:xfrm>
            <a:off x="290183" y="2958988"/>
            <a:ext cx="7882973" cy="467441"/>
          </a:xfrm>
          <a:prstGeom prst="rect">
            <a:avLst/>
          </a:prstGeom>
          <a:noFill/>
        </p:spPr>
        <p:txBody>
          <a:bodyPr wrap="square" numCol="1" spcCol="144000">
            <a:noAutofit/>
          </a:bodyPr>
          <a:lstStyle/>
          <a:p>
            <a:pPr>
              <a:defRPr sz="1000">
                <a:latin typeface="Arial" panose="020B0604020202020204" pitchFamily="34" charset="0"/>
              </a:defRPr>
            </a:pPr>
            <a:r>
              <a:t>Premissas: Por exemplo, os implementadores locais têm a oportunidade de exercer liderança e prestar cada vez mais serviços de ação de minas; veja também as premissas anexas 1, 2, 3, 4, 7, 13, 20, 21, 22, 23, 27, 28, 29, 31.</a:t>
            </a:r>
          </a:p>
        </p:txBody>
      </p:sp>
      <p:sp>
        <p:nvSpPr>
          <p:cNvPr id="37" name="Rounded Rectangle 294">
            <a:extLst>
              <a:ext uri="{FF2B5EF4-FFF2-40B4-BE49-F238E27FC236}">
                <a16:creationId xmlns:a16="http://schemas.microsoft.com/office/drawing/2014/main" id="{69DA3CAE-2634-EEE2-2C85-00E39FBD5FDC}"/>
              </a:ext>
            </a:extLst>
          </p:cNvPr>
          <p:cNvSpPr/>
          <p:nvPr/>
        </p:nvSpPr>
        <p:spPr>
          <a:xfrm>
            <a:off x="9001270" y="2366198"/>
            <a:ext cx="2677463"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dirty="0"/>
              <a:t>O </a:t>
            </a:r>
            <a:r>
              <a:rPr dirty="0" err="1"/>
              <a:t>desenvolvimento</a:t>
            </a:r>
            <a:r>
              <a:rPr dirty="0"/>
              <a:t> </a:t>
            </a:r>
            <a:r>
              <a:rPr dirty="0" err="1"/>
              <a:t>económico</a:t>
            </a:r>
            <a:r>
              <a:rPr dirty="0"/>
              <a:t> e as </a:t>
            </a:r>
            <a:r>
              <a:rPr dirty="0" err="1"/>
              <a:t>comunidades</a:t>
            </a:r>
            <a:r>
              <a:rPr dirty="0"/>
              <a:t> </a:t>
            </a:r>
            <a:r>
              <a:rPr dirty="0" err="1"/>
              <a:t>mais</a:t>
            </a:r>
            <a:r>
              <a:rPr dirty="0"/>
              <a:t> </a:t>
            </a:r>
            <a:r>
              <a:rPr dirty="0" err="1"/>
              <a:t>resilientes</a:t>
            </a:r>
            <a:r>
              <a:rPr dirty="0"/>
              <a:t> </a:t>
            </a:r>
            <a:r>
              <a:rPr dirty="0" err="1"/>
              <a:t>contribuem</a:t>
            </a:r>
            <a:r>
              <a:rPr dirty="0"/>
              <a:t> para </a:t>
            </a:r>
            <a:r>
              <a:rPr dirty="0" err="1"/>
              <a:t>os</a:t>
            </a:r>
            <a:r>
              <a:rPr dirty="0"/>
              <a:t> ODS</a:t>
            </a:r>
          </a:p>
        </p:txBody>
      </p:sp>
      <p:sp>
        <p:nvSpPr>
          <p:cNvPr id="39" name="Rounded Rectangle 55">
            <a:extLst>
              <a:ext uri="{FF2B5EF4-FFF2-40B4-BE49-F238E27FC236}">
                <a16:creationId xmlns:a16="http://schemas.microsoft.com/office/drawing/2014/main" id="{6068DD14-BA2C-E341-DF37-9E2EB083C553}"/>
              </a:ext>
            </a:extLst>
          </p:cNvPr>
          <p:cNvSpPr/>
          <p:nvPr/>
        </p:nvSpPr>
        <p:spPr>
          <a:xfrm>
            <a:off x="8996502" y="1733926"/>
            <a:ext cx="266746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dirty="0" err="1"/>
              <a:t>Maior</a:t>
            </a:r>
            <a:r>
              <a:rPr dirty="0"/>
              <a:t> </a:t>
            </a:r>
            <a:r>
              <a:rPr dirty="0" err="1"/>
              <a:t>resiliência</a:t>
            </a:r>
            <a:r>
              <a:rPr dirty="0"/>
              <a:t> da </a:t>
            </a:r>
            <a:r>
              <a:rPr dirty="0" err="1"/>
              <a:t>comunidade</a:t>
            </a:r>
            <a:r>
              <a:rPr dirty="0"/>
              <a:t> </a:t>
            </a:r>
            <a:r>
              <a:rPr dirty="0" err="1"/>
              <a:t>aos</a:t>
            </a:r>
            <a:r>
              <a:rPr dirty="0"/>
              <a:t> </a:t>
            </a:r>
            <a:r>
              <a:rPr dirty="0" err="1"/>
              <a:t>impulsionadores</a:t>
            </a:r>
            <a:r>
              <a:rPr dirty="0"/>
              <a:t> de </a:t>
            </a:r>
            <a:r>
              <a:rPr dirty="0" err="1"/>
              <a:t>conflitos</a:t>
            </a:r>
            <a:r>
              <a:rPr dirty="0"/>
              <a:t> </a:t>
            </a:r>
            <a:r>
              <a:rPr dirty="0" err="1"/>
              <a:t>contribui</a:t>
            </a:r>
            <a:r>
              <a:rPr dirty="0"/>
              <a:t> para a </a:t>
            </a:r>
            <a:r>
              <a:rPr dirty="0" err="1"/>
              <a:t>estabilidade</a:t>
            </a:r>
            <a:r>
              <a:rPr dirty="0"/>
              <a:t> e a </a:t>
            </a:r>
            <a:r>
              <a:rPr dirty="0" err="1"/>
              <a:t>construção</a:t>
            </a:r>
            <a:r>
              <a:rPr dirty="0"/>
              <a:t> da </a:t>
            </a:r>
            <a:r>
              <a:rPr dirty="0" err="1"/>
              <a:t>paz</a:t>
            </a:r>
            <a:endParaRPr dirty="0"/>
          </a:p>
        </p:txBody>
      </p:sp>
      <p:sp>
        <p:nvSpPr>
          <p:cNvPr id="49" name="Rounded Rectangle 55">
            <a:extLst>
              <a:ext uri="{FF2B5EF4-FFF2-40B4-BE49-F238E27FC236}">
                <a16:creationId xmlns:a16="http://schemas.microsoft.com/office/drawing/2014/main" id="{4448CAA3-FFF2-DC9E-7501-808C4175405D}"/>
              </a:ext>
            </a:extLst>
          </p:cNvPr>
          <p:cNvSpPr/>
          <p:nvPr/>
        </p:nvSpPr>
        <p:spPr>
          <a:xfrm>
            <a:off x="8996502" y="1125842"/>
            <a:ext cx="266746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dirty="0" err="1"/>
              <a:t>Objetivos</a:t>
            </a:r>
            <a:r>
              <a:rPr dirty="0"/>
              <a:t> </a:t>
            </a:r>
            <a:r>
              <a:rPr dirty="0" err="1"/>
              <a:t>estratégicos</a:t>
            </a:r>
            <a:r>
              <a:rPr dirty="0"/>
              <a:t> dos </a:t>
            </a:r>
            <a:r>
              <a:rPr dirty="0" err="1"/>
              <a:t>Estados</a:t>
            </a:r>
            <a:r>
              <a:rPr dirty="0"/>
              <a:t> </a:t>
            </a:r>
            <a:r>
              <a:rPr dirty="0" err="1"/>
              <a:t>apoiados</a:t>
            </a:r>
            <a:r>
              <a:rPr dirty="0"/>
              <a:t> e </a:t>
            </a:r>
            <a:r>
              <a:rPr dirty="0" err="1"/>
              <a:t>obrigações</a:t>
            </a:r>
            <a:r>
              <a:rPr dirty="0"/>
              <a:t> </a:t>
            </a:r>
            <a:r>
              <a:rPr dirty="0" err="1"/>
              <a:t>relevantes</a:t>
            </a:r>
            <a:r>
              <a:rPr dirty="0"/>
              <a:t> do </a:t>
            </a:r>
            <a:r>
              <a:rPr dirty="0" err="1"/>
              <a:t>tratado</a:t>
            </a:r>
            <a:r>
              <a:rPr dirty="0"/>
              <a:t> </a:t>
            </a:r>
            <a:r>
              <a:rPr dirty="0" err="1"/>
              <a:t>cumpridas</a:t>
            </a:r>
            <a:r>
              <a:rPr dirty="0"/>
              <a:t> </a:t>
            </a:r>
          </a:p>
        </p:txBody>
      </p:sp>
      <p:graphicFrame>
        <p:nvGraphicFramePr>
          <p:cNvPr id="2" name="Table 1">
            <a:extLst>
              <a:ext uri="{FF2B5EF4-FFF2-40B4-BE49-F238E27FC236}">
                <a16:creationId xmlns:a16="http://schemas.microsoft.com/office/drawing/2014/main" id="{318C7BFF-97BE-19DC-50F9-1F54162F5A5E}"/>
              </a:ext>
            </a:extLst>
          </p:cNvPr>
          <p:cNvGraphicFramePr>
            <a:graphicFrameLocks noGrp="1"/>
          </p:cNvGraphicFramePr>
          <p:nvPr/>
        </p:nvGraphicFramePr>
        <p:xfrm>
          <a:off x="365977" y="3558868"/>
          <a:ext cx="11460046" cy="2667000"/>
        </p:xfrm>
        <a:graphic>
          <a:graphicData uri="http://schemas.openxmlformats.org/drawingml/2006/table">
            <a:tbl>
              <a:tblPr bandRow="1">
                <a:tableStyleId>{5C22544A-7EE6-4342-B048-85BDC9FD1C3A}</a:tableStyleId>
              </a:tblPr>
              <a:tblGrid>
                <a:gridCol w="8248634">
                  <a:extLst>
                    <a:ext uri="{9D8B030D-6E8A-4147-A177-3AD203B41FA5}">
                      <a16:colId xmlns:a16="http://schemas.microsoft.com/office/drawing/2014/main" val="136957955"/>
                    </a:ext>
                  </a:extLst>
                </a:gridCol>
                <a:gridCol w="1321963">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t>Indicadores de produção</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Proprietário</a:t>
                      </a:r>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t>Frequência</a:t>
                      </a:r>
                    </a:p>
                  </a:txBody>
                  <a:tcPr>
                    <a:solidFill>
                      <a:schemeClr val="accent5"/>
                    </a:solidFill>
                  </a:tcPr>
                </a:tc>
                <a:extLst>
                  <a:ext uri="{0D108BD9-81ED-4DB2-BD59-A6C34878D82A}">
                    <a16:rowId xmlns:a16="http://schemas.microsoft.com/office/drawing/2014/main" val="1990183457"/>
                  </a:ext>
                </a:extLst>
              </a:tr>
              <a:tr h="182880">
                <a:tc>
                  <a:txBody>
                    <a:bodyPr/>
                    <a:lstStyle/>
                    <a:p>
                      <a:pPr marL="93345" indent="0" algn="l" rtl="0" fontAlgn="ctr">
                        <a:defRPr sz="1000">
                          <a:effectLst/>
                          <a:latin typeface="Arial"/>
                        </a:defRPr>
                      </a:pPr>
                      <a:r>
                        <a:t>OP-3.1 Número de funcionários de organizações locais de execução de ações de minas formadas ou apoiadas por atividades de desenvolvimento de capacidades (desagregadas por género e por área de formação (por exemplo, EORE, medicina, EOD, etc.)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l" rtl="0" fontAlgn="ctr">
                        <a:defRPr sz="1000">
                          <a:solidFill>
                            <a:srgbClr val="000000"/>
                          </a:solidFill>
                          <a:effectLst/>
                          <a:latin typeface="Arial"/>
                        </a:defRPr>
                      </a:pPr>
                      <a:r>
                        <a:t>IP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385124631"/>
                  </a:ext>
                </a:extLst>
              </a:tr>
              <a:tr h="182880">
                <a:tc>
                  <a:txBody>
                    <a:bodyPr/>
                    <a:lstStyle/>
                    <a:p>
                      <a:pPr marL="93345" indent="0" algn="l" rtl="0" fontAlgn="ctr">
                        <a:defRPr sz="1000">
                          <a:effectLst/>
                          <a:latin typeface="Arial"/>
                        </a:defRPr>
                      </a:pPr>
                      <a:r>
                        <a:t>OP-3,2% dos objetivos de desenvolvimento de capacidade (do plano de desenvolvimento de capacidade acordado) alcançados.</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l" rtl="0" fontAlgn="ctr">
                        <a:defRPr sz="1000">
                          <a:solidFill>
                            <a:srgbClr val="000000"/>
                          </a:solidFill>
                          <a:effectLst/>
                          <a:latin typeface="Arial"/>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saída adicionais para o desenvolvimento de capacidade de implementadores locais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a:defRPr>
                      </a:pPr>
                      <a:r>
                        <a:t>O-3.2 Extensão da execução das atividades/realizações de ação de minas implementadas por organizações locais (% das realizações de ação de minas atribuíveis a organizações locais)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 NA</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38249074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resultado adicionais para os resultados relevantes do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defRPr sz="1600" kern="1200">
                          <a:solidFill>
                            <a:schemeClr val="bg1"/>
                          </a:solidFill>
                          <a:latin typeface="Arial" panose="020B0604020202020204" pitchFamily="34" charset="0"/>
                          <a:ea typeface="+mn-ea"/>
                          <a:cs typeface="+mn-cs"/>
                        </a:defRPr>
                      </a:pPr>
                      <a:r>
                        <a:t>Indicadores de impacto</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defRPr>
                          <a:solidFill>
                            <a:schemeClr val="dk1"/>
                          </a:solidFill>
                          <a:latin typeface="Arial"/>
                        </a:defRPr>
                      </a:pPr>
                      <a:r>
                        <a:rPr sz="1000"/>
                        <a:t>Escolha indicadores de nível de impacto a serem recolhidos por IP, conforme identificado no banco de indicadores</a:t>
                      </a:r>
                      <a:r>
                        <a:rPr sz="1200"/>
                        <a:t> </a:t>
                      </a: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4132710970"/>
                  </a:ext>
                </a:extLst>
              </a:tr>
            </a:tbl>
          </a:graphicData>
        </a:graphic>
      </p:graphicFrame>
      <p:cxnSp>
        <p:nvCxnSpPr>
          <p:cNvPr id="34" name="Connector: Elbow 33">
            <a:extLst>
              <a:ext uri="{FF2B5EF4-FFF2-40B4-BE49-F238E27FC236}">
                <a16:creationId xmlns:a16="http://schemas.microsoft.com/office/drawing/2014/main" id="{ADC0D7B4-7DBE-E261-321D-52C27AAD3F23}"/>
              </a:ext>
            </a:extLst>
          </p:cNvPr>
          <p:cNvCxnSpPr>
            <a:cxnSpLocks/>
            <a:stCxn id="26" idx="2"/>
          </p:cNvCxnSpPr>
          <p:nvPr/>
        </p:nvCxnSpPr>
        <p:spPr>
          <a:xfrm rot="16200000" flipH="1">
            <a:off x="8247647" y="1991238"/>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52" name="Connector: Elbow 51">
            <a:extLst>
              <a:ext uri="{FF2B5EF4-FFF2-40B4-BE49-F238E27FC236}">
                <a16:creationId xmlns:a16="http://schemas.microsoft.com/office/drawing/2014/main" id="{B27FE756-D4E2-E8F7-64D8-4038BCA257A3}"/>
              </a:ext>
            </a:extLst>
          </p:cNvPr>
          <p:cNvCxnSpPr>
            <a:cxnSpLocks/>
            <a:stCxn id="26" idx="0"/>
          </p:cNvCxnSpPr>
          <p:nvPr/>
        </p:nvCxnSpPr>
        <p:spPr>
          <a:xfrm rot="5400000" flipH="1" flipV="1">
            <a:off x="8255694" y="1263604"/>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6538FC9-16E8-5E01-CB6C-690FB3004D1E}"/>
              </a:ext>
            </a:extLst>
          </p:cNvPr>
          <p:cNvCxnSpPr>
            <a:cxnSpLocks/>
          </p:cNvCxnSpPr>
          <p:nvPr/>
        </p:nvCxnSpPr>
        <p:spPr>
          <a:xfrm>
            <a:off x="4323643" y="1983556"/>
            <a:ext cx="8469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CED9EBA-D915-5CE3-6F89-311AC7016C05}"/>
              </a:ext>
            </a:extLst>
          </p:cNvPr>
          <p:cNvCxnSpPr>
            <a:cxnSpLocks/>
          </p:cNvCxnSpPr>
          <p:nvPr/>
        </p:nvCxnSpPr>
        <p:spPr>
          <a:xfrm>
            <a:off x="1700233" y="1985912"/>
            <a:ext cx="8469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55273F-9814-4110-9FDB-5B985586258D}"/>
              </a:ext>
            </a:extLst>
          </p:cNvPr>
          <p:cNvSpPr txBox="1"/>
          <p:nvPr/>
        </p:nvSpPr>
        <p:spPr>
          <a:xfrm>
            <a:off x="397212" y="1733926"/>
            <a:ext cx="1427200" cy="541641"/>
          </a:xfrm>
          <a:prstGeom prst="roundRect">
            <a:avLst/>
          </a:prstGeom>
          <a:solidFill>
            <a:srgbClr val="F0F0F0"/>
          </a:solidFill>
          <a:ln w="19050">
            <a:solidFill>
              <a:srgbClr val="808080"/>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dirty="0" err="1"/>
              <a:t>Desenvolvimento</a:t>
            </a:r>
            <a:r>
              <a:rPr dirty="0"/>
              <a:t> de </a:t>
            </a:r>
            <a:r>
              <a:rPr dirty="0" err="1"/>
              <a:t>capacidades</a:t>
            </a:r>
            <a:r>
              <a:rPr dirty="0"/>
              <a:t> de </a:t>
            </a:r>
            <a:r>
              <a:rPr dirty="0" err="1"/>
              <a:t>implementadores</a:t>
            </a:r>
            <a:r>
              <a:rPr dirty="0"/>
              <a:t> </a:t>
            </a:r>
            <a:r>
              <a:rPr dirty="0" err="1"/>
              <a:t>locais</a:t>
            </a:r>
            <a:endParaRPr dirty="0"/>
          </a:p>
        </p:txBody>
      </p:sp>
      <p:sp>
        <p:nvSpPr>
          <p:cNvPr id="42" name="TextBox 41">
            <a:extLst>
              <a:ext uri="{FF2B5EF4-FFF2-40B4-BE49-F238E27FC236}">
                <a16:creationId xmlns:a16="http://schemas.microsoft.com/office/drawing/2014/main" id="{A9A965AD-5E89-D240-BC39-240C03E5A5B0}"/>
              </a:ext>
            </a:extLst>
          </p:cNvPr>
          <p:cNvSpPr txBox="1"/>
          <p:nvPr/>
        </p:nvSpPr>
        <p:spPr>
          <a:xfrm>
            <a:off x="2603961" y="1700820"/>
            <a:ext cx="1712328" cy="540137"/>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t>Maior capacidade dos implementadores locais</a:t>
            </a:r>
          </a:p>
        </p:txBody>
      </p:sp>
      <p:cxnSp>
        <p:nvCxnSpPr>
          <p:cNvPr id="6" name="Straight Arrow Connector 5">
            <a:extLst>
              <a:ext uri="{FF2B5EF4-FFF2-40B4-BE49-F238E27FC236}">
                <a16:creationId xmlns:a16="http://schemas.microsoft.com/office/drawing/2014/main" id="{C7CF94F6-C10F-85BE-27E6-72422B577873}"/>
              </a:ext>
            </a:extLst>
          </p:cNvPr>
          <p:cNvCxnSpPr>
            <a:cxnSpLocks/>
          </p:cNvCxnSpPr>
          <p:nvPr/>
        </p:nvCxnSpPr>
        <p:spPr>
          <a:xfrm>
            <a:off x="8494005" y="1918913"/>
            <a:ext cx="36945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6768B0A-6E57-9FBE-D27D-8F8FDB879D6F}"/>
              </a:ext>
            </a:extLst>
          </p:cNvPr>
          <p:cNvSpPr/>
          <p:nvPr/>
        </p:nvSpPr>
        <p:spPr>
          <a:xfrm>
            <a:off x="358812" y="735704"/>
            <a:ext cx="1740861" cy="184666"/>
          </a:xfrm>
          <a:prstGeom prst="rect">
            <a:avLst/>
          </a:prstGeom>
        </p:spPr>
        <p:txBody>
          <a:bodyPr wrap="none" lIns="0" tIns="0" rIns="0" bIns="0">
            <a:spAutoFit/>
          </a:bodyPr>
          <a:lstStyle/>
          <a:p>
            <a:pPr>
              <a:defRPr sz="1200">
                <a:latin typeface="Arial" panose="020B0604020202020204" pitchFamily="34" charset="0"/>
              </a:defRPr>
            </a:pPr>
            <a:r>
              <a:t>Teoria do diagrama de ação </a:t>
            </a:r>
            <a:endParaRPr lang="en-US" sz="1200" dirty="0">
              <a:latin typeface="Arial" panose="020B0604020202020204" pitchFamily="34" charset="0"/>
            </a:endParaRPr>
          </a:p>
        </p:txBody>
      </p:sp>
      <p:sp>
        <p:nvSpPr>
          <p:cNvPr id="5" name="Slide Number Placeholder 5">
            <a:extLst>
              <a:ext uri="{FF2B5EF4-FFF2-40B4-BE49-F238E27FC236}">
                <a16:creationId xmlns:a16="http://schemas.microsoft.com/office/drawing/2014/main" id="{8F39C804-4F63-DEF7-8E51-1C9BEF7086F4}"/>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28</a:t>
            </a:fld>
            <a:endParaRPr lang="en-GB" dirty="0"/>
          </a:p>
        </p:txBody>
      </p:sp>
    </p:spTree>
    <p:extLst>
      <p:ext uri="{BB962C8B-B14F-4D97-AF65-F5344CB8AC3E}">
        <p14:creationId xmlns:p14="http://schemas.microsoft.com/office/powerpoint/2010/main" val="65187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33F24-F785-3DC4-C833-40C3AC2A612D}"/>
              </a:ext>
            </a:extLst>
          </p:cNvPr>
          <p:cNvSpPr/>
          <p:nvPr/>
        </p:nvSpPr>
        <p:spPr>
          <a:xfrm>
            <a:off x="371861" y="308863"/>
            <a:ext cx="11389274" cy="738664"/>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a:t>
            </a:r>
            <a:r>
              <a:rPr b="1"/>
              <a:t> Desenvolvimento de capacidades de implementadores locais</a:t>
            </a:r>
            <a:endParaRPr lang="en-GB" dirty="0">
              <a:solidFill>
                <a:schemeClr val="accent1"/>
              </a:solidFill>
              <a:latin typeface="Arial" panose="020B0604020202020204" pitchFamily="34" charset="0"/>
              <a:ea typeface="+mj-ea"/>
              <a:cs typeface="+mj-cs"/>
            </a:endParaRPr>
          </a:p>
          <a:p>
            <a:endParaRPr lang="en-GB" sz="2800" dirty="0">
              <a:solidFill>
                <a:schemeClr val="accent1"/>
              </a:solidFill>
              <a:latin typeface="Arial" panose="020B0604020202020204" pitchFamily="34" charset="0"/>
              <a:ea typeface="+mj-ea"/>
              <a:cs typeface="+mj-cs"/>
            </a:endParaRPr>
          </a:p>
        </p:txBody>
      </p:sp>
      <p:sp>
        <p:nvSpPr>
          <p:cNvPr id="3" name="Flowchart: Connector 9">
            <a:extLst>
              <a:ext uri="{FF2B5EF4-FFF2-40B4-BE49-F238E27FC236}">
                <a16:creationId xmlns:a16="http://schemas.microsoft.com/office/drawing/2014/main" id="{C54DB15A-ACC2-582C-56E5-7C2D78C6AA51}"/>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r>
              <a:rPr sz="1200" dirty="0"/>
              <a:t>IP </a:t>
            </a:r>
            <a:r>
              <a:rPr sz="1200" dirty="0" err="1"/>
              <a:t>Locais</a:t>
            </a:r>
            <a:r>
              <a:rPr sz="1200" dirty="0"/>
              <a:t> </a:t>
            </a:r>
            <a:r>
              <a:rPr lang="en-GB" sz="1200" b="1" dirty="0">
                <a:solidFill>
                  <a:srgbClr val="002060"/>
                </a:solidFill>
                <a:latin typeface="Arial" panose="020B0604020202020204" pitchFamily="34" charset="0"/>
              </a:rPr>
              <a:t> </a:t>
            </a:r>
          </a:p>
          <a:p>
            <a:pPr algn="ctr">
              <a:defRPr sz="1400" b="1">
                <a:solidFill>
                  <a:srgbClr val="002060"/>
                </a:solidFill>
                <a:latin typeface="Arial" panose="020B0604020202020204" pitchFamily="34" charset="0"/>
              </a:defRPr>
            </a:pPr>
            <a:r>
              <a:rPr sz="1200" dirty="0"/>
              <a:t>de </a:t>
            </a:r>
            <a:r>
              <a:rPr sz="1200" dirty="0" err="1"/>
              <a:t>Desenvolvimento</a:t>
            </a:r>
            <a:r>
              <a:rPr sz="1200" dirty="0"/>
              <a:t> </a:t>
            </a:r>
            <a:endParaRPr lang="it-IT" sz="1200" dirty="0"/>
          </a:p>
          <a:p>
            <a:pPr algn="ctr">
              <a:defRPr sz="1400" b="1">
                <a:solidFill>
                  <a:srgbClr val="002060"/>
                </a:solidFill>
                <a:latin typeface="Arial" panose="020B0604020202020204" pitchFamily="34" charset="0"/>
              </a:defRPr>
            </a:pPr>
            <a:r>
              <a:rPr sz="1200" dirty="0"/>
              <a:t>de </a:t>
            </a:r>
            <a:r>
              <a:rPr sz="1200" dirty="0" err="1"/>
              <a:t>Capacidade</a:t>
            </a:r>
            <a:endParaRPr sz="1200" dirty="0"/>
          </a:p>
        </p:txBody>
      </p:sp>
      <p:sp>
        <p:nvSpPr>
          <p:cNvPr id="4" name="Rounded Rectangle 3">
            <a:extLst>
              <a:ext uri="{FF2B5EF4-FFF2-40B4-BE49-F238E27FC236}">
                <a16:creationId xmlns:a16="http://schemas.microsoft.com/office/drawing/2014/main" id="{62EAF3C9-985B-D00B-8012-AC9DD4A69FE6}"/>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anchor="t" anchorCtr="0"/>
          <a:lstStyle/>
          <a:p>
            <a:pPr>
              <a:defRPr sz="1400" b="1">
                <a:solidFill>
                  <a:srgbClr val="002060"/>
                </a:solidFill>
                <a:latin typeface="Arial" panose="020B0604020202020204" pitchFamily="34" charset="0"/>
                <a:cs typeface="Arial" panose="020B0604020202020204" pitchFamily="34" charset="0"/>
              </a:defRPr>
            </a:pPr>
            <a:r>
              <a:rPr sz="1200" dirty="0" err="1"/>
              <a:t>Libertação</a:t>
            </a:r>
            <a:r>
              <a:rPr sz="1200" dirty="0"/>
              <a:t> de </a:t>
            </a:r>
            <a:r>
              <a:rPr sz="1200" dirty="0" err="1"/>
              <a:t>terras</a:t>
            </a:r>
            <a:r>
              <a:rPr sz="1200" dirty="0"/>
              <a:t> e EOD</a:t>
            </a:r>
          </a:p>
          <a:p>
            <a:pPr algn="l">
              <a:defRPr sz="1200">
                <a:solidFill>
                  <a:srgbClr val="002060"/>
                </a:solidFill>
                <a:latin typeface="Arial" panose="020B0604020202020204" pitchFamily="34" charset="0"/>
                <a:cs typeface="Arial" panose="020B0604020202020204" pitchFamily="34" charset="0"/>
              </a:defRPr>
            </a:pPr>
            <a:r>
              <a:rPr sz="1100" dirty="0"/>
              <a:t>O </a:t>
            </a:r>
            <a:r>
              <a:rPr sz="1100" dirty="0" err="1"/>
              <a:t>desenvolvimento</a:t>
            </a:r>
            <a:r>
              <a:rPr sz="1100" dirty="0"/>
              <a:t> da </a:t>
            </a:r>
            <a:r>
              <a:rPr sz="1100" dirty="0" err="1"/>
              <a:t>capacidade</a:t>
            </a:r>
            <a:r>
              <a:rPr sz="1100" dirty="0"/>
              <a:t> dos </a:t>
            </a:r>
            <a:r>
              <a:rPr sz="1100" dirty="0" err="1"/>
              <a:t>implementadores</a:t>
            </a:r>
            <a:r>
              <a:rPr sz="1100" dirty="0"/>
              <a:t> </a:t>
            </a:r>
            <a:r>
              <a:rPr sz="1100" dirty="0" err="1"/>
              <a:t>locais</a:t>
            </a:r>
            <a:r>
              <a:rPr sz="1100" dirty="0"/>
              <a:t> </a:t>
            </a:r>
            <a:r>
              <a:rPr sz="1100" dirty="0" err="1"/>
              <a:t>pode</a:t>
            </a:r>
            <a:r>
              <a:rPr sz="1100" dirty="0"/>
              <a:t> </a:t>
            </a:r>
            <a:r>
              <a:rPr sz="1100" dirty="0" err="1"/>
              <a:t>aumentar</a:t>
            </a:r>
            <a:r>
              <a:rPr sz="1100" dirty="0"/>
              <a:t> a </a:t>
            </a:r>
            <a:r>
              <a:rPr sz="1100" dirty="0" err="1"/>
              <a:t>sustentabilidade</a:t>
            </a:r>
            <a:r>
              <a:rPr sz="1100" dirty="0"/>
              <a:t> da </a:t>
            </a:r>
            <a:r>
              <a:rPr lang="pt-PT" sz="1100" dirty="0"/>
              <a:t>libertação</a:t>
            </a:r>
            <a:r>
              <a:rPr sz="1100" dirty="0"/>
              <a:t> de terra e EOD para </a:t>
            </a:r>
            <a:r>
              <a:rPr sz="1100" dirty="0" err="1"/>
              <a:t>reduzir</a:t>
            </a:r>
            <a:r>
              <a:rPr sz="1100" dirty="0"/>
              <a:t> o </a:t>
            </a:r>
            <a:r>
              <a:rPr sz="1100" dirty="0" err="1"/>
              <a:t>risco</a:t>
            </a:r>
            <a:r>
              <a:rPr sz="1100" dirty="0"/>
              <a:t> de </a:t>
            </a:r>
            <a:r>
              <a:rPr sz="1100" dirty="0" err="1"/>
              <a:t>contaminação</a:t>
            </a:r>
            <a:r>
              <a:rPr sz="1100" dirty="0"/>
              <a:t> residual a </a:t>
            </a:r>
            <a:r>
              <a:rPr sz="1100" dirty="0" err="1"/>
              <a:t>longo</a:t>
            </a:r>
            <a:r>
              <a:rPr sz="1100" dirty="0"/>
              <a:t> </a:t>
            </a:r>
            <a:r>
              <a:rPr sz="1100" dirty="0" err="1"/>
              <a:t>prazo</a:t>
            </a:r>
            <a:r>
              <a:rPr sz="1100" dirty="0"/>
              <a:t>. </a:t>
            </a:r>
          </a:p>
        </p:txBody>
      </p:sp>
      <p:sp>
        <p:nvSpPr>
          <p:cNvPr id="5" name="Rounded Rectangle 4">
            <a:extLst>
              <a:ext uri="{FF2B5EF4-FFF2-40B4-BE49-F238E27FC236}">
                <a16:creationId xmlns:a16="http://schemas.microsoft.com/office/drawing/2014/main" id="{3FB40DBD-5A82-079D-03D3-F50293F5A831}"/>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rPr sz="1100"/>
              <a:t>Desenvolver a capacidade dos implementadores locais e/ou da sociedade civil para conduzir a EORE pode aumentar a qualidade e a sustentabilidade da EORE.</a:t>
            </a:r>
          </a:p>
        </p:txBody>
      </p:sp>
      <p:sp>
        <p:nvSpPr>
          <p:cNvPr id="6" name="Rounded Rectangle 5">
            <a:extLst>
              <a:ext uri="{FF2B5EF4-FFF2-40B4-BE49-F238E27FC236}">
                <a16:creationId xmlns:a16="http://schemas.microsoft.com/office/drawing/2014/main" id="{99C94663-DC30-4CC8-5DEA-FD86403AC696}"/>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a:solidFill>
                  <a:srgbClr val="002060"/>
                </a:solidFill>
                <a:latin typeface="Arial" panose="020B0604020202020204" pitchFamily="34" charset="0"/>
                <a:cs typeface="Arial" panose="020B0604020202020204" pitchFamily="34" charset="0"/>
              </a:defRPr>
            </a:pPr>
            <a:r>
              <a:rPr sz="1200" b="1"/>
              <a:t>Desenvolvimento de capacidades das autoridades nacionais </a:t>
            </a:r>
            <a:r>
              <a:rPr sz="1100"/>
              <a:t>Os implementadores locais, juntamente com as NMAA, são uma parte importante do aumento da voz local no setor de ação de minas e ajudam na transição do setor para a propriedade nacional. As NMAA podem incentivar os doadores e os IP internacionais a apoiar o desenvolvimento de capacidades das organizações locais de implementação para aumentar a liderança local. </a:t>
            </a:r>
            <a:endParaRPr lang="en-GB" sz="1600" dirty="0">
              <a:solidFill>
                <a:schemeClr val="tx1"/>
              </a:solidFill>
              <a:latin typeface="Arial" panose="020B0604020202020204" pitchFamily="34" charset="0"/>
            </a:endParaRPr>
          </a:p>
        </p:txBody>
      </p:sp>
      <p:sp>
        <p:nvSpPr>
          <p:cNvPr id="7" name="Rounded Rectangle 6">
            <a:extLst>
              <a:ext uri="{FF2B5EF4-FFF2-40B4-BE49-F238E27FC236}">
                <a16:creationId xmlns:a16="http://schemas.microsoft.com/office/drawing/2014/main" id="{32A718FB-0005-56DA-C0DC-3B1B55B77BA4}"/>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Assistência às vítimas</a:t>
            </a:r>
          </a:p>
          <a:p>
            <a:pPr>
              <a:defRPr sz="1200">
                <a:solidFill>
                  <a:srgbClr val="002060"/>
                </a:solidFill>
                <a:latin typeface="Arial" panose="020B0604020202020204" pitchFamily="34" charset="0"/>
                <a:cs typeface="Arial" panose="020B0604020202020204" pitchFamily="34" charset="0"/>
              </a:defRPr>
            </a:pPr>
            <a:r>
              <a:rPr sz="1100"/>
              <a:t>O apoio ao desenvolvimento de capacidades para implementadores locais de ação de minas pode ajudar (i) a desenvolver políticas e procedimentos para identificar as necessidades dos sobreviventes, (ii) a ter procedimentos de encaminhamento em vigor para apoiar os sobreviventes de OE e, assim, fortalecer a sustentabilidade dos esforços nacionais para fornecer assistência às vítimas.</a:t>
            </a:r>
            <a:endParaRPr lang="en-GB" sz="1600" dirty="0">
              <a:solidFill>
                <a:schemeClr val="tx1"/>
              </a:solidFill>
              <a:latin typeface="Arial" panose="020B0604020202020204" pitchFamily="34" charset="0"/>
            </a:endParaRPr>
          </a:p>
        </p:txBody>
      </p:sp>
      <p:sp>
        <p:nvSpPr>
          <p:cNvPr id="8" name="Rounded Rectangle 7">
            <a:extLst>
              <a:ext uri="{FF2B5EF4-FFF2-40B4-BE49-F238E27FC236}">
                <a16:creationId xmlns:a16="http://schemas.microsoft.com/office/drawing/2014/main" id="{28B6623C-9E9A-CE92-8803-2C3C7D5AE50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Advocacia e Inclusão</a:t>
            </a:r>
          </a:p>
          <a:p>
            <a:pPr>
              <a:spcAft>
                <a:spcPts val="300"/>
              </a:spcAft>
              <a:defRPr sz="1200">
                <a:solidFill>
                  <a:srgbClr val="002060"/>
                </a:solidFill>
                <a:latin typeface="Arial" panose="020B0604020202020204" pitchFamily="34" charset="0"/>
                <a:cs typeface="Arial" panose="020B0604020202020204" pitchFamily="34" charset="0"/>
              </a:defRPr>
            </a:pPr>
            <a:r>
              <a:rPr sz="1100"/>
              <a:t>Os implementadores locais podem trabalhar com as NMAA e a sociedade civil para defender que todos os componentes da minha ação sejam integrados em planos de ação e orçamentos nacionais formais.</a:t>
            </a:r>
            <a:endParaRPr lang="en-GB" sz="1100" b="0" i="0" dirty="0">
              <a:solidFill>
                <a:srgbClr val="002060"/>
              </a:solidFill>
              <a:latin typeface="Arial" panose="020B0604020202020204" pitchFamily="34" charset="0"/>
              <a:cs typeface="Arial" panose="020B0604020202020204" pitchFamily="34" charset="0"/>
            </a:endParaRPr>
          </a:p>
          <a:p>
            <a:pPr>
              <a:defRPr sz="1200">
                <a:solidFill>
                  <a:srgbClr val="002060"/>
                </a:solidFill>
                <a:latin typeface="Arial" panose="020B0604020202020204" pitchFamily="34" charset="0"/>
                <a:cs typeface="Arial" panose="020B0604020202020204" pitchFamily="34" charset="0"/>
              </a:defRPr>
            </a:pPr>
            <a:r>
              <a:rPr sz="1100"/>
              <a:t>Os implementadores locais podem ter mais acesso a áreas onde os operadores internacionais não podem, garantindo a inclusão de comunidades remotas e marginalizadas. </a:t>
            </a:r>
          </a:p>
        </p:txBody>
      </p:sp>
      <p:sp>
        <p:nvSpPr>
          <p:cNvPr id="9" name="Rounded Rectangle 8">
            <a:extLst>
              <a:ext uri="{FF2B5EF4-FFF2-40B4-BE49-F238E27FC236}">
                <a16:creationId xmlns:a16="http://schemas.microsoft.com/office/drawing/2014/main" id="{6C850738-66A4-D902-88C3-CF4FE5F1327B}"/>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Colaboração e Coordenação </a:t>
            </a:r>
          </a:p>
          <a:p>
            <a:pPr>
              <a:defRPr sz="1200">
                <a:solidFill>
                  <a:srgbClr val="002060"/>
                </a:solidFill>
                <a:latin typeface="Arial" panose="020B0604020202020204" pitchFamily="34" charset="0"/>
                <a:cs typeface="Arial" panose="020B0604020202020204" pitchFamily="34" charset="0"/>
              </a:defRPr>
            </a:pPr>
            <a:r>
              <a:rPr sz="1100"/>
              <a:t>Ter uma forte rede de implementadores locais aumenta a gama de partes interessadas que podem ser colaboradas e aumenta a liderança local que pode melhorar a coordenação.</a:t>
            </a:r>
            <a:endParaRPr lang="en-GB" sz="160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46CA9654-8FB8-DBC2-6087-C79005AD26DD}"/>
              </a:ext>
            </a:extLst>
          </p:cNvPr>
          <p:cNvSpPr txBox="1"/>
          <p:nvPr/>
        </p:nvSpPr>
        <p:spPr>
          <a:xfrm>
            <a:off x="371861" y="708972"/>
            <a:ext cx="11448277" cy="430887"/>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a:t>Conexões estratégicas </a:t>
            </a:r>
            <a:r>
              <a:rPr sz="1100"/>
              <a:t>com outros aspetos da ação da mina podem melhorar a mudança de nível de resultado, conforme ilustrado nesta coluna. Estas ligações estratégicas devem ser consideradas pelos implementadores para maximizar o valor acrescentado do setor. </a:t>
            </a:r>
          </a:p>
        </p:txBody>
      </p:sp>
      <p:cxnSp>
        <p:nvCxnSpPr>
          <p:cNvPr id="11" name="Straight Connector 10">
            <a:extLst>
              <a:ext uri="{FF2B5EF4-FFF2-40B4-BE49-F238E27FC236}">
                <a16:creationId xmlns:a16="http://schemas.microsoft.com/office/drawing/2014/main" id="{7248B655-B388-29A6-3BB1-A1E763B89FF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204A28-D992-CCFC-44F4-412BCCE074F2}"/>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1ACC7A-63A4-FDA1-9E39-96F6A8CA5513}"/>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8EEE72-A13D-9D6A-BC2A-25D60B5338D2}"/>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E8E279-B5F4-E8FE-D940-18D00ED67691}"/>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F267C9-447B-5CB3-FA19-754C069CF7AB}"/>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067E68-41E6-89C9-EDBA-ED96CEF733F7}"/>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18" name="Slide Number Placeholder 5">
            <a:extLst>
              <a:ext uri="{FF2B5EF4-FFF2-40B4-BE49-F238E27FC236}">
                <a16:creationId xmlns:a16="http://schemas.microsoft.com/office/drawing/2014/main" id="{D6907644-4014-8426-838A-3FBC7D6FD5F5}"/>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29</a:t>
            </a:fld>
            <a:endParaRPr lang="en-GB" sz="1050" dirty="0"/>
          </a:p>
        </p:txBody>
      </p:sp>
    </p:spTree>
    <p:extLst>
      <p:ext uri="{BB962C8B-B14F-4D97-AF65-F5344CB8AC3E}">
        <p14:creationId xmlns:p14="http://schemas.microsoft.com/office/powerpoint/2010/main" val="28644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F3B856-ECC7-8341-A01E-EA9024A813AD}"/>
              </a:ext>
            </a:extLst>
          </p:cNvPr>
          <p:cNvSpPr/>
          <p:nvPr/>
        </p:nvSpPr>
        <p:spPr>
          <a:xfrm>
            <a:off x="1" y="318"/>
            <a:ext cx="12191999" cy="25650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Diagram  Description automatically generated">
            <a:extLst>
              <a:ext uri="{FF2B5EF4-FFF2-40B4-BE49-F238E27FC236}">
                <a16:creationId xmlns:a16="http://schemas.microsoft.com/office/drawing/2014/main" id="{CA8D6030-5F3C-3E4E-92C0-0DEB69E718CD}"/>
              </a:ext>
            </a:extLst>
          </p:cNvPr>
          <p:cNvPicPr>
            <a:picLocks noChangeAspect="1"/>
          </p:cNvPicPr>
          <p:nvPr/>
        </p:nvPicPr>
        <p:blipFill rotWithShape="1">
          <a:blip r:embed="rId2">
            <a:alphaModFix amt="12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2335"/>
          <a:stretch/>
        </p:blipFill>
        <p:spPr>
          <a:xfrm>
            <a:off x="0" y="159"/>
            <a:ext cx="12192000" cy="2565400"/>
          </a:xfrm>
          <a:prstGeom prst="rect">
            <a:avLst/>
          </a:prstGeom>
        </p:spPr>
      </p:pic>
      <p:sp>
        <p:nvSpPr>
          <p:cNvPr id="4" name="Rectangle 3">
            <a:extLst>
              <a:ext uri="{FF2B5EF4-FFF2-40B4-BE49-F238E27FC236}">
                <a16:creationId xmlns:a16="http://schemas.microsoft.com/office/drawing/2014/main" id="{ABE2F276-A257-8042-A949-60EDEB485746}"/>
              </a:ext>
            </a:extLst>
          </p:cNvPr>
          <p:cNvSpPr/>
          <p:nvPr/>
        </p:nvSpPr>
        <p:spPr>
          <a:xfrm>
            <a:off x="351257" y="1431943"/>
            <a:ext cx="8344659" cy="15388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5400">
                <a:solidFill>
                  <a:prstClr val="white"/>
                </a:solidFill>
                <a:latin typeface="Arial" panose="020B0604020202020204" pitchFamily="34" charset="0"/>
                <a:cs typeface="Arial" panose="020B0604020202020204" pitchFamily="34" charset="0"/>
              </a:defRPr>
            </a:pPr>
            <a:r>
              <a:rPr kumimoji="0" sz="5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Descrição do Guia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B3BD2D5D-3614-7847-9EEE-4AB60FE52A78}"/>
              </a:ext>
            </a:extLst>
          </p:cNvPr>
          <p:cNvSpPr/>
          <p:nvPr/>
        </p:nvSpPr>
        <p:spPr>
          <a:xfrm>
            <a:off x="351257" y="2802437"/>
            <a:ext cx="11323593" cy="3807085"/>
          </a:xfrm>
          <a:prstGeom prst="rect">
            <a:avLst/>
          </a:prstGeom>
        </p:spPr>
        <p:txBody>
          <a:bodyPr wrap="square" numCol="2" spcCol="540000">
            <a:spAutoFit/>
          </a:bodyPr>
          <a:lstStyle/>
          <a:p>
            <a:pPr marL="0" marR="0" lvl="0" indent="0" algn="l" defTabSz="914400" rtl="0" eaLnBrk="1" fontAlgn="auto" latinLnBrk="0" hangingPunct="1">
              <a:lnSpc>
                <a:spcPts val="18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Este guia está centrado em torno de </a:t>
            </a:r>
            <a:r>
              <a:rPr kumimoji="0" lang="pt-PT"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uma Teoria da Mudança (ToC) – um conjunto de Teorias de Ação de apoio</a:t>
            </a: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lang="pt-PT"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r>
              <a:rPr kumimoji="0" lang="pt-PT" sz="14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ToA</a:t>
            </a:r>
            <a:r>
              <a:rPr kumimoji="0" lang="pt-PT"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que abrange todos os pilares da ação da mina e um banco de indicadores. </a:t>
            </a:r>
            <a:r>
              <a:rPr kumimoji="0" lang="pt-PT" sz="14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principal objetivo é incentivar a responsabilidade coletiva de todas as partes interessadas para alcançar os resultados da ação de minas </a:t>
            </a: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e introduzir indicadores compartilhados que possam ajudar a medir se o setor está a alcançar coletivamente esses resultados.</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800"/>
              </a:lnSpc>
              <a:spcBef>
                <a:spcPts val="0"/>
              </a:spcBef>
              <a:spcAft>
                <a:spcPts val="0"/>
              </a:spcAft>
              <a:buClrTx/>
              <a:buSzTx/>
              <a:buFontTx/>
              <a:buNone/>
              <a:tabLst/>
              <a:defRPr sz="1400">
                <a:latin typeface="Arial" panose="020B0604020202020204" pitchFamily="34" charset="0"/>
              </a:defRPr>
            </a:pP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Cada </a:t>
            </a:r>
            <a:r>
              <a:rPr kumimoji="0" lang="pt-PT"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ToA</a:t>
            </a: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é acompanhado por um conjunto de indicadores, suposições comuns e "conexões estratégicas" que ilustram como as teorias da ação se apoiam mutuamente e contribuem para entregar a teoria geral da mudança. </a:t>
            </a:r>
            <a:r>
              <a:rPr kumimoji="0" lang="pt-PT"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Uma combinação de ToC e </a:t>
            </a:r>
            <a:r>
              <a:rPr kumimoji="0" lang="pt-PT" sz="1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ToA</a:t>
            </a:r>
            <a:r>
              <a:rPr kumimoji="0" lang="pt-PT"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pt-PT" sz="1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ajudará a distinguir entre "falha de implementação" </a:t>
            </a:r>
            <a:r>
              <a:rPr kumimoji="0" lang="pt-PT"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(uma intervenção que não é bem entregue) </a:t>
            </a:r>
            <a:r>
              <a:rPr kumimoji="0" lang="pt-PT" sz="1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 "falha de teoria" </a:t>
            </a:r>
            <a:r>
              <a:rPr kumimoji="0" lang="pt-PT"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(onde a intervenção é bem feita, mas ainda não levou aos resultados esperados). Este último coloca a ênfase no sector como um todo, e não apenas nos implementadores, para quando os resultados não são tão bons como poderiam ser.</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8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Guia e o kit de ferramentas do ToC permitem que o ToC global seja adaptado e aplicado em diversos contextos nacionais. Foi amplamente consultado e tem sido testado com autoridades nacionais (AN), doadores e executores de ações anti minas em Angola, Afeganistão, Líbano, Líbia e Ucrânia.</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800"/>
              </a:lnSpc>
              <a:spcBef>
                <a:spcPts val="0"/>
              </a:spcBef>
              <a:spcAft>
                <a:spcPts val="0"/>
              </a:spcAft>
              <a:buClrTx/>
              <a:buSzTx/>
              <a:buFontTx/>
              <a:buNone/>
              <a:tabLst/>
              <a:defRPr sz="1400">
                <a:solidFill>
                  <a:srgbClr val="103A71"/>
                </a:solidFill>
                <a:latin typeface="Arial" panose="020B0604020202020204" pitchFamily="34" charset="0"/>
                <a:cs typeface="Arial" panose="020B0604020202020204" pitchFamily="34" charset="0"/>
              </a:defRPr>
            </a:pPr>
            <a:r>
              <a:rPr kumimoji="0" lang="pt-PT"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kit de ferramentas ToC é considerado um documento ativo para uso e propriedade por todo o setor de ação de minas e deve ser atualizado periodicamente. </a:t>
            </a:r>
            <a:endParaRPr kumimoji="0" lang="pt-PT"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9C5E4E3C-394D-09DC-C661-F0B47C9929A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929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DB996-ECFB-5DD9-192E-1DFBF9DFF43F}"/>
              </a:ext>
            </a:extLst>
          </p:cNvPr>
          <p:cNvSpPr/>
          <p:nvPr/>
        </p:nvSpPr>
        <p:spPr>
          <a:xfrm>
            <a:off x="371861" y="308863"/>
            <a:ext cx="11389274" cy="861774"/>
          </a:xfrm>
          <a:prstGeom prst="rect">
            <a:avLst/>
          </a:prstGeom>
          <a:noFill/>
        </p:spPr>
        <p:txBody>
          <a:bodyPr wrap="square" lIns="0" tIns="0" rIns="0" bIns="0">
            <a:spAutoFit/>
          </a:bodyPr>
          <a:lstStyle/>
          <a:p>
            <a:pPr>
              <a:defRPr sz="2400">
                <a:solidFill>
                  <a:srgbClr val="103A71"/>
                </a:solidFill>
                <a:latin typeface="Arial" panose="020B0604020202020204" pitchFamily="34" charset="0"/>
                <a:cs typeface="Arial" panose="020B0604020202020204" pitchFamily="34" charset="0"/>
              </a:defRPr>
            </a:pPr>
            <a:r>
              <a:t>Teoria da Ação:</a:t>
            </a:r>
            <a:r>
              <a:rPr b="1"/>
              <a:t> Desenvolvimento de capacidades de implementadores locais</a:t>
            </a:r>
            <a:endParaRPr lang="en-GB" sz="2400" dirty="0">
              <a:solidFill>
                <a:schemeClr val="accent1"/>
              </a:solidFill>
              <a:latin typeface="Arial" panose="020B0604020202020204" pitchFamily="34" charset="0"/>
              <a:ea typeface="+mj-ea"/>
              <a:cs typeface="+mj-cs"/>
            </a:endParaRPr>
          </a:p>
          <a:p>
            <a:endParaRPr lang="en-GB" sz="3200" dirty="0">
              <a:solidFill>
                <a:schemeClr val="accent1"/>
              </a:solidFill>
              <a:latin typeface="Arial" panose="020B0604020202020204" pitchFamily="34" charset="0"/>
              <a:ea typeface="+mj-ea"/>
              <a:cs typeface="+mj-cs"/>
            </a:endParaRPr>
          </a:p>
        </p:txBody>
      </p:sp>
      <p:sp>
        <p:nvSpPr>
          <p:cNvPr id="3" name="Rectangle 2">
            <a:extLst>
              <a:ext uri="{FF2B5EF4-FFF2-40B4-BE49-F238E27FC236}">
                <a16:creationId xmlns:a16="http://schemas.microsoft.com/office/drawing/2014/main" id="{94083E66-3740-0E47-029E-73AA6391D62A}"/>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A0332F02-1196-013D-0B0C-D1F3A3036A27}"/>
              </a:ext>
            </a:extLst>
          </p:cNvPr>
          <p:cNvGraphicFramePr>
            <a:graphicFrameLocks noGrp="1"/>
          </p:cNvGraphicFramePr>
          <p:nvPr/>
        </p:nvGraphicFramePr>
        <p:xfrm>
          <a:off x="945371" y="1304144"/>
          <a:ext cx="9962906" cy="503112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pPr>
                        <a:defRPr sz="1400">
                          <a:latin typeface="Arial" panose="020B0604020202020204" pitchFamily="34" charset="0"/>
                        </a:defRPr>
                      </a:pPr>
                      <a:r>
                        <a:rPr b="1"/>
                        <a:t>Perguntas de reflexão a serem usadas pela equipa </a:t>
                      </a:r>
                      <a:r>
                        <a:t>para avaliar o desempenho em relação à entrega de uma maneira sensível </a:t>
                      </a:r>
                      <a:br>
                        <a:rPr lang="en-GB" sz="1400" b="0" i="0" dirty="0">
                          <a:latin typeface="Arial" panose="020B0604020202020204" pitchFamily="34" charset="0"/>
                        </a:rPr>
                      </a:br>
                      <a:r>
                        <a:t>e inclusiva ao conflito, coordenando dentro e fora do setor para maximizar o valor estratégico do desenvolvimento de capacidade dos implementadores locais </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têm a capacidade, os recursos e a oportunidade de fornecer serviços de ação de mina de alta qualidade?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IP internacionais e os seus doadores estão a apoiar e a desenvolver a capacidade dos implementadores locais de assumir cada vez mais a propriedade nacional e lidar com a contaminação residual a longo prazo?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da ação anti minas estão cada vez mais autorizados a liderar a implementação das atividades de ação anti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têm acesso suficiente para coordenar e colaborar com outras partes interessadas?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são capazes de apoiar a advocacia e têm a oportunidade de o fazer?</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estão a promover a igualdade e a inclusão de género: estão aumentando a diversidade da força de trabalho e estão a aceder e a fornecer ações de mineração para comunidades marginalizadas e vulneráveis?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necessidade de apoio técnico e financeiro externo aos implementadores locais está a reduzir ao longo do tempo?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p>
                  </a:txBody>
                  <a:tcPr marL="180000" marT="180000"/>
                </a:tc>
                <a:extLst>
                  <a:ext uri="{0D108BD9-81ED-4DB2-BD59-A6C34878D82A}">
                    <a16:rowId xmlns:a16="http://schemas.microsoft.com/office/drawing/2014/main" val="3203546465"/>
                  </a:ext>
                </a:extLst>
              </a:tr>
            </a:tbl>
          </a:graphicData>
        </a:graphic>
      </p:graphicFrame>
      <p:sp>
        <p:nvSpPr>
          <p:cNvPr id="5" name="Slide Number Placeholder 5">
            <a:extLst>
              <a:ext uri="{FF2B5EF4-FFF2-40B4-BE49-F238E27FC236}">
                <a16:creationId xmlns:a16="http://schemas.microsoft.com/office/drawing/2014/main" id="{677012C8-6AF2-AE62-525A-CC6115F49F00}"/>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30</a:t>
            </a:fld>
            <a:endParaRPr lang="en-GB" dirty="0"/>
          </a:p>
        </p:txBody>
      </p:sp>
    </p:spTree>
    <p:extLst>
      <p:ext uri="{BB962C8B-B14F-4D97-AF65-F5344CB8AC3E}">
        <p14:creationId xmlns:p14="http://schemas.microsoft.com/office/powerpoint/2010/main" val="71887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4FC0A20E-35F1-AB7C-9BE7-65D09E463DFC}"/>
              </a:ext>
            </a:extLst>
          </p:cNvPr>
          <p:cNvCxnSpPr>
            <a:cxnSpLocks/>
          </p:cNvCxnSpPr>
          <p:nvPr/>
        </p:nvCxnSpPr>
        <p:spPr>
          <a:xfrm>
            <a:off x="1671020" y="1166190"/>
            <a:ext cx="6149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591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latin typeface="Arial" panose="020B0604020202020204" pitchFamily="34" charset="0"/>
            </a:endParaRPr>
          </a:p>
        </p:txBody>
      </p:sp>
      <p:sp>
        <p:nvSpPr>
          <p:cNvPr id="27" name="Rectangle 26">
            <a:extLst>
              <a:ext uri="{FF2B5EF4-FFF2-40B4-BE49-F238E27FC236}">
                <a16:creationId xmlns:a16="http://schemas.microsoft.com/office/drawing/2014/main" id="{C5BBC101-C615-2446-BAF6-7C4DA1DEA259}"/>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53" name="Rounded Rectangle 294">
            <a:extLst>
              <a:ext uri="{FF2B5EF4-FFF2-40B4-BE49-F238E27FC236}">
                <a16:creationId xmlns:a16="http://schemas.microsoft.com/office/drawing/2014/main" id="{F4CCAC5A-2233-4820-9559-C35137F81FFD}"/>
              </a:ext>
            </a:extLst>
          </p:cNvPr>
          <p:cNvSpPr/>
          <p:nvPr/>
        </p:nvSpPr>
        <p:spPr>
          <a:xfrm>
            <a:off x="9264315" y="1436075"/>
            <a:ext cx="2606326"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 desenvolvimento económico e as comunidades mais resilientes contribuem para os ODS</a:t>
            </a:r>
          </a:p>
        </p:txBody>
      </p:sp>
      <p:sp>
        <p:nvSpPr>
          <p:cNvPr id="16" name="TextBox 15">
            <a:extLst>
              <a:ext uri="{FF2B5EF4-FFF2-40B4-BE49-F238E27FC236}">
                <a16:creationId xmlns:a16="http://schemas.microsoft.com/office/drawing/2014/main" id="{5255273F-9814-4110-9FDB-5B985586258D}"/>
              </a:ext>
            </a:extLst>
          </p:cNvPr>
          <p:cNvSpPr txBox="1"/>
          <p:nvPr/>
        </p:nvSpPr>
        <p:spPr>
          <a:xfrm>
            <a:off x="321360" y="887690"/>
            <a:ext cx="1349660" cy="522476"/>
          </a:xfrm>
          <a:prstGeom prst="roundRect">
            <a:avLst/>
          </a:prstGeom>
          <a:solidFill>
            <a:srgbClr val="F0F0F0"/>
          </a:solidFill>
          <a:ln w="19050">
            <a:solidFill>
              <a:srgbClr val="808080"/>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Desenvolvimento de capacidades da autoridade nacional competente (NA.NMAA)</a:t>
            </a:r>
          </a:p>
        </p:txBody>
      </p:sp>
      <p:sp>
        <p:nvSpPr>
          <p:cNvPr id="20" name="TextBox 19">
            <a:extLst>
              <a:ext uri="{FF2B5EF4-FFF2-40B4-BE49-F238E27FC236}">
                <a16:creationId xmlns:a16="http://schemas.microsoft.com/office/drawing/2014/main" id="{F38327D3-5C66-414E-AADF-D164D344055E}"/>
              </a:ext>
            </a:extLst>
          </p:cNvPr>
          <p:cNvSpPr txBox="1"/>
          <p:nvPr/>
        </p:nvSpPr>
        <p:spPr>
          <a:xfrm>
            <a:off x="1671831" y="965070"/>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 ...</a:t>
            </a:r>
          </a:p>
        </p:txBody>
      </p:sp>
      <p:sp>
        <p:nvSpPr>
          <p:cNvPr id="4" name="Rectangle 3">
            <a:extLst>
              <a:ext uri="{FF2B5EF4-FFF2-40B4-BE49-F238E27FC236}">
                <a16:creationId xmlns:a16="http://schemas.microsoft.com/office/drawing/2014/main" id="{A6C12D0C-5835-8345-9605-5BFF7AF15B07}"/>
              </a:ext>
            </a:extLst>
          </p:cNvPr>
          <p:cNvSpPr/>
          <p:nvPr/>
        </p:nvSpPr>
        <p:spPr>
          <a:xfrm>
            <a:off x="290138" y="171634"/>
            <a:ext cx="11901862"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Desenvolvimento de Capacidade das Autoridades Nacionais (NA/NMAA)</a:t>
            </a:r>
          </a:p>
        </p:txBody>
      </p:sp>
      <p:sp>
        <p:nvSpPr>
          <p:cNvPr id="2" name="Rectangle 1">
            <a:extLst>
              <a:ext uri="{FF2B5EF4-FFF2-40B4-BE49-F238E27FC236}">
                <a16:creationId xmlns:a16="http://schemas.microsoft.com/office/drawing/2014/main" id="{408D423C-347A-0445-A82B-4C52CD813D5F}"/>
              </a:ext>
            </a:extLst>
          </p:cNvPr>
          <p:cNvSpPr/>
          <p:nvPr/>
        </p:nvSpPr>
        <p:spPr>
          <a:xfrm>
            <a:off x="283953" y="531148"/>
            <a:ext cx="1726435" cy="161583"/>
          </a:xfrm>
          <a:prstGeom prst="rect">
            <a:avLst/>
          </a:prstGeom>
        </p:spPr>
        <p:txBody>
          <a:bodyPr wrap="none" lIns="0" tIns="0" rIns="0" bIns="0">
            <a:spAutoFit/>
          </a:bodyPr>
          <a:lstStyle/>
          <a:p>
            <a:pPr>
              <a:defRPr sz="1100">
                <a:latin typeface="Arial" panose="020B0604020202020204" pitchFamily="34" charset="0"/>
              </a:defRPr>
            </a:pPr>
            <a:r>
              <a:rPr sz="1050"/>
              <a:t>Teoria do diagrama de ação </a:t>
            </a:r>
            <a:endParaRPr lang="en-US" sz="1050" dirty="0">
              <a:latin typeface="Arial" panose="020B0604020202020204" pitchFamily="34" charset="0"/>
            </a:endParaRPr>
          </a:p>
        </p:txBody>
      </p:sp>
      <p:sp>
        <p:nvSpPr>
          <p:cNvPr id="47" name="TextBox 46">
            <a:extLst>
              <a:ext uri="{FF2B5EF4-FFF2-40B4-BE49-F238E27FC236}">
                <a16:creationId xmlns:a16="http://schemas.microsoft.com/office/drawing/2014/main" id="{9B226E64-140F-49B9-AD30-61205295CE54}"/>
              </a:ext>
            </a:extLst>
          </p:cNvPr>
          <p:cNvSpPr txBox="1"/>
          <p:nvPr/>
        </p:nvSpPr>
        <p:spPr>
          <a:xfrm>
            <a:off x="8340209" y="973776"/>
            <a:ext cx="1090455" cy="194258"/>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sp>
        <p:nvSpPr>
          <p:cNvPr id="55" name="Rounded Rectangle 293">
            <a:extLst>
              <a:ext uri="{FF2B5EF4-FFF2-40B4-BE49-F238E27FC236}">
                <a16:creationId xmlns:a16="http://schemas.microsoft.com/office/drawing/2014/main" id="{CB2ABAB8-542F-4756-BFE0-1CA926012D2B}"/>
              </a:ext>
            </a:extLst>
          </p:cNvPr>
          <p:cNvSpPr/>
          <p:nvPr/>
        </p:nvSpPr>
        <p:spPr>
          <a:xfrm>
            <a:off x="9264315" y="1003100"/>
            <a:ext cx="2606325"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resiliência da comunidade aos impulsionadores de conflitos contribui para a estabilidade e para a construção da paz</a:t>
            </a:r>
          </a:p>
        </p:txBody>
      </p:sp>
      <p:sp>
        <p:nvSpPr>
          <p:cNvPr id="45" name="Rounded Rectangle 299">
            <a:extLst>
              <a:ext uri="{FF2B5EF4-FFF2-40B4-BE49-F238E27FC236}">
                <a16:creationId xmlns:a16="http://schemas.microsoft.com/office/drawing/2014/main" id="{F38F0A0D-19CF-4202-9971-5E9746936BFA}"/>
              </a:ext>
            </a:extLst>
          </p:cNvPr>
          <p:cNvSpPr/>
          <p:nvPr/>
        </p:nvSpPr>
        <p:spPr>
          <a:xfrm>
            <a:off x="5362692" y="1448430"/>
            <a:ext cx="2920216" cy="36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Ação de minas complementada com iniciativas humanitárias/de desenvolvimento/de consolidação da paz ou de estabilização</a:t>
            </a:r>
          </a:p>
        </p:txBody>
      </p:sp>
      <p:sp>
        <p:nvSpPr>
          <p:cNvPr id="46" name="Rounded Rectangle 300">
            <a:extLst>
              <a:ext uri="{FF2B5EF4-FFF2-40B4-BE49-F238E27FC236}">
                <a16:creationId xmlns:a16="http://schemas.microsoft.com/office/drawing/2014/main" id="{35A7022D-E180-44B6-A39D-384B82550E3F}"/>
              </a:ext>
            </a:extLst>
          </p:cNvPr>
          <p:cNvSpPr/>
          <p:nvPr/>
        </p:nvSpPr>
        <p:spPr>
          <a:xfrm>
            <a:off x="5362692" y="551749"/>
            <a:ext cx="2927950" cy="36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dirty="0" err="1"/>
              <a:t>Progressos</a:t>
            </a:r>
            <a:r>
              <a:rPr sz="800" dirty="0"/>
              <a:t> </a:t>
            </a:r>
            <a:r>
              <a:rPr sz="800" dirty="0" err="1"/>
              <a:t>mensuráveis</a:t>
            </a:r>
            <a:r>
              <a:rPr sz="800" dirty="0"/>
              <a:t> no </a:t>
            </a:r>
            <a:r>
              <a:rPr sz="800" dirty="0" err="1"/>
              <a:t>sentido</a:t>
            </a:r>
            <a:r>
              <a:rPr sz="800" dirty="0"/>
              <a:t> do </a:t>
            </a:r>
            <a:r>
              <a:rPr sz="800" dirty="0" err="1"/>
              <a:t>cumprimento</a:t>
            </a:r>
            <a:r>
              <a:rPr sz="800" dirty="0"/>
              <a:t> e </a:t>
            </a:r>
            <a:r>
              <a:rPr sz="800" dirty="0" err="1"/>
              <a:t>universalização</a:t>
            </a:r>
            <a:r>
              <a:rPr sz="800" dirty="0"/>
              <a:t> dos </a:t>
            </a:r>
            <a:r>
              <a:rPr sz="800" dirty="0" err="1"/>
              <a:t>tratados</a:t>
            </a:r>
            <a:r>
              <a:rPr sz="800" dirty="0"/>
              <a:t> </a:t>
            </a:r>
            <a:r>
              <a:rPr sz="800" dirty="0" err="1"/>
              <a:t>APMBC</a:t>
            </a:r>
            <a:r>
              <a:rPr sz="800" dirty="0"/>
              <a:t>, </a:t>
            </a:r>
            <a:r>
              <a:rPr sz="800" dirty="0" err="1"/>
              <a:t>CCM</a:t>
            </a:r>
            <a:r>
              <a:rPr sz="800" dirty="0"/>
              <a:t> e </a:t>
            </a:r>
            <a:r>
              <a:rPr sz="800" dirty="0" err="1"/>
              <a:t>CCW</a:t>
            </a:r>
            <a:endParaRPr sz="800" dirty="0"/>
          </a:p>
        </p:txBody>
      </p:sp>
      <p:sp>
        <p:nvSpPr>
          <p:cNvPr id="54" name="Rounded Rectangle 55">
            <a:extLst>
              <a:ext uri="{FF2B5EF4-FFF2-40B4-BE49-F238E27FC236}">
                <a16:creationId xmlns:a16="http://schemas.microsoft.com/office/drawing/2014/main" id="{3E06843A-5D37-4FB9-9A03-F7BE1B9A912A}"/>
              </a:ext>
            </a:extLst>
          </p:cNvPr>
          <p:cNvSpPr/>
          <p:nvPr/>
        </p:nvSpPr>
        <p:spPr>
          <a:xfrm>
            <a:off x="9264315" y="569055"/>
            <a:ext cx="2606326"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 </a:t>
            </a:r>
          </a:p>
        </p:txBody>
      </p:sp>
      <p:sp>
        <p:nvSpPr>
          <p:cNvPr id="57" name="TextBox 56">
            <a:extLst>
              <a:ext uri="{FF2B5EF4-FFF2-40B4-BE49-F238E27FC236}">
                <a16:creationId xmlns:a16="http://schemas.microsoft.com/office/drawing/2014/main" id="{DB8DE3CE-0564-4B53-A156-531129B33BEB}"/>
              </a:ext>
            </a:extLst>
          </p:cNvPr>
          <p:cNvSpPr txBox="1"/>
          <p:nvPr/>
        </p:nvSpPr>
        <p:spPr>
          <a:xfrm>
            <a:off x="320243" y="1851846"/>
            <a:ext cx="11505780" cy="548522"/>
          </a:xfrm>
          <a:prstGeom prst="rect">
            <a:avLst/>
          </a:prstGeom>
          <a:noFill/>
        </p:spPr>
        <p:txBody>
          <a:bodyPr wrap="square" lIns="0" numCol="1" spcCol="144000">
            <a:noAutofit/>
          </a:bodyPr>
          <a:lstStyle/>
          <a:p>
            <a:pPr>
              <a:defRPr sz="1000">
                <a:latin typeface="Arial" panose="020B0604020202020204" pitchFamily="34" charset="0"/>
              </a:defRPr>
            </a:pPr>
            <a:r>
              <a:rPr sz="900" dirty="0" err="1"/>
              <a:t>Premissas</a:t>
            </a:r>
            <a:r>
              <a:rPr sz="900" dirty="0"/>
              <a:t>: Por </a:t>
            </a:r>
            <a:r>
              <a:rPr sz="900" dirty="0" err="1"/>
              <a:t>exemplo</a:t>
            </a:r>
            <a:r>
              <a:rPr sz="900" dirty="0"/>
              <a:t>, </a:t>
            </a:r>
            <a:r>
              <a:rPr sz="900" dirty="0" err="1"/>
              <a:t>uma</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avaliação</a:t>
            </a:r>
            <a:r>
              <a:rPr sz="900" kern="1200" dirty="0">
                <a:solidFill>
                  <a:srgbClr val="000000"/>
                </a:solidFill>
                <a:effectLst/>
                <a:ea typeface="Times New Roman" panose="02020603050405020304" pitchFamily="18" charset="0"/>
              </a:rPr>
              <a:t> de </a:t>
            </a:r>
            <a:r>
              <a:rPr sz="900" kern="1200" dirty="0" err="1">
                <a:solidFill>
                  <a:srgbClr val="000000"/>
                </a:solidFill>
                <a:effectLst/>
                <a:ea typeface="Times New Roman" panose="02020603050405020304" pitchFamily="18" charset="0"/>
              </a:rPr>
              <a:t>capacidade</a:t>
            </a:r>
            <a:r>
              <a:rPr sz="900" kern="1200" dirty="0">
                <a:solidFill>
                  <a:srgbClr val="000000"/>
                </a:solidFill>
                <a:effectLst/>
                <a:ea typeface="Times New Roman" panose="02020603050405020304" pitchFamily="18" charset="0"/>
              </a:rPr>
              <a:t> e </a:t>
            </a:r>
            <a:r>
              <a:rPr sz="900" kern="1200" dirty="0" err="1">
                <a:solidFill>
                  <a:srgbClr val="000000"/>
                </a:solidFill>
                <a:effectLst/>
                <a:ea typeface="Times New Roman" panose="02020603050405020304" pitchFamily="18" charset="0"/>
              </a:rPr>
              <a:t>necessidades</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é</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conduzida</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em</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parceria</a:t>
            </a:r>
            <a:r>
              <a:rPr sz="900" kern="1200" dirty="0">
                <a:solidFill>
                  <a:srgbClr val="000000"/>
                </a:solidFill>
                <a:effectLst/>
                <a:ea typeface="Times New Roman" panose="02020603050405020304" pitchFamily="18" charset="0"/>
              </a:rPr>
              <a:t> com a NMAA para </a:t>
            </a:r>
            <a:r>
              <a:rPr sz="900" kern="1200" dirty="0" err="1">
                <a:solidFill>
                  <a:srgbClr val="000000"/>
                </a:solidFill>
                <a:effectLst/>
                <a:ea typeface="Times New Roman" panose="02020603050405020304" pitchFamily="18" charset="0"/>
              </a:rPr>
              <a:t>desenvolver</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uma</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compreensão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compartilhada</a:t>
            </a:r>
            <a:r>
              <a:rPr sz="900" kern="1200" dirty="0">
                <a:solidFill>
                  <a:srgbClr val="000000"/>
                </a:solidFill>
                <a:effectLst/>
                <a:ea typeface="Times New Roman" panose="02020603050405020304" pitchFamily="18" charset="0"/>
              </a:rPr>
              <a:t> do </a:t>
            </a:r>
            <a:r>
              <a:rPr sz="900" kern="1200" dirty="0" err="1">
                <a:solidFill>
                  <a:srgbClr val="000000"/>
                </a:solidFill>
                <a:effectLst/>
                <a:ea typeface="Times New Roman" panose="02020603050405020304" pitchFamily="18" charset="0"/>
              </a:rPr>
              <a:t>apoio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necessário</a:t>
            </a:r>
            <a:r>
              <a:rPr sz="900" kern="1200" dirty="0">
                <a:solidFill>
                  <a:srgbClr val="000000"/>
                </a:solidFill>
                <a:effectLst/>
                <a:ea typeface="Times New Roman" panose="02020603050405020304" pitchFamily="18" charset="0"/>
              </a:rPr>
              <a:t>; a NMAA </a:t>
            </a:r>
            <a:r>
              <a:rPr sz="900" kern="1200" dirty="0" err="1">
                <a:solidFill>
                  <a:srgbClr val="000000"/>
                </a:solidFill>
                <a:effectLst/>
                <a:ea typeface="Times New Roman" panose="02020603050405020304" pitchFamily="18" charset="0"/>
              </a:rPr>
              <a:t>tem</a:t>
            </a:r>
            <a:r>
              <a:rPr sz="900" kern="1200" dirty="0">
                <a:solidFill>
                  <a:srgbClr val="000000"/>
                </a:solidFill>
                <a:effectLst/>
                <a:ea typeface="Times New Roman" panose="02020603050405020304" pitchFamily="18" charset="0"/>
              </a:rPr>
              <a:t> a </a:t>
            </a:r>
            <a:r>
              <a:rPr sz="900" kern="1200" dirty="0" err="1">
                <a:solidFill>
                  <a:srgbClr val="000000"/>
                </a:solidFill>
                <a:effectLst/>
                <a:ea typeface="Times New Roman" panose="02020603050405020304" pitchFamily="18" charset="0"/>
              </a:rPr>
              <a:t>vontade</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política</a:t>
            </a:r>
            <a:r>
              <a:rPr sz="900" kern="1200" dirty="0">
                <a:solidFill>
                  <a:srgbClr val="000000"/>
                </a:solidFill>
                <a:effectLst/>
                <a:ea typeface="Times New Roman" panose="02020603050405020304" pitchFamily="18" charset="0"/>
              </a:rPr>
              <a:t> e </a:t>
            </a:r>
            <a:r>
              <a:rPr sz="900" kern="1200" dirty="0" err="1">
                <a:solidFill>
                  <a:srgbClr val="000000"/>
                </a:solidFill>
                <a:effectLst/>
                <a:ea typeface="Times New Roman" panose="02020603050405020304" pitchFamily="18" charset="0"/>
              </a:rPr>
              <a:t>autoridade</a:t>
            </a:r>
            <a:r>
              <a:rPr sz="900" kern="1200" dirty="0">
                <a:solidFill>
                  <a:srgbClr val="000000"/>
                </a:solidFill>
                <a:effectLst/>
                <a:ea typeface="Times New Roman" panose="02020603050405020304" pitchFamily="18" charset="0"/>
              </a:rPr>
              <a:t> para </a:t>
            </a:r>
            <a:r>
              <a:rPr sz="900" kern="1200" dirty="0" err="1">
                <a:solidFill>
                  <a:srgbClr val="000000"/>
                </a:solidFill>
                <a:effectLst/>
                <a:ea typeface="Times New Roman" panose="02020603050405020304" pitchFamily="18" charset="0"/>
              </a:rPr>
              <a:t>melhorar</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sua</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capacidade</a:t>
            </a:r>
            <a:r>
              <a:rPr sz="900" kern="1200" dirty="0">
                <a:solidFill>
                  <a:srgbClr val="000000"/>
                </a:solidFill>
                <a:effectLst/>
                <a:ea typeface="Times New Roman" panose="02020603050405020304" pitchFamily="18" charset="0"/>
              </a:rPr>
              <a:t> de regular, </a:t>
            </a:r>
            <a:r>
              <a:rPr sz="900" kern="1200" dirty="0" err="1">
                <a:solidFill>
                  <a:srgbClr val="000000"/>
                </a:solidFill>
                <a:effectLst/>
                <a:ea typeface="Times New Roman" panose="02020603050405020304" pitchFamily="18" charset="0"/>
              </a:rPr>
              <a:t>gerir</a:t>
            </a:r>
            <a:r>
              <a:rPr sz="900" kern="1200" dirty="0">
                <a:solidFill>
                  <a:srgbClr val="000000"/>
                </a:solidFill>
                <a:effectLst/>
                <a:ea typeface="Times New Roman" panose="02020603050405020304" pitchFamily="18" charset="0"/>
              </a:rPr>
              <a:t> e </a:t>
            </a:r>
            <a:r>
              <a:rPr sz="900" kern="1200" dirty="0" err="1">
                <a:solidFill>
                  <a:srgbClr val="000000"/>
                </a:solidFill>
                <a:effectLst/>
                <a:ea typeface="Times New Roman" panose="02020603050405020304" pitchFamily="18" charset="0"/>
              </a:rPr>
              <a:t>coordenar</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programas</a:t>
            </a:r>
            <a:r>
              <a:rPr sz="900" kern="1200" dirty="0">
                <a:solidFill>
                  <a:srgbClr val="000000"/>
                </a:solidFill>
                <a:effectLst/>
                <a:ea typeface="Times New Roman" panose="02020603050405020304" pitchFamily="18" charset="0"/>
              </a:rPr>
              <a:t> de </a:t>
            </a:r>
            <a:r>
              <a:rPr sz="900" kern="1200" dirty="0" err="1">
                <a:solidFill>
                  <a:srgbClr val="000000"/>
                </a:solidFill>
                <a:effectLst/>
                <a:ea typeface="Times New Roman" panose="02020603050405020304" pitchFamily="18" charset="0"/>
              </a:rPr>
              <a:t>ação</a:t>
            </a:r>
            <a:r>
              <a:rPr sz="900" kern="1200" dirty="0">
                <a:solidFill>
                  <a:srgbClr val="000000"/>
                </a:solidFill>
                <a:effectLst/>
                <a:ea typeface="Times New Roman" panose="02020603050405020304" pitchFamily="18" charset="0"/>
              </a:rPr>
              <a:t> de minas; a </a:t>
            </a:r>
            <a:r>
              <a:rPr sz="900" kern="1200" dirty="0" err="1">
                <a:solidFill>
                  <a:srgbClr val="000000"/>
                </a:solidFill>
                <a:effectLst/>
                <a:ea typeface="Times New Roman" panose="02020603050405020304" pitchFamily="18" charset="0"/>
              </a:rPr>
              <a:t>capacidade</a:t>
            </a:r>
            <a:r>
              <a:rPr sz="900" kern="1200" dirty="0">
                <a:solidFill>
                  <a:srgbClr val="000000"/>
                </a:solidFill>
                <a:effectLst/>
                <a:ea typeface="Times New Roman" panose="02020603050405020304" pitchFamily="18" charset="0"/>
              </a:rPr>
              <a:t> da NMAA de </a:t>
            </a:r>
            <a:r>
              <a:rPr sz="900" kern="1200" dirty="0" err="1">
                <a:solidFill>
                  <a:srgbClr val="000000"/>
                </a:solidFill>
                <a:effectLst/>
                <a:ea typeface="Times New Roman" panose="02020603050405020304" pitchFamily="18" charset="0"/>
              </a:rPr>
              <a:t>gerenciar</a:t>
            </a:r>
            <a:r>
              <a:rPr sz="900" kern="1200" dirty="0">
                <a:solidFill>
                  <a:srgbClr val="000000"/>
                </a:solidFill>
                <a:effectLst/>
                <a:ea typeface="Times New Roman" panose="02020603050405020304" pitchFamily="18" charset="0"/>
              </a:rPr>
              <a:t> o </a:t>
            </a:r>
            <a:r>
              <a:rPr sz="900" kern="1200" dirty="0" err="1">
                <a:solidFill>
                  <a:srgbClr val="000000"/>
                </a:solidFill>
                <a:effectLst/>
                <a:ea typeface="Times New Roman" panose="02020603050405020304" pitchFamily="18" charset="0"/>
              </a:rPr>
              <a:t>programa</a:t>
            </a:r>
            <a:r>
              <a:rPr sz="900" kern="1200" dirty="0">
                <a:solidFill>
                  <a:srgbClr val="000000"/>
                </a:solidFill>
                <a:effectLst/>
                <a:ea typeface="Times New Roman" panose="02020603050405020304" pitchFamily="18" charset="0"/>
              </a:rPr>
              <a:t> de </a:t>
            </a:r>
            <a:r>
              <a:rPr sz="900" kern="1200" dirty="0" err="1">
                <a:solidFill>
                  <a:srgbClr val="000000"/>
                </a:solidFill>
                <a:effectLst/>
                <a:ea typeface="Times New Roman" panose="02020603050405020304" pitchFamily="18" charset="0"/>
              </a:rPr>
              <a:t>ação</a:t>
            </a:r>
            <a:r>
              <a:rPr sz="900" kern="1200" dirty="0">
                <a:solidFill>
                  <a:srgbClr val="000000"/>
                </a:solidFill>
                <a:effectLst/>
                <a:ea typeface="Times New Roman" panose="02020603050405020304" pitchFamily="18" charset="0"/>
              </a:rPr>
              <a:t> de minas </a:t>
            </a:r>
            <a:r>
              <a:rPr sz="900" kern="1200" dirty="0" err="1">
                <a:solidFill>
                  <a:srgbClr val="000000"/>
                </a:solidFill>
                <a:effectLst/>
                <a:ea typeface="Times New Roman" panose="02020603050405020304" pitchFamily="18" charset="0"/>
              </a:rPr>
              <a:t>depende</a:t>
            </a:r>
            <a:r>
              <a:rPr sz="900" kern="1200" dirty="0">
                <a:solidFill>
                  <a:srgbClr val="000000"/>
                </a:solidFill>
                <a:effectLst/>
                <a:ea typeface="Times New Roman" panose="02020603050405020304" pitchFamily="18" charset="0"/>
              </a:rPr>
              <a:t> de </a:t>
            </a:r>
            <a:r>
              <a:rPr sz="900" kern="1200" dirty="0" err="1">
                <a:solidFill>
                  <a:srgbClr val="000000"/>
                </a:solidFill>
                <a:effectLst/>
                <a:ea typeface="Times New Roman" panose="02020603050405020304" pitchFamily="18" charset="0"/>
              </a:rPr>
              <a:t>suporte</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financeiro</a:t>
            </a:r>
            <a:r>
              <a:rPr sz="900" kern="1200" dirty="0">
                <a:solidFill>
                  <a:srgbClr val="000000"/>
                </a:solidFill>
                <a:effectLst/>
                <a:ea typeface="Times New Roman" panose="02020603050405020304" pitchFamily="18" charset="0"/>
              </a:rPr>
              <a:t> e </a:t>
            </a:r>
            <a:r>
              <a:rPr sz="900" kern="1200" dirty="0" err="1">
                <a:solidFill>
                  <a:srgbClr val="000000"/>
                </a:solidFill>
                <a:effectLst/>
                <a:ea typeface="Times New Roman" panose="02020603050405020304" pitchFamily="18" charset="0"/>
              </a:rPr>
              <a:t>técnico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interno</a:t>
            </a:r>
            <a:r>
              <a:rPr sz="900" kern="1200" dirty="0">
                <a:solidFill>
                  <a:srgbClr val="000000"/>
                </a:solidFill>
                <a:effectLst/>
                <a:ea typeface="Times New Roman" panose="02020603050405020304" pitchFamily="18" charset="0"/>
              </a:rPr>
              <a:t> e/</a:t>
            </a:r>
            <a:r>
              <a:rPr sz="900" kern="1200" dirty="0" err="1">
                <a:solidFill>
                  <a:srgbClr val="000000"/>
                </a:solidFill>
                <a:effectLst/>
                <a:ea typeface="Times New Roman" panose="02020603050405020304" pitchFamily="18" charset="0"/>
              </a:rPr>
              <a:t>ou</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externo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sustentável</a:t>
            </a:r>
            <a:r>
              <a:rPr sz="900" kern="1200" dirty="0">
                <a:solidFill>
                  <a:srgbClr val="000000"/>
                </a:solidFill>
                <a:effectLst/>
                <a:ea typeface="Times New Roman" panose="02020603050405020304" pitchFamily="18" charset="0"/>
              </a:rPr>
              <a:t>; a NMAA </a:t>
            </a:r>
            <a:r>
              <a:rPr sz="900" kern="1200" dirty="0" err="1">
                <a:solidFill>
                  <a:srgbClr val="000000"/>
                </a:solidFill>
                <a:effectLst/>
                <a:ea typeface="Times New Roman" panose="02020603050405020304" pitchFamily="18" charset="0"/>
              </a:rPr>
              <a:t>pode</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influenciar</a:t>
            </a:r>
            <a:r>
              <a:rPr sz="900" kern="1200" dirty="0">
                <a:solidFill>
                  <a:srgbClr val="000000"/>
                </a:solidFill>
                <a:effectLst/>
                <a:ea typeface="Times New Roman" panose="02020603050405020304" pitchFamily="18" charset="0"/>
              </a:rPr>
              <a:t> a </a:t>
            </a:r>
            <a:r>
              <a:rPr sz="900" kern="1200" dirty="0" err="1">
                <a:solidFill>
                  <a:srgbClr val="000000"/>
                </a:solidFill>
                <a:effectLst/>
                <a:ea typeface="Times New Roman" panose="02020603050405020304" pitchFamily="18" charset="0"/>
              </a:rPr>
              <a:t>política</a:t>
            </a:r>
            <a:r>
              <a:rPr sz="900" kern="1200" dirty="0">
                <a:solidFill>
                  <a:srgbClr val="000000"/>
                </a:solidFill>
                <a:effectLst/>
                <a:ea typeface="Times New Roman" panose="02020603050405020304" pitchFamily="18" charset="0"/>
              </a:rPr>
              <a:t> e o </a:t>
            </a:r>
            <a:r>
              <a:rPr sz="900" kern="1200" dirty="0" err="1">
                <a:solidFill>
                  <a:srgbClr val="000000"/>
                </a:solidFill>
                <a:effectLst/>
                <a:ea typeface="Times New Roman" panose="02020603050405020304" pitchFamily="18" charset="0"/>
              </a:rPr>
              <a:t>planejamento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nacionais</a:t>
            </a:r>
            <a:r>
              <a:rPr sz="900" kern="1200" dirty="0">
                <a:solidFill>
                  <a:srgbClr val="000000"/>
                </a:solidFill>
                <a:effectLst/>
                <a:ea typeface="Times New Roman" panose="02020603050405020304" pitchFamily="18" charset="0"/>
              </a:rPr>
              <a:t> fora do </a:t>
            </a:r>
            <a:r>
              <a:rPr sz="900" kern="1200" dirty="0" err="1">
                <a:solidFill>
                  <a:srgbClr val="000000"/>
                </a:solidFill>
                <a:effectLst/>
                <a:ea typeface="Times New Roman" panose="02020603050405020304" pitchFamily="18" charset="0"/>
              </a:rPr>
              <a:t>setor</a:t>
            </a:r>
            <a:r>
              <a:rPr sz="900" kern="1200" dirty="0">
                <a:solidFill>
                  <a:srgbClr val="000000"/>
                </a:solidFill>
                <a:effectLst/>
                <a:ea typeface="Times New Roman" panose="02020603050405020304" pitchFamily="18" charset="0"/>
              </a:rPr>
              <a:t> de </a:t>
            </a:r>
            <a:r>
              <a:rPr sz="900" kern="1200" dirty="0" err="1">
                <a:solidFill>
                  <a:srgbClr val="000000"/>
                </a:solidFill>
                <a:effectLst/>
                <a:ea typeface="Times New Roman" panose="02020603050405020304" pitchFamily="18" charset="0"/>
              </a:rPr>
              <a:t>ação</a:t>
            </a:r>
            <a:r>
              <a:rPr sz="900" kern="1200" dirty="0">
                <a:solidFill>
                  <a:srgbClr val="000000"/>
                </a:solidFill>
                <a:effectLst/>
                <a:ea typeface="Times New Roman" panose="02020603050405020304" pitchFamily="18" charset="0"/>
              </a:rPr>
              <a:t> de minas; as </a:t>
            </a:r>
            <a:r>
              <a:rPr sz="900" kern="1200" dirty="0" err="1">
                <a:solidFill>
                  <a:srgbClr val="000000"/>
                </a:solidFill>
                <a:effectLst/>
                <a:ea typeface="Times New Roman" panose="02020603050405020304" pitchFamily="18" charset="0"/>
              </a:rPr>
              <a:t>autoridades</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são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reconhecidas</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pelo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público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como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provedoras</a:t>
            </a:r>
            <a:r>
              <a:rPr sz="900" kern="1200" dirty="0">
                <a:solidFill>
                  <a:srgbClr val="000000"/>
                </a:solidFill>
                <a:effectLst/>
                <a:ea typeface="Times New Roman" panose="02020603050405020304" pitchFamily="18" charset="0"/>
              </a:rPr>
              <a:t> de </a:t>
            </a:r>
            <a:r>
              <a:rPr sz="900" kern="1200" dirty="0" err="1">
                <a:solidFill>
                  <a:srgbClr val="000000"/>
                </a:solidFill>
                <a:effectLst/>
                <a:ea typeface="Times New Roman" panose="02020603050405020304" pitchFamily="18" charset="0"/>
              </a:rPr>
              <a:t>serviços</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valiosos</a:t>
            </a:r>
            <a:r>
              <a:rPr sz="900" kern="1200" dirty="0">
                <a:solidFill>
                  <a:srgbClr val="000000"/>
                </a:solidFill>
                <a:effectLst/>
                <a:ea typeface="Times New Roman" panose="02020603050405020304" pitchFamily="18" charset="0"/>
              </a:rPr>
              <a:t> e </a:t>
            </a:r>
            <a:r>
              <a:rPr sz="900" kern="1200" dirty="0" err="1">
                <a:solidFill>
                  <a:srgbClr val="000000"/>
                </a:solidFill>
                <a:effectLst/>
                <a:ea typeface="Times New Roman" panose="02020603050405020304" pitchFamily="18" charset="0"/>
              </a:rPr>
              <a:t>transparentes</a:t>
            </a:r>
            <a:r>
              <a:rPr sz="900" kern="1200" dirty="0">
                <a:solidFill>
                  <a:srgbClr val="000000"/>
                </a:solidFill>
                <a:effectLst/>
                <a:ea typeface="Times New Roman" panose="02020603050405020304" pitchFamily="18" charset="0"/>
              </a:rPr>
              <a:t> e </a:t>
            </a:r>
            <a:r>
              <a:rPr sz="900" kern="1200" dirty="0" err="1">
                <a:solidFill>
                  <a:srgbClr val="000000"/>
                </a:solidFill>
                <a:effectLst/>
                <a:ea typeface="Times New Roman" panose="02020603050405020304" pitchFamily="18" charset="0"/>
              </a:rPr>
              <a:t>não</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ofuscadas</a:t>
            </a:r>
            <a:r>
              <a:rPr sz="900" kern="1200" dirty="0">
                <a:solidFill>
                  <a:srgbClr val="000000"/>
                </a:solidFill>
                <a:effectLst/>
                <a:ea typeface="Times New Roman" panose="02020603050405020304" pitchFamily="18" charset="0"/>
              </a:rPr>
              <a:t> pela </a:t>
            </a:r>
            <a:r>
              <a:rPr sz="900" kern="1200" dirty="0" err="1">
                <a:solidFill>
                  <a:srgbClr val="000000"/>
                </a:solidFill>
                <a:effectLst/>
                <a:ea typeface="Times New Roman" panose="02020603050405020304" pitchFamily="18" charset="0"/>
              </a:rPr>
              <a:t>visibilidade</a:t>
            </a:r>
            <a:r>
              <a:rPr sz="900" kern="1200" dirty="0">
                <a:solidFill>
                  <a:srgbClr val="000000"/>
                </a:solidFill>
                <a:effectLst/>
                <a:ea typeface="Times New Roman" panose="02020603050405020304" pitchFamily="18" charset="0"/>
              </a:rPr>
              <a:t> dos </a:t>
            </a:r>
            <a:r>
              <a:rPr sz="900" kern="1200" dirty="0" err="1">
                <a:solidFill>
                  <a:srgbClr val="000000"/>
                </a:solidFill>
                <a:effectLst/>
                <a:ea typeface="Times New Roman" panose="02020603050405020304" pitchFamily="18" charset="0"/>
              </a:rPr>
              <a:t>atores</a:t>
            </a:r>
            <a:r>
              <a:rPr sz="900" kern="1200" dirty="0">
                <a:solidFill>
                  <a:srgbClr val="000000"/>
                </a:solidFill>
                <a:effectLst/>
                <a:ea typeface="Times New Roman" panose="02020603050405020304" pitchFamily="18" charset="0"/>
              </a:rPr>
              <a:t> </a:t>
            </a:r>
            <a:r>
              <a:rPr sz="900" kern="1200" dirty="0" err="1">
                <a:solidFill>
                  <a:srgbClr val="000000"/>
                </a:solidFill>
                <a:effectLst/>
                <a:ea typeface="Times New Roman" panose="02020603050405020304" pitchFamily="18" charset="0"/>
              </a:rPr>
              <a:t>internacionais</a:t>
            </a:r>
            <a:r>
              <a:rPr sz="900" dirty="0"/>
              <a:t>; </a:t>
            </a:r>
            <a:r>
              <a:rPr sz="900" dirty="0" err="1"/>
              <a:t>veja</a:t>
            </a:r>
            <a:r>
              <a:rPr sz="900" dirty="0"/>
              <a:t> </a:t>
            </a:r>
            <a:r>
              <a:rPr sz="900" dirty="0" err="1"/>
              <a:t>também</a:t>
            </a:r>
            <a:r>
              <a:rPr sz="900" dirty="0"/>
              <a:t> as </a:t>
            </a:r>
            <a:r>
              <a:rPr sz="900" dirty="0" err="1"/>
              <a:t>premissas</a:t>
            </a:r>
            <a:r>
              <a:rPr sz="900" dirty="0"/>
              <a:t> </a:t>
            </a:r>
            <a:r>
              <a:rPr sz="900" dirty="0" err="1"/>
              <a:t>anexas</a:t>
            </a:r>
            <a:r>
              <a:rPr sz="900" dirty="0"/>
              <a:t> 1, 2, 4, 7, 13, 16, 21, 22, 27, 28, 31.</a:t>
            </a:r>
          </a:p>
        </p:txBody>
      </p:sp>
      <p:graphicFrame>
        <p:nvGraphicFramePr>
          <p:cNvPr id="6" name="Table 5">
            <a:extLst>
              <a:ext uri="{FF2B5EF4-FFF2-40B4-BE49-F238E27FC236}">
                <a16:creationId xmlns:a16="http://schemas.microsoft.com/office/drawing/2014/main" id="{B45DCF14-2A94-DDDA-4BBF-D5FAB50DD113}"/>
              </a:ext>
            </a:extLst>
          </p:cNvPr>
          <p:cNvGraphicFramePr>
            <a:graphicFrameLocks noGrp="1"/>
          </p:cNvGraphicFramePr>
          <p:nvPr>
            <p:extLst>
              <p:ext uri="{D42A27DB-BD31-4B8C-83A1-F6EECF244321}">
                <p14:modId xmlns:p14="http://schemas.microsoft.com/office/powerpoint/2010/main" val="954678076"/>
              </p:ext>
            </p:extLst>
          </p:nvPr>
        </p:nvGraphicFramePr>
        <p:xfrm>
          <a:off x="320243" y="2470716"/>
          <a:ext cx="11505780" cy="4250751"/>
        </p:xfrm>
        <a:graphic>
          <a:graphicData uri="http://schemas.openxmlformats.org/drawingml/2006/table">
            <a:tbl>
              <a:tblPr bandRow="1">
                <a:tableStyleId>{5C22544A-7EE6-4342-B048-85BDC9FD1C3A}</a:tableStyleId>
              </a:tblPr>
              <a:tblGrid>
                <a:gridCol w="8823757">
                  <a:extLst>
                    <a:ext uri="{9D8B030D-6E8A-4147-A177-3AD203B41FA5}">
                      <a16:colId xmlns:a16="http://schemas.microsoft.com/office/drawing/2014/main" val="136957955"/>
                    </a:ext>
                  </a:extLst>
                </a:gridCol>
                <a:gridCol w="1123720">
                  <a:extLst>
                    <a:ext uri="{9D8B030D-6E8A-4147-A177-3AD203B41FA5}">
                      <a16:colId xmlns:a16="http://schemas.microsoft.com/office/drawing/2014/main" val="2081821"/>
                    </a:ext>
                  </a:extLst>
                </a:gridCol>
                <a:gridCol w="1558303">
                  <a:extLst>
                    <a:ext uri="{9D8B030D-6E8A-4147-A177-3AD203B41FA5}">
                      <a16:colId xmlns:a16="http://schemas.microsoft.com/office/drawing/2014/main" val="23281405"/>
                    </a:ext>
                  </a:extLst>
                </a:gridCol>
              </a:tblGrid>
              <a:tr h="2149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sz="1400" dirty="0" err="1"/>
                        <a:t>Indicadores</a:t>
                      </a:r>
                      <a:r>
                        <a:rPr sz="1400" dirty="0"/>
                        <a:t> de </a:t>
                      </a:r>
                      <a:r>
                        <a:rPr sz="1400" dirty="0" err="1"/>
                        <a:t>produção</a:t>
                      </a:r>
                      <a:endParaRPr sz="1400"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rPr sz="1400"/>
                        <a:t>Proprietário</a:t>
                      </a:r>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rPr sz="1400" dirty="0" err="1"/>
                        <a:t>Frequência</a:t>
                      </a:r>
                      <a:endParaRPr sz="1400" dirty="0"/>
                    </a:p>
                  </a:txBody>
                  <a:tcPr>
                    <a:solidFill>
                      <a:schemeClr val="accent5"/>
                    </a:solidFill>
                  </a:tcPr>
                </a:tc>
                <a:extLst>
                  <a:ext uri="{0D108BD9-81ED-4DB2-BD59-A6C34878D82A}">
                    <a16:rowId xmlns:a16="http://schemas.microsoft.com/office/drawing/2014/main" val="1990183457"/>
                  </a:ext>
                </a:extLst>
              </a:tr>
              <a:tr h="312017">
                <a:tc>
                  <a:txBody>
                    <a:bodyPr/>
                    <a:lstStyle/>
                    <a:p>
                      <a:pPr marL="93345" indent="0" algn="l" rtl="0" fontAlgn="ctr">
                        <a:defRPr sz="1000">
                          <a:effectLst/>
                          <a:latin typeface="Arial"/>
                        </a:defRPr>
                      </a:pPr>
                      <a:r>
                        <a:t>OP-4,1% dos objetivos de desenvolvimento de capacidade (do plano de desenvolvimento de capacidade) alcançados.</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l" rtl="0" fontAlgn="ctr">
                        <a:defRPr sz="1000">
                          <a:solidFill>
                            <a:srgbClr val="000000"/>
                          </a:solidFill>
                          <a:effectLst/>
                          <a:latin typeface="Arial"/>
                        </a:defRPr>
                      </a:pPr>
                      <a:r>
                        <a:t>NA IP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385124631"/>
                  </a:ext>
                </a:extLst>
              </a:tr>
              <a:tr h="312017">
                <a:tc>
                  <a:txBody>
                    <a:bodyPr/>
                    <a:lstStyle/>
                    <a:p>
                      <a:pPr marL="93345" marR="0" lvl="0" indent="0" algn="l" rtl="0" eaLnBrk="1" fontAlgn="ctr" latinLnBrk="0" hangingPunct="1">
                        <a:lnSpc>
                          <a:spcPct val="100000"/>
                        </a:lnSpc>
                        <a:spcBef>
                          <a:spcPts val="0"/>
                        </a:spcBef>
                        <a:spcAft>
                          <a:spcPts val="0"/>
                        </a:spcAft>
                        <a:buClrTx/>
                        <a:buSzTx/>
                        <a:buFontTx/>
                        <a:buNone/>
                        <a:defRPr sz="1000">
                          <a:effectLst/>
                          <a:latin typeface="Arial"/>
                        </a:defRPr>
                      </a:pPr>
                      <a:r>
                        <a:t>OP-4.2 Número de pessoal da autoridade nacional treinado ou apoiado por atividades de desenvolvimento de capacidades (desagregado por sexo e por área de formação (por exemplo, EORE, médico, EOD etc.)</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l" rtl="0" fontAlgn="ctr">
                        <a:defRPr sz="1000">
                          <a:solidFill>
                            <a:srgbClr val="000000"/>
                          </a:solidFill>
                          <a:effectLst/>
                          <a:latin typeface="Arial"/>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232269903"/>
                  </a:ext>
                </a:extLst>
              </a:tr>
              <a:tr h="312017">
                <a:tc>
                  <a:txBody>
                    <a:bodyPr/>
                    <a:lstStyle/>
                    <a:p>
                      <a:pPr marL="93345" marR="0" lvl="0" indent="0" algn="l" rtl="0" eaLnBrk="1" fontAlgn="ctr" latinLnBrk="0" hangingPunct="1">
                        <a:lnSpc>
                          <a:spcPct val="100000"/>
                        </a:lnSpc>
                        <a:spcBef>
                          <a:spcPts val="0"/>
                        </a:spcBef>
                        <a:spcAft>
                          <a:spcPts val="0"/>
                        </a:spcAft>
                        <a:buClrTx/>
                        <a:buSzTx/>
                        <a:buFontTx/>
                        <a:buNone/>
                        <a:defRPr sz="1000">
                          <a:effectLst/>
                          <a:latin typeface="Arial"/>
                        </a:defRPr>
                      </a:pPr>
                      <a:r>
                        <a:t>OP-4.3 Melhor coordenação entre as partes interessadas na ação de minas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l" rtl="0" fontAlgn="ctr">
                        <a:defRPr sz="1000">
                          <a:solidFill>
                            <a:srgbClr val="000000"/>
                          </a:solidFill>
                          <a:effectLst/>
                          <a:latin typeface="Arial"/>
                        </a:defRPr>
                      </a:pPr>
                      <a:r>
                        <a:t>NA IP Doador</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355487886"/>
                  </a:ext>
                </a:extLst>
              </a:tr>
              <a:tr h="3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produção adicionais para aumentar a capacidade das autoridades nacionais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0" indent="93663" algn="l" rtl="0" fontAlgn="ctr">
                        <a:defRPr sz="1000" kern="1200">
                          <a:solidFill>
                            <a:srgbClr val="000000"/>
                          </a:solidFill>
                          <a:effectLst/>
                          <a:latin typeface="Arial"/>
                          <a:ea typeface="+mn-ea"/>
                          <a:cs typeface="+mn-cs"/>
                        </a:defRPr>
                      </a:pPr>
                      <a:r>
                        <a:rPr dirty="0"/>
                        <a:t>O-2.1 Progresso das </a:t>
                      </a:r>
                      <a:r>
                        <a:rPr dirty="0" err="1"/>
                        <a:t>obrigações</a:t>
                      </a:r>
                      <a:r>
                        <a:rPr dirty="0"/>
                        <a:t> do </a:t>
                      </a:r>
                      <a:r>
                        <a:rPr dirty="0" err="1"/>
                        <a:t>Tratado</a:t>
                      </a:r>
                      <a:r>
                        <a:rPr dirty="0"/>
                        <a:t> </a:t>
                      </a:r>
                      <a:r>
                        <a:rPr dirty="0" err="1"/>
                        <a:t>APMBC</a:t>
                      </a:r>
                      <a:r>
                        <a:rPr dirty="0"/>
                        <a:t> </a:t>
                      </a:r>
                    </a:p>
                  </a:txBody>
                  <a:tcPr marL="9525" marR="9525" marT="9525"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t>NA IP Doador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52588250"/>
                  </a:ext>
                </a:extLst>
              </a:tr>
              <a:tr h="0">
                <a:tc>
                  <a:txBody>
                    <a:bodyPr/>
                    <a:lstStyle/>
                    <a:p>
                      <a:pPr marL="0" indent="93663" algn="l" rtl="0" fontAlgn="ctr">
                        <a:defRPr sz="1000" kern="1200">
                          <a:solidFill>
                            <a:srgbClr val="000000"/>
                          </a:solidFill>
                          <a:effectLst/>
                          <a:latin typeface="Arial"/>
                          <a:ea typeface="+mn-ea"/>
                          <a:cs typeface="+mn-cs"/>
                        </a:defRPr>
                      </a:pPr>
                      <a:r>
                        <a:t>O-2.2 Progresso das obrigações do Tratado CCM </a:t>
                      </a:r>
                    </a:p>
                  </a:txBody>
                  <a:tcPr marL="9525" marR="9525" marT="9525"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t>NA IP Doador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706656326"/>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t>O-3.1 Extensão da entrega de uma estratégia ou plano nacional de ação de minas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NA 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3824907496"/>
                  </a:ext>
                </a:extLst>
              </a:tr>
              <a:tr h="0">
                <a:tc>
                  <a:txBody>
                    <a:bodyPr/>
                    <a:lstStyle/>
                    <a:p>
                      <a:pPr marL="0" indent="93345" algn="l" rtl="0" fontAlgn="ctr">
                        <a:defRPr sz="1000">
                          <a:solidFill>
                            <a:srgbClr val="000000"/>
                          </a:solidFill>
                          <a:effectLst/>
                          <a:latin typeface="Arial"/>
                        </a:defRPr>
                      </a:pPr>
                      <a:r>
                        <a:t>O-3,3% das mulheres nacionais que participam na ação de minas como funcionários da ação de minas</a:t>
                      </a:r>
                    </a:p>
                  </a:txBody>
                  <a:tcPr marL="7620" marR="7620" marT="7620" marB="0" anchor="ctr">
                    <a:solidFill>
                      <a:srgbClr val="F0F0F0"/>
                    </a:solidFill>
                  </a:tcPr>
                </a:tc>
                <a:tc>
                  <a:txBody>
                    <a:bodyPr/>
                    <a:lstStyle/>
                    <a:p>
                      <a:pPr marL="0" indent="93345" algn="l" fontAlgn="ctr">
                        <a:defRPr sz="1000">
                          <a:solidFill>
                            <a:srgbClr val="000000"/>
                          </a:solidFill>
                          <a:effectLst/>
                          <a:latin typeface="Arial"/>
                        </a:defRPr>
                      </a:pPr>
                      <a:r>
                        <a:t>NA 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2684353076"/>
                  </a:ext>
                </a:extLst>
              </a:tr>
              <a:tr h="0">
                <a:tc>
                  <a:txBody>
                    <a:bodyPr/>
                    <a:lstStyle/>
                    <a:p>
                      <a:pPr marL="0" indent="93345" algn="l" rtl="0" fontAlgn="ctr">
                        <a:defRPr sz="1000">
                          <a:solidFill>
                            <a:srgbClr val="000000"/>
                          </a:solidFill>
                          <a:effectLst/>
                          <a:latin typeface="Arial"/>
                        </a:defRPr>
                      </a:pPr>
                      <a:r>
                        <a:t>O-3,4% das trabalhadoras nacionais de minas em cargos de gestão </a:t>
                      </a:r>
                    </a:p>
                  </a:txBody>
                  <a:tcPr marL="7620" marR="7620" marT="7620" marB="0" anchor="ctr">
                    <a:solidFill>
                      <a:srgbClr val="F0F0F0"/>
                    </a:solidFill>
                  </a:tcPr>
                </a:tc>
                <a:tc>
                  <a:txBody>
                    <a:bodyPr/>
                    <a:lstStyle/>
                    <a:p>
                      <a:pPr marL="0" indent="93345" algn="l" fontAlgn="ctr">
                        <a:defRPr sz="1000">
                          <a:solidFill>
                            <a:srgbClr val="000000"/>
                          </a:solidFill>
                          <a:effectLst/>
                          <a:latin typeface="Arial"/>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1904229001"/>
                  </a:ext>
                </a:extLst>
              </a:tr>
              <a:tr h="0">
                <a:tc>
                  <a:txBody>
                    <a:bodyPr/>
                    <a:lstStyle/>
                    <a:p>
                      <a:pPr marL="0" marR="0" lvl="0" indent="93345"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t>O-3.5 Perceções de entrega de ação de mina equitativa (SADD)</a:t>
                      </a:r>
                    </a:p>
                  </a:txBody>
                  <a:tcPr marL="7620" marR="7620" marT="7620" marB="0" anchor="ctr">
                    <a:solidFill>
                      <a:srgbClr val="F0F0F0"/>
                    </a:solidFill>
                  </a:tcPr>
                </a:tc>
                <a:tc>
                  <a:txBody>
                    <a:bodyPr/>
                    <a:lstStyle/>
                    <a:p>
                      <a:pPr marL="0" indent="93345" algn="l" fontAlgn="ctr">
                        <a:defRPr sz="1000">
                          <a:solidFill>
                            <a:srgbClr val="000000"/>
                          </a:solidFill>
                          <a:effectLst/>
                          <a:latin typeface="Arial"/>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1123592790"/>
                  </a:ext>
                </a:extLst>
              </a:tr>
              <a:tr h="0">
                <a:tc>
                  <a:txBody>
                    <a:bodyPr/>
                    <a:lstStyle/>
                    <a:p>
                      <a:pPr marL="98425" marR="0" lvl="0" indent="-6350"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rPr dirty="0"/>
                        <a:t>O-4.1 </a:t>
                      </a:r>
                      <a:r>
                        <a:rPr dirty="0" err="1"/>
                        <a:t>Número</a:t>
                      </a:r>
                      <a:r>
                        <a:rPr dirty="0"/>
                        <a:t> e % de </a:t>
                      </a:r>
                      <a:r>
                        <a:rPr dirty="0" err="1"/>
                        <a:t>atividades</a:t>
                      </a:r>
                      <a:r>
                        <a:rPr dirty="0"/>
                        <a:t> de </a:t>
                      </a:r>
                      <a:r>
                        <a:rPr dirty="0" err="1"/>
                        <a:t>ação</a:t>
                      </a:r>
                      <a:r>
                        <a:rPr dirty="0"/>
                        <a:t> de minas que </a:t>
                      </a:r>
                      <a:r>
                        <a:rPr dirty="0" err="1"/>
                        <a:t>resultaram</a:t>
                      </a:r>
                      <a:r>
                        <a:rPr dirty="0"/>
                        <a:t> </a:t>
                      </a:r>
                      <a:r>
                        <a:rPr dirty="0" err="1"/>
                        <a:t>em</a:t>
                      </a:r>
                      <a:r>
                        <a:rPr dirty="0"/>
                        <a:t> </a:t>
                      </a:r>
                      <a:r>
                        <a:rPr dirty="0" err="1"/>
                        <a:t>apoio</a:t>
                      </a:r>
                      <a:r>
                        <a:rPr dirty="0"/>
                        <a:t> </a:t>
                      </a:r>
                      <a:r>
                        <a:rPr dirty="0" err="1"/>
                        <a:t>sequenciado</a:t>
                      </a:r>
                      <a:r>
                        <a:rPr dirty="0"/>
                        <a:t> </a:t>
                      </a:r>
                      <a:r>
                        <a:rPr dirty="0" err="1"/>
                        <a:t>ou</a:t>
                      </a:r>
                      <a:r>
                        <a:rPr dirty="0"/>
                        <a:t> </a:t>
                      </a:r>
                      <a:r>
                        <a:rPr dirty="0" err="1"/>
                        <a:t>integrado</a:t>
                      </a:r>
                      <a:r>
                        <a:rPr dirty="0"/>
                        <a:t> de outros </a:t>
                      </a:r>
                      <a:r>
                        <a:rPr dirty="0" err="1"/>
                        <a:t>setores</a:t>
                      </a:r>
                      <a:r>
                        <a:rPr dirty="0"/>
                        <a:t>, </a:t>
                      </a:r>
                      <a:r>
                        <a:rPr dirty="0" err="1"/>
                        <a:t>melhorando</a:t>
                      </a:r>
                      <a:r>
                        <a:rPr dirty="0"/>
                        <a:t> </a:t>
                      </a:r>
                      <a:br>
                        <a:rPr lang="en-GB" dirty="0"/>
                      </a:br>
                      <a:r>
                        <a:rPr dirty="0"/>
                        <a:t>a </a:t>
                      </a:r>
                      <a:r>
                        <a:rPr dirty="0" err="1"/>
                        <a:t>qualidade</a:t>
                      </a:r>
                      <a:r>
                        <a:rPr dirty="0"/>
                        <a:t> da </a:t>
                      </a:r>
                      <a:r>
                        <a:rPr dirty="0" err="1"/>
                        <a:t>ação</a:t>
                      </a:r>
                      <a:r>
                        <a:rPr dirty="0"/>
                        <a:t> de minas </a:t>
                      </a:r>
                      <a:endParaRPr lang="en-GB" sz="1000" b="0" i="0" u="none" strike="noStrike" kern="1200" dirty="0">
                        <a:solidFill>
                          <a:srgbClr val="000000"/>
                        </a:solidFill>
                        <a:effectLst/>
                        <a:latin typeface="Arial"/>
                        <a:ea typeface="+mn-ea"/>
                        <a:cs typeface="+mn-cs"/>
                      </a:endParaRPr>
                    </a:p>
                  </a:txBody>
                  <a:tcPr marL="72000" marR="7620" marT="7620" marB="0" anchor="ctr">
                    <a:solidFill>
                      <a:srgbClr val="F0F0F0"/>
                    </a:solidFill>
                  </a:tcPr>
                </a:tc>
                <a:tc>
                  <a:txBody>
                    <a:bodyPr/>
                    <a:lstStyle/>
                    <a:p>
                      <a:pPr marL="0" indent="93345" algn="l" fontAlgn="ctr">
                        <a:defRPr sz="1000">
                          <a:solidFill>
                            <a:srgbClr val="000000"/>
                          </a:solidFill>
                          <a:effectLst/>
                          <a:latin typeface="Arial"/>
                        </a:defRPr>
                      </a:pPr>
                      <a:r>
                        <a:t>IP NA</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1761753628"/>
                  </a:ext>
                </a:extLst>
              </a:tr>
              <a:tr h="0">
                <a:tc>
                  <a:txBody>
                    <a:bodyPr/>
                    <a:lstStyle/>
                    <a:p>
                      <a:pPr marL="0" marR="0" lvl="0" indent="9525"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t>O-4.2 Existência de um mecanismo de coordenação eficaz para os atores da ação anti minas e para os actores humanitários/de consolidação da paz/estabilização/desenvolvimento/ambiente, com uma ênfase evidente no género, na inclusão e na assistência às vítimas. </a:t>
                      </a:r>
                    </a:p>
                  </a:txBody>
                  <a:tcPr marL="108000" marR="7620" marT="7620" marB="0" anchor="ctr">
                    <a:solidFill>
                      <a:srgbClr val="F0F0F0"/>
                    </a:solidFill>
                  </a:tcPr>
                </a:tc>
                <a:tc>
                  <a:txBody>
                    <a:bodyPr/>
                    <a:lstStyle/>
                    <a:p>
                      <a:pPr marL="0" marR="0" lvl="0" indent="93345"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a:defRPr>
                      </a:pPr>
                      <a:r>
                        <a:t>NA IP Doador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2411084367"/>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rPr dirty="0" err="1"/>
                        <a:t>Escolha</a:t>
                      </a:r>
                      <a:r>
                        <a:rPr dirty="0"/>
                        <a:t> </a:t>
                      </a:r>
                      <a:r>
                        <a:rPr dirty="0" err="1"/>
                        <a:t>indicadores</a:t>
                      </a:r>
                      <a:r>
                        <a:rPr dirty="0"/>
                        <a:t> de </a:t>
                      </a:r>
                      <a:r>
                        <a:rPr dirty="0" err="1"/>
                        <a:t>nível</a:t>
                      </a:r>
                      <a:r>
                        <a:rPr dirty="0"/>
                        <a:t> de resultado </a:t>
                      </a:r>
                      <a:r>
                        <a:rPr dirty="0" err="1"/>
                        <a:t>adicionais</a:t>
                      </a:r>
                      <a:r>
                        <a:rPr dirty="0"/>
                        <a:t> para </a:t>
                      </a:r>
                      <a:r>
                        <a:rPr dirty="0" err="1"/>
                        <a:t>os</a:t>
                      </a:r>
                      <a:r>
                        <a:rPr dirty="0"/>
                        <a:t> </a:t>
                      </a:r>
                      <a:r>
                        <a:rPr dirty="0" err="1"/>
                        <a:t>resultados</a:t>
                      </a:r>
                      <a:r>
                        <a:rPr dirty="0"/>
                        <a:t> </a:t>
                      </a:r>
                      <a:r>
                        <a:rPr dirty="0" err="1"/>
                        <a:t>relevantes</a:t>
                      </a:r>
                      <a:r>
                        <a:rPr dirty="0"/>
                        <a:t> e </a:t>
                      </a:r>
                      <a:r>
                        <a:rPr dirty="0" err="1"/>
                        <a:t>quaisquer</a:t>
                      </a:r>
                      <a:r>
                        <a:rPr dirty="0"/>
                        <a:t> </a:t>
                      </a:r>
                      <a:r>
                        <a:rPr dirty="0" err="1"/>
                        <a:t>indicadores</a:t>
                      </a:r>
                      <a:r>
                        <a:rPr dirty="0"/>
                        <a:t> de </a:t>
                      </a:r>
                      <a:r>
                        <a:rPr dirty="0" err="1"/>
                        <a:t>nível</a:t>
                      </a:r>
                      <a:r>
                        <a:rPr dirty="0"/>
                        <a:t> de </a:t>
                      </a:r>
                      <a:r>
                        <a:rPr dirty="0" err="1"/>
                        <a:t>impacto</a:t>
                      </a:r>
                      <a:r>
                        <a:rPr dirty="0"/>
                        <a:t> a ser </a:t>
                      </a:r>
                      <a:r>
                        <a:rPr dirty="0" err="1"/>
                        <a:t>recolhidos</a:t>
                      </a:r>
                      <a:r>
                        <a:rPr dirty="0"/>
                        <a:t> </a:t>
                      </a:r>
                      <a:r>
                        <a:rPr dirty="0" err="1"/>
                        <a:t>por</a:t>
                      </a:r>
                      <a:r>
                        <a:rPr dirty="0"/>
                        <a:t> IP do banco de </a:t>
                      </a:r>
                      <a:r>
                        <a:rPr dirty="0" err="1"/>
                        <a:t>indicadores</a:t>
                      </a:r>
                      <a:endParaRPr dirty="0"/>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hMerge="1">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1971770085"/>
                  </a:ext>
                </a:extLst>
              </a:tr>
            </a:tbl>
          </a:graphicData>
        </a:graphic>
      </p:graphicFrame>
      <p:cxnSp>
        <p:nvCxnSpPr>
          <p:cNvPr id="10" name="Connector: Elbow 33">
            <a:extLst>
              <a:ext uri="{FF2B5EF4-FFF2-40B4-BE49-F238E27FC236}">
                <a16:creationId xmlns:a16="http://schemas.microsoft.com/office/drawing/2014/main" id="{8E032ED5-2806-90F9-AC89-06A7A9CA78EC}"/>
              </a:ext>
            </a:extLst>
          </p:cNvPr>
          <p:cNvCxnSpPr>
            <a:cxnSpLocks/>
          </p:cNvCxnSpPr>
          <p:nvPr/>
        </p:nvCxnSpPr>
        <p:spPr>
          <a:xfrm rot="16200000" flipH="1">
            <a:off x="4403814" y="1012707"/>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1" name="Connector: Elbow 51">
            <a:extLst>
              <a:ext uri="{FF2B5EF4-FFF2-40B4-BE49-F238E27FC236}">
                <a16:creationId xmlns:a16="http://schemas.microsoft.com/office/drawing/2014/main" id="{7D4ACFBB-4D50-2DE0-7C2B-6B9E7AF7D49C}"/>
              </a:ext>
            </a:extLst>
          </p:cNvPr>
          <p:cNvCxnSpPr>
            <a:cxnSpLocks/>
          </p:cNvCxnSpPr>
          <p:nvPr/>
        </p:nvCxnSpPr>
        <p:spPr>
          <a:xfrm rot="5400000" flipH="1" flipV="1">
            <a:off x="4411861" y="685487"/>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0E223D4-6711-50DA-251B-46F6F9ECE334}"/>
              </a:ext>
            </a:extLst>
          </p:cNvPr>
          <p:cNvCxnSpPr>
            <a:cxnSpLocks/>
          </p:cNvCxnSpPr>
          <p:nvPr/>
        </p:nvCxnSpPr>
        <p:spPr>
          <a:xfrm>
            <a:off x="4388918" y="1166190"/>
            <a:ext cx="916472" cy="49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33">
            <a:extLst>
              <a:ext uri="{FF2B5EF4-FFF2-40B4-BE49-F238E27FC236}">
                <a16:creationId xmlns:a16="http://schemas.microsoft.com/office/drawing/2014/main" id="{B7ED63E7-E8D0-9EAB-B558-AFDC3795DCAE}"/>
              </a:ext>
            </a:extLst>
          </p:cNvPr>
          <p:cNvCxnSpPr>
            <a:cxnSpLocks/>
          </p:cNvCxnSpPr>
          <p:nvPr/>
        </p:nvCxnSpPr>
        <p:spPr>
          <a:xfrm rot="16200000" flipH="1">
            <a:off x="8369126" y="1069365"/>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22" name="Connector: Elbow 51">
            <a:extLst>
              <a:ext uri="{FF2B5EF4-FFF2-40B4-BE49-F238E27FC236}">
                <a16:creationId xmlns:a16="http://schemas.microsoft.com/office/drawing/2014/main" id="{6AAA002D-D20D-3576-90FD-6D86608C708A}"/>
              </a:ext>
            </a:extLst>
          </p:cNvPr>
          <p:cNvCxnSpPr>
            <a:cxnSpLocks/>
          </p:cNvCxnSpPr>
          <p:nvPr/>
        </p:nvCxnSpPr>
        <p:spPr>
          <a:xfrm rot="5400000" flipH="1" flipV="1">
            <a:off x="8377173" y="704783"/>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A3CA99A-907A-9C54-5815-30382B66EF7B}"/>
              </a:ext>
            </a:extLst>
          </p:cNvPr>
          <p:cNvCxnSpPr>
            <a:cxnSpLocks/>
          </p:cNvCxnSpPr>
          <p:nvPr/>
        </p:nvCxnSpPr>
        <p:spPr>
          <a:xfrm>
            <a:off x="8354230" y="1187934"/>
            <a:ext cx="88612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489470-8083-4F0F-989A-4A8A991C1662}"/>
              </a:ext>
            </a:extLst>
          </p:cNvPr>
          <p:cNvSpPr txBox="1"/>
          <p:nvPr/>
        </p:nvSpPr>
        <p:spPr>
          <a:xfrm>
            <a:off x="4447992" y="911749"/>
            <a:ext cx="748504" cy="176880"/>
          </a:xfrm>
          <a:prstGeom prst="rect">
            <a:avLst/>
          </a:prstGeom>
          <a:solidFill>
            <a:schemeClr val="bg1"/>
          </a:solidFill>
          <a:ln>
            <a:noFill/>
          </a:ln>
        </p:spPr>
        <p:txBody>
          <a:bodyPr wrap="square" lIns="36000" tIns="0" rIns="0" bIns="0" anchor="ctr" anchorCtr="0">
            <a:noAutofit/>
          </a:bodyPr>
          <a:lstStyle/>
          <a:p>
            <a:pPr>
              <a:defRPr sz="900">
                <a:latin typeface="Arial" panose="020B0604020202020204" pitchFamily="34" charset="0"/>
                <a:ea typeface="Arial" charset="0"/>
                <a:cs typeface="Arial" charset="0"/>
              </a:defRPr>
            </a:pPr>
            <a:r>
              <a:rPr sz="800"/>
              <a:t>resultando em...</a:t>
            </a:r>
          </a:p>
        </p:txBody>
      </p:sp>
      <p:sp>
        <p:nvSpPr>
          <p:cNvPr id="44" name="Rounded Rectangle 299">
            <a:extLst>
              <a:ext uri="{FF2B5EF4-FFF2-40B4-BE49-F238E27FC236}">
                <a16:creationId xmlns:a16="http://schemas.microsoft.com/office/drawing/2014/main" id="{EF980547-71A8-4131-BC29-530E1773BDE0}"/>
              </a:ext>
            </a:extLst>
          </p:cNvPr>
          <p:cNvSpPr/>
          <p:nvPr/>
        </p:nvSpPr>
        <p:spPr>
          <a:xfrm>
            <a:off x="5362692" y="964478"/>
            <a:ext cx="2920215" cy="432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Ação de mineração responsiva e equitativa de propriedade nacional através de uma melhor governança e com maior implementação local</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309340" y="894088"/>
            <a:ext cx="1925093" cy="540137"/>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Reforço da capacidade das autoridades nacionais</a:t>
            </a:r>
          </a:p>
        </p:txBody>
      </p:sp>
      <p:sp>
        <p:nvSpPr>
          <p:cNvPr id="5" name="Slide Number Placeholder 5">
            <a:extLst>
              <a:ext uri="{FF2B5EF4-FFF2-40B4-BE49-F238E27FC236}">
                <a16:creationId xmlns:a16="http://schemas.microsoft.com/office/drawing/2014/main" id="{06676CC1-A8B8-C38F-57E0-302BC2104E1A}"/>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31</a:t>
            </a:fld>
            <a:endParaRPr lang="en-GB" sz="1050" dirty="0"/>
          </a:p>
        </p:txBody>
      </p:sp>
    </p:spTree>
    <p:extLst>
      <p:ext uri="{BB962C8B-B14F-4D97-AF65-F5344CB8AC3E}">
        <p14:creationId xmlns:p14="http://schemas.microsoft.com/office/powerpoint/2010/main" val="417600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6A839-3E33-5674-875A-6036461D11FB}"/>
              </a:ext>
            </a:extLst>
          </p:cNvPr>
          <p:cNvSpPr/>
          <p:nvPr/>
        </p:nvSpPr>
        <p:spPr>
          <a:xfrm>
            <a:off x="371861" y="308863"/>
            <a:ext cx="11389274" cy="738664"/>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Desenvolvimento de Capacidade das Autoridades Nacionais (NA/NMAA)</a:t>
            </a:r>
          </a:p>
          <a:p>
            <a:endParaRPr lang="en-GB" sz="2800" dirty="0">
              <a:solidFill>
                <a:schemeClr val="accent1"/>
              </a:solidFill>
              <a:latin typeface="Arial" panose="020B0604020202020204" pitchFamily="34" charset="0"/>
              <a:ea typeface="+mj-ea"/>
              <a:cs typeface="+mj-cs"/>
            </a:endParaRPr>
          </a:p>
        </p:txBody>
      </p:sp>
      <p:sp>
        <p:nvSpPr>
          <p:cNvPr id="3" name="Rounded Rectangle 2">
            <a:extLst>
              <a:ext uri="{FF2B5EF4-FFF2-40B4-BE49-F238E27FC236}">
                <a16:creationId xmlns:a16="http://schemas.microsoft.com/office/drawing/2014/main" id="{3D377DDC-7E05-97AD-9C1D-D1294A2B312E}"/>
              </a:ext>
            </a:extLst>
          </p:cNvPr>
          <p:cNvSpPr/>
          <p:nvPr/>
        </p:nvSpPr>
        <p:spPr>
          <a:xfrm>
            <a:off x="281304" y="1469973"/>
            <a:ext cx="5200708"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anchor="t" anchorCtr="0"/>
          <a:lstStyle/>
          <a:p>
            <a:pPr>
              <a:defRPr sz="1400" b="1">
                <a:solidFill>
                  <a:srgbClr val="002060"/>
                </a:solidFill>
                <a:latin typeface="Arial" panose="020B0604020202020204" pitchFamily="34" charset="0"/>
                <a:cs typeface="Arial" panose="020B0604020202020204" pitchFamily="34" charset="0"/>
              </a:defRPr>
            </a:pPr>
            <a:r>
              <a:rPr sz="1200"/>
              <a:t>Libertação de terras e EOD</a:t>
            </a:r>
          </a:p>
          <a:p>
            <a:pPr algn="l">
              <a:defRPr sz="1200">
                <a:solidFill>
                  <a:srgbClr val="002060"/>
                </a:solidFill>
                <a:latin typeface="Arial" panose="020B0604020202020204" pitchFamily="34" charset="0"/>
                <a:cs typeface="Arial" panose="020B0604020202020204" pitchFamily="34" charset="0"/>
              </a:defRPr>
            </a:pPr>
            <a:r>
              <a:rPr sz="1100"/>
              <a:t>As AN eficazes regularão, gerenciarão e coordenarão as atividades de libertação de terras e EOD para garantir que sejam compatíveis com o IMAS/NMAS, inclusivas e atinjam as pessoas com maior risco de incidentes de EO, além de apoiar as agendas humanitárias, de desenvolvimento ou de construção da paz. Os IP que compartilham dados pré e pós-despacho com AN e agências humanitárias/de desenvolvimento incentivam a colaboração e a integração da ação de minas nos planos nacionais de desenvolvimento e humanitários.</a:t>
            </a:r>
          </a:p>
        </p:txBody>
      </p:sp>
      <p:sp>
        <p:nvSpPr>
          <p:cNvPr id="4" name="Rounded Rectangle 3">
            <a:extLst>
              <a:ext uri="{FF2B5EF4-FFF2-40B4-BE49-F238E27FC236}">
                <a16:creationId xmlns:a16="http://schemas.microsoft.com/office/drawing/2014/main" id="{ED941D2E-4D8A-C8C8-ED79-E5D89140C632}"/>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rPr sz="1100"/>
              <a:t>NA/NMAA eficazes regularão, gerenciarão e coordenarão as atividades da EORE para garantir que sejam apropriadas, inclusivas e atinjam aqueles com maior risco de incidentes de EO. Também podem garantir que as mensagens EORE contenham informações atualizadas sobre a contaminação por EO e formas de solicitar chamadas de EOD quando um item suspeito é encontrado por alguém na comunidade.</a:t>
            </a:r>
          </a:p>
        </p:txBody>
      </p:sp>
      <p:sp>
        <p:nvSpPr>
          <p:cNvPr id="5" name="Rounded Rectangle 4">
            <a:extLst>
              <a:ext uri="{FF2B5EF4-FFF2-40B4-BE49-F238E27FC236}">
                <a16:creationId xmlns:a16="http://schemas.microsoft.com/office/drawing/2014/main" id="{959C0D07-44AC-FC69-155C-6EE6E2ECF5F9}"/>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de Capacidade de IP Locais </a:t>
            </a:r>
          </a:p>
          <a:p>
            <a:pPr>
              <a:defRPr sz="1200">
                <a:solidFill>
                  <a:srgbClr val="002060"/>
                </a:solidFill>
                <a:latin typeface="Arial" panose="020B0604020202020204" pitchFamily="34" charset="0"/>
                <a:cs typeface="Arial" panose="020B0604020202020204" pitchFamily="34" charset="0"/>
              </a:defRPr>
            </a:pPr>
            <a:r>
              <a:rPr sz="1100"/>
              <a:t>As AN eficazes podem defender o apoio à capacitação dos implementadores locais de ação de minas para fortalecer e apoiar uma capacidade nacional sustentável de ação de minas para lidar com a contaminação residual a longo prazo.</a:t>
            </a:r>
            <a:endParaRPr lang="en-GB" sz="1600" dirty="0">
              <a:solidFill>
                <a:schemeClr val="tx1"/>
              </a:solidFill>
              <a:latin typeface="Arial" panose="020B0604020202020204" pitchFamily="34" charset="0"/>
            </a:endParaRPr>
          </a:p>
        </p:txBody>
      </p:sp>
      <p:sp>
        <p:nvSpPr>
          <p:cNvPr id="6" name="Rounded Rectangle 5">
            <a:extLst>
              <a:ext uri="{FF2B5EF4-FFF2-40B4-BE49-F238E27FC236}">
                <a16:creationId xmlns:a16="http://schemas.microsoft.com/office/drawing/2014/main" id="{3CC395DB-761D-8345-B14A-CCB051C1BFA1}"/>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Assistência às vítimas</a:t>
            </a:r>
          </a:p>
          <a:p>
            <a:pPr>
              <a:defRPr sz="1200">
                <a:solidFill>
                  <a:srgbClr val="002060"/>
                </a:solidFill>
                <a:latin typeface="Arial" panose="020B0604020202020204" pitchFamily="34" charset="0"/>
                <a:cs typeface="Arial" panose="020B0604020202020204" pitchFamily="34" charset="0"/>
              </a:defRPr>
            </a:pPr>
            <a:r>
              <a:rPr sz="1100"/>
              <a:t>O desenvolvimento de capacidades para as AN pode ajudar a criar políticas e procedimentos para apoiar os sobreviventes de OE. As AN capazes podem defender mudanças na legislação e no apoio financeiro aos sobreviventes de OE, apoiar o desenvolvimento de planos de ação nacionais relevantes e partilhar dados relevantes sobre as vítimas para mobilizar uma resposta multissetorial.</a:t>
            </a:r>
            <a:endParaRPr lang="en-GB" sz="1600" dirty="0">
              <a:solidFill>
                <a:schemeClr val="tx1"/>
              </a:solidFill>
              <a:latin typeface="Arial" panose="020B0604020202020204" pitchFamily="34" charset="0"/>
            </a:endParaRPr>
          </a:p>
        </p:txBody>
      </p:sp>
      <p:sp>
        <p:nvSpPr>
          <p:cNvPr id="7" name="Rounded Rectangle 6">
            <a:extLst>
              <a:ext uri="{FF2B5EF4-FFF2-40B4-BE49-F238E27FC236}">
                <a16:creationId xmlns:a16="http://schemas.microsoft.com/office/drawing/2014/main" id="{00E6BC64-2D84-67CB-62E9-2E634BE0B091}"/>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dirty="0" err="1"/>
              <a:t>Advocacia</a:t>
            </a:r>
            <a:r>
              <a:rPr sz="1200" dirty="0"/>
              <a:t> e </a:t>
            </a:r>
            <a:r>
              <a:rPr sz="1200" dirty="0" err="1"/>
              <a:t>Inclusão</a:t>
            </a:r>
            <a:endParaRPr sz="1200" dirty="0"/>
          </a:p>
          <a:p>
            <a:pPr>
              <a:spcAft>
                <a:spcPts val="300"/>
              </a:spcAft>
              <a:defRPr sz="1200">
                <a:solidFill>
                  <a:srgbClr val="002060"/>
                </a:solidFill>
                <a:latin typeface="Arial" panose="020B0604020202020204" pitchFamily="34" charset="0"/>
                <a:cs typeface="Arial" panose="020B0604020202020204" pitchFamily="34" charset="0"/>
              </a:defRPr>
            </a:pPr>
            <a:r>
              <a:rPr sz="1100" dirty="0"/>
              <a:t>As AN </a:t>
            </a:r>
            <a:r>
              <a:rPr sz="1100" dirty="0" err="1"/>
              <a:t>eficazes</a:t>
            </a:r>
            <a:r>
              <a:rPr sz="1100" dirty="0"/>
              <a:t> </a:t>
            </a:r>
            <a:r>
              <a:rPr sz="1100" dirty="0" err="1"/>
              <a:t>podem</a:t>
            </a:r>
            <a:r>
              <a:rPr sz="1100" dirty="0"/>
              <a:t> defender e </a:t>
            </a:r>
            <a:r>
              <a:rPr sz="1100" dirty="0" err="1"/>
              <a:t>apoiar</a:t>
            </a:r>
            <a:r>
              <a:rPr sz="1100" dirty="0"/>
              <a:t> a </a:t>
            </a:r>
            <a:r>
              <a:rPr sz="1100" dirty="0" err="1"/>
              <a:t>universalização</a:t>
            </a:r>
            <a:r>
              <a:rPr sz="1100" dirty="0"/>
              <a:t> e o </a:t>
            </a:r>
            <a:r>
              <a:rPr sz="1100" dirty="0" err="1"/>
              <a:t>cumprimento</a:t>
            </a:r>
            <a:r>
              <a:rPr sz="1100" dirty="0"/>
              <a:t> dos </a:t>
            </a:r>
            <a:r>
              <a:rPr sz="1100" dirty="0" err="1"/>
              <a:t>tratados</a:t>
            </a:r>
            <a:r>
              <a:rPr sz="1100" dirty="0"/>
              <a:t> </a:t>
            </a:r>
            <a:r>
              <a:rPr sz="1100" dirty="0" err="1"/>
              <a:t>APMBC</a:t>
            </a:r>
            <a:r>
              <a:rPr sz="1100" dirty="0"/>
              <a:t> e </a:t>
            </a:r>
            <a:r>
              <a:rPr sz="1100" dirty="0" err="1"/>
              <a:t>CCM</a:t>
            </a:r>
            <a:r>
              <a:rPr sz="1100" dirty="0"/>
              <a:t>, </a:t>
            </a:r>
            <a:r>
              <a:rPr sz="1100" dirty="0" err="1"/>
              <a:t>atendendo</a:t>
            </a:r>
            <a:r>
              <a:rPr sz="1100" dirty="0"/>
              <a:t> </a:t>
            </a:r>
            <a:r>
              <a:rPr sz="1100" dirty="0" err="1"/>
              <a:t>aos</a:t>
            </a:r>
            <a:r>
              <a:rPr sz="1100" dirty="0"/>
              <a:t> </a:t>
            </a:r>
            <a:r>
              <a:rPr sz="1100" dirty="0" err="1"/>
              <a:t>objetivos</a:t>
            </a:r>
            <a:r>
              <a:rPr sz="1100" dirty="0"/>
              <a:t> dos </a:t>
            </a:r>
            <a:r>
              <a:rPr sz="1100" dirty="0" err="1"/>
              <a:t>Estados</a:t>
            </a:r>
            <a:r>
              <a:rPr sz="1100" dirty="0"/>
              <a:t> e </a:t>
            </a:r>
            <a:r>
              <a:rPr sz="1100" dirty="0" err="1"/>
              <a:t>facilitando</a:t>
            </a:r>
            <a:r>
              <a:rPr sz="1100" dirty="0"/>
              <a:t> </a:t>
            </a:r>
            <a:r>
              <a:rPr sz="1100" dirty="0" err="1"/>
              <a:t>comunidades</a:t>
            </a:r>
            <a:r>
              <a:rPr sz="1100" dirty="0"/>
              <a:t> </a:t>
            </a:r>
            <a:r>
              <a:rPr sz="1100" dirty="0" err="1"/>
              <a:t>mais</a:t>
            </a:r>
            <a:r>
              <a:rPr sz="1100" dirty="0"/>
              <a:t> </a:t>
            </a:r>
            <a:r>
              <a:rPr sz="1100" dirty="0" err="1"/>
              <a:t>seguras</a:t>
            </a:r>
            <a:r>
              <a:rPr sz="1100" dirty="0"/>
              <a:t>. </a:t>
            </a:r>
            <a:r>
              <a:rPr sz="1100" dirty="0" err="1"/>
              <a:t>Também</a:t>
            </a:r>
            <a:r>
              <a:rPr sz="1100" dirty="0"/>
              <a:t> </a:t>
            </a:r>
            <a:r>
              <a:rPr sz="1100" dirty="0" err="1"/>
              <a:t>podem</a:t>
            </a:r>
            <a:r>
              <a:rPr sz="1100" dirty="0"/>
              <a:t> </a:t>
            </a:r>
            <a:r>
              <a:rPr sz="1100" dirty="0" err="1"/>
              <a:t>ter</a:t>
            </a:r>
            <a:r>
              <a:rPr sz="1100" dirty="0"/>
              <a:t> </a:t>
            </a:r>
            <a:r>
              <a:rPr sz="1100" dirty="0" err="1"/>
              <a:t>políticas</a:t>
            </a:r>
            <a:r>
              <a:rPr sz="1100" dirty="0"/>
              <a:t> e </a:t>
            </a:r>
            <a:r>
              <a:rPr sz="1100" dirty="0" err="1"/>
              <a:t>procedimentos</a:t>
            </a:r>
            <a:r>
              <a:rPr sz="1100" dirty="0"/>
              <a:t> para </a:t>
            </a:r>
            <a:r>
              <a:rPr sz="1100" dirty="0" err="1"/>
              <a:t>garantir</a:t>
            </a:r>
            <a:r>
              <a:rPr sz="1100" dirty="0"/>
              <a:t> que a </a:t>
            </a:r>
            <a:r>
              <a:rPr sz="1100" dirty="0" err="1"/>
              <a:t>sensibilidade</a:t>
            </a:r>
            <a:r>
              <a:rPr sz="1100" dirty="0"/>
              <a:t> a </a:t>
            </a:r>
            <a:r>
              <a:rPr sz="1100" dirty="0" err="1"/>
              <a:t>conflitos</a:t>
            </a:r>
            <a:r>
              <a:rPr sz="1100" dirty="0"/>
              <a:t>, </a:t>
            </a:r>
            <a:r>
              <a:rPr sz="1100" dirty="0" err="1"/>
              <a:t>género</a:t>
            </a:r>
            <a:r>
              <a:rPr sz="1100" dirty="0"/>
              <a:t>, </a:t>
            </a:r>
            <a:r>
              <a:rPr sz="1100" dirty="0" err="1"/>
              <a:t>inclusão</a:t>
            </a:r>
            <a:r>
              <a:rPr sz="1100" dirty="0"/>
              <a:t> e </a:t>
            </a:r>
            <a:r>
              <a:rPr sz="1100" dirty="0" err="1"/>
              <a:t>considerações</a:t>
            </a:r>
            <a:r>
              <a:rPr sz="1100" dirty="0"/>
              <a:t> </a:t>
            </a:r>
            <a:r>
              <a:rPr sz="1100" dirty="0" err="1"/>
              <a:t>ambientais</a:t>
            </a:r>
            <a:r>
              <a:rPr sz="1100" dirty="0"/>
              <a:t> </a:t>
            </a:r>
            <a:r>
              <a:rPr sz="1100" dirty="0" err="1"/>
              <a:t>sejam</a:t>
            </a:r>
            <a:r>
              <a:rPr sz="1100" dirty="0"/>
              <a:t> </a:t>
            </a:r>
            <a:r>
              <a:rPr sz="1100" dirty="0" err="1"/>
              <a:t>integradas</a:t>
            </a:r>
            <a:r>
              <a:rPr sz="1100" dirty="0"/>
              <a:t> </a:t>
            </a:r>
            <a:r>
              <a:rPr sz="1100" dirty="0" err="1"/>
              <a:t>em</a:t>
            </a:r>
            <a:r>
              <a:rPr sz="1100" dirty="0"/>
              <a:t> </a:t>
            </a:r>
            <a:r>
              <a:rPr sz="1100" dirty="0" err="1"/>
              <a:t>todas</a:t>
            </a:r>
            <a:r>
              <a:rPr sz="1100" dirty="0"/>
              <a:t> as </a:t>
            </a:r>
            <a:r>
              <a:rPr sz="1100" dirty="0" err="1"/>
              <a:t>atividades</a:t>
            </a:r>
            <a:r>
              <a:rPr sz="1100" dirty="0"/>
              <a:t> de </a:t>
            </a:r>
            <a:r>
              <a:rPr sz="1100" dirty="0" err="1"/>
              <a:t>ação</a:t>
            </a:r>
            <a:r>
              <a:rPr sz="1100" dirty="0"/>
              <a:t> de minas. </a:t>
            </a:r>
          </a:p>
        </p:txBody>
      </p:sp>
      <p:sp>
        <p:nvSpPr>
          <p:cNvPr id="8" name="Rounded Rectangle 7">
            <a:extLst>
              <a:ext uri="{FF2B5EF4-FFF2-40B4-BE49-F238E27FC236}">
                <a16:creationId xmlns:a16="http://schemas.microsoft.com/office/drawing/2014/main" id="{B13871D0-D9E2-F23D-0A29-AC0F0C573495}"/>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Colaboração e Coordenação </a:t>
            </a:r>
          </a:p>
          <a:p>
            <a:pPr>
              <a:defRPr sz="1200">
                <a:solidFill>
                  <a:srgbClr val="002060"/>
                </a:solidFill>
                <a:latin typeface="Arial" panose="020B0604020202020204" pitchFamily="34" charset="0"/>
                <a:cs typeface="Arial" panose="020B0604020202020204" pitchFamily="34" charset="0"/>
              </a:defRPr>
            </a:pPr>
            <a:r>
              <a:rPr sz="1100"/>
              <a:t>A coordenação e colaboração eficazes da NA/NMAA com as partes interessadas internacionais, nacionais, locais e comunitárias ajudam a identificar e alocar os recursos necessários para a ação de minas. As NMAA também podem pressionar para que a ação de mina seja incluída nos planos humanitários/de desenvolvimento nacionais, aumentando a probabilidade de assistência para complementar a libertação.</a:t>
            </a:r>
            <a:endParaRPr lang="en-GB" sz="1600" dirty="0">
              <a:solidFill>
                <a:schemeClr val="tx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91F8FEBE-5460-2E51-FFD5-0A9BD2A3121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D9F19-F2F6-F67F-6F5B-87956CF41670}"/>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A50EB-092C-D84D-FD23-CC7D69CA1EBE}"/>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1BE8C2-BE74-2422-A8D9-78EBFB8B6BE1}"/>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D861FF-83BE-03AF-BD6E-C4AFDF811168}"/>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3F2E4F-D787-39DD-BCAE-B3B39D03B811}"/>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10C5A2-788C-4EE0-77D2-AE97F595E741}"/>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16" name="TextBox 15">
            <a:extLst>
              <a:ext uri="{FF2B5EF4-FFF2-40B4-BE49-F238E27FC236}">
                <a16:creationId xmlns:a16="http://schemas.microsoft.com/office/drawing/2014/main" id="{DE3AC499-A167-D21F-5A64-F2C9099E1CC7}"/>
              </a:ext>
            </a:extLst>
          </p:cNvPr>
          <p:cNvSpPr txBox="1"/>
          <p:nvPr/>
        </p:nvSpPr>
        <p:spPr>
          <a:xfrm>
            <a:off x="371861" y="708972"/>
            <a:ext cx="11448277" cy="784830"/>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a:t>Conexões estratégicas </a:t>
            </a:r>
            <a:r>
              <a:rPr sz="1100"/>
              <a:t>com outros aspetos da ação da mina podem melhorar a mudança de nível de resultado, conforme ilustrado nesta coluna. Estas ligações estratégicas devem ser consideradas pelos implementadores para maximizar o valor acrescentado do sector. </a:t>
            </a:r>
            <a:r>
              <a:rPr sz="1100" b="1"/>
              <a:t>A lembrar!</a:t>
            </a:r>
            <a:r>
              <a:rPr sz="1100"/>
              <a:t> A Teoria da Mudança mostra que NA capazes podem ampliar o efeito estratégico geral do setor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002060"/>
              </a:solidFill>
              <a:latin typeface="Arial" panose="020B0604020202020204" pitchFamily="34" charset="0"/>
              <a:cs typeface="Arial" panose="020B0604020202020204" pitchFamily="34" charset="0"/>
            </a:endParaRPr>
          </a:p>
        </p:txBody>
      </p:sp>
      <p:sp>
        <p:nvSpPr>
          <p:cNvPr id="17" name="Flowchart: Connector 9">
            <a:extLst>
              <a:ext uri="{FF2B5EF4-FFF2-40B4-BE49-F238E27FC236}">
                <a16:creationId xmlns:a16="http://schemas.microsoft.com/office/drawing/2014/main" id="{F484FEAE-AAC2-0466-69AC-6CA2CA5B7D43}"/>
              </a:ext>
            </a:extLst>
          </p:cNvPr>
          <p:cNvSpPr/>
          <p:nvPr/>
        </p:nvSpPr>
        <p:spPr>
          <a:xfrm>
            <a:off x="5398265" y="3331584"/>
            <a:ext cx="1440723" cy="1441468"/>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endParaRPr sz="1200" dirty="0"/>
          </a:p>
        </p:txBody>
      </p:sp>
      <p:sp>
        <p:nvSpPr>
          <p:cNvPr id="18" name="Slide Number Placeholder 5">
            <a:extLst>
              <a:ext uri="{FF2B5EF4-FFF2-40B4-BE49-F238E27FC236}">
                <a16:creationId xmlns:a16="http://schemas.microsoft.com/office/drawing/2014/main" id="{AF59C45D-2E9A-1149-ED5E-D5B3461CE843}"/>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32</a:t>
            </a:fld>
            <a:endParaRPr lang="en-GB" sz="1050" dirty="0"/>
          </a:p>
        </p:txBody>
      </p:sp>
      <p:sp>
        <p:nvSpPr>
          <p:cNvPr id="20" name="TextBox 19">
            <a:extLst>
              <a:ext uri="{FF2B5EF4-FFF2-40B4-BE49-F238E27FC236}">
                <a16:creationId xmlns:a16="http://schemas.microsoft.com/office/drawing/2014/main" id="{174D45A2-204D-444D-7BC2-CC12BE3302A9}"/>
              </a:ext>
            </a:extLst>
          </p:cNvPr>
          <p:cNvSpPr txBox="1"/>
          <p:nvPr/>
        </p:nvSpPr>
        <p:spPr>
          <a:xfrm>
            <a:off x="3071796" y="3652609"/>
            <a:ext cx="6097836" cy="830997"/>
          </a:xfrm>
          <a:prstGeom prst="rect">
            <a:avLst/>
          </a:prstGeom>
          <a:noFill/>
        </p:spPr>
        <p:txBody>
          <a:bodyPr wrap="square">
            <a:spAutoFit/>
          </a:bodyPr>
          <a:lstStyle/>
          <a:p>
            <a:pPr algn="ctr">
              <a:defRPr sz="1400" b="1">
                <a:solidFill>
                  <a:srgbClr val="002060"/>
                </a:solidFill>
                <a:latin typeface="Arial" panose="020B0604020202020204" pitchFamily="34" charset="0"/>
              </a:defRPr>
            </a:pPr>
            <a:r>
              <a:rPr lang="en-GB" sz="1200" dirty="0" err="1"/>
              <a:t>Desenvolvimento</a:t>
            </a:r>
            <a:endParaRPr lang="en-GB" sz="1200" dirty="0"/>
          </a:p>
          <a:p>
            <a:pPr algn="ctr">
              <a:defRPr sz="1400" b="1">
                <a:solidFill>
                  <a:srgbClr val="002060"/>
                </a:solidFill>
                <a:latin typeface="Arial" panose="020B0604020202020204" pitchFamily="34" charset="0"/>
              </a:defRPr>
            </a:pPr>
            <a:r>
              <a:rPr lang="en-GB" sz="1200" dirty="0"/>
              <a:t> de </a:t>
            </a:r>
            <a:r>
              <a:rPr lang="en-GB" sz="1200" dirty="0" err="1"/>
              <a:t>Capacidades</a:t>
            </a:r>
            <a:r>
              <a:rPr lang="en-GB" sz="1200" dirty="0"/>
              <a:t> </a:t>
            </a:r>
            <a:br>
              <a:rPr lang="en-GB" sz="1200" b="1" dirty="0">
                <a:solidFill>
                  <a:srgbClr val="002060"/>
                </a:solidFill>
                <a:latin typeface="Arial" panose="020B0604020202020204" pitchFamily="34" charset="0"/>
              </a:rPr>
            </a:br>
            <a:r>
              <a:rPr lang="en-GB" sz="1200" dirty="0"/>
              <a:t>das</a:t>
            </a:r>
            <a:r>
              <a:rPr lang="en-GB" sz="1200" b="1" dirty="0">
                <a:solidFill>
                  <a:srgbClr val="002060"/>
                </a:solidFill>
                <a:latin typeface="Arial" panose="020B0604020202020204" pitchFamily="34" charset="0"/>
              </a:rPr>
              <a:t> </a:t>
            </a:r>
            <a:r>
              <a:rPr lang="en-GB" sz="1200" dirty="0" err="1"/>
              <a:t>Autoridades</a:t>
            </a:r>
            <a:r>
              <a:rPr lang="en-GB" sz="1200" dirty="0"/>
              <a:t> </a:t>
            </a:r>
          </a:p>
          <a:p>
            <a:pPr algn="ctr">
              <a:defRPr sz="1400" b="1">
                <a:solidFill>
                  <a:srgbClr val="002060"/>
                </a:solidFill>
                <a:latin typeface="Arial" panose="020B0604020202020204" pitchFamily="34" charset="0"/>
              </a:defRPr>
            </a:pPr>
            <a:r>
              <a:rPr lang="en-GB" sz="1200" dirty="0" err="1"/>
              <a:t>Nacionais</a:t>
            </a:r>
            <a:endParaRPr lang="en-GB" sz="1200" dirty="0"/>
          </a:p>
        </p:txBody>
      </p:sp>
    </p:spTree>
    <p:extLst>
      <p:ext uri="{BB962C8B-B14F-4D97-AF65-F5344CB8AC3E}">
        <p14:creationId xmlns:p14="http://schemas.microsoft.com/office/powerpoint/2010/main" val="5913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CC9C3-F2C6-C240-FF0D-D783739C4F8B}"/>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68439C2E-D227-4741-03BE-331A58FE35F2}"/>
              </a:ext>
            </a:extLst>
          </p:cNvPr>
          <p:cNvGraphicFramePr>
            <a:graphicFrameLocks noGrp="1"/>
          </p:cNvGraphicFramePr>
          <p:nvPr/>
        </p:nvGraphicFramePr>
        <p:xfrm>
          <a:off x="945371" y="1304144"/>
          <a:ext cx="9962906" cy="5135640"/>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820806">
                <a:tc gridSpan="2">
                  <a:txBody>
                    <a:bodyPr/>
                    <a:lstStyle/>
                    <a:p>
                      <a:pPr>
                        <a:defRPr sz="1400">
                          <a:latin typeface="Arial" panose="020B0604020202020204" pitchFamily="34" charset="0"/>
                        </a:defRPr>
                      </a:pPr>
                      <a:r>
                        <a:rPr b="1"/>
                        <a:t>Perguntas de reflexão a serem usadas pela </a:t>
                      </a:r>
                      <a:r>
                        <a:t>equipa para avaliar o desempenho em relação à entrega de uma maneira sensível e inclusiva ao conflito, coordenando dentro e fora do setor para maximizar o valor estratégico do desenvolvimento de capacidade dos NMAA </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4249346">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políticas, procedimentos e sistemas das AN incentivam e facilitam a coordenação e a colaboração dentro do setor de ação de minas e em todos os setores para incentivar a ação de minas a ser integrada em planos humanitários, de desenvolvimento e estabilização ou de construção da paz que levam a recursos complementares?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AN e/ou as organizações de execução nacionais/locais estão cada vez mais aptas a gerir e implementar ações de minas sem apoio externo?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políticas e procedimentos atuais das AN melhoram a resposta e apoiam os sobreviventes de OE e outras pessoas com deficiência?</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atividades de luta contra as minas estão a ser comunicadas e utilizadas pela AN/NMAA para defender a universalização e o cumprimento dos tratados? Estão a ser realizados progressos suficientes para cumprir os prazos previstos no Tratado?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comunidades reconhecem o papel das NMAA e isso está a melhorar a sua perceção do Estado?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governos (anfitrião e doador), NMAA, Nações Unidas (ONU) e parceiros de implementação trabalham juntos e são informados por uma compreensão partilhada das necessidades e capacidades?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políticas, procedimentos e sistemas atuais das NMAA promovem a igualdade e a inclusão de gênero, a ação de minas está a ser realizada de forma equitativa e a responder às necessidades da comunidade, incluindo grupos marginalizados ou vulneráveis?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NMAA possui políticas ou procedimentos que tratam das considerações ambientais da ação de mina?</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p>
                  </a:txBody>
                  <a:tcPr marL="180000" marT="180000"/>
                </a:tc>
                <a:extLst>
                  <a:ext uri="{0D108BD9-81ED-4DB2-BD59-A6C34878D82A}">
                    <a16:rowId xmlns:a16="http://schemas.microsoft.com/office/drawing/2014/main" val="3203546465"/>
                  </a:ext>
                </a:extLst>
              </a:tr>
            </a:tbl>
          </a:graphicData>
        </a:graphic>
      </p:graphicFrame>
      <p:sp>
        <p:nvSpPr>
          <p:cNvPr id="4" name="Rectangle 3">
            <a:extLst>
              <a:ext uri="{FF2B5EF4-FFF2-40B4-BE49-F238E27FC236}">
                <a16:creationId xmlns:a16="http://schemas.microsoft.com/office/drawing/2014/main" id="{70AC18D1-0B04-DC1B-1A80-3BCA48E55B2E}"/>
              </a:ext>
            </a:extLst>
          </p:cNvPr>
          <p:cNvSpPr/>
          <p:nvPr/>
        </p:nvSpPr>
        <p:spPr>
          <a:xfrm>
            <a:off x="371861" y="308863"/>
            <a:ext cx="11389274" cy="800219"/>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Desenvolvimento de Capacidade das Autoridades Nacionais (NA/NMAA)</a:t>
            </a:r>
          </a:p>
          <a:p>
            <a:endParaRPr lang="en-GB" sz="3200" dirty="0">
              <a:solidFill>
                <a:schemeClr val="accent1"/>
              </a:solidFill>
              <a:latin typeface="Arial" panose="020B0604020202020204" pitchFamily="34" charset="0"/>
              <a:ea typeface="+mj-ea"/>
              <a:cs typeface="+mj-cs"/>
            </a:endParaRPr>
          </a:p>
        </p:txBody>
      </p:sp>
      <p:sp>
        <p:nvSpPr>
          <p:cNvPr id="5" name="Slide Number Placeholder 5">
            <a:extLst>
              <a:ext uri="{FF2B5EF4-FFF2-40B4-BE49-F238E27FC236}">
                <a16:creationId xmlns:a16="http://schemas.microsoft.com/office/drawing/2014/main" id="{CBB82595-0CB2-EEBC-5D77-78641440769A}"/>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33</a:t>
            </a:fld>
            <a:endParaRPr lang="en-GB" dirty="0"/>
          </a:p>
        </p:txBody>
      </p:sp>
    </p:spTree>
    <p:extLst>
      <p:ext uri="{BB962C8B-B14F-4D97-AF65-F5344CB8AC3E}">
        <p14:creationId xmlns:p14="http://schemas.microsoft.com/office/powerpoint/2010/main" val="1898546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591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latin typeface="Arial" panose="020B0604020202020204" pitchFamily="34" charset="0"/>
            </a:endParaRPr>
          </a:p>
        </p:txBody>
      </p:sp>
      <p:sp>
        <p:nvSpPr>
          <p:cNvPr id="27" name="Rectangle 26">
            <a:extLst>
              <a:ext uri="{FF2B5EF4-FFF2-40B4-BE49-F238E27FC236}">
                <a16:creationId xmlns:a16="http://schemas.microsoft.com/office/drawing/2014/main" id="{C5BBC101-C615-2446-BAF6-7C4DA1DEA259}"/>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26" name="TextBox 25">
            <a:extLst>
              <a:ext uri="{FF2B5EF4-FFF2-40B4-BE49-F238E27FC236}">
                <a16:creationId xmlns:a16="http://schemas.microsoft.com/office/drawing/2014/main" id="{54489470-8083-4F0F-989A-4A8A991C1662}"/>
              </a:ext>
            </a:extLst>
          </p:cNvPr>
          <p:cNvSpPr txBox="1"/>
          <p:nvPr/>
        </p:nvSpPr>
        <p:spPr>
          <a:xfrm>
            <a:off x="4476707" y="1415422"/>
            <a:ext cx="900000" cy="201120"/>
          </a:xfrm>
          <a:prstGeom prst="rect">
            <a:avLst/>
          </a:prstGeom>
          <a:solidFill>
            <a:schemeClr val="bg1"/>
          </a:solid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resultando em...</a:t>
            </a:r>
          </a:p>
        </p:txBody>
      </p:sp>
      <p:sp>
        <p:nvSpPr>
          <p:cNvPr id="4" name="Rectangle 3">
            <a:extLst>
              <a:ext uri="{FF2B5EF4-FFF2-40B4-BE49-F238E27FC236}">
                <a16:creationId xmlns:a16="http://schemas.microsoft.com/office/drawing/2014/main" id="{A6C12D0C-5835-8345-9605-5BFF7AF15B07}"/>
              </a:ext>
            </a:extLst>
          </p:cNvPr>
          <p:cNvSpPr/>
          <p:nvPr/>
        </p:nvSpPr>
        <p:spPr>
          <a:xfrm>
            <a:off x="335610" y="215199"/>
            <a:ext cx="11448278" cy="276999"/>
          </a:xfrm>
          <a:prstGeom prst="rect">
            <a:avLst/>
          </a:prstGeom>
          <a:noFill/>
        </p:spPr>
        <p:txBody>
          <a:bodyPr wrap="square" lIns="0" tIns="0" rIns="0" bIns="0">
            <a:spAutoFit/>
          </a:bodyPr>
          <a:lstStyle/>
          <a:p>
            <a:pPr>
              <a:defRPr>
                <a:solidFill>
                  <a:srgbClr val="103A71"/>
                </a:solidFill>
                <a:latin typeface="Arial" panose="020B0604020202020204" pitchFamily="34" charset="0"/>
                <a:cs typeface="Arial" panose="020B0604020202020204" pitchFamily="34" charset="0"/>
              </a:defRPr>
            </a:pPr>
            <a:r>
              <a:t>Teoria da Ação: </a:t>
            </a:r>
            <a:r>
              <a:rPr b="1"/>
              <a:t>Colaboração e Coordenação </a:t>
            </a:r>
            <a:r>
              <a:rPr sz="1400"/>
              <a:t>com stakeholders internacionais, nacionais, locais e comunitários</a:t>
            </a:r>
          </a:p>
        </p:txBody>
      </p:sp>
      <p:sp>
        <p:nvSpPr>
          <p:cNvPr id="2" name="Rectangle 1">
            <a:extLst>
              <a:ext uri="{FF2B5EF4-FFF2-40B4-BE49-F238E27FC236}">
                <a16:creationId xmlns:a16="http://schemas.microsoft.com/office/drawing/2014/main" id="{408D423C-347A-0445-A82B-4C52CD813D5F}"/>
              </a:ext>
            </a:extLst>
          </p:cNvPr>
          <p:cNvSpPr/>
          <p:nvPr/>
        </p:nvSpPr>
        <p:spPr>
          <a:xfrm>
            <a:off x="346943" y="627901"/>
            <a:ext cx="1801775" cy="169277"/>
          </a:xfrm>
          <a:prstGeom prst="rect">
            <a:avLst/>
          </a:prstGeom>
        </p:spPr>
        <p:txBody>
          <a:bodyPr wrap="none" lIns="0" tIns="0" rIns="0" bIns="0">
            <a:spAutoFit/>
          </a:bodyPr>
          <a:lstStyle/>
          <a:p>
            <a:pPr>
              <a:defRPr sz="1200">
                <a:latin typeface="Arial" panose="020B0604020202020204" pitchFamily="34" charset="0"/>
              </a:defRPr>
            </a:pPr>
            <a:r>
              <a:rPr sz="1100"/>
              <a:t>Teoria do diagrama de ação </a:t>
            </a:r>
            <a:endParaRPr lang="en-US" sz="1100" dirty="0">
              <a:latin typeface="Arial" panose="020B0604020202020204" pitchFamily="34" charset="0"/>
            </a:endParaRPr>
          </a:p>
        </p:txBody>
      </p:sp>
      <p:sp>
        <p:nvSpPr>
          <p:cNvPr id="47" name="TextBox 46">
            <a:extLst>
              <a:ext uri="{FF2B5EF4-FFF2-40B4-BE49-F238E27FC236}">
                <a16:creationId xmlns:a16="http://schemas.microsoft.com/office/drawing/2014/main" id="{9B226E64-140F-49B9-AD30-61205295CE54}"/>
              </a:ext>
            </a:extLst>
          </p:cNvPr>
          <p:cNvSpPr txBox="1"/>
          <p:nvPr/>
        </p:nvSpPr>
        <p:spPr>
          <a:xfrm>
            <a:off x="7909637" y="1495765"/>
            <a:ext cx="1191957"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sp>
        <p:nvSpPr>
          <p:cNvPr id="57" name="TextBox 56">
            <a:extLst>
              <a:ext uri="{FF2B5EF4-FFF2-40B4-BE49-F238E27FC236}">
                <a16:creationId xmlns:a16="http://schemas.microsoft.com/office/drawing/2014/main" id="{DB8DE3CE-0564-4B53-A156-531129B33BEB}"/>
              </a:ext>
            </a:extLst>
          </p:cNvPr>
          <p:cNvSpPr txBox="1"/>
          <p:nvPr/>
        </p:nvSpPr>
        <p:spPr>
          <a:xfrm>
            <a:off x="249325" y="2619826"/>
            <a:ext cx="10734489" cy="469865"/>
          </a:xfrm>
          <a:prstGeom prst="rect">
            <a:avLst/>
          </a:prstGeom>
          <a:noFill/>
        </p:spPr>
        <p:txBody>
          <a:bodyPr wrap="square" numCol="1" spcCol="144000">
            <a:noAutofit/>
          </a:bodyPr>
          <a:lstStyle/>
          <a:p>
            <a:pPr>
              <a:defRPr sz="1000">
                <a:latin typeface="Arial" panose="020B0604020202020204" pitchFamily="34" charset="0"/>
              </a:defRPr>
            </a:pPr>
            <a:r>
              <a:rPr sz="900" dirty="0" err="1"/>
              <a:t>Premissas</a:t>
            </a:r>
            <a:r>
              <a:rPr sz="900" dirty="0"/>
              <a:t>: </a:t>
            </a:r>
            <a:r>
              <a:rPr sz="900" dirty="0" err="1"/>
              <a:t>Há</a:t>
            </a:r>
            <a:r>
              <a:rPr sz="900" dirty="0"/>
              <a:t> </a:t>
            </a:r>
            <a:r>
              <a:rPr sz="900" dirty="0" err="1"/>
              <a:t>cooperação</a:t>
            </a:r>
            <a:r>
              <a:rPr sz="900" dirty="0"/>
              <a:t> e </a:t>
            </a:r>
            <a:r>
              <a:rPr sz="900" dirty="0" err="1"/>
              <a:t>coordenação</a:t>
            </a:r>
            <a:r>
              <a:rPr sz="900" dirty="0"/>
              <a:t> entre </a:t>
            </a:r>
            <a:r>
              <a:rPr sz="900" dirty="0" err="1"/>
              <a:t>os</a:t>
            </a:r>
            <a:r>
              <a:rPr sz="900" dirty="0"/>
              <a:t> IP e </a:t>
            </a:r>
            <a:r>
              <a:rPr sz="900" dirty="0" err="1"/>
              <a:t>outras</a:t>
            </a:r>
            <a:r>
              <a:rPr sz="900" dirty="0"/>
              <a:t> </a:t>
            </a:r>
            <a:r>
              <a:rPr sz="900" dirty="0" err="1"/>
              <a:t>partes</a:t>
            </a:r>
            <a:r>
              <a:rPr sz="900" dirty="0"/>
              <a:t> </a:t>
            </a:r>
            <a:r>
              <a:rPr sz="900" dirty="0" err="1"/>
              <a:t>interessadas</a:t>
            </a:r>
            <a:r>
              <a:rPr sz="900" dirty="0"/>
              <a:t> (</a:t>
            </a:r>
            <a:r>
              <a:rPr sz="900" dirty="0" err="1"/>
              <a:t>autoridades</a:t>
            </a:r>
            <a:r>
              <a:rPr sz="900" dirty="0"/>
              <a:t> </a:t>
            </a:r>
            <a:r>
              <a:rPr sz="900" dirty="0" err="1"/>
              <a:t>nacionais</a:t>
            </a:r>
            <a:r>
              <a:rPr sz="900" dirty="0"/>
              <a:t> e </a:t>
            </a:r>
            <a:r>
              <a:rPr sz="900" dirty="0" err="1"/>
              <a:t>provinciais</a:t>
            </a:r>
            <a:r>
              <a:rPr sz="900" dirty="0"/>
              <a:t>, </a:t>
            </a:r>
            <a:r>
              <a:rPr sz="900" dirty="0" err="1"/>
              <a:t>comunidades</a:t>
            </a:r>
            <a:r>
              <a:rPr sz="900" dirty="0"/>
              <a:t> </a:t>
            </a:r>
            <a:r>
              <a:rPr sz="900" dirty="0" err="1"/>
              <a:t>locais</a:t>
            </a:r>
            <a:r>
              <a:rPr sz="900" dirty="0"/>
              <a:t> e </a:t>
            </a:r>
            <a:r>
              <a:rPr sz="900" dirty="0" err="1"/>
              <a:t>forças</a:t>
            </a:r>
            <a:r>
              <a:rPr sz="900" dirty="0"/>
              <a:t> de </a:t>
            </a:r>
            <a:r>
              <a:rPr sz="900" dirty="0" err="1"/>
              <a:t>segurança</a:t>
            </a:r>
            <a:r>
              <a:rPr sz="900" dirty="0"/>
              <a:t> </a:t>
            </a:r>
            <a:r>
              <a:rPr sz="900" dirty="0" err="1"/>
              <a:t>relevantes</a:t>
            </a:r>
            <a:r>
              <a:rPr sz="900" dirty="0"/>
              <a:t>); </a:t>
            </a:r>
            <a:r>
              <a:rPr sz="900" dirty="0" err="1"/>
              <a:t>veja</a:t>
            </a:r>
            <a:r>
              <a:rPr sz="900" dirty="0"/>
              <a:t> </a:t>
            </a:r>
            <a:r>
              <a:rPr sz="900" dirty="0" err="1"/>
              <a:t>também</a:t>
            </a:r>
            <a:r>
              <a:rPr sz="900" dirty="0"/>
              <a:t> as </a:t>
            </a:r>
            <a:r>
              <a:rPr sz="900" dirty="0" err="1"/>
              <a:t>premissas</a:t>
            </a:r>
            <a:r>
              <a:rPr sz="900" dirty="0"/>
              <a:t> </a:t>
            </a:r>
            <a:r>
              <a:rPr sz="900" dirty="0" err="1"/>
              <a:t>anexas</a:t>
            </a:r>
            <a:r>
              <a:rPr sz="900" dirty="0"/>
              <a:t> 1, 2, 4, 12, 13, 16, 21, 22, 27, 28, 31.</a:t>
            </a:r>
          </a:p>
        </p:txBody>
      </p:sp>
      <p:sp>
        <p:nvSpPr>
          <p:cNvPr id="28" name="Rounded Rectangle 55">
            <a:extLst>
              <a:ext uri="{FF2B5EF4-FFF2-40B4-BE49-F238E27FC236}">
                <a16:creationId xmlns:a16="http://schemas.microsoft.com/office/drawing/2014/main" id="{33FE1E15-9EDF-FAFF-A685-30BA471E9A30}"/>
              </a:ext>
            </a:extLst>
          </p:cNvPr>
          <p:cNvSpPr/>
          <p:nvPr/>
        </p:nvSpPr>
        <p:spPr>
          <a:xfrm>
            <a:off x="8843117" y="1219141"/>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a:t>
            </a:r>
          </a:p>
        </p:txBody>
      </p:sp>
      <p:sp>
        <p:nvSpPr>
          <p:cNvPr id="29" name="Rounded Rectangle 293">
            <a:extLst>
              <a:ext uri="{FF2B5EF4-FFF2-40B4-BE49-F238E27FC236}">
                <a16:creationId xmlns:a16="http://schemas.microsoft.com/office/drawing/2014/main" id="{796E879A-D426-B6B3-94BA-BC0F84EDF80A}"/>
              </a:ext>
            </a:extLst>
          </p:cNvPr>
          <p:cNvSpPr/>
          <p:nvPr/>
        </p:nvSpPr>
        <p:spPr>
          <a:xfrm>
            <a:off x="8843117" y="1706236"/>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resiliência da comunidade aos impulsionadores de conflitos contribui para a estabilidade e a construção da paz</a:t>
            </a:r>
          </a:p>
        </p:txBody>
      </p:sp>
      <p:sp>
        <p:nvSpPr>
          <p:cNvPr id="30" name="Rounded Rectangle 295">
            <a:extLst>
              <a:ext uri="{FF2B5EF4-FFF2-40B4-BE49-F238E27FC236}">
                <a16:creationId xmlns:a16="http://schemas.microsoft.com/office/drawing/2014/main" id="{92F4F077-58B9-B9FD-0EEE-D9FBEAC60F63}"/>
              </a:ext>
            </a:extLst>
          </p:cNvPr>
          <p:cNvSpPr/>
          <p:nvPr/>
        </p:nvSpPr>
        <p:spPr>
          <a:xfrm>
            <a:off x="8843117" y="2193332"/>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Comunidades mais seguras e redução de mortes e ferimentos por OE</a:t>
            </a:r>
          </a:p>
        </p:txBody>
      </p:sp>
      <p:sp>
        <p:nvSpPr>
          <p:cNvPr id="51" name="Rounded Rectangle 298">
            <a:extLst>
              <a:ext uri="{FF2B5EF4-FFF2-40B4-BE49-F238E27FC236}">
                <a16:creationId xmlns:a16="http://schemas.microsoft.com/office/drawing/2014/main" id="{3E62282A-D471-8F90-0A47-621AB7DDDC50}"/>
              </a:ext>
            </a:extLst>
          </p:cNvPr>
          <p:cNvSpPr/>
          <p:nvPr/>
        </p:nvSpPr>
        <p:spPr>
          <a:xfrm>
            <a:off x="5376452" y="717709"/>
            <a:ext cx="2449373"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latin typeface="Arial" panose="020B0604020202020204" pitchFamily="34" charset="0"/>
              </a:defRPr>
            </a:pPr>
            <a:r>
              <a:rPr sz="800">
                <a:solidFill>
                  <a:schemeClr val="tx1"/>
                </a:solidFill>
              </a:rPr>
              <a:t>O uso seguro e produtivo da terra melhora os meios de subsistência e os serviços básicos,</a:t>
            </a:r>
            <a:r>
              <a:rPr sz="800">
                <a:solidFill>
                  <a:schemeClr val="accent1">
                    <a:lumMod val="50000"/>
                  </a:schemeClr>
                </a:solidFill>
              </a:rPr>
              <a:t> </a:t>
            </a:r>
            <a:r>
              <a:rPr sz="800">
                <a:solidFill>
                  <a:schemeClr val="tx1"/>
                </a:solidFill>
              </a:rPr>
              <a:t>melhorando a qualidade de vida </a:t>
            </a:r>
          </a:p>
        </p:txBody>
      </p:sp>
      <p:sp>
        <p:nvSpPr>
          <p:cNvPr id="52" name="Rounded Rectangle 299">
            <a:extLst>
              <a:ext uri="{FF2B5EF4-FFF2-40B4-BE49-F238E27FC236}">
                <a16:creationId xmlns:a16="http://schemas.microsoft.com/office/drawing/2014/main" id="{97FF28B4-8A8B-7C76-2F3D-9CCE7DFDF530}"/>
              </a:ext>
            </a:extLst>
          </p:cNvPr>
          <p:cNvSpPr/>
          <p:nvPr/>
        </p:nvSpPr>
        <p:spPr>
          <a:xfrm>
            <a:off x="5376452" y="1360211"/>
            <a:ext cx="2449379"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Ação de minas complementada com iniciativas humanitárias/de desenvolvimento/de consolidação da paz ou de estabilização</a:t>
            </a:r>
          </a:p>
        </p:txBody>
      </p:sp>
      <p:sp>
        <p:nvSpPr>
          <p:cNvPr id="58" name="Rounded Rectangle 299">
            <a:extLst>
              <a:ext uri="{FF2B5EF4-FFF2-40B4-BE49-F238E27FC236}">
                <a16:creationId xmlns:a16="http://schemas.microsoft.com/office/drawing/2014/main" id="{08BC63B8-355A-2A9E-6AB7-62E93CBDEE8D}"/>
              </a:ext>
            </a:extLst>
          </p:cNvPr>
          <p:cNvSpPr/>
          <p:nvPr/>
        </p:nvSpPr>
        <p:spPr>
          <a:xfrm>
            <a:off x="5376452" y="2002712"/>
            <a:ext cx="2449383"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Ação de mineração responsiva e equitativa de propriedade nacional através de uma melhor governança e com maior implementação local</a:t>
            </a:r>
          </a:p>
        </p:txBody>
      </p:sp>
      <p:sp>
        <p:nvSpPr>
          <p:cNvPr id="59" name="Rounded Rectangle 294">
            <a:extLst>
              <a:ext uri="{FF2B5EF4-FFF2-40B4-BE49-F238E27FC236}">
                <a16:creationId xmlns:a16="http://schemas.microsoft.com/office/drawing/2014/main" id="{37529B6A-F8B7-DB1E-1F34-137A3DAB99CB}"/>
              </a:ext>
            </a:extLst>
          </p:cNvPr>
          <p:cNvSpPr/>
          <p:nvPr/>
        </p:nvSpPr>
        <p:spPr>
          <a:xfrm>
            <a:off x="8843117" y="732046"/>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 desenvolvimento económico e as comunidades mais resilientes contribuem para os ODS</a:t>
            </a:r>
          </a:p>
        </p:txBody>
      </p:sp>
      <p:graphicFrame>
        <p:nvGraphicFramePr>
          <p:cNvPr id="6" name="Table 5">
            <a:extLst>
              <a:ext uri="{FF2B5EF4-FFF2-40B4-BE49-F238E27FC236}">
                <a16:creationId xmlns:a16="http://schemas.microsoft.com/office/drawing/2014/main" id="{8CACC09C-DF35-6A6F-8DA3-AC4D435792C3}"/>
              </a:ext>
            </a:extLst>
          </p:cNvPr>
          <p:cNvGraphicFramePr>
            <a:graphicFrameLocks noGrp="1"/>
          </p:cNvGraphicFramePr>
          <p:nvPr>
            <p:extLst>
              <p:ext uri="{D42A27DB-BD31-4B8C-83A1-F6EECF244321}">
                <p14:modId xmlns:p14="http://schemas.microsoft.com/office/powerpoint/2010/main" val="3525356977"/>
              </p:ext>
            </p:extLst>
          </p:nvPr>
        </p:nvGraphicFramePr>
        <p:xfrm>
          <a:off x="263071" y="2987735"/>
          <a:ext cx="11460046" cy="3781178"/>
        </p:xfrm>
        <a:graphic>
          <a:graphicData uri="http://schemas.openxmlformats.org/drawingml/2006/table">
            <a:tbl>
              <a:tblPr bandRow="1">
                <a:tableStyleId>{5C22544A-7EE6-4342-B048-85BDC9FD1C3A}</a:tableStyleId>
              </a:tblPr>
              <a:tblGrid>
                <a:gridCol w="8500975">
                  <a:extLst>
                    <a:ext uri="{9D8B030D-6E8A-4147-A177-3AD203B41FA5}">
                      <a16:colId xmlns:a16="http://schemas.microsoft.com/office/drawing/2014/main" val="136957955"/>
                    </a:ext>
                  </a:extLst>
                </a:gridCol>
                <a:gridCol w="1069622">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41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sz="1200" dirty="0" err="1"/>
                        <a:t>Indicadores</a:t>
                      </a:r>
                      <a:r>
                        <a:rPr sz="1200" dirty="0"/>
                        <a:t> de </a:t>
                      </a:r>
                      <a:r>
                        <a:rPr sz="1200" dirty="0" err="1"/>
                        <a:t>produção</a:t>
                      </a:r>
                      <a:endParaRPr sz="1200"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rPr sz="1200" dirty="0" err="1"/>
                        <a:t>Proprietário</a:t>
                      </a:r>
                      <a:endParaRPr sz="1200" dirty="0"/>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rPr sz="1200" dirty="0" err="1"/>
                        <a:t>Frequência</a:t>
                      </a:r>
                      <a:endParaRPr sz="1200" dirty="0"/>
                    </a:p>
                  </a:txBody>
                  <a:tcPr>
                    <a:solidFill>
                      <a:schemeClr val="accent5"/>
                    </a:solidFill>
                  </a:tcPr>
                </a:tc>
                <a:extLst>
                  <a:ext uri="{0D108BD9-81ED-4DB2-BD59-A6C34878D82A}">
                    <a16:rowId xmlns:a16="http://schemas.microsoft.com/office/drawing/2014/main" val="1990183457"/>
                  </a:ext>
                </a:extLst>
              </a:tr>
              <a:tr h="259940">
                <a:tc>
                  <a:txBody>
                    <a:bodyPr/>
                    <a:lstStyle/>
                    <a:p>
                      <a:pPr marL="93345" indent="0" algn="l" rtl="0" fontAlgn="ctr">
                        <a:defRPr sz="1000">
                          <a:effectLst/>
                          <a:latin typeface="Arial"/>
                        </a:defRPr>
                      </a:pPr>
                      <a:r>
                        <a:t>OP-5.1 Melhoria da coordenação entre o setor das minas e outros setores</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l" rtl="0" fontAlgn="ctr">
                        <a:defRPr sz="1000">
                          <a:solidFill>
                            <a:srgbClr val="000000"/>
                          </a:solidFill>
                          <a:effectLst/>
                          <a:latin typeface="Arial"/>
                        </a:defRPr>
                      </a:pPr>
                      <a:r>
                        <a:t>NA IP Doador</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385124631"/>
                  </a:ext>
                </a:extLst>
              </a:tr>
              <a:tr h="195943">
                <a:tc>
                  <a:txBody>
                    <a:bodyPr/>
                    <a:lstStyle/>
                    <a:p>
                      <a:pPr marL="93345" indent="0" algn="l" rtl="0" fontAlgn="ctr">
                        <a:defRPr sz="1000">
                          <a:effectLst/>
                          <a:latin typeface="Arial"/>
                        </a:defRPr>
                      </a:pPr>
                      <a:r>
                        <a:t>OP-5.2 Número de tarefas para as quais existe apoio conjunto ou sequenciado de outros intervenientes </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l" rtl="0" fontAlgn="ctr">
                        <a:defRPr sz="1000">
                          <a:solidFill>
                            <a:srgbClr val="000000"/>
                          </a:solidFill>
                          <a:effectLst/>
                          <a:latin typeface="Arial"/>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232269903"/>
                  </a:ext>
                </a:extLst>
              </a:tr>
              <a:tr h="222691">
                <a:tc>
                  <a:txBody>
                    <a:bodyPr/>
                    <a:lstStyle/>
                    <a:p>
                      <a:pPr marL="98425" marR="0" lvl="0" indent="-6350" algn="l" rtl="0" eaLnBrk="1" fontAlgn="ctr" latinLnBrk="0" hangingPunct="1">
                        <a:lnSpc>
                          <a:spcPct val="100000"/>
                        </a:lnSpc>
                        <a:spcBef>
                          <a:spcPts val="0"/>
                        </a:spcBef>
                        <a:spcAft>
                          <a:spcPts val="0"/>
                        </a:spcAft>
                        <a:buClrTx/>
                        <a:buSzTx/>
                        <a:buFontTx/>
                        <a:buNone/>
                        <a:tabLst/>
                        <a:defRPr sz="1000">
                          <a:effectLst/>
                          <a:latin typeface="Arial"/>
                        </a:defRPr>
                      </a:pPr>
                      <a:r>
                        <a:rPr dirty="0"/>
                        <a:t>OP-5.3 </a:t>
                      </a:r>
                      <a:r>
                        <a:rPr dirty="0" err="1"/>
                        <a:t>Número</a:t>
                      </a:r>
                      <a:r>
                        <a:rPr dirty="0"/>
                        <a:t> de </a:t>
                      </a:r>
                      <a:r>
                        <a:rPr dirty="0" err="1"/>
                        <a:t>acordos</a:t>
                      </a:r>
                      <a:r>
                        <a:rPr dirty="0"/>
                        <a:t>/MOU </a:t>
                      </a:r>
                      <a:r>
                        <a:rPr dirty="0" err="1"/>
                        <a:t>em</a:t>
                      </a:r>
                      <a:r>
                        <a:rPr dirty="0"/>
                        <a:t> vigor com </a:t>
                      </a:r>
                      <a:r>
                        <a:rPr dirty="0" err="1"/>
                        <a:t>atores</a:t>
                      </a:r>
                      <a:r>
                        <a:rPr dirty="0"/>
                        <a:t> </a:t>
                      </a:r>
                      <a:r>
                        <a:rPr dirty="0" err="1"/>
                        <a:t>humanitários</a:t>
                      </a:r>
                      <a:r>
                        <a:rPr dirty="0"/>
                        <a:t>, de </a:t>
                      </a:r>
                      <a:r>
                        <a:rPr dirty="0" err="1"/>
                        <a:t>construção</a:t>
                      </a:r>
                      <a:r>
                        <a:rPr dirty="0"/>
                        <a:t> da </a:t>
                      </a:r>
                      <a:r>
                        <a:rPr dirty="0" err="1"/>
                        <a:t>paz</a:t>
                      </a:r>
                      <a:r>
                        <a:rPr dirty="0"/>
                        <a:t>, </a:t>
                      </a:r>
                      <a:r>
                        <a:rPr dirty="0" err="1"/>
                        <a:t>desenvolvimento</a:t>
                      </a:r>
                      <a:r>
                        <a:rPr dirty="0"/>
                        <a:t> e/</a:t>
                      </a:r>
                      <a:r>
                        <a:rPr dirty="0" err="1"/>
                        <a:t>ou</a:t>
                      </a:r>
                      <a:r>
                        <a:rPr dirty="0"/>
                        <a:t> </a:t>
                      </a:r>
                      <a:r>
                        <a:rPr dirty="0" err="1"/>
                        <a:t>meio</a:t>
                      </a:r>
                      <a:r>
                        <a:rPr dirty="0"/>
                        <a:t> </a:t>
                      </a:r>
                      <a:r>
                        <a:rPr dirty="0" err="1"/>
                        <a:t>ambiente</a:t>
                      </a:r>
                      <a:r>
                        <a:rPr dirty="0"/>
                        <a:t> para </a:t>
                      </a:r>
                      <a:r>
                        <a:rPr dirty="0" err="1"/>
                        <a:t>sequenciar</a:t>
                      </a:r>
                      <a:r>
                        <a:rPr dirty="0"/>
                        <a:t> as </a:t>
                      </a:r>
                      <a:r>
                        <a:rPr dirty="0" err="1"/>
                        <a:t>atividades</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l" rtl="0" fontAlgn="ctr">
                        <a:defRPr sz="1000">
                          <a:solidFill>
                            <a:srgbClr val="000000"/>
                          </a:solidFill>
                          <a:effectLst/>
                          <a:latin typeface="Arial"/>
                        </a:defRPr>
                      </a:pPr>
                      <a:r>
                        <a:t>IP Doador</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355487886"/>
                  </a:ext>
                </a:extLst>
              </a:tr>
              <a:tr h="26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produção adicionais para aumentar a capacidade das autoridades nacionais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kern="1200">
                          <a:solidFill>
                            <a:schemeClr val="dk1"/>
                          </a:solidFill>
                          <a:latin typeface="Arial"/>
                          <a:ea typeface="+mn-ea"/>
                          <a:cs typeface="+mn-cs"/>
                        </a:defRPr>
                      </a:pPr>
                      <a:r>
                        <a:t>O-3.5 Perceções de entrega de ação de mina equitativa (SADD)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 Doador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195323245"/>
                  </a:ext>
                </a:extLst>
              </a:tr>
              <a:tr h="0">
                <a:tc>
                  <a:txBody>
                    <a:bodyPr/>
                    <a:lstStyle/>
                    <a:p>
                      <a:pPr marL="93663" indent="0" algn="l" rtl="0" fontAlgn="ctr">
                        <a:defRPr sz="1000" kern="1200">
                          <a:solidFill>
                            <a:schemeClr val="dk1"/>
                          </a:solidFill>
                          <a:latin typeface="Arial"/>
                          <a:ea typeface="+mn-ea"/>
                          <a:cs typeface="+mn-cs"/>
                        </a:defRPr>
                      </a:pPr>
                      <a:r>
                        <a:t>O-4.1 Número e % de atividades de ação de minas que resultaram em apoio sequenciado ou integrado de outros setores, melhorando a qualidade da ação de minas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3824907496"/>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chemeClr val="dk1"/>
                          </a:solidFill>
                          <a:effectLst/>
                          <a:latin typeface="Arial"/>
                          <a:ea typeface="+mn-ea"/>
                          <a:cs typeface="+mn-cs"/>
                        </a:defRPr>
                      </a:pPr>
                      <a:r>
                        <a:t>O-4.2 Existência de um mecanismo de coordenação eficaz para os atores da ação anti minas e para os atores humanitários/de consolidação da paz/estabilização/desenvolvimento/ambiente, com uma ênfase evidente no género, na inclusão e na assistência às vítimas.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0000"/>
                          </a:solidFill>
                          <a:effectLst/>
                          <a:latin typeface="Arial"/>
                        </a:defRPr>
                      </a:pPr>
                      <a:r>
                        <a:t>NA IP Doador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2867192665"/>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chemeClr val="dk1"/>
                          </a:solidFill>
                          <a:effectLst/>
                          <a:latin typeface="Arial"/>
                          <a:ea typeface="+mn-ea"/>
                          <a:cs typeface="+mn-cs"/>
                        </a:defRPr>
                      </a:pPr>
                      <a:r>
                        <a:t>O-5.1 Perceções de melhores meios de subsistência (SADDD) - % de beneficiários diretos e indiretos pesquisados relatando melhores meios de subsistência como resultado de atividades de ação de minas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492915979"/>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chemeClr val="dk1"/>
                          </a:solidFill>
                          <a:effectLst/>
                          <a:latin typeface="Arial"/>
                          <a:ea typeface="+mn-ea"/>
                          <a:cs typeface="+mn-cs"/>
                        </a:defRPr>
                      </a:pPr>
                      <a:r>
                        <a:t>O-5.2 Perceções de acesso e prestação de serviços básicos (SADDD) - podem ser desagregadas por área de serviço (educação, saúde, energia e vias de acesso)</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411215221"/>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chemeClr val="dk1"/>
                          </a:solidFill>
                          <a:effectLst/>
                          <a:latin typeface="Arial"/>
                          <a:ea typeface="+mn-ea"/>
                          <a:cs typeface="+mn-cs"/>
                        </a:defRPr>
                      </a:pPr>
                      <a:r>
                        <a:t>O-5,3 m2 de terra anteriormente contaminada em uso após atividades de libertação de terra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3102519202"/>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rPr dirty="0" err="1"/>
                        <a:t>Escolha</a:t>
                      </a:r>
                      <a:r>
                        <a:rPr dirty="0"/>
                        <a:t> </a:t>
                      </a:r>
                      <a:r>
                        <a:rPr dirty="0" err="1"/>
                        <a:t>indicadores</a:t>
                      </a:r>
                      <a:r>
                        <a:rPr dirty="0"/>
                        <a:t> de </a:t>
                      </a:r>
                      <a:r>
                        <a:rPr dirty="0" err="1"/>
                        <a:t>nível</a:t>
                      </a:r>
                      <a:r>
                        <a:rPr dirty="0"/>
                        <a:t> de resultado </a:t>
                      </a:r>
                      <a:r>
                        <a:rPr dirty="0" err="1"/>
                        <a:t>adicionais</a:t>
                      </a:r>
                      <a:r>
                        <a:rPr dirty="0"/>
                        <a:t> para </a:t>
                      </a:r>
                      <a:r>
                        <a:rPr dirty="0" err="1"/>
                        <a:t>os</a:t>
                      </a:r>
                      <a:r>
                        <a:rPr dirty="0"/>
                        <a:t> </a:t>
                      </a:r>
                      <a:r>
                        <a:rPr dirty="0" err="1"/>
                        <a:t>resultados</a:t>
                      </a:r>
                      <a:r>
                        <a:rPr dirty="0"/>
                        <a:t> </a:t>
                      </a:r>
                      <a:r>
                        <a:rPr dirty="0" err="1"/>
                        <a:t>relevantes</a:t>
                      </a:r>
                      <a:r>
                        <a:rPr dirty="0"/>
                        <a:t> e </a:t>
                      </a:r>
                      <a:r>
                        <a:rPr dirty="0" err="1"/>
                        <a:t>quaisquer</a:t>
                      </a:r>
                      <a:r>
                        <a:rPr dirty="0"/>
                        <a:t> </a:t>
                      </a:r>
                      <a:r>
                        <a:rPr dirty="0" err="1"/>
                        <a:t>indicadores</a:t>
                      </a:r>
                      <a:r>
                        <a:rPr dirty="0"/>
                        <a:t> de </a:t>
                      </a:r>
                      <a:r>
                        <a:rPr dirty="0" err="1"/>
                        <a:t>nível</a:t>
                      </a:r>
                      <a:r>
                        <a:rPr dirty="0"/>
                        <a:t> de </a:t>
                      </a:r>
                      <a:r>
                        <a:rPr dirty="0" err="1"/>
                        <a:t>impacto</a:t>
                      </a:r>
                      <a:r>
                        <a:rPr dirty="0"/>
                        <a:t> a ser </a:t>
                      </a:r>
                      <a:r>
                        <a:rPr dirty="0" err="1"/>
                        <a:t>recolhidos</a:t>
                      </a:r>
                      <a:r>
                        <a:rPr dirty="0"/>
                        <a:t> </a:t>
                      </a:r>
                      <a:r>
                        <a:rPr dirty="0" err="1"/>
                        <a:t>por</a:t>
                      </a:r>
                      <a:r>
                        <a:rPr dirty="0"/>
                        <a:t> IP do banco de </a:t>
                      </a:r>
                      <a:r>
                        <a:rPr dirty="0" err="1"/>
                        <a:t>indicadores</a:t>
                      </a:r>
                      <a:endParaRPr dirty="0"/>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hMerge="1">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504039411"/>
                  </a:ext>
                </a:extLst>
              </a:tr>
            </a:tbl>
          </a:graphicData>
        </a:graphic>
      </p:graphicFrame>
      <p:grpSp>
        <p:nvGrpSpPr>
          <p:cNvPr id="42" name="Group 41">
            <a:extLst>
              <a:ext uri="{FF2B5EF4-FFF2-40B4-BE49-F238E27FC236}">
                <a16:creationId xmlns:a16="http://schemas.microsoft.com/office/drawing/2014/main" id="{BC1B4E2A-048E-E2CE-50C8-901DDC001174}"/>
              </a:ext>
            </a:extLst>
          </p:cNvPr>
          <p:cNvGrpSpPr/>
          <p:nvPr/>
        </p:nvGrpSpPr>
        <p:grpSpPr>
          <a:xfrm>
            <a:off x="4215738" y="933420"/>
            <a:ext cx="1055642" cy="1345902"/>
            <a:chOff x="4414161" y="1091568"/>
            <a:chExt cx="820810" cy="1241217"/>
          </a:xfrm>
        </p:grpSpPr>
        <p:cxnSp>
          <p:nvCxnSpPr>
            <p:cNvPr id="15" name="Straight Arrow Connector 14">
              <a:extLst>
                <a:ext uri="{FF2B5EF4-FFF2-40B4-BE49-F238E27FC236}">
                  <a16:creationId xmlns:a16="http://schemas.microsoft.com/office/drawing/2014/main" id="{97293D8A-84E6-CF45-C065-64D373339A14}"/>
                </a:ext>
              </a:extLst>
            </p:cNvPr>
            <p:cNvCxnSpPr>
              <a:cxnSpLocks/>
            </p:cNvCxnSpPr>
            <p:nvPr/>
          </p:nvCxnSpPr>
          <p:spPr>
            <a:xfrm>
              <a:off x="4414161" y="1735696"/>
              <a:ext cx="817635"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BEB2286-C356-B25E-5A3A-BFD99CD375FA}"/>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F5C3D51-7E83-F44A-AEB8-6F88526E84A0}"/>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C2F7AD4-819E-5474-F39D-CB98BE63E65C}"/>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80F1E93-196A-BFA3-7C97-1B37567E40F4}"/>
              </a:ext>
            </a:extLst>
          </p:cNvPr>
          <p:cNvGrpSpPr/>
          <p:nvPr/>
        </p:nvGrpSpPr>
        <p:grpSpPr>
          <a:xfrm>
            <a:off x="7909637" y="933420"/>
            <a:ext cx="812789" cy="1387434"/>
            <a:chOff x="7968082" y="1043590"/>
            <a:chExt cx="754344" cy="1387434"/>
          </a:xfrm>
        </p:grpSpPr>
        <p:grpSp>
          <p:nvGrpSpPr>
            <p:cNvPr id="69" name="Group 68">
              <a:extLst>
                <a:ext uri="{FF2B5EF4-FFF2-40B4-BE49-F238E27FC236}">
                  <a16:creationId xmlns:a16="http://schemas.microsoft.com/office/drawing/2014/main" id="{6D66E0F3-D2A7-FB24-73AE-27138581BD28}"/>
                </a:ext>
              </a:extLst>
            </p:cNvPr>
            <p:cNvGrpSpPr/>
            <p:nvPr/>
          </p:nvGrpSpPr>
          <p:grpSpPr>
            <a:xfrm>
              <a:off x="7968082" y="1043590"/>
              <a:ext cx="754344" cy="1387434"/>
              <a:chOff x="8127050" y="1043590"/>
              <a:chExt cx="595376" cy="1387434"/>
            </a:xfrm>
          </p:grpSpPr>
          <p:cxnSp>
            <p:nvCxnSpPr>
              <p:cNvPr id="46" name="Straight Arrow Connector 45">
                <a:extLst>
                  <a:ext uri="{FF2B5EF4-FFF2-40B4-BE49-F238E27FC236}">
                    <a16:creationId xmlns:a16="http://schemas.microsoft.com/office/drawing/2014/main" id="{64CBFC57-EFE1-1790-7119-D684DB3ED222}"/>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EB7DC7F-388A-2A3A-3D82-1B6A0E50F850}"/>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062E9DD-93E1-9507-76F7-AF209DD11E91}"/>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99AC31A-D2B8-4C5B-F96B-6759BC9577D5}"/>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6142219C-835E-133F-30B7-32C4698A8338}"/>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38327D3-5C66-414E-AADF-D164D344055E}"/>
              </a:ext>
            </a:extLst>
          </p:cNvPr>
          <p:cNvSpPr txBox="1"/>
          <p:nvPr/>
        </p:nvSpPr>
        <p:spPr>
          <a:xfrm>
            <a:off x="2082283" y="1375239"/>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 ...</a:t>
            </a:r>
          </a:p>
        </p:txBody>
      </p:sp>
      <p:sp>
        <p:nvSpPr>
          <p:cNvPr id="39" name="Rounded Rectangle 316">
            <a:extLst>
              <a:ext uri="{FF2B5EF4-FFF2-40B4-BE49-F238E27FC236}">
                <a16:creationId xmlns:a16="http://schemas.microsoft.com/office/drawing/2014/main" id="{6842809D-6090-2FC5-D8BE-B4F71C6B6EBA}"/>
              </a:ext>
            </a:extLst>
          </p:cNvPr>
          <p:cNvSpPr/>
          <p:nvPr/>
        </p:nvSpPr>
        <p:spPr>
          <a:xfrm>
            <a:off x="353766" y="1235614"/>
            <a:ext cx="1678509" cy="827999"/>
          </a:xfrm>
          <a:prstGeom prst="roundRect">
            <a:avLst/>
          </a:prstGeom>
          <a:solidFill>
            <a:schemeClr val="bg2"/>
          </a:solidFill>
          <a:ln w="19050">
            <a:solidFill>
              <a:schemeClr val="tx1">
                <a:lumMod val="50000"/>
                <a:lumOff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Colaboração e coordenação com as partes interessadas internacionais, nacionais </a:t>
            </a:r>
            <a:br>
              <a:rPr lang="en-GB" sz="800" dirty="0">
                <a:solidFill>
                  <a:schemeClr val="tx1"/>
                </a:solidFill>
                <a:latin typeface="Arial" panose="020B0604020202020204" pitchFamily="34" charset="0"/>
              </a:rPr>
            </a:br>
            <a:r>
              <a:rPr sz="800"/>
              <a:t>locais e comunitárias </a:t>
            </a:r>
          </a:p>
        </p:txBody>
      </p:sp>
      <p:sp>
        <p:nvSpPr>
          <p:cNvPr id="43" name="Rounded Rectangle 307">
            <a:extLst>
              <a:ext uri="{FF2B5EF4-FFF2-40B4-BE49-F238E27FC236}">
                <a16:creationId xmlns:a16="http://schemas.microsoft.com/office/drawing/2014/main" id="{C1E1B450-60A2-A085-8D40-ED00CDBB1008}"/>
              </a:ext>
            </a:extLst>
          </p:cNvPr>
          <p:cNvSpPr/>
          <p:nvPr/>
        </p:nvSpPr>
        <p:spPr>
          <a:xfrm>
            <a:off x="2860991" y="1235614"/>
            <a:ext cx="1479503" cy="827999"/>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colaboração com os intervenientes humanitários, de paz, estabilização, desenvolvimento e ambiente </a:t>
            </a:r>
          </a:p>
        </p:txBody>
      </p:sp>
      <p:cxnSp>
        <p:nvCxnSpPr>
          <p:cNvPr id="5" name="Straight Arrow Connector 4">
            <a:extLst>
              <a:ext uri="{FF2B5EF4-FFF2-40B4-BE49-F238E27FC236}">
                <a16:creationId xmlns:a16="http://schemas.microsoft.com/office/drawing/2014/main" id="{CCABE829-C3D2-E569-14AD-5ACA7F9A7529}"/>
              </a:ext>
            </a:extLst>
          </p:cNvPr>
          <p:cNvCxnSpPr>
            <a:cxnSpLocks/>
          </p:cNvCxnSpPr>
          <p:nvPr/>
        </p:nvCxnSpPr>
        <p:spPr>
          <a:xfrm flipV="1">
            <a:off x="2039550" y="1647167"/>
            <a:ext cx="778708" cy="24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86F760-FFCC-7A9A-B5FA-C3792651E0B3}"/>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34</a:t>
            </a:fld>
            <a:endParaRPr lang="en-GB" sz="1050" dirty="0"/>
          </a:p>
        </p:txBody>
      </p:sp>
    </p:spTree>
    <p:extLst>
      <p:ext uri="{BB962C8B-B14F-4D97-AF65-F5344CB8AC3E}">
        <p14:creationId xmlns:p14="http://schemas.microsoft.com/office/powerpoint/2010/main" val="39411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51" grpId="0" animBg="1"/>
      <p:bldP spid="52" grpId="0" animBg="1"/>
      <p:bldP spid="58" grpId="0" animBg="1"/>
      <p:bldP spid="59"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AC53DE7-7B66-37FB-D1F0-E35CC52EA04F}"/>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anchor="ctr" anchorCtr="0"/>
          <a:lstStyle/>
          <a:p>
            <a:pPr>
              <a:defRPr sz="1400" b="1">
                <a:solidFill>
                  <a:srgbClr val="002060"/>
                </a:solidFill>
                <a:latin typeface="Arial" panose="020B0604020202020204" pitchFamily="34" charset="0"/>
                <a:cs typeface="Arial" panose="020B0604020202020204" pitchFamily="34" charset="0"/>
              </a:defRPr>
            </a:pPr>
            <a:r>
              <a:rPr dirty="0" err="1"/>
              <a:t>Libertação</a:t>
            </a:r>
            <a:r>
              <a:rPr dirty="0"/>
              <a:t> de </a:t>
            </a:r>
            <a:r>
              <a:rPr dirty="0" err="1"/>
              <a:t>terras</a:t>
            </a:r>
            <a:r>
              <a:rPr dirty="0"/>
              <a:t> e EOD</a:t>
            </a:r>
          </a:p>
          <a:p>
            <a:pPr algn="l">
              <a:defRPr sz="1200">
                <a:solidFill>
                  <a:srgbClr val="002060"/>
                </a:solidFill>
                <a:latin typeface="Arial" panose="020B0604020202020204" pitchFamily="34" charset="0"/>
                <a:cs typeface="Arial" panose="020B0604020202020204" pitchFamily="34" charset="0"/>
              </a:defRPr>
            </a:pPr>
            <a:r>
              <a:rPr dirty="0"/>
              <a:t>A </a:t>
            </a:r>
            <a:r>
              <a:rPr dirty="0" err="1"/>
              <a:t>colaboração</a:t>
            </a:r>
            <a:r>
              <a:rPr dirty="0"/>
              <a:t> e a </a:t>
            </a:r>
            <a:r>
              <a:rPr dirty="0" err="1"/>
              <a:t>cooperação</a:t>
            </a:r>
            <a:r>
              <a:rPr dirty="0"/>
              <a:t> com as </a:t>
            </a:r>
            <a:r>
              <a:rPr dirty="0" err="1"/>
              <a:t>comunidades</a:t>
            </a:r>
            <a:r>
              <a:rPr dirty="0"/>
              <a:t> </a:t>
            </a:r>
            <a:r>
              <a:rPr dirty="0" err="1"/>
              <a:t>garantem</a:t>
            </a:r>
            <a:r>
              <a:rPr dirty="0"/>
              <a:t> que a </a:t>
            </a:r>
            <a:r>
              <a:rPr lang="pt-PT" dirty="0"/>
              <a:t>libertação</a:t>
            </a:r>
            <a:r>
              <a:rPr dirty="0"/>
              <a:t> da terra </a:t>
            </a:r>
            <a:r>
              <a:rPr dirty="0" err="1"/>
              <a:t>atenda</a:t>
            </a:r>
            <a:r>
              <a:rPr dirty="0"/>
              <a:t> </a:t>
            </a:r>
            <a:r>
              <a:rPr dirty="0" err="1"/>
              <a:t>às</a:t>
            </a:r>
            <a:r>
              <a:rPr dirty="0"/>
              <a:t> </a:t>
            </a:r>
            <a:r>
              <a:rPr dirty="0" err="1"/>
              <a:t>suas</a:t>
            </a:r>
            <a:r>
              <a:rPr dirty="0"/>
              <a:t> </a:t>
            </a:r>
            <a:r>
              <a:rPr dirty="0" err="1"/>
              <a:t>necessidades</a:t>
            </a:r>
            <a:r>
              <a:rPr dirty="0"/>
              <a:t>, e a </a:t>
            </a:r>
            <a:r>
              <a:rPr dirty="0" err="1"/>
              <a:t>colaboração</a:t>
            </a:r>
            <a:r>
              <a:rPr dirty="0"/>
              <a:t> com outros </a:t>
            </a:r>
            <a:r>
              <a:rPr dirty="0" err="1"/>
              <a:t>setores</a:t>
            </a:r>
            <a:r>
              <a:rPr dirty="0"/>
              <a:t> </a:t>
            </a:r>
            <a:r>
              <a:rPr dirty="0" err="1"/>
              <a:t>permite</a:t>
            </a:r>
            <a:r>
              <a:rPr dirty="0"/>
              <a:t> </a:t>
            </a:r>
            <a:r>
              <a:rPr dirty="0" err="1"/>
              <a:t>iniciativas</a:t>
            </a:r>
            <a:r>
              <a:rPr dirty="0"/>
              <a:t> </a:t>
            </a:r>
            <a:r>
              <a:rPr dirty="0" err="1"/>
              <a:t>complementares</a:t>
            </a:r>
            <a:r>
              <a:rPr dirty="0"/>
              <a:t> para </a:t>
            </a:r>
            <a:r>
              <a:rPr dirty="0" err="1"/>
              <a:t>aumentar</a:t>
            </a:r>
            <a:r>
              <a:rPr dirty="0"/>
              <a:t> o </a:t>
            </a:r>
            <a:r>
              <a:rPr dirty="0" err="1"/>
              <a:t>retorno</a:t>
            </a:r>
            <a:r>
              <a:rPr dirty="0"/>
              <a:t> de </a:t>
            </a:r>
            <a:r>
              <a:rPr dirty="0" err="1"/>
              <a:t>deslocados</a:t>
            </a:r>
            <a:r>
              <a:rPr dirty="0"/>
              <a:t> </a:t>
            </a:r>
            <a:r>
              <a:rPr dirty="0" err="1"/>
              <a:t>internos</a:t>
            </a:r>
            <a:r>
              <a:rPr dirty="0"/>
              <a:t>/</a:t>
            </a:r>
            <a:r>
              <a:rPr dirty="0" err="1"/>
              <a:t>refugiados</a:t>
            </a:r>
            <a:r>
              <a:rPr dirty="0"/>
              <a:t>, </a:t>
            </a:r>
            <a:r>
              <a:rPr dirty="0" err="1"/>
              <a:t>melhorar</a:t>
            </a:r>
            <a:r>
              <a:rPr dirty="0"/>
              <a:t> a </a:t>
            </a:r>
            <a:r>
              <a:rPr dirty="0" err="1"/>
              <a:t>qualidade</a:t>
            </a:r>
            <a:r>
              <a:rPr dirty="0"/>
              <a:t> do </a:t>
            </a:r>
            <a:r>
              <a:rPr dirty="0" err="1"/>
              <a:t>uso</a:t>
            </a:r>
            <a:r>
              <a:rPr dirty="0"/>
              <a:t> da terra e </a:t>
            </a:r>
            <a:r>
              <a:rPr dirty="0" err="1"/>
              <a:t>serviços</a:t>
            </a:r>
            <a:r>
              <a:rPr dirty="0"/>
              <a:t> </a:t>
            </a:r>
            <a:r>
              <a:rPr dirty="0" err="1"/>
              <a:t>básicos</a:t>
            </a:r>
            <a:r>
              <a:rPr dirty="0"/>
              <a:t> e </a:t>
            </a:r>
            <a:r>
              <a:rPr dirty="0" err="1"/>
              <a:t>melhorar</a:t>
            </a:r>
            <a:r>
              <a:rPr dirty="0"/>
              <a:t> o </a:t>
            </a:r>
            <a:r>
              <a:rPr dirty="0" err="1"/>
              <a:t>meio</a:t>
            </a:r>
            <a:r>
              <a:rPr dirty="0"/>
              <a:t> </a:t>
            </a:r>
            <a:r>
              <a:rPr dirty="0" err="1"/>
              <a:t>ambiente</a:t>
            </a:r>
            <a:endParaRPr dirty="0"/>
          </a:p>
        </p:txBody>
      </p:sp>
      <p:sp>
        <p:nvSpPr>
          <p:cNvPr id="4" name="Rounded Rectangle 3">
            <a:extLst>
              <a:ext uri="{FF2B5EF4-FFF2-40B4-BE49-F238E27FC236}">
                <a16:creationId xmlns:a16="http://schemas.microsoft.com/office/drawing/2014/main" id="{D26BFC4E-2B3C-2CD8-425D-74B3E01DB617}"/>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t>A EORE eficaz facilita a colaboração e coordenação com as partes interessadas locais e comunitárias para garantir que as suas vozes sejam ouvidas e sejam trazidas para o processo de tomada de decisão da ação de minas. A colaboração com outros setores para incorporar mensagens EORE com outras atividades baseadas na comunidade melhora o alcance e a sustentabilidade das mensagens. </a:t>
            </a:r>
          </a:p>
        </p:txBody>
      </p:sp>
      <p:sp>
        <p:nvSpPr>
          <p:cNvPr id="5" name="Rounded Rectangle 4">
            <a:extLst>
              <a:ext uri="{FF2B5EF4-FFF2-40B4-BE49-F238E27FC236}">
                <a16:creationId xmlns:a16="http://schemas.microsoft.com/office/drawing/2014/main" id="{E497CA45-5F28-C806-6DAD-391DB3AAA298}"/>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Desenvolvimento das Capacidades de NMAA </a:t>
            </a:r>
          </a:p>
          <a:p>
            <a:pPr>
              <a:defRPr sz="1200">
                <a:solidFill>
                  <a:srgbClr val="002060"/>
                </a:solidFill>
                <a:latin typeface="Arial" panose="020B0604020202020204" pitchFamily="34" charset="0"/>
                <a:cs typeface="Arial" panose="020B0604020202020204" pitchFamily="34" charset="0"/>
              </a:defRPr>
            </a:pPr>
            <a:r>
              <a:t>Fortes NMAA podem liderar melhor a coordenação e incentivar a colaboração no setor de ação de minas. Também pode defender que a ação de minas seja incluída nos principais documentos e estratégias de planejamento que conduzem à assistência complementar de outros setores que melhoram a qualidade dos resultados da ação de minas. </a:t>
            </a:r>
            <a:endParaRPr lang="en-GB" sz="1800" dirty="0">
              <a:solidFill>
                <a:schemeClr val="tx1"/>
              </a:solidFill>
              <a:latin typeface="Arial" panose="020B0604020202020204" pitchFamily="34" charset="0"/>
            </a:endParaRPr>
          </a:p>
        </p:txBody>
      </p:sp>
      <p:sp>
        <p:nvSpPr>
          <p:cNvPr id="6" name="Rounded Rectangle 5">
            <a:extLst>
              <a:ext uri="{FF2B5EF4-FFF2-40B4-BE49-F238E27FC236}">
                <a16:creationId xmlns:a16="http://schemas.microsoft.com/office/drawing/2014/main" id="{624B94C5-3648-2FC9-E39C-9B04D88A93D5}"/>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Desenvolvimento de Capacidade de IP Locais </a:t>
            </a:r>
          </a:p>
          <a:p>
            <a:pPr>
              <a:defRPr sz="1200">
                <a:solidFill>
                  <a:srgbClr val="002060"/>
                </a:solidFill>
                <a:latin typeface="Arial" panose="020B0604020202020204" pitchFamily="34" charset="0"/>
                <a:cs typeface="Arial" panose="020B0604020202020204" pitchFamily="34" charset="0"/>
              </a:defRPr>
            </a:pPr>
            <a:r>
              <a:t>Uma rede forte de implementadores locais capazes é essencial para a transição nacional e complementará as NMAA fortes.</a:t>
            </a:r>
            <a:endParaRPr lang="en-GB" sz="1800" dirty="0">
              <a:solidFill>
                <a:schemeClr val="tx1"/>
              </a:solidFill>
              <a:latin typeface="Arial" panose="020B0604020202020204" pitchFamily="34" charset="0"/>
            </a:endParaRPr>
          </a:p>
        </p:txBody>
      </p:sp>
      <p:sp>
        <p:nvSpPr>
          <p:cNvPr id="7" name="Rounded Rectangle 6">
            <a:extLst>
              <a:ext uri="{FF2B5EF4-FFF2-40B4-BE49-F238E27FC236}">
                <a16:creationId xmlns:a16="http://schemas.microsoft.com/office/drawing/2014/main" id="{18620A16-39E6-D825-20C6-FEEBB786E40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t>Advocacia e Inclusão</a:t>
            </a:r>
          </a:p>
          <a:p>
            <a:pPr>
              <a:spcAft>
                <a:spcPts val="300"/>
              </a:spcAft>
              <a:defRPr sz="1200">
                <a:solidFill>
                  <a:srgbClr val="002060"/>
                </a:solidFill>
                <a:latin typeface="Arial" panose="020B0604020202020204" pitchFamily="34" charset="0"/>
                <a:cs typeface="Arial" panose="020B0604020202020204" pitchFamily="34" charset="0"/>
              </a:defRPr>
            </a:pPr>
            <a:r>
              <a:t>A coordenação e colaboração eficazes são essenciais para um envolvimento multissetorial na defesa e inclusão.</a:t>
            </a:r>
          </a:p>
        </p:txBody>
      </p:sp>
      <p:sp>
        <p:nvSpPr>
          <p:cNvPr id="8" name="Rounded Rectangle 7">
            <a:extLst>
              <a:ext uri="{FF2B5EF4-FFF2-40B4-BE49-F238E27FC236}">
                <a16:creationId xmlns:a16="http://schemas.microsoft.com/office/drawing/2014/main" id="{CC26D3C1-C387-2965-54D5-7194C9D2CF16}"/>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Ins="251999" anchor="ctr"/>
          <a:lstStyle/>
          <a:p>
            <a:pPr>
              <a:defRPr sz="1400" b="1">
                <a:solidFill>
                  <a:srgbClr val="002060"/>
                </a:solidFill>
                <a:latin typeface="Arial" panose="020B0604020202020204" pitchFamily="34" charset="0"/>
                <a:cs typeface="Arial" panose="020B0604020202020204" pitchFamily="34" charset="0"/>
              </a:defRPr>
            </a:pPr>
            <a:r>
              <a:rPr dirty="0" err="1"/>
              <a:t>Assistência</a:t>
            </a:r>
            <a:r>
              <a:rPr dirty="0"/>
              <a:t>  </a:t>
            </a:r>
            <a:r>
              <a:rPr dirty="0" err="1"/>
              <a:t>às</a:t>
            </a:r>
            <a:r>
              <a:rPr dirty="0"/>
              <a:t> </a:t>
            </a:r>
            <a:r>
              <a:rPr dirty="0" err="1"/>
              <a:t>vítimas</a:t>
            </a:r>
            <a:r>
              <a:rPr dirty="0"/>
              <a:t> </a:t>
            </a:r>
          </a:p>
          <a:p>
            <a:pPr>
              <a:defRPr sz="1200">
                <a:solidFill>
                  <a:srgbClr val="002060"/>
                </a:solidFill>
                <a:latin typeface="Arial" panose="020B0604020202020204" pitchFamily="34" charset="0"/>
                <a:cs typeface="Arial" panose="020B0604020202020204" pitchFamily="34" charset="0"/>
              </a:defRPr>
            </a:pPr>
            <a:r>
              <a:rPr dirty="0"/>
              <a:t>A </a:t>
            </a:r>
            <a:r>
              <a:rPr dirty="0" err="1"/>
              <a:t>coordenação</a:t>
            </a:r>
            <a:r>
              <a:rPr dirty="0"/>
              <a:t> e </a:t>
            </a:r>
            <a:r>
              <a:rPr dirty="0" err="1"/>
              <a:t>colaboração</a:t>
            </a:r>
            <a:r>
              <a:rPr dirty="0"/>
              <a:t> </a:t>
            </a:r>
            <a:r>
              <a:rPr dirty="0" err="1"/>
              <a:t>eficazes</a:t>
            </a:r>
            <a:r>
              <a:rPr dirty="0"/>
              <a:t> </a:t>
            </a:r>
            <a:r>
              <a:rPr dirty="0" err="1"/>
              <a:t>são</a:t>
            </a:r>
            <a:r>
              <a:rPr dirty="0"/>
              <a:t> </a:t>
            </a:r>
            <a:r>
              <a:rPr dirty="0" err="1"/>
              <a:t>essenciais</a:t>
            </a:r>
            <a:r>
              <a:rPr dirty="0"/>
              <a:t> para </a:t>
            </a:r>
            <a:r>
              <a:rPr dirty="0" err="1"/>
              <a:t>uma</a:t>
            </a:r>
            <a:r>
              <a:rPr dirty="0"/>
              <a:t> </a:t>
            </a:r>
            <a:r>
              <a:rPr dirty="0" err="1"/>
              <a:t>resposta</a:t>
            </a:r>
            <a:r>
              <a:rPr dirty="0"/>
              <a:t> </a:t>
            </a:r>
            <a:r>
              <a:rPr dirty="0" err="1"/>
              <a:t>multissetorial</a:t>
            </a:r>
            <a:r>
              <a:rPr dirty="0"/>
              <a:t> de </a:t>
            </a:r>
            <a:r>
              <a:rPr dirty="0" err="1"/>
              <a:t>apoio</a:t>
            </a:r>
            <a:r>
              <a:rPr dirty="0"/>
              <a:t> </a:t>
            </a:r>
            <a:r>
              <a:rPr dirty="0" err="1"/>
              <a:t>aos</a:t>
            </a:r>
            <a:r>
              <a:rPr dirty="0"/>
              <a:t> </a:t>
            </a:r>
            <a:r>
              <a:rPr dirty="0" err="1"/>
              <a:t>sobreviventes</a:t>
            </a:r>
            <a:r>
              <a:rPr dirty="0"/>
              <a:t> de OE.</a:t>
            </a:r>
            <a:endParaRPr lang="en-GB" sz="1800" dirty="0">
              <a:solidFill>
                <a:schemeClr val="tx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A6FB7F39-45F4-0E0C-B9DF-9DECC583C4BD}"/>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149731-8806-89CB-4998-CDD149BDF4F9}"/>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AE83E8-18F5-0D13-E7DD-983596472BCC}"/>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B1EDBD-6120-1B70-04B0-309D35A017A7}"/>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0FC22B-5E39-06D2-1362-56F21671A203}"/>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9DF6BCD-B0C5-313F-3F95-CF0B49A9F83E}"/>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sp>
        <p:nvSpPr>
          <p:cNvPr id="15" name="TextBox 14">
            <a:extLst>
              <a:ext uri="{FF2B5EF4-FFF2-40B4-BE49-F238E27FC236}">
                <a16:creationId xmlns:a16="http://schemas.microsoft.com/office/drawing/2014/main" id="{1BCC5E25-B595-3DA1-69E6-C04C0A5E1565}"/>
              </a:ext>
            </a:extLst>
          </p:cNvPr>
          <p:cNvSpPr txBox="1"/>
          <p:nvPr/>
        </p:nvSpPr>
        <p:spPr>
          <a:xfrm>
            <a:off x="371861" y="645472"/>
            <a:ext cx="11448277" cy="1015663"/>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b="1"/>
              <a:t>Conexões estratégicas </a:t>
            </a:r>
            <a:r>
              <a:t>com outros aspetos da ação da mina podem melhorar a mudança de nível de resultado, conforme ilustrado nesta coluna. Estas ligações estratégicas devem ser consideradas pelos implementadores para maximizar o valor acrescentado do setor. </a:t>
            </a:r>
            <a:r>
              <a:rPr b="1"/>
              <a:t>A lembrar!</a:t>
            </a:r>
            <a:r>
              <a:t> O ToC mostra que a colaboração e a coordenação amplificam a realização dos resultados declarados e o impacto da ação de minas.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sp>
        <p:nvSpPr>
          <p:cNvPr id="16" name="Flowchart: Connector 9">
            <a:extLst>
              <a:ext uri="{FF2B5EF4-FFF2-40B4-BE49-F238E27FC236}">
                <a16:creationId xmlns:a16="http://schemas.microsoft.com/office/drawing/2014/main" id="{6E4ADCB1-3AF6-FD94-BD83-63DE87BD3A13}"/>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r>
              <a:t>Colaboração </a:t>
            </a:r>
            <a:br>
              <a:rPr lang="en-GB" sz="1400" b="1" dirty="0">
                <a:solidFill>
                  <a:srgbClr val="002060"/>
                </a:solidFill>
                <a:latin typeface="Arial" panose="020B0604020202020204" pitchFamily="34" charset="0"/>
              </a:rPr>
            </a:br>
            <a:r>
              <a:t> e </a:t>
            </a:r>
            <a:br>
              <a:rPr lang="en-GB" sz="1400" b="1" dirty="0">
                <a:solidFill>
                  <a:srgbClr val="002060"/>
                </a:solidFill>
                <a:latin typeface="Arial" panose="020B0604020202020204" pitchFamily="34" charset="0"/>
              </a:rPr>
            </a:br>
            <a:r>
              <a:t>Coordenação</a:t>
            </a:r>
          </a:p>
        </p:txBody>
      </p:sp>
      <p:sp>
        <p:nvSpPr>
          <p:cNvPr id="17" name="Rectangle 16">
            <a:extLst>
              <a:ext uri="{FF2B5EF4-FFF2-40B4-BE49-F238E27FC236}">
                <a16:creationId xmlns:a16="http://schemas.microsoft.com/office/drawing/2014/main" id="{D922E7F6-D1FB-AAA8-B793-DF7D497ED1CB}"/>
              </a:ext>
            </a:extLst>
          </p:cNvPr>
          <p:cNvSpPr/>
          <p:nvPr/>
        </p:nvSpPr>
        <p:spPr>
          <a:xfrm>
            <a:off x="335610" y="215199"/>
            <a:ext cx="11448278" cy="307777"/>
          </a:xfrm>
          <a:prstGeom prst="rect">
            <a:avLst/>
          </a:prstGeom>
          <a:noFill/>
        </p:spPr>
        <p:txBody>
          <a:bodyPr wrap="square" lIns="0" tIns="0" rIns="0" bIns="0">
            <a:spAutoFit/>
          </a:bodyPr>
          <a:lstStyle/>
          <a:p>
            <a:pPr>
              <a:defRPr>
                <a:solidFill>
                  <a:srgbClr val="103A71"/>
                </a:solidFill>
                <a:latin typeface="Arial" panose="020B0604020202020204" pitchFamily="34" charset="0"/>
                <a:cs typeface="Arial" panose="020B0604020202020204" pitchFamily="34" charset="0"/>
              </a:defRPr>
            </a:pPr>
            <a:r>
              <a:rPr sz="2000"/>
              <a:t>Teoria da Ação: </a:t>
            </a:r>
            <a:r>
              <a:rPr sz="2000" b="1"/>
              <a:t>Colaboração e Coordenação </a:t>
            </a:r>
            <a:r>
              <a:rPr sz="1600"/>
              <a:t>com stakeholders internacionais, nacionais, locais e comunitários</a:t>
            </a:r>
          </a:p>
        </p:txBody>
      </p:sp>
      <p:cxnSp>
        <p:nvCxnSpPr>
          <p:cNvPr id="18" name="Straight Connector 17">
            <a:extLst>
              <a:ext uri="{FF2B5EF4-FFF2-40B4-BE49-F238E27FC236}">
                <a16:creationId xmlns:a16="http://schemas.microsoft.com/office/drawing/2014/main" id="{8720F1F9-2579-ADAC-6973-926B878C854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8BEE39-7D7B-4863-F98C-2A9615DF65EB}"/>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35</a:t>
            </a:fld>
            <a:endParaRPr lang="en-GB" dirty="0"/>
          </a:p>
        </p:txBody>
      </p:sp>
    </p:spTree>
    <p:extLst>
      <p:ext uri="{BB962C8B-B14F-4D97-AF65-F5344CB8AC3E}">
        <p14:creationId xmlns:p14="http://schemas.microsoft.com/office/powerpoint/2010/main" val="5686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E0BEC-6F76-04FE-130D-D997A45D2268}"/>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84626647-8E36-2E89-9222-170950D3CA6E}"/>
              </a:ext>
            </a:extLst>
          </p:cNvPr>
          <p:cNvGraphicFramePr>
            <a:graphicFrameLocks noGrp="1"/>
          </p:cNvGraphicFramePr>
          <p:nvPr/>
        </p:nvGraphicFramePr>
        <p:xfrm>
          <a:off x="945371" y="1304144"/>
          <a:ext cx="9962906" cy="5105160"/>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pPr>
                        <a:defRPr sz="1400">
                          <a:latin typeface="Arial" panose="020B0604020202020204" pitchFamily="34" charset="0"/>
                        </a:defRPr>
                      </a:pPr>
                      <a:r>
                        <a:rPr b="1"/>
                        <a:t>Perguntas de reflexão a serem usadas pela equipa </a:t>
                      </a:r>
                      <a:r>
                        <a:t>para avaliar o desempenho em relação à entrega de uma maneira sensível e inclusiva ao conflito, coordenando dentro e fora do setor para maximizar o valor estratégico da coordenação e colaboração com as partes interessadas internacionais, nacionais, locais e comunitárias</a:t>
                      </a:r>
                      <a:endParaRPr lang="en-GB" sz="1400" b="0" i="0" dirty="0">
                        <a:latin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partes interessadas na ação de minas estão a coordenar regularmente com outros departamentos governamentais e partes interessadas humanitárias, de desenvolvimento, estabilização ou construção da paz?</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Isso está a levar a uma assistência complementar que melhora os resultados da ação contra as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políticas, procedimentos e sistemas atuais das NMAA e IP facilitam a colaboração e a cooperação dentro da ação de minas e com outros setores para maximizar os resultados e o impacto?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partes interessadas na ação anti minas são suficientemente envolventes para as comunidades? Informam, consultam, envolvem, colaboram ou capacitam? Como isso é medido?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NMAA e IP estão a partilhar informações sobre questões específicas relacionadas com as vítimas com atores relevantes de outros setores e isso mobilizou uma resposta multissetorial?</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colaboração e a coordenação entre a ação mineira e outros setores estão a resultar numa assistência adicional de outros setores para: </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sz="1200">
                          <a:solidFill>
                            <a:srgbClr val="002060"/>
                          </a:solidFill>
                          <a:latin typeface="Arial" panose="020B0604020202020204" pitchFamily="34" charset="0"/>
                        </a:defRPr>
                      </a:pPr>
                      <a:r>
                        <a:t>Reduzir o incentivo a comportamentos de risco</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sz="1200">
                          <a:solidFill>
                            <a:srgbClr val="002060"/>
                          </a:solidFill>
                          <a:latin typeface="Arial" panose="020B0604020202020204" pitchFamily="34" charset="0"/>
                        </a:defRPr>
                      </a:pPr>
                      <a:r>
                        <a:t>aumentar o regresso dos deslocados internos/refugiados</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sz="1200">
                          <a:solidFill>
                            <a:srgbClr val="002060"/>
                          </a:solidFill>
                          <a:latin typeface="Arial" panose="020B0604020202020204" pitchFamily="34" charset="0"/>
                        </a:defRPr>
                      </a:pPr>
                      <a:r>
                        <a:t>melhorar a qualidade da utilização dos solos</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sz="1200">
                          <a:solidFill>
                            <a:srgbClr val="002060"/>
                          </a:solidFill>
                          <a:latin typeface="Arial" panose="020B0604020202020204" pitchFamily="34" charset="0"/>
                        </a:defRPr>
                      </a:pPr>
                      <a:r>
                        <a:t>Melhorar o acesso aos serviços básicos</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sz="1200">
                          <a:solidFill>
                            <a:srgbClr val="002060"/>
                          </a:solidFill>
                          <a:latin typeface="Arial" panose="020B0604020202020204" pitchFamily="34" charset="0"/>
                        </a:defRPr>
                      </a:pPr>
                      <a:r>
                        <a:t>melhorar o ambiente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33E853F6-977E-EB3C-270B-D14CD8932B82}"/>
              </a:ext>
            </a:extLst>
          </p:cNvPr>
          <p:cNvSpPr/>
          <p:nvPr/>
        </p:nvSpPr>
        <p:spPr>
          <a:xfrm>
            <a:off x="335610" y="215199"/>
            <a:ext cx="11448278" cy="307777"/>
          </a:xfrm>
          <a:prstGeom prst="rect">
            <a:avLst/>
          </a:prstGeom>
          <a:noFill/>
        </p:spPr>
        <p:txBody>
          <a:bodyPr wrap="square" lIns="0" tIns="0" rIns="0" bIns="0">
            <a:spAutoFit/>
          </a:bodyPr>
          <a:lstStyle/>
          <a:p>
            <a:pPr>
              <a:defRPr>
                <a:solidFill>
                  <a:srgbClr val="103A71"/>
                </a:solidFill>
                <a:latin typeface="Arial" panose="020B0604020202020204" pitchFamily="34" charset="0"/>
                <a:cs typeface="Arial" panose="020B0604020202020204" pitchFamily="34" charset="0"/>
              </a:defRPr>
            </a:pPr>
            <a:r>
              <a:rPr sz="2000"/>
              <a:t>Teoria da Ação: </a:t>
            </a:r>
            <a:r>
              <a:rPr sz="2000" b="1"/>
              <a:t>Colaboração e Coordenação </a:t>
            </a:r>
            <a:r>
              <a:rPr sz="1600"/>
              <a:t>com stakeholders internacionais, nacionais, locais e comunitários</a:t>
            </a:r>
          </a:p>
        </p:txBody>
      </p:sp>
      <p:sp>
        <p:nvSpPr>
          <p:cNvPr id="2" name="Slide Number Placeholder 5">
            <a:extLst>
              <a:ext uri="{FF2B5EF4-FFF2-40B4-BE49-F238E27FC236}">
                <a16:creationId xmlns:a16="http://schemas.microsoft.com/office/drawing/2014/main" id="{75071BF3-ED45-BEA6-FAEB-52FE5B63D345}"/>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36</a:t>
            </a:fld>
            <a:endParaRPr lang="en-GB" dirty="0"/>
          </a:p>
        </p:txBody>
      </p:sp>
    </p:spTree>
    <p:extLst>
      <p:ext uri="{BB962C8B-B14F-4D97-AF65-F5344CB8AC3E}">
        <p14:creationId xmlns:p14="http://schemas.microsoft.com/office/powerpoint/2010/main" val="234363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38327D3-5C66-414E-AADF-D164D344055E}"/>
              </a:ext>
            </a:extLst>
          </p:cNvPr>
          <p:cNvSpPr txBox="1"/>
          <p:nvPr/>
        </p:nvSpPr>
        <p:spPr>
          <a:xfrm>
            <a:off x="1567741" y="1078432"/>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 ...</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538382" y="1055827"/>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resultando em...</a:t>
            </a:r>
          </a:p>
        </p:txBody>
      </p:sp>
      <p:sp>
        <p:nvSpPr>
          <p:cNvPr id="4" name="Rectangle 3">
            <a:extLst>
              <a:ext uri="{FF2B5EF4-FFF2-40B4-BE49-F238E27FC236}">
                <a16:creationId xmlns:a16="http://schemas.microsoft.com/office/drawing/2014/main" id="{A6C12D0C-5835-8345-9605-5BFF7AF15B07}"/>
              </a:ext>
            </a:extLst>
          </p:cNvPr>
          <p:cNvSpPr/>
          <p:nvPr/>
        </p:nvSpPr>
        <p:spPr>
          <a:xfrm>
            <a:off x="263491" y="145746"/>
            <a:ext cx="11878178" cy="615553"/>
          </a:xfrm>
          <a:prstGeom prst="rect">
            <a:avLst/>
          </a:prstGeom>
          <a:noFill/>
        </p:spPr>
        <p:txBody>
          <a:bodyPr wrap="square" lIns="0" tIns="0" rIns="0" bIns="0">
            <a:noAutofit/>
          </a:bodyPr>
          <a:lstStyle/>
          <a:p>
            <a:pPr>
              <a:defRPr sz="2000">
                <a:solidFill>
                  <a:srgbClr val="103A71"/>
                </a:solidFill>
                <a:latin typeface="Arial" panose="020B0604020202020204" pitchFamily="34" charset="0"/>
                <a:cs typeface="Arial" panose="020B0604020202020204" pitchFamily="34" charset="0"/>
              </a:defRPr>
            </a:pPr>
            <a:r>
              <a:rPr dirty="0"/>
              <a:t>Teoria da </a:t>
            </a:r>
            <a:r>
              <a:rPr dirty="0" err="1"/>
              <a:t>Ação</a:t>
            </a:r>
            <a:r>
              <a:rPr dirty="0"/>
              <a:t>: </a:t>
            </a:r>
            <a:r>
              <a:rPr lang="pt-PT" b="1" dirty="0"/>
              <a:t>libertação</a:t>
            </a:r>
            <a:r>
              <a:rPr b="1" dirty="0"/>
              <a:t> de terra </a:t>
            </a:r>
            <a:r>
              <a:rPr b="1" dirty="0" err="1"/>
              <a:t>através</a:t>
            </a:r>
            <a:r>
              <a:rPr b="1" dirty="0"/>
              <a:t> de </a:t>
            </a:r>
            <a:r>
              <a:rPr b="1" dirty="0" err="1"/>
              <a:t>levantamento</a:t>
            </a:r>
            <a:r>
              <a:rPr b="1" dirty="0"/>
              <a:t> </a:t>
            </a:r>
            <a:r>
              <a:rPr b="1" dirty="0" err="1"/>
              <a:t>técnico</a:t>
            </a:r>
            <a:r>
              <a:rPr b="1" dirty="0"/>
              <a:t> e </a:t>
            </a:r>
            <a:r>
              <a:rPr b="1" dirty="0" err="1"/>
              <a:t>libertação</a:t>
            </a:r>
            <a:r>
              <a:rPr b="1" dirty="0"/>
              <a:t> de </a:t>
            </a:r>
            <a:r>
              <a:rPr b="1" dirty="0" err="1"/>
              <a:t>artilharia</a:t>
            </a:r>
            <a:r>
              <a:rPr b="1" dirty="0"/>
              <a:t> </a:t>
            </a:r>
            <a:r>
              <a:rPr b="1" dirty="0" err="1"/>
              <a:t>explosiva</a:t>
            </a:r>
            <a:endParaRPr b="1" dirty="0"/>
          </a:p>
        </p:txBody>
      </p:sp>
      <p:sp>
        <p:nvSpPr>
          <p:cNvPr id="51" name="TextBox 50">
            <a:extLst>
              <a:ext uri="{FF2B5EF4-FFF2-40B4-BE49-F238E27FC236}">
                <a16:creationId xmlns:a16="http://schemas.microsoft.com/office/drawing/2014/main" id="{ACEEE2FA-9369-5046-AB2C-F7D6D676D765}"/>
              </a:ext>
            </a:extLst>
          </p:cNvPr>
          <p:cNvSpPr txBox="1"/>
          <p:nvPr/>
        </p:nvSpPr>
        <p:spPr>
          <a:xfrm>
            <a:off x="5349059" y="616855"/>
            <a:ext cx="2790000" cy="360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Risco de dano reduzido aumenta os retornos e a liberdade de movimento</a:t>
            </a:r>
            <a:endParaRPr lang="en-US" sz="800" dirty="0">
              <a:latin typeface="Arial" panose="020B0604020202020204" pitchFamily="34" charset="0"/>
            </a:endParaRPr>
          </a:p>
        </p:txBody>
      </p: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3714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latin typeface="Arial" panose="020B0604020202020204" pitchFamily="34" charset="0"/>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54" name="Rounded Rectangle 294">
            <a:extLst>
              <a:ext uri="{FF2B5EF4-FFF2-40B4-BE49-F238E27FC236}">
                <a16:creationId xmlns:a16="http://schemas.microsoft.com/office/drawing/2014/main" id="{CF03FAF5-5991-4EA2-8BD4-AD6148B02607}"/>
              </a:ext>
            </a:extLst>
          </p:cNvPr>
          <p:cNvSpPr/>
          <p:nvPr/>
        </p:nvSpPr>
        <p:spPr>
          <a:xfrm>
            <a:off x="9246137" y="908923"/>
            <a:ext cx="2592000" cy="28882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 desenvolvimento económico e as comunidades mais resilientes contribuem para os ODS</a:t>
            </a:r>
          </a:p>
        </p:txBody>
      </p:sp>
      <p:sp>
        <p:nvSpPr>
          <p:cNvPr id="26" name="TextBox 25">
            <a:extLst>
              <a:ext uri="{FF2B5EF4-FFF2-40B4-BE49-F238E27FC236}">
                <a16:creationId xmlns:a16="http://schemas.microsoft.com/office/drawing/2014/main" id="{54489470-8083-4F0F-989A-4A8A991C1662}"/>
              </a:ext>
            </a:extLst>
          </p:cNvPr>
          <p:cNvSpPr txBox="1"/>
          <p:nvPr/>
        </p:nvSpPr>
        <p:spPr>
          <a:xfrm>
            <a:off x="8277507" y="1057149"/>
            <a:ext cx="989054" cy="332526"/>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sp>
        <p:nvSpPr>
          <p:cNvPr id="55" name="Rounded Rectangle 295">
            <a:extLst>
              <a:ext uri="{FF2B5EF4-FFF2-40B4-BE49-F238E27FC236}">
                <a16:creationId xmlns:a16="http://schemas.microsoft.com/office/drawing/2014/main" id="{D725A0FB-5FF4-4B11-890C-5F2C6E50B172}"/>
              </a:ext>
            </a:extLst>
          </p:cNvPr>
          <p:cNvSpPr/>
          <p:nvPr/>
        </p:nvSpPr>
        <p:spPr>
          <a:xfrm>
            <a:off x="9246137" y="528344"/>
            <a:ext cx="2592000" cy="317809"/>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Comunidades mais seguras e redução de mortes </a:t>
            </a:r>
            <a:br>
              <a:rPr lang="en-GB" sz="800" dirty="0">
                <a:solidFill>
                  <a:schemeClr val="tx1"/>
                </a:solidFill>
                <a:latin typeface="Arial" panose="020B0604020202020204" pitchFamily="34" charset="0"/>
              </a:rPr>
            </a:br>
            <a:r>
              <a:rPr sz="800"/>
              <a:t>e ferimentos por OE</a:t>
            </a:r>
          </a:p>
        </p:txBody>
      </p:sp>
      <p:sp>
        <p:nvSpPr>
          <p:cNvPr id="59" name="TextBox 58">
            <a:extLst>
              <a:ext uri="{FF2B5EF4-FFF2-40B4-BE49-F238E27FC236}">
                <a16:creationId xmlns:a16="http://schemas.microsoft.com/office/drawing/2014/main" id="{EF539EBE-F961-4162-AD62-0C380584C8E8}"/>
              </a:ext>
            </a:extLst>
          </p:cNvPr>
          <p:cNvSpPr txBox="1"/>
          <p:nvPr/>
        </p:nvSpPr>
        <p:spPr>
          <a:xfrm>
            <a:off x="217851" y="2065255"/>
            <a:ext cx="11388550" cy="639278"/>
          </a:xfrm>
          <a:prstGeom prst="rect">
            <a:avLst/>
          </a:prstGeom>
          <a:noFill/>
        </p:spPr>
        <p:txBody>
          <a:bodyPr wrap="square" numCol="1" spcCol="144000">
            <a:noAutofit/>
          </a:bodyPr>
          <a:lstStyle/>
          <a:p>
            <a:pPr>
              <a:defRPr sz="1000">
                <a:latin typeface="Arial" panose="020B0604020202020204" pitchFamily="34" charset="0"/>
              </a:defRPr>
            </a:pPr>
            <a:r>
              <a:rPr sz="800" dirty="0" err="1"/>
              <a:t>Premissas</a:t>
            </a:r>
            <a:r>
              <a:rPr sz="800" dirty="0"/>
              <a:t>: Por </a:t>
            </a:r>
            <a:r>
              <a:rPr sz="800" dirty="0" err="1"/>
              <a:t>exemplo</a:t>
            </a:r>
            <a:r>
              <a:rPr sz="800" dirty="0"/>
              <a:t>, as </a:t>
            </a:r>
            <a:r>
              <a:rPr sz="800" dirty="0" err="1"/>
              <a:t>informações</a:t>
            </a:r>
            <a:r>
              <a:rPr sz="800" dirty="0"/>
              <a:t> </a:t>
            </a:r>
            <a:r>
              <a:rPr sz="800" dirty="0" err="1"/>
              <a:t>armazenadas</a:t>
            </a:r>
            <a:r>
              <a:rPr sz="800" dirty="0"/>
              <a:t> </a:t>
            </a:r>
            <a:r>
              <a:rPr sz="800" dirty="0" err="1"/>
              <a:t>pelas</a:t>
            </a:r>
            <a:r>
              <a:rPr sz="800" dirty="0"/>
              <a:t> </a:t>
            </a:r>
            <a:r>
              <a:rPr sz="800" dirty="0" err="1"/>
              <a:t>autoridades</a:t>
            </a:r>
            <a:r>
              <a:rPr sz="800" dirty="0"/>
              <a:t> </a:t>
            </a:r>
            <a:r>
              <a:rPr sz="800" dirty="0" err="1"/>
              <a:t>nacionais</a:t>
            </a:r>
            <a:r>
              <a:rPr sz="800" dirty="0"/>
              <a:t>/ </a:t>
            </a:r>
            <a:r>
              <a:rPr sz="800" dirty="0" err="1"/>
              <a:t>contratadas</a:t>
            </a:r>
            <a:r>
              <a:rPr sz="800" dirty="0"/>
              <a:t> </a:t>
            </a:r>
            <a:r>
              <a:rPr sz="800" dirty="0" err="1"/>
              <a:t>usadas</a:t>
            </a:r>
            <a:r>
              <a:rPr sz="800" dirty="0"/>
              <a:t> para </a:t>
            </a:r>
            <a:r>
              <a:rPr sz="800" dirty="0" err="1"/>
              <a:t>priorizar</a:t>
            </a:r>
            <a:r>
              <a:rPr sz="800" dirty="0"/>
              <a:t> a </a:t>
            </a:r>
            <a:r>
              <a:rPr lang="pt-PT" sz="800" dirty="0"/>
              <a:t>libertação</a:t>
            </a:r>
            <a:r>
              <a:rPr sz="800" dirty="0"/>
              <a:t> de </a:t>
            </a:r>
            <a:r>
              <a:rPr sz="800" dirty="0" err="1"/>
              <a:t>terras</a:t>
            </a:r>
            <a:r>
              <a:rPr sz="800" dirty="0"/>
              <a:t> com base </a:t>
            </a:r>
            <a:r>
              <a:rPr sz="800" dirty="0" err="1"/>
              <a:t>em</a:t>
            </a:r>
            <a:r>
              <a:rPr sz="800" dirty="0"/>
              <a:t> </a:t>
            </a:r>
            <a:r>
              <a:rPr sz="800" dirty="0" err="1"/>
              <a:t>critérios</a:t>
            </a:r>
            <a:r>
              <a:rPr sz="800" dirty="0"/>
              <a:t> claros e </a:t>
            </a:r>
            <a:r>
              <a:rPr sz="800" dirty="0" err="1"/>
              <a:t>transparentes</a:t>
            </a:r>
            <a:r>
              <a:rPr sz="800" dirty="0"/>
              <a:t>; as </a:t>
            </a:r>
            <a:r>
              <a:rPr sz="800" dirty="0" err="1"/>
              <a:t>autoridades</a:t>
            </a:r>
            <a:r>
              <a:rPr sz="800" dirty="0"/>
              <a:t> </a:t>
            </a:r>
            <a:r>
              <a:rPr sz="800" dirty="0" err="1"/>
              <a:t>garantem</a:t>
            </a:r>
            <a:r>
              <a:rPr sz="800" dirty="0"/>
              <a:t> que as </a:t>
            </a:r>
            <a:r>
              <a:rPr sz="800" dirty="0" err="1"/>
              <a:t>terras</a:t>
            </a:r>
            <a:r>
              <a:rPr sz="800" dirty="0"/>
              <a:t> </a:t>
            </a:r>
            <a:r>
              <a:rPr sz="800" dirty="0" err="1"/>
              <a:t>libertadas</a:t>
            </a:r>
            <a:r>
              <a:rPr sz="800" dirty="0"/>
              <a:t> </a:t>
            </a:r>
            <a:r>
              <a:rPr sz="800" dirty="0" err="1"/>
              <a:t>sejam</a:t>
            </a:r>
            <a:r>
              <a:rPr sz="800" dirty="0"/>
              <a:t> </a:t>
            </a:r>
            <a:r>
              <a:rPr sz="800" dirty="0" err="1"/>
              <a:t>entregues</a:t>
            </a:r>
            <a:r>
              <a:rPr sz="800" dirty="0"/>
              <a:t> </a:t>
            </a:r>
            <a:r>
              <a:rPr sz="800" dirty="0" err="1"/>
              <a:t>aos</a:t>
            </a:r>
            <a:r>
              <a:rPr sz="800" dirty="0"/>
              <a:t> </a:t>
            </a:r>
            <a:r>
              <a:rPr sz="800" dirty="0" err="1"/>
              <a:t>beneficiários</a:t>
            </a:r>
            <a:r>
              <a:rPr sz="800" dirty="0"/>
              <a:t> </a:t>
            </a:r>
            <a:r>
              <a:rPr sz="800" dirty="0" err="1"/>
              <a:t>potenciais</a:t>
            </a:r>
            <a:r>
              <a:rPr sz="800" dirty="0"/>
              <a:t> </a:t>
            </a:r>
            <a:r>
              <a:rPr sz="800" dirty="0" err="1"/>
              <a:t>sem</a:t>
            </a:r>
            <a:r>
              <a:rPr sz="800" dirty="0"/>
              <a:t> </a:t>
            </a:r>
            <a:r>
              <a:rPr sz="800" dirty="0" err="1"/>
              <a:t>demora</a:t>
            </a:r>
            <a:r>
              <a:rPr sz="800" dirty="0"/>
              <a:t>; </a:t>
            </a:r>
            <a:r>
              <a:rPr sz="800" dirty="0" err="1"/>
              <a:t>onde</a:t>
            </a:r>
            <a:r>
              <a:rPr sz="800" dirty="0"/>
              <a:t> a </a:t>
            </a:r>
            <a:r>
              <a:rPr sz="800" dirty="0" err="1"/>
              <a:t>libertação</a:t>
            </a:r>
            <a:r>
              <a:rPr sz="800" dirty="0"/>
              <a:t> de </a:t>
            </a:r>
            <a:r>
              <a:rPr sz="800" dirty="0" err="1"/>
              <a:t>terras</a:t>
            </a:r>
            <a:r>
              <a:rPr sz="800" dirty="0"/>
              <a:t> </a:t>
            </a:r>
            <a:r>
              <a:rPr sz="800" dirty="0" err="1"/>
              <a:t>já</a:t>
            </a:r>
            <a:r>
              <a:rPr sz="800" dirty="0"/>
              <a:t> </a:t>
            </a:r>
            <a:r>
              <a:rPr sz="800" dirty="0" err="1"/>
              <a:t>está</a:t>
            </a:r>
            <a:r>
              <a:rPr sz="800" dirty="0"/>
              <a:t> </a:t>
            </a:r>
            <a:r>
              <a:rPr sz="800" dirty="0" err="1"/>
              <a:t>em</a:t>
            </a:r>
            <a:r>
              <a:rPr sz="800" dirty="0"/>
              <a:t> </a:t>
            </a:r>
            <a:r>
              <a:rPr sz="800" dirty="0" err="1"/>
              <a:t>uso</a:t>
            </a:r>
            <a:r>
              <a:rPr sz="800" dirty="0"/>
              <a:t> leva a </a:t>
            </a:r>
            <a:r>
              <a:rPr sz="800" dirty="0" err="1"/>
              <a:t>benefícios</a:t>
            </a:r>
            <a:r>
              <a:rPr sz="800" dirty="0"/>
              <a:t> de </a:t>
            </a:r>
            <a:r>
              <a:rPr sz="800" dirty="0" err="1"/>
              <a:t>segurança</a:t>
            </a:r>
            <a:r>
              <a:rPr sz="800" dirty="0"/>
              <a:t> reais/</a:t>
            </a:r>
            <a:r>
              <a:rPr sz="800" dirty="0" err="1"/>
              <a:t>percebidos</a:t>
            </a:r>
            <a:r>
              <a:rPr sz="800" dirty="0"/>
              <a:t>; as </a:t>
            </a:r>
            <a:r>
              <a:rPr sz="800" dirty="0" err="1"/>
              <a:t>terras</a:t>
            </a:r>
            <a:r>
              <a:rPr sz="800" dirty="0"/>
              <a:t> </a:t>
            </a:r>
            <a:r>
              <a:rPr sz="800" dirty="0" err="1"/>
              <a:t>liberadas</a:t>
            </a:r>
            <a:r>
              <a:rPr sz="800" dirty="0"/>
              <a:t> </a:t>
            </a:r>
            <a:r>
              <a:rPr sz="800" dirty="0" err="1"/>
              <a:t>permanecem</a:t>
            </a:r>
            <a:r>
              <a:rPr sz="800" dirty="0"/>
              <a:t> </a:t>
            </a:r>
            <a:r>
              <a:rPr sz="800" dirty="0" err="1"/>
              <a:t>disponíveis</a:t>
            </a:r>
            <a:r>
              <a:rPr sz="800" dirty="0"/>
              <a:t> para </a:t>
            </a:r>
            <a:r>
              <a:rPr sz="800" dirty="0" err="1"/>
              <a:t>os</a:t>
            </a:r>
            <a:r>
              <a:rPr sz="800" dirty="0"/>
              <a:t> </a:t>
            </a:r>
            <a:r>
              <a:rPr sz="800" dirty="0" err="1"/>
              <a:t>beneficiários</a:t>
            </a:r>
            <a:r>
              <a:rPr sz="800" dirty="0"/>
              <a:t> e </a:t>
            </a:r>
            <a:r>
              <a:rPr sz="800" dirty="0" err="1"/>
              <a:t>não</a:t>
            </a:r>
            <a:r>
              <a:rPr sz="800" dirty="0"/>
              <a:t> </a:t>
            </a:r>
            <a:r>
              <a:rPr sz="800" dirty="0" err="1"/>
              <a:t>estão</a:t>
            </a:r>
            <a:r>
              <a:rPr sz="800" dirty="0"/>
              <a:t> </a:t>
            </a:r>
            <a:r>
              <a:rPr sz="800" dirty="0" err="1"/>
              <a:t>sujeitas</a:t>
            </a:r>
            <a:r>
              <a:rPr sz="800" dirty="0"/>
              <a:t> a </a:t>
            </a:r>
            <a:r>
              <a:rPr sz="800" dirty="0" err="1"/>
              <a:t>expropriação</a:t>
            </a:r>
            <a:r>
              <a:rPr sz="800" dirty="0"/>
              <a:t> </a:t>
            </a:r>
            <a:r>
              <a:rPr sz="800" dirty="0" err="1"/>
              <a:t>ou</a:t>
            </a:r>
            <a:r>
              <a:rPr sz="800" dirty="0"/>
              <a:t> </a:t>
            </a:r>
            <a:r>
              <a:rPr sz="800" dirty="0" err="1"/>
              <a:t>apreensão</a:t>
            </a:r>
            <a:r>
              <a:rPr sz="800" dirty="0"/>
              <a:t> de </a:t>
            </a:r>
            <a:r>
              <a:rPr sz="800" dirty="0" err="1"/>
              <a:t>terras</a:t>
            </a:r>
            <a:r>
              <a:rPr sz="800" dirty="0"/>
              <a:t>, e com base </a:t>
            </a:r>
            <a:r>
              <a:rPr sz="800" dirty="0" err="1"/>
              <a:t>em</a:t>
            </a:r>
            <a:r>
              <a:rPr sz="800" dirty="0"/>
              <a:t> </a:t>
            </a:r>
            <a:r>
              <a:rPr sz="800" dirty="0" err="1"/>
              <a:t>princípios</a:t>
            </a:r>
            <a:r>
              <a:rPr sz="800" dirty="0"/>
              <a:t> de </a:t>
            </a:r>
            <a:r>
              <a:rPr sz="800" dirty="0" err="1"/>
              <a:t>inclusão</a:t>
            </a:r>
            <a:r>
              <a:rPr sz="800" dirty="0"/>
              <a:t>, </a:t>
            </a:r>
            <a:r>
              <a:rPr sz="800" dirty="0" err="1"/>
              <a:t>conflito</a:t>
            </a:r>
            <a:r>
              <a:rPr sz="800" dirty="0"/>
              <a:t> e </a:t>
            </a:r>
            <a:r>
              <a:rPr sz="800" dirty="0" err="1"/>
              <a:t>sensibilidade</a:t>
            </a:r>
            <a:r>
              <a:rPr sz="800" dirty="0"/>
              <a:t> de </a:t>
            </a:r>
            <a:r>
              <a:rPr sz="800" dirty="0" err="1"/>
              <a:t>gênero</a:t>
            </a:r>
            <a:r>
              <a:rPr sz="800" dirty="0"/>
              <a:t>; </a:t>
            </a:r>
            <a:r>
              <a:rPr sz="800" dirty="0" err="1"/>
              <a:t>após</a:t>
            </a:r>
            <a:r>
              <a:rPr sz="800" dirty="0"/>
              <a:t> a TS, </a:t>
            </a:r>
            <a:r>
              <a:rPr lang="pt-PT" sz="800" dirty="0"/>
              <a:t>libertação</a:t>
            </a:r>
            <a:r>
              <a:rPr sz="800" dirty="0"/>
              <a:t> e/</a:t>
            </a:r>
            <a:r>
              <a:rPr sz="800" dirty="0" err="1"/>
              <a:t>ou</a:t>
            </a:r>
            <a:r>
              <a:rPr sz="800" dirty="0"/>
              <a:t> EORE, as </a:t>
            </a:r>
            <a:r>
              <a:rPr sz="800" dirty="0" err="1"/>
              <a:t>pessoas</a:t>
            </a:r>
            <a:r>
              <a:rPr sz="800" dirty="0"/>
              <a:t> se </a:t>
            </a:r>
            <a:r>
              <a:rPr sz="800" dirty="0" err="1"/>
              <a:t>sentem</a:t>
            </a:r>
            <a:r>
              <a:rPr sz="800" dirty="0"/>
              <a:t> </a:t>
            </a:r>
            <a:r>
              <a:rPr sz="800" dirty="0" err="1"/>
              <a:t>suficientemente</a:t>
            </a:r>
            <a:r>
              <a:rPr sz="800" dirty="0"/>
              <a:t> </a:t>
            </a:r>
            <a:r>
              <a:rPr sz="800" dirty="0" err="1"/>
              <a:t>confiantes</a:t>
            </a:r>
            <a:r>
              <a:rPr sz="800" dirty="0"/>
              <a:t> de que as </a:t>
            </a:r>
            <a:r>
              <a:rPr sz="800" dirty="0" err="1"/>
              <a:t>terras</a:t>
            </a:r>
            <a:r>
              <a:rPr sz="800" dirty="0"/>
              <a:t> </a:t>
            </a:r>
            <a:r>
              <a:rPr sz="800" dirty="0" err="1"/>
              <a:t>libertadas</a:t>
            </a:r>
            <a:r>
              <a:rPr sz="800" dirty="0"/>
              <a:t> </a:t>
            </a:r>
            <a:r>
              <a:rPr sz="800" dirty="0" err="1"/>
              <a:t>são</a:t>
            </a:r>
            <a:r>
              <a:rPr sz="800" dirty="0"/>
              <a:t> </a:t>
            </a:r>
            <a:r>
              <a:rPr sz="800" dirty="0" err="1"/>
              <a:t>seguras</a:t>
            </a:r>
            <a:r>
              <a:rPr sz="800" dirty="0"/>
              <a:t> para </a:t>
            </a:r>
            <a:r>
              <a:rPr sz="800" dirty="0" err="1"/>
              <a:t>uso</a:t>
            </a:r>
            <a:r>
              <a:rPr sz="800" dirty="0"/>
              <a:t>; </a:t>
            </a:r>
            <a:r>
              <a:rPr sz="800" dirty="0" err="1"/>
              <a:t>alguns</a:t>
            </a:r>
            <a:r>
              <a:rPr sz="800" dirty="0"/>
              <a:t> </a:t>
            </a:r>
            <a:r>
              <a:rPr sz="800" dirty="0" err="1"/>
              <a:t>utilizadores</a:t>
            </a:r>
            <a:r>
              <a:rPr sz="800" dirty="0"/>
              <a:t> </a:t>
            </a:r>
            <a:r>
              <a:rPr sz="800" dirty="0" err="1"/>
              <a:t>finais</a:t>
            </a:r>
            <a:r>
              <a:rPr sz="800" dirty="0"/>
              <a:t> </a:t>
            </a:r>
            <a:r>
              <a:rPr sz="800" dirty="0" err="1"/>
              <a:t>têm</a:t>
            </a:r>
            <a:r>
              <a:rPr sz="800" dirty="0"/>
              <a:t> a </a:t>
            </a:r>
            <a:r>
              <a:rPr sz="800" dirty="0" err="1"/>
              <a:t>capacidade</a:t>
            </a:r>
            <a:r>
              <a:rPr sz="800" dirty="0"/>
              <a:t> de usar as </a:t>
            </a:r>
            <a:r>
              <a:rPr sz="800" dirty="0" err="1"/>
              <a:t>terras</a:t>
            </a:r>
            <a:r>
              <a:rPr sz="800" dirty="0"/>
              <a:t> </a:t>
            </a:r>
            <a:r>
              <a:rPr sz="800" dirty="0" err="1"/>
              <a:t>libertadas</a:t>
            </a:r>
            <a:r>
              <a:rPr sz="800" dirty="0"/>
              <a:t> </a:t>
            </a:r>
            <a:r>
              <a:rPr sz="800" dirty="0" err="1"/>
              <a:t>sem</a:t>
            </a:r>
            <a:r>
              <a:rPr sz="800" dirty="0"/>
              <a:t> </a:t>
            </a:r>
            <a:r>
              <a:rPr sz="800" dirty="0" err="1"/>
              <a:t>assistência</a:t>
            </a:r>
            <a:r>
              <a:rPr sz="800" dirty="0"/>
              <a:t> </a:t>
            </a:r>
            <a:r>
              <a:rPr sz="800" dirty="0" err="1"/>
              <a:t>adicional</a:t>
            </a:r>
            <a:r>
              <a:rPr sz="800" dirty="0"/>
              <a:t>; </a:t>
            </a:r>
            <a:r>
              <a:rPr sz="800" dirty="0" err="1"/>
              <a:t>também</a:t>
            </a:r>
            <a:r>
              <a:rPr sz="800" dirty="0"/>
              <a:t> </a:t>
            </a:r>
            <a:r>
              <a:rPr sz="800" dirty="0" err="1"/>
              <a:t>consulte</a:t>
            </a:r>
            <a:r>
              <a:rPr sz="800" dirty="0"/>
              <a:t> as </a:t>
            </a:r>
            <a:r>
              <a:rPr sz="800" dirty="0" err="1"/>
              <a:t>premissas</a:t>
            </a:r>
            <a:r>
              <a:rPr sz="800" dirty="0"/>
              <a:t> </a:t>
            </a:r>
            <a:r>
              <a:rPr sz="800" dirty="0" err="1"/>
              <a:t>anexas</a:t>
            </a:r>
            <a:r>
              <a:rPr sz="800" dirty="0"/>
              <a:t> 1,2,4, 7, 9, 13, 15, 16, 21, 22, 27, 28, 31.</a:t>
            </a:r>
          </a:p>
        </p:txBody>
      </p:sp>
      <p:sp>
        <p:nvSpPr>
          <p:cNvPr id="49" name="Rectangle 48">
            <a:extLst>
              <a:ext uri="{FF2B5EF4-FFF2-40B4-BE49-F238E27FC236}">
                <a16:creationId xmlns:a16="http://schemas.microsoft.com/office/drawing/2014/main" id="{06549C30-437C-4EE6-81A3-E263FEB80DDD}"/>
              </a:ext>
            </a:extLst>
          </p:cNvPr>
          <p:cNvSpPr/>
          <p:nvPr/>
        </p:nvSpPr>
        <p:spPr>
          <a:xfrm>
            <a:off x="283953" y="820289"/>
            <a:ext cx="1801775" cy="169277"/>
          </a:xfrm>
          <a:prstGeom prst="rect">
            <a:avLst/>
          </a:prstGeom>
        </p:spPr>
        <p:txBody>
          <a:bodyPr wrap="none" lIns="0" tIns="0" rIns="0" bIns="0">
            <a:spAutoFit/>
          </a:bodyPr>
          <a:lstStyle/>
          <a:p>
            <a:pPr>
              <a:defRPr sz="1200">
                <a:latin typeface="Arial" panose="020B0604020202020204" pitchFamily="34" charset="0"/>
              </a:defRPr>
            </a:pPr>
            <a:r>
              <a:rPr sz="1100" dirty="0"/>
              <a:t>Teoria do </a:t>
            </a:r>
            <a:r>
              <a:rPr sz="1100" dirty="0" err="1"/>
              <a:t>diagrama</a:t>
            </a:r>
            <a:r>
              <a:rPr sz="1100" dirty="0"/>
              <a:t> de </a:t>
            </a:r>
            <a:r>
              <a:rPr sz="1100" dirty="0" err="1"/>
              <a:t>ação</a:t>
            </a:r>
            <a:r>
              <a:rPr sz="1100" dirty="0"/>
              <a:t> </a:t>
            </a:r>
            <a:endParaRPr lang="en-US" sz="1100" dirty="0">
              <a:latin typeface="Arial" panose="020B0604020202020204" pitchFamily="34" charset="0"/>
            </a:endParaRPr>
          </a:p>
        </p:txBody>
      </p:sp>
      <p:cxnSp>
        <p:nvCxnSpPr>
          <p:cNvPr id="7" name="Straight Arrow Connector 6">
            <a:extLst>
              <a:ext uri="{FF2B5EF4-FFF2-40B4-BE49-F238E27FC236}">
                <a16:creationId xmlns:a16="http://schemas.microsoft.com/office/drawing/2014/main" id="{088E02D7-5D05-46C9-9236-205F30948A57}"/>
              </a:ext>
            </a:extLst>
          </p:cNvPr>
          <p:cNvCxnSpPr>
            <a:cxnSpLocks/>
          </p:cNvCxnSpPr>
          <p:nvPr/>
        </p:nvCxnSpPr>
        <p:spPr>
          <a:xfrm>
            <a:off x="1192409" y="1306991"/>
            <a:ext cx="110259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294">
            <a:extLst>
              <a:ext uri="{FF2B5EF4-FFF2-40B4-BE49-F238E27FC236}">
                <a16:creationId xmlns:a16="http://schemas.microsoft.com/office/drawing/2014/main" id="{39E51737-171F-5975-FA7E-B21090D0E6B3}"/>
              </a:ext>
            </a:extLst>
          </p:cNvPr>
          <p:cNvSpPr/>
          <p:nvPr/>
        </p:nvSpPr>
        <p:spPr>
          <a:xfrm>
            <a:off x="9246138" y="1248666"/>
            <a:ext cx="2592000" cy="3729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resiliência da comunidade aos impulsionadores de conflitos contribui para a estabilidade e para a construção da paz</a:t>
            </a:r>
          </a:p>
        </p:txBody>
      </p:sp>
      <p:sp>
        <p:nvSpPr>
          <p:cNvPr id="74" name="TextBox 73">
            <a:extLst>
              <a:ext uri="{FF2B5EF4-FFF2-40B4-BE49-F238E27FC236}">
                <a16:creationId xmlns:a16="http://schemas.microsoft.com/office/drawing/2014/main" id="{750DF700-D791-B2CC-AB7C-9B70C6594AC0}"/>
              </a:ext>
            </a:extLst>
          </p:cNvPr>
          <p:cNvSpPr txBox="1"/>
          <p:nvPr/>
        </p:nvSpPr>
        <p:spPr>
          <a:xfrm>
            <a:off x="5361721" y="1582099"/>
            <a:ext cx="2790000" cy="360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solidFill>
                  <a:schemeClr val="tx1"/>
                </a:solidFill>
                <a:latin typeface="Arial" panose="020B0604020202020204" pitchFamily="34" charset="0"/>
              </a:defRPr>
            </a:pPr>
            <a:r>
              <a:rPr sz="800" dirty="0" err="1"/>
              <a:t>Progressos</a:t>
            </a:r>
            <a:r>
              <a:rPr sz="800" dirty="0"/>
              <a:t> </a:t>
            </a:r>
            <a:r>
              <a:rPr sz="800" dirty="0" err="1"/>
              <a:t>mensuráveis</a:t>
            </a:r>
            <a:r>
              <a:rPr sz="800" dirty="0"/>
              <a:t> no </a:t>
            </a:r>
            <a:r>
              <a:rPr sz="800" dirty="0" err="1"/>
              <a:t>sentido</a:t>
            </a:r>
            <a:r>
              <a:rPr sz="800" dirty="0"/>
              <a:t> do </a:t>
            </a:r>
            <a:r>
              <a:rPr sz="800" dirty="0" err="1"/>
              <a:t>cumprimento</a:t>
            </a:r>
            <a:r>
              <a:rPr sz="800" dirty="0"/>
              <a:t> e </a:t>
            </a:r>
            <a:r>
              <a:rPr sz="800" dirty="0" err="1"/>
              <a:t>universalização</a:t>
            </a:r>
            <a:r>
              <a:rPr sz="800" dirty="0"/>
              <a:t> dos </a:t>
            </a:r>
            <a:r>
              <a:rPr sz="800" dirty="0" err="1"/>
              <a:t>tratados</a:t>
            </a:r>
            <a:r>
              <a:rPr sz="800" dirty="0"/>
              <a:t> </a:t>
            </a:r>
            <a:r>
              <a:rPr sz="800" dirty="0" err="1"/>
              <a:t>APMBC</a:t>
            </a:r>
            <a:r>
              <a:rPr sz="800" dirty="0"/>
              <a:t>, </a:t>
            </a:r>
            <a:r>
              <a:rPr sz="800" dirty="0" err="1"/>
              <a:t>CCM</a:t>
            </a:r>
            <a:r>
              <a:rPr sz="800" dirty="0"/>
              <a:t> e </a:t>
            </a:r>
            <a:r>
              <a:rPr sz="800" dirty="0" err="1"/>
              <a:t>CCW</a:t>
            </a:r>
            <a:endParaRPr sz="800" dirty="0"/>
          </a:p>
        </p:txBody>
      </p:sp>
      <p:sp>
        <p:nvSpPr>
          <p:cNvPr id="75" name="Rounded Rectangle 294">
            <a:extLst>
              <a:ext uri="{FF2B5EF4-FFF2-40B4-BE49-F238E27FC236}">
                <a16:creationId xmlns:a16="http://schemas.microsoft.com/office/drawing/2014/main" id="{21FE2B6A-EEBB-5F67-335B-09BECA59562D}"/>
              </a:ext>
            </a:extLst>
          </p:cNvPr>
          <p:cNvSpPr/>
          <p:nvPr/>
        </p:nvSpPr>
        <p:spPr>
          <a:xfrm>
            <a:off x="9246138" y="1672558"/>
            <a:ext cx="2592000" cy="32992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a:t>
            </a:r>
          </a:p>
        </p:txBody>
      </p:sp>
      <p:graphicFrame>
        <p:nvGraphicFramePr>
          <p:cNvPr id="2" name="Table 1">
            <a:extLst>
              <a:ext uri="{FF2B5EF4-FFF2-40B4-BE49-F238E27FC236}">
                <a16:creationId xmlns:a16="http://schemas.microsoft.com/office/drawing/2014/main" id="{CBBC5250-59F3-5161-3150-7CE250FA6AFA}"/>
              </a:ext>
            </a:extLst>
          </p:cNvPr>
          <p:cNvGraphicFramePr>
            <a:graphicFrameLocks noGrp="1"/>
          </p:cNvGraphicFramePr>
          <p:nvPr>
            <p:extLst>
              <p:ext uri="{D42A27DB-BD31-4B8C-83A1-F6EECF244321}">
                <p14:modId xmlns:p14="http://schemas.microsoft.com/office/powerpoint/2010/main" val="1418414204"/>
              </p:ext>
            </p:extLst>
          </p:nvPr>
        </p:nvGraphicFramePr>
        <p:xfrm>
          <a:off x="299529" y="2673099"/>
          <a:ext cx="11632523" cy="4182471"/>
        </p:xfrm>
        <a:graphic>
          <a:graphicData uri="http://schemas.openxmlformats.org/drawingml/2006/table">
            <a:tbl>
              <a:tblPr bandRow="1">
                <a:tableStyleId>{5C22544A-7EE6-4342-B048-85BDC9FD1C3A}</a:tableStyleId>
              </a:tblPr>
              <a:tblGrid>
                <a:gridCol w="8869679">
                  <a:extLst>
                    <a:ext uri="{9D8B030D-6E8A-4147-A177-3AD203B41FA5}">
                      <a16:colId xmlns:a16="http://schemas.microsoft.com/office/drawing/2014/main" val="136957955"/>
                    </a:ext>
                  </a:extLst>
                </a:gridCol>
                <a:gridCol w="1458061">
                  <a:extLst>
                    <a:ext uri="{9D8B030D-6E8A-4147-A177-3AD203B41FA5}">
                      <a16:colId xmlns:a16="http://schemas.microsoft.com/office/drawing/2014/main" val="2081821"/>
                    </a:ext>
                  </a:extLst>
                </a:gridCol>
                <a:gridCol w="1304783">
                  <a:extLst>
                    <a:ext uri="{9D8B030D-6E8A-4147-A177-3AD203B41FA5}">
                      <a16:colId xmlns:a16="http://schemas.microsoft.com/office/drawing/2014/main" val="23281405"/>
                    </a:ext>
                  </a:extLst>
                </a:gridCol>
              </a:tblGrid>
              <a:tr h="3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dirty="0" err="1"/>
                        <a:t>Indicadores</a:t>
                      </a:r>
                      <a:r>
                        <a:rPr dirty="0"/>
                        <a:t> de </a:t>
                      </a:r>
                      <a:r>
                        <a:rPr dirty="0" err="1"/>
                        <a:t>produção</a:t>
                      </a:r>
                      <a:endParaRPr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Proprietário</a:t>
                      </a:r>
                    </a:p>
                  </a:txBody>
                  <a:tcPr>
                    <a:solidFill>
                      <a:schemeClr val="accent5"/>
                    </a:solidFill>
                  </a:tcPr>
                </a:tc>
                <a:tc>
                  <a:txBody>
                    <a:bodyPr/>
                    <a:lstStyle/>
                    <a:p>
                      <a:pPr algn="l">
                        <a:defRPr sz="1600" kern="1200">
                          <a:solidFill>
                            <a:schemeClr val="bg1"/>
                          </a:solidFill>
                          <a:latin typeface="Arial" panose="020B0604020202020204" pitchFamily="34" charset="0"/>
                          <a:ea typeface="+mn-ea"/>
                          <a:cs typeface="+mn-cs"/>
                        </a:defRPr>
                      </a:pPr>
                      <a:r>
                        <a:t>Frequência</a:t>
                      </a:r>
                    </a:p>
                  </a:txBody>
                  <a:tcPr>
                    <a:solidFill>
                      <a:schemeClr val="accent5"/>
                    </a:solidFill>
                  </a:tcPr>
                </a:tc>
                <a:extLst>
                  <a:ext uri="{0D108BD9-81ED-4DB2-BD59-A6C34878D82A}">
                    <a16:rowId xmlns:a16="http://schemas.microsoft.com/office/drawing/2014/main" val="1990183457"/>
                  </a:ext>
                </a:extLst>
              </a:tr>
              <a:tr h="242982">
                <a:tc>
                  <a:txBody>
                    <a:bodyPr/>
                    <a:lstStyle/>
                    <a:p>
                      <a:pPr marL="93345" indent="0" algn="l" rtl="0" fontAlgn="ctr">
                        <a:defRPr sz="1000">
                          <a:effectLst/>
                          <a:latin typeface="Arial"/>
                        </a:defRPr>
                      </a:pPr>
                      <a:r>
                        <a:t>OP-6.1 Número de itens de artilharia explosiva destruídos, tornados seguros ou movidos para um local seguro</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l" rtl="0" fontAlgn="ctr">
                        <a:defRPr sz="1000">
                          <a:solidFill>
                            <a:srgbClr val="000000"/>
                          </a:solidFill>
                          <a:effectLst/>
                          <a:latin typeface="Arial"/>
                        </a:defRPr>
                      </a:pPr>
                      <a:r>
                        <a:t>IP NA</a:t>
                      </a:r>
                    </a:p>
                  </a:txBody>
                  <a:tcPr marL="108000" marR="5817" marT="5817"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385124631"/>
                  </a:ext>
                </a:extLst>
              </a:tr>
              <a:tr h="242982">
                <a:tc>
                  <a:txBody>
                    <a:bodyPr/>
                    <a:lstStyle/>
                    <a:p>
                      <a:pPr marL="93345" indent="0" algn="l" rtl="0" fontAlgn="ctr">
                        <a:defRPr sz="1000">
                          <a:effectLst/>
                          <a:latin typeface="Arial"/>
                        </a:defRPr>
                      </a:pPr>
                      <a:r>
                        <a:t>OP-6.2 Terreno reduzido através de levantamento técnico (m2)</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l" rtl="0" fontAlgn="ctr">
                        <a:defRPr sz="1000">
                          <a:solidFill>
                            <a:srgbClr val="000000"/>
                          </a:solidFill>
                          <a:effectLst/>
                          <a:latin typeface="Arial"/>
                        </a:defRPr>
                      </a:pPr>
                      <a:r>
                        <a:t>IP NA</a:t>
                      </a:r>
                    </a:p>
                  </a:txBody>
                  <a:tcPr marL="108000" marR="5817" marT="5817"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Trimestralmente</a:t>
                      </a:r>
                    </a:p>
                  </a:txBody>
                  <a:tcPr>
                    <a:solidFill>
                      <a:srgbClr val="F0F0F0"/>
                    </a:solidFill>
                  </a:tcPr>
                </a:tc>
                <a:extLst>
                  <a:ext uri="{0D108BD9-81ED-4DB2-BD59-A6C34878D82A}">
                    <a16:rowId xmlns:a16="http://schemas.microsoft.com/office/drawing/2014/main" val="2769965517"/>
                  </a:ext>
                </a:extLst>
              </a:tr>
              <a:tr h="242982">
                <a:tc>
                  <a:txBody>
                    <a:bodyPr/>
                    <a:lstStyle/>
                    <a:p>
                      <a:pPr marL="93345" indent="0" algn="l" rtl="0" fontAlgn="ctr">
                        <a:defRPr sz="1000">
                          <a:effectLst/>
                          <a:latin typeface="Arial"/>
                        </a:defRPr>
                      </a:pPr>
                      <a:r>
                        <a:t>OP-6.3 Terreno libertado de acordo com IMAS (</a:t>
                      </a:r>
                      <a:r>
                        <a:rPr baseline="30000"/>
                        <a:t>m2</a:t>
                      </a:r>
                      <a:r>
                        <a:t>)</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l" rtl="0" fontAlgn="ctr">
                        <a:defRPr sz="1000">
                          <a:solidFill>
                            <a:srgbClr val="000000"/>
                          </a:solidFill>
                          <a:effectLst/>
                          <a:latin typeface="Arial"/>
                        </a:defRPr>
                      </a:pPr>
                      <a:r>
                        <a:t>IP NA</a:t>
                      </a:r>
                    </a:p>
                  </a:txBody>
                  <a:tcPr marL="108000" marR="5817" marT="5817"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Trimestralmente</a:t>
                      </a:r>
                    </a:p>
                  </a:txBody>
                  <a:tcPr>
                    <a:solidFill>
                      <a:srgbClr val="F0F0F0"/>
                    </a:solidFill>
                  </a:tcPr>
                </a:tc>
                <a:extLst>
                  <a:ext uri="{0D108BD9-81ED-4DB2-BD59-A6C34878D82A}">
                    <a16:rowId xmlns:a16="http://schemas.microsoft.com/office/drawing/2014/main" val="427129509"/>
                  </a:ext>
                </a:extLst>
              </a:tr>
              <a:tr h="242982">
                <a:tc>
                  <a:txBody>
                    <a:bodyPr/>
                    <a:lstStyle/>
                    <a:p>
                      <a:pPr marL="93345" lvl="0" indent="0" algn="l">
                        <a:buNone/>
                        <a:defRPr sz="1000">
                          <a:effectLst/>
                          <a:latin typeface="Arial"/>
                        </a:defRPr>
                      </a:pPr>
                      <a:r>
                        <a:t>OP-6.4 Quantidade de área perigosa suspeita ou confirmada (m2) (desagregada por CHA e SHA)</a:t>
                      </a:r>
                    </a:p>
                  </a:txBody>
                  <a:tcPr marL="5817" marR="5817" marT="5817" marB="0" anchor="ctr">
                    <a:solidFill>
                      <a:srgbClr val="F0F0F0"/>
                    </a:solidFill>
                  </a:tcPr>
                </a:tc>
                <a:tc>
                  <a:txBody>
                    <a:bodyPr/>
                    <a:lstStyle/>
                    <a:p>
                      <a:pPr lvl="0" algn="l">
                        <a:buNone/>
                        <a:defRPr sz="1000">
                          <a:solidFill>
                            <a:srgbClr val="000000"/>
                          </a:solidFill>
                          <a:effectLst/>
                          <a:latin typeface="Arial"/>
                        </a:defRPr>
                      </a:pPr>
                      <a:r>
                        <a:t>IP NA</a:t>
                      </a:r>
                    </a:p>
                  </a:txBody>
                  <a:tcPr marL="108000" marR="5817" marT="5817" marB="0" anchor="ctr">
                    <a:solidFill>
                      <a:srgbClr val="F0F0F0"/>
                    </a:solidFill>
                  </a:tcPr>
                </a:tc>
                <a:tc>
                  <a:txBody>
                    <a:bodyPr/>
                    <a:lstStyle/>
                    <a:p>
                      <a:pPr marL="0" lvl="0" indent="0" algn="l" defTabSz="914400">
                        <a:lnSpc>
                          <a:spcPct val="100000"/>
                        </a:lnSpc>
                        <a:spcBef>
                          <a:spcPts val="0"/>
                        </a:spcBef>
                        <a:spcAft>
                          <a:spcPts val="0"/>
                        </a:spcAft>
                        <a:buNone/>
                        <a:tabLst/>
                        <a:defRPr sz="1000" kern="1200">
                          <a:ln>
                            <a:noFill/>
                          </a:ln>
                          <a:effectLst/>
                          <a:uLnTx/>
                          <a:uFillTx/>
                          <a:latin typeface="Arial"/>
                          <a:ea typeface="+mn-ea"/>
                          <a:cs typeface="+mn-cs"/>
                        </a:defRPr>
                      </a:pPr>
                      <a:r>
                        <a:t>Trimestralmente</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89142351"/>
                  </a:ext>
                </a:extLst>
              </a:tr>
              <a:tr h="3644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202432">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a:defRPr>
                      </a:pPr>
                      <a:r>
                        <a:rPr dirty="0"/>
                        <a:t>O-2.1 e O-2.2 Progresso das </a:t>
                      </a:r>
                      <a:r>
                        <a:rPr dirty="0" err="1"/>
                        <a:t>obrigações</a:t>
                      </a:r>
                      <a:r>
                        <a:rPr dirty="0"/>
                        <a:t> do </a:t>
                      </a:r>
                      <a:r>
                        <a:rPr dirty="0" err="1"/>
                        <a:t>Tratado</a:t>
                      </a:r>
                      <a:r>
                        <a:rPr dirty="0"/>
                        <a:t> </a:t>
                      </a:r>
                      <a:r>
                        <a:rPr dirty="0" err="1"/>
                        <a:t>APMBC</a:t>
                      </a:r>
                      <a:r>
                        <a:rPr dirty="0"/>
                        <a:t> e </a:t>
                      </a:r>
                      <a:r>
                        <a:rPr dirty="0" err="1"/>
                        <a:t>CCM</a:t>
                      </a:r>
                      <a:r>
                        <a:rPr dirty="0"/>
                        <a:t> </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NA, IP, Doador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Anualmente</a:t>
                      </a:r>
                    </a:p>
                  </a:txBody>
                  <a:tcPr>
                    <a:solidFill>
                      <a:srgbClr val="F0F0F0"/>
                    </a:solidFill>
                  </a:tcPr>
                </a:tc>
                <a:extLst>
                  <a:ext uri="{0D108BD9-81ED-4DB2-BD59-A6C34878D82A}">
                    <a16:rowId xmlns:a16="http://schemas.microsoft.com/office/drawing/2014/main" val="1071890953"/>
                  </a:ext>
                </a:extLst>
              </a:tr>
              <a:tr h="274588">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t>O-3.1 Extensão da entrega de uma estratégia ou plano nacional de ação de minas</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NA 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2903740500"/>
                  </a:ext>
                </a:extLst>
              </a:tr>
              <a:tr h="251927">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t>O-5.1 Perceções de melhores meios de subsistência (SADDD) - % de beneficiários diretos e indiretos pesquisados relatando melhores meios de subsistência como resultado de atividades de ação de minas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3824907496"/>
                  </a:ext>
                </a:extLst>
              </a:tr>
              <a:tr h="258981">
                <a:tc>
                  <a:txBody>
                    <a:bodyPr/>
                    <a:lstStyle/>
                    <a:p>
                      <a:pPr marL="98425" marR="0" lvl="0" indent="-4763"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rPr dirty="0"/>
                        <a:t>O-5.2 </a:t>
                      </a:r>
                      <a:r>
                        <a:rPr dirty="0" err="1"/>
                        <a:t>Perceções</a:t>
                      </a:r>
                      <a:r>
                        <a:rPr dirty="0"/>
                        <a:t> de </a:t>
                      </a:r>
                      <a:r>
                        <a:rPr dirty="0" err="1"/>
                        <a:t>acesso</a:t>
                      </a:r>
                      <a:r>
                        <a:rPr dirty="0"/>
                        <a:t> e </a:t>
                      </a:r>
                      <a:r>
                        <a:rPr dirty="0" err="1"/>
                        <a:t>prestação</a:t>
                      </a:r>
                      <a:r>
                        <a:rPr dirty="0"/>
                        <a:t> de </a:t>
                      </a:r>
                      <a:r>
                        <a:rPr dirty="0" err="1"/>
                        <a:t>serviços</a:t>
                      </a:r>
                      <a:r>
                        <a:rPr dirty="0"/>
                        <a:t> </a:t>
                      </a:r>
                      <a:r>
                        <a:rPr dirty="0" err="1"/>
                        <a:t>básicos</a:t>
                      </a:r>
                      <a:r>
                        <a:rPr dirty="0"/>
                        <a:t> (SADDD) - </a:t>
                      </a:r>
                      <a:r>
                        <a:rPr dirty="0" err="1"/>
                        <a:t>podem</a:t>
                      </a:r>
                      <a:r>
                        <a:rPr dirty="0"/>
                        <a:t> ser </a:t>
                      </a:r>
                      <a:r>
                        <a:rPr dirty="0" err="1"/>
                        <a:t>desagregadas</a:t>
                      </a:r>
                      <a:r>
                        <a:rPr dirty="0"/>
                        <a:t> </a:t>
                      </a:r>
                      <a:r>
                        <a:rPr dirty="0" err="1"/>
                        <a:t>por</a:t>
                      </a:r>
                      <a:r>
                        <a:rPr dirty="0"/>
                        <a:t> </a:t>
                      </a:r>
                      <a:r>
                        <a:rPr dirty="0" err="1"/>
                        <a:t>área</a:t>
                      </a:r>
                      <a:r>
                        <a:rPr dirty="0"/>
                        <a:t> de </a:t>
                      </a:r>
                      <a:r>
                        <a:rPr dirty="0" err="1"/>
                        <a:t>serviço</a:t>
                      </a:r>
                      <a:r>
                        <a:rPr dirty="0"/>
                        <a:t> (</a:t>
                      </a:r>
                      <a:r>
                        <a:rPr dirty="0" err="1"/>
                        <a:t>educação</a:t>
                      </a:r>
                      <a:r>
                        <a:rPr dirty="0"/>
                        <a:t>, </a:t>
                      </a:r>
                      <a:r>
                        <a:rPr dirty="0" err="1"/>
                        <a:t>saúde</a:t>
                      </a:r>
                      <a:r>
                        <a:rPr dirty="0"/>
                        <a:t>, </a:t>
                      </a:r>
                      <a:r>
                        <a:rPr dirty="0" err="1"/>
                        <a:t>energia</a:t>
                      </a:r>
                      <a:r>
                        <a:rPr dirty="0"/>
                        <a:t> e vias de </a:t>
                      </a:r>
                      <a:r>
                        <a:rPr dirty="0" err="1"/>
                        <a:t>acesso</a:t>
                      </a:r>
                      <a:r>
                        <a:rPr dirty="0"/>
                        <a:t>)</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2722438795"/>
                  </a:ext>
                </a:extLst>
              </a:tr>
              <a:tr h="258981">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sz="1000">
                          <a:effectLst/>
                          <a:latin typeface="Arial"/>
                        </a:defRPr>
                      </a:pPr>
                      <a:r>
                        <a:t>O-5.3 m</a:t>
                      </a:r>
                      <a:r>
                        <a:rPr baseline="30000"/>
                        <a:t>2</a:t>
                      </a:r>
                      <a:r>
                        <a:rPr>
                          <a:solidFill>
                            <a:srgbClr val="000000"/>
                          </a:solidFill>
                        </a:rPr>
                        <a:t> de terra anteriormente contaminada em uso após atividades de libertação de terra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897252398"/>
                  </a:ext>
                </a:extLst>
              </a:tr>
              <a:tr h="258981">
                <a:tc>
                  <a:txBody>
                    <a:bodyPr/>
                    <a:lstStyle/>
                    <a:p>
                      <a:pPr marL="93345" indent="0" algn="l" rtl="0" fontAlgn="ctr">
                        <a:defRPr sz="1000">
                          <a:solidFill>
                            <a:srgbClr val="000000"/>
                          </a:solidFill>
                          <a:effectLst/>
                          <a:latin typeface="Arial"/>
                        </a:defRPr>
                      </a:pPr>
                      <a:r>
                        <a:t>O-6.1 e O-6.2 Número de beneficiários diretos e indiretos da libertação de terras e EOD (SADDD)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3772949131"/>
                  </a:ext>
                </a:extLst>
              </a:tr>
              <a:tr h="258981">
                <a:tc>
                  <a:txBody>
                    <a:bodyPr/>
                    <a:lstStyle/>
                    <a:p>
                      <a:pPr marL="93345" indent="0" algn="l" rtl="0" fontAlgn="ctr">
                        <a:defRPr sz="1000">
                          <a:solidFill>
                            <a:srgbClr val="000000"/>
                          </a:solidFill>
                          <a:effectLst/>
                          <a:latin typeface="Arial"/>
                        </a:defRPr>
                      </a:pPr>
                      <a:r>
                        <a:t>O-6,4% das pessoas inquiridas que comunicaram uma maior liberdade de circulação e/ou uma maior sensação de normalização  (SADDD)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1524490525"/>
                  </a:ext>
                </a:extLst>
              </a:tr>
              <a:tr h="258981">
                <a:tc>
                  <a:txBody>
                    <a:bodyPr/>
                    <a:lstStyle/>
                    <a:p>
                      <a:pPr marL="93345" indent="0" algn="l" rtl="0" fontAlgn="ctr">
                        <a:defRPr sz="1000">
                          <a:solidFill>
                            <a:srgbClr val="000000"/>
                          </a:solidFill>
                          <a:effectLst/>
                          <a:latin typeface="Arial"/>
                        </a:defRPr>
                      </a:pPr>
                      <a:r>
                        <a:t>O-6,5%  das pessoas pesquisadas que relataram que a ação de mina ajudou a permitir o seu retorno seguro para casa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kern="1200">
                          <a:solidFill>
                            <a:schemeClr val="dk1"/>
                          </a:solidFill>
                          <a:latin typeface="Arial"/>
                          <a:ea typeface="+mn-ea"/>
                          <a:cs typeface="+mn-cs"/>
                        </a:defRPr>
                      </a:pPr>
                      <a: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effectLst/>
                          <a:uLnTx/>
                          <a:uFillTx/>
                          <a:latin typeface="Arial"/>
                          <a:ea typeface="+mn-ea"/>
                          <a:cs typeface="+mn-cs"/>
                        </a:defRPr>
                      </a:pPr>
                      <a:r>
                        <a:t>Semestralmente</a:t>
                      </a:r>
                    </a:p>
                  </a:txBody>
                  <a:tcPr>
                    <a:solidFill>
                      <a:srgbClr val="F0F0F0"/>
                    </a:solidFill>
                  </a:tcPr>
                </a:tc>
                <a:extLst>
                  <a:ext uri="{0D108BD9-81ED-4DB2-BD59-A6C34878D82A}">
                    <a16:rowId xmlns:a16="http://schemas.microsoft.com/office/drawing/2014/main" val="2092334196"/>
                  </a:ext>
                </a:extLst>
              </a:tr>
              <a:tr h="32687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rPr dirty="0" err="1"/>
                        <a:t>Escolha</a:t>
                      </a:r>
                      <a:r>
                        <a:rPr dirty="0"/>
                        <a:t> </a:t>
                      </a:r>
                      <a:r>
                        <a:rPr dirty="0" err="1"/>
                        <a:t>indicadores</a:t>
                      </a:r>
                      <a:r>
                        <a:rPr dirty="0"/>
                        <a:t> </a:t>
                      </a:r>
                      <a:r>
                        <a:rPr dirty="0" err="1"/>
                        <a:t>adicionais</a:t>
                      </a:r>
                      <a:r>
                        <a:rPr dirty="0"/>
                        <a:t> de </a:t>
                      </a:r>
                      <a:r>
                        <a:rPr dirty="0" err="1"/>
                        <a:t>saída</a:t>
                      </a:r>
                      <a:r>
                        <a:rPr dirty="0"/>
                        <a:t> e </a:t>
                      </a:r>
                      <a:r>
                        <a:rPr dirty="0" err="1"/>
                        <a:t>nível</a:t>
                      </a:r>
                      <a:r>
                        <a:rPr dirty="0"/>
                        <a:t> de </a:t>
                      </a:r>
                      <a:r>
                        <a:rPr dirty="0" err="1"/>
                        <a:t>resultado</a:t>
                      </a:r>
                      <a:r>
                        <a:rPr dirty="0"/>
                        <a:t>, </a:t>
                      </a:r>
                      <a:r>
                        <a:rPr dirty="0" err="1"/>
                        <a:t>bem</a:t>
                      </a:r>
                      <a:r>
                        <a:rPr dirty="0"/>
                        <a:t> </a:t>
                      </a:r>
                      <a:r>
                        <a:rPr dirty="0" err="1"/>
                        <a:t>como</a:t>
                      </a:r>
                      <a:r>
                        <a:rPr dirty="0"/>
                        <a:t> </a:t>
                      </a:r>
                      <a:r>
                        <a:rPr dirty="0" err="1"/>
                        <a:t>quaisquer</a:t>
                      </a:r>
                      <a:r>
                        <a:rPr dirty="0"/>
                        <a:t> </a:t>
                      </a:r>
                      <a:r>
                        <a:rPr dirty="0" err="1"/>
                        <a:t>indicadores</a:t>
                      </a:r>
                      <a:r>
                        <a:rPr dirty="0"/>
                        <a:t> de </a:t>
                      </a:r>
                      <a:r>
                        <a:rPr dirty="0" err="1"/>
                        <a:t>nível</a:t>
                      </a:r>
                      <a:r>
                        <a:rPr dirty="0"/>
                        <a:t> de </a:t>
                      </a:r>
                      <a:r>
                        <a:rPr dirty="0" err="1"/>
                        <a:t>impacto</a:t>
                      </a:r>
                      <a:r>
                        <a:rPr dirty="0"/>
                        <a:t> a ser </a:t>
                      </a:r>
                      <a:r>
                        <a:rPr dirty="0" err="1"/>
                        <a:t>recolhidos</a:t>
                      </a:r>
                      <a:r>
                        <a:rPr dirty="0"/>
                        <a:t> </a:t>
                      </a:r>
                      <a:r>
                        <a:rPr dirty="0" err="1"/>
                        <a:t>por</a:t>
                      </a:r>
                      <a:r>
                        <a:rPr dirty="0"/>
                        <a:t> IP, </a:t>
                      </a:r>
                      <a:r>
                        <a:rPr dirty="0" err="1"/>
                        <a:t>conforme</a:t>
                      </a:r>
                      <a:r>
                        <a:rPr dirty="0"/>
                        <a:t> </a:t>
                      </a:r>
                      <a:r>
                        <a:rPr dirty="0" err="1"/>
                        <a:t>identificado</a:t>
                      </a:r>
                      <a:r>
                        <a:rPr dirty="0"/>
                        <a:t> no banco de </a:t>
                      </a:r>
                      <a:r>
                        <a:rPr dirty="0" err="1"/>
                        <a:t>indicadores</a:t>
                      </a:r>
                      <a:endParaRPr lang="en-GB" sz="1000" b="0" i="0" dirty="0">
                        <a:solidFill>
                          <a:schemeClr val="dk1"/>
                        </a:solidFill>
                        <a:latin typeface="Arial"/>
                      </a:endParaRPr>
                    </a:p>
                  </a:txBody>
                  <a:tcPr>
                    <a:solidFill>
                      <a:srgbClr val="F0F0F0"/>
                    </a:solidFill>
                  </a:tcPr>
                </a:tc>
                <a:tc hMerge="1">
                  <a:txBody>
                    <a:bodyPr/>
                    <a:lstStyle/>
                    <a:p>
                      <a:endParaRPr lang="en-US"/>
                    </a:p>
                  </a:txBody>
                  <a:tcPr>
                    <a:solidFill>
                      <a:srgbClr val="F0F0F0"/>
                    </a:solidFill>
                  </a:tcPr>
                </a:tc>
                <a:tc hMerge="1">
                  <a:txBody>
                    <a:bodyPr/>
                    <a:lstStyle/>
                    <a:p>
                      <a:endParaRPr lang="en-US"/>
                    </a:p>
                  </a:txBody>
                  <a:tcPr>
                    <a:solidFill>
                      <a:srgbClr val="F0F0F0"/>
                    </a:solidFill>
                  </a:tcPr>
                </a:tc>
                <a:extLst>
                  <a:ext uri="{0D108BD9-81ED-4DB2-BD59-A6C34878D82A}">
                    <a16:rowId xmlns:a16="http://schemas.microsoft.com/office/drawing/2014/main" val="1318420772"/>
                  </a:ext>
                </a:extLst>
              </a:tr>
            </a:tbl>
          </a:graphicData>
        </a:graphic>
      </p:graphicFrame>
      <p:grpSp>
        <p:nvGrpSpPr>
          <p:cNvPr id="13" name="Group 12">
            <a:extLst>
              <a:ext uri="{FF2B5EF4-FFF2-40B4-BE49-F238E27FC236}">
                <a16:creationId xmlns:a16="http://schemas.microsoft.com/office/drawing/2014/main" id="{105317C7-0553-64AC-E2C6-BFCA0C570813}"/>
              </a:ext>
            </a:extLst>
          </p:cNvPr>
          <p:cNvGrpSpPr/>
          <p:nvPr/>
        </p:nvGrpSpPr>
        <p:grpSpPr>
          <a:xfrm>
            <a:off x="4281058" y="752627"/>
            <a:ext cx="993494" cy="977627"/>
            <a:chOff x="4393574" y="1091568"/>
            <a:chExt cx="841397" cy="1241217"/>
          </a:xfrm>
        </p:grpSpPr>
        <p:cxnSp>
          <p:nvCxnSpPr>
            <p:cNvPr id="14" name="Straight Arrow Connector 13">
              <a:extLst>
                <a:ext uri="{FF2B5EF4-FFF2-40B4-BE49-F238E27FC236}">
                  <a16:creationId xmlns:a16="http://schemas.microsoft.com/office/drawing/2014/main" id="{A22F051C-5B3C-C6AD-5CC1-C140B2BA57A1}"/>
                </a:ext>
              </a:extLst>
            </p:cNvPr>
            <p:cNvCxnSpPr>
              <a:cxnSpLocks/>
            </p:cNvCxnSpPr>
            <p:nvPr/>
          </p:nvCxnSpPr>
          <p:spPr>
            <a:xfrm>
              <a:off x="4393574" y="1731864"/>
              <a:ext cx="838228" cy="38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479D69-225A-5F8D-3D8A-9E36E0656274}"/>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9A8E39-A8AB-1F70-B2C5-F8EEA8226E46}"/>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D7F5A12-9806-B6C8-20BC-5EB3736C706C}"/>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7A98B26-CCFD-92F9-4013-E76183BB6C72}"/>
              </a:ext>
            </a:extLst>
          </p:cNvPr>
          <p:cNvGrpSpPr/>
          <p:nvPr/>
        </p:nvGrpSpPr>
        <p:grpSpPr>
          <a:xfrm>
            <a:off x="8264807" y="554787"/>
            <a:ext cx="812789" cy="1387434"/>
            <a:chOff x="7968082" y="1043590"/>
            <a:chExt cx="754344" cy="1387434"/>
          </a:xfrm>
        </p:grpSpPr>
        <p:grpSp>
          <p:nvGrpSpPr>
            <p:cNvPr id="28" name="Group 27">
              <a:extLst>
                <a:ext uri="{FF2B5EF4-FFF2-40B4-BE49-F238E27FC236}">
                  <a16:creationId xmlns:a16="http://schemas.microsoft.com/office/drawing/2014/main" id="{9A835C90-3A69-AF56-7701-BF97F295F14D}"/>
                </a:ext>
              </a:extLst>
            </p:cNvPr>
            <p:cNvGrpSpPr/>
            <p:nvPr/>
          </p:nvGrpSpPr>
          <p:grpSpPr>
            <a:xfrm>
              <a:off x="7968082" y="1043590"/>
              <a:ext cx="754344" cy="1387434"/>
              <a:chOff x="8127050" y="1043590"/>
              <a:chExt cx="595376" cy="1387434"/>
            </a:xfrm>
          </p:grpSpPr>
          <p:cxnSp>
            <p:nvCxnSpPr>
              <p:cNvPr id="31" name="Straight Arrow Connector 30">
                <a:extLst>
                  <a:ext uri="{FF2B5EF4-FFF2-40B4-BE49-F238E27FC236}">
                    <a16:creationId xmlns:a16="http://schemas.microsoft.com/office/drawing/2014/main" id="{5DE7EB4F-B332-939E-C924-694432D0E8FA}"/>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579832-0B44-6424-395C-F230DE7DB2B8}"/>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05569C6-0817-5C8A-E130-E69586C63986}"/>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EFF581-E9A0-C1BE-2A13-F58189295DC7}"/>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64B09C40-AA40-3AC1-FB94-5211C2837153}"/>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255273F-9814-4110-9FDB-5B985586258D}"/>
              </a:ext>
            </a:extLst>
          </p:cNvPr>
          <p:cNvSpPr txBox="1"/>
          <p:nvPr/>
        </p:nvSpPr>
        <p:spPr>
          <a:xfrm>
            <a:off x="299529" y="1132911"/>
            <a:ext cx="1214802" cy="352853"/>
          </a:xfrm>
          <a:prstGeom prst="roundRect">
            <a:avLst/>
          </a:prstGeom>
          <a:solidFill>
            <a:srgbClr val="F0F0F0"/>
          </a:solidFill>
          <a:ln w="19050">
            <a:solidFill>
              <a:srgbClr val="808080"/>
            </a:solidFill>
          </a:ln>
        </p:spPr>
        <p:txBody>
          <a:bodyPr wrap="square" lIns="36000" tIns="36000" rIns="36000" bIns="36000" anchor="ctr" anchorCtr="0">
            <a:sp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Levantamento técnico e libertação</a:t>
            </a:r>
          </a:p>
        </p:txBody>
      </p:sp>
      <p:grpSp>
        <p:nvGrpSpPr>
          <p:cNvPr id="25" name="Group 24">
            <a:extLst>
              <a:ext uri="{FF2B5EF4-FFF2-40B4-BE49-F238E27FC236}">
                <a16:creationId xmlns:a16="http://schemas.microsoft.com/office/drawing/2014/main" id="{2D249283-24C1-DF0B-9B97-AAAE5E87A2A8}"/>
              </a:ext>
            </a:extLst>
          </p:cNvPr>
          <p:cNvGrpSpPr/>
          <p:nvPr/>
        </p:nvGrpSpPr>
        <p:grpSpPr>
          <a:xfrm>
            <a:off x="2342980" y="913823"/>
            <a:ext cx="2104918" cy="744901"/>
            <a:chOff x="2503987" y="917704"/>
            <a:chExt cx="2104918" cy="744901"/>
          </a:xfrm>
        </p:grpSpPr>
        <p:grpSp>
          <p:nvGrpSpPr>
            <p:cNvPr id="46" name="Group 45">
              <a:extLst>
                <a:ext uri="{FF2B5EF4-FFF2-40B4-BE49-F238E27FC236}">
                  <a16:creationId xmlns:a16="http://schemas.microsoft.com/office/drawing/2014/main" id="{B3E47ABF-6F5A-418C-9C9C-0032BC921952}"/>
                </a:ext>
              </a:extLst>
            </p:cNvPr>
            <p:cNvGrpSpPr/>
            <p:nvPr/>
          </p:nvGrpSpPr>
          <p:grpSpPr>
            <a:xfrm>
              <a:off x="2503987" y="917704"/>
              <a:ext cx="2104918" cy="744901"/>
              <a:chOff x="7846401" y="4246302"/>
              <a:chExt cx="2308958" cy="744901"/>
            </a:xfrm>
          </p:grpSpPr>
          <p:sp>
            <p:nvSpPr>
              <p:cNvPr id="48" name="Rounded Rectangle 308">
                <a:extLst>
                  <a:ext uri="{FF2B5EF4-FFF2-40B4-BE49-F238E27FC236}">
                    <a16:creationId xmlns:a16="http://schemas.microsoft.com/office/drawing/2014/main" id="{3E52C5E2-6877-490A-804F-257D3EA3915A}"/>
                  </a:ext>
                </a:extLst>
              </p:cNvPr>
              <p:cNvSpPr/>
              <p:nvPr/>
            </p:nvSpPr>
            <p:spPr>
              <a:xfrm>
                <a:off x="7846401" y="4246302"/>
                <a:ext cx="2308958" cy="744901"/>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anchor="ctr"/>
              <a:lstStyle/>
              <a:p>
                <a:pPr algn="ctr">
                  <a:defRPr sz="900">
                    <a:solidFill>
                      <a:schemeClr val="tx1"/>
                    </a:solidFill>
                    <a:latin typeface="Arial" panose="020B0604020202020204" pitchFamily="34" charset="0"/>
                  </a:defRPr>
                </a:pPr>
                <a:r>
                  <a:rPr sz="800"/>
                  <a:t>Terras libertadas para utilização segura e produtiva</a:t>
                </a:r>
              </a:p>
            </p:txBody>
          </p:sp>
          <p:sp>
            <p:nvSpPr>
              <p:cNvPr id="57" name="TextBox 56">
                <a:extLst>
                  <a:ext uri="{FF2B5EF4-FFF2-40B4-BE49-F238E27FC236}">
                    <a16:creationId xmlns:a16="http://schemas.microsoft.com/office/drawing/2014/main" id="{B92A1752-940C-4C05-A311-FA03F44957E9}"/>
                  </a:ext>
                </a:extLst>
              </p:cNvPr>
              <p:cNvSpPr txBox="1"/>
              <p:nvPr/>
            </p:nvSpPr>
            <p:spPr>
              <a:xfrm>
                <a:off x="8958693" y="4386898"/>
                <a:ext cx="1196666" cy="461665"/>
              </a:xfrm>
              <a:prstGeom prst="rect">
                <a:avLst/>
              </a:prstGeom>
              <a:noFill/>
            </p:spPr>
            <p:txBody>
              <a:bodyPr wrap="square">
                <a:spAutoFit/>
              </a:bodyPr>
              <a:lstStyle/>
              <a:p>
                <a:pPr algn="ctr">
                  <a:defRPr sz="900">
                    <a:solidFill>
                      <a:schemeClr val="tx1"/>
                    </a:solidFill>
                    <a:latin typeface="Arial" panose="020B0604020202020204" pitchFamily="34" charset="0"/>
                  </a:defRPr>
                </a:pPr>
                <a:r>
                  <a:rPr sz="800"/>
                  <a:t>Risco de riscos explosivos removidos</a:t>
                </a:r>
              </a:p>
            </p:txBody>
          </p:sp>
        </p:grpSp>
        <p:cxnSp>
          <p:nvCxnSpPr>
            <p:cNvPr id="8" name="Straight Connector 7">
              <a:extLst>
                <a:ext uri="{FF2B5EF4-FFF2-40B4-BE49-F238E27FC236}">
                  <a16:creationId xmlns:a16="http://schemas.microsoft.com/office/drawing/2014/main" id="{566C0559-D298-4402-BFD3-E6E859A61AE7}"/>
                </a:ext>
              </a:extLst>
            </p:cNvPr>
            <p:cNvCxnSpPr>
              <a:cxnSpLocks/>
            </p:cNvCxnSpPr>
            <p:nvPr/>
          </p:nvCxnSpPr>
          <p:spPr>
            <a:xfrm flipH="1">
              <a:off x="3420920" y="1006417"/>
              <a:ext cx="360858" cy="566195"/>
            </a:xfrm>
            <a:prstGeom prst="line">
              <a:avLst/>
            </a:prstGeom>
            <a:ln w="9525">
              <a:solidFill>
                <a:srgbClr val="009FE3"/>
              </a:solidFill>
              <a:prstDash val="dash"/>
            </a:ln>
          </p:spPr>
          <p:style>
            <a:lnRef idx="1">
              <a:schemeClr val="dk1"/>
            </a:lnRef>
            <a:fillRef idx="0">
              <a:schemeClr val="dk1"/>
            </a:fillRef>
            <a:effectRef idx="0">
              <a:schemeClr val="dk1"/>
            </a:effectRef>
            <a:fontRef idx="minor">
              <a:schemeClr val="tx1"/>
            </a:fontRef>
          </p:style>
        </p:cxnSp>
      </p:grpSp>
      <p:sp>
        <p:nvSpPr>
          <p:cNvPr id="47" name="TextBox 46">
            <a:extLst>
              <a:ext uri="{FF2B5EF4-FFF2-40B4-BE49-F238E27FC236}">
                <a16:creationId xmlns:a16="http://schemas.microsoft.com/office/drawing/2014/main" id="{F18A0F7E-520A-7241-A0EF-69B404D8F765}"/>
              </a:ext>
            </a:extLst>
          </p:cNvPr>
          <p:cNvSpPr txBox="1"/>
          <p:nvPr/>
        </p:nvSpPr>
        <p:spPr>
          <a:xfrm>
            <a:off x="5349059" y="1061523"/>
            <a:ext cx="2790000" cy="467217"/>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latin typeface="Arial" panose="020B0604020202020204" pitchFamily="34" charset="0"/>
              </a:defRPr>
            </a:pPr>
            <a:r>
              <a:rPr sz="800"/>
              <a:t>O uso seguro e produtivo da terra melhora os meios de subsistência e os serviços básicos,melhorando a qualidade de vida e o meio ambiente</a:t>
            </a:r>
          </a:p>
        </p:txBody>
      </p:sp>
      <p:sp>
        <p:nvSpPr>
          <p:cNvPr id="5" name="Slide Number Placeholder 5">
            <a:extLst>
              <a:ext uri="{FF2B5EF4-FFF2-40B4-BE49-F238E27FC236}">
                <a16:creationId xmlns:a16="http://schemas.microsoft.com/office/drawing/2014/main" id="{557DBC12-3066-BBEE-9708-3FE5D5C967D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37</a:t>
            </a:fld>
            <a:endParaRPr lang="en-GB" sz="1050" dirty="0"/>
          </a:p>
        </p:txBody>
      </p:sp>
    </p:spTree>
    <p:extLst>
      <p:ext uri="{BB962C8B-B14F-4D97-AF65-F5344CB8AC3E}">
        <p14:creationId xmlns:p14="http://schemas.microsoft.com/office/powerpoint/2010/main" val="35122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BAD6A5C-E62C-B504-6219-E99E08D01390}"/>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anchor="ctr" anchorCtr="0"/>
          <a:lstStyle/>
          <a:p>
            <a:pPr>
              <a:defRPr sz="1400" b="1">
                <a:solidFill>
                  <a:srgbClr val="002060"/>
                </a:solidFill>
                <a:latin typeface="Arial" panose="020B0604020202020204" pitchFamily="34" charset="0"/>
                <a:cs typeface="Arial" panose="020B0604020202020204" pitchFamily="34" charset="0"/>
              </a:defRPr>
            </a:pPr>
            <a:r>
              <a:rPr sz="1200"/>
              <a:t>Assistência  às vítimas </a:t>
            </a:r>
          </a:p>
          <a:p>
            <a:pPr algn="l">
              <a:defRPr sz="1200">
                <a:solidFill>
                  <a:srgbClr val="002060"/>
                </a:solidFill>
                <a:latin typeface="Arial" panose="020B0604020202020204" pitchFamily="34" charset="0"/>
                <a:cs typeface="Arial" panose="020B0604020202020204" pitchFamily="34" charset="0"/>
              </a:defRPr>
            </a:pPr>
            <a:r>
              <a:rPr sz="1100"/>
              <a:t>Os PI devem recolher quaisquer informações sobre questões específicas relacionadas com as vítimas de óxido de etileno durante o seu envolvimento comunitário antes e depois do desalfandegamento, identificando e encaminhando as vítimas de óxido de etileno, a fim de mobilizar uma resposta multissetorial para apoiar as vítimas de óxido de etileno.</a:t>
            </a:r>
          </a:p>
        </p:txBody>
      </p:sp>
      <p:sp>
        <p:nvSpPr>
          <p:cNvPr id="3" name="Rounded Rectangle 2">
            <a:extLst>
              <a:ext uri="{FF2B5EF4-FFF2-40B4-BE49-F238E27FC236}">
                <a16:creationId xmlns:a16="http://schemas.microsoft.com/office/drawing/2014/main" id="{8A2E6318-707E-E99A-090F-95CED7952400}"/>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rPr sz="1100"/>
              <a:t>O EORE pode ajudar a reduzir a pressão na depuração, reduzindo o comportamento de risco. Os perigos e as áreas perigosas são frequentemente relatados durante as sessões da EORE, resultando em chamadas de EOD ou tarefas de pesquisa e libertação. O EORE é um bom ponto de entrada para a ação de mina ser discutida numa comunidade.</a:t>
            </a:r>
          </a:p>
        </p:txBody>
      </p:sp>
      <p:sp>
        <p:nvSpPr>
          <p:cNvPr id="4" name="Rounded Rectangle 3">
            <a:extLst>
              <a:ext uri="{FF2B5EF4-FFF2-40B4-BE49-F238E27FC236}">
                <a16:creationId xmlns:a16="http://schemas.microsoft.com/office/drawing/2014/main" id="{03D13B95-71CD-F8EE-5802-4BBABBD317C9}"/>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das Capacidades de NMAA </a:t>
            </a:r>
          </a:p>
          <a:p>
            <a:pPr>
              <a:defRPr sz="1200">
                <a:solidFill>
                  <a:srgbClr val="002060"/>
                </a:solidFill>
                <a:latin typeface="Arial" panose="020B0604020202020204" pitchFamily="34" charset="0"/>
                <a:cs typeface="Arial" panose="020B0604020202020204" pitchFamily="34" charset="0"/>
              </a:defRPr>
            </a:pPr>
            <a:r>
              <a:rPr sz="1100"/>
              <a:t>As NMAA capazes garantem que a libertação de terras faça parte das agendas e planos humanitários, de desenvolvimento, estabilização ou construção da paz nacionais, para que haja financiamento para apoio conjunto ou sequenciado para maximizar os resultados. Também trabalham com IP para garantir que a libertação de terras seja conduzida de forma equitativa, sensível a conflitos, sensível a género e inclusiva, tendo em consideração o meio ambiente. </a:t>
            </a:r>
          </a:p>
        </p:txBody>
      </p:sp>
      <p:sp>
        <p:nvSpPr>
          <p:cNvPr id="5" name="Rounded Rectangle 4">
            <a:extLst>
              <a:ext uri="{FF2B5EF4-FFF2-40B4-BE49-F238E27FC236}">
                <a16:creationId xmlns:a16="http://schemas.microsoft.com/office/drawing/2014/main" id="{2212298D-9520-BB08-2FBA-5756D6587687}"/>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dirty="0" err="1"/>
              <a:t>Desenvolvimento</a:t>
            </a:r>
            <a:r>
              <a:rPr sz="1200" dirty="0"/>
              <a:t> de </a:t>
            </a:r>
            <a:r>
              <a:rPr sz="1200" dirty="0" err="1"/>
              <a:t>Capacidade</a:t>
            </a:r>
            <a:r>
              <a:rPr sz="1200" dirty="0"/>
              <a:t> de IP </a:t>
            </a:r>
            <a:r>
              <a:rPr sz="1200" dirty="0" err="1"/>
              <a:t>Locais</a:t>
            </a:r>
            <a:r>
              <a:rPr sz="1200" dirty="0"/>
              <a:t> </a:t>
            </a:r>
          </a:p>
          <a:p>
            <a:pPr>
              <a:defRPr sz="1200">
                <a:solidFill>
                  <a:srgbClr val="002060"/>
                </a:solidFill>
                <a:latin typeface="Arial" panose="020B0604020202020204" pitchFamily="34" charset="0"/>
                <a:cs typeface="Arial" panose="020B0604020202020204" pitchFamily="34" charset="0"/>
              </a:defRPr>
            </a:pPr>
            <a:r>
              <a:rPr sz="1100" dirty="0"/>
              <a:t>O </a:t>
            </a:r>
            <a:r>
              <a:rPr sz="1100" dirty="0" err="1"/>
              <a:t>desenvolvimento</a:t>
            </a:r>
            <a:r>
              <a:rPr sz="1100" dirty="0"/>
              <a:t> da </a:t>
            </a:r>
            <a:r>
              <a:rPr sz="1100" dirty="0" err="1"/>
              <a:t>capacidade</a:t>
            </a:r>
            <a:r>
              <a:rPr sz="1100" dirty="0"/>
              <a:t> dos </a:t>
            </a:r>
            <a:r>
              <a:rPr sz="1100" dirty="0" err="1"/>
              <a:t>implementadores</a:t>
            </a:r>
            <a:r>
              <a:rPr sz="1100" dirty="0"/>
              <a:t> </a:t>
            </a:r>
            <a:r>
              <a:rPr sz="1100" dirty="0" err="1"/>
              <a:t>locais</a:t>
            </a:r>
            <a:r>
              <a:rPr sz="1100" dirty="0"/>
              <a:t> </a:t>
            </a:r>
            <a:r>
              <a:rPr sz="1100" dirty="0" err="1"/>
              <a:t>pode</a:t>
            </a:r>
            <a:r>
              <a:rPr sz="1100" dirty="0"/>
              <a:t> </a:t>
            </a:r>
            <a:r>
              <a:rPr sz="1100" dirty="0" err="1"/>
              <a:t>aumentar</a:t>
            </a:r>
            <a:r>
              <a:rPr sz="1100" dirty="0"/>
              <a:t> a </a:t>
            </a:r>
            <a:r>
              <a:rPr sz="1100" dirty="0" err="1"/>
              <a:t>sustentabilidade</a:t>
            </a:r>
            <a:r>
              <a:rPr sz="1100" dirty="0"/>
              <a:t> da </a:t>
            </a:r>
            <a:r>
              <a:rPr lang="pt-PT" sz="1100" dirty="0"/>
              <a:t>libertação</a:t>
            </a:r>
            <a:r>
              <a:rPr sz="1100" dirty="0"/>
              <a:t> de terra e EOD para </a:t>
            </a:r>
            <a:r>
              <a:rPr sz="1100" dirty="0" err="1"/>
              <a:t>reduzir</a:t>
            </a:r>
            <a:r>
              <a:rPr sz="1100" dirty="0"/>
              <a:t> o </a:t>
            </a:r>
            <a:r>
              <a:rPr sz="1100" dirty="0" err="1"/>
              <a:t>risco</a:t>
            </a:r>
            <a:r>
              <a:rPr sz="1100" dirty="0"/>
              <a:t> de </a:t>
            </a:r>
            <a:r>
              <a:rPr sz="1100" dirty="0" err="1"/>
              <a:t>contaminação</a:t>
            </a:r>
            <a:r>
              <a:rPr sz="1100" dirty="0"/>
              <a:t> residual a </a:t>
            </a:r>
            <a:r>
              <a:rPr sz="1100" dirty="0" err="1"/>
              <a:t>longo</a:t>
            </a:r>
            <a:r>
              <a:rPr sz="1100" dirty="0"/>
              <a:t> </a:t>
            </a:r>
            <a:r>
              <a:rPr sz="1100" dirty="0" err="1"/>
              <a:t>prazo</a:t>
            </a:r>
            <a:r>
              <a:rPr sz="1100" dirty="0"/>
              <a:t>. </a:t>
            </a:r>
          </a:p>
        </p:txBody>
      </p:sp>
      <p:sp>
        <p:nvSpPr>
          <p:cNvPr id="6" name="Rounded Rectangle 5">
            <a:extLst>
              <a:ext uri="{FF2B5EF4-FFF2-40B4-BE49-F238E27FC236}">
                <a16:creationId xmlns:a16="http://schemas.microsoft.com/office/drawing/2014/main" id="{034ADA0F-E12C-6737-6ED4-70FE37F7E233}"/>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Advocacia e Inclusão</a:t>
            </a:r>
          </a:p>
          <a:p>
            <a:pPr>
              <a:spcAft>
                <a:spcPts val="300"/>
              </a:spcAft>
              <a:defRPr sz="1200">
                <a:solidFill>
                  <a:srgbClr val="002060"/>
                </a:solidFill>
                <a:latin typeface="Arial" panose="020B0604020202020204" pitchFamily="34" charset="0"/>
                <a:cs typeface="Arial" panose="020B0604020202020204" pitchFamily="34" charset="0"/>
              </a:defRPr>
            </a:pPr>
            <a:r>
              <a:rPr sz="1100"/>
              <a:t>A ligação comunitária eficaz pode identificar grupos vulneráveis e marginalizados para garantir que eles sejam incluídos nos mecanismos comunitários que alimentam o processo de priorização para a libertação da terra.</a:t>
            </a:r>
          </a:p>
        </p:txBody>
      </p:sp>
      <p:sp>
        <p:nvSpPr>
          <p:cNvPr id="7" name="Rounded Rectangle 6">
            <a:extLst>
              <a:ext uri="{FF2B5EF4-FFF2-40B4-BE49-F238E27FC236}">
                <a16:creationId xmlns:a16="http://schemas.microsoft.com/office/drawing/2014/main" id="{72A8D88B-D218-14B0-7782-011AE0B12B0D}"/>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a:solidFill>
                  <a:srgbClr val="002060"/>
                </a:solidFill>
                <a:latin typeface="Arial" panose="020B0604020202020204" pitchFamily="34" charset="0"/>
                <a:cs typeface="Arial" panose="020B0604020202020204" pitchFamily="34" charset="0"/>
              </a:defRPr>
            </a:pPr>
            <a:r>
              <a:rPr sz="1200" b="1" dirty="0"/>
              <a:t>A </a:t>
            </a:r>
            <a:r>
              <a:rPr sz="1200" b="1" dirty="0" err="1"/>
              <a:t>colaboração</a:t>
            </a:r>
            <a:r>
              <a:rPr sz="1200" b="1" dirty="0"/>
              <a:t> e </a:t>
            </a:r>
            <a:r>
              <a:rPr sz="1200" b="1" dirty="0" err="1"/>
              <a:t>coordenação</a:t>
            </a:r>
            <a:r>
              <a:rPr sz="1200" b="1" dirty="0"/>
              <a:t> </a:t>
            </a:r>
            <a:r>
              <a:rPr sz="1100" dirty="0"/>
              <a:t>com as </a:t>
            </a:r>
            <a:r>
              <a:rPr sz="1100" dirty="0" err="1"/>
              <a:t>partes</a:t>
            </a:r>
            <a:r>
              <a:rPr sz="1100" dirty="0"/>
              <a:t> </a:t>
            </a:r>
            <a:r>
              <a:rPr sz="1100" dirty="0" err="1"/>
              <a:t>interessadas</a:t>
            </a:r>
            <a:r>
              <a:rPr sz="1100" dirty="0"/>
              <a:t> </a:t>
            </a:r>
            <a:r>
              <a:rPr sz="1100" dirty="0" err="1"/>
              <a:t>locais</a:t>
            </a:r>
            <a:r>
              <a:rPr sz="1100" dirty="0"/>
              <a:t> e </a:t>
            </a:r>
            <a:r>
              <a:rPr sz="1100" dirty="0" err="1"/>
              <a:t>comunitárias</a:t>
            </a:r>
            <a:r>
              <a:rPr sz="1100" dirty="0"/>
              <a:t> </a:t>
            </a:r>
            <a:r>
              <a:rPr sz="1100" dirty="0" err="1"/>
              <a:t>melhora</a:t>
            </a:r>
            <a:r>
              <a:rPr sz="1100" dirty="0"/>
              <a:t> a </a:t>
            </a:r>
            <a:r>
              <a:rPr sz="1100" dirty="0" err="1"/>
              <a:t>compreensão</a:t>
            </a:r>
            <a:r>
              <a:rPr sz="1100" dirty="0"/>
              <a:t> dos IP </a:t>
            </a:r>
            <a:r>
              <a:rPr sz="1100" dirty="0" err="1"/>
              <a:t>sobre</a:t>
            </a:r>
            <a:r>
              <a:rPr sz="1100" dirty="0"/>
              <a:t> a </a:t>
            </a:r>
            <a:r>
              <a:rPr sz="1100" dirty="0" err="1"/>
              <a:t>contaminação</a:t>
            </a:r>
            <a:r>
              <a:rPr sz="1100" dirty="0"/>
              <a:t> </a:t>
            </a:r>
            <a:r>
              <a:rPr sz="1100" dirty="0" err="1"/>
              <a:t>por</a:t>
            </a:r>
            <a:r>
              <a:rPr sz="1100" dirty="0"/>
              <a:t> OE e o </a:t>
            </a:r>
            <a:r>
              <a:rPr sz="1100" dirty="0" err="1"/>
              <a:t>nível</a:t>
            </a:r>
            <a:r>
              <a:rPr sz="1100" dirty="0"/>
              <a:t> de </a:t>
            </a:r>
            <a:r>
              <a:rPr sz="1100" dirty="0" err="1"/>
              <a:t>exposição</a:t>
            </a:r>
            <a:r>
              <a:rPr sz="1100" dirty="0"/>
              <a:t> das </a:t>
            </a:r>
            <a:r>
              <a:rPr sz="1100" dirty="0" err="1"/>
              <a:t>pessoas</a:t>
            </a:r>
            <a:r>
              <a:rPr sz="1100" dirty="0"/>
              <a:t> à </a:t>
            </a:r>
            <a:r>
              <a:rPr sz="1100" dirty="0" err="1"/>
              <a:t>contaminação</a:t>
            </a:r>
            <a:r>
              <a:rPr sz="1100" dirty="0"/>
              <a:t> para </a:t>
            </a:r>
            <a:r>
              <a:rPr sz="1100" dirty="0" err="1"/>
              <a:t>informar</a:t>
            </a:r>
            <a:r>
              <a:rPr sz="1100" dirty="0"/>
              <a:t> a </a:t>
            </a:r>
            <a:r>
              <a:rPr sz="1100" dirty="0" err="1"/>
              <a:t>priorização</a:t>
            </a:r>
            <a:r>
              <a:rPr sz="1100" dirty="0"/>
              <a:t> das </a:t>
            </a:r>
            <a:r>
              <a:rPr sz="1100" dirty="0" err="1"/>
              <a:t>atividades</a:t>
            </a:r>
            <a:r>
              <a:rPr sz="1100" dirty="0"/>
              <a:t> de TS e </a:t>
            </a:r>
            <a:r>
              <a:rPr lang="pt-PT" sz="1100" dirty="0"/>
              <a:t>libertação</a:t>
            </a:r>
            <a:r>
              <a:rPr sz="1100" dirty="0"/>
              <a:t>. </a:t>
            </a:r>
            <a:r>
              <a:rPr sz="1100" dirty="0" err="1"/>
              <a:t>Melhora</a:t>
            </a:r>
            <a:r>
              <a:rPr sz="1100" dirty="0"/>
              <a:t> a </a:t>
            </a:r>
            <a:r>
              <a:rPr sz="1100" dirty="0" err="1"/>
              <a:t>cooperação</a:t>
            </a:r>
            <a:r>
              <a:rPr sz="1100" dirty="0"/>
              <a:t> da </a:t>
            </a:r>
            <a:r>
              <a:rPr sz="1100" dirty="0" err="1"/>
              <a:t>comunidade</a:t>
            </a:r>
            <a:r>
              <a:rPr sz="1100" dirty="0"/>
              <a:t> e a </a:t>
            </a:r>
            <a:r>
              <a:rPr sz="1100" dirty="0" err="1"/>
              <a:t>confiança</a:t>
            </a:r>
            <a:r>
              <a:rPr sz="1100" dirty="0"/>
              <a:t> no </a:t>
            </a:r>
            <a:r>
              <a:rPr sz="1100" dirty="0" err="1"/>
              <a:t>processo</a:t>
            </a:r>
            <a:r>
              <a:rPr sz="1100" dirty="0"/>
              <a:t> de </a:t>
            </a:r>
            <a:r>
              <a:rPr sz="1100" dirty="0" err="1"/>
              <a:t>desocupação</a:t>
            </a:r>
            <a:r>
              <a:rPr sz="1100" dirty="0"/>
              <a:t>, </a:t>
            </a:r>
            <a:r>
              <a:rPr sz="1100" dirty="0" err="1"/>
              <a:t>aumentando</a:t>
            </a:r>
            <a:r>
              <a:rPr sz="1100" dirty="0"/>
              <a:t> </a:t>
            </a:r>
            <a:r>
              <a:rPr sz="1100" dirty="0" err="1"/>
              <a:t>assim</a:t>
            </a:r>
            <a:r>
              <a:rPr sz="1100" dirty="0"/>
              <a:t> a </a:t>
            </a:r>
            <a:r>
              <a:rPr sz="1100" dirty="0" err="1"/>
              <a:t>probabilidade</a:t>
            </a:r>
            <a:r>
              <a:rPr sz="1100" dirty="0"/>
              <a:t> de </a:t>
            </a:r>
            <a:r>
              <a:rPr sz="1100" dirty="0" err="1"/>
              <a:t>uso</a:t>
            </a:r>
            <a:r>
              <a:rPr sz="1100" dirty="0"/>
              <a:t> do solo </a:t>
            </a:r>
            <a:r>
              <a:rPr sz="1100" dirty="0" err="1"/>
              <a:t>pós-desocupação</a:t>
            </a:r>
            <a:r>
              <a:rPr sz="1100" dirty="0"/>
              <a:t>.</a:t>
            </a:r>
            <a:endParaRPr lang="en-GB" sz="1600" dirty="0">
              <a:solidFill>
                <a:schemeClr val="tx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86B98230-DF19-EBAE-DCFE-D98EA1702D7A}"/>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2EFF5-6793-62B1-29EB-B9F8AEC24C91}"/>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5377CE-EA79-6877-92AE-D5DCE06CA18E}"/>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FE18C8-44CF-EE15-70D8-C363B1C9BA31}"/>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C03B4-93A7-5C88-2745-49DB6E16975C}"/>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DB6CDB-ABF5-B2B6-0E4B-737CCF8C764A}"/>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14" name="TextBox 13">
            <a:extLst>
              <a:ext uri="{FF2B5EF4-FFF2-40B4-BE49-F238E27FC236}">
                <a16:creationId xmlns:a16="http://schemas.microsoft.com/office/drawing/2014/main" id="{A0F6B654-CAA0-CC45-C17C-FD1037332DD8}"/>
              </a:ext>
            </a:extLst>
          </p:cNvPr>
          <p:cNvSpPr txBox="1"/>
          <p:nvPr/>
        </p:nvSpPr>
        <p:spPr>
          <a:xfrm>
            <a:off x="371861" y="877243"/>
            <a:ext cx="11448277" cy="615553"/>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dirty="0" err="1"/>
              <a:t>Conexões</a:t>
            </a:r>
            <a:r>
              <a:rPr sz="1100" b="1" dirty="0"/>
              <a:t> </a:t>
            </a:r>
            <a:r>
              <a:rPr sz="1100" b="1" dirty="0" err="1"/>
              <a:t>estratégicas</a:t>
            </a:r>
            <a:r>
              <a:rPr sz="1100" b="1" dirty="0"/>
              <a:t> </a:t>
            </a:r>
            <a:r>
              <a:rPr sz="1100" dirty="0"/>
              <a:t>com outros </a:t>
            </a:r>
            <a:r>
              <a:rPr sz="1100" dirty="0" err="1"/>
              <a:t>aspetos</a:t>
            </a:r>
            <a:r>
              <a:rPr sz="1100" dirty="0"/>
              <a:t> da </a:t>
            </a:r>
            <a:r>
              <a:rPr sz="1100" dirty="0" err="1"/>
              <a:t>ação</a:t>
            </a:r>
            <a:r>
              <a:rPr sz="1100" dirty="0"/>
              <a:t> da mina </a:t>
            </a:r>
            <a:r>
              <a:rPr sz="1100" dirty="0" err="1"/>
              <a:t>podem</a:t>
            </a:r>
            <a:r>
              <a:rPr sz="1100" dirty="0"/>
              <a:t> </a:t>
            </a:r>
            <a:r>
              <a:rPr sz="1100" dirty="0" err="1"/>
              <a:t>melhorar</a:t>
            </a:r>
            <a:r>
              <a:rPr sz="1100" dirty="0"/>
              <a:t> a </a:t>
            </a:r>
            <a:r>
              <a:rPr sz="1100" dirty="0" err="1"/>
              <a:t>mudança</a:t>
            </a:r>
            <a:r>
              <a:rPr sz="1100" dirty="0"/>
              <a:t> de </a:t>
            </a:r>
            <a:r>
              <a:rPr sz="1100" dirty="0" err="1"/>
              <a:t>nível</a:t>
            </a:r>
            <a:r>
              <a:rPr sz="1100" dirty="0"/>
              <a:t> de </a:t>
            </a:r>
            <a:r>
              <a:rPr sz="1100" dirty="0" err="1"/>
              <a:t>resultado</a:t>
            </a:r>
            <a:r>
              <a:rPr sz="1100" dirty="0"/>
              <a:t>, </a:t>
            </a:r>
            <a:r>
              <a:rPr sz="1100" dirty="0" err="1"/>
              <a:t>conforme</a:t>
            </a:r>
            <a:r>
              <a:rPr sz="1100" dirty="0"/>
              <a:t> </a:t>
            </a:r>
            <a:r>
              <a:rPr sz="1100" dirty="0" err="1"/>
              <a:t>ilustrado</a:t>
            </a:r>
            <a:r>
              <a:rPr sz="1100" dirty="0"/>
              <a:t> </a:t>
            </a:r>
            <a:r>
              <a:rPr sz="1100" dirty="0" err="1"/>
              <a:t>nesta</a:t>
            </a:r>
            <a:r>
              <a:rPr sz="1100" dirty="0"/>
              <a:t> </a:t>
            </a:r>
            <a:r>
              <a:rPr sz="1100" dirty="0" err="1"/>
              <a:t>coluna</a:t>
            </a:r>
            <a:r>
              <a:rPr sz="1100" dirty="0"/>
              <a:t>. </a:t>
            </a:r>
            <a:r>
              <a:rPr sz="1100" dirty="0" err="1"/>
              <a:t>Estas</a:t>
            </a:r>
            <a:r>
              <a:rPr sz="1100" dirty="0"/>
              <a:t> </a:t>
            </a:r>
            <a:r>
              <a:rPr sz="1100" dirty="0" err="1"/>
              <a:t>ligações</a:t>
            </a:r>
            <a:r>
              <a:rPr sz="1100" dirty="0"/>
              <a:t> </a:t>
            </a:r>
            <a:r>
              <a:rPr sz="1100" dirty="0" err="1"/>
              <a:t>estratégicas</a:t>
            </a:r>
            <a:r>
              <a:rPr sz="1100" dirty="0"/>
              <a:t> </a:t>
            </a:r>
            <a:r>
              <a:rPr sz="1100" dirty="0" err="1"/>
              <a:t>devem</a:t>
            </a:r>
            <a:r>
              <a:rPr sz="1100" dirty="0"/>
              <a:t> ser </a:t>
            </a:r>
            <a:r>
              <a:rPr sz="1100" dirty="0" err="1"/>
              <a:t>consideradas</a:t>
            </a:r>
            <a:r>
              <a:rPr sz="1100" dirty="0"/>
              <a:t> </a:t>
            </a:r>
            <a:r>
              <a:rPr sz="1100" dirty="0" err="1"/>
              <a:t>pelos</a:t>
            </a:r>
            <a:r>
              <a:rPr sz="1100" dirty="0"/>
              <a:t> </a:t>
            </a:r>
            <a:r>
              <a:rPr sz="1100" dirty="0" err="1"/>
              <a:t>implementadores</a:t>
            </a:r>
            <a:r>
              <a:rPr sz="1100" dirty="0"/>
              <a:t> para </a:t>
            </a:r>
            <a:r>
              <a:rPr sz="1100" dirty="0" err="1"/>
              <a:t>maximizar</a:t>
            </a:r>
            <a:r>
              <a:rPr sz="1100" dirty="0"/>
              <a:t> o valor </a:t>
            </a:r>
            <a:r>
              <a:rPr sz="1100" dirty="0" err="1"/>
              <a:t>acrescentado</a:t>
            </a:r>
            <a:r>
              <a:rPr sz="1100" dirty="0"/>
              <a:t> do </a:t>
            </a:r>
            <a:r>
              <a:rPr sz="1100" dirty="0" err="1"/>
              <a:t>setor</a:t>
            </a:r>
            <a:endParaRPr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8BB7CF2-A0B6-DAF9-B715-0278C873D82A}"/>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353632-4D7F-9955-7A7D-9651D9BEB93A}"/>
              </a:ext>
            </a:extLst>
          </p:cNvPr>
          <p:cNvSpPr/>
          <p:nvPr/>
        </p:nvSpPr>
        <p:spPr>
          <a:xfrm>
            <a:off x="353406" y="196215"/>
            <a:ext cx="10586343" cy="615553"/>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rPr dirty="0"/>
              <a:t>Teoria da </a:t>
            </a:r>
            <a:r>
              <a:rPr dirty="0" err="1"/>
              <a:t>Ação</a:t>
            </a:r>
            <a:r>
              <a:rPr dirty="0"/>
              <a:t>:</a:t>
            </a:r>
            <a:r>
              <a:rPr b="1" dirty="0"/>
              <a:t> </a:t>
            </a:r>
            <a:r>
              <a:rPr lang="pt-PT" b="1" dirty="0"/>
              <a:t>libertação</a:t>
            </a:r>
            <a:r>
              <a:rPr b="1" dirty="0"/>
              <a:t> de terra </a:t>
            </a:r>
            <a:r>
              <a:rPr b="1" dirty="0" err="1"/>
              <a:t>através</a:t>
            </a:r>
            <a:r>
              <a:rPr b="1" dirty="0"/>
              <a:t> de </a:t>
            </a:r>
            <a:r>
              <a:rPr b="1" dirty="0" err="1"/>
              <a:t>levantamento</a:t>
            </a:r>
            <a:r>
              <a:rPr b="1" dirty="0"/>
              <a:t> </a:t>
            </a:r>
            <a:r>
              <a:rPr b="1" dirty="0" err="1"/>
              <a:t>técnico</a:t>
            </a:r>
            <a:r>
              <a:rPr b="1" dirty="0"/>
              <a:t> e </a:t>
            </a:r>
            <a:r>
              <a:rPr b="1" dirty="0" err="1"/>
              <a:t>libertação</a:t>
            </a:r>
            <a:r>
              <a:rPr b="1" dirty="0"/>
              <a:t> de </a:t>
            </a:r>
            <a:r>
              <a:rPr b="1" dirty="0" err="1"/>
              <a:t>artilharia</a:t>
            </a:r>
            <a:r>
              <a:rPr b="1" dirty="0"/>
              <a:t> </a:t>
            </a:r>
            <a:r>
              <a:rPr b="1" dirty="0" err="1"/>
              <a:t>explosiva</a:t>
            </a:r>
            <a:endParaRPr lang="en-GB" sz="1200" dirty="0">
              <a:solidFill>
                <a:schemeClr val="accent1"/>
              </a:solidFill>
              <a:latin typeface="Arial" panose="020B0604020202020204" pitchFamily="34" charset="0"/>
              <a:ea typeface="+mj-ea"/>
              <a:cs typeface="+mj-cs"/>
            </a:endParaRPr>
          </a:p>
        </p:txBody>
      </p:sp>
      <p:sp>
        <p:nvSpPr>
          <p:cNvPr id="18" name="Flowchart: Connector 9">
            <a:extLst>
              <a:ext uri="{FF2B5EF4-FFF2-40B4-BE49-F238E27FC236}">
                <a16:creationId xmlns:a16="http://schemas.microsoft.com/office/drawing/2014/main" id="{9D7D12AB-0D3E-493A-697F-669EC109A2F0}"/>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br>
              <a:rPr lang="en-GB" sz="1200" b="1" dirty="0">
                <a:solidFill>
                  <a:srgbClr val="002060"/>
                </a:solidFill>
                <a:latin typeface="Arial" panose="020B0604020202020204" pitchFamily="34" charset="0"/>
              </a:rPr>
            </a:br>
            <a:r>
              <a:rPr lang="pt-PT" sz="1200" dirty="0"/>
              <a:t>libertação</a:t>
            </a:r>
            <a:r>
              <a:rPr sz="1200" dirty="0"/>
              <a:t> </a:t>
            </a:r>
            <a:endParaRPr lang="it-IT" sz="1200" dirty="0"/>
          </a:p>
          <a:p>
            <a:pPr algn="ctr">
              <a:defRPr sz="1400" b="1">
                <a:solidFill>
                  <a:srgbClr val="002060"/>
                </a:solidFill>
                <a:latin typeface="Arial" panose="020B0604020202020204" pitchFamily="34" charset="0"/>
              </a:defRPr>
            </a:pPr>
            <a:r>
              <a:rPr sz="1200" dirty="0"/>
              <a:t>DE </a:t>
            </a:r>
            <a:r>
              <a:rPr sz="1200" dirty="0" err="1"/>
              <a:t>terras</a:t>
            </a:r>
            <a:r>
              <a:rPr sz="1200" dirty="0"/>
              <a:t> </a:t>
            </a:r>
            <a:br>
              <a:rPr lang="en-GB" sz="1200" b="1" dirty="0">
                <a:solidFill>
                  <a:srgbClr val="002060"/>
                </a:solidFill>
                <a:latin typeface="Arial" panose="020B0604020202020204" pitchFamily="34" charset="0"/>
              </a:rPr>
            </a:br>
            <a:r>
              <a:rPr sz="1200" dirty="0"/>
              <a:t>– TS E </a:t>
            </a:r>
            <a:br>
              <a:rPr lang="en-GB" sz="1200" b="1" dirty="0">
                <a:solidFill>
                  <a:srgbClr val="002060"/>
                </a:solidFill>
                <a:latin typeface="Arial" panose="020B0604020202020204" pitchFamily="34" charset="0"/>
              </a:rPr>
            </a:br>
            <a:r>
              <a:rPr sz="1200" dirty="0" err="1"/>
              <a:t>libertação</a:t>
            </a:r>
            <a:endParaRPr sz="1200" dirty="0"/>
          </a:p>
          <a:p>
            <a:pPr algn="ctr"/>
            <a:endParaRPr lang="en-GB" sz="1200" b="1" dirty="0">
              <a:solidFill>
                <a:srgbClr val="002060"/>
              </a:solidFill>
              <a:latin typeface="Arial" panose="020B0604020202020204" pitchFamily="34" charset="0"/>
            </a:endParaRPr>
          </a:p>
        </p:txBody>
      </p:sp>
      <p:sp>
        <p:nvSpPr>
          <p:cNvPr id="15" name="Slide Number Placeholder 5">
            <a:extLst>
              <a:ext uri="{FF2B5EF4-FFF2-40B4-BE49-F238E27FC236}">
                <a16:creationId xmlns:a16="http://schemas.microsoft.com/office/drawing/2014/main" id="{BA6DEB31-0128-674A-8E5E-3CD75D9C222D}"/>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38</a:t>
            </a:fld>
            <a:endParaRPr lang="en-GB" sz="1050" dirty="0"/>
          </a:p>
        </p:txBody>
      </p:sp>
    </p:spTree>
    <p:extLst>
      <p:ext uri="{BB962C8B-B14F-4D97-AF65-F5344CB8AC3E}">
        <p14:creationId xmlns:p14="http://schemas.microsoft.com/office/powerpoint/2010/main" val="65713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F847D-7D66-42F8-860E-58137D432F67}"/>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CF2E57E3-E56F-0656-3AA5-143BDBFEF3F9}"/>
              </a:ext>
            </a:extLst>
          </p:cNvPr>
          <p:cNvGraphicFramePr>
            <a:graphicFrameLocks noGrp="1"/>
          </p:cNvGraphicFramePr>
          <p:nvPr/>
        </p:nvGraphicFramePr>
        <p:xfrm>
          <a:off x="945371" y="1304144"/>
          <a:ext cx="9962906" cy="481776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pPr>
                        <a:defRPr sz="1400">
                          <a:latin typeface="Arial" panose="020B0604020202020204" pitchFamily="34" charset="0"/>
                        </a:defRPr>
                      </a:pPr>
                      <a:r>
                        <a:rPr b="1" dirty="0" err="1"/>
                        <a:t>Perguntas</a:t>
                      </a:r>
                      <a:r>
                        <a:rPr b="1" dirty="0"/>
                        <a:t> de </a:t>
                      </a:r>
                      <a:r>
                        <a:rPr b="1" dirty="0" err="1"/>
                        <a:t>reflexão</a:t>
                      </a:r>
                      <a:r>
                        <a:rPr b="1" dirty="0"/>
                        <a:t> a </a:t>
                      </a:r>
                      <a:r>
                        <a:rPr b="1" dirty="0" err="1"/>
                        <a:t>serem</a:t>
                      </a:r>
                      <a:r>
                        <a:rPr b="1" dirty="0"/>
                        <a:t> </a:t>
                      </a:r>
                      <a:r>
                        <a:rPr b="1" dirty="0" err="1"/>
                        <a:t>usadas</a:t>
                      </a:r>
                      <a:r>
                        <a:rPr b="1" dirty="0"/>
                        <a:t> pela </a:t>
                      </a:r>
                      <a:r>
                        <a:rPr b="1" dirty="0" err="1"/>
                        <a:t>equipa</a:t>
                      </a:r>
                      <a:r>
                        <a:rPr b="1" dirty="0"/>
                        <a:t> </a:t>
                      </a:r>
                      <a:r>
                        <a:rPr dirty="0"/>
                        <a:t>para </a:t>
                      </a:r>
                      <a:r>
                        <a:rPr dirty="0" err="1"/>
                        <a:t>avaliar</a:t>
                      </a:r>
                      <a:r>
                        <a:rPr dirty="0"/>
                        <a:t> o </a:t>
                      </a:r>
                      <a:r>
                        <a:rPr dirty="0" err="1"/>
                        <a:t>desempenho</a:t>
                      </a:r>
                      <a:r>
                        <a:rPr dirty="0"/>
                        <a:t> </a:t>
                      </a:r>
                      <a:r>
                        <a:rPr dirty="0" err="1"/>
                        <a:t>em</a:t>
                      </a:r>
                      <a:r>
                        <a:rPr dirty="0"/>
                        <a:t> </a:t>
                      </a:r>
                      <a:r>
                        <a:rPr dirty="0" err="1"/>
                        <a:t>relação</a:t>
                      </a:r>
                      <a:r>
                        <a:rPr dirty="0"/>
                        <a:t> à </a:t>
                      </a:r>
                      <a:r>
                        <a:rPr dirty="0" err="1"/>
                        <a:t>entrega</a:t>
                      </a:r>
                      <a:r>
                        <a:rPr dirty="0"/>
                        <a:t> de </a:t>
                      </a:r>
                      <a:r>
                        <a:rPr dirty="0" err="1"/>
                        <a:t>uma</a:t>
                      </a:r>
                      <a:r>
                        <a:rPr dirty="0"/>
                        <a:t> </a:t>
                      </a:r>
                      <a:r>
                        <a:rPr dirty="0" err="1"/>
                        <a:t>maneira</a:t>
                      </a:r>
                      <a:r>
                        <a:rPr dirty="0"/>
                        <a:t> </a:t>
                      </a:r>
                      <a:r>
                        <a:rPr dirty="0" err="1"/>
                        <a:t>sensível</a:t>
                      </a:r>
                      <a:r>
                        <a:rPr dirty="0"/>
                        <a:t> e </a:t>
                      </a:r>
                      <a:r>
                        <a:rPr dirty="0" err="1"/>
                        <a:t>inclusiva</a:t>
                      </a:r>
                      <a:r>
                        <a:rPr dirty="0"/>
                        <a:t> </a:t>
                      </a:r>
                      <a:r>
                        <a:rPr dirty="0" err="1"/>
                        <a:t>ao</a:t>
                      </a:r>
                      <a:r>
                        <a:rPr dirty="0"/>
                        <a:t> </a:t>
                      </a:r>
                      <a:r>
                        <a:rPr dirty="0" err="1"/>
                        <a:t>conflito</a:t>
                      </a:r>
                      <a:r>
                        <a:rPr dirty="0"/>
                        <a:t>, </a:t>
                      </a:r>
                      <a:r>
                        <a:rPr dirty="0" err="1"/>
                        <a:t>coordenando</a:t>
                      </a:r>
                      <a:r>
                        <a:rPr dirty="0"/>
                        <a:t> </a:t>
                      </a:r>
                      <a:r>
                        <a:rPr dirty="0" err="1"/>
                        <a:t>dentro</a:t>
                      </a:r>
                      <a:r>
                        <a:rPr dirty="0"/>
                        <a:t> e fora do </a:t>
                      </a:r>
                      <a:r>
                        <a:rPr dirty="0" err="1"/>
                        <a:t>setor</a:t>
                      </a:r>
                      <a:r>
                        <a:rPr dirty="0"/>
                        <a:t> para </a:t>
                      </a:r>
                      <a:r>
                        <a:rPr dirty="0" err="1"/>
                        <a:t>maximizar</a:t>
                      </a:r>
                      <a:r>
                        <a:rPr dirty="0"/>
                        <a:t> o valor </a:t>
                      </a:r>
                      <a:r>
                        <a:rPr dirty="0" err="1"/>
                        <a:t>estratégico</a:t>
                      </a:r>
                      <a:r>
                        <a:rPr dirty="0"/>
                        <a:t> de </a:t>
                      </a:r>
                      <a:r>
                        <a:rPr dirty="0" err="1"/>
                        <a:t>libertação</a:t>
                      </a:r>
                      <a:r>
                        <a:rPr dirty="0"/>
                        <a:t> de </a:t>
                      </a:r>
                      <a:r>
                        <a:rPr dirty="0" err="1"/>
                        <a:t>terras</a:t>
                      </a:r>
                      <a:r>
                        <a:rPr dirty="0"/>
                        <a:t> </a:t>
                      </a:r>
                      <a:r>
                        <a:rPr dirty="0" err="1"/>
                        <a:t>através</a:t>
                      </a:r>
                      <a:r>
                        <a:rPr dirty="0"/>
                        <a:t> de TS e </a:t>
                      </a:r>
                      <a:r>
                        <a:rPr dirty="0" err="1"/>
                        <a:t>libertação</a:t>
                      </a:r>
                      <a:r>
                        <a:rPr dirty="0"/>
                        <a:t> de EO</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 </a:t>
                      </a:r>
                      <a:r>
                        <a:rPr dirty="0" err="1"/>
                        <a:t>libertação</a:t>
                      </a:r>
                      <a:r>
                        <a:rPr dirty="0"/>
                        <a:t> de </a:t>
                      </a:r>
                      <a:r>
                        <a:rPr dirty="0" err="1"/>
                        <a:t>terras</a:t>
                      </a:r>
                      <a:r>
                        <a:rPr dirty="0"/>
                        <a:t> </a:t>
                      </a:r>
                      <a:r>
                        <a:rPr dirty="0" err="1"/>
                        <a:t>faz</a:t>
                      </a:r>
                      <a:r>
                        <a:rPr dirty="0"/>
                        <a:t> </a:t>
                      </a:r>
                      <a:r>
                        <a:rPr dirty="0" err="1"/>
                        <a:t>parte</a:t>
                      </a:r>
                      <a:r>
                        <a:rPr dirty="0"/>
                        <a:t> das agendas </a:t>
                      </a:r>
                      <a:r>
                        <a:rPr dirty="0" err="1"/>
                        <a:t>humanitárias</a:t>
                      </a:r>
                      <a:r>
                        <a:rPr dirty="0"/>
                        <a:t>, de </a:t>
                      </a:r>
                      <a:r>
                        <a:rPr dirty="0" err="1"/>
                        <a:t>desenvolvimento</a:t>
                      </a:r>
                      <a:r>
                        <a:rPr dirty="0"/>
                        <a:t> </a:t>
                      </a:r>
                      <a:r>
                        <a:rPr dirty="0" err="1"/>
                        <a:t>ou</a:t>
                      </a:r>
                      <a:r>
                        <a:rPr dirty="0"/>
                        <a:t> de </a:t>
                      </a:r>
                      <a:r>
                        <a:rPr dirty="0" err="1"/>
                        <a:t>estabilização</a:t>
                      </a:r>
                      <a:r>
                        <a:rPr dirty="0"/>
                        <a:t> </a:t>
                      </a:r>
                      <a:r>
                        <a:rPr dirty="0" err="1"/>
                        <a:t>coordenadas</a:t>
                      </a:r>
                      <a:r>
                        <a:rPr dirty="0"/>
                        <a:t>? </a:t>
                      </a:r>
                      <a:r>
                        <a:rPr dirty="0" err="1"/>
                        <a:t>Isso</a:t>
                      </a:r>
                      <a:r>
                        <a:rPr dirty="0"/>
                        <a:t> </a:t>
                      </a:r>
                      <a:r>
                        <a:rPr dirty="0" err="1"/>
                        <a:t>está</a:t>
                      </a:r>
                      <a:r>
                        <a:rPr dirty="0"/>
                        <a:t> a </a:t>
                      </a:r>
                      <a:r>
                        <a:rPr dirty="0" err="1"/>
                        <a:t>levar</a:t>
                      </a:r>
                      <a:r>
                        <a:rPr dirty="0"/>
                        <a:t> a um </a:t>
                      </a:r>
                      <a:r>
                        <a:rPr dirty="0" err="1"/>
                        <a:t>apoio</a:t>
                      </a:r>
                      <a:r>
                        <a:rPr dirty="0"/>
                        <a:t> </a:t>
                      </a:r>
                      <a:r>
                        <a:rPr dirty="0" err="1"/>
                        <a:t>complementar</a:t>
                      </a:r>
                      <a:r>
                        <a:rPr dirty="0"/>
                        <a:t> que </a:t>
                      </a:r>
                      <a:r>
                        <a:rPr dirty="0" err="1"/>
                        <a:t>pode</a:t>
                      </a:r>
                      <a:r>
                        <a:rPr dirty="0"/>
                        <a:t> </a:t>
                      </a:r>
                      <a:r>
                        <a:rPr dirty="0" err="1"/>
                        <a:t>melhorar</a:t>
                      </a:r>
                      <a:r>
                        <a:rPr dirty="0"/>
                        <a:t> </a:t>
                      </a:r>
                      <a:r>
                        <a:rPr dirty="0" err="1"/>
                        <a:t>os</a:t>
                      </a:r>
                      <a:r>
                        <a:rPr dirty="0"/>
                        <a:t> </a:t>
                      </a:r>
                      <a:r>
                        <a:rPr dirty="0" err="1"/>
                        <a:t>resultados</a:t>
                      </a:r>
                      <a:r>
                        <a:rPr dirty="0"/>
                        <a:t> da </a:t>
                      </a:r>
                      <a:r>
                        <a:rPr dirty="0" err="1"/>
                        <a:t>ação</a:t>
                      </a:r>
                      <a:r>
                        <a:rPr dirty="0"/>
                        <a:t> de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 </a:t>
                      </a:r>
                      <a:r>
                        <a:rPr dirty="0" err="1"/>
                        <a:t>priorização</a:t>
                      </a:r>
                      <a:r>
                        <a:rPr dirty="0"/>
                        <a:t> das </a:t>
                      </a:r>
                      <a:r>
                        <a:rPr dirty="0" err="1"/>
                        <a:t>tarefas</a:t>
                      </a:r>
                      <a:r>
                        <a:rPr dirty="0"/>
                        <a:t> de </a:t>
                      </a:r>
                      <a:r>
                        <a:rPr dirty="0" err="1"/>
                        <a:t>libertação</a:t>
                      </a:r>
                      <a:r>
                        <a:rPr dirty="0"/>
                        <a:t> de </a:t>
                      </a:r>
                      <a:r>
                        <a:rPr dirty="0" err="1"/>
                        <a:t>terras</a:t>
                      </a:r>
                      <a:r>
                        <a:rPr dirty="0"/>
                        <a:t> é </a:t>
                      </a:r>
                      <a:r>
                        <a:rPr dirty="0" err="1"/>
                        <a:t>baseada</a:t>
                      </a:r>
                      <a:r>
                        <a:rPr dirty="0"/>
                        <a:t> </a:t>
                      </a:r>
                      <a:r>
                        <a:rPr dirty="0" err="1"/>
                        <a:t>nas</a:t>
                      </a:r>
                      <a:r>
                        <a:rPr dirty="0"/>
                        <a:t> </a:t>
                      </a:r>
                      <a:r>
                        <a:rPr dirty="0" err="1"/>
                        <a:t>necessidades</a:t>
                      </a:r>
                      <a:r>
                        <a:rPr dirty="0"/>
                        <a:t> da </a:t>
                      </a:r>
                      <a:r>
                        <a:rPr dirty="0" err="1"/>
                        <a:t>comunidade</a:t>
                      </a:r>
                      <a:r>
                        <a:rPr dirty="0"/>
                        <a:t>? As </a:t>
                      </a:r>
                      <a:r>
                        <a:rPr dirty="0" err="1"/>
                        <a:t>comunidades</a:t>
                      </a:r>
                      <a:r>
                        <a:rPr dirty="0"/>
                        <a:t> </a:t>
                      </a:r>
                      <a:r>
                        <a:rPr dirty="0" err="1"/>
                        <a:t>foram</a:t>
                      </a:r>
                      <a:r>
                        <a:rPr dirty="0"/>
                        <a:t> </a:t>
                      </a:r>
                      <a:r>
                        <a:rPr dirty="0" err="1"/>
                        <a:t>suficientemente</a:t>
                      </a:r>
                      <a:r>
                        <a:rPr dirty="0"/>
                        <a:t> </a:t>
                      </a:r>
                      <a:r>
                        <a:rPr dirty="0" err="1"/>
                        <a:t>envolvidas</a:t>
                      </a:r>
                      <a:r>
                        <a:rPr dirty="0"/>
                        <a:t> </a:t>
                      </a:r>
                      <a:r>
                        <a:rPr dirty="0" err="1"/>
                        <a:t>por</a:t>
                      </a:r>
                      <a:r>
                        <a:rPr dirty="0"/>
                        <a:t> IP </a:t>
                      </a:r>
                      <a:r>
                        <a:rPr dirty="0" err="1"/>
                        <a:t>ou</a:t>
                      </a:r>
                      <a:r>
                        <a:rPr dirty="0"/>
                        <a:t> NMAA?  As </a:t>
                      </a:r>
                      <a:r>
                        <a:rPr dirty="0" err="1"/>
                        <a:t>comunidades</a:t>
                      </a:r>
                      <a:r>
                        <a:rPr dirty="0"/>
                        <a:t> </a:t>
                      </a:r>
                      <a:r>
                        <a:rPr dirty="0" err="1"/>
                        <a:t>estão</a:t>
                      </a:r>
                      <a:r>
                        <a:rPr dirty="0"/>
                        <a:t> a </a:t>
                      </a:r>
                      <a:r>
                        <a:rPr dirty="0" err="1"/>
                        <a:t>relatar</a:t>
                      </a:r>
                      <a:r>
                        <a:rPr dirty="0"/>
                        <a:t> que a </a:t>
                      </a:r>
                      <a:r>
                        <a:rPr dirty="0" err="1"/>
                        <a:t>priorização</a:t>
                      </a:r>
                      <a:r>
                        <a:rPr dirty="0"/>
                        <a:t> de TS e </a:t>
                      </a:r>
                      <a:r>
                        <a:rPr lang="pt-PT" dirty="0"/>
                        <a:t>libertação</a:t>
                      </a:r>
                      <a:r>
                        <a:rPr dirty="0"/>
                        <a:t> é </a:t>
                      </a:r>
                      <a:r>
                        <a:rPr dirty="0" err="1"/>
                        <a:t>responsiva</a:t>
                      </a:r>
                      <a:r>
                        <a:rPr dirty="0"/>
                        <a:t> </a:t>
                      </a:r>
                      <a:r>
                        <a:rPr dirty="0" err="1"/>
                        <a:t>às</a:t>
                      </a:r>
                      <a:r>
                        <a:rPr dirty="0"/>
                        <a:t> </a:t>
                      </a:r>
                      <a:r>
                        <a:rPr dirty="0" err="1"/>
                        <a:t>necessidades</a:t>
                      </a:r>
                      <a:r>
                        <a:rPr dirty="0"/>
                        <a:t> </a:t>
                      </a:r>
                      <a:r>
                        <a:rPr dirty="0" err="1"/>
                        <a:t>locais</a:t>
                      </a:r>
                      <a:r>
                        <a:rPr dirty="0"/>
                        <a:t>? As </a:t>
                      </a:r>
                      <a:r>
                        <a:rPr dirty="0" err="1"/>
                        <a:t>pessoas</a:t>
                      </a:r>
                      <a:r>
                        <a:rPr dirty="0"/>
                        <a:t> </a:t>
                      </a:r>
                      <a:r>
                        <a:rPr dirty="0" err="1"/>
                        <a:t>estão</a:t>
                      </a:r>
                      <a:r>
                        <a:rPr dirty="0"/>
                        <a:t> a usar a terra </a:t>
                      </a:r>
                      <a:r>
                        <a:rPr dirty="0" err="1"/>
                        <a:t>limpa</a:t>
                      </a:r>
                      <a:r>
                        <a:rPr dirty="0"/>
                        <a:t> com </a:t>
                      </a:r>
                      <a:r>
                        <a:rPr dirty="0" err="1"/>
                        <a:t>confiança</a:t>
                      </a:r>
                      <a:r>
                        <a:rPr dirty="0"/>
                        <a:t>?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Os</a:t>
                      </a:r>
                      <a:r>
                        <a:rPr dirty="0"/>
                        <a:t> IP </a:t>
                      </a:r>
                      <a:r>
                        <a:rPr dirty="0" err="1"/>
                        <a:t>estão</a:t>
                      </a:r>
                      <a:r>
                        <a:rPr dirty="0"/>
                        <a:t> a </a:t>
                      </a:r>
                      <a:r>
                        <a:rPr dirty="0" err="1"/>
                        <a:t>partilhar</a:t>
                      </a:r>
                      <a:r>
                        <a:rPr dirty="0"/>
                        <a:t> </a:t>
                      </a:r>
                      <a:r>
                        <a:rPr dirty="0" err="1"/>
                        <a:t>informações</a:t>
                      </a:r>
                      <a:r>
                        <a:rPr dirty="0"/>
                        <a:t> </a:t>
                      </a:r>
                      <a:r>
                        <a:rPr dirty="0" err="1"/>
                        <a:t>sobre</a:t>
                      </a:r>
                      <a:r>
                        <a:rPr dirty="0"/>
                        <a:t> </a:t>
                      </a:r>
                      <a:r>
                        <a:rPr dirty="0" err="1"/>
                        <a:t>questões</a:t>
                      </a:r>
                      <a:r>
                        <a:rPr dirty="0"/>
                        <a:t> </a:t>
                      </a:r>
                      <a:r>
                        <a:rPr dirty="0" err="1"/>
                        <a:t>específicas</a:t>
                      </a:r>
                      <a:r>
                        <a:rPr dirty="0"/>
                        <a:t> </a:t>
                      </a:r>
                      <a:r>
                        <a:rPr dirty="0" err="1"/>
                        <a:t>relacionadas</a:t>
                      </a:r>
                      <a:r>
                        <a:rPr dirty="0"/>
                        <a:t> com as </a:t>
                      </a:r>
                      <a:r>
                        <a:rPr dirty="0" err="1"/>
                        <a:t>vítimas</a:t>
                      </a:r>
                      <a:r>
                        <a:rPr dirty="0"/>
                        <a:t> com </a:t>
                      </a:r>
                      <a:r>
                        <a:rPr dirty="0" err="1"/>
                        <a:t>atores</a:t>
                      </a:r>
                      <a:r>
                        <a:rPr dirty="0"/>
                        <a:t> </a:t>
                      </a:r>
                      <a:r>
                        <a:rPr dirty="0" err="1"/>
                        <a:t>relevantes</a:t>
                      </a:r>
                      <a:r>
                        <a:rPr dirty="0"/>
                        <a:t> de outros </a:t>
                      </a:r>
                      <a:r>
                        <a:rPr dirty="0" err="1"/>
                        <a:t>setores</a:t>
                      </a:r>
                      <a:r>
                        <a:rPr dirty="0"/>
                        <a:t> e </a:t>
                      </a:r>
                      <a:r>
                        <a:rPr dirty="0" err="1"/>
                        <a:t>isso</a:t>
                      </a:r>
                      <a:r>
                        <a:rPr dirty="0"/>
                        <a:t> </a:t>
                      </a:r>
                      <a:r>
                        <a:rPr dirty="0" err="1"/>
                        <a:t>mobilizou</a:t>
                      </a:r>
                      <a:r>
                        <a:rPr dirty="0"/>
                        <a:t> </a:t>
                      </a:r>
                      <a:r>
                        <a:rPr dirty="0" err="1"/>
                        <a:t>uma</a:t>
                      </a:r>
                      <a:r>
                        <a:rPr dirty="0"/>
                        <a:t> </a:t>
                      </a:r>
                      <a:r>
                        <a:rPr dirty="0" err="1"/>
                        <a:t>resposta</a:t>
                      </a:r>
                      <a:r>
                        <a:rPr dirty="0"/>
                        <a:t> </a:t>
                      </a:r>
                      <a:r>
                        <a:rPr dirty="0" err="1"/>
                        <a:t>multissetorial</a:t>
                      </a:r>
                      <a:r>
                        <a:rPr dirty="0"/>
                        <a:t> para </a:t>
                      </a:r>
                      <a:r>
                        <a:rPr dirty="0" err="1"/>
                        <a:t>apoiar</a:t>
                      </a:r>
                      <a:r>
                        <a:rPr dirty="0"/>
                        <a:t> </a:t>
                      </a:r>
                      <a:r>
                        <a:rPr dirty="0" err="1"/>
                        <a:t>vítimas</a:t>
                      </a:r>
                      <a:r>
                        <a:rPr dirty="0"/>
                        <a:t> EO?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Os</a:t>
                      </a:r>
                      <a:r>
                        <a:rPr dirty="0"/>
                        <a:t> </a:t>
                      </a:r>
                      <a:r>
                        <a:rPr dirty="0" err="1"/>
                        <a:t>implementadores</a:t>
                      </a:r>
                      <a:r>
                        <a:rPr dirty="0"/>
                        <a:t> </a:t>
                      </a:r>
                      <a:r>
                        <a:rPr dirty="0" err="1"/>
                        <a:t>locais</a:t>
                      </a:r>
                      <a:r>
                        <a:rPr dirty="0"/>
                        <a:t> </a:t>
                      </a:r>
                      <a:r>
                        <a:rPr dirty="0" err="1"/>
                        <a:t>têm</a:t>
                      </a:r>
                      <a:r>
                        <a:rPr dirty="0"/>
                        <a:t> a </a:t>
                      </a:r>
                      <a:r>
                        <a:rPr dirty="0" err="1"/>
                        <a:t>capacidade</a:t>
                      </a:r>
                      <a:r>
                        <a:rPr dirty="0"/>
                        <a:t>, </a:t>
                      </a:r>
                      <a:r>
                        <a:rPr dirty="0" err="1"/>
                        <a:t>os</a:t>
                      </a:r>
                      <a:r>
                        <a:rPr dirty="0"/>
                        <a:t> </a:t>
                      </a:r>
                      <a:r>
                        <a:rPr dirty="0" err="1"/>
                        <a:t>recursos</a:t>
                      </a:r>
                      <a:r>
                        <a:rPr dirty="0"/>
                        <a:t> e a </a:t>
                      </a:r>
                      <a:r>
                        <a:rPr dirty="0" err="1"/>
                        <a:t>oportunidade</a:t>
                      </a:r>
                      <a:r>
                        <a:rPr dirty="0"/>
                        <a:t> de </a:t>
                      </a:r>
                      <a:r>
                        <a:rPr dirty="0" err="1"/>
                        <a:t>fornecer</a:t>
                      </a:r>
                      <a:r>
                        <a:rPr dirty="0"/>
                        <a:t> </a:t>
                      </a:r>
                      <a:r>
                        <a:rPr dirty="0" err="1"/>
                        <a:t>liderança</a:t>
                      </a:r>
                      <a:r>
                        <a:rPr dirty="0"/>
                        <a:t> e </a:t>
                      </a:r>
                      <a:r>
                        <a:rPr dirty="0" err="1"/>
                        <a:t>entrega</a:t>
                      </a:r>
                      <a:r>
                        <a:rPr dirty="0"/>
                        <a:t> da mina </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Os</a:t>
                      </a:r>
                      <a:r>
                        <a:rPr dirty="0"/>
                        <a:t> IP </a:t>
                      </a:r>
                      <a:r>
                        <a:rPr dirty="0" err="1"/>
                        <a:t>estão</a:t>
                      </a:r>
                      <a:r>
                        <a:rPr dirty="0"/>
                        <a:t> a </a:t>
                      </a:r>
                      <a:r>
                        <a:rPr dirty="0" err="1"/>
                        <a:t>conduzir</a:t>
                      </a:r>
                      <a:r>
                        <a:rPr dirty="0"/>
                        <a:t> à </a:t>
                      </a:r>
                      <a:r>
                        <a:rPr dirty="0" err="1"/>
                        <a:t>libertação</a:t>
                      </a:r>
                      <a:r>
                        <a:rPr dirty="0"/>
                        <a:t> de </a:t>
                      </a:r>
                      <a:r>
                        <a:rPr dirty="0" err="1"/>
                        <a:t>terras</a:t>
                      </a:r>
                      <a:r>
                        <a:rPr dirty="0"/>
                        <a:t> de forma </a:t>
                      </a:r>
                      <a:r>
                        <a:rPr dirty="0" err="1"/>
                        <a:t>equitativa</a:t>
                      </a:r>
                      <a:r>
                        <a:rPr dirty="0"/>
                        <a:t> e de </a:t>
                      </a:r>
                      <a:r>
                        <a:rPr dirty="0" err="1"/>
                        <a:t>maneira</a:t>
                      </a:r>
                      <a:r>
                        <a:rPr dirty="0"/>
                        <a:t> </a:t>
                      </a:r>
                      <a:r>
                        <a:rPr dirty="0" err="1"/>
                        <a:t>sensível</a:t>
                      </a:r>
                      <a:r>
                        <a:rPr dirty="0"/>
                        <a:t> a </a:t>
                      </a:r>
                      <a:r>
                        <a:rPr dirty="0" err="1"/>
                        <a:t>conflitos</a:t>
                      </a:r>
                      <a:r>
                        <a:rPr dirty="0"/>
                        <a:t>, </a:t>
                      </a:r>
                      <a:r>
                        <a:rPr dirty="0" err="1"/>
                        <a:t>sensível</a:t>
                      </a:r>
                      <a:r>
                        <a:rPr dirty="0"/>
                        <a:t> a </a:t>
                      </a:r>
                      <a:r>
                        <a:rPr dirty="0" err="1"/>
                        <a:t>género</a:t>
                      </a:r>
                      <a:r>
                        <a:rPr dirty="0"/>
                        <a:t> e </a:t>
                      </a:r>
                      <a:r>
                        <a:rPr dirty="0" err="1"/>
                        <a:t>inclusiva</a:t>
                      </a:r>
                      <a:r>
                        <a:rPr dirty="0"/>
                        <a:t> que beneficia </a:t>
                      </a:r>
                      <a:r>
                        <a:rPr dirty="0" err="1"/>
                        <a:t>grupos</a:t>
                      </a:r>
                      <a:r>
                        <a:rPr dirty="0"/>
                        <a:t> </a:t>
                      </a:r>
                      <a:r>
                        <a:rPr dirty="0" err="1"/>
                        <a:t>vulneráveis</a:t>
                      </a:r>
                      <a:r>
                        <a:rPr dirty="0"/>
                        <a:t> e </a:t>
                      </a:r>
                      <a:r>
                        <a:rPr dirty="0" err="1"/>
                        <a:t>marginalizados</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atividades</a:t>
                      </a:r>
                      <a:r>
                        <a:rPr dirty="0"/>
                        <a:t> de </a:t>
                      </a:r>
                      <a:r>
                        <a:rPr dirty="0" err="1"/>
                        <a:t>pesquisa</a:t>
                      </a:r>
                      <a:r>
                        <a:rPr dirty="0"/>
                        <a:t> e </a:t>
                      </a:r>
                      <a:r>
                        <a:rPr lang="pt-PT" dirty="0"/>
                        <a:t>libertação</a:t>
                      </a:r>
                      <a:r>
                        <a:rPr dirty="0"/>
                        <a:t> </a:t>
                      </a:r>
                      <a:r>
                        <a:rPr dirty="0" err="1"/>
                        <a:t>têm</a:t>
                      </a:r>
                      <a:r>
                        <a:rPr dirty="0"/>
                        <a:t> </a:t>
                      </a:r>
                      <a:r>
                        <a:rPr dirty="0" err="1"/>
                        <a:t>impacto</a:t>
                      </a:r>
                      <a:r>
                        <a:rPr dirty="0"/>
                        <a:t> no </a:t>
                      </a:r>
                      <a:r>
                        <a:rPr dirty="0" err="1"/>
                        <a:t>meio</a:t>
                      </a:r>
                      <a:r>
                        <a:rPr dirty="0"/>
                        <a:t> </a:t>
                      </a:r>
                      <a:r>
                        <a:rPr dirty="0" err="1"/>
                        <a:t>ambiente</a:t>
                      </a:r>
                      <a:r>
                        <a:rPr dirty="0"/>
                        <a:t> (</a:t>
                      </a:r>
                      <a:r>
                        <a:rPr dirty="0" err="1"/>
                        <a:t>positivo</a:t>
                      </a:r>
                      <a:r>
                        <a:rPr dirty="0"/>
                        <a:t> </a:t>
                      </a:r>
                      <a:r>
                        <a:rPr dirty="0" err="1"/>
                        <a:t>ou</a:t>
                      </a:r>
                      <a:r>
                        <a:rPr dirty="0"/>
                        <a:t> </a:t>
                      </a:r>
                      <a:r>
                        <a:rPr dirty="0" err="1"/>
                        <a:t>negativo</a:t>
                      </a:r>
                      <a:r>
                        <a:rPr dirty="0"/>
                        <a:t>), </a:t>
                      </a:r>
                      <a:r>
                        <a:rPr dirty="0" err="1"/>
                        <a:t>intencional</a:t>
                      </a:r>
                      <a:r>
                        <a:rPr dirty="0"/>
                        <a:t> </a:t>
                      </a:r>
                      <a:r>
                        <a:rPr dirty="0" err="1"/>
                        <a:t>ou</a:t>
                      </a:r>
                      <a:r>
                        <a:rPr dirty="0"/>
                        <a:t> </a:t>
                      </a:r>
                      <a:r>
                        <a:rPr dirty="0" err="1"/>
                        <a:t>não</a:t>
                      </a:r>
                      <a:r>
                        <a:rPr dirty="0"/>
                        <a:t> </a:t>
                      </a:r>
                      <a:r>
                        <a:rPr dirty="0" err="1"/>
                        <a:t>intencional</a:t>
                      </a:r>
                      <a:r>
                        <a:rPr dirty="0"/>
                        <a:t>? </a:t>
                      </a:r>
                      <a:r>
                        <a:rPr dirty="0" err="1"/>
                        <a:t>Existem</a:t>
                      </a:r>
                      <a:r>
                        <a:rPr dirty="0"/>
                        <a:t> </a:t>
                      </a:r>
                      <a:r>
                        <a:rPr dirty="0" err="1"/>
                        <a:t>políticas</a:t>
                      </a:r>
                      <a:r>
                        <a:rPr dirty="0"/>
                        <a:t> para resolver </a:t>
                      </a:r>
                      <a:r>
                        <a:rPr dirty="0" err="1"/>
                        <a:t>este</a:t>
                      </a:r>
                      <a:r>
                        <a:rPr dirty="0"/>
                        <a:t> </a:t>
                      </a:r>
                      <a:r>
                        <a:rPr dirty="0" err="1"/>
                        <a:t>problema</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evidências</a:t>
                      </a:r>
                      <a:r>
                        <a:rPr dirty="0"/>
                        <a:t> </a:t>
                      </a:r>
                      <a:r>
                        <a:rPr dirty="0" err="1"/>
                        <a:t>disponíveis</a:t>
                      </a:r>
                      <a:r>
                        <a:rPr dirty="0"/>
                        <a:t> </a:t>
                      </a:r>
                      <a:r>
                        <a:rPr dirty="0" err="1"/>
                        <a:t>são</a:t>
                      </a:r>
                      <a:r>
                        <a:rPr dirty="0"/>
                        <a:t> </a:t>
                      </a:r>
                      <a:r>
                        <a:rPr dirty="0" err="1"/>
                        <a:t>usadas</a:t>
                      </a:r>
                      <a:r>
                        <a:rPr dirty="0"/>
                        <a:t> para </a:t>
                      </a:r>
                      <a:r>
                        <a:rPr dirty="0" err="1"/>
                        <a:t>informar</a:t>
                      </a:r>
                      <a:r>
                        <a:rPr dirty="0"/>
                        <a:t> </a:t>
                      </a:r>
                      <a:r>
                        <a:rPr dirty="0" err="1"/>
                        <a:t>políticas</a:t>
                      </a:r>
                      <a:r>
                        <a:rPr dirty="0"/>
                        <a:t> e </a:t>
                      </a:r>
                      <a:r>
                        <a:rPr dirty="0" err="1"/>
                        <a:t>programação</a:t>
                      </a:r>
                      <a:r>
                        <a:rPr dirty="0"/>
                        <a:t>? As </a:t>
                      </a:r>
                      <a:r>
                        <a:rPr dirty="0" err="1"/>
                        <a:t>lições</a:t>
                      </a:r>
                      <a:r>
                        <a:rPr dirty="0"/>
                        <a:t> </a:t>
                      </a:r>
                      <a:r>
                        <a:rPr dirty="0" err="1"/>
                        <a:t>são</a:t>
                      </a:r>
                      <a:r>
                        <a:rPr dirty="0"/>
                        <a:t> </a:t>
                      </a:r>
                      <a:r>
                        <a:rPr dirty="0" err="1"/>
                        <a:t>aprendidas</a:t>
                      </a:r>
                      <a:r>
                        <a:rPr dirty="0"/>
                        <a:t> e </a:t>
                      </a:r>
                      <a:r>
                        <a:rPr dirty="0" err="1"/>
                        <a:t>refletidas</a:t>
                      </a:r>
                      <a:r>
                        <a:rPr dirty="0"/>
                        <a:t> para </a:t>
                      </a:r>
                      <a:r>
                        <a:rPr dirty="0" err="1"/>
                        <a:t>melhorar</a:t>
                      </a:r>
                      <a:r>
                        <a:rPr dirty="0"/>
                        <a:t> </a:t>
                      </a:r>
                      <a:r>
                        <a:rPr dirty="0" err="1"/>
                        <a:t>continuamente</a:t>
                      </a:r>
                      <a:r>
                        <a:rPr dirty="0"/>
                        <a:t> a </a:t>
                      </a:r>
                      <a:r>
                        <a:rPr dirty="0" err="1"/>
                        <a:t>eficácia</a:t>
                      </a:r>
                      <a:r>
                        <a:rPr dirty="0"/>
                        <a:t> da </a:t>
                      </a:r>
                      <a:r>
                        <a:rPr dirty="0" err="1"/>
                        <a:t>ação</a:t>
                      </a:r>
                      <a:r>
                        <a:rPr dirty="0"/>
                        <a:t> de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4" name="Rectangle 3">
            <a:extLst>
              <a:ext uri="{FF2B5EF4-FFF2-40B4-BE49-F238E27FC236}">
                <a16:creationId xmlns:a16="http://schemas.microsoft.com/office/drawing/2014/main" id="{9A0ECCAA-AEB1-AB1B-B0CF-AB07AA97EDAD}"/>
              </a:ext>
            </a:extLst>
          </p:cNvPr>
          <p:cNvSpPr/>
          <p:nvPr/>
        </p:nvSpPr>
        <p:spPr>
          <a:xfrm>
            <a:off x="353406" y="196215"/>
            <a:ext cx="10696512" cy="615553"/>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rPr dirty="0"/>
              <a:t>Teoria da </a:t>
            </a:r>
            <a:r>
              <a:rPr dirty="0" err="1"/>
              <a:t>Ação</a:t>
            </a:r>
            <a:r>
              <a:rPr dirty="0"/>
              <a:t>:</a:t>
            </a:r>
            <a:r>
              <a:rPr b="1" dirty="0"/>
              <a:t> </a:t>
            </a:r>
            <a:r>
              <a:rPr lang="pt-PT" b="1" dirty="0"/>
              <a:t>libertação</a:t>
            </a:r>
            <a:r>
              <a:rPr b="1" dirty="0"/>
              <a:t> de terra </a:t>
            </a:r>
            <a:r>
              <a:rPr b="1" dirty="0" err="1"/>
              <a:t>através</a:t>
            </a:r>
            <a:r>
              <a:rPr b="1" dirty="0"/>
              <a:t> de </a:t>
            </a:r>
            <a:r>
              <a:rPr b="1" dirty="0" err="1"/>
              <a:t>levantamento</a:t>
            </a:r>
            <a:r>
              <a:rPr b="1" dirty="0"/>
              <a:t> </a:t>
            </a:r>
            <a:r>
              <a:rPr b="1" dirty="0" err="1"/>
              <a:t>técnico</a:t>
            </a:r>
            <a:r>
              <a:rPr b="1" dirty="0"/>
              <a:t> e </a:t>
            </a:r>
            <a:r>
              <a:rPr b="1" dirty="0" err="1"/>
              <a:t>libertação</a:t>
            </a:r>
            <a:r>
              <a:rPr b="1" dirty="0"/>
              <a:t> de </a:t>
            </a:r>
            <a:r>
              <a:rPr b="1" dirty="0" err="1"/>
              <a:t>artilharia</a:t>
            </a:r>
            <a:r>
              <a:rPr b="1" dirty="0"/>
              <a:t> </a:t>
            </a:r>
            <a:r>
              <a:rPr b="1" dirty="0" err="1"/>
              <a:t>explosiva</a:t>
            </a:r>
            <a:endParaRPr lang="en-GB" sz="1400" dirty="0">
              <a:solidFill>
                <a:schemeClr val="accent1"/>
              </a:solidFill>
              <a:latin typeface="Arial" panose="020B0604020202020204" pitchFamily="34" charset="0"/>
              <a:ea typeface="+mj-ea"/>
              <a:cs typeface="+mj-cs"/>
            </a:endParaRPr>
          </a:p>
        </p:txBody>
      </p:sp>
      <p:sp>
        <p:nvSpPr>
          <p:cNvPr id="5" name="Slide Number Placeholder 5">
            <a:extLst>
              <a:ext uri="{FF2B5EF4-FFF2-40B4-BE49-F238E27FC236}">
                <a16:creationId xmlns:a16="http://schemas.microsoft.com/office/drawing/2014/main" id="{0B8DB996-60F6-4B4D-9D9D-88FFF5A897A8}"/>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39</a:t>
            </a:fld>
            <a:endParaRPr lang="en-GB" dirty="0"/>
          </a:p>
        </p:txBody>
      </p:sp>
    </p:spTree>
    <p:extLst>
      <p:ext uri="{BB962C8B-B14F-4D97-AF65-F5344CB8AC3E}">
        <p14:creationId xmlns:p14="http://schemas.microsoft.com/office/powerpoint/2010/main" val="402308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945371" y="764251"/>
            <a:ext cx="11448278"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Acronym List</a:t>
            </a:r>
            <a:endParaRPr kumimoji="0" lang="en-GB" sz="14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18455" y="18175"/>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2C7501F2-F7AB-5030-6DAB-C1FC1DC43F3A}"/>
              </a:ext>
            </a:extLst>
          </p:cNvPr>
          <p:cNvGraphicFramePr>
            <a:graphicFrameLocks noGrp="1"/>
          </p:cNvGraphicFramePr>
          <p:nvPr>
            <p:extLst>
              <p:ext uri="{D42A27DB-BD31-4B8C-83A1-F6EECF244321}">
                <p14:modId xmlns:p14="http://schemas.microsoft.com/office/powerpoint/2010/main" val="3467877559"/>
              </p:ext>
            </p:extLst>
          </p:nvPr>
        </p:nvGraphicFramePr>
        <p:xfrm>
          <a:off x="945371" y="1304144"/>
          <a:ext cx="9684795" cy="5137595"/>
        </p:xfrm>
        <a:graphic>
          <a:graphicData uri="http://schemas.openxmlformats.org/drawingml/2006/table">
            <a:tbl>
              <a:tblPr bandRow="1">
                <a:tableStyleId>{7DF18680-E054-41AD-8BC1-D1AEF772440D}</a:tableStyleId>
              </a:tblPr>
              <a:tblGrid>
                <a:gridCol w="4886303">
                  <a:extLst>
                    <a:ext uri="{9D8B030D-6E8A-4147-A177-3AD203B41FA5}">
                      <a16:colId xmlns:a16="http://schemas.microsoft.com/office/drawing/2014/main" val="918319957"/>
                    </a:ext>
                  </a:extLst>
                </a:gridCol>
                <a:gridCol w="4798492">
                  <a:extLst>
                    <a:ext uri="{9D8B030D-6E8A-4147-A177-3AD203B41FA5}">
                      <a16:colId xmlns:a16="http://schemas.microsoft.com/office/drawing/2014/main" val="1093851191"/>
                    </a:ext>
                  </a:extLst>
                </a:gridCol>
              </a:tblGrid>
              <a:tr h="3961684">
                <a:tc>
                  <a:txBody>
                    <a:bodyPr/>
                    <a:lstStyle/>
                    <a:p>
                      <a:pPr>
                        <a:lnSpc>
                          <a:spcPct val="107000"/>
                        </a:lnSpc>
                        <a:spcAft>
                          <a:spcPts val="800"/>
                        </a:spcAft>
                        <a:tabLst>
                          <a:tab pos="900000" algn="l"/>
                        </a:tabLst>
                      </a:pP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APMBC</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Convenção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Proibição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Minas Anti-</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Pessoais</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CD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Desenvolvimento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capacidade</a:t>
                      </a:r>
                      <a:endPar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CCM</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Convenção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sobre</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Grupos</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Munições</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CCW</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Convenção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sobre</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Determinadas</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Armas</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Convencionais</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CL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Ligação</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da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Comunidade</a:t>
                      </a:r>
                      <a:endPar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CHA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Área</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Perigosa</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Confirmada</a:t>
                      </a:r>
                      <a:endPar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892175" indent="-892175">
                        <a:lnSpc>
                          <a:spcPct val="107000"/>
                        </a:lnSpc>
                        <a:spcAft>
                          <a:spcPts val="800"/>
                        </a:spcAft>
                        <a:tabLst>
                          <a:tab pos="900000" algn="l"/>
                        </a:tabLst>
                      </a:pP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CPRD</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Convenção</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sobre</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os</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Direitos</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Pessoas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com</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Deficiência</a:t>
                      </a:r>
                      <a:endPar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892175" indent="-892175">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CRC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Convenção</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sobre</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os</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Direitos</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da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Criança</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EO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Decreto</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sobre</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Explosivos</a:t>
                      </a:r>
                      <a:endPar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latin typeface="Arial" panose="020B0604020202020204" pitchFamily="34" charset="0"/>
                          <a:cs typeface="Arial" panose="020B0604020202020204" pitchFamily="34" charset="0"/>
                        </a:rPr>
                        <a:t>EOD</a:t>
                      </a:r>
                      <a:r>
                        <a:rPr lang="en-GB" sz="1200" b="1" kern="1200" dirty="0">
                          <a:solidFill>
                            <a:srgbClr val="002060"/>
                          </a:solidFill>
                          <a:latin typeface="Arial" panose="020B0604020202020204" pitchFamily="34" charset="0"/>
                          <a:ea typeface="+mn-ea"/>
                          <a:cs typeface="Arial" panose="020B0604020202020204" pitchFamily="34" charset="0"/>
                        </a:rPr>
                        <a:t>	</a:t>
                      </a:r>
                      <a:r>
                        <a:rPr lang="en-GB" sz="1200" b="1" kern="1200" dirty="0" err="1">
                          <a:solidFill>
                            <a:srgbClr val="002060"/>
                          </a:solidFill>
                          <a:latin typeface="Arial" panose="020B0604020202020204" pitchFamily="34" charset="0"/>
                          <a:ea typeface="+mn-ea"/>
                          <a:cs typeface="Arial" panose="020B0604020202020204" pitchFamily="34" charset="0"/>
                        </a:rPr>
                        <a:t>Eliminação</a:t>
                      </a:r>
                      <a:r>
                        <a:rPr lang="en-GB" sz="1200" b="1" kern="1200" dirty="0">
                          <a:solidFill>
                            <a:srgbClr val="002060"/>
                          </a:solidFill>
                          <a:latin typeface="Arial" panose="020B0604020202020204" pitchFamily="34" charset="0"/>
                          <a:ea typeface="+mn-ea"/>
                          <a:cs typeface="Arial" panose="020B0604020202020204" pitchFamily="34" charset="0"/>
                        </a:rPr>
                        <a:t> de </a:t>
                      </a:r>
                      <a:r>
                        <a:rPr lang="en-GB" sz="1200" b="1" kern="1200" dirty="0" err="1">
                          <a:solidFill>
                            <a:srgbClr val="002060"/>
                          </a:solidFill>
                          <a:latin typeface="Arial" panose="020B0604020202020204" pitchFamily="34" charset="0"/>
                          <a:ea typeface="+mn-ea"/>
                          <a:cs typeface="Arial" panose="020B0604020202020204" pitchFamily="34" charset="0"/>
                        </a:rPr>
                        <a:t>Decreto</a:t>
                      </a:r>
                      <a:r>
                        <a:rPr lang="en-GB" sz="1200" b="1" kern="1200" dirty="0">
                          <a:solidFill>
                            <a:srgbClr val="002060"/>
                          </a:solidFill>
                          <a:latin typeface="Arial" panose="020B0604020202020204" pitchFamily="34" charset="0"/>
                          <a:ea typeface="+mn-ea"/>
                          <a:cs typeface="Arial" panose="020B0604020202020204" pitchFamily="34" charset="0"/>
                        </a:rPr>
                        <a:t> </a:t>
                      </a:r>
                      <a:r>
                        <a:rPr lang="en-GB" sz="1200" b="1" kern="1200" dirty="0" err="1">
                          <a:solidFill>
                            <a:srgbClr val="002060"/>
                          </a:solidFill>
                          <a:latin typeface="Arial" panose="020B0604020202020204" pitchFamily="34" charset="0"/>
                          <a:ea typeface="+mn-ea"/>
                          <a:cs typeface="Arial" panose="020B0604020202020204" pitchFamily="34" charset="0"/>
                        </a:rPr>
                        <a:t>sobre</a:t>
                      </a:r>
                      <a:r>
                        <a:rPr lang="en-GB" sz="1200" b="1" kern="1200" dirty="0">
                          <a:solidFill>
                            <a:srgbClr val="002060"/>
                          </a:solidFill>
                          <a:latin typeface="Arial" panose="020B0604020202020204" pitchFamily="34" charset="0"/>
                          <a:ea typeface="+mn-ea"/>
                          <a:cs typeface="Arial" panose="020B0604020202020204" pitchFamily="34" charset="0"/>
                        </a:rPr>
                        <a:t> </a:t>
                      </a:r>
                      <a:r>
                        <a:rPr lang="en-GB" sz="1200" b="1" kern="1200" dirty="0" err="1">
                          <a:solidFill>
                            <a:srgbClr val="002060"/>
                          </a:solidFill>
                          <a:latin typeface="Arial" panose="020B0604020202020204" pitchFamily="34" charset="0"/>
                          <a:ea typeface="+mn-ea"/>
                          <a:cs typeface="Arial" panose="020B0604020202020204" pitchFamily="34" charset="0"/>
                        </a:rPr>
                        <a:t>Explosivos</a:t>
                      </a:r>
                      <a:endParaRPr lang="de-DE" sz="1200" b="1" dirty="0">
                        <a:solidFill>
                          <a:srgbClr val="002060"/>
                        </a:solidFill>
                        <a:latin typeface="Arial" panose="020B060402020202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EORE	</a:t>
                      </a:r>
                      <a:r>
                        <a:rPr lang="de-DE"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Educação</a:t>
                      </a: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 de </a:t>
                      </a:r>
                      <a:r>
                        <a:rPr lang="de-DE"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Risco</a:t>
                      </a: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 de </a:t>
                      </a:r>
                      <a:r>
                        <a:rPr lang="de-DE"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Decreto</a:t>
                      </a: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sobre</a:t>
                      </a: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Explosivos</a:t>
                      </a: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tabLst>
                          <a:tab pos="900000" algn="l"/>
                        </a:tabLst>
                      </a:pP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IMAS</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Normas</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Internacionais</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sobre</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Ação</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Minas</a:t>
                      </a:r>
                    </a:p>
                    <a:p>
                      <a:pPr defTabSz="1094400">
                        <a:lnSpc>
                          <a:spcPct val="107000"/>
                        </a:lnSpc>
                        <a:spcAft>
                          <a:spcPts val="800"/>
                        </a:spcAft>
                        <a:tabLst>
                          <a:tab pos="900000" algn="l"/>
                        </a:tabLst>
                      </a:pP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IMSMA</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Sistema de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Gestão</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da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Informação</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para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Ação</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Minas </a:t>
                      </a: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IP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Parceiro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Implementação</a:t>
                      </a:r>
                      <a:endPar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180000" marT="180000" marB="324000"/>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900000" algn="l"/>
                        </a:tabLst>
                        <a:defRPr/>
                      </a:pP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MHPSS</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Apoio</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Psicossocial</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e de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Saúde</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Mental</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NA</a:t>
                      </a:r>
                      <a:r>
                        <a:rPr lang="en-CA"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Autoridade</a:t>
                      </a: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 Nacional</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NMAA</a:t>
                      </a: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Autoridade</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Nacional de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Ação</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Minas </a:t>
                      </a:r>
                    </a:p>
                    <a:p>
                      <a:pPr>
                        <a:lnSpc>
                          <a:spcPct val="107000"/>
                        </a:lnSpc>
                        <a:spcAft>
                          <a:spcPts val="800"/>
                        </a:spcAft>
                        <a:tabLst>
                          <a:tab pos="900000" algn="l"/>
                        </a:tabLst>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NMAS</a:t>
                      </a: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Normas</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Nacionais</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US"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Ação</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Minas </a:t>
                      </a:r>
                    </a:p>
                    <a:p>
                      <a:pPr>
                        <a:lnSpc>
                          <a:spcPct val="107000"/>
                        </a:lnSpc>
                        <a:spcAft>
                          <a:spcPts val="800"/>
                        </a:spcAft>
                        <a:tabLst>
                          <a:tab pos="900000" algn="l"/>
                        </a:tabLst>
                      </a:pPr>
                      <a:r>
                        <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rPr>
                        <a:t>NTS</a:t>
                      </a: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Inquérito</a:t>
                      </a:r>
                      <a:r>
                        <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não</a:t>
                      </a:r>
                      <a:r>
                        <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técnico</a:t>
                      </a:r>
                      <a:endPar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SADD</a:t>
                      </a:r>
                      <a:r>
                        <a:rPr lang="en-GB"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Dados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Desagregados</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Sexo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Idade</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tabLst>
                          <a:tab pos="900000" algn="l"/>
                        </a:tabLst>
                      </a:pP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SADDD</a:t>
                      </a:r>
                      <a:r>
                        <a:rPr lang="en-GB"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Dados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Desagregados</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Sexo</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Idade</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e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Deficiência</a:t>
                      </a:r>
                      <a:endPar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SHA</a:t>
                      </a:r>
                      <a:r>
                        <a:rPr lang="en-GB"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Área</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Perigosa</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Suspeita</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TOA</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Teoria da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Ação</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TOC</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Teoria da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Mudança</a:t>
                      </a:r>
                      <a:endPar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TS</a:t>
                      </a:r>
                      <a:r>
                        <a:rPr lang="en-CA"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latin typeface="Arial" panose="020B0604020202020204" pitchFamily="34" charset="0"/>
                          <a:ea typeface="Calibri" panose="020F0502020204030204" pitchFamily="34" charset="0"/>
                          <a:cs typeface="Arial" panose="020B0604020202020204" pitchFamily="34" charset="0"/>
                        </a:rPr>
                        <a:t>Inquérito</a:t>
                      </a: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 Técnico</a:t>
                      </a:r>
                    </a:p>
                    <a:p>
                      <a:pPr>
                        <a:lnSpc>
                          <a:spcPct val="107000"/>
                        </a:lnSpc>
                        <a:spcAft>
                          <a:spcPts val="800"/>
                        </a:spcAft>
                        <a:tabLst>
                          <a:tab pos="900000" algn="l"/>
                        </a:tabLst>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VA</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Assistência</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às</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Vítimas</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900000" algn="l"/>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900000" algn="l"/>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Slide Number Placeholder 5">
            <a:extLst>
              <a:ext uri="{FF2B5EF4-FFF2-40B4-BE49-F238E27FC236}">
                <a16:creationId xmlns:a16="http://schemas.microsoft.com/office/drawing/2014/main" id="{0ACDABBB-11EF-9580-CF74-EAA8E2026FE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6922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latin typeface="Arial" panose="020B0604020202020204" pitchFamily="34" charset="0"/>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263545" y="242635"/>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Libertação de terras através de levantamento não técnico (NTS)</a:t>
            </a:r>
          </a:p>
        </p:txBody>
      </p:sp>
      <p:sp>
        <p:nvSpPr>
          <p:cNvPr id="50" name="TextBox 49">
            <a:extLst>
              <a:ext uri="{FF2B5EF4-FFF2-40B4-BE49-F238E27FC236}">
                <a16:creationId xmlns:a16="http://schemas.microsoft.com/office/drawing/2014/main" id="{EF00D2D9-CCFA-4600-87A8-81A387424881}"/>
              </a:ext>
            </a:extLst>
          </p:cNvPr>
          <p:cNvSpPr txBox="1"/>
          <p:nvPr/>
        </p:nvSpPr>
        <p:spPr>
          <a:xfrm>
            <a:off x="283953" y="2458773"/>
            <a:ext cx="10891244" cy="555921"/>
          </a:xfrm>
          <a:prstGeom prst="rect">
            <a:avLst/>
          </a:prstGeom>
          <a:noFill/>
        </p:spPr>
        <p:txBody>
          <a:bodyPr wrap="square" numCol="1" spcCol="144000">
            <a:noAutofit/>
          </a:bodyPr>
          <a:lstStyle/>
          <a:p>
            <a:pPr>
              <a:defRPr sz="1000">
                <a:latin typeface="Arial" panose="020B0604020202020204" pitchFamily="34" charset="0"/>
              </a:defRPr>
            </a:pPr>
            <a:r>
              <a:rPr sz="900"/>
              <a:t>Pressupostos: Por exemplo, as informações provenientes das atividades (atividades NTS, TS, desalfandegamento e EORE) são registadas, conservadas e utilizadas para manter os padrões mínimos de gestão da informação para os registos NMAA; as informações armazenadas pelas autoridades nacionais e/ou pelos contratantes são utilizadas para dar prioridade aos terrenos para desalfandegamento com base em critérios claros e transparentes; ver também os pressupostos 1, 2, 4, 7, 9, 13, 16, 21, 22, 27, 28 e 31 em anexo.</a:t>
            </a:r>
          </a:p>
        </p:txBody>
      </p:sp>
      <p:sp>
        <p:nvSpPr>
          <p:cNvPr id="25" name="Rectangle 24">
            <a:extLst>
              <a:ext uri="{FF2B5EF4-FFF2-40B4-BE49-F238E27FC236}">
                <a16:creationId xmlns:a16="http://schemas.microsoft.com/office/drawing/2014/main" id="{9B639BE0-DC40-4B67-BE4D-AD28D3D9B61D}"/>
              </a:ext>
            </a:extLst>
          </p:cNvPr>
          <p:cNvSpPr/>
          <p:nvPr/>
        </p:nvSpPr>
        <p:spPr>
          <a:xfrm>
            <a:off x="283953" y="627400"/>
            <a:ext cx="1801775" cy="169277"/>
          </a:xfrm>
          <a:prstGeom prst="rect">
            <a:avLst/>
          </a:prstGeom>
        </p:spPr>
        <p:txBody>
          <a:bodyPr wrap="none" lIns="0" tIns="0" rIns="0" bIns="0">
            <a:spAutoFit/>
          </a:bodyPr>
          <a:lstStyle/>
          <a:p>
            <a:pPr>
              <a:defRPr sz="1200">
                <a:latin typeface="Arial" panose="020B0604020202020204" pitchFamily="34" charset="0"/>
              </a:defRPr>
            </a:pPr>
            <a:r>
              <a:rPr sz="1100"/>
              <a:t>Teoria do diagrama de ação </a:t>
            </a:r>
            <a:endParaRPr lang="en-US" sz="1100" dirty="0">
              <a:latin typeface="Arial" panose="020B0604020202020204" pitchFamily="34" charset="0"/>
            </a:endParaRPr>
          </a:p>
        </p:txBody>
      </p:sp>
      <p:sp>
        <p:nvSpPr>
          <p:cNvPr id="48" name="TextBox 47">
            <a:extLst>
              <a:ext uri="{FF2B5EF4-FFF2-40B4-BE49-F238E27FC236}">
                <a16:creationId xmlns:a16="http://schemas.microsoft.com/office/drawing/2014/main" id="{47DB68A8-52A7-436C-9665-D956F1930BB8}"/>
              </a:ext>
            </a:extLst>
          </p:cNvPr>
          <p:cNvSpPr txBox="1"/>
          <p:nvPr/>
        </p:nvSpPr>
        <p:spPr>
          <a:xfrm>
            <a:off x="463935" y="1276132"/>
            <a:ext cx="931839" cy="352853"/>
          </a:xfrm>
          <a:prstGeom prst="roundRect">
            <a:avLst/>
          </a:prstGeom>
          <a:solidFill>
            <a:srgbClr val="F0F0F0"/>
          </a:solidFill>
          <a:ln w="19050">
            <a:solidFill>
              <a:srgbClr val="808080"/>
            </a:solidFill>
          </a:ln>
        </p:spPr>
        <p:txBody>
          <a:bodyPr wrap="square" lIns="36000" tIns="36000" rIns="36000" bIns="36000" anchor="ctr" anchorCtr="0">
            <a:sp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Levantamento não técnico</a:t>
            </a:r>
          </a:p>
        </p:txBody>
      </p:sp>
      <p:sp>
        <p:nvSpPr>
          <p:cNvPr id="57" name="TextBox 56">
            <a:extLst>
              <a:ext uri="{FF2B5EF4-FFF2-40B4-BE49-F238E27FC236}">
                <a16:creationId xmlns:a16="http://schemas.microsoft.com/office/drawing/2014/main" id="{13263BEC-D922-4BDA-9F10-6998B75CE744}"/>
              </a:ext>
            </a:extLst>
          </p:cNvPr>
          <p:cNvSpPr txBox="1"/>
          <p:nvPr/>
        </p:nvSpPr>
        <p:spPr>
          <a:xfrm>
            <a:off x="2149124" y="938921"/>
            <a:ext cx="2449445" cy="368894"/>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Terreno cancelado</a:t>
            </a:r>
          </a:p>
        </p:txBody>
      </p:sp>
      <p:sp>
        <p:nvSpPr>
          <p:cNvPr id="58" name="TextBox 57">
            <a:extLst>
              <a:ext uri="{FF2B5EF4-FFF2-40B4-BE49-F238E27FC236}">
                <a16:creationId xmlns:a16="http://schemas.microsoft.com/office/drawing/2014/main" id="{905A4BD5-75A2-4F29-A2B0-F0A8E81718E9}"/>
              </a:ext>
            </a:extLst>
          </p:cNvPr>
          <p:cNvSpPr txBox="1"/>
          <p:nvPr/>
        </p:nvSpPr>
        <p:spPr>
          <a:xfrm>
            <a:off x="2149124" y="1372188"/>
            <a:ext cx="2442564" cy="472486"/>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Área perigosa suspeita ou confirmada identificada (para levantamento técnico e libertação)</a:t>
            </a:r>
          </a:p>
        </p:txBody>
      </p:sp>
      <p:sp>
        <p:nvSpPr>
          <p:cNvPr id="59" name="TextBox 58">
            <a:extLst>
              <a:ext uri="{FF2B5EF4-FFF2-40B4-BE49-F238E27FC236}">
                <a16:creationId xmlns:a16="http://schemas.microsoft.com/office/drawing/2014/main" id="{50FBA39F-3615-43B8-BA95-486C77410381}"/>
              </a:ext>
            </a:extLst>
          </p:cNvPr>
          <p:cNvSpPr txBox="1"/>
          <p:nvPr/>
        </p:nvSpPr>
        <p:spPr>
          <a:xfrm>
            <a:off x="2222247" y="2099973"/>
            <a:ext cx="2404406" cy="324000"/>
          </a:xfrm>
          <a:prstGeom prst="roundRect">
            <a:avLst/>
          </a:prstGeom>
          <a:solidFill>
            <a:schemeClr val="bg2"/>
          </a:solidFill>
          <a:ln w="19050">
            <a:no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dirty="0" err="1"/>
              <a:t>Consulte</a:t>
            </a:r>
            <a:r>
              <a:rPr sz="800" dirty="0"/>
              <a:t> o </a:t>
            </a:r>
            <a:r>
              <a:rPr sz="800" dirty="0" err="1"/>
              <a:t>ToA</a:t>
            </a:r>
            <a:r>
              <a:rPr sz="800" dirty="0"/>
              <a:t> para </a:t>
            </a:r>
            <a:r>
              <a:rPr sz="800" dirty="0" err="1"/>
              <a:t>obter</a:t>
            </a:r>
            <a:r>
              <a:rPr sz="800" dirty="0"/>
              <a:t> </a:t>
            </a:r>
            <a:r>
              <a:rPr sz="800" dirty="0" err="1"/>
              <a:t>pesquisa</a:t>
            </a:r>
            <a:r>
              <a:rPr sz="800" dirty="0"/>
              <a:t> </a:t>
            </a:r>
            <a:r>
              <a:rPr sz="800" dirty="0" err="1"/>
              <a:t>técnica</a:t>
            </a:r>
            <a:r>
              <a:rPr sz="800" dirty="0"/>
              <a:t> e </a:t>
            </a:r>
            <a:r>
              <a:rPr sz="800" dirty="0" err="1"/>
              <a:t>autorização</a:t>
            </a:r>
            <a:endParaRPr sz="800" dirty="0"/>
          </a:p>
        </p:txBody>
      </p:sp>
      <p:sp>
        <p:nvSpPr>
          <p:cNvPr id="61" name="Rounded Rectangle 299">
            <a:extLst>
              <a:ext uri="{FF2B5EF4-FFF2-40B4-BE49-F238E27FC236}">
                <a16:creationId xmlns:a16="http://schemas.microsoft.com/office/drawing/2014/main" id="{08B38C8A-4510-4F8B-8B44-6B6D1D19BBCD}"/>
              </a:ext>
            </a:extLst>
          </p:cNvPr>
          <p:cNvSpPr/>
          <p:nvPr/>
        </p:nvSpPr>
        <p:spPr>
          <a:xfrm>
            <a:off x="5548225" y="953833"/>
            <a:ext cx="2684253" cy="504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cs typeface="Arial" charset="0"/>
              </a:defRPr>
            </a:pPr>
            <a:r>
              <a:rPr sz="800"/>
              <a:t>Ação de mineração responsiva e equitativa de propriedade nacional através de uma melhor governança e com maior implementação local</a:t>
            </a:r>
          </a:p>
        </p:txBody>
      </p:sp>
      <p:cxnSp>
        <p:nvCxnSpPr>
          <p:cNvPr id="69" name="Straight Arrow Connector 68">
            <a:extLst>
              <a:ext uri="{FF2B5EF4-FFF2-40B4-BE49-F238E27FC236}">
                <a16:creationId xmlns:a16="http://schemas.microsoft.com/office/drawing/2014/main" id="{2C3E4459-BFE1-4F02-B05F-673B04C1F8C6}"/>
              </a:ext>
            </a:extLst>
          </p:cNvPr>
          <p:cNvCxnSpPr>
            <a:cxnSpLocks/>
          </p:cNvCxnSpPr>
          <p:nvPr/>
        </p:nvCxnSpPr>
        <p:spPr>
          <a:xfrm>
            <a:off x="3413206" y="1844675"/>
            <a:ext cx="0" cy="16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52BEED-B28D-47E0-A4C5-A6650D2B2107}"/>
              </a:ext>
            </a:extLst>
          </p:cNvPr>
          <p:cNvSpPr txBox="1"/>
          <p:nvPr/>
        </p:nvSpPr>
        <p:spPr>
          <a:xfrm>
            <a:off x="4677136" y="1356772"/>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resultando em...</a:t>
            </a:r>
          </a:p>
        </p:txBody>
      </p:sp>
      <p:sp>
        <p:nvSpPr>
          <p:cNvPr id="77" name="TextBox 76">
            <a:extLst>
              <a:ext uri="{FF2B5EF4-FFF2-40B4-BE49-F238E27FC236}">
                <a16:creationId xmlns:a16="http://schemas.microsoft.com/office/drawing/2014/main" id="{E2CF4D9F-4D43-4790-92A8-68216308C8E5}"/>
              </a:ext>
            </a:extLst>
          </p:cNvPr>
          <p:cNvSpPr txBox="1"/>
          <p:nvPr/>
        </p:nvSpPr>
        <p:spPr>
          <a:xfrm>
            <a:off x="8344816" y="1382483"/>
            <a:ext cx="1080552" cy="189007"/>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sp>
        <p:nvSpPr>
          <p:cNvPr id="33" name="TextBox 32">
            <a:extLst>
              <a:ext uri="{FF2B5EF4-FFF2-40B4-BE49-F238E27FC236}">
                <a16:creationId xmlns:a16="http://schemas.microsoft.com/office/drawing/2014/main" id="{432309EC-050A-D4EF-9642-7BD099FA0393}"/>
              </a:ext>
            </a:extLst>
          </p:cNvPr>
          <p:cNvSpPr txBox="1"/>
          <p:nvPr/>
        </p:nvSpPr>
        <p:spPr>
          <a:xfrm>
            <a:off x="5548225" y="1602400"/>
            <a:ext cx="2684253" cy="432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solidFill>
                  <a:schemeClr val="tx1"/>
                </a:solidFill>
                <a:latin typeface="Arial" panose="020B0604020202020204" pitchFamily="34" charset="0"/>
              </a:defRPr>
            </a:pPr>
            <a:r>
              <a:rPr sz="800" dirty="0" err="1"/>
              <a:t>Progressos</a:t>
            </a:r>
            <a:r>
              <a:rPr sz="800" dirty="0"/>
              <a:t> </a:t>
            </a:r>
            <a:r>
              <a:rPr sz="800" dirty="0" err="1"/>
              <a:t>mensuráveis</a:t>
            </a:r>
            <a:r>
              <a:rPr sz="800" dirty="0"/>
              <a:t> no </a:t>
            </a:r>
            <a:r>
              <a:rPr sz="800" dirty="0" err="1"/>
              <a:t>sentido</a:t>
            </a:r>
            <a:r>
              <a:rPr sz="800" dirty="0"/>
              <a:t> do </a:t>
            </a:r>
            <a:r>
              <a:rPr sz="800" dirty="0" err="1"/>
              <a:t>cumprimento</a:t>
            </a:r>
            <a:r>
              <a:rPr sz="800" dirty="0"/>
              <a:t> e </a:t>
            </a:r>
            <a:r>
              <a:rPr sz="800" dirty="0" err="1"/>
              <a:t>universalização</a:t>
            </a:r>
            <a:r>
              <a:rPr sz="800" dirty="0"/>
              <a:t> dos </a:t>
            </a:r>
            <a:r>
              <a:rPr sz="800" dirty="0" err="1"/>
              <a:t>tratados</a:t>
            </a:r>
            <a:r>
              <a:rPr sz="800" dirty="0"/>
              <a:t> </a:t>
            </a:r>
            <a:r>
              <a:rPr sz="800" dirty="0" err="1"/>
              <a:t>APMBC</a:t>
            </a:r>
            <a:r>
              <a:rPr sz="800" dirty="0"/>
              <a:t>, </a:t>
            </a:r>
            <a:r>
              <a:rPr sz="800" dirty="0" err="1"/>
              <a:t>CCM</a:t>
            </a:r>
            <a:r>
              <a:rPr sz="800" dirty="0"/>
              <a:t> e </a:t>
            </a:r>
            <a:r>
              <a:rPr sz="800" dirty="0" err="1"/>
              <a:t>CCW</a:t>
            </a:r>
            <a:endParaRPr sz="800" dirty="0"/>
          </a:p>
        </p:txBody>
      </p:sp>
      <p:sp>
        <p:nvSpPr>
          <p:cNvPr id="47" name="Rounded Rectangle 294">
            <a:extLst>
              <a:ext uri="{FF2B5EF4-FFF2-40B4-BE49-F238E27FC236}">
                <a16:creationId xmlns:a16="http://schemas.microsoft.com/office/drawing/2014/main" id="{91B0DB68-1636-F24F-F8C0-313064976283}"/>
              </a:ext>
            </a:extLst>
          </p:cNvPr>
          <p:cNvSpPr/>
          <p:nvPr/>
        </p:nvSpPr>
        <p:spPr>
          <a:xfrm>
            <a:off x="9300730" y="955283"/>
            <a:ext cx="2346925" cy="504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dirty="0" err="1"/>
              <a:t>Maior</a:t>
            </a:r>
            <a:r>
              <a:rPr sz="800" dirty="0"/>
              <a:t> </a:t>
            </a:r>
            <a:r>
              <a:rPr sz="800" dirty="0" err="1"/>
              <a:t>resiliência</a:t>
            </a:r>
            <a:r>
              <a:rPr sz="800" dirty="0"/>
              <a:t> da </a:t>
            </a:r>
            <a:r>
              <a:rPr sz="800" dirty="0" err="1"/>
              <a:t>comunidade</a:t>
            </a:r>
            <a:r>
              <a:rPr sz="800" dirty="0"/>
              <a:t> </a:t>
            </a:r>
            <a:r>
              <a:rPr sz="800" dirty="0" err="1"/>
              <a:t>aos</a:t>
            </a:r>
            <a:r>
              <a:rPr sz="800" dirty="0"/>
              <a:t> </a:t>
            </a:r>
            <a:r>
              <a:rPr sz="800" dirty="0" err="1"/>
              <a:t>impulsionadores</a:t>
            </a:r>
            <a:r>
              <a:rPr sz="800" dirty="0"/>
              <a:t> de </a:t>
            </a:r>
            <a:r>
              <a:rPr sz="800" dirty="0" err="1"/>
              <a:t>conflitos</a:t>
            </a:r>
            <a:r>
              <a:rPr sz="800" dirty="0"/>
              <a:t> </a:t>
            </a:r>
            <a:r>
              <a:rPr sz="800" dirty="0" err="1"/>
              <a:t>contribui</a:t>
            </a:r>
            <a:r>
              <a:rPr sz="800" dirty="0"/>
              <a:t> para a </a:t>
            </a:r>
            <a:r>
              <a:rPr sz="800" dirty="0" err="1"/>
              <a:t>estabilidade</a:t>
            </a:r>
            <a:r>
              <a:rPr sz="800" dirty="0"/>
              <a:t> e a </a:t>
            </a:r>
            <a:r>
              <a:rPr sz="800" dirty="0" err="1"/>
              <a:t>construção</a:t>
            </a:r>
            <a:r>
              <a:rPr sz="800" dirty="0"/>
              <a:t> da </a:t>
            </a:r>
            <a:r>
              <a:rPr sz="800" dirty="0" err="1"/>
              <a:t>paz</a:t>
            </a:r>
            <a:endParaRPr sz="800" dirty="0"/>
          </a:p>
        </p:txBody>
      </p:sp>
      <p:sp>
        <p:nvSpPr>
          <p:cNvPr id="52" name="Rounded Rectangle 294">
            <a:extLst>
              <a:ext uri="{FF2B5EF4-FFF2-40B4-BE49-F238E27FC236}">
                <a16:creationId xmlns:a16="http://schemas.microsoft.com/office/drawing/2014/main" id="{9E552A37-AFFD-01D5-355A-A754E67ECE63}"/>
              </a:ext>
            </a:extLst>
          </p:cNvPr>
          <p:cNvSpPr/>
          <p:nvPr/>
        </p:nvSpPr>
        <p:spPr>
          <a:xfrm>
            <a:off x="9300730" y="1588032"/>
            <a:ext cx="2376645"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a:t>
            </a:r>
          </a:p>
        </p:txBody>
      </p:sp>
      <p:graphicFrame>
        <p:nvGraphicFramePr>
          <p:cNvPr id="2" name="Table 1">
            <a:extLst>
              <a:ext uri="{FF2B5EF4-FFF2-40B4-BE49-F238E27FC236}">
                <a16:creationId xmlns:a16="http://schemas.microsoft.com/office/drawing/2014/main" id="{9BAD4578-322D-4A1A-6573-6805AA46B3E6}"/>
              </a:ext>
            </a:extLst>
          </p:cNvPr>
          <p:cNvGraphicFramePr>
            <a:graphicFrameLocks noGrp="1"/>
          </p:cNvGraphicFramePr>
          <p:nvPr>
            <p:extLst>
              <p:ext uri="{D42A27DB-BD31-4B8C-83A1-F6EECF244321}">
                <p14:modId xmlns:p14="http://schemas.microsoft.com/office/powerpoint/2010/main" val="625365094"/>
              </p:ext>
            </p:extLst>
          </p:nvPr>
        </p:nvGraphicFramePr>
        <p:xfrm>
          <a:off x="294122" y="3104210"/>
          <a:ext cx="11460046" cy="3649984"/>
        </p:xfrm>
        <a:graphic>
          <a:graphicData uri="http://schemas.openxmlformats.org/drawingml/2006/table">
            <a:tbl>
              <a:tblPr bandRow="1">
                <a:tableStyleId>{5C22544A-7EE6-4342-B048-85BDC9FD1C3A}</a:tableStyleId>
              </a:tblPr>
              <a:tblGrid>
                <a:gridCol w="8182221">
                  <a:extLst>
                    <a:ext uri="{9D8B030D-6E8A-4147-A177-3AD203B41FA5}">
                      <a16:colId xmlns:a16="http://schemas.microsoft.com/office/drawing/2014/main" val="136957955"/>
                    </a:ext>
                  </a:extLst>
                </a:gridCol>
                <a:gridCol w="1388376">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dirty="0" err="1"/>
                        <a:t>Indicadores</a:t>
                      </a:r>
                      <a:r>
                        <a:rPr dirty="0"/>
                        <a:t> de </a:t>
                      </a:r>
                      <a:r>
                        <a:rPr dirty="0" err="1"/>
                        <a:t>produção</a:t>
                      </a:r>
                      <a:endParaRPr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Proprietário</a:t>
                      </a:r>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t>Frequência</a:t>
                      </a:r>
                    </a:p>
                  </a:txBody>
                  <a:tcPr>
                    <a:solidFill>
                      <a:schemeClr val="accent5"/>
                    </a:solidFill>
                  </a:tcPr>
                </a:tc>
                <a:extLst>
                  <a:ext uri="{0D108BD9-81ED-4DB2-BD59-A6C34878D82A}">
                    <a16:rowId xmlns:a16="http://schemas.microsoft.com/office/drawing/2014/main" val="1990183457"/>
                  </a:ext>
                </a:extLst>
              </a:tr>
              <a:tr h="182880">
                <a:tc>
                  <a:txBody>
                    <a:bodyPr/>
                    <a:lstStyle/>
                    <a:p>
                      <a:pPr marL="93345" indent="0" algn="l" rtl="0" fontAlgn="ctr">
                        <a:defRPr sz="1000" kern="1200">
                          <a:solidFill>
                            <a:schemeClr val="dk1"/>
                          </a:solidFill>
                          <a:effectLst/>
                          <a:latin typeface="Arial"/>
                          <a:ea typeface="+mn-ea"/>
                          <a:cs typeface="+mn-cs"/>
                        </a:defRPr>
                      </a:pPr>
                      <a:r>
                        <a:t>OP-6.4 Quantidade de área perigosa suspeita ou confirmada (</a:t>
                      </a:r>
                      <a:r>
                        <a:rPr baseline="30000"/>
                        <a:t>m2</a:t>
                      </a:r>
                      <a:r>
                        <a:t>) (desagregada por SHA e CHA)</a:t>
                      </a:r>
                    </a:p>
                  </a:txBody>
                  <a:tcPr marL="5817" marR="5817" marT="5817" marB="0" anchor="ctr">
                    <a:solidFill>
                      <a:srgbClr val="F0F0F0"/>
                    </a:solidFill>
                  </a:tcPr>
                </a:tc>
                <a:tc>
                  <a:txBody>
                    <a:bodyPr/>
                    <a:lstStyle/>
                    <a:p>
                      <a:pPr marL="0" indent="93345" algn="l" rtl="0" fontAlgn="ctr">
                        <a:defRPr sz="1000">
                          <a:solidFill>
                            <a:srgbClr val="000000"/>
                          </a:solidFill>
                          <a:effectLst/>
                          <a:latin typeface="Arial"/>
                        </a:defRPr>
                      </a:pPr>
                      <a: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1385124631"/>
                  </a:ext>
                </a:extLst>
              </a:tr>
              <a:tr h="266704">
                <a:tc>
                  <a:txBody>
                    <a:bodyPr/>
                    <a:lstStyle/>
                    <a:p>
                      <a:pPr marL="93345" lvl="0" indent="0" algn="l">
                        <a:buNone/>
                        <a:defRPr sz="1000">
                          <a:effectLst/>
                          <a:latin typeface="Arial"/>
                        </a:defRPr>
                      </a:pPr>
                      <a:r>
                        <a:rPr>
                          <a:solidFill>
                            <a:schemeClr val="dk1"/>
                          </a:solidFill>
                        </a:rPr>
                        <a:t>OP-6.5 Terreno cancelado através de vistoria não técnica (</a:t>
                      </a:r>
                      <a:r>
                        <a:rPr baseline="30000"/>
                        <a:t>m2</a:t>
                      </a:r>
                      <a:r>
                        <a:rPr kern="1200">
                          <a:solidFill>
                            <a:schemeClr val="dk1"/>
                          </a:solidFill>
                          <a:ea typeface="+mn-ea"/>
                          <a:cs typeface="+mn-cs"/>
                        </a:rPr>
                        <a:t>)</a:t>
                      </a:r>
                    </a:p>
                  </a:txBody>
                  <a:tcPr marL="5817" marR="5817" marT="5817" marB="0" anchor="ctr">
                    <a:solidFill>
                      <a:srgbClr val="F0F0F0"/>
                    </a:solidFill>
                  </a:tcPr>
                </a:tc>
                <a:tc>
                  <a:txBody>
                    <a:bodyPr/>
                    <a:lstStyle/>
                    <a:p>
                      <a:pPr marL="0" indent="93345" algn="l" rtl="0" fontAlgn="ctr">
                        <a:defRPr sz="1000">
                          <a:solidFill>
                            <a:srgbClr val="000000"/>
                          </a:solidFill>
                          <a:effectLst/>
                          <a:latin typeface="Arial"/>
                        </a:defRPr>
                      </a:pPr>
                      <a: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232269903"/>
                  </a:ext>
                </a:extLst>
              </a:tr>
              <a:tr h="182880">
                <a:tc>
                  <a:txBody>
                    <a:bodyPr/>
                    <a:lstStyle/>
                    <a:p>
                      <a:pPr marL="57150" lvl="0" indent="36513" algn="l">
                        <a:lnSpc>
                          <a:spcPct val="100000"/>
                        </a:lnSpc>
                        <a:spcBef>
                          <a:spcPts val="0"/>
                        </a:spcBef>
                        <a:spcAft>
                          <a:spcPts val="0"/>
                        </a:spcAft>
                        <a:buNone/>
                        <a:defRPr sz="1000" kern="1200">
                          <a:solidFill>
                            <a:schemeClr val="dk1"/>
                          </a:solidFill>
                          <a:effectLst/>
                          <a:latin typeface="Arial"/>
                          <a:ea typeface="+mn-ea"/>
                          <a:cs typeface="+mn-cs"/>
                        </a:defRPr>
                      </a:pPr>
                      <a:r>
                        <a:t>OP-6.9 Áreas perigosas suspeitas ou confirmadas recentemente identificadas (m2 ) (desagregadas por SHA e CHA)</a:t>
                      </a:r>
                      <a:endParaRPr lang="en-US" sz="1000" b="0" i="0" u="none" strike="noStrike" kern="1200" dirty="0">
                        <a:solidFill>
                          <a:schemeClr val="dk1"/>
                        </a:solidFill>
                        <a:effectLst/>
                        <a:latin typeface="Arial"/>
                        <a:ea typeface="+mn-ea"/>
                        <a:cs typeface="+mn-cs"/>
                      </a:endParaRPr>
                    </a:p>
                  </a:txBody>
                  <a:tcPr marL="6241" marR="6241" marT="6241" marB="0" anchor="ctr">
                    <a:solidFill>
                      <a:srgbClr val="F0F0F0"/>
                    </a:solidFill>
                  </a:tcPr>
                </a:tc>
                <a:tc>
                  <a:txBody>
                    <a:bodyPr/>
                    <a:lstStyle/>
                    <a:p>
                      <a:pPr marL="0" indent="93345" algn="l" rtl="0" fontAlgn="ctr">
                        <a:defRPr sz="1000">
                          <a:solidFill>
                            <a:srgbClr val="000000"/>
                          </a:solidFill>
                          <a:effectLst/>
                          <a:latin typeface="Arial"/>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Trimestralmente</a:t>
                      </a: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produção adicionais para aumentar a capacidade das autoridades nacionais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0" marR="0" lvl="0" indent="0" algn="l" rtl="0" eaLnBrk="1" fontAlgn="auto" latinLnBrk="0" hangingPunct="1">
                        <a:lnSpc>
                          <a:spcPct val="100000"/>
                        </a:lnSpc>
                        <a:spcBef>
                          <a:spcPts val="0"/>
                        </a:spcBef>
                        <a:spcAft>
                          <a:spcPts val="0"/>
                        </a:spcAft>
                        <a:buClrTx/>
                        <a:buSzTx/>
                        <a:buFontTx/>
                        <a:buNone/>
                        <a:defRPr sz="1000">
                          <a:solidFill>
                            <a:srgbClr val="000000"/>
                          </a:solidFill>
                          <a:effectLst/>
                          <a:latin typeface="Arial"/>
                        </a:defRPr>
                      </a:pPr>
                      <a:r>
                        <a:rPr dirty="0"/>
                        <a:t>O-2.1 Progresso das </a:t>
                      </a:r>
                      <a:r>
                        <a:rPr dirty="0" err="1"/>
                        <a:t>obrigações</a:t>
                      </a:r>
                      <a:r>
                        <a:rPr dirty="0"/>
                        <a:t> do </a:t>
                      </a:r>
                      <a:r>
                        <a:rPr dirty="0" err="1"/>
                        <a:t>Tratado</a:t>
                      </a:r>
                      <a:r>
                        <a:rPr dirty="0"/>
                        <a:t> </a:t>
                      </a:r>
                      <a:r>
                        <a:rPr dirty="0" err="1"/>
                        <a:t>APMBC</a:t>
                      </a:r>
                      <a:r>
                        <a:rPr dirty="0"/>
                        <a:t> </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NA, IP, Doador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Anualmente</a:t>
                      </a:r>
                    </a:p>
                  </a:txBody>
                  <a:tcPr>
                    <a:solidFill>
                      <a:srgbClr val="F0F0F0"/>
                    </a:solidFill>
                  </a:tcPr>
                </a:tc>
                <a:extLst>
                  <a:ext uri="{0D108BD9-81ED-4DB2-BD59-A6C34878D82A}">
                    <a16:rowId xmlns:a16="http://schemas.microsoft.com/office/drawing/2014/main" val="3824907496"/>
                  </a:ext>
                </a:extLst>
              </a:tr>
              <a:tr h="0">
                <a:tc>
                  <a:txBody>
                    <a:bodyPr/>
                    <a:lstStyle/>
                    <a:p>
                      <a:pPr marL="0" marR="0" lvl="0" indent="0" algn="l" rtl="0" eaLnBrk="1" fontAlgn="auto" latinLnBrk="0" hangingPunct="1">
                        <a:lnSpc>
                          <a:spcPct val="100000"/>
                        </a:lnSpc>
                        <a:spcBef>
                          <a:spcPts val="0"/>
                        </a:spcBef>
                        <a:spcAft>
                          <a:spcPts val="0"/>
                        </a:spcAft>
                        <a:buClrTx/>
                        <a:buSzTx/>
                        <a:buFontTx/>
                        <a:buNone/>
                        <a:defRPr sz="1000">
                          <a:solidFill>
                            <a:srgbClr val="000000"/>
                          </a:solidFill>
                          <a:effectLst/>
                          <a:latin typeface="Arial"/>
                        </a:defRPr>
                      </a:pPr>
                      <a:r>
                        <a:t>O-2.2 Progresso das obrigações do Tratado CCM </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NA, IP, Doador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Anualmente</a:t>
                      </a:r>
                    </a:p>
                  </a:txBody>
                  <a:tcPr>
                    <a:solidFill>
                      <a:srgbClr val="F0F0F0"/>
                    </a:solidFill>
                  </a:tcPr>
                </a:tc>
                <a:extLst>
                  <a:ext uri="{0D108BD9-81ED-4DB2-BD59-A6C34878D82A}">
                    <a16:rowId xmlns:a16="http://schemas.microsoft.com/office/drawing/2014/main" val="22075022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latin typeface="Arial"/>
                        </a:defRPr>
                      </a:pPr>
                      <a:r>
                        <a:rPr>
                          <a:solidFill>
                            <a:schemeClr val="dk1"/>
                          </a:solidFill>
                        </a:rPr>
                        <a:t>O-2.5 </a:t>
                      </a:r>
                      <a:r>
                        <a:rPr kern="1200">
                          <a:solidFill>
                            <a:srgbClr val="000000"/>
                          </a:solidFill>
                          <a:effectLst/>
                          <a:ea typeface="+mn-ea"/>
                          <a:cs typeface="+mn-cs"/>
                        </a:rPr>
                        <a:t>Área de terra liberada desagregada por terra desmatada, terra reduzida e terra cancelada (m2)</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NA, IP, Doador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Semestralmente</a:t>
                      </a:r>
                    </a:p>
                  </a:txBody>
                  <a:tcPr>
                    <a:solidFill>
                      <a:srgbClr val="F0F0F0"/>
                    </a:solidFill>
                  </a:tcPr>
                </a:tc>
                <a:extLst>
                  <a:ext uri="{0D108BD9-81ED-4DB2-BD59-A6C34878D82A}">
                    <a16:rowId xmlns:a16="http://schemas.microsoft.com/office/drawing/2014/main" val="6980631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solidFill>
                            <a:srgbClr val="000000"/>
                          </a:solidFill>
                          <a:effectLst/>
                          <a:latin typeface="Arial"/>
                          <a:ea typeface="+mn-ea"/>
                          <a:cs typeface="+mn-cs"/>
                        </a:defRPr>
                      </a:pPr>
                      <a:r>
                        <a:t>O-3.1 Extensão da entrega de um plano nacional de ação de minas</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NA IP</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Semestralmente</a:t>
                      </a:r>
                    </a:p>
                  </a:txBody>
                  <a:tcPr>
                    <a:solidFill>
                      <a:srgbClr val="F0F0F0"/>
                    </a:solidFill>
                  </a:tcPr>
                </a:tc>
                <a:extLst>
                  <a:ext uri="{0D108BD9-81ED-4DB2-BD59-A6C34878D82A}">
                    <a16:rowId xmlns:a16="http://schemas.microsoft.com/office/drawing/2014/main" val="361325056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a:defRPr>
                      </a:pPr>
                      <a:r>
                        <a:t>Escolha indicadores de nível de resultado adicionais para os resultados relevantes do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a:endParaRPr>
                    </a:p>
                  </a:txBody>
                  <a:tcPr>
                    <a:solidFill>
                      <a:srgbClr val="F0F0F0"/>
                    </a:solidFill>
                  </a:tcPr>
                </a:tc>
                <a:tc>
                  <a:txBody>
                    <a:bodyPr/>
                    <a:lstStyle/>
                    <a:p>
                      <a:endParaRPr lang="en-GB" b="0" i="0" dirty="0">
                        <a:latin typeface="Arial"/>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defRPr sz="1600" kern="1200">
                          <a:solidFill>
                            <a:schemeClr val="bg1"/>
                          </a:solidFill>
                          <a:latin typeface="Arial" panose="020B0604020202020204" pitchFamily="34" charset="0"/>
                          <a:ea typeface="+mn-ea"/>
                          <a:cs typeface="+mn-cs"/>
                        </a:defRPr>
                      </a:pPr>
                      <a:r>
                        <a:t>Indicadores de impacto</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a:defRPr>
                      </a:pPr>
                      <a:r>
                        <a:t>Escolha indicadores de nível de impacto a serem recolhidos por IP, conforme identificado no banco de indicadores </a:t>
                      </a:r>
                      <a:endParaRPr lang="en-GB" sz="100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4132710970"/>
                  </a:ext>
                </a:extLst>
              </a:tr>
            </a:tbl>
          </a:graphicData>
        </a:graphic>
      </p:graphicFrame>
      <p:grpSp>
        <p:nvGrpSpPr>
          <p:cNvPr id="40" name="Group 39">
            <a:extLst>
              <a:ext uri="{FF2B5EF4-FFF2-40B4-BE49-F238E27FC236}">
                <a16:creationId xmlns:a16="http://schemas.microsoft.com/office/drawing/2014/main" id="{C020A2C6-6D5C-BECA-C678-DAE635C8B382}"/>
              </a:ext>
            </a:extLst>
          </p:cNvPr>
          <p:cNvGrpSpPr/>
          <p:nvPr/>
        </p:nvGrpSpPr>
        <p:grpSpPr>
          <a:xfrm>
            <a:off x="8232478" y="1201307"/>
            <a:ext cx="865403" cy="611869"/>
            <a:chOff x="7025755" y="914550"/>
            <a:chExt cx="704223" cy="469684"/>
          </a:xfrm>
        </p:grpSpPr>
        <p:cxnSp>
          <p:nvCxnSpPr>
            <p:cNvPr id="41" name="Straight Arrow Connector 40">
              <a:extLst>
                <a:ext uri="{FF2B5EF4-FFF2-40B4-BE49-F238E27FC236}">
                  <a16:creationId xmlns:a16="http://schemas.microsoft.com/office/drawing/2014/main" id="{C63BA06E-FC90-3FF6-AC97-BF59AAFB0C80}"/>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9826461-4C41-2B1E-D355-AE984F5AEBEC}"/>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C6118CD-EC36-EDD5-B51B-3542E4D3E9FF}"/>
              </a:ext>
            </a:extLst>
          </p:cNvPr>
          <p:cNvGrpSpPr/>
          <p:nvPr/>
        </p:nvGrpSpPr>
        <p:grpSpPr>
          <a:xfrm>
            <a:off x="4626653" y="1217092"/>
            <a:ext cx="865403" cy="469684"/>
            <a:chOff x="7025755" y="914550"/>
            <a:chExt cx="704223" cy="469684"/>
          </a:xfrm>
        </p:grpSpPr>
        <p:cxnSp>
          <p:nvCxnSpPr>
            <p:cNvPr id="44" name="Straight Arrow Connector 43">
              <a:extLst>
                <a:ext uri="{FF2B5EF4-FFF2-40B4-BE49-F238E27FC236}">
                  <a16:creationId xmlns:a16="http://schemas.microsoft.com/office/drawing/2014/main" id="{C059CA52-43B9-4949-E60A-81DD06095A5D}"/>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C285935-94E2-0321-CDD0-DD63B4AB582A}"/>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F38CB24-704C-7123-9DAA-8AB80FA4F3D1}"/>
              </a:ext>
            </a:extLst>
          </p:cNvPr>
          <p:cNvSpPr txBox="1"/>
          <p:nvPr/>
        </p:nvSpPr>
        <p:spPr>
          <a:xfrm>
            <a:off x="1529085" y="1295449"/>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 ...</a:t>
            </a:r>
          </a:p>
        </p:txBody>
      </p:sp>
      <p:cxnSp>
        <p:nvCxnSpPr>
          <p:cNvPr id="22" name="Straight Connector 21">
            <a:extLst>
              <a:ext uri="{FF2B5EF4-FFF2-40B4-BE49-F238E27FC236}">
                <a16:creationId xmlns:a16="http://schemas.microsoft.com/office/drawing/2014/main" id="{CDAC2040-460C-7EA9-EFBD-F16B963EACE4}"/>
              </a:ext>
            </a:extLst>
          </p:cNvPr>
          <p:cNvCxnSpPr>
            <a:cxnSpLocks/>
          </p:cNvCxnSpPr>
          <p:nvPr/>
        </p:nvCxnSpPr>
        <p:spPr>
          <a:xfrm>
            <a:off x="1413591" y="1460404"/>
            <a:ext cx="150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4B6815F-A7B1-BD79-3D4B-63F87116CCBE}"/>
              </a:ext>
            </a:extLst>
          </p:cNvPr>
          <p:cNvCxnSpPr>
            <a:cxnSpLocks/>
          </p:cNvCxnSpPr>
          <p:nvPr/>
        </p:nvCxnSpPr>
        <p:spPr>
          <a:xfrm flipV="1">
            <a:off x="1558441" y="1201307"/>
            <a:ext cx="0" cy="46646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84D265B-4F7F-D1F0-4BB8-DE4D049FCD57}"/>
              </a:ext>
            </a:extLst>
          </p:cNvPr>
          <p:cNvCxnSpPr/>
          <p:nvPr/>
        </p:nvCxnSpPr>
        <p:spPr>
          <a:xfrm>
            <a:off x="1558441" y="1201307"/>
            <a:ext cx="46637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F77CEB-4429-C09D-0ABD-D60B7B11F9DA}"/>
              </a:ext>
            </a:extLst>
          </p:cNvPr>
          <p:cNvCxnSpPr>
            <a:cxnSpLocks/>
          </p:cNvCxnSpPr>
          <p:nvPr/>
        </p:nvCxnSpPr>
        <p:spPr>
          <a:xfrm>
            <a:off x="1558441" y="1667775"/>
            <a:ext cx="47834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FBF2277-EDBC-95FC-79D7-F5F0115FD459}"/>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40</a:t>
            </a:fld>
            <a:endParaRPr lang="en-GB" sz="1050" dirty="0"/>
          </a:p>
        </p:txBody>
      </p:sp>
    </p:spTree>
    <p:extLst>
      <p:ext uri="{BB962C8B-B14F-4D97-AF65-F5344CB8AC3E}">
        <p14:creationId xmlns:p14="http://schemas.microsoft.com/office/powerpoint/2010/main" val="983205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8E911E0-8C66-3B63-788B-77858C0E4AB6}"/>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anchor="ctr" anchorCtr="0"/>
          <a:lstStyle/>
          <a:p>
            <a:pPr>
              <a:defRPr sz="1400" b="1">
                <a:solidFill>
                  <a:srgbClr val="002060"/>
                </a:solidFill>
                <a:latin typeface="Arial" panose="020B0604020202020204" pitchFamily="34" charset="0"/>
                <a:cs typeface="Arial" panose="020B0604020202020204" pitchFamily="34" charset="0"/>
              </a:defRPr>
            </a:pPr>
            <a:r>
              <a:rPr sz="1200"/>
              <a:t>Assistência  às vítimas </a:t>
            </a:r>
          </a:p>
          <a:p>
            <a:pPr algn="l">
              <a:defRPr sz="1200">
                <a:solidFill>
                  <a:srgbClr val="002060"/>
                </a:solidFill>
                <a:latin typeface="Arial" panose="020B0604020202020204" pitchFamily="34" charset="0"/>
                <a:cs typeface="Arial" panose="020B0604020202020204" pitchFamily="34" charset="0"/>
              </a:defRPr>
            </a:pPr>
            <a:r>
              <a:rPr sz="1100"/>
              <a:t>Os PI devem recolher quaisquer informações sobre questões específicas relacionadas com as vítimas de óxido de etileno durante o seu envolvimento comunitário antes e depois do desalfandegamento, identificando e encaminhando as vítimas de óxido de etileno, a fim de mobilizar uma resposta multissetorial para apoiar as vítimas de óxido de etileno.</a:t>
            </a:r>
          </a:p>
        </p:txBody>
      </p:sp>
      <p:sp>
        <p:nvSpPr>
          <p:cNvPr id="3" name="Rounded Rectangle 2">
            <a:extLst>
              <a:ext uri="{FF2B5EF4-FFF2-40B4-BE49-F238E27FC236}">
                <a16:creationId xmlns:a16="http://schemas.microsoft.com/office/drawing/2014/main" id="{BF14DD11-448C-1F9D-5133-444E52F8AA9D}"/>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rPr sz="1100"/>
              <a:t>A EORE e a ligação com a comunidade melhoram o acesso e a comunicação com as comunidades afetadas e melhoram a compreensão da ameaça de mina/ERW para ajudar a informar o NTS.</a:t>
            </a:r>
          </a:p>
        </p:txBody>
      </p:sp>
      <p:sp>
        <p:nvSpPr>
          <p:cNvPr id="4" name="Rounded Rectangle 3">
            <a:extLst>
              <a:ext uri="{FF2B5EF4-FFF2-40B4-BE49-F238E27FC236}">
                <a16:creationId xmlns:a16="http://schemas.microsoft.com/office/drawing/2014/main" id="{66BDA119-6576-157F-969A-709BFEE6F8ED}"/>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das Capacidades de NMAA </a:t>
            </a:r>
          </a:p>
          <a:p>
            <a:pPr>
              <a:defRPr sz="1200">
                <a:solidFill>
                  <a:srgbClr val="002060"/>
                </a:solidFill>
                <a:latin typeface="Arial" panose="020B0604020202020204" pitchFamily="34" charset="0"/>
                <a:cs typeface="Arial" panose="020B0604020202020204" pitchFamily="34" charset="0"/>
              </a:defRPr>
            </a:pPr>
            <a:r>
              <a:rPr sz="1100"/>
              <a:t>As autoridades nacionais melhoraram a clareza da contaminação por óxido de etileno em resultado do NTS, que lhes permite conduzir um melhor planeamento estratégico e a mobilização de recursos. Melhora a pontuação de desempenho do seu país e permite que conduzam os relatórios do tratado APMBC e CCM com mais precisão.</a:t>
            </a:r>
          </a:p>
        </p:txBody>
      </p:sp>
      <p:sp>
        <p:nvSpPr>
          <p:cNvPr id="5" name="Rounded Rectangle 4">
            <a:extLst>
              <a:ext uri="{FF2B5EF4-FFF2-40B4-BE49-F238E27FC236}">
                <a16:creationId xmlns:a16="http://schemas.microsoft.com/office/drawing/2014/main" id="{C4E80C82-AE1E-2F76-1CD6-314A9F388695}"/>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dirty="0" err="1"/>
              <a:t>Desenvolvimento</a:t>
            </a:r>
            <a:r>
              <a:rPr sz="1200" dirty="0"/>
              <a:t> de </a:t>
            </a:r>
            <a:r>
              <a:rPr sz="1200" dirty="0" err="1"/>
              <a:t>Capacidade</a:t>
            </a:r>
            <a:r>
              <a:rPr sz="1200" dirty="0"/>
              <a:t> de IP </a:t>
            </a:r>
            <a:r>
              <a:rPr sz="1200" dirty="0" err="1"/>
              <a:t>Locais</a:t>
            </a:r>
            <a:r>
              <a:rPr sz="1200" dirty="0"/>
              <a:t> </a:t>
            </a:r>
          </a:p>
          <a:p>
            <a:pPr>
              <a:defRPr sz="1200">
                <a:solidFill>
                  <a:srgbClr val="002060"/>
                </a:solidFill>
                <a:latin typeface="Arial" panose="020B0604020202020204" pitchFamily="34" charset="0"/>
                <a:cs typeface="Arial" panose="020B0604020202020204" pitchFamily="34" charset="0"/>
              </a:defRPr>
            </a:pPr>
            <a:r>
              <a:rPr sz="1100" dirty="0"/>
              <a:t>O </a:t>
            </a:r>
            <a:r>
              <a:rPr sz="1100" dirty="0" err="1"/>
              <a:t>apoio</a:t>
            </a:r>
            <a:r>
              <a:rPr sz="1100" dirty="0"/>
              <a:t> à </a:t>
            </a:r>
            <a:r>
              <a:rPr sz="1100" dirty="0" err="1"/>
              <a:t>capacitação</a:t>
            </a:r>
            <a:r>
              <a:rPr sz="1100" dirty="0"/>
              <a:t> dos </a:t>
            </a:r>
            <a:r>
              <a:rPr sz="1100" dirty="0" err="1"/>
              <a:t>implementadores</a:t>
            </a:r>
            <a:r>
              <a:rPr sz="1100" dirty="0"/>
              <a:t> </a:t>
            </a:r>
            <a:r>
              <a:rPr sz="1100" dirty="0" err="1"/>
              <a:t>locais</a:t>
            </a:r>
            <a:r>
              <a:rPr sz="1100" dirty="0"/>
              <a:t> de </a:t>
            </a:r>
            <a:r>
              <a:rPr sz="1100" dirty="0" err="1"/>
              <a:t>ação</a:t>
            </a:r>
            <a:r>
              <a:rPr sz="1100" dirty="0"/>
              <a:t> de minas para </a:t>
            </a:r>
            <a:r>
              <a:rPr sz="1100" dirty="0" err="1"/>
              <a:t>implementar</a:t>
            </a:r>
            <a:r>
              <a:rPr sz="1100" dirty="0"/>
              <a:t> um NTS </a:t>
            </a:r>
            <a:r>
              <a:rPr sz="1100" dirty="0" err="1"/>
              <a:t>pode</a:t>
            </a:r>
            <a:r>
              <a:rPr sz="1100" dirty="0"/>
              <a:t> </a:t>
            </a:r>
            <a:r>
              <a:rPr sz="1100" dirty="0" err="1"/>
              <a:t>acelerar</a:t>
            </a:r>
            <a:r>
              <a:rPr sz="1100" dirty="0"/>
              <a:t> o </a:t>
            </a:r>
            <a:r>
              <a:rPr sz="1100" dirty="0" err="1"/>
              <a:t>processo</a:t>
            </a:r>
            <a:r>
              <a:rPr sz="1100" dirty="0"/>
              <a:t> de </a:t>
            </a:r>
            <a:r>
              <a:rPr lang="pt-PT" sz="1100" dirty="0"/>
              <a:t>libertação</a:t>
            </a:r>
            <a:r>
              <a:rPr sz="1100" dirty="0"/>
              <a:t> de </a:t>
            </a:r>
            <a:r>
              <a:rPr sz="1100" dirty="0" err="1"/>
              <a:t>terras</a:t>
            </a:r>
            <a:r>
              <a:rPr sz="1100" dirty="0"/>
              <a:t>, </a:t>
            </a:r>
            <a:r>
              <a:rPr sz="1100" dirty="0" err="1"/>
              <a:t>ajudando</a:t>
            </a:r>
            <a:r>
              <a:rPr sz="1100" dirty="0"/>
              <a:t> a NMAA a </a:t>
            </a:r>
            <a:r>
              <a:rPr sz="1100" dirty="0" err="1"/>
              <a:t>ter</a:t>
            </a:r>
            <a:r>
              <a:rPr sz="1100" dirty="0"/>
              <a:t> </a:t>
            </a:r>
            <a:r>
              <a:rPr sz="1100" dirty="0" err="1"/>
              <a:t>uma</a:t>
            </a:r>
            <a:r>
              <a:rPr sz="1100" dirty="0"/>
              <a:t> </a:t>
            </a:r>
            <a:r>
              <a:rPr sz="1100" dirty="0" err="1"/>
              <a:t>compreensão</a:t>
            </a:r>
            <a:r>
              <a:rPr sz="1100" dirty="0"/>
              <a:t> </a:t>
            </a:r>
            <a:r>
              <a:rPr sz="1100" dirty="0" err="1"/>
              <a:t>clara</a:t>
            </a:r>
            <a:r>
              <a:rPr sz="1100" dirty="0"/>
              <a:t> da </a:t>
            </a:r>
            <a:r>
              <a:rPr sz="1100" dirty="0" err="1"/>
              <a:t>contaminação</a:t>
            </a:r>
            <a:r>
              <a:rPr sz="1100" dirty="0"/>
              <a:t> e </a:t>
            </a:r>
            <a:r>
              <a:rPr sz="1100" dirty="0" err="1"/>
              <a:t>permitir</a:t>
            </a:r>
            <a:r>
              <a:rPr sz="1100" dirty="0"/>
              <a:t> um </a:t>
            </a:r>
            <a:r>
              <a:rPr sz="1100" dirty="0" err="1"/>
              <a:t>planeamento</a:t>
            </a:r>
            <a:r>
              <a:rPr sz="1100" dirty="0"/>
              <a:t> </a:t>
            </a:r>
            <a:r>
              <a:rPr sz="1100" dirty="0" err="1"/>
              <a:t>estratégico</a:t>
            </a:r>
            <a:r>
              <a:rPr sz="1100" dirty="0"/>
              <a:t> e </a:t>
            </a:r>
            <a:r>
              <a:rPr sz="1100" dirty="0" err="1"/>
              <a:t>mobilização</a:t>
            </a:r>
            <a:r>
              <a:rPr sz="1100" dirty="0"/>
              <a:t> de </a:t>
            </a:r>
            <a:r>
              <a:rPr sz="1100" dirty="0" err="1"/>
              <a:t>recursos</a:t>
            </a:r>
            <a:r>
              <a:rPr sz="1100" dirty="0"/>
              <a:t> </a:t>
            </a:r>
            <a:r>
              <a:rPr sz="1100" dirty="0" err="1"/>
              <a:t>mais</a:t>
            </a:r>
            <a:r>
              <a:rPr sz="1100" dirty="0"/>
              <a:t> </a:t>
            </a:r>
            <a:r>
              <a:rPr sz="1100" dirty="0" err="1"/>
              <a:t>eficazes</a:t>
            </a:r>
            <a:r>
              <a:rPr sz="1100" dirty="0"/>
              <a:t>.</a:t>
            </a:r>
          </a:p>
        </p:txBody>
      </p:sp>
      <p:sp>
        <p:nvSpPr>
          <p:cNvPr id="6" name="Rounded Rectangle 5">
            <a:extLst>
              <a:ext uri="{FF2B5EF4-FFF2-40B4-BE49-F238E27FC236}">
                <a16:creationId xmlns:a16="http://schemas.microsoft.com/office/drawing/2014/main" id="{0818EA36-9723-5184-C7AC-D88AD94DFBF4}"/>
              </a:ext>
            </a:extLst>
          </p:cNvPr>
          <p:cNvSpPr/>
          <p:nvPr/>
        </p:nvSpPr>
        <p:spPr>
          <a:xfrm>
            <a:off x="6857140" y="5044155"/>
            <a:ext cx="5018694"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180000" bIns="0" anchor="ctr"/>
          <a:lstStyle/>
          <a:p>
            <a:pPr>
              <a:defRPr sz="1400" b="1">
                <a:solidFill>
                  <a:srgbClr val="002060"/>
                </a:solidFill>
                <a:latin typeface="Arial" panose="020B0604020202020204" pitchFamily="34" charset="0"/>
                <a:cs typeface="Arial" panose="020B0604020202020204" pitchFamily="34" charset="0"/>
              </a:defRPr>
            </a:pPr>
            <a:r>
              <a:rPr sz="1200" dirty="0" err="1"/>
              <a:t>Advocacia</a:t>
            </a:r>
            <a:r>
              <a:rPr sz="1200" dirty="0"/>
              <a:t> e </a:t>
            </a:r>
            <a:r>
              <a:rPr sz="1200" dirty="0" err="1"/>
              <a:t>Inclusão</a:t>
            </a:r>
            <a:endParaRPr sz="1200" dirty="0"/>
          </a:p>
          <a:p>
            <a:pPr>
              <a:spcAft>
                <a:spcPts val="300"/>
              </a:spcAft>
              <a:defRPr sz="1200">
                <a:solidFill>
                  <a:srgbClr val="002060"/>
                </a:solidFill>
                <a:latin typeface="Arial" panose="020B0604020202020204" pitchFamily="34" charset="0"/>
                <a:cs typeface="Arial" panose="020B0604020202020204" pitchFamily="34" charset="0"/>
              </a:defRPr>
            </a:pPr>
            <a:r>
              <a:rPr sz="1100" dirty="0"/>
              <a:t>As </a:t>
            </a:r>
            <a:r>
              <a:rPr sz="1100" dirty="0" err="1"/>
              <a:t>partes</a:t>
            </a:r>
            <a:r>
              <a:rPr sz="1100" dirty="0"/>
              <a:t> </a:t>
            </a:r>
            <a:r>
              <a:rPr sz="1100" dirty="0" err="1"/>
              <a:t>interessadas</a:t>
            </a:r>
            <a:r>
              <a:rPr sz="1100" dirty="0"/>
              <a:t> </a:t>
            </a:r>
            <a:r>
              <a:rPr sz="1100" dirty="0" err="1"/>
              <a:t>devem</a:t>
            </a:r>
            <a:r>
              <a:rPr sz="1100" dirty="0"/>
              <a:t> defender que </a:t>
            </a:r>
            <a:r>
              <a:rPr sz="1100" dirty="0" err="1"/>
              <a:t>todos</a:t>
            </a:r>
            <a:r>
              <a:rPr sz="1100" dirty="0"/>
              <a:t> </a:t>
            </a:r>
            <a:r>
              <a:rPr sz="1100" dirty="0" err="1"/>
              <a:t>os</a:t>
            </a:r>
            <a:r>
              <a:rPr sz="1100" dirty="0"/>
              <a:t> IP </a:t>
            </a:r>
            <a:r>
              <a:rPr sz="1100" dirty="0" err="1"/>
              <a:t>conduzam</a:t>
            </a:r>
            <a:r>
              <a:rPr sz="1100" dirty="0"/>
              <a:t> NTS, antes da TS e </a:t>
            </a:r>
            <a:r>
              <a:rPr lang="pt-PT" sz="1100" dirty="0"/>
              <a:t>libertação</a:t>
            </a:r>
            <a:r>
              <a:rPr sz="1100" dirty="0"/>
              <a:t>, para </a:t>
            </a:r>
            <a:r>
              <a:rPr sz="1100" dirty="0" err="1"/>
              <a:t>fornecer</a:t>
            </a:r>
            <a:r>
              <a:rPr sz="1100" dirty="0"/>
              <a:t> </a:t>
            </a:r>
            <a:r>
              <a:rPr sz="1100" dirty="0" err="1"/>
              <a:t>às</a:t>
            </a:r>
            <a:r>
              <a:rPr sz="1100" dirty="0"/>
              <a:t> </a:t>
            </a:r>
            <a:r>
              <a:rPr sz="1100" dirty="0" err="1"/>
              <a:t>autoridades</a:t>
            </a:r>
            <a:r>
              <a:rPr sz="1100" dirty="0"/>
              <a:t> </a:t>
            </a:r>
            <a:r>
              <a:rPr sz="1100" dirty="0" err="1"/>
              <a:t>nacionais</a:t>
            </a:r>
            <a:r>
              <a:rPr sz="1100" dirty="0"/>
              <a:t> </a:t>
            </a:r>
            <a:r>
              <a:rPr sz="1100" dirty="0" err="1"/>
              <a:t>clareza</a:t>
            </a:r>
            <a:r>
              <a:rPr sz="1100" dirty="0"/>
              <a:t> </a:t>
            </a:r>
            <a:r>
              <a:rPr sz="1100" dirty="0" err="1"/>
              <a:t>sobre</a:t>
            </a:r>
            <a:r>
              <a:rPr sz="1100" dirty="0"/>
              <a:t> a </a:t>
            </a:r>
            <a:r>
              <a:rPr sz="1100" dirty="0" err="1"/>
              <a:t>contaminação</a:t>
            </a:r>
            <a:r>
              <a:rPr sz="1100" dirty="0"/>
              <a:t> para o </a:t>
            </a:r>
            <a:r>
              <a:rPr sz="1100" dirty="0" err="1"/>
              <a:t>planeamento</a:t>
            </a:r>
            <a:r>
              <a:rPr sz="1100" dirty="0"/>
              <a:t> </a:t>
            </a:r>
            <a:r>
              <a:rPr sz="1100" dirty="0" err="1"/>
              <a:t>estratégico</a:t>
            </a:r>
            <a:r>
              <a:rPr sz="1100" dirty="0"/>
              <a:t> e </a:t>
            </a:r>
            <a:r>
              <a:rPr sz="1100" dirty="0" err="1"/>
              <a:t>relatórios</a:t>
            </a:r>
            <a:r>
              <a:rPr sz="1100" dirty="0"/>
              <a:t> do </a:t>
            </a:r>
            <a:r>
              <a:rPr sz="1100" dirty="0" err="1"/>
              <a:t>tratado</a:t>
            </a:r>
            <a:r>
              <a:rPr sz="1100" dirty="0"/>
              <a:t>, </a:t>
            </a:r>
            <a:r>
              <a:rPr sz="1100" dirty="0" err="1"/>
              <a:t>melhorando</a:t>
            </a:r>
            <a:r>
              <a:rPr sz="1100" dirty="0"/>
              <a:t> o </a:t>
            </a:r>
            <a:r>
              <a:rPr sz="1100" dirty="0" err="1"/>
              <a:t>uso</a:t>
            </a:r>
            <a:r>
              <a:rPr sz="1100" dirty="0"/>
              <a:t> </a:t>
            </a:r>
            <a:r>
              <a:rPr sz="1100" dirty="0" err="1"/>
              <a:t>eficiente</a:t>
            </a:r>
            <a:r>
              <a:rPr sz="1100" dirty="0"/>
              <a:t> de </a:t>
            </a:r>
            <a:r>
              <a:rPr sz="1100" dirty="0" err="1"/>
              <a:t>recursos</a:t>
            </a:r>
            <a:r>
              <a:rPr sz="1100" dirty="0"/>
              <a:t> </a:t>
            </a:r>
            <a:r>
              <a:rPr sz="1100" dirty="0" err="1"/>
              <a:t>escassos</a:t>
            </a:r>
            <a:r>
              <a:rPr sz="1100" dirty="0"/>
              <a:t> para TS e </a:t>
            </a:r>
            <a:r>
              <a:rPr sz="1100" dirty="0" err="1"/>
              <a:t>libertação</a:t>
            </a:r>
            <a:r>
              <a:rPr sz="1100" dirty="0"/>
              <a:t>.</a:t>
            </a:r>
          </a:p>
          <a:p>
            <a:pPr>
              <a:spcAft>
                <a:spcPts val="300"/>
              </a:spcAft>
              <a:defRPr sz="1200">
                <a:solidFill>
                  <a:srgbClr val="002060"/>
                </a:solidFill>
                <a:latin typeface="Arial" panose="020B0604020202020204" pitchFamily="34" charset="0"/>
                <a:cs typeface="Arial" panose="020B0604020202020204" pitchFamily="34" charset="0"/>
              </a:defRPr>
            </a:pPr>
            <a:r>
              <a:rPr sz="1100" dirty="0"/>
              <a:t>Um NTS </a:t>
            </a:r>
            <a:r>
              <a:rPr sz="1100" dirty="0" err="1"/>
              <a:t>pode</a:t>
            </a:r>
            <a:r>
              <a:rPr sz="1100" dirty="0"/>
              <a:t> </a:t>
            </a:r>
            <a:r>
              <a:rPr sz="1100" dirty="0" err="1"/>
              <a:t>fornecer</a:t>
            </a:r>
            <a:r>
              <a:rPr sz="1100" dirty="0"/>
              <a:t> </a:t>
            </a:r>
            <a:r>
              <a:rPr sz="1100" dirty="0" err="1"/>
              <a:t>oportunidades</a:t>
            </a:r>
            <a:r>
              <a:rPr sz="1100" dirty="0"/>
              <a:t> para </a:t>
            </a:r>
            <a:r>
              <a:rPr sz="1100" dirty="0" err="1"/>
              <a:t>identificar</a:t>
            </a:r>
            <a:r>
              <a:rPr sz="1100" dirty="0"/>
              <a:t> </a:t>
            </a:r>
            <a:r>
              <a:rPr sz="1100" dirty="0" err="1"/>
              <a:t>pessoas</a:t>
            </a:r>
            <a:r>
              <a:rPr sz="1100" dirty="0"/>
              <a:t> com </a:t>
            </a:r>
            <a:r>
              <a:rPr sz="1100" dirty="0" err="1"/>
              <a:t>deficiência</a:t>
            </a:r>
            <a:r>
              <a:rPr sz="1100" dirty="0"/>
              <a:t> e outros </a:t>
            </a:r>
            <a:r>
              <a:rPr sz="1100" dirty="0" err="1"/>
              <a:t>grupos</a:t>
            </a:r>
            <a:r>
              <a:rPr sz="1100" dirty="0"/>
              <a:t> </a:t>
            </a:r>
            <a:r>
              <a:rPr sz="1100" dirty="0" err="1"/>
              <a:t>marginalizados</a:t>
            </a:r>
            <a:r>
              <a:rPr sz="1100" dirty="0"/>
              <a:t> e </a:t>
            </a:r>
            <a:r>
              <a:rPr sz="1100" dirty="0" err="1"/>
              <a:t>garantir</a:t>
            </a:r>
            <a:r>
              <a:rPr sz="1100" dirty="0"/>
              <a:t> que </a:t>
            </a:r>
            <a:r>
              <a:rPr sz="1100" dirty="0" err="1"/>
              <a:t>sejam</a:t>
            </a:r>
            <a:r>
              <a:rPr sz="1100" dirty="0"/>
              <a:t> </a:t>
            </a:r>
            <a:r>
              <a:rPr sz="1100" dirty="0" err="1"/>
              <a:t>incluídos</a:t>
            </a:r>
            <a:r>
              <a:rPr sz="1100" dirty="0"/>
              <a:t> no </a:t>
            </a:r>
            <a:r>
              <a:rPr sz="1100" dirty="0" err="1"/>
              <a:t>processo</a:t>
            </a:r>
            <a:r>
              <a:rPr sz="1100" dirty="0"/>
              <a:t> do NTS.</a:t>
            </a:r>
          </a:p>
          <a:p>
            <a:pPr>
              <a:spcAft>
                <a:spcPts val="300"/>
              </a:spcAft>
            </a:pPr>
            <a:endParaRPr lang="en-GB" sz="1100" b="0" i="0"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201A8226-623B-B954-42F6-9AB637D6AFA2}"/>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Colaboração e Coordenação </a:t>
            </a:r>
          </a:p>
          <a:p>
            <a:pPr>
              <a:defRPr sz="1200">
                <a:solidFill>
                  <a:srgbClr val="002060"/>
                </a:solidFill>
                <a:latin typeface="Arial" panose="020B0604020202020204" pitchFamily="34" charset="0"/>
                <a:cs typeface="Arial" panose="020B0604020202020204" pitchFamily="34" charset="0"/>
              </a:defRPr>
            </a:pPr>
            <a:r>
              <a:rPr sz="1100"/>
              <a:t>CL e EORE podem ajudar na comunicação com as comunidades, aumentando a colaboração da comunidade com o processo NTS. A coordenação e colaboração com outros atores durante e após um NTS aumenta a probabilidade de melhores meios de subsistência e serviços básicos.</a:t>
            </a:r>
          </a:p>
        </p:txBody>
      </p:sp>
      <p:cxnSp>
        <p:nvCxnSpPr>
          <p:cNvPr id="8" name="Straight Connector 7">
            <a:extLst>
              <a:ext uri="{FF2B5EF4-FFF2-40B4-BE49-F238E27FC236}">
                <a16:creationId xmlns:a16="http://schemas.microsoft.com/office/drawing/2014/main" id="{E74A1E35-144A-CBA7-C595-6CED08E8CDA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B462E8-E6E9-D237-2110-6D9A3AD4DEFF}"/>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B5A123-08BF-D2FA-02DA-6C3D8E2A053A}"/>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B0BEB4-5C84-11AF-5D63-24FDE3DCE64A}"/>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ACA15A-8710-9066-6E3C-5FA90906DC52}"/>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B7F32E-B570-0022-3BE6-DB7C43B8092D}"/>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14" name="TextBox 13">
            <a:extLst>
              <a:ext uri="{FF2B5EF4-FFF2-40B4-BE49-F238E27FC236}">
                <a16:creationId xmlns:a16="http://schemas.microsoft.com/office/drawing/2014/main" id="{05FEF7E9-4FF8-E0C3-12A6-8BB1ABD8BA74}"/>
              </a:ext>
            </a:extLst>
          </p:cNvPr>
          <p:cNvSpPr txBox="1"/>
          <p:nvPr/>
        </p:nvSpPr>
        <p:spPr>
          <a:xfrm>
            <a:off x="307485" y="627829"/>
            <a:ext cx="11448277" cy="938719"/>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a:t>Conexões estratégicas </a:t>
            </a:r>
            <a:r>
              <a:rPr sz="1100"/>
              <a:t>com outros aspetos da ação da mina podem melhorar a mudança de nível de resultado, conforme ilustrado nesta coluna. Estas ligações estratégicas devem ser consideradas pelos implementadores para maximizar o valor acrescentado do setor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781B33D-B1FF-4C1C-F866-986E45B8BF97}"/>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Flowchart: Connector 9">
            <a:extLst>
              <a:ext uri="{FF2B5EF4-FFF2-40B4-BE49-F238E27FC236}">
                <a16:creationId xmlns:a16="http://schemas.microsoft.com/office/drawing/2014/main" id="{D103F3AF-9093-3E67-29EB-BF7997DC8275}"/>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br>
              <a:rPr lang="en-GB" sz="1200" b="1" dirty="0">
                <a:solidFill>
                  <a:srgbClr val="002060"/>
                </a:solidFill>
                <a:latin typeface="Arial" panose="020B0604020202020204" pitchFamily="34" charset="0"/>
              </a:rPr>
            </a:br>
            <a:r>
              <a:rPr sz="1200" dirty="0" err="1"/>
              <a:t>Libertação</a:t>
            </a:r>
            <a:r>
              <a:rPr sz="1200" dirty="0"/>
              <a:t> </a:t>
            </a:r>
            <a:endParaRPr lang="it-IT" sz="1200" dirty="0"/>
          </a:p>
          <a:p>
            <a:pPr algn="ctr">
              <a:defRPr sz="1400" b="1">
                <a:solidFill>
                  <a:srgbClr val="002060"/>
                </a:solidFill>
                <a:latin typeface="Arial" panose="020B0604020202020204" pitchFamily="34" charset="0"/>
              </a:defRPr>
            </a:pPr>
            <a:r>
              <a:rPr sz="1200" dirty="0"/>
              <a:t>de </a:t>
            </a:r>
            <a:r>
              <a:rPr sz="1200" dirty="0" err="1"/>
              <a:t>terras</a:t>
            </a:r>
            <a:r>
              <a:rPr sz="1200" dirty="0"/>
              <a:t> – </a:t>
            </a:r>
            <a:br>
              <a:rPr lang="en-GB" sz="1200" b="1" dirty="0">
                <a:solidFill>
                  <a:srgbClr val="002060"/>
                </a:solidFill>
                <a:latin typeface="Arial" panose="020B0604020202020204" pitchFamily="34" charset="0"/>
              </a:rPr>
            </a:br>
            <a:r>
              <a:rPr sz="1200" dirty="0"/>
              <a:t>NTS</a:t>
            </a:r>
          </a:p>
        </p:txBody>
      </p:sp>
      <p:sp>
        <p:nvSpPr>
          <p:cNvPr id="18" name="Rectangle 17">
            <a:extLst>
              <a:ext uri="{FF2B5EF4-FFF2-40B4-BE49-F238E27FC236}">
                <a16:creationId xmlns:a16="http://schemas.microsoft.com/office/drawing/2014/main" id="{D7FBC2AD-FA98-849D-6046-2568882A08EA}"/>
              </a:ext>
            </a:extLst>
          </p:cNvPr>
          <p:cNvSpPr/>
          <p:nvPr/>
        </p:nvSpPr>
        <p:spPr>
          <a:xfrm>
            <a:off x="263545" y="242635"/>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Libertação de terras através de levantamento não técnico (NTS)</a:t>
            </a:r>
          </a:p>
        </p:txBody>
      </p:sp>
      <p:sp>
        <p:nvSpPr>
          <p:cNvPr id="16" name="Slide Number Placeholder 5">
            <a:extLst>
              <a:ext uri="{FF2B5EF4-FFF2-40B4-BE49-F238E27FC236}">
                <a16:creationId xmlns:a16="http://schemas.microsoft.com/office/drawing/2014/main" id="{1824F779-9FFB-4744-4EE7-DDE5D1DF519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41</a:t>
            </a:fld>
            <a:endParaRPr lang="en-GB" sz="1050" dirty="0"/>
          </a:p>
        </p:txBody>
      </p:sp>
    </p:spTree>
    <p:extLst>
      <p:ext uri="{BB962C8B-B14F-4D97-AF65-F5344CB8AC3E}">
        <p14:creationId xmlns:p14="http://schemas.microsoft.com/office/powerpoint/2010/main" val="1716841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20C747-3CBA-CE13-B689-96630B7B9853}"/>
              </a:ext>
            </a:extLst>
          </p:cNvPr>
          <p:cNvGraphicFramePr>
            <a:graphicFrameLocks noGrp="1"/>
          </p:cNvGraphicFramePr>
          <p:nvPr/>
        </p:nvGraphicFramePr>
        <p:xfrm>
          <a:off x="945371" y="1304144"/>
          <a:ext cx="9962906" cy="503112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481904">
                <a:tc gridSpan="2">
                  <a:txBody>
                    <a:bodyPr/>
                    <a:lstStyle/>
                    <a:p>
                      <a:pPr>
                        <a:defRPr sz="1400">
                          <a:latin typeface="Arial" panose="020B0604020202020204" pitchFamily="34" charset="0"/>
                        </a:defRPr>
                      </a:pPr>
                      <a:r>
                        <a:rPr b="1"/>
                        <a:t>Perguntas de reflexão a serem usadas pela </a:t>
                      </a:r>
                      <a:r>
                        <a:t>equipa para avaliar o desempenho em relação à entrega de uma maneira sensível e inclusiva ao conflito, coordenando dentro e fora do setor para maximizar o valor estratégico de libertação de terras </a:t>
                      </a:r>
                      <a:br>
                        <a:rPr lang="en-GB" sz="1400" b="0" i="0" dirty="0">
                          <a:latin typeface="Arial" panose="020B0604020202020204" pitchFamily="34" charset="0"/>
                        </a:rPr>
                      </a:br>
                      <a:r>
                        <a:t>através de NTS</a:t>
                      </a:r>
                      <a:endParaRPr lang="en-GB" sz="1400" b="1" i="0" dirty="0">
                        <a:latin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 equilíbrio de recursos entre NTS, TS e libertação está certo? As terras estão a ser canceladas pelo NTS, quando apropriado, para economizar recursos de TS e libertação?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Existe clareza suficiente sobre a contaminação por EO como resultado do NTS? A NMAA está mais apta a conduzir o planeamento estratégico, a gerir a ação anti minas e a mobilizar recursos em resultado desta maior clareza?</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têm a capacidade, os recursos e a oportunidade de fornecer liderança e entrega de NTS?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informações sobre áreas suspeitas de perigo obtidas com o NTS estão a ser usadas nas mensagens da EORE e a EORE está a gerar informações que auxiliam o NTS?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 NTS é conduzido de maneira sensível e inclusiva a conflitos, para dar às mulheres, homens, meninas, meninos e pessoas de grupos marginalizados e vulneráveis uma voz igual?</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equipas do NTS estão a interagir com as vítimas de OE e outras pessoas com deficiência e estão a identificar e a encaminhar as vítimas de OE para os intervenientes relevantes?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comunidades estão a relatar que a priorização do NTS e subsequente TS e libertação é responsiva às necessidades locais?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60F5800B-887F-1D26-4371-83A0C2D40282}"/>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CB7BB5A2-DFDC-5F6C-1035-87E272EFA418}"/>
              </a:ext>
            </a:extLst>
          </p:cNvPr>
          <p:cNvSpPr/>
          <p:nvPr/>
        </p:nvSpPr>
        <p:spPr>
          <a:xfrm>
            <a:off x="263545" y="242635"/>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t>Libertação de terras através de levantamento não técnico (NTS)</a:t>
            </a:r>
          </a:p>
        </p:txBody>
      </p:sp>
      <p:sp>
        <p:nvSpPr>
          <p:cNvPr id="5" name="Slide Number Placeholder 5">
            <a:extLst>
              <a:ext uri="{FF2B5EF4-FFF2-40B4-BE49-F238E27FC236}">
                <a16:creationId xmlns:a16="http://schemas.microsoft.com/office/drawing/2014/main" id="{41A6EAEC-838A-7F40-EE7A-6F229CB28BB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42</a:t>
            </a:fld>
            <a:endParaRPr lang="en-GB" dirty="0"/>
          </a:p>
        </p:txBody>
      </p:sp>
    </p:spTree>
    <p:extLst>
      <p:ext uri="{BB962C8B-B14F-4D97-AF65-F5344CB8AC3E}">
        <p14:creationId xmlns:p14="http://schemas.microsoft.com/office/powerpoint/2010/main" val="237609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latin typeface="Arial" panose="020B0604020202020204" pitchFamily="34" charset="0"/>
            </a:endParaRPr>
          </a:p>
        </p:txBody>
      </p:sp>
      <p:sp>
        <p:nvSpPr>
          <p:cNvPr id="29" name="Rectangle 28">
            <a:extLst>
              <a:ext uri="{FF2B5EF4-FFF2-40B4-BE49-F238E27FC236}">
                <a16:creationId xmlns:a16="http://schemas.microsoft.com/office/drawing/2014/main" id="{B10EBB55-25C6-2B42-9B1E-5A6F2C040490}"/>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1944444" y="1397982"/>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leva a...</a:t>
            </a:r>
          </a:p>
        </p:txBody>
      </p:sp>
      <p:sp>
        <p:nvSpPr>
          <p:cNvPr id="4" name="Rectangle 3">
            <a:extLst>
              <a:ext uri="{FF2B5EF4-FFF2-40B4-BE49-F238E27FC236}">
                <a16:creationId xmlns:a16="http://schemas.microsoft.com/office/drawing/2014/main" id="{A6C12D0C-5835-8345-9605-5BFF7AF15B07}"/>
              </a:ext>
            </a:extLst>
          </p:cNvPr>
          <p:cNvSpPr/>
          <p:nvPr/>
        </p:nvSpPr>
        <p:spPr>
          <a:xfrm>
            <a:off x="346600" y="254959"/>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ea typeface="+mj-ea"/>
              </a:rPr>
              <a:t>Tarefas pontuais de Descarte de Material Explosivo (EOD)</a:t>
            </a:r>
          </a:p>
        </p:txBody>
      </p:sp>
      <p:sp>
        <p:nvSpPr>
          <p:cNvPr id="16" name="TextBox 15">
            <a:extLst>
              <a:ext uri="{FF2B5EF4-FFF2-40B4-BE49-F238E27FC236}">
                <a16:creationId xmlns:a16="http://schemas.microsoft.com/office/drawing/2014/main" id="{5255273F-9814-4110-9FDB-5B985586258D}"/>
              </a:ext>
            </a:extLst>
          </p:cNvPr>
          <p:cNvSpPr txBox="1"/>
          <p:nvPr/>
        </p:nvSpPr>
        <p:spPr>
          <a:xfrm>
            <a:off x="947713" y="1393201"/>
            <a:ext cx="924116" cy="352853"/>
          </a:xfrm>
          <a:prstGeom prst="roundRect">
            <a:avLst/>
          </a:prstGeom>
          <a:solidFill>
            <a:srgbClr val="F0F0F0"/>
          </a:solidFill>
          <a:ln w="19050">
            <a:solidFill>
              <a:srgbClr val="808080"/>
            </a:solidFill>
          </a:ln>
        </p:spPr>
        <p:txBody>
          <a:bodyPr wrap="square" lIns="36000" tIns="36000" rIns="36000" bIns="36000" anchor="ctr" anchorCtr="0">
            <a:sp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Tarefas pontuais do EOD</a:t>
            </a:r>
          </a:p>
        </p:txBody>
      </p:sp>
      <p:sp>
        <p:nvSpPr>
          <p:cNvPr id="40" name="TextBox 39">
            <a:extLst>
              <a:ext uri="{FF2B5EF4-FFF2-40B4-BE49-F238E27FC236}">
                <a16:creationId xmlns:a16="http://schemas.microsoft.com/office/drawing/2014/main" id="{D555FB24-3979-40B0-A6A4-876E72CC88EC}"/>
              </a:ext>
            </a:extLst>
          </p:cNvPr>
          <p:cNvSpPr txBox="1"/>
          <p:nvPr/>
        </p:nvSpPr>
        <p:spPr>
          <a:xfrm>
            <a:off x="368674" y="2469330"/>
            <a:ext cx="11388550" cy="575534"/>
          </a:xfrm>
          <a:prstGeom prst="rect">
            <a:avLst/>
          </a:prstGeom>
          <a:noFill/>
        </p:spPr>
        <p:txBody>
          <a:bodyPr wrap="square" lIns="0" numCol="1" spcCol="144000">
            <a:noAutofit/>
          </a:bodyPr>
          <a:lstStyle/>
          <a:p>
            <a:pPr>
              <a:defRPr sz="1000">
                <a:latin typeface="Arial" panose="020B0604020202020204" pitchFamily="34" charset="0"/>
              </a:defRPr>
            </a:pPr>
            <a:r>
              <a:rPr sz="900" dirty="0" err="1"/>
              <a:t>Pressupostos</a:t>
            </a:r>
            <a:r>
              <a:rPr sz="900" dirty="0"/>
              <a:t>: Por </a:t>
            </a:r>
            <a:r>
              <a:rPr sz="900" dirty="0" err="1"/>
              <a:t>exemplo</a:t>
            </a:r>
            <a:r>
              <a:rPr sz="900" dirty="0"/>
              <a:t>, as </a:t>
            </a:r>
            <a:r>
              <a:rPr sz="900" dirty="0" err="1"/>
              <a:t>informações</a:t>
            </a:r>
            <a:r>
              <a:rPr sz="900" dirty="0"/>
              <a:t> </a:t>
            </a:r>
            <a:r>
              <a:rPr sz="900" dirty="0" err="1"/>
              <a:t>provenientes</a:t>
            </a:r>
            <a:r>
              <a:rPr sz="900" dirty="0"/>
              <a:t> das </a:t>
            </a:r>
            <a:r>
              <a:rPr sz="900" dirty="0" err="1"/>
              <a:t>atividades</a:t>
            </a:r>
            <a:r>
              <a:rPr sz="900" dirty="0"/>
              <a:t> </a:t>
            </a:r>
            <a:r>
              <a:rPr sz="900" dirty="0" err="1"/>
              <a:t>são</a:t>
            </a:r>
            <a:r>
              <a:rPr sz="900" dirty="0"/>
              <a:t> </a:t>
            </a:r>
            <a:r>
              <a:rPr sz="900" dirty="0" err="1"/>
              <a:t>registadas</a:t>
            </a:r>
            <a:r>
              <a:rPr sz="900" dirty="0"/>
              <a:t> e </a:t>
            </a:r>
            <a:r>
              <a:rPr sz="900" dirty="0" err="1"/>
              <a:t>conservadas</a:t>
            </a:r>
            <a:r>
              <a:rPr sz="900" dirty="0"/>
              <a:t> e </a:t>
            </a:r>
            <a:r>
              <a:rPr sz="900" dirty="0" err="1"/>
              <a:t>utilizadas</a:t>
            </a:r>
            <a:r>
              <a:rPr sz="900" dirty="0"/>
              <a:t> para </a:t>
            </a:r>
            <a:r>
              <a:rPr sz="900" dirty="0" err="1"/>
              <a:t>manter</a:t>
            </a:r>
            <a:r>
              <a:rPr sz="900" dirty="0"/>
              <a:t> </a:t>
            </a:r>
            <a:r>
              <a:rPr sz="900" dirty="0" err="1"/>
              <a:t>os</a:t>
            </a:r>
            <a:r>
              <a:rPr sz="900" dirty="0"/>
              <a:t> </a:t>
            </a:r>
            <a:r>
              <a:rPr sz="900" dirty="0" err="1"/>
              <a:t>padrões</a:t>
            </a:r>
            <a:r>
              <a:rPr sz="900" dirty="0"/>
              <a:t> </a:t>
            </a:r>
            <a:r>
              <a:rPr sz="900" dirty="0" err="1"/>
              <a:t>mínimos</a:t>
            </a:r>
            <a:r>
              <a:rPr sz="900" dirty="0"/>
              <a:t> de </a:t>
            </a:r>
            <a:r>
              <a:rPr sz="900" dirty="0" err="1"/>
              <a:t>gestão</a:t>
            </a:r>
            <a:r>
              <a:rPr sz="900" dirty="0"/>
              <a:t> da </a:t>
            </a:r>
            <a:r>
              <a:rPr sz="900" dirty="0" err="1"/>
              <a:t>informação</a:t>
            </a:r>
            <a:r>
              <a:rPr sz="900" dirty="0"/>
              <a:t> para </a:t>
            </a:r>
            <a:r>
              <a:rPr sz="900" dirty="0" err="1"/>
              <a:t>os</a:t>
            </a:r>
            <a:r>
              <a:rPr sz="900" dirty="0"/>
              <a:t> </a:t>
            </a:r>
            <a:r>
              <a:rPr sz="900" dirty="0" err="1"/>
              <a:t>registos</a:t>
            </a:r>
            <a:r>
              <a:rPr sz="900" dirty="0"/>
              <a:t> da NMAA; as </a:t>
            </a:r>
            <a:r>
              <a:rPr sz="900" dirty="0" err="1"/>
              <a:t>informações</a:t>
            </a:r>
            <a:r>
              <a:rPr sz="900" dirty="0"/>
              <a:t> </a:t>
            </a:r>
            <a:r>
              <a:rPr sz="900" dirty="0" err="1"/>
              <a:t>armazenadas</a:t>
            </a:r>
            <a:r>
              <a:rPr sz="900" dirty="0"/>
              <a:t> </a:t>
            </a:r>
            <a:r>
              <a:rPr sz="900" dirty="0" err="1"/>
              <a:t>pelas</a:t>
            </a:r>
            <a:r>
              <a:rPr sz="900" dirty="0"/>
              <a:t> </a:t>
            </a:r>
            <a:r>
              <a:rPr sz="900" dirty="0" err="1"/>
              <a:t>autoridades</a:t>
            </a:r>
            <a:r>
              <a:rPr sz="900" dirty="0"/>
              <a:t> </a:t>
            </a:r>
            <a:r>
              <a:rPr sz="900" dirty="0" err="1"/>
              <a:t>nacionais</a:t>
            </a:r>
            <a:r>
              <a:rPr sz="900" dirty="0"/>
              <a:t> e/</a:t>
            </a:r>
            <a:r>
              <a:rPr sz="900" dirty="0" err="1"/>
              <a:t>ou</a:t>
            </a:r>
            <a:r>
              <a:rPr sz="900" dirty="0"/>
              <a:t> </a:t>
            </a:r>
            <a:r>
              <a:rPr sz="900" dirty="0" err="1"/>
              <a:t>pelos</a:t>
            </a:r>
            <a:r>
              <a:rPr sz="900" dirty="0"/>
              <a:t> </a:t>
            </a:r>
            <a:r>
              <a:rPr sz="900" dirty="0" err="1"/>
              <a:t>contratantes</a:t>
            </a:r>
            <a:r>
              <a:rPr sz="900" dirty="0"/>
              <a:t> </a:t>
            </a:r>
            <a:r>
              <a:rPr sz="900" dirty="0" err="1"/>
              <a:t>são</a:t>
            </a:r>
            <a:r>
              <a:rPr sz="900" dirty="0"/>
              <a:t> </a:t>
            </a:r>
            <a:r>
              <a:rPr sz="900" dirty="0" err="1"/>
              <a:t>utilizadas</a:t>
            </a:r>
            <a:r>
              <a:rPr sz="900" dirty="0"/>
              <a:t> para </a:t>
            </a:r>
            <a:r>
              <a:rPr sz="900" dirty="0" err="1"/>
              <a:t>dar</a:t>
            </a:r>
            <a:r>
              <a:rPr sz="900" dirty="0"/>
              <a:t> </a:t>
            </a:r>
            <a:r>
              <a:rPr sz="900" dirty="0" err="1"/>
              <a:t>prioridade</a:t>
            </a:r>
            <a:r>
              <a:rPr sz="900" dirty="0"/>
              <a:t> </a:t>
            </a:r>
            <a:r>
              <a:rPr sz="900" dirty="0" err="1"/>
              <a:t>à</a:t>
            </a:r>
            <a:r>
              <a:rPr sz="900" dirty="0"/>
              <a:t> </a:t>
            </a:r>
            <a:r>
              <a:rPr sz="900" dirty="0" err="1"/>
              <a:t>desocupação</a:t>
            </a:r>
            <a:r>
              <a:rPr sz="900" dirty="0"/>
              <a:t> dos </a:t>
            </a:r>
            <a:r>
              <a:rPr sz="900" dirty="0" err="1"/>
              <a:t>terrenos</a:t>
            </a:r>
            <a:r>
              <a:rPr sz="900" dirty="0"/>
              <a:t> com base </a:t>
            </a:r>
            <a:r>
              <a:rPr sz="900" dirty="0" err="1"/>
              <a:t>em</a:t>
            </a:r>
            <a:r>
              <a:rPr sz="900" dirty="0"/>
              <a:t> </a:t>
            </a:r>
            <a:r>
              <a:rPr sz="900" dirty="0" err="1"/>
              <a:t>critérios</a:t>
            </a:r>
            <a:r>
              <a:rPr sz="900" dirty="0"/>
              <a:t> claros e </a:t>
            </a:r>
            <a:r>
              <a:rPr sz="900" dirty="0" err="1"/>
              <a:t>transparentes</a:t>
            </a:r>
            <a:r>
              <a:rPr sz="900" dirty="0"/>
              <a:t>; as </a:t>
            </a:r>
            <a:r>
              <a:rPr sz="900" dirty="0" err="1"/>
              <a:t>autoridades</a:t>
            </a:r>
            <a:r>
              <a:rPr sz="900" dirty="0"/>
              <a:t> </a:t>
            </a:r>
            <a:r>
              <a:rPr sz="900" dirty="0" err="1"/>
              <a:t>asseguram</a:t>
            </a:r>
            <a:r>
              <a:rPr sz="900" dirty="0"/>
              <a:t> que </a:t>
            </a:r>
            <a:r>
              <a:rPr sz="900" dirty="0" err="1"/>
              <a:t>os</a:t>
            </a:r>
            <a:r>
              <a:rPr sz="900" dirty="0"/>
              <a:t> </a:t>
            </a:r>
            <a:r>
              <a:rPr sz="900" dirty="0" err="1"/>
              <a:t>terrenos</a:t>
            </a:r>
            <a:r>
              <a:rPr sz="900" dirty="0"/>
              <a:t> </a:t>
            </a:r>
            <a:r>
              <a:rPr sz="900" dirty="0" err="1"/>
              <a:t>libertados</a:t>
            </a:r>
            <a:r>
              <a:rPr sz="900" dirty="0"/>
              <a:t> </a:t>
            </a:r>
            <a:r>
              <a:rPr sz="900" dirty="0" err="1"/>
              <a:t>são</a:t>
            </a:r>
            <a:r>
              <a:rPr sz="900" dirty="0"/>
              <a:t> </a:t>
            </a:r>
            <a:r>
              <a:rPr sz="900" dirty="0" err="1"/>
              <a:t>entregues</a:t>
            </a:r>
            <a:r>
              <a:rPr sz="900" dirty="0"/>
              <a:t> </a:t>
            </a:r>
            <a:r>
              <a:rPr sz="900" dirty="0" err="1"/>
              <a:t>sem</a:t>
            </a:r>
            <a:r>
              <a:rPr sz="900" dirty="0"/>
              <a:t> </a:t>
            </a:r>
            <a:r>
              <a:rPr sz="900" dirty="0" err="1"/>
              <a:t>demora</a:t>
            </a:r>
            <a:r>
              <a:rPr sz="900" dirty="0"/>
              <a:t> </a:t>
            </a:r>
            <a:r>
              <a:rPr sz="900" dirty="0" err="1"/>
              <a:t>aos</a:t>
            </a:r>
            <a:r>
              <a:rPr sz="900" dirty="0"/>
              <a:t> </a:t>
            </a:r>
            <a:r>
              <a:rPr sz="900" dirty="0" err="1"/>
              <a:t>potenciais</a:t>
            </a:r>
            <a:r>
              <a:rPr sz="900" dirty="0"/>
              <a:t> </a:t>
            </a:r>
            <a:r>
              <a:rPr sz="900" dirty="0" err="1"/>
              <a:t>beneficiários</a:t>
            </a:r>
            <a:r>
              <a:rPr sz="900" dirty="0"/>
              <a:t>; </a:t>
            </a:r>
            <a:r>
              <a:rPr sz="900" dirty="0" err="1"/>
              <a:t>quando</a:t>
            </a:r>
            <a:r>
              <a:rPr sz="900" dirty="0"/>
              <a:t> </a:t>
            </a:r>
            <a:r>
              <a:rPr sz="900" dirty="0" err="1"/>
              <a:t>os</a:t>
            </a:r>
            <a:r>
              <a:rPr sz="900" dirty="0"/>
              <a:t> </a:t>
            </a:r>
            <a:r>
              <a:rPr sz="900" dirty="0" err="1"/>
              <a:t>terrenos</a:t>
            </a:r>
            <a:r>
              <a:rPr sz="900" dirty="0"/>
              <a:t> </a:t>
            </a:r>
            <a:r>
              <a:rPr sz="900" dirty="0" err="1"/>
              <a:t>já</a:t>
            </a:r>
            <a:r>
              <a:rPr sz="900" dirty="0"/>
              <a:t> </a:t>
            </a:r>
            <a:r>
              <a:rPr sz="900" dirty="0" err="1"/>
              <a:t>estão</a:t>
            </a:r>
            <a:r>
              <a:rPr sz="900" dirty="0"/>
              <a:t> a ser </a:t>
            </a:r>
            <a:r>
              <a:rPr sz="900" dirty="0" err="1"/>
              <a:t>utilizados</a:t>
            </a:r>
            <a:r>
              <a:rPr sz="900" dirty="0"/>
              <a:t>, a </a:t>
            </a:r>
            <a:r>
              <a:rPr sz="900" dirty="0" err="1"/>
              <a:t>desocupação</a:t>
            </a:r>
            <a:r>
              <a:rPr sz="900" dirty="0"/>
              <a:t> </a:t>
            </a:r>
            <a:r>
              <a:rPr sz="900" dirty="0" err="1"/>
              <a:t>conduzirá</a:t>
            </a:r>
            <a:r>
              <a:rPr sz="900" dirty="0"/>
              <a:t> a </a:t>
            </a:r>
            <a:r>
              <a:rPr sz="900" dirty="0" err="1"/>
              <a:t>benefícios</a:t>
            </a:r>
            <a:r>
              <a:rPr sz="900" dirty="0"/>
              <a:t> de </a:t>
            </a:r>
            <a:r>
              <a:rPr sz="900" dirty="0" err="1"/>
              <a:t>segurança</a:t>
            </a:r>
            <a:r>
              <a:rPr sz="900" dirty="0"/>
              <a:t> reais e </a:t>
            </a:r>
            <a:r>
              <a:rPr sz="900" dirty="0" err="1"/>
              <a:t>visíveis</a:t>
            </a:r>
            <a:r>
              <a:rPr sz="900" dirty="0"/>
              <a:t>; </a:t>
            </a:r>
            <a:r>
              <a:rPr sz="900" dirty="0" err="1"/>
              <a:t>ver</a:t>
            </a:r>
            <a:r>
              <a:rPr sz="900" dirty="0"/>
              <a:t> </a:t>
            </a:r>
            <a:r>
              <a:rPr sz="900" dirty="0" err="1"/>
              <a:t>também</a:t>
            </a:r>
            <a:r>
              <a:rPr sz="900" dirty="0"/>
              <a:t> </a:t>
            </a:r>
            <a:r>
              <a:rPr sz="900" dirty="0" err="1"/>
              <a:t>os</a:t>
            </a:r>
            <a:r>
              <a:rPr sz="900" dirty="0"/>
              <a:t> </a:t>
            </a:r>
            <a:r>
              <a:rPr sz="900" dirty="0" err="1"/>
              <a:t>pressupostos</a:t>
            </a:r>
            <a:r>
              <a:rPr sz="900" dirty="0"/>
              <a:t> 1, 2, 4, 7, 13, 15, 16, 17, 19, 21, 22, 27, 28 e 31 </a:t>
            </a:r>
            <a:r>
              <a:rPr sz="900" dirty="0" err="1"/>
              <a:t>em</a:t>
            </a:r>
            <a:r>
              <a:rPr sz="900" dirty="0"/>
              <a:t> </a:t>
            </a:r>
            <a:r>
              <a:rPr sz="900" dirty="0" err="1"/>
              <a:t>anexo</a:t>
            </a:r>
            <a:r>
              <a:rPr sz="900" dirty="0"/>
              <a:t>.</a:t>
            </a:r>
          </a:p>
        </p:txBody>
      </p:sp>
      <p:sp>
        <p:nvSpPr>
          <p:cNvPr id="35" name="Rectangle 34">
            <a:extLst>
              <a:ext uri="{FF2B5EF4-FFF2-40B4-BE49-F238E27FC236}">
                <a16:creationId xmlns:a16="http://schemas.microsoft.com/office/drawing/2014/main" id="{906B121F-250B-4BBE-9199-ADB61E196CE5}"/>
              </a:ext>
            </a:extLst>
          </p:cNvPr>
          <p:cNvSpPr/>
          <p:nvPr/>
        </p:nvSpPr>
        <p:spPr>
          <a:xfrm>
            <a:off x="335729" y="643078"/>
            <a:ext cx="1801775" cy="169277"/>
          </a:xfrm>
          <a:prstGeom prst="rect">
            <a:avLst/>
          </a:prstGeom>
        </p:spPr>
        <p:txBody>
          <a:bodyPr wrap="none" lIns="0" tIns="0" rIns="0" bIns="0">
            <a:spAutoFit/>
          </a:bodyPr>
          <a:lstStyle/>
          <a:p>
            <a:pPr>
              <a:defRPr sz="1200">
                <a:latin typeface="Arial" panose="020B0604020202020204" pitchFamily="34" charset="0"/>
              </a:defRPr>
            </a:pPr>
            <a:r>
              <a:rPr sz="1100"/>
              <a:t>Teoria do diagrama de ação </a:t>
            </a:r>
            <a:endParaRPr lang="en-US" sz="11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55686F19-FFC9-AEAF-5BB4-047AEC1595BF}"/>
              </a:ext>
            </a:extLst>
          </p:cNvPr>
          <p:cNvGraphicFramePr>
            <a:graphicFrameLocks noGrp="1"/>
          </p:cNvGraphicFramePr>
          <p:nvPr>
            <p:extLst>
              <p:ext uri="{D42A27DB-BD31-4B8C-83A1-F6EECF244321}">
                <p14:modId xmlns:p14="http://schemas.microsoft.com/office/powerpoint/2010/main" val="2135585085"/>
              </p:ext>
            </p:extLst>
          </p:nvPr>
        </p:nvGraphicFramePr>
        <p:xfrm>
          <a:off x="335729" y="3106389"/>
          <a:ext cx="11460046" cy="3451860"/>
        </p:xfrm>
        <a:graphic>
          <a:graphicData uri="http://schemas.openxmlformats.org/drawingml/2006/table">
            <a:tbl>
              <a:tblPr bandRow="1">
                <a:tableStyleId>{5C22544A-7EE6-4342-B048-85BDC9FD1C3A}</a:tableStyleId>
              </a:tblPr>
              <a:tblGrid>
                <a:gridCol w="8167828">
                  <a:extLst>
                    <a:ext uri="{9D8B030D-6E8A-4147-A177-3AD203B41FA5}">
                      <a16:colId xmlns:a16="http://schemas.microsoft.com/office/drawing/2014/main" val="136957955"/>
                    </a:ext>
                  </a:extLst>
                </a:gridCol>
                <a:gridCol w="1402769">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t>Indicadores de produção</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Proprietário</a:t>
                      </a:r>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t>Frequência</a:t>
                      </a:r>
                    </a:p>
                  </a:txBody>
                  <a:tcPr>
                    <a:solidFill>
                      <a:schemeClr val="accent5"/>
                    </a:solidFill>
                  </a:tcPr>
                </a:tc>
                <a:extLst>
                  <a:ext uri="{0D108BD9-81ED-4DB2-BD59-A6C34878D82A}">
                    <a16:rowId xmlns:a16="http://schemas.microsoft.com/office/drawing/2014/main" val="1990183457"/>
                  </a:ext>
                </a:extLst>
              </a:tr>
              <a:tr h="18288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a:effectLst/>
                          <a:latin typeface="Arial" panose="020B0604020202020204" pitchFamily="34" charset="0"/>
                        </a:defRPr>
                      </a:pPr>
                      <a:r>
                        <a:t>OP-6.1 Número de itens de EO destruídos, tornados seguros ou movidos para um local seguro</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Trimestralmente</a:t>
                      </a:r>
                    </a:p>
                  </a:txBody>
                  <a:tcPr>
                    <a:solidFill>
                      <a:srgbClr val="F0F0F0"/>
                    </a:solidFill>
                  </a:tcPr>
                </a:tc>
                <a:extLst>
                  <a:ext uri="{0D108BD9-81ED-4DB2-BD59-A6C34878D82A}">
                    <a16:rowId xmlns:a16="http://schemas.microsoft.com/office/drawing/2014/main" val="1778402477"/>
                  </a:ext>
                </a:extLst>
              </a:tr>
              <a:tr h="182880">
                <a:tc>
                  <a:txBody>
                    <a:bodyPr/>
                    <a:lstStyle/>
                    <a:p>
                      <a:pPr marL="93663" indent="0" algn="l" rtl="0" fontAlgn="ctr">
                        <a:defRPr sz="1000">
                          <a:effectLst/>
                          <a:latin typeface="Arial" panose="020B0604020202020204" pitchFamily="34" charset="0"/>
                        </a:defRPr>
                      </a:pPr>
                      <a:r>
                        <a:t>OP-6.6 Número de tarefas em aberto (EO relatado, mas ainda não libertado)</a:t>
                      </a: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Trimestralmente</a:t>
                      </a:r>
                    </a:p>
                  </a:txBody>
                  <a:tcPr>
                    <a:solidFill>
                      <a:srgbClr val="F0F0F0"/>
                    </a:solidFill>
                  </a:tcPr>
                </a:tc>
                <a:extLst>
                  <a:ext uri="{0D108BD9-81ED-4DB2-BD59-A6C34878D82A}">
                    <a16:rowId xmlns:a16="http://schemas.microsoft.com/office/drawing/2014/main" val="1415293855"/>
                  </a:ext>
                </a:extLst>
              </a:tr>
              <a:tr h="18288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a:effectLst/>
                          <a:latin typeface="Arial" panose="020B0604020202020204" pitchFamily="34" charset="0"/>
                        </a:defRPr>
                      </a:pPr>
                      <a:r>
                        <a:t>OP-6.7 Número de tarefas pontuais do EOD realizadas</a:t>
                      </a: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Trimestralmente</a:t>
                      </a:r>
                    </a:p>
                  </a:txBody>
                  <a:tcPr>
                    <a:solidFill>
                      <a:srgbClr val="F0F0F0"/>
                    </a:solidFill>
                  </a:tcPr>
                </a:tc>
                <a:extLst>
                  <a:ext uri="{0D108BD9-81ED-4DB2-BD59-A6C34878D82A}">
                    <a16:rowId xmlns:a16="http://schemas.microsoft.com/office/drawing/2014/main" val="13851246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panose="020B0604020202020204" pitchFamily="34" charset="0"/>
                        </a:defRPr>
                      </a:pPr>
                      <a:r>
                        <a:t>Escolha indicadores de nível de saída adicionais para EOD no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Indicadores de resultados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663" indent="0" algn="l" rtl="0" fontAlgn="ctr">
                        <a:defRPr sz="1000">
                          <a:solidFill>
                            <a:srgbClr val="000000"/>
                          </a:solidFill>
                          <a:effectLst/>
                          <a:latin typeface="Arial" panose="020B0604020202020204" pitchFamily="34" charset="0"/>
                        </a:defRPr>
                      </a:pPr>
                      <a:r>
                        <a:t>O-2.1 Progresso das obrigações do Tratado APMBC </a:t>
                      </a: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NA IP Doador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Anualmente</a:t>
                      </a: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panose="020B0604020202020204" pitchFamily="34" charset="0"/>
                        </a:defRPr>
                      </a:pPr>
                      <a:r>
                        <a:t>O-2.2 Progresso das obrigações do Tratado CCM </a:t>
                      </a:r>
                    </a:p>
                  </a:txBody>
                  <a:tcPr marL="7620" marR="7620" marT="7620" marB="0" anchor="ctr">
                    <a:solidFill>
                      <a:srgbClr val="F0F0F0"/>
                    </a:solidFill>
                  </a:tcPr>
                </a:tc>
                <a:tc>
                  <a:txBody>
                    <a:bodyPr/>
                    <a:lstStyle/>
                    <a:p>
                      <a:pPr marL="0" marR="0" lvl="0" indent="90488"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panose="020B0604020202020204" pitchFamily="34" charset="0"/>
                        </a:defRPr>
                      </a:pPr>
                      <a:r>
                        <a:t>NA IP Doador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Anualmente</a:t>
                      </a:r>
                    </a:p>
                  </a:txBody>
                  <a:tcPr>
                    <a:solidFill>
                      <a:srgbClr val="F0F0F0"/>
                    </a:solidFill>
                  </a:tcPr>
                </a:tc>
                <a:extLst>
                  <a:ext uri="{0D108BD9-81ED-4DB2-BD59-A6C34878D82A}">
                    <a16:rowId xmlns:a16="http://schemas.microsoft.com/office/drawing/2014/main" val="3893217041"/>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panose="020B0604020202020204" pitchFamily="34" charset="0"/>
                          <a:ea typeface="+mn-ea"/>
                          <a:cs typeface="+mn-cs"/>
                        </a:defRPr>
                      </a:pPr>
                      <a:r>
                        <a:t>O-5.2 Perceções de acesso e prestação de serviços básicos (SADDD) - podem ser desagregadas por área de serviço (educação, saúde, energia e vias de acesso)</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731485275"/>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kern="1200">
                          <a:solidFill>
                            <a:srgbClr val="000000"/>
                          </a:solidFill>
                          <a:effectLst/>
                          <a:latin typeface="Arial" panose="020B0604020202020204" pitchFamily="34" charset="0"/>
                          <a:ea typeface="+mn-ea"/>
                          <a:cs typeface="+mn-cs"/>
                        </a:defRPr>
                      </a:pPr>
                      <a:r>
                        <a:t>O-6.1 e O-6.2 Número de beneficiários diretos e indiretos da libertação de terras e EOD (desagregado) </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706148474"/>
                  </a:ext>
                </a:extLst>
              </a:tr>
              <a:tr h="0">
                <a:tc>
                  <a:txBody>
                    <a:bodyPr/>
                    <a:lstStyle/>
                    <a:p>
                      <a:pPr marL="93663" indent="0" algn="l" rtl="0" fontAlgn="ctr">
                        <a:defRPr sz="1000" kern="1200">
                          <a:solidFill>
                            <a:srgbClr val="000000"/>
                          </a:solidFill>
                          <a:effectLst/>
                          <a:latin typeface="Arial" panose="020B0604020202020204" pitchFamily="34" charset="0"/>
                          <a:ea typeface="+mn-ea"/>
                          <a:cs typeface="+mn-cs"/>
                        </a:defRPr>
                      </a:pPr>
                      <a:r>
                        <a:t>O-6,4% das pessoas inquiridas que comunicaram uma maior liberdade de circulação e/ou uma maior sensação de normalização (SADDD)</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1904229001"/>
                  </a:ext>
                </a:extLst>
              </a:tr>
              <a:tr h="0">
                <a:tc>
                  <a:txBody>
                    <a:bodyPr/>
                    <a:lstStyle/>
                    <a:p>
                      <a:pPr marL="0" indent="93663" algn="l" rtl="0" fontAlgn="ctr">
                        <a:defRPr sz="1000">
                          <a:solidFill>
                            <a:srgbClr val="000000"/>
                          </a:solidFill>
                          <a:effectLst/>
                          <a:latin typeface="Arial" panose="020B0604020202020204" pitchFamily="34" charset="0"/>
                        </a:defRPr>
                      </a:pPr>
                      <a:r>
                        <a:t>O-6,5% das pessoas pesquisadas que relataram que a ação de mina ajudou a permitir o seu retorno seguro para casa</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1123592790"/>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panose="020B0604020202020204" pitchFamily="34" charset="0"/>
                        </a:defRPr>
                      </a:pPr>
                      <a:r>
                        <a:t>Escolha indicadores de nível de resultado adicionais para os resultados relevantes e quaisquer indicadores de nível de impacto a ser recolhidos por IP do banco de indicadores </a:t>
                      </a: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hMerge="1">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504039411"/>
                  </a:ext>
                </a:extLst>
              </a:tr>
            </a:tbl>
          </a:graphicData>
        </a:graphic>
      </p:graphicFrame>
      <p:cxnSp>
        <p:nvCxnSpPr>
          <p:cNvPr id="11" name="Straight Arrow Connector 10">
            <a:extLst>
              <a:ext uri="{FF2B5EF4-FFF2-40B4-BE49-F238E27FC236}">
                <a16:creationId xmlns:a16="http://schemas.microsoft.com/office/drawing/2014/main" id="{89D32477-9D93-9EE6-75EF-926BE3ADAB41}"/>
              </a:ext>
            </a:extLst>
          </p:cNvPr>
          <p:cNvCxnSpPr>
            <a:cxnSpLocks/>
          </p:cNvCxnSpPr>
          <p:nvPr/>
        </p:nvCxnSpPr>
        <p:spPr>
          <a:xfrm>
            <a:off x="1871829" y="1579552"/>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708153-8CFD-E691-33F7-2D592EA7D2CD}"/>
              </a:ext>
            </a:extLst>
          </p:cNvPr>
          <p:cNvSpPr txBox="1"/>
          <p:nvPr/>
        </p:nvSpPr>
        <p:spPr>
          <a:xfrm>
            <a:off x="4440330" y="1358390"/>
            <a:ext cx="888593" cy="192066"/>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dirty="0" err="1"/>
              <a:t>resultando</a:t>
            </a:r>
            <a:r>
              <a:rPr sz="800" dirty="0"/>
              <a:t> </a:t>
            </a:r>
            <a:r>
              <a:rPr sz="800" dirty="0" err="1"/>
              <a:t>em</a:t>
            </a:r>
            <a:r>
              <a:rPr sz="800" dirty="0"/>
              <a:t>...</a:t>
            </a:r>
          </a:p>
        </p:txBody>
      </p:sp>
      <p:sp>
        <p:nvSpPr>
          <p:cNvPr id="31" name="TextBox 30">
            <a:extLst>
              <a:ext uri="{FF2B5EF4-FFF2-40B4-BE49-F238E27FC236}">
                <a16:creationId xmlns:a16="http://schemas.microsoft.com/office/drawing/2014/main" id="{89EA72C9-3D6E-1F01-68B7-93D2BEBD17C6}"/>
              </a:ext>
            </a:extLst>
          </p:cNvPr>
          <p:cNvSpPr txBox="1"/>
          <p:nvPr/>
        </p:nvSpPr>
        <p:spPr>
          <a:xfrm>
            <a:off x="5349059" y="919418"/>
            <a:ext cx="2790000" cy="360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sz="800"/>
              <a:t>Risco de dano reduzido aumenta os retornos e a liberdade de movimento</a:t>
            </a:r>
            <a:endParaRPr lang="en-US" sz="800" dirty="0">
              <a:latin typeface="Arial" panose="020B0604020202020204" pitchFamily="34" charset="0"/>
            </a:endParaRPr>
          </a:p>
        </p:txBody>
      </p:sp>
      <p:sp>
        <p:nvSpPr>
          <p:cNvPr id="33" name="Rounded Rectangle 294">
            <a:extLst>
              <a:ext uri="{FF2B5EF4-FFF2-40B4-BE49-F238E27FC236}">
                <a16:creationId xmlns:a16="http://schemas.microsoft.com/office/drawing/2014/main" id="{26E5AD8F-5F96-8634-60BA-08734F93FC54}"/>
              </a:ext>
            </a:extLst>
          </p:cNvPr>
          <p:cNvSpPr/>
          <p:nvPr/>
        </p:nvSpPr>
        <p:spPr>
          <a:xfrm>
            <a:off x="9246137" y="1088433"/>
            <a:ext cx="2592000" cy="324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 desenvolvimento económico e as comunidades mais resilientes contribuem para os ODS</a:t>
            </a:r>
          </a:p>
        </p:txBody>
      </p:sp>
      <p:sp>
        <p:nvSpPr>
          <p:cNvPr id="34" name="TextBox 33">
            <a:extLst>
              <a:ext uri="{FF2B5EF4-FFF2-40B4-BE49-F238E27FC236}">
                <a16:creationId xmlns:a16="http://schemas.microsoft.com/office/drawing/2014/main" id="{7A99C2BA-0B91-9178-D8FA-AD1A60BB71B8}"/>
              </a:ext>
            </a:extLst>
          </p:cNvPr>
          <p:cNvSpPr txBox="1"/>
          <p:nvPr/>
        </p:nvSpPr>
        <p:spPr>
          <a:xfrm>
            <a:off x="8277507" y="1359712"/>
            <a:ext cx="989054" cy="332526"/>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rPr sz="800"/>
              <a:t>contribuindo para...</a:t>
            </a:r>
          </a:p>
        </p:txBody>
      </p:sp>
      <p:sp>
        <p:nvSpPr>
          <p:cNvPr id="39" name="Rounded Rectangle 294">
            <a:extLst>
              <a:ext uri="{FF2B5EF4-FFF2-40B4-BE49-F238E27FC236}">
                <a16:creationId xmlns:a16="http://schemas.microsoft.com/office/drawing/2014/main" id="{31C3D909-4015-754E-D05F-9BB72AB8405C}"/>
              </a:ext>
            </a:extLst>
          </p:cNvPr>
          <p:cNvSpPr/>
          <p:nvPr/>
        </p:nvSpPr>
        <p:spPr>
          <a:xfrm>
            <a:off x="9246138" y="1518306"/>
            <a:ext cx="2592000" cy="3729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Maior resiliência da comunidade aos impulsionadores de conflitos contribui para a estabilidade e para a construção da paz</a:t>
            </a:r>
          </a:p>
        </p:txBody>
      </p:sp>
      <p:sp>
        <p:nvSpPr>
          <p:cNvPr id="41" name="TextBox 40">
            <a:extLst>
              <a:ext uri="{FF2B5EF4-FFF2-40B4-BE49-F238E27FC236}">
                <a16:creationId xmlns:a16="http://schemas.microsoft.com/office/drawing/2014/main" id="{B18CE3D6-38F0-2F3D-A4B5-B6D174527DDD}"/>
              </a:ext>
            </a:extLst>
          </p:cNvPr>
          <p:cNvSpPr txBox="1"/>
          <p:nvPr/>
        </p:nvSpPr>
        <p:spPr>
          <a:xfrm>
            <a:off x="5349059" y="1909512"/>
            <a:ext cx="2790000" cy="360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solidFill>
                  <a:schemeClr val="tx1"/>
                </a:solidFill>
                <a:latin typeface="Arial" panose="020B0604020202020204" pitchFamily="34" charset="0"/>
              </a:defRPr>
            </a:pPr>
            <a:r>
              <a:rPr sz="800"/>
              <a:t>Progressos mensuráveis no sentido do cumprimento e universalização dos tratados APMBC, CCM e CCW</a:t>
            </a:r>
          </a:p>
        </p:txBody>
      </p:sp>
      <p:sp>
        <p:nvSpPr>
          <p:cNvPr id="43" name="Rounded Rectangle 294">
            <a:extLst>
              <a:ext uri="{FF2B5EF4-FFF2-40B4-BE49-F238E27FC236}">
                <a16:creationId xmlns:a16="http://schemas.microsoft.com/office/drawing/2014/main" id="{8C6ED18B-B3FF-F371-A6CA-AD94F94103EB}"/>
              </a:ext>
            </a:extLst>
          </p:cNvPr>
          <p:cNvSpPr/>
          <p:nvPr/>
        </p:nvSpPr>
        <p:spPr>
          <a:xfrm>
            <a:off x="9246138" y="1997154"/>
            <a:ext cx="2592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Objetivos estratégicos dos Estados apoiados e obrigações relevantes do tratado cumpridas</a:t>
            </a:r>
          </a:p>
        </p:txBody>
      </p:sp>
      <p:grpSp>
        <p:nvGrpSpPr>
          <p:cNvPr id="44" name="Group 43">
            <a:extLst>
              <a:ext uri="{FF2B5EF4-FFF2-40B4-BE49-F238E27FC236}">
                <a16:creationId xmlns:a16="http://schemas.microsoft.com/office/drawing/2014/main" id="{5AE78E63-A11C-96C1-7D30-A5AFD40E6C2C}"/>
              </a:ext>
            </a:extLst>
          </p:cNvPr>
          <p:cNvGrpSpPr/>
          <p:nvPr/>
        </p:nvGrpSpPr>
        <p:grpSpPr>
          <a:xfrm>
            <a:off x="4058296" y="1055190"/>
            <a:ext cx="1216262" cy="977627"/>
            <a:chOff x="4393572" y="1091568"/>
            <a:chExt cx="841399" cy="1241217"/>
          </a:xfrm>
        </p:grpSpPr>
        <p:cxnSp>
          <p:nvCxnSpPr>
            <p:cNvPr id="45" name="Straight Arrow Connector 44">
              <a:extLst>
                <a:ext uri="{FF2B5EF4-FFF2-40B4-BE49-F238E27FC236}">
                  <a16:creationId xmlns:a16="http://schemas.microsoft.com/office/drawing/2014/main" id="{08D7C1EE-7F21-EE62-88CB-0D294972E6B0}"/>
                </a:ext>
              </a:extLst>
            </p:cNvPr>
            <p:cNvCxnSpPr>
              <a:cxnSpLocks/>
            </p:cNvCxnSpPr>
            <p:nvPr/>
          </p:nvCxnSpPr>
          <p:spPr>
            <a:xfrm>
              <a:off x="4393574" y="1731864"/>
              <a:ext cx="838228" cy="38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55BBAFE6-2B3F-229B-857D-EEB4196188D9}"/>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53EE1075-C667-0777-8949-7F71CB3AAA4E}"/>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7E4AA72-8107-86CF-3F1B-3CE489203460}"/>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5FD9441E-D24B-1B23-B60B-714945D5628B}"/>
              </a:ext>
            </a:extLst>
          </p:cNvPr>
          <p:cNvSpPr txBox="1"/>
          <p:nvPr/>
        </p:nvSpPr>
        <p:spPr>
          <a:xfrm>
            <a:off x="5349059" y="1364086"/>
            <a:ext cx="2790000" cy="460455"/>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latin typeface="Arial" panose="020B0604020202020204" pitchFamily="34" charset="0"/>
              </a:defRPr>
            </a:pPr>
            <a:r>
              <a:rPr sz="800"/>
              <a:t>O uso seguro e produtivo da terra melhora os meios de subsistência e os serviços básicos, melhorando a qualidade de vida </a:t>
            </a:r>
            <a:br>
              <a:rPr lang="en-US" sz="800" dirty="0">
                <a:latin typeface="Arial" panose="020B0604020202020204" pitchFamily="34" charset="0"/>
              </a:rPr>
            </a:br>
            <a:r>
              <a:rPr sz="800"/>
              <a:t>e o meio ambiente</a:t>
            </a:r>
          </a:p>
        </p:txBody>
      </p:sp>
      <p:sp>
        <p:nvSpPr>
          <p:cNvPr id="53" name="Rounded Rectangle 295">
            <a:extLst>
              <a:ext uri="{FF2B5EF4-FFF2-40B4-BE49-F238E27FC236}">
                <a16:creationId xmlns:a16="http://schemas.microsoft.com/office/drawing/2014/main" id="{33D3D615-30E7-EE2A-472D-6C9739E779F8}"/>
              </a:ext>
            </a:extLst>
          </p:cNvPr>
          <p:cNvSpPr/>
          <p:nvPr/>
        </p:nvSpPr>
        <p:spPr>
          <a:xfrm>
            <a:off x="9246137" y="664751"/>
            <a:ext cx="2592000" cy="317809"/>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rPr sz="800"/>
              <a:t>Comunidades mais seguras e redução de mortes </a:t>
            </a:r>
            <a:br>
              <a:rPr lang="en-GB" sz="800" dirty="0">
                <a:solidFill>
                  <a:schemeClr val="tx1"/>
                </a:solidFill>
                <a:latin typeface="Arial" panose="020B0604020202020204" pitchFamily="34" charset="0"/>
              </a:rPr>
            </a:br>
            <a:r>
              <a:rPr sz="800"/>
              <a:t>e ferimentos  de OE</a:t>
            </a:r>
          </a:p>
        </p:txBody>
      </p:sp>
      <p:grpSp>
        <p:nvGrpSpPr>
          <p:cNvPr id="54" name="Group 53">
            <a:extLst>
              <a:ext uri="{FF2B5EF4-FFF2-40B4-BE49-F238E27FC236}">
                <a16:creationId xmlns:a16="http://schemas.microsoft.com/office/drawing/2014/main" id="{3D3E0987-8EA4-9722-85A1-C1F0029E897E}"/>
              </a:ext>
            </a:extLst>
          </p:cNvPr>
          <p:cNvGrpSpPr/>
          <p:nvPr/>
        </p:nvGrpSpPr>
        <p:grpSpPr>
          <a:xfrm>
            <a:off x="8264807" y="801364"/>
            <a:ext cx="812789" cy="1387434"/>
            <a:chOff x="7968082" y="1043590"/>
            <a:chExt cx="754344" cy="1387434"/>
          </a:xfrm>
        </p:grpSpPr>
        <p:grpSp>
          <p:nvGrpSpPr>
            <p:cNvPr id="55" name="Group 54">
              <a:extLst>
                <a:ext uri="{FF2B5EF4-FFF2-40B4-BE49-F238E27FC236}">
                  <a16:creationId xmlns:a16="http://schemas.microsoft.com/office/drawing/2014/main" id="{20F735DD-F7F1-3CDE-1AC5-15F7710810E8}"/>
                </a:ext>
              </a:extLst>
            </p:cNvPr>
            <p:cNvGrpSpPr/>
            <p:nvPr/>
          </p:nvGrpSpPr>
          <p:grpSpPr>
            <a:xfrm>
              <a:off x="7968082" y="1043590"/>
              <a:ext cx="754344" cy="1387434"/>
              <a:chOff x="8127050" y="1043590"/>
              <a:chExt cx="595376" cy="1387434"/>
            </a:xfrm>
          </p:grpSpPr>
          <p:cxnSp>
            <p:nvCxnSpPr>
              <p:cNvPr id="57" name="Straight Arrow Connector 56">
                <a:extLst>
                  <a:ext uri="{FF2B5EF4-FFF2-40B4-BE49-F238E27FC236}">
                    <a16:creationId xmlns:a16="http://schemas.microsoft.com/office/drawing/2014/main" id="{FC6EA745-4D01-E142-7FA6-A1C56BA3AE0E}"/>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ACCD145-54D6-0E78-F1AB-4BC3ABE93D6D}"/>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0E572EC-64AA-C432-C40C-8538FB8C1B64}"/>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1EB28CF-C2DC-6D91-342C-16B356780ABA}"/>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6F8D7992-F754-9FB4-B3BC-4119060EECF6}"/>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9A965AD-5E89-D240-BC39-240C03E5A5B0}"/>
              </a:ext>
            </a:extLst>
          </p:cNvPr>
          <p:cNvSpPr txBox="1"/>
          <p:nvPr/>
        </p:nvSpPr>
        <p:spPr>
          <a:xfrm>
            <a:off x="2701800" y="1328003"/>
            <a:ext cx="1511715" cy="432000"/>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a:latin typeface="Arial" panose="020B0604020202020204" pitchFamily="34" charset="0"/>
              </a:defRPr>
            </a:pPr>
            <a:r>
              <a:rPr sz="800"/>
              <a:t>Risco de riscos explosivos removidos</a:t>
            </a:r>
          </a:p>
        </p:txBody>
      </p:sp>
      <p:sp>
        <p:nvSpPr>
          <p:cNvPr id="5" name="Slide Number Placeholder 5">
            <a:extLst>
              <a:ext uri="{FF2B5EF4-FFF2-40B4-BE49-F238E27FC236}">
                <a16:creationId xmlns:a16="http://schemas.microsoft.com/office/drawing/2014/main" id="{D77841E2-52D4-0EA5-19E5-77165B9AE5D0}"/>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43</a:t>
            </a:fld>
            <a:endParaRPr lang="en-GB" sz="1050" dirty="0"/>
          </a:p>
        </p:txBody>
      </p:sp>
    </p:spTree>
    <p:extLst>
      <p:ext uri="{BB962C8B-B14F-4D97-AF65-F5344CB8AC3E}">
        <p14:creationId xmlns:p14="http://schemas.microsoft.com/office/powerpoint/2010/main" val="318444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5320727-A652-9295-F535-D79885B34938}"/>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anchor="ctr" anchorCtr="0"/>
          <a:lstStyle/>
          <a:p>
            <a:pPr>
              <a:defRPr sz="1400" b="1">
                <a:solidFill>
                  <a:srgbClr val="002060"/>
                </a:solidFill>
                <a:latin typeface="Arial" panose="020B0604020202020204" pitchFamily="34" charset="0"/>
                <a:cs typeface="Arial" panose="020B0604020202020204" pitchFamily="34" charset="0"/>
              </a:defRPr>
            </a:pPr>
            <a:r>
              <a:rPr sz="1200"/>
              <a:t>Libertação de Terras</a:t>
            </a:r>
          </a:p>
          <a:p>
            <a:pPr algn="l">
              <a:defRPr sz="1200">
                <a:solidFill>
                  <a:srgbClr val="002060"/>
                </a:solidFill>
                <a:latin typeface="Arial" panose="020B0604020202020204" pitchFamily="34" charset="0"/>
                <a:cs typeface="Arial" panose="020B0604020202020204" pitchFamily="34" charset="0"/>
              </a:defRPr>
            </a:pPr>
            <a:r>
              <a:rPr sz="1100"/>
              <a:t>As tarefas pontuais de EOD por si só não removerão todos os perigos de EO e a remoção de outros perigos de EO deve ser realizada através de TS e libertação (como parte do processo de libertação de terra). O registo onde o EOD ocorreu no IMSMA é importante para atividades subsequentes de pesquisa e libertação.</a:t>
            </a:r>
          </a:p>
        </p:txBody>
      </p:sp>
      <p:sp>
        <p:nvSpPr>
          <p:cNvPr id="3" name="Rounded Rectangle 2">
            <a:extLst>
              <a:ext uri="{FF2B5EF4-FFF2-40B4-BE49-F238E27FC236}">
                <a16:creationId xmlns:a16="http://schemas.microsoft.com/office/drawing/2014/main" id="{19A3DC35-BA96-7940-784A-86C24FF37674}"/>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dirty="0"/>
              <a:t>EORE</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rPr sz="1100" dirty="0"/>
              <a:t>A EORE </a:t>
            </a:r>
            <a:r>
              <a:rPr sz="1100" dirty="0" err="1"/>
              <a:t>reduz</a:t>
            </a:r>
            <a:r>
              <a:rPr sz="1100" dirty="0"/>
              <a:t> a </a:t>
            </a:r>
            <a:r>
              <a:rPr sz="1100" dirty="0" err="1"/>
              <a:t>pressão</a:t>
            </a:r>
            <a:r>
              <a:rPr sz="1100" dirty="0"/>
              <a:t> </a:t>
            </a:r>
            <a:r>
              <a:rPr sz="1100" dirty="0" err="1"/>
              <a:t>sobre</a:t>
            </a:r>
            <a:r>
              <a:rPr sz="1100" dirty="0"/>
              <a:t> </a:t>
            </a:r>
            <a:r>
              <a:rPr sz="1100" dirty="0" err="1"/>
              <a:t>os</a:t>
            </a:r>
            <a:r>
              <a:rPr sz="1100" dirty="0"/>
              <a:t> </a:t>
            </a:r>
            <a:r>
              <a:rPr sz="1100" dirty="0" err="1"/>
              <a:t>recursos</a:t>
            </a:r>
            <a:r>
              <a:rPr sz="1100" dirty="0"/>
              <a:t> de </a:t>
            </a:r>
            <a:r>
              <a:rPr lang="pt-PT" sz="1100" dirty="0"/>
              <a:t>libertação</a:t>
            </a:r>
            <a:r>
              <a:rPr sz="1100" dirty="0"/>
              <a:t> e </a:t>
            </a:r>
            <a:r>
              <a:rPr sz="1100" dirty="0" err="1"/>
              <a:t>cria</a:t>
            </a:r>
            <a:r>
              <a:rPr sz="1100" dirty="0"/>
              <a:t> </a:t>
            </a:r>
            <a:r>
              <a:rPr sz="1100" dirty="0" err="1"/>
              <a:t>consciencialização</a:t>
            </a:r>
            <a:r>
              <a:rPr sz="1100" dirty="0"/>
              <a:t> </a:t>
            </a:r>
            <a:r>
              <a:rPr sz="1100" dirty="0" err="1"/>
              <a:t>sobre</a:t>
            </a:r>
            <a:r>
              <a:rPr sz="1100" dirty="0"/>
              <a:t> o </a:t>
            </a:r>
            <a:r>
              <a:rPr sz="1100" dirty="0" err="1"/>
              <a:t>risco</a:t>
            </a:r>
            <a:r>
              <a:rPr sz="1100" dirty="0"/>
              <a:t>, para </a:t>
            </a:r>
            <a:r>
              <a:rPr sz="1100" dirty="0" err="1"/>
              <a:t>permitir</a:t>
            </a:r>
            <a:r>
              <a:rPr sz="1100" dirty="0"/>
              <a:t> que as </a:t>
            </a:r>
            <a:r>
              <a:rPr sz="1100" dirty="0" err="1"/>
              <a:t>comunidades</a:t>
            </a:r>
            <a:r>
              <a:rPr sz="1100" dirty="0"/>
              <a:t> </a:t>
            </a:r>
            <a:r>
              <a:rPr sz="1100" dirty="0" err="1"/>
              <a:t>relatem</a:t>
            </a:r>
            <a:r>
              <a:rPr sz="1100" dirty="0"/>
              <a:t> </a:t>
            </a:r>
            <a:r>
              <a:rPr sz="1100" dirty="0" err="1"/>
              <a:t>quaisquer</a:t>
            </a:r>
            <a:r>
              <a:rPr sz="1100" dirty="0"/>
              <a:t> </a:t>
            </a:r>
            <a:r>
              <a:rPr sz="1100" dirty="0" err="1"/>
              <a:t>perigos</a:t>
            </a:r>
            <a:r>
              <a:rPr sz="1100" dirty="0"/>
              <a:t> </a:t>
            </a:r>
            <a:r>
              <a:rPr sz="1100" dirty="0" err="1"/>
              <a:t>conhecidos</a:t>
            </a:r>
            <a:r>
              <a:rPr sz="1100" dirty="0"/>
              <a:t> </a:t>
            </a:r>
            <a:r>
              <a:rPr sz="1100" dirty="0" err="1"/>
              <a:t>ou</a:t>
            </a:r>
            <a:r>
              <a:rPr sz="1100" dirty="0"/>
              <a:t> </a:t>
            </a:r>
            <a:r>
              <a:rPr sz="1100" dirty="0" err="1"/>
              <a:t>suspeitos</a:t>
            </a:r>
            <a:r>
              <a:rPr sz="1100" dirty="0"/>
              <a:t> de EO para </a:t>
            </a:r>
            <a:r>
              <a:rPr sz="1100" dirty="0" err="1"/>
              <a:t>libertação</a:t>
            </a:r>
            <a:r>
              <a:rPr sz="1100" dirty="0"/>
              <a:t> </a:t>
            </a:r>
            <a:r>
              <a:rPr sz="1100" dirty="0" err="1"/>
              <a:t>subsequente</a:t>
            </a:r>
            <a:r>
              <a:rPr sz="1100" dirty="0"/>
              <a:t>.</a:t>
            </a:r>
          </a:p>
          <a:p>
            <a:pPr marL="0" marR="0" lvl="0" indent="0" algn="l" rtl="0" eaLnBrk="1" fontAlgn="auto" latinLnBrk="0" hangingPunct="1">
              <a:lnSpc>
                <a:spcPct val="100000"/>
              </a:lnSpc>
              <a:spcBef>
                <a:spcPts val="0"/>
              </a:spcBef>
              <a:spcAft>
                <a:spcPts val="0"/>
              </a:spcAft>
              <a:buClrTx/>
              <a:buSzTx/>
              <a:buFontTx/>
              <a:buNone/>
            </a:pPr>
            <a:endParaRPr lang="en-GB" sz="1100" b="0" i="0" dirty="0">
              <a:solidFill>
                <a:srgbClr val="00206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A098E64B-683E-0617-0D9F-FE9FD6C29FBE}"/>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das Capacidades de NMAA </a:t>
            </a:r>
          </a:p>
          <a:p>
            <a:pPr>
              <a:defRPr sz="1200">
                <a:solidFill>
                  <a:srgbClr val="002060"/>
                </a:solidFill>
                <a:latin typeface="Arial" panose="020B0604020202020204" pitchFamily="34" charset="0"/>
                <a:cs typeface="Arial" panose="020B0604020202020204" pitchFamily="34" charset="0"/>
              </a:defRPr>
            </a:pPr>
            <a:r>
              <a:rPr sz="1100"/>
              <a:t>Fortes NMAA podem gerir e coordenar mecanismos e tarefas de relatórios de EOD.</a:t>
            </a:r>
          </a:p>
          <a:p>
            <a:endParaRPr lang="en-GB" sz="1100" b="0" i="0" dirty="0">
              <a:solidFill>
                <a:srgbClr val="00206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8F24EDA3-539A-FED2-8B34-25249403FC3F}"/>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de Capacidade de IP Locais </a:t>
            </a:r>
          </a:p>
          <a:p>
            <a:pPr>
              <a:defRPr sz="1200">
                <a:solidFill>
                  <a:srgbClr val="002060"/>
                </a:solidFill>
                <a:latin typeface="Arial" panose="020B0604020202020204" pitchFamily="34" charset="0"/>
                <a:cs typeface="Arial" panose="020B0604020202020204" pitchFamily="34" charset="0"/>
              </a:defRPr>
            </a:pPr>
            <a:r>
              <a:rPr sz="1100"/>
              <a:t>Implementadores locais capazes que podem conduzir EOD são essenciais para a transição nacional e a gestão nacional sustentável da contaminação por EO. </a:t>
            </a:r>
          </a:p>
          <a:p>
            <a:endParaRPr lang="en-GB" sz="1100" b="0" i="0" dirty="0">
              <a:solidFill>
                <a:srgbClr val="00206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ACF02A97-85C3-779D-D174-F09CBC10B19E}"/>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Colaboração e Coordenação </a:t>
            </a:r>
          </a:p>
          <a:p>
            <a:pPr>
              <a:defRPr sz="1200">
                <a:solidFill>
                  <a:srgbClr val="002060"/>
                </a:solidFill>
                <a:latin typeface="Arial" panose="020B0604020202020204" pitchFamily="34" charset="0"/>
                <a:cs typeface="Arial" panose="020B0604020202020204" pitchFamily="34" charset="0"/>
              </a:defRPr>
            </a:pPr>
            <a:r>
              <a:rPr sz="1100"/>
              <a:t>A colaboração e coordenação com as comunidades, atores locais e nacionais e outros setores garantem que outros atores humanitários e populações em risco saibam como reconhecer EO (através de EORE) e como solicitar uma chamada de EOD.</a:t>
            </a:r>
          </a:p>
        </p:txBody>
      </p:sp>
      <p:cxnSp>
        <p:nvCxnSpPr>
          <p:cNvPr id="7" name="Straight Connector 6">
            <a:extLst>
              <a:ext uri="{FF2B5EF4-FFF2-40B4-BE49-F238E27FC236}">
                <a16:creationId xmlns:a16="http://schemas.microsoft.com/office/drawing/2014/main" id="{7A0EC827-AA45-DB03-CA40-B68D556EE2D5}"/>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EBE0E8-AC40-FEA5-6E63-A062A577E309}"/>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9740A3-A603-A14E-8C9C-42C57DEA3557}"/>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719CDC-B70E-B71F-D2D5-9BD31743FFF5}"/>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92986D-3584-0A4C-F1D2-38ADA28BA561}"/>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A6758C-8000-92FC-1378-A9A097C87675}"/>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13" name="TextBox 12">
            <a:extLst>
              <a:ext uri="{FF2B5EF4-FFF2-40B4-BE49-F238E27FC236}">
                <a16:creationId xmlns:a16="http://schemas.microsoft.com/office/drawing/2014/main" id="{26CB82D9-96B4-8D5D-C057-CBD8B87F9B87}"/>
              </a:ext>
            </a:extLst>
          </p:cNvPr>
          <p:cNvSpPr txBox="1"/>
          <p:nvPr/>
        </p:nvSpPr>
        <p:spPr>
          <a:xfrm>
            <a:off x="307485" y="627829"/>
            <a:ext cx="11448277" cy="430887"/>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a:t>Conexões estratégicas </a:t>
            </a:r>
            <a:r>
              <a:rPr sz="1100"/>
              <a:t>com outros aspetos da ação da mina podem melhorar a mudança de nível de resultado, conforme ilustrado nesta coluna. Estas ligações estratégicas devem ser consideradas pelos implementadores para maximizar o valor acrescentado do setor</a:t>
            </a:r>
            <a:endParaRPr lang="en-GB" sz="1100" b="1"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6FF7CDA-C7C7-7773-1AD3-E0C04E854692}"/>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Flowchart: Connector 9">
            <a:extLst>
              <a:ext uri="{FF2B5EF4-FFF2-40B4-BE49-F238E27FC236}">
                <a16:creationId xmlns:a16="http://schemas.microsoft.com/office/drawing/2014/main" id="{5A13487F-BD94-821A-5B71-2D50AF53B12A}"/>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r>
              <a:rPr sz="1200"/>
              <a:t>Tarefas </a:t>
            </a:r>
            <a:br>
              <a:rPr lang="en-GB" sz="1200" b="1" dirty="0">
                <a:solidFill>
                  <a:srgbClr val="002060"/>
                </a:solidFill>
                <a:latin typeface="Arial" panose="020B0604020202020204" pitchFamily="34" charset="0"/>
              </a:rPr>
            </a:br>
            <a:r>
              <a:rPr sz="1200"/>
              <a:t>pontuais do EOD</a:t>
            </a:r>
          </a:p>
        </p:txBody>
      </p:sp>
      <p:sp>
        <p:nvSpPr>
          <p:cNvPr id="16" name="Rectangle 15">
            <a:extLst>
              <a:ext uri="{FF2B5EF4-FFF2-40B4-BE49-F238E27FC236}">
                <a16:creationId xmlns:a16="http://schemas.microsoft.com/office/drawing/2014/main" id="{7E44740C-99EF-9FE5-5CF3-9CDE39E2BD8A}"/>
              </a:ext>
            </a:extLst>
          </p:cNvPr>
          <p:cNvSpPr/>
          <p:nvPr/>
        </p:nvSpPr>
        <p:spPr>
          <a:xfrm>
            <a:off x="263545" y="242635"/>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ea typeface="+mj-ea"/>
              </a:rPr>
              <a:t>Tarefas pontuais de Descarte de Material Explosivo (EOD)</a:t>
            </a:r>
          </a:p>
        </p:txBody>
      </p:sp>
      <p:sp>
        <p:nvSpPr>
          <p:cNvPr id="19" name="Rounded Rectangle 18">
            <a:extLst>
              <a:ext uri="{FF2B5EF4-FFF2-40B4-BE49-F238E27FC236}">
                <a16:creationId xmlns:a16="http://schemas.microsoft.com/office/drawing/2014/main" id="{77F19744-CB26-DBC3-24EB-130F958E72B9}"/>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Advocacia e Inclusão</a:t>
            </a:r>
          </a:p>
          <a:p>
            <a:pPr>
              <a:spcAft>
                <a:spcPts val="300"/>
              </a:spcAft>
              <a:defRPr sz="1200">
                <a:solidFill>
                  <a:srgbClr val="002060"/>
                </a:solidFill>
                <a:latin typeface="Arial" panose="020B0604020202020204" pitchFamily="34" charset="0"/>
                <a:cs typeface="Arial" panose="020B0604020202020204" pitchFamily="34" charset="0"/>
              </a:defRPr>
            </a:pPr>
            <a:r>
              <a:rPr sz="1100"/>
              <a:t>O mecanismo para solicitar uma chamada de EOD deve ser inclusivo e igualmente acessível a todos em áreas contaminadas (incluindo mulheres, pessoas com deficiência e grupos vulneráveis e marginalizados). Onde não houver mecanismo de chamada de EOD ou capacidade de EOD, todas as partes interessadas devem defender e apoiar o desenvolvimento destes.</a:t>
            </a:r>
          </a:p>
        </p:txBody>
      </p:sp>
      <p:sp>
        <p:nvSpPr>
          <p:cNvPr id="17" name="Slide Number Placeholder 5">
            <a:extLst>
              <a:ext uri="{FF2B5EF4-FFF2-40B4-BE49-F238E27FC236}">
                <a16:creationId xmlns:a16="http://schemas.microsoft.com/office/drawing/2014/main" id="{0AC0361D-8720-EEAF-B1A7-189FCFBDC6C0}"/>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44</a:t>
            </a:fld>
            <a:endParaRPr lang="en-GB" sz="1050" dirty="0"/>
          </a:p>
        </p:txBody>
      </p:sp>
    </p:spTree>
    <p:extLst>
      <p:ext uri="{BB962C8B-B14F-4D97-AF65-F5344CB8AC3E}">
        <p14:creationId xmlns:p14="http://schemas.microsoft.com/office/powerpoint/2010/main" val="150445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043752-42F8-6303-1F5D-160DD2DF1C1D}"/>
              </a:ext>
            </a:extLst>
          </p:cNvPr>
          <p:cNvGraphicFramePr>
            <a:graphicFrameLocks noGrp="1"/>
          </p:cNvGraphicFramePr>
          <p:nvPr>
            <p:extLst>
              <p:ext uri="{D42A27DB-BD31-4B8C-83A1-F6EECF244321}">
                <p14:modId xmlns:p14="http://schemas.microsoft.com/office/powerpoint/2010/main" val="2065562115"/>
              </p:ext>
            </p:extLst>
          </p:nvPr>
        </p:nvGraphicFramePr>
        <p:xfrm>
          <a:off x="945371" y="1304144"/>
          <a:ext cx="9962906" cy="4952760"/>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378780">
                <a:tc gridSpan="2">
                  <a:txBody>
                    <a:bodyPr/>
                    <a:lstStyle/>
                    <a:p>
                      <a:pPr>
                        <a:defRPr sz="1400">
                          <a:latin typeface="Arial" panose="020B0604020202020204" pitchFamily="34" charset="0"/>
                        </a:defRPr>
                      </a:pPr>
                      <a:r>
                        <a:rPr b="1" dirty="0" err="1"/>
                        <a:t>Perguntas</a:t>
                      </a:r>
                      <a:r>
                        <a:rPr b="1" dirty="0"/>
                        <a:t> de </a:t>
                      </a:r>
                      <a:r>
                        <a:rPr b="1" dirty="0" err="1"/>
                        <a:t>reflexão</a:t>
                      </a:r>
                      <a:r>
                        <a:rPr b="1" dirty="0"/>
                        <a:t> a </a:t>
                      </a:r>
                      <a:r>
                        <a:rPr b="1" dirty="0" err="1"/>
                        <a:t>serem</a:t>
                      </a:r>
                      <a:r>
                        <a:rPr b="1" dirty="0"/>
                        <a:t> </a:t>
                      </a:r>
                      <a:r>
                        <a:rPr b="1" dirty="0" err="1"/>
                        <a:t>usadas</a:t>
                      </a:r>
                      <a:r>
                        <a:rPr b="1" dirty="0"/>
                        <a:t> pela </a:t>
                      </a:r>
                      <a:r>
                        <a:rPr dirty="0"/>
                        <a:t>equip</a:t>
                      </a:r>
                      <a:r>
                        <a:rPr lang="pt-PT" dirty="0"/>
                        <a:t>a</a:t>
                      </a:r>
                      <a:r>
                        <a:rPr dirty="0"/>
                        <a:t> para </a:t>
                      </a:r>
                      <a:r>
                        <a:rPr dirty="0" err="1"/>
                        <a:t>avaliar</a:t>
                      </a:r>
                      <a:r>
                        <a:rPr dirty="0"/>
                        <a:t> o </a:t>
                      </a:r>
                      <a:r>
                        <a:rPr dirty="0" err="1"/>
                        <a:t>desempenho</a:t>
                      </a:r>
                      <a:r>
                        <a:rPr dirty="0"/>
                        <a:t> </a:t>
                      </a:r>
                      <a:r>
                        <a:rPr dirty="0" err="1"/>
                        <a:t>em</a:t>
                      </a:r>
                      <a:r>
                        <a:rPr dirty="0"/>
                        <a:t> </a:t>
                      </a:r>
                      <a:r>
                        <a:rPr dirty="0" err="1"/>
                        <a:t>relação</a:t>
                      </a:r>
                      <a:r>
                        <a:rPr dirty="0"/>
                        <a:t> à </a:t>
                      </a:r>
                      <a:r>
                        <a:rPr dirty="0" err="1"/>
                        <a:t>entrega</a:t>
                      </a:r>
                      <a:r>
                        <a:rPr dirty="0"/>
                        <a:t> de </a:t>
                      </a:r>
                      <a:r>
                        <a:rPr dirty="0" err="1"/>
                        <a:t>uma</a:t>
                      </a:r>
                      <a:r>
                        <a:rPr dirty="0"/>
                        <a:t> </a:t>
                      </a:r>
                      <a:r>
                        <a:rPr dirty="0" err="1"/>
                        <a:t>maneira</a:t>
                      </a:r>
                      <a:r>
                        <a:rPr dirty="0"/>
                        <a:t> </a:t>
                      </a:r>
                      <a:r>
                        <a:rPr dirty="0" err="1"/>
                        <a:t>sensível</a:t>
                      </a:r>
                      <a:r>
                        <a:rPr dirty="0"/>
                        <a:t> e </a:t>
                      </a:r>
                      <a:r>
                        <a:rPr dirty="0" err="1"/>
                        <a:t>inclusiva</a:t>
                      </a:r>
                      <a:r>
                        <a:rPr dirty="0"/>
                        <a:t> </a:t>
                      </a:r>
                      <a:r>
                        <a:rPr dirty="0" err="1"/>
                        <a:t>ao</a:t>
                      </a:r>
                      <a:r>
                        <a:rPr dirty="0"/>
                        <a:t> </a:t>
                      </a:r>
                      <a:r>
                        <a:rPr dirty="0" err="1"/>
                        <a:t>conflito</a:t>
                      </a:r>
                      <a:r>
                        <a:rPr dirty="0"/>
                        <a:t>, </a:t>
                      </a:r>
                      <a:r>
                        <a:rPr dirty="0" err="1"/>
                        <a:t>coordenando</a:t>
                      </a:r>
                      <a:r>
                        <a:rPr dirty="0"/>
                        <a:t> </a:t>
                      </a:r>
                      <a:r>
                        <a:rPr dirty="0" err="1"/>
                        <a:t>dentro</a:t>
                      </a:r>
                      <a:r>
                        <a:rPr dirty="0"/>
                        <a:t> e fora do </a:t>
                      </a:r>
                      <a:r>
                        <a:rPr dirty="0" err="1"/>
                        <a:t>setor</a:t>
                      </a:r>
                      <a:r>
                        <a:rPr dirty="0"/>
                        <a:t> para </a:t>
                      </a:r>
                      <a:r>
                        <a:rPr dirty="0" err="1"/>
                        <a:t>maximizar</a:t>
                      </a:r>
                      <a:r>
                        <a:rPr dirty="0"/>
                        <a:t> o valor </a:t>
                      </a:r>
                      <a:r>
                        <a:rPr dirty="0" err="1"/>
                        <a:t>estratégico</a:t>
                      </a:r>
                      <a:r>
                        <a:rPr dirty="0"/>
                        <a:t> de EOD.</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 NMAA </a:t>
                      </a:r>
                      <a:r>
                        <a:rPr dirty="0" err="1"/>
                        <a:t>tem</a:t>
                      </a:r>
                      <a:r>
                        <a:rPr dirty="0"/>
                        <a:t> um </a:t>
                      </a:r>
                      <a:r>
                        <a:rPr dirty="0" err="1"/>
                        <a:t>meio</a:t>
                      </a:r>
                      <a:r>
                        <a:rPr dirty="0"/>
                        <a:t> para que as </a:t>
                      </a:r>
                      <a:r>
                        <a:rPr dirty="0" err="1"/>
                        <a:t>pessoas</a:t>
                      </a:r>
                      <a:r>
                        <a:rPr dirty="0"/>
                        <a:t> </a:t>
                      </a:r>
                      <a:r>
                        <a:rPr dirty="0" err="1"/>
                        <a:t>nas</a:t>
                      </a:r>
                      <a:r>
                        <a:rPr dirty="0"/>
                        <a:t> </a:t>
                      </a:r>
                      <a:r>
                        <a:rPr dirty="0" err="1"/>
                        <a:t>comunidades</a:t>
                      </a:r>
                      <a:r>
                        <a:rPr dirty="0"/>
                        <a:t> </a:t>
                      </a:r>
                      <a:r>
                        <a:rPr dirty="0" err="1"/>
                        <a:t>afetadas</a:t>
                      </a:r>
                      <a:r>
                        <a:rPr dirty="0"/>
                        <a:t> </a:t>
                      </a:r>
                      <a:r>
                        <a:rPr dirty="0" err="1"/>
                        <a:t>solicitem</a:t>
                      </a:r>
                      <a:r>
                        <a:rPr dirty="0"/>
                        <a:t> um callout de EOD e </a:t>
                      </a:r>
                      <a:r>
                        <a:rPr dirty="0" err="1"/>
                        <a:t>tem</a:t>
                      </a:r>
                      <a:r>
                        <a:rPr dirty="0"/>
                        <a:t> a </a:t>
                      </a:r>
                      <a:r>
                        <a:rPr dirty="0" err="1"/>
                        <a:t>capacidade</a:t>
                      </a:r>
                      <a:r>
                        <a:rPr dirty="0"/>
                        <a:t> de </a:t>
                      </a:r>
                      <a:r>
                        <a:rPr dirty="0" err="1"/>
                        <a:t>gerenciar</a:t>
                      </a:r>
                      <a:r>
                        <a:rPr dirty="0"/>
                        <a:t> a </a:t>
                      </a:r>
                      <a:r>
                        <a:rPr dirty="0" err="1"/>
                        <a:t>resposta</a:t>
                      </a:r>
                      <a:r>
                        <a:rPr dirty="0"/>
                        <a:t> </a:t>
                      </a:r>
                      <a:r>
                        <a:rPr dirty="0" err="1"/>
                        <a:t>aos</a:t>
                      </a:r>
                      <a:r>
                        <a:rPr dirty="0"/>
                        <a:t> </a:t>
                      </a:r>
                      <a:r>
                        <a:rPr dirty="0" err="1"/>
                        <a:t>pedidos</a:t>
                      </a:r>
                      <a:r>
                        <a:rPr dirty="0"/>
                        <a:t> de callout de EOD?</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 </a:t>
                      </a:r>
                      <a:r>
                        <a:rPr dirty="0" err="1"/>
                        <a:t>capacidade</a:t>
                      </a:r>
                      <a:r>
                        <a:rPr dirty="0"/>
                        <a:t> de </a:t>
                      </a:r>
                      <a:r>
                        <a:rPr dirty="0" err="1"/>
                        <a:t>resposta</a:t>
                      </a:r>
                      <a:r>
                        <a:rPr dirty="0"/>
                        <a:t> da EOD </a:t>
                      </a:r>
                      <a:r>
                        <a:rPr dirty="0" err="1"/>
                        <a:t>está</a:t>
                      </a:r>
                      <a:r>
                        <a:rPr dirty="0"/>
                        <a:t> </a:t>
                      </a:r>
                      <a:r>
                        <a:rPr dirty="0" err="1"/>
                        <a:t>totalmente</a:t>
                      </a:r>
                      <a:r>
                        <a:rPr dirty="0"/>
                        <a:t> </a:t>
                      </a:r>
                      <a:r>
                        <a:rPr dirty="0" err="1"/>
                        <a:t>integrada</a:t>
                      </a:r>
                      <a:r>
                        <a:rPr dirty="0"/>
                        <a:t> e </a:t>
                      </a:r>
                      <a:r>
                        <a:rPr dirty="0" err="1"/>
                        <a:t>coordenada</a:t>
                      </a:r>
                      <a:r>
                        <a:rPr dirty="0"/>
                        <a:t> </a:t>
                      </a:r>
                      <a:r>
                        <a:rPr dirty="0" err="1"/>
                        <a:t>por</a:t>
                      </a:r>
                      <a:r>
                        <a:rPr dirty="0"/>
                        <a:t> </a:t>
                      </a:r>
                      <a:r>
                        <a:rPr dirty="0" err="1"/>
                        <a:t>uma</a:t>
                      </a:r>
                      <a:r>
                        <a:rPr dirty="0"/>
                        <a:t> NMAA (</a:t>
                      </a:r>
                      <a:r>
                        <a:rPr dirty="0" err="1"/>
                        <a:t>ou</a:t>
                      </a:r>
                      <a:r>
                        <a:rPr dirty="0"/>
                        <a:t> </a:t>
                      </a:r>
                      <a:r>
                        <a:rPr dirty="0" err="1"/>
                        <a:t>equivalente</a:t>
                      </a:r>
                      <a:r>
                        <a:rPr dirty="0"/>
                        <a:t>)? As </a:t>
                      </a:r>
                      <a:r>
                        <a:rPr dirty="0" err="1"/>
                        <a:t>tarefas</a:t>
                      </a:r>
                      <a:r>
                        <a:rPr dirty="0"/>
                        <a:t> </a:t>
                      </a:r>
                      <a:r>
                        <a:rPr dirty="0" err="1"/>
                        <a:t>pontuais</a:t>
                      </a:r>
                      <a:r>
                        <a:rPr dirty="0"/>
                        <a:t> do EOD </a:t>
                      </a:r>
                      <a:r>
                        <a:rPr dirty="0" err="1"/>
                        <a:t>são</a:t>
                      </a:r>
                      <a:r>
                        <a:rPr dirty="0"/>
                        <a:t> </a:t>
                      </a:r>
                      <a:r>
                        <a:rPr dirty="0" err="1"/>
                        <a:t>registradas</a:t>
                      </a:r>
                      <a:r>
                        <a:rPr dirty="0"/>
                        <a:t> num </a:t>
                      </a:r>
                      <a:r>
                        <a:rPr dirty="0" err="1"/>
                        <a:t>sistema</a:t>
                      </a:r>
                      <a:r>
                        <a:rPr dirty="0"/>
                        <a:t> </a:t>
                      </a:r>
                      <a:r>
                        <a:rPr dirty="0" err="1"/>
                        <a:t>nacional</a:t>
                      </a:r>
                      <a:r>
                        <a:rPr dirty="0"/>
                        <a:t> de </a:t>
                      </a:r>
                      <a:r>
                        <a:rPr dirty="0" err="1"/>
                        <a:t>gestão</a:t>
                      </a:r>
                      <a:r>
                        <a:rPr dirty="0"/>
                        <a:t> de </a:t>
                      </a:r>
                      <a:r>
                        <a:rPr dirty="0" err="1"/>
                        <a:t>informações</a:t>
                      </a:r>
                      <a:r>
                        <a:rPr dirty="0"/>
                        <a:t> e </a:t>
                      </a:r>
                      <a:r>
                        <a:rPr dirty="0" err="1"/>
                        <a:t>geram</a:t>
                      </a:r>
                      <a:r>
                        <a:rPr dirty="0"/>
                        <a:t> </a:t>
                      </a:r>
                      <a:r>
                        <a:rPr dirty="0" err="1"/>
                        <a:t>informações</a:t>
                      </a:r>
                      <a:r>
                        <a:rPr dirty="0"/>
                        <a:t> para </a:t>
                      </a:r>
                      <a:r>
                        <a:rPr dirty="0" err="1"/>
                        <a:t>pesquisa</a:t>
                      </a:r>
                      <a:r>
                        <a:rPr dirty="0"/>
                        <a:t> e </a:t>
                      </a:r>
                      <a:r>
                        <a:rPr lang="pt-PT" dirty="0"/>
                        <a:t>libertação</a:t>
                      </a:r>
                      <a:r>
                        <a:rPr dirty="0"/>
                        <a:t> </a:t>
                      </a:r>
                      <a:r>
                        <a:rPr dirty="0" err="1"/>
                        <a:t>subsequentes</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pessoas</a:t>
                      </a:r>
                      <a:r>
                        <a:rPr dirty="0"/>
                        <a:t> </a:t>
                      </a:r>
                      <a:r>
                        <a:rPr dirty="0" err="1"/>
                        <a:t>em</a:t>
                      </a:r>
                      <a:r>
                        <a:rPr dirty="0"/>
                        <a:t> </a:t>
                      </a:r>
                      <a:r>
                        <a:rPr dirty="0" err="1"/>
                        <a:t>comunidades</a:t>
                      </a:r>
                      <a:r>
                        <a:rPr dirty="0"/>
                        <a:t> </a:t>
                      </a:r>
                      <a:r>
                        <a:rPr dirty="0" err="1"/>
                        <a:t>contaminadas</a:t>
                      </a:r>
                      <a:r>
                        <a:rPr dirty="0"/>
                        <a:t> com EO </a:t>
                      </a:r>
                      <a:r>
                        <a:rPr dirty="0" err="1"/>
                        <a:t>conhecem</a:t>
                      </a:r>
                      <a:r>
                        <a:rPr dirty="0"/>
                        <a:t> </a:t>
                      </a:r>
                      <a:r>
                        <a:rPr dirty="0" err="1"/>
                        <a:t>os</a:t>
                      </a:r>
                      <a:r>
                        <a:rPr dirty="0"/>
                        <a:t> </a:t>
                      </a:r>
                      <a:r>
                        <a:rPr dirty="0" err="1"/>
                        <a:t>riscos</a:t>
                      </a:r>
                      <a:r>
                        <a:rPr dirty="0"/>
                        <a:t> de EO, </a:t>
                      </a:r>
                      <a:r>
                        <a:rPr dirty="0" err="1"/>
                        <a:t>como</a:t>
                      </a:r>
                      <a:r>
                        <a:rPr dirty="0"/>
                        <a:t> </a:t>
                      </a:r>
                      <a:r>
                        <a:rPr dirty="0" err="1"/>
                        <a:t>reconhecer</a:t>
                      </a:r>
                      <a:r>
                        <a:rPr dirty="0"/>
                        <a:t> um item de EO e </a:t>
                      </a:r>
                      <a:r>
                        <a:rPr dirty="0" err="1"/>
                        <a:t>como</a:t>
                      </a:r>
                      <a:r>
                        <a:rPr dirty="0"/>
                        <a:t> </a:t>
                      </a:r>
                      <a:r>
                        <a:rPr dirty="0" err="1"/>
                        <a:t>solicitar</a:t>
                      </a:r>
                      <a:r>
                        <a:rPr dirty="0"/>
                        <a:t> </a:t>
                      </a:r>
                      <a:r>
                        <a:rPr dirty="0" err="1"/>
                        <a:t>uma</a:t>
                      </a:r>
                      <a:r>
                        <a:rPr dirty="0"/>
                        <a:t> </a:t>
                      </a:r>
                      <a:r>
                        <a:rPr dirty="0" err="1"/>
                        <a:t>chamada</a:t>
                      </a:r>
                      <a:r>
                        <a:rPr dirty="0"/>
                        <a:t> de EOD? </a:t>
                      </a:r>
                      <a:r>
                        <a:rPr dirty="0" err="1"/>
                        <a:t>Esta</a:t>
                      </a:r>
                      <a:r>
                        <a:rPr dirty="0"/>
                        <a:t> </a:t>
                      </a:r>
                      <a:r>
                        <a:rPr dirty="0" err="1"/>
                        <a:t>informação</a:t>
                      </a:r>
                      <a:r>
                        <a:rPr dirty="0"/>
                        <a:t> é </a:t>
                      </a:r>
                      <a:r>
                        <a:rPr dirty="0" err="1"/>
                        <a:t>igualmente</a:t>
                      </a:r>
                      <a:r>
                        <a:rPr dirty="0"/>
                        <a:t> </a:t>
                      </a:r>
                      <a:r>
                        <a:rPr dirty="0" err="1"/>
                        <a:t>acessível</a:t>
                      </a:r>
                      <a:r>
                        <a:rPr dirty="0"/>
                        <a:t> a </a:t>
                      </a:r>
                      <a:r>
                        <a:rPr dirty="0" err="1"/>
                        <a:t>todos</a:t>
                      </a:r>
                      <a:r>
                        <a:rPr dirty="0"/>
                        <a:t> </a:t>
                      </a:r>
                      <a:r>
                        <a:rPr dirty="0" err="1"/>
                        <a:t>em</a:t>
                      </a:r>
                      <a:r>
                        <a:rPr dirty="0"/>
                        <a:t> </a:t>
                      </a:r>
                      <a:r>
                        <a:rPr dirty="0" err="1"/>
                        <a:t>áreas</a:t>
                      </a:r>
                      <a:r>
                        <a:rPr dirty="0"/>
                        <a:t> </a:t>
                      </a:r>
                      <a:r>
                        <a:rPr dirty="0" err="1"/>
                        <a:t>contaminadas</a:t>
                      </a:r>
                      <a:r>
                        <a:rPr dirty="0"/>
                        <a:t> (</a:t>
                      </a:r>
                      <a:r>
                        <a:rPr dirty="0" err="1"/>
                        <a:t>incluindo</a:t>
                      </a:r>
                      <a:r>
                        <a:rPr dirty="0"/>
                        <a:t> </a:t>
                      </a:r>
                      <a:r>
                        <a:rPr dirty="0" err="1"/>
                        <a:t>mulheres</a:t>
                      </a:r>
                      <a:r>
                        <a:rPr dirty="0"/>
                        <a:t> e </a:t>
                      </a:r>
                      <a:r>
                        <a:rPr dirty="0" err="1"/>
                        <a:t>grupos</a:t>
                      </a:r>
                      <a:r>
                        <a:rPr dirty="0"/>
                        <a:t> </a:t>
                      </a:r>
                      <a:r>
                        <a:rPr dirty="0" err="1"/>
                        <a:t>marginalizados</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informações</a:t>
                      </a:r>
                      <a:r>
                        <a:rPr dirty="0"/>
                        <a:t> de </a:t>
                      </a:r>
                      <a:r>
                        <a:rPr dirty="0" err="1"/>
                        <a:t>contacto</a:t>
                      </a:r>
                      <a:r>
                        <a:rPr dirty="0"/>
                        <a:t> da </a:t>
                      </a:r>
                      <a:r>
                        <a:rPr dirty="0" err="1"/>
                        <a:t>chamada</a:t>
                      </a:r>
                      <a:r>
                        <a:rPr dirty="0"/>
                        <a:t> EOD (</a:t>
                      </a:r>
                      <a:r>
                        <a:rPr dirty="0" err="1"/>
                        <a:t>por</a:t>
                      </a:r>
                      <a:r>
                        <a:rPr dirty="0"/>
                        <a:t> </a:t>
                      </a:r>
                      <a:r>
                        <a:rPr dirty="0" err="1"/>
                        <a:t>exemplo</a:t>
                      </a:r>
                      <a:r>
                        <a:rPr dirty="0"/>
                        <a:t>, </a:t>
                      </a:r>
                      <a:r>
                        <a:rPr dirty="0" err="1"/>
                        <a:t>número</a:t>
                      </a:r>
                      <a:r>
                        <a:rPr dirty="0"/>
                        <a:t> de </a:t>
                      </a:r>
                      <a:r>
                        <a:rPr dirty="0" err="1"/>
                        <a:t>linha</a:t>
                      </a:r>
                      <a:r>
                        <a:rPr dirty="0"/>
                        <a:t> </a:t>
                      </a:r>
                      <a:r>
                        <a:rPr dirty="0" err="1"/>
                        <a:t>direta</a:t>
                      </a:r>
                      <a:r>
                        <a:rPr dirty="0"/>
                        <a:t>) </a:t>
                      </a:r>
                      <a:r>
                        <a:rPr dirty="0" err="1"/>
                        <a:t>estão</a:t>
                      </a:r>
                      <a:r>
                        <a:rPr dirty="0"/>
                        <a:t> </a:t>
                      </a:r>
                      <a:r>
                        <a:rPr dirty="0" err="1"/>
                        <a:t>incluídas</a:t>
                      </a:r>
                      <a:r>
                        <a:rPr dirty="0"/>
                        <a:t> </a:t>
                      </a:r>
                      <a:r>
                        <a:rPr dirty="0" err="1"/>
                        <a:t>nas</a:t>
                      </a:r>
                      <a:r>
                        <a:rPr dirty="0"/>
                        <a:t> </a:t>
                      </a:r>
                      <a:r>
                        <a:rPr dirty="0" err="1"/>
                        <a:t>mensagens</a:t>
                      </a:r>
                      <a:r>
                        <a:rPr dirty="0"/>
                        <a:t> EORE?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atores nacionais e internacionais fora do setor de ação de minas conhecem os riscos de EO, como reconhecer um item de EO e como solicitar uma chamada de EOD?</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têm a capacidade, os recursos e a oportunidade de fornecer liderança e entrega de EOD?</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 mecanismo para solicitar uma chamada de EOD é inclusivo e as comunidades estão a relatar que o EOD responde às necessidades locais?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91679660-3959-CFBD-4779-8578C0C3A792}"/>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6B02CD5B-F08A-27F5-8671-30AA4C0DF5B2}"/>
              </a:ext>
            </a:extLst>
          </p:cNvPr>
          <p:cNvSpPr/>
          <p:nvPr/>
        </p:nvSpPr>
        <p:spPr>
          <a:xfrm>
            <a:off x="263545" y="242635"/>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ea typeface="+mj-ea"/>
              </a:rPr>
              <a:t>Tarefas pontuais de Descarte de Material Explosivo (EOD)</a:t>
            </a:r>
          </a:p>
        </p:txBody>
      </p:sp>
      <p:sp>
        <p:nvSpPr>
          <p:cNvPr id="5" name="Slide Number Placeholder 5">
            <a:extLst>
              <a:ext uri="{FF2B5EF4-FFF2-40B4-BE49-F238E27FC236}">
                <a16:creationId xmlns:a16="http://schemas.microsoft.com/office/drawing/2014/main" id="{DC2E3B0C-0B39-D830-9550-31FC67D353B9}"/>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45</a:t>
            </a:fld>
            <a:endParaRPr lang="en-GB" dirty="0"/>
          </a:p>
        </p:txBody>
      </p:sp>
    </p:spTree>
    <p:extLst>
      <p:ext uri="{BB962C8B-B14F-4D97-AF65-F5344CB8AC3E}">
        <p14:creationId xmlns:p14="http://schemas.microsoft.com/office/powerpoint/2010/main" val="2165069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34716" y="244104"/>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ea typeface="+mj-ea"/>
              </a:rPr>
              <a:t>Educação sobre Risco de Artilharia Explosiva (EORE)</a:t>
            </a:r>
            <a:endParaRPr lang="en-GB" sz="1400" dirty="0">
              <a:solidFill>
                <a:schemeClr val="accent1"/>
              </a:solidFill>
              <a:latin typeface="Arial" panose="020B0604020202020204" pitchFamily="34" charset="0"/>
            </a:endParaRPr>
          </a:p>
        </p:txBody>
      </p:sp>
      <p:sp>
        <p:nvSpPr>
          <p:cNvPr id="24" name="Rectangle 23">
            <a:extLst>
              <a:ext uri="{FF2B5EF4-FFF2-40B4-BE49-F238E27FC236}">
                <a16:creationId xmlns:a16="http://schemas.microsoft.com/office/drawing/2014/main" id="{0F9AECB5-A030-9046-AA22-C05A408EC23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latin typeface="Arial" panose="020B0604020202020204" pitchFamily="34" charset="0"/>
            </a:endParaRPr>
          </a:p>
        </p:txBody>
      </p:sp>
      <p:sp>
        <p:nvSpPr>
          <p:cNvPr id="16" name="TextBox 15">
            <a:extLst>
              <a:ext uri="{FF2B5EF4-FFF2-40B4-BE49-F238E27FC236}">
                <a16:creationId xmlns:a16="http://schemas.microsoft.com/office/drawing/2014/main" id="{5255273F-9814-4110-9FDB-5B985586258D}"/>
              </a:ext>
            </a:extLst>
          </p:cNvPr>
          <p:cNvSpPr txBox="1"/>
          <p:nvPr/>
        </p:nvSpPr>
        <p:spPr>
          <a:xfrm>
            <a:off x="421991" y="1344510"/>
            <a:ext cx="868032" cy="281691"/>
          </a:xfrm>
          <a:prstGeom prst="roundRect">
            <a:avLst/>
          </a:prstGeom>
          <a:solidFill>
            <a:srgbClr val="F0F0F0"/>
          </a:solidFill>
          <a:ln w="19050">
            <a:solidFill>
              <a:srgbClr val="808080"/>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t>EORE</a:t>
            </a:r>
          </a:p>
        </p:txBody>
      </p:sp>
      <p:sp>
        <p:nvSpPr>
          <p:cNvPr id="20" name="TextBox 19">
            <a:extLst>
              <a:ext uri="{FF2B5EF4-FFF2-40B4-BE49-F238E27FC236}">
                <a16:creationId xmlns:a16="http://schemas.microsoft.com/office/drawing/2014/main" id="{F38327D3-5C66-414E-AADF-D164D344055E}"/>
              </a:ext>
            </a:extLst>
          </p:cNvPr>
          <p:cNvSpPr txBox="1"/>
          <p:nvPr/>
        </p:nvSpPr>
        <p:spPr>
          <a:xfrm>
            <a:off x="1335765" y="1243309"/>
            <a:ext cx="790541" cy="201120"/>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t>leva a</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551019" y="1329484"/>
            <a:ext cx="1003956" cy="205123"/>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t>resultando em...</a:t>
            </a:r>
          </a:p>
        </p:txBody>
      </p:sp>
      <p:sp>
        <p:nvSpPr>
          <p:cNvPr id="26" name="TextBox 25">
            <a:extLst>
              <a:ext uri="{FF2B5EF4-FFF2-40B4-BE49-F238E27FC236}">
                <a16:creationId xmlns:a16="http://schemas.microsoft.com/office/drawing/2014/main" id="{54489470-8083-4F0F-989A-4A8A991C1662}"/>
              </a:ext>
            </a:extLst>
          </p:cNvPr>
          <p:cNvSpPr txBox="1"/>
          <p:nvPr/>
        </p:nvSpPr>
        <p:spPr>
          <a:xfrm>
            <a:off x="8479628" y="1299509"/>
            <a:ext cx="982319" cy="215445"/>
          </a:xfrm>
          <a:prstGeom prst="rect">
            <a:avLst/>
          </a:prstGeom>
          <a:noFill/>
          <a:ln>
            <a:noFill/>
          </a:ln>
        </p:spPr>
        <p:txBody>
          <a:bodyPr wrap="square" lIns="54000" tIns="36000" rIns="54000" bIns="36000" anchor="ctr" anchorCtr="0">
            <a:noAutofit/>
          </a:bodyPr>
          <a:lstStyle/>
          <a:p>
            <a:pPr>
              <a:defRPr sz="900">
                <a:latin typeface="Arial" panose="020B0604020202020204" pitchFamily="34" charset="0"/>
                <a:ea typeface="Arial" charset="0"/>
                <a:cs typeface="Arial" charset="0"/>
              </a:defRPr>
            </a:pPr>
            <a:r>
              <a:t>contribuindo para...</a:t>
            </a:r>
          </a:p>
        </p:txBody>
      </p:sp>
      <p:sp>
        <p:nvSpPr>
          <p:cNvPr id="45" name="Rounded Rectangle 295">
            <a:extLst>
              <a:ext uri="{FF2B5EF4-FFF2-40B4-BE49-F238E27FC236}">
                <a16:creationId xmlns:a16="http://schemas.microsoft.com/office/drawing/2014/main" id="{029F67E5-DE39-40C6-9F11-CA1D0B4A8E4A}"/>
              </a:ext>
            </a:extLst>
          </p:cNvPr>
          <p:cNvSpPr/>
          <p:nvPr/>
        </p:nvSpPr>
        <p:spPr>
          <a:xfrm>
            <a:off x="9445214" y="941109"/>
            <a:ext cx="2309422"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t>Comunidades mais seguras e redução de mortes e ferimentos por OE</a:t>
            </a:r>
          </a:p>
        </p:txBody>
      </p:sp>
      <p:sp>
        <p:nvSpPr>
          <p:cNvPr id="48" name="TextBox 47">
            <a:extLst>
              <a:ext uri="{FF2B5EF4-FFF2-40B4-BE49-F238E27FC236}">
                <a16:creationId xmlns:a16="http://schemas.microsoft.com/office/drawing/2014/main" id="{DFBCE1FC-5F81-4A1C-B2C4-7F6A018C7D51}"/>
              </a:ext>
            </a:extLst>
          </p:cNvPr>
          <p:cNvSpPr txBox="1"/>
          <p:nvPr/>
        </p:nvSpPr>
        <p:spPr>
          <a:xfrm>
            <a:off x="334716" y="2245889"/>
            <a:ext cx="11388550" cy="803716"/>
          </a:xfrm>
          <a:prstGeom prst="rect">
            <a:avLst/>
          </a:prstGeom>
          <a:noFill/>
        </p:spPr>
        <p:txBody>
          <a:bodyPr wrap="square" numCol="1" spcCol="144000">
            <a:noAutofit/>
          </a:bodyPr>
          <a:lstStyle/>
          <a:p>
            <a:pPr>
              <a:defRPr sz="1000">
                <a:latin typeface="Arial" panose="020B0604020202020204" pitchFamily="34" charset="0"/>
              </a:defRPr>
            </a:pPr>
            <a:r>
              <a:rPr dirty="0" err="1"/>
              <a:t>Premissas</a:t>
            </a:r>
            <a:r>
              <a:rPr dirty="0"/>
              <a:t>: Por </a:t>
            </a:r>
            <a:r>
              <a:rPr dirty="0" err="1"/>
              <a:t>exemplo</a:t>
            </a:r>
            <a:r>
              <a:rPr dirty="0"/>
              <a:t>, </a:t>
            </a:r>
            <a:r>
              <a:rPr dirty="0" err="1"/>
              <a:t>uma</a:t>
            </a:r>
            <a:r>
              <a:rPr dirty="0"/>
              <a:t> </a:t>
            </a:r>
            <a:r>
              <a:rPr dirty="0" err="1"/>
              <a:t>análise</a:t>
            </a:r>
            <a:r>
              <a:rPr dirty="0"/>
              <a:t> de </a:t>
            </a:r>
            <a:r>
              <a:rPr dirty="0" err="1"/>
              <a:t>risco</a:t>
            </a:r>
            <a:r>
              <a:rPr dirty="0"/>
              <a:t> é </a:t>
            </a:r>
            <a:r>
              <a:rPr dirty="0" err="1"/>
              <a:t>conduzida</a:t>
            </a:r>
            <a:r>
              <a:rPr dirty="0"/>
              <a:t> de </a:t>
            </a:r>
            <a:r>
              <a:rPr dirty="0" err="1"/>
              <a:t>diferentes</a:t>
            </a:r>
            <a:r>
              <a:rPr dirty="0"/>
              <a:t> </a:t>
            </a:r>
            <a:r>
              <a:rPr dirty="0" err="1"/>
              <a:t>grupos</a:t>
            </a:r>
            <a:r>
              <a:rPr dirty="0"/>
              <a:t> </a:t>
            </a:r>
            <a:r>
              <a:rPr dirty="0" err="1"/>
              <a:t>demográficos</a:t>
            </a:r>
            <a:r>
              <a:rPr dirty="0"/>
              <a:t> de </a:t>
            </a:r>
            <a:r>
              <a:rPr dirty="0" err="1"/>
              <a:t>risco</a:t>
            </a:r>
            <a:r>
              <a:rPr dirty="0"/>
              <a:t> </a:t>
            </a:r>
            <a:r>
              <a:rPr dirty="0" err="1"/>
              <a:t>informados</a:t>
            </a:r>
            <a:r>
              <a:rPr dirty="0"/>
              <a:t> </a:t>
            </a:r>
            <a:r>
              <a:rPr dirty="0" err="1"/>
              <a:t>por</a:t>
            </a:r>
            <a:r>
              <a:rPr dirty="0"/>
              <a:t> </a:t>
            </a:r>
            <a:r>
              <a:rPr dirty="0" err="1"/>
              <a:t>evidências</a:t>
            </a:r>
            <a:r>
              <a:rPr dirty="0"/>
              <a:t> </a:t>
            </a:r>
            <a:r>
              <a:rPr dirty="0" err="1"/>
              <a:t>confiáveis</a:t>
            </a:r>
            <a:r>
              <a:rPr dirty="0"/>
              <a:t>; as </a:t>
            </a:r>
            <a:r>
              <a:rPr dirty="0" err="1"/>
              <a:t>abordagens</a:t>
            </a:r>
            <a:r>
              <a:rPr dirty="0"/>
              <a:t> EORE </a:t>
            </a:r>
            <a:r>
              <a:rPr dirty="0" err="1"/>
              <a:t>são</a:t>
            </a:r>
            <a:r>
              <a:rPr dirty="0"/>
              <a:t> </a:t>
            </a:r>
            <a:r>
              <a:rPr dirty="0" err="1"/>
              <a:t>adaptadas</a:t>
            </a:r>
            <a:r>
              <a:rPr dirty="0"/>
              <a:t> a </a:t>
            </a:r>
            <a:r>
              <a:rPr dirty="0" err="1"/>
              <a:t>diferentes</a:t>
            </a:r>
            <a:r>
              <a:rPr dirty="0"/>
              <a:t> </a:t>
            </a:r>
            <a:r>
              <a:rPr dirty="0" err="1"/>
              <a:t>grupos</a:t>
            </a:r>
            <a:r>
              <a:rPr dirty="0"/>
              <a:t> de </a:t>
            </a:r>
            <a:r>
              <a:rPr dirty="0" err="1"/>
              <a:t>risco</a:t>
            </a:r>
            <a:r>
              <a:rPr dirty="0"/>
              <a:t> </a:t>
            </a:r>
            <a:r>
              <a:rPr dirty="0" err="1"/>
              <a:t>informados</a:t>
            </a:r>
            <a:r>
              <a:rPr dirty="0"/>
              <a:t> </a:t>
            </a:r>
            <a:r>
              <a:rPr dirty="0" err="1"/>
              <a:t>por</a:t>
            </a:r>
            <a:r>
              <a:rPr dirty="0"/>
              <a:t> </a:t>
            </a:r>
            <a:r>
              <a:rPr dirty="0" err="1"/>
              <a:t>análise</a:t>
            </a:r>
            <a:r>
              <a:rPr dirty="0"/>
              <a:t> </a:t>
            </a:r>
            <a:r>
              <a:rPr dirty="0" err="1"/>
              <a:t>baseada</a:t>
            </a:r>
            <a:r>
              <a:rPr dirty="0"/>
              <a:t> </a:t>
            </a:r>
            <a:r>
              <a:rPr dirty="0" err="1"/>
              <a:t>em</a:t>
            </a:r>
            <a:r>
              <a:rPr dirty="0"/>
              <a:t> </a:t>
            </a:r>
            <a:r>
              <a:rPr dirty="0" err="1"/>
              <a:t>evidências</a:t>
            </a:r>
            <a:r>
              <a:rPr dirty="0"/>
              <a:t> de </a:t>
            </a:r>
            <a:r>
              <a:rPr dirty="0" err="1"/>
              <a:t>comportamentos</a:t>
            </a:r>
            <a:r>
              <a:rPr dirty="0"/>
              <a:t> de </a:t>
            </a:r>
            <a:r>
              <a:rPr dirty="0" err="1"/>
              <a:t>risco</a:t>
            </a:r>
            <a:r>
              <a:rPr dirty="0"/>
              <a:t>; outros </a:t>
            </a:r>
            <a:r>
              <a:rPr dirty="0" err="1"/>
              <a:t>fatores</a:t>
            </a:r>
            <a:r>
              <a:rPr dirty="0"/>
              <a:t> </a:t>
            </a:r>
            <a:r>
              <a:rPr dirty="0" err="1"/>
              <a:t>socioeconômicos</a:t>
            </a:r>
            <a:r>
              <a:rPr dirty="0"/>
              <a:t> que </a:t>
            </a:r>
            <a:r>
              <a:rPr dirty="0" err="1"/>
              <a:t>incentivam</a:t>
            </a:r>
            <a:r>
              <a:rPr dirty="0"/>
              <a:t> o </a:t>
            </a:r>
            <a:r>
              <a:rPr dirty="0" err="1"/>
              <a:t>comportamento</a:t>
            </a:r>
            <a:r>
              <a:rPr dirty="0"/>
              <a:t> de </a:t>
            </a:r>
            <a:r>
              <a:rPr dirty="0" err="1"/>
              <a:t>risco</a:t>
            </a:r>
            <a:r>
              <a:rPr dirty="0"/>
              <a:t> </a:t>
            </a:r>
            <a:r>
              <a:rPr dirty="0" err="1"/>
              <a:t>são</a:t>
            </a:r>
            <a:r>
              <a:rPr dirty="0"/>
              <a:t> </a:t>
            </a:r>
            <a:r>
              <a:rPr dirty="0" err="1"/>
              <a:t>mitigados</a:t>
            </a:r>
            <a:r>
              <a:rPr dirty="0"/>
              <a:t>; </a:t>
            </a:r>
            <a:r>
              <a:rPr dirty="0" err="1"/>
              <a:t>após</a:t>
            </a:r>
            <a:r>
              <a:rPr dirty="0"/>
              <a:t> TS, </a:t>
            </a:r>
            <a:r>
              <a:rPr lang="pt-PT" dirty="0"/>
              <a:t>libertação</a:t>
            </a:r>
            <a:r>
              <a:rPr dirty="0"/>
              <a:t> e/</a:t>
            </a:r>
            <a:r>
              <a:rPr dirty="0" err="1"/>
              <a:t>ou</a:t>
            </a:r>
            <a:r>
              <a:rPr dirty="0"/>
              <a:t> EORE, as </a:t>
            </a:r>
            <a:r>
              <a:rPr dirty="0" err="1"/>
              <a:t>pessoas</a:t>
            </a:r>
            <a:r>
              <a:rPr dirty="0"/>
              <a:t> </a:t>
            </a:r>
            <a:r>
              <a:rPr dirty="0" err="1"/>
              <a:t>sentem</a:t>
            </a:r>
            <a:r>
              <a:rPr dirty="0"/>
              <a:t>-se </a:t>
            </a:r>
            <a:r>
              <a:rPr dirty="0" err="1"/>
              <a:t>suficientemente</a:t>
            </a:r>
            <a:r>
              <a:rPr dirty="0"/>
              <a:t> </a:t>
            </a:r>
            <a:r>
              <a:rPr dirty="0" err="1"/>
              <a:t>confiantes</a:t>
            </a:r>
            <a:r>
              <a:rPr dirty="0"/>
              <a:t> de que a terra </a:t>
            </a:r>
            <a:r>
              <a:rPr dirty="0" err="1"/>
              <a:t>libertada</a:t>
            </a:r>
            <a:r>
              <a:rPr dirty="0"/>
              <a:t> é </a:t>
            </a:r>
            <a:r>
              <a:rPr dirty="0" err="1"/>
              <a:t>segura</a:t>
            </a:r>
            <a:r>
              <a:rPr dirty="0"/>
              <a:t> para </a:t>
            </a:r>
            <a:r>
              <a:rPr dirty="0" err="1"/>
              <a:t>uso</a:t>
            </a:r>
            <a:r>
              <a:rPr dirty="0"/>
              <a:t>; </a:t>
            </a:r>
            <a:r>
              <a:rPr dirty="0" err="1"/>
              <a:t>também</a:t>
            </a:r>
            <a:r>
              <a:rPr dirty="0"/>
              <a:t> </a:t>
            </a:r>
            <a:r>
              <a:rPr dirty="0" err="1"/>
              <a:t>consulte</a:t>
            </a:r>
            <a:r>
              <a:rPr dirty="0"/>
              <a:t> as </a:t>
            </a:r>
            <a:r>
              <a:rPr dirty="0" err="1"/>
              <a:t>premissas</a:t>
            </a:r>
            <a:r>
              <a:rPr dirty="0"/>
              <a:t> </a:t>
            </a:r>
            <a:r>
              <a:rPr dirty="0" err="1"/>
              <a:t>anexas</a:t>
            </a:r>
            <a:r>
              <a:rPr dirty="0"/>
              <a:t> 1, 2, 4, 7, 13, 16, 21, 22, 27, 28, 31. </a:t>
            </a:r>
          </a:p>
        </p:txBody>
      </p:sp>
      <p:sp>
        <p:nvSpPr>
          <p:cNvPr id="41" name="Rectangle 40">
            <a:extLst>
              <a:ext uri="{FF2B5EF4-FFF2-40B4-BE49-F238E27FC236}">
                <a16:creationId xmlns:a16="http://schemas.microsoft.com/office/drawing/2014/main" id="{2CF51D90-7757-4DEB-8F2E-53293560EB1D}"/>
              </a:ext>
            </a:extLst>
          </p:cNvPr>
          <p:cNvSpPr/>
          <p:nvPr/>
        </p:nvSpPr>
        <p:spPr>
          <a:xfrm>
            <a:off x="362332" y="792982"/>
            <a:ext cx="1740861" cy="184666"/>
          </a:xfrm>
          <a:prstGeom prst="rect">
            <a:avLst/>
          </a:prstGeom>
        </p:spPr>
        <p:txBody>
          <a:bodyPr wrap="none" lIns="0" tIns="0" rIns="0" bIns="0">
            <a:spAutoFit/>
          </a:bodyPr>
          <a:lstStyle/>
          <a:p>
            <a:pPr>
              <a:defRPr sz="1200">
                <a:latin typeface="Arial" panose="020B0604020202020204" pitchFamily="34" charset="0"/>
              </a:defRPr>
            </a:pPr>
            <a:r>
              <a:t>Teoria do diagrama de ação </a:t>
            </a:r>
            <a:endParaRPr lang="en-US" sz="1200" dirty="0">
              <a:latin typeface="Arial" panose="020B0604020202020204" pitchFamily="34" charset="0"/>
            </a:endParaRPr>
          </a:p>
        </p:txBody>
      </p:sp>
      <p:sp>
        <p:nvSpPr>
          <p:cNvPr id="40" name="TextBox 39">
            <a:extLst>
              <a:ext uri="{FF2B5EF4-FFF2-40B4-BE49-F238E27FC236}">
                <a16:creationId xmlns:a16="http://schemas.microsoft.com/office/drawing/2014/main" id="{5BCDDF5F-07A7-569F-0A6C-9266EEC15359}"/>
              </a:ext>
            </a:extLst>
          </p:cNvPr>
          <p:cNvSpPr txBox="1"/>
          <p:nvPr/>
        </p:nvSpPr>
        <p:spPr>
          <a:xfrm>
            <a:off x="5500200" y="967287"/>
            <a:ext cx="2726865" cy="396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defRPr>
                <a:latin typeface="Arial" panose="020B0604020202020204" pitchFamily="34" charset="0"/>
              </a:defRPr>
            </a:pPr>
            <a:r>
              <a:rPr>
                <a:solidFill>
                  <a:schemeClr val="tx1"/>
                </a:solidFill>
              </a:rPr>
              <a:t>Risco de dano reduzido aumenta os retornos e a liberdade de movimentos</a:t>
            </a:r>
            <a:endParaRPr lang="en-GB" dirty="0">
              <a:latin typeface="Arial" panose="020B0604020202020204" pitchFamily="34" charset="0"/>
            </a:endParaRPr>
          </a:p>
        </p:txBody>
      </p:sp>
      <p:sp>
        <p:nvSpPr>
          <p:cNvPr id="43" name="TextBox 42">
            <a:extLst>
              <a:ext uri="{FF2B5EF4-FFF2-40B4-BE49-F238E27FC236}">
                <a16:creationId xmlns:a16="http://schemas.microsoft.com/office/drawing/2014/main" id="{BD9754A8-CDE6-D27A-1412-1577DDBCB91B}"/>
              </a:ext>
            </a:extLst>
          </p:cNvPr>
          <p:cNvSpPr txBox="1"/>
          <p:nvPr/>
        </p:nvSpPr>
        <p:spPr>
          <a:xfrm>
            <a:off x="5500201" y="1486491"/>
            <a:ext cx="2726866" cy="504000"/>
          </a:xfrm>
          <a:prstGeom prst="roundRect">
            <a:avLst/>
          </a:prstGeom>
          <a:solidFill>
            <a:srgbClr val="F0F0F0"/>
          </a:solidFill>
          <a:ln w="19050">
            <a:solidFill>
              <a:srgbClr val="7DB414"/>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sz="900">
                <a:solidFill>
                  <a:schemeClr val="tx1"/>
                </a:solidFill>
                <a:latin typeface="Arial" panose="020B0604020202020204" pitchFamily="34" charset="0"/>
              </a:defRPr>
            </a:pPr>
            <a:r>
              <a:rPr dirty="0" err="1"/>
              <a:t>Progressos</a:t>
            </a:r>
            <a:r>
              <a:rPr dirty="0"/>
              <a:t> </a:t>
            </a:r>
            <a:r>
              <a:rPr dirty="0" err="1"/>
              <a:t>mensuráveis</a:t>
            </a:r>
            <a:r>
              <a:rPr dirty="0"/>
              <a:t> no </a:t>
            </a:r>
            <a:r>
              <a:rPr dirty="0" err="1"/>
              <a:t>sentido</a:t>
            </a:r>
            <a:r>
              <a:rPr dirty="0"/>
              <a:t> do </a:t>
            </a:r>
            <a:r>
              <a:rPr dirty="0" err="1"/>
              <a:t>cumprimento</a:t>
            </a:r>
            <a:r>
              <a:rPr dirty="0"/>
              <a:t> e </a:t>
            </a:r>
            <a:r>
              <a:rPr dirty="0" err="1"/>
              <a:t>universalização</a:t>
            </a:r>
            <a:r>
              <a:rPr dirty="0"/>
              <a:t> dos </a:t>
            </a:r>
            <a:r>
              <a:rPr dirty="0" err="1"/>
              <a:t>tratados</a:t>
            </a:r>
            <a:r>
              <a:rPr dirty="0"/>
              <a:t> APMBC, CCM e CCW</a:t>
            </a:r>
          </a:p>
        </p:txBody>
      </p:sp>
      <p:sp>
        <p:nvSpPr>
          <p:cNvPr id="49" name="Rounded Rectangle 294">
            <a:extLst>
              <a:ext uri="{FF2B5EF4-FFF2-40B4-BE49-F238E27FC236}">
                <a16:creationId xmlns:a16="http://schemas.microsoft.com/office/drawing/2014/main" id="{24D8C9F8-1A98-647B-F861-A971B7596EB5}"/>
              </a:ext>
            </a:extLst>
          </p:cNvPr>
          <p:cNvSpPr/>
          <p:nvPr/>
        </p:nvSpPr>
        <p:spPr>
          <a:xfrm>
            <a:off x="9445214" y="1485356"/>
            <a:ext cx="231399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900">
                <a:solidFill>
                  <a:schemeClr val="tx1"/>
                </a:solidFill>
                <a:latin typeface="Arial" panose="020B0604020202020204" pitchFamily="34" charset="0"/>
              </a:defRPr>
            </a:pPr>
            <a:r>
              <a:t>Objetivos estratégicos dos Estados apoiados e obrigações relevantes do tratado cumpridas</a:t>
            </a:r>
          </a:p>
        </p:txBody>
      </p:sp>
      <p:graphicFrame>
        <p:nvGraphicFramePr>
          <p:cNvPr id="2" name="Table 1">
            <a:extLst>
              <a:ext uri="{FF2B5EF4-FFF2-40B4-BE49-F238E27FC236}">
                <a16:creationId xmlns:a16="http://schemas.microsoft.com/office/drawing/2014/main" id="{4844C41F-8928-D14E-3512-004758066DDE}"/>
              </a:ext>
            </a:extLst>
          </p:cNvPr>
          <p:cNvGraphicFramePr>
            <a:graphicFrameLocks noGrp="1"/>
          </p:cNvGraphicFramePr>
          <p:nvPr>
            <p:extLst>
              <p:ext uri="{D42A27DB-BD31-4B8C-83A1-F6EECF244321}">
                <p14:modId xmlns:p14="http://schemas.microsoft.com/office/powerpoint/2010/main" val="2120770495"/>
              </p:ext>
            </p:extLst>
          </p:nvPr>
        </p:nvGraphicFramePr>
        <p:xfrm>
          <a:off x="379929" y="2904439"/>
          <a:ext cx="11460046" cy="3749040"/>
        </p:xfrm>
        <a:graphic>
          <a:graphicData uri="http://schemas.openxmlformats.org/drawingml/2006/table">
            <a:tbl>
              <a:tblPr bandRow="1">
                <a:tableStyleId>{5C22544A-7EE6-4342-B048-85BDC9FD1C3A}</a:tableStyleId>
              </a:tblPr>
              <a:tblGrid>
                <a:gridCol w="8167828">
                  <a:extLst>
                    <a:ext uri="{9D8B030D-6E8A-4147-A177-3AD203B41FA5}">
                      <a16:colId xmlns:a16="http://schemas.microsoft.com/office/drawing/2014/main" val="136957955"/>
                    </a:ext>
                  </a:extLst>
                </a:gridCol>
                <a:gridCol w="1402769">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defRPr>
                      </a:pPr>
                      <a:r>
                        <a:rPr dirty="0" err="1"/>
                        <a:t>Indicadores</a:t>
                      </a:r>
                      <a:r>
                        <a:rPr dirty="0"/>
                        <a:t> de </a:t>
                      </a:r>
                      <a:r>
                        <a:rPr dirty="0" err="1"/>
                        <a:t>produção</a:t>
                      </a:r>
                      <a:endParaRPr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t>Proprietário</a:t>
                      </a:r>
                    </a:p>
                  </a:txBody>
                  <a:tcPr>
                    <a:solidFill>
                      <a:schemeClr val="accent5"/>
                    </a:solidFill>
                  </a:tcPr>
                </a:tc>
                <a:tc>
                  <a:txBody>
                    <a:bodyPr/>
                    <a:lstStyle/>
                    <a:p>
                      <a:pPr>
                        <a:defRPr sz="1600" kern="1200">
                          <a:solidFill>
                            <a:schemeClr val="bg1"/>
                          </a:solidFill>
                          <a:latin typeface="Arial" panose="020B0604020202020204" pitchFamily="34" charset="0"/>
                          <a:ea typeface="+mn-ea"/>
                          <a:cs typeface="+mn-cs"/>
                        </a:defRPr>
                      </a:pPr>
                      <a:r>
                        <a:t>Frequência</a:t>
                      </a:r>
                    </a:p>
                  </a:txBody>
                  <a:tcPr>
                    <a:solidFill>
                      <a:schemeClr val="accent5"/>
                    </a:solidFill>
                  </a:tcPr>
                </a:tc>
                <a:extLst>
                  <a:ext uri="{0D108BD9-81ED-4DB2-BD59-A6C34878D82A}">
                    <a16:rowId xmlns:a16="http://schemas.microsoft.com/office/drawing/2014/main" val="1990183457"/>
                  </a:ext>
                </a:extLst>
              </a:tr>
              <a:tr h="182880">
                <a:tc>
                  <a:txBody>
                    <a:bodyPr/>
                    <a:lstStyle/>
                    <a:p>
                      <a:pPr marL="93663" indent="0" algn="l" rtl="0" fontAlgn="ctr">
                        <a:defRPr sz="1000">
                          <a:effectLst/>
                          <a:latin typeface="Arial" panose="020B0604020202020204" pitchFamily="34" charset="0"/>
                        </a:defRPr>
                      </a:pPr>
                      <a:r>
                        <a:rPr dirty="0"/>
                        <a:t>OP-7.1 </a:t>
                      </a:r>
                      <a:r>
                        <a:rPr dirty="0" err="1"/>
                        <a:t>Número</a:t>
                      </a:r>
                      <a:r>
                        <a:rPr dirty="0"/>
                        <a:t> de </a:t>
                      </a:r>
                      <a:r>
                        <a:rPr dirty="0" err="1"/>
                        <a:t>sessões</a:t>
                      </a:r>
                      <a:r>
                        <a:rPr dirty="0"/>
                        <a:t> EORE </a:t>
                      </a:r>
                      <a:r>
                        <a:rPr dirty="0" err="1"/>
                        <a:t>realizadas</a:t>
                      </a:r>
                      <a:endParaRPr dirty="0"/>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Trimestralmente</a:t>
                      </a:r>
                    </a:p>
                  </a:txBody>
                  <a:tcPr>
                    <a:solidFill>
                      <a:srgbClr val="F0F0F0"/>
                    </a:solidFill>
                  </a:tcPr>
                </a:tc>
                <a:extLst>
                  <a:ext uri="{0D108BD9-81ED-4DB2-BD59-A6C34878D82A}">
                    <a16:rowId xmlns:a16="http://schemas.microsoft.com/office/drawing/2014/main" val="1385124631"/>
                  </a:ext>
                </a:extLst>
              </a:tr>
              <a:tr h="182880">
                <a:tc>
                  <a:txBody>
                    <a:bodyPr/>
                    <a:lstStyle/>
                    <a:p>
                      <a:pPr marL="93663" indent="0" algn="l" rtl="0" fontAlgn="ctr">
                        <a:defRPr sz="1000">
                          <a:effectLst/>
                          <a:latin typeface="Arial" panose="020B0604020202020204" pitchFamily="34" charset="0"/>
                        </a:defRPr>
                      </a:pPr>
                      <a:r>
                        <a:rPr dirty="0"/>
                        <a:t>OP-7.2 </a:t>
                      </a:r>
                      <a:r>
                        <a:rPr dirty="0" err="1"/>
                        <a:t>Número</a:t>
                      </a:r>
                      <a:r>
                        <a:rPr dirty="0"/>
                        <a:t> de </a:t>
                      </a:r>
                      <a:r>
                        <a:rPr dirty="0" err="1"/>
                        <a:t>beneficiários</a:t>
                      </a:r>
                      <a:r>
                        <a:rPr dirty="0"/>
                        <a:t> </a:t>
                      </a:r>
                      <a:r>
                        <a:rPr dirty="0" err="1"/>
                        <a:t>diretos</a:t>
                      </a:r>
                      <a:r>
                        <a:rPr dirty="0"/>
                        <a:t> das </a:t>
                      </a:r>
                      <a:r>
                        <a:rPr dirty="0" err="1"/>
                        <a:t>sessões</a:t>
                      </a:r>
                      <a:r>
                        <a:rPr dirty="0"/>
                        <a:t> da EORE (SADDD) </a:t>
                      </a: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Trimestralmente</a:t>
                      </a:r>
                    </a:p>
                  </a:txBody>
                  <a:tcPr>
                    <a:solidFill>
                      <a:srgbClr val="F0F0F0"/>
                    </a:solidFill>
                  </a:tcPr>
                </a:tc>
                <a:extLst>
                  <a:ext uri="{0D108BD9-81ED-4DB2-BD59-A6C34878D82A}">
                    <a16:rowId xmlns:a16="http://schemas.microsoft.com/office/drawing/2014/main" val="2232269903"/>
                  </a:ext>
                </a:extLst>
              </a:tr>
              <a:tr h="18288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a:effectLst/>
                          <a:latin typeface="Arial" panose="020B0604020202020204" pitchFamily="34" charset="0"/>
                        </a:defRPr>
                      </a:pPr>
                      <a:r>
                        <a:rPr dirty="0"/>
                        <a:t>OP-7.3 </a:t>
                      </a:r>
                      <a:r>
                        <a:rPr dirty="0" err="1"/>
                        <a:t>Número</a:t>
                      </a:r>
                      <a:r>
                        <a:rPr dirty="0"/>
                        <a:t> de </a:t>
                      </a:r>
                      <a:r>
                        <a:rPr dirty="0" err="1"/>
                        <a:t>beneficiários</a:t>
                      </a:r>
                      <a:r>
                        <a:rPr dirty="0"/>
                        <a:t> </a:t>
                      </a:r>
                      <a:r>
                        <a:rPr dirty="0" err="1"/>
                        <a:t>indiretos</a:t>
                      </a:r>
                      <a:r>
                        <a:rPr dirty="0"/>
                        <a:t> da EORE (</a:t>
                      </a:r>
                      <a:r>
                        <a:rPr dirty="0" err="1"/>
                        <a:t>através</a:t>
                      </a:r>
                      <a:r>
                        <a:rPr dirty="0"/>
                        <a:t> de outros </a:t>
                      </a:r>
                      <a:r>
                        <a:rPr dirty="0" err="1"/>
                        <a:t>programas</a:t>
                      </a:r>
                      <a:r>
                        <a:rPr dirty="0"/>
                        <a:t> da EORE)</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Trimestralmente</a:t>
                      </a: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panose="020B0604020202020204" pitchFamily="34" charset="0"/>
                        </a:defRPr>
                      </a:pPr>
                      <a:r>
                        <a:rPr dirty="0" err="1"/>
                        <a:t>Escolha</a:t>
                      </a:r>
                      <a:r>
                        <a:rPr dirty="0"/>
                        <a:t> </a:t>
                      </a:r>
                      <a:r>
                        <a:rPr dirty="0" err="1"/>
                        <a:t>indicadores</a:t>
                      </a:r>
                      <a:r>
                        <a:rPr dirty="0"/>
                        <a:t> de </a:t>
                      </a:r>
                      <a:r>
                        <a:rPr dirty="0" err="1"/>
                        <a:t>nível</a:t>
                      </a:r>
                      <a:r>
                        <a:rPr dirty="0"/>
                        <a:t> de </a:t>
                      </a:r>
                      <a:r>
                        <a:rPr dirty="0" err="1"/>
                        <a:t>saída</a:t>
                      </a:r>
                      <a:r>
                        <a:rPr dirty="0"/>
                        <a:t> </a:t>
                      </a:r>
                      <a:r>
                        <a:rPr dirty="0" err="1"/>
                        <a:t>adicionais</a:t>
                      </a:r>
                      <a:r>
                        <a:rPr dirty="0"/>
                        <a:t> para EOD no banco de </a:t>
                      </a:r>
                      <a:r>
                        <a:rPr dirty="0" err="1"/>
                        <a:t>indicadores</a:t>
                      </a:r>
                      <a:endParaRPr dirty="0"/>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3746717"/>
                  </a:ext>
                </a:extLst>
              </a:tr>
              <a:tr h="1205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Arial" panose="020B0604020202020204" pitchFamily="34" charset="0"/>
                          <a:ea typeface="+mn-ea"/>
                          <a:cs typeface="+mn-cs"/>
                        </a:defRPr>
                      </a:pPr>
                      <a:r>
                        <a:rPr dirty="0" err="1"/>
                        <a:t>Indicadores</a:t>
                      </a:r>
                      <a:r>
                        <a:rPr dirty="0"/>
                        <a:t> de </a:t>
                      </a:r>
                      <a:r>
                        <a:rPr dirty="0" err="1"/>
                        <a:t>resultados</a:t>
                      </a:r>
                      <a:endParaRPr dirty="0"/>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663" indent="0" algn="l" rtl="0" fontAlgn="ctr">
                        <a:defRPr sz="1000">
                          <a:solidFill>
                            <a:srgbClr val="000000"/>
                          </a:solidFill>
                          <a:effectLst/>
                          <a:latin typeface="Arial" panose="020B0604020202020204" pitchFamily="34" charset="0"/>
                        </a:defRPr>
                      </a:pPr>
                      <a:r>
                        <a:t>O-2.1 Progresso das obrigações do Tratado APMBC </a:t>
                      </a:r>
                    </a:p>
                  </a:txBody>
                  <a:tcPr marL="7620" marR="7620" marT="7620" marB="0" anchor="ctr">
                    <a:solidFill>
                      <a:srgbClr val="F0F0F0"/>
                    </a:solidFill>
                  </a:tcPr>
                </a:tc>
                <a:tc>
                  <a:txBody>
                    <a:bodyPr/>
                    <a:lstStyle/>
                    <a:p>
                      <a:pPr marL="0" indent="90488" algn="l" rtl="0" fontAlgn="ctr">
                        <a:defRPr sz="1000">
                          <a:solidFill>
                            <a:srgbClr val="000000"/>
                          </a:solidFill>
                          <a:effectLst/>
                          <a:latin typeface="Arial" panose="020B0604020202020204" pitchFamily="34" charset="0"/>
                        </a:defRPr>
                      </a:pPr>
                      <a:r>
                        <a:t>NA IP Doador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Anualmente</a:t>
                      </a: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panose="020B0604020202020204" pitchFamily="34" charset="0"/>
                        </a:defRPr>
                      </a:pPr>
                      <a:r>
                        <a:t>O-2.2 Progresso das obrigações do Tratado CCM </a:t>
                      </a:r>
                    </a:p>
                  </a:txBody>
                  <a:tcPr marL="7620" marR="7620" marT="7620" marB="0" anchor="ctr">
                    <a:solidFill>
                      <a:srgbClr val="F0F0F0"/>
                    </a:solidFill>
                  </a:tcPr>
                </a:tc>
                <a:tc>
                  <a:txBody>
                    <a:bodyPr/>
                    <a:lstStyle/>
                    <a:p>
                      <a:pPr marL="0" marR="0" lvl="0" indent="90488" algn="l" defTabSz="914400" rtl="0" eaLnBrk="1" fontAlgn="ctr" latinLnBrk="0" hangingPunct="1">
                        <a:lnSpc>
                          <a:spcPct val="100000"/>
                        </a:lnSpc>
                        <a:spcBef>
                          <a:spcPts val="0"/>
                        </a:spcBef>
                        <a:spcAft>
                          <a:spcPts val="0"/>
                        </a:spcAft>
                        <a:buClrTx/>
                        <a:buSzTx/>
                        <a:buFontTx/>
                        <a:buNone/>
                        <a:tabLst/>
                        <a:defRPr sz="1000">
                          <a:solidFill>
                            <a:srgbClr val="000000"/>
                          </a:solidFill>
                          <a:effectLst/>
                          <a:latin typeface="Arial" panose="020B0604020202020204" pitchFamily="34" charset="0"/>
                        </a:defRPr>
                      </a:pPr>
                      <a:r>
                        <a:t>NA IP Doador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Anualmente</a:t>
                      </a:r>
                    </a:p>
                  </a:txBody>
                  <a:tcPr>
                    <a:solidFill>
                      <a:srgbClr val="F0F0F0"/>
                    </a:solidFill>
                  </a:tcPr>
                </a:tc>
                <a:extLst>
                  <a:ext uri="{0D108BD9-81ED-4DB2-BD59-A6C34878D82A}">
                    <a16:rowId xmlns:a16="http://schemas.microsoft.com/office/drawing/2014/main" val="3893217041"/>
                  </a:ext>
                </a:extLst>
              </a:tr>
              <a:tr h="0">
                <a:tc>
                  <a:txBody>
                    <a:bodyPr/>
                    <a:lstStyle/>
                    <a:p>
                      <a:pPr marL="93663" indent="0" algn="l" rtl="0" fontAlgn="ctr">
                        <a:tabLst>
                          <a:tab pos="93663" algn="l"/>
                        </a:tabLst>
                        <a:defRPr sz="1000">
                          <a:solidFill>
                            <a:srgbClr val="000000"/>
                          </a:solidFill>
                          <a:effectLst/>
                          <a:latin typeface="Arial" panose="020B0604020202020204" pitchFamily="34" charset="0"/>
                        </a:defRPr>
                      </a:pPr>
                      <a:r>
                        <a:t>O-6,3% das pessoas das comunidades impactadas pesquisadas relatam um aumento de pessoas que se comportam de maneira mais segura</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2684353076"/>
                  </a:ext>
                </a:extLst>
              </a:tr>
              <a:tr h="0">
                <a:tc>
                  <a:txBody>
                    <a:bodyPr/>
                    <a:lstStyle/>
                    <a:p>
                      <a:pPr marL="93663" indent="0" algn="l" rtl="0" fontAlgn="ctr">
                        <a:defRPr sz="1000">
                          <a:solidFill>
                            <a:srgbClr val="000000"/>
                          </a:solidFill>
                          <a:effectLst/>
                          <a:latin typeface="Arial" panose="020B0604020202020204" pitchFamily="34" charset="0"/>
                        </a:defRPr>
                      </a:pPr>
                      <a:r>
                        <a:t>O-6,4% das pessoas inquiridas que comunicaram uma maior liberdade de circulação e/ou uma maior sensação de normalização (SADDD)</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1904229001"/>
                  </a:ext>
                </a:extLst>
              </a:tr>
              <a:tr h="0">
                <a:tc>
                  <a:txBody>
                    <a:bodyPr/>
                    <a:lstStyle/>
                    <a:p>
                      <a:pPr marL="0" indent="93663" algn="l" rtl="0" fontAlgn="ctr">
                        <a:defRPr sz="1000">
                          <a:solidFill>
                            <a:srgbClr val="000000"/>
                          </a:solidFill>
                          <a:effectLst/>
                          <a:latin typeface="Arial" panose="020B0604020202020204" pitchFamily="34" charset="0"/>
                        </a:defRPr>
                      </a:pPr>
                      <a:r>
                        <a:t>O-6,5% das pessoas pesquisadas que relataram que a ação de mina ajudou a permitir o seu retorno seguro para casa</a:t>
                      </a:r>
                    </a:p>
                  </a:txBody>
                  <a:tcPr marL="7620" marR="7620" marT="7620" marB="0" anchor="ctr">
                    <a:solidFill>
                      <a:srgbClr val="F0F0F0"/>
                    </a:solidFill>
                  </a:tcPr>
                </a:tc>
                <a:tc>
                  <a:txBody>
                    <a:bodyPr/>
                    <a:lstStyle/>
                    <a:p>
                      <a:pPr marL="0" indent="93663" algn="l" fontAlgn="ctr">
                        <a:defRPr sz="1000">
                          <a:solidFill>
                            <a:srgbClr val="000000"/>
                          </a:solidFill>
                          <a:effectLst/>
                          <a:latin typeface="Arial" panose="020B0604020202020204" pitchFamily="34" charset="0"/>
                        </a:defRPr>
                      </a:pPr>
                      <a: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kern="1200">
                          <a:ln>
                            <a:noFill/>
                          </a:ln>
                          <a:solidFill>
                            <a:prstClr val="black"/>
                          </a:solidFill>
                          <a:effectLst/>
                          <a:uLnTx/>
                          <a:uFillTx/>
                          <a:latin typeface="Arial" panose="020B0604020202020204" pitchFamily="34" charset="0"/>
                          <a:ea typeface="+mn-ea"/>
                          <a:cs typeface="+mn-cs"/>
                        </a:defRPr>
                      </a:pPr>
                      <a:r>
                        <a:t>Semestralmente</a:t>
                      </a:r>
                    </a:p>
                  </a:txBody>
                  <a:tcPr>
                    <a:solidFill>
                      <a:srgbClr val="F0F0F0"/>
                    </a:solidFill>
                  </a:tcPr>
                </a:tc>
                <a:extLst>
                  <a:ext uri="{0D108BD9-81ED-4DB2-BD59-A6C34878D82A}">
                    <a16:rowId xmlns:a16="http://schemas.microsoft.com/office/drawing/2014/main" val="11235927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chemeClr val="dk1"/>
                          </a:solidFill>
                          <a:latin typeface="Arial" panose="020B0604020202020204" pitchFamily="34" charset="0"/>
                        </a:defRPr>
                      </a:pPr>
                      <a:r>
                        <a:t>Escolha indicadores de nível de resultado adicionais para os resultados relevantes do banco de indicadores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defRPr sz="1600" kern="1200">
                          <a:solidFill>
                            <a:schemeClr val="bg1"/>
                          </a:solidFill>
                          <a:latin typeface="Arial" panose="020B0604020202020204" pitchFamily="34" charset="0"/>
                          <a:ea typeface="+mn-ea"/>
                          <a:cs typeface="+mn-cs"/>
                        </a:defRPr>
                      </a:pPr>
                      <a:r>
                        <a:t>Indicadores de impacto</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defRPr sz="1000">
                          <a:solidFill>
                            <a:schemeClr val="dk1"/>
                          </a:solidFill>
                          <a:latin typeface="Arial" panose="020B0604020202020204" pitchFamily="34" charset="0"/>
                        </a:defRPr>
                      </a:pPr>
                      <a:r>
                        <a:t>Escolha indicadores de nível de impacto a serem recolhidos por IP, conforme identificado no banco de indicadores </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4132710970"/>
                  </a:ext>
                </a:extLst>
              </a:tr>
            </a:tbl>
          </a:graphicData>
        </a:graphic>
      </p:graphicFrame>
      <p:cxnSp>
        <p:nvCxnSpPr>
          <p:cNvPr id="11" name="Straight Arrow Connector 10">
            <a:extLst>
              <a:ext uri="{FF2B5EF4-FFF2-40B4-BE49-F238E27FC236}">
                <a16:creationId xmlns:a16="http://schemas.microsoft.com/office/drawing/2014/main" id="{B8B71F61-1538-51F4-7D79-845911A9E196}"/>
              </a:ext>
            </a:extLst>
          </p:cNvPr>
          <p:cNvCxnSpPr>
            <a:cxnSpLocks/>
          </p:cNvCxnSpPr>
          <p:nvPr/>
        </p:nvCxnSpPr>
        <p:spPr>
          <a:xfrm>
            <a:off x="1290023" y="1471501"/>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4D7A1F1-77C5-C1E3-0EFC-D973D11DACEF}"/>
              </a:ext>
            </a:extLst>
          </p:cNvPr>
          <p:cNvGrpSpPr/>
          <p:nvPr/>
        </p:nvGrpSpPr>
        <p:grpSpPr>
          <a:xfrm>
            <a:off x="4522663" y="1138378"/>
            <a:ext cx="819973" cy="612102"/>
            <a:chOff x="8344816" y="951300"/>
            <a:chExt cx="577692" cy="612102"/>
          </a:xfrm>
        </p:grpSpPr>
        <p:cxnSp>
          <p:nvCxnSpPr>
            <p:cNvPr id="13" name="Connector: Elbow 33">
              <a:extLst>
                <a:ext uri="{FF2B5EF4-FFF2-40B4-BE49-F238E27FC236}">
                  <a16:creationId xmlns:a16="http://schemas.microsoft.com/office/drawing/2014/main" id="{315F56F4-01F1-0B26-5237-A58AF95FC02D}"/>
                </a:ext>
              </a:extLst>
            </p:cNvPr>
            <p:cNvCxnSpPr>
              <a:cxnSpLocks/>
            </p:cNvCxnSpPr>
            <p:nvPr/>
          </p:nvCxnSpPr>
          <p:spPr>
            <a:xfrm rot="16200000" flipH="1">
              <a:off x="8359712" y="1000606"/>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4" name="Connector: Elbow 51">
              <a:extLst>
                <a:ext uri="{FF2B5EF4-FFF2-40B4-BE49-F238E27FC236}">
                  <a16:creationId xmlns:a16="http://schemas.microsoft.com/office/drawing/2014/main" id="{A06D5142-EAE7-D7E3-568C-F4376E90CDA6}"/>
                </a:ext>
              </a:extLst>
            </p:cNvPr>
            <p:cNvCxnSpPr>
              <a:cxnSpLocks/>
            </p:cNvCxnSpPr>
            <p:nvPr/>
          </p:nvCxnSpPr>
          <p:spPr>
            <a:xfrm rot="5400000" flipH="1" flipV="1">
              <a:off x="8367759" y="928357"/>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5DB542FB-7549-6AAD-B8E9-5B1AFC687E1F}"/>
              </a:ext>
            </a:extLst>
          </p:cNvPr>
          <p:cNvCxnSpPr/>
          <p:nvPr/>
        </p:nvCxnSpPr>
        <p:spPr>
          <a:xfrm flipV="1">
            <a:off x="4285835" y="1197154"/>
            <a:ext cx="242244" cy="6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A965AD-5E89-D240-BC39-240C03E5A5B0}"/>
              </a:ext>
            </a:extLst>
          </p:cNvPr>
          <p:cNvSpPr txBox="1"/>
          <p:nvPr/>
        </p:nvSpPr>
        <p:spPr>
          <a:xfrm>
            <a:off x="2159985" y="1254189"/>
            <a:ext cx="2142165" cy="432000"/>
          </a:xfrm>
          <a:prstGeom prst="roundRect">
            <a:avLst/>
          </a:prstGeom>
          <a:solidFill>
            <a:srgbClr val="F0F0F0"/>
          </a:solidFill>
          <a:ln w="19050">
            <a:solidFill>
              <a:srgbClr val="009FE3"/>
            </a:solidFill>
          </a:ln>
        </p:spPr>
        <p:txBody>
          <a:bodyPr wrap="square" lIns="36000" tIns="36000" rIns="36000" bIns="36000" anchor="ctr" anchorCtr="0">
            <a:noAutofit/>
          </a:bodyPr>
          <a:lstStyle>
            <a:defPPr>
              <a:defRPr lang="en-US"/>
            </a:defPPr>
            <a:lvl1pPr algn="ctr">
              <a:defRPr sz="900">
                <a:ea typeface="Arial" charset="0"/>
                <a:cs typeface="Arial" charset="0"/>
              </a:defRPr>
            </a:lvl1pPr>
          </a:lstStyle>
          <a:p>
            <a:pPr algn="ctr">
              <a:defRPr>
                <a:latin typeface="Arial" panose="020B0604020202020204" pitchFamily="34" charset="0"/>
              </a:defRPr>
            </a:pPr>
            <a:r>
              <a:t>Maior consciencialização sobre o risco de explosivos</a:t>
            </a:r>
          </a:p>
        </p:txBody>
      </p:sp>
      <p:grpSp>
        <p:nvGrpSpPr>
          <p:cNvPr id="17" name="Group 16">
            <a:extLst>
              <a:ext uri="{FF2B5EF4-FFF2-40B4-BE49-F238E27FC236}">
                <a16:creationId xmlns:a16="http://schemas.microsoft.com/office/drawing/2014/main" id="{85541B10-E28D-2C82-11E7-0BA6944149EA}"/>
              </a:ext>
            </a:extLst>
          </p:cNvPr>
          <p:cNvGrpSpPr/>
          <p:nvPr/>
        </p:nvGrpSpPr>
        <p:grpSpPr>
          <a:xfrm>
            <a:off x="8458966" y="1188941"/>
            <a:ext cx="907981" cy="469684"/>
            <a:chOff x="7025755" y="914550"/>
            <a:chExt cx="704223" cy="469684"/>
          </a:xfrm>
        </p:grpSpPr>
        <p:cxnSp>
          <p:nvCxnSpPr>
            <p:cNvPr id="18" name="Straight Arrow Connector 17">
              <a:extLst>
                <a:ext uri="{FF2B5EF4-FFF2-40B4-BE49-F238E27FC236}">
                  <a16:creationId xmlns:a16="http://schemas.microsoft.com/office/drawing/2014/main" id="{211748CF-FCDE-5AD4-53FD-EA51823DBE4E}"/>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7EF8FA-3A25-CC4A-B12C-F74DDD49E270}"/>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B3E79E5-F6C3-9B20-4225-3840EF9677F9}"/>
              </a:ext>
            </a:extLst>
          </p:cNvPr>
          <p:cNvGrpSpPr/>
          <p:nvPr/>
        </p:nvGrpSpPr>
        <p:grpSpPr>
          <a:xfrm rot="10800000">
            <a:off x="8240686" y="1117453"/>
            <a:ext cx="218280" cy="612102"/>
            <a:chOff x="8344816" y="951300"/>
            <a:chExt cx="577692" cy="612102"/>
          </a:xfrm>
        </p:grpSpPr>
        <p:cxnSp>
          <p:nvCxnSpPr>
            <p:cNvPr id="5" name="Connector: Elbow 33">
              <a:extLst>
                <a:ext uri="{FF2B5EF4-FFF2-40B4-BE49-F238E27FC236}">
                  <a16:creationId xmlns:a16="http://schemas.microsoft.com/office/drawing/2014/main" id="{C4396C4E-E18B-94D5-1692-7E373C5F2086}"/>
                </a:ext>
              </a:extLst>
            </p:cNvPr>
            <p:cNvCxnSpPr>
              <a:cxnSpLocks/>
            </p:cNvCxnSpPr>
            <p:nvPr/>
          </p:nvCxnSpPr>
          <p:spPr>
            <a:xfrm rot="16200000" flipH="1">
              <a:off x="8359712" y="1000606"/>
              <a:ext cx="547900" cy="577692"/>
            </a:xfrm>
            <a:prstGeom prst="bentConnector2">
              <a:avLst/>
            </a:prstGeom>
            <a:ln w="9525">
              <a:tailEnd type="none"/>
            </a:ln>
          </p:spPr>
          <p:style>
            <a:lnRef idx="1">
              <a:schemeClr val="dk1"/>
            </a:lnRef>
            <a:fillRef idx="0">
              <a:schemeClr val="dk1"/>
            </a:fillRef>
            <a:effectRef idx="0">
              <a:schemeClr val="dk1"/>
            </a:effectRef>
            <a:fontRef idx="minor">
              <a:schemeClr val="tx1"/>
            </a:fontRef>
          </p:style>
        </p:cxnSp>
        <p:cxnSp>
          <p:nvCxnSpPr>
            <p:cNvPr id="6" name="Connector: Elbow 51">
              <a:extLst>
                <a:ext uri="{FF2B5EF4-FFF2-40B4-BE49-F238E27FC236}">
                  <a16:creationId xmlns:a16="http://schemas.microsoft.com/office/drawing/2014/main" id="{794CCDD4-5827-41CB-7F3D-1CCD0AC18F3E}"/>
                </a:ext>
              </a:extLst>
            </p:cNvPr>
            <p:cNvCxnSpPr>
              <a:cxnSpLocks/>
            </p:cNvCxnSpPr>
            <p:nvPr/>
          </p:nvCxnSpPr>
          <p:spPr>
            <a:xfrm rot="5400000" flipH="1" flipV="1">
              <a:off x="8367759" y="928357"/>
              <a:ext cx="531806" cy="577692"/>
            </a:xfrm>
            <a:prstGeom prst="bentConnector2">
              <a:avLst/>
            </a:prstGeom>
            <a:ln w="9525">
              <a:tailEnd type="none"/>
            </a:ln>
          </p:spPr>
          <p:style>
            <a:lnRef idx="1">
              <a:schemeClr val="dk1"/>
            </a:lnRef>
            <a:fillRef idx="0">
              <a:schemeClr val="dk1"/>
            </a:fillRef>
            <a:effectRef idx="0">
              <a:schemeClr val="dk1"/>
            </a:effectRef>
            <a:fontRef idx="minor">
              <a:schemeClr val="tx1"/>
            </a:fontRef>
          </p:style>
        </p:cxnSp>
      </p:grpSp>
      <p:sp>
        <p:nvSpPr>
          <p:cNvPr id="7" name="Slide Number Placeholder 5">
            <a:extLst>
              <a:ext uri="{FF2B5EF4-FFF2-40B4-BE49-F238E27FC236}">
                <a16:creationId xmlns:a16="http://schemas.microsoft.com/office/drawing/2014/main" id="{9C7ABF57-1B95-14C8-3C34-A20A557EB2BD}"/>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46</a:t>
            </a:fld>
            <a:endParaRPr lang="en-GB" dirty="0"/>
          </a:p>
        </p:txBody>
      </p:sp>
    </p:spTree>
    <p:extLst>
      <p:ext uri="{BB962C8B-B14F-4D97-AF65-F5344CB8AC3E}">
        <p14:creationId xmlns:p14="http://schemas.microsoft.com/office/powerpoint/2010/main" val="2881272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0C4089B-C5E3-AA28-237A-9743E1AEE2BB}"/>
              </a:ext>
            </a:extLst>
          </p:cNvPr>
          <p:cNvSpPr/>
          <p:nvPr/>
        </p:nvSpPr>
        <p:spPr>
          <a:xfrm>
            <a:off x="322841" y="1469973"/>
            <a:ext cx="5012019"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anchor="ctr" anchorCtr="0"/>
          <a:lstStyle/>
          <a:p>
            <a:pPr>
              <a:defRPr sz="1400" b="1">
                <a:solidFill>
                  <a:srgbClr val="002060"/>
                </a:solidFill>
                <a:latin typeface="Arial" panose="020B0604020202020204" pitchFamily="34" charset="0"/>
                <a:cs typeface="Arial" panose="020B0604020202020204" pitchFamily="34" charset="0"/>
              </a:defRPr>
            </a:pPr>
            <a:r>
              <a:rPr sz="1200" dirty="0" err="1"/>
              <a:t>Libertação</a:t>
            </a:r>
            <a:r>
              <a:rPr sz="1200" dirty="0"/>
              <a:t> de </a:t>
            </a:r>
            <a:r>
              <a:rPr sz="1200" dirty="0" err="1"/>
              <a:t>Terras</a:t>
            </a:r>
            <a:endParaRPr sz="1200" dirty="0"/>
          </a:p>
          <a:p>
            <a:pPr algn="l">
              <a:spcAft>
                <a:spcPts val="300"/>
              </a:spcAft>
              <a:defRPr sz="1200">
                <a:solidFill>
                  <a:srgbClr val="002060"/>
                </a:solidFill>
                <a:latin typeface="Arial" panose="020B0604020202020204" pitchFamily="34" charset="0"/>
                <a:cs typeface="Arial" panose="020B0604020202020204" pitchFamily="34" charset="0"/>
              </a:defRPr>
            </a:pPr>
            <a:r>
              <a:rPr sz="1100" dirty="0"/>
              <a:t>A </a:t>
            </a:r>
            <a:r>
              <a:rPr sz="1100" dirty="0" err="1"/>
              <a:t>contaminação</a:t>
            </a:r>
            <a:r>
              <a:rPr sz="1100" dirty="0"/>
              <a:t> residual </a:t>
            </a:r>
            <a:r>
              <a:rPr sz="1100" dirty="0" err="1"/>
              <a:t>pode</a:t>
            </a:r>
            <a:r>
              <a:rPr sz="1100" dirty="0"/>
              <a:t> </a:t>
            </a:r>
            <a:r>
              <a:rPr sz="1100" dirty="0" err="1"/>
              <a:t>continuar</a:t>
            </a:r>
            <a:r>
              <a:rPr sz="1100" dirty="0"/>
              <a:t> a </a:t>
            </a:r>
            <a:r>
              <a:rPr sz="1100" dirty="0" err="1"/>
              <a:t>representar</a:t>
            </a:r>
            <a:r>
              <a:rPr sz="1100" dirty="0"/>
              <a:t> </a:t>
            </a:r>
            <a:r>
              <a:rPr sz="1100" dirty="0" err="1"/>
              <a:t>uma</a:t>
            </a:r>
            <a:r>
              <a:rPr sz="1100" dirty="0"/>
              <a:t> </a:t>
            </a:r>
            <a:r>
              <a:rPr sz="1100" dirty="0" err="1"/>
              <a:t>ameaça</a:t>
            </a:r>
            <a:r>
              <a:rPr sz="1100" dirty="0"/>
              <a:t> </a:t>
            </a:r>
            <a:r>
              <a:rPr sz="1100" dirty="0" err="1"/>
              <a:t>física</a:t>
            </a:r>
            <a:r>
              <a:rPr sz="1100" dirty="0"/>
              <a:t> e </a:t>
            </a:r>
            <a:r>
              <a:rPr sz="1100" dirty="0" err="1"/>
              <a:t>psicológica</a:t>
            </a:r>
            <a:r>
              <a:rPr sz="1100" dirty="0"/>
              <a:t> para </a:t>
            </a:r>
            <a:r>
              <a:rPr sz="1100" dirty="0" err="1"/>
              <a:t>indivíduos</a:t>
            </a:r>
            <a:r>
              <a:rPr sz="1100" dirty="0"/>
              <a:t> e </a:t>
            </a:r>
            <a:r>
              <a:rPr sz="1100" dirty="0" err="1"/>
              <a:t>comunidades</a:t>
            </a:r>
            <a:r>
              <a:rPr sz="1100" dirty="0"/>
              <a:t>. A </a:t>
            </a:r>
            <a:r>
              <a:rPr lang="pt-PT" sz="1100" dirty="0"/>
              <a:t>libertação</a:t>
            </a:r>
            <a:r>
              <a:rPr sz="1100" dirty="0"/>
              <a:t> do solo </a:t>
            </a:r>
            <a:r>
              <a:rPr sz="1100" dirty="0" err="1"/>
              <a:t>reduz</a:t>
            </a:r>
            <a:r>
              <a:rPr sz="1100" dirty="0"/>
              <a:t> o </a:t>
            </a:r>
            <a:r>
              <a:rPr sz="1100" dirty="0" err="1"/>
              <a:t>risco</a:t>
            </a:r>
            <a:r>
              <a:rPr sz="1100" dirty="0"/>
              <a:t> de </a:t>
            </a:r>
            <a:r>
              <a:rPr sz="1100" dirty="0" err="1"/>
              <a:t>danos</a:t>
            </a:r>
            <a:r>
              <a:rPr sz="1100" dirty="0"/>
              <a:t> e </a:t>
            </a:r>
            <a:r>
              <a:rPr sz="1100" dirty="0" err="1"/>
              <a:t>ajuda</a:t>
            </a:r>
            <a:r>
              <a:rPr sz="1100" dirty="0"/>
              <a:t> a </a:t>
            </a:r>
            <a:r>
              <a:rPr sz="1100" dirty="0" err="1"/>
              <a:t>fornecer</a:t>
            </a:r>
            <a:r>
              <a:rPr sz="1100" dirty="0"/>
              <a:t> </a:t>
            </a:r>
            <a:r>
              <a:rPr sz="1100" dirty="0" err="1"/>
              <a:t>clareza</a:t>
            </a:r>
            <a:r>
              <a:rPr sz="1100" dirty="0"/>
              <a:t> </a:t>
            </a:r>
            <a:r>
              <a:rPr sz="1100" dirty="0" err="1"/>
              <a:t>sobre</a:t>
            </a:r>
            <a:r>
              <a:rPr sz="1100" dirty="0"/>
              <a:t> </a:t>
            </a:r>
            <a:r>
              <a:rPr sz="1100" dirty="0" err="1"/>
              <a:t>onde</a:t>
            </a:r>
            <a:r>
              <a:rPr sz="1100" dirty="0"/>
              <a:t> a </a:t>
            </a:r>
            <a:r>
              <a:rPr sz="1100" dirty="0" err="1"/>
              <a:t>contaminação</a:t>
            </a:r>
            <a:r>
              <a:rPr sz="1100" dirty="0"/>
              <a:t> residual </a:t>
            </a:r>
            <a:r>
              <a:rPr sz="1100" dirty="0" err="1"/>
              <a:t>permanece</a:t>
            </a:r>
            <a:r>
              <a:rPr sz="1100" dirty="0"/>
              <a:t> para </a:t>
            </a:r>
            <a:r>
              <a:rPr sz="1100" dirty="0" err="1"/>
              <a:t>informar</a:t>
            </a:r>
            <a:r>
              <a:rPr sz="1100" dirty="0"/>
              <a:t> as </a:t>
            </a:r>
            <a:r>
              <a:rPr sz="1100" dirty="0" err="1"/>
              <a:t>mensagens</a:t>
            </a:r>
            <a:r>
              <a:rPr sz="1100" dirty="0"/>
              <a:t> da EORE.</a:t>
            </a:r>
          </a:p>
          <a:p>
            <a:pPr algn="l">
              <a:defRPr sz="1200">
                <a:solidFill>
                  <a:srgbClr val="002060"/>
                </a:solidFill>
                <a:latin typeface="Arial" panose="020B0604020202020204" pitchFamily="34" charset="0"/>
                <a:cs typeface="Arial" panose="020B0604020202020204" pitchFamily="34" charset="0"/>
              </a:defRPr>
            </a:pPr>
            <a:r>
              <a:rPr sz="1100" dirty="0"/>
              <a:t>A EORE </a:t>
            </a:r>
            <a:r>
              <a:rPr sz="1100" dirty="0" err="1"/>
              <a:t>também</a:t>
            </a:r>
            <a:r>
              <a:rPr sz="1100" dirty="0"/>
              <a:t> </a:t>
            </a:r>
            <a:r>
              <a:rPr sz="1100" dirty="0" err="1"/>
              <a:t>pode</a:t>
            </a:r>
            <a:r>
              <a:rPr sz="1100" dirty="0"/>
              <a:t> </a:t>
            </a:r>
            <a:r>
              <a:rPr sz="1100" dirty="0" err="1"/>
              <a:t>gerar</a:t>
            </a:r>
            <a:r>
              <a:rPr sz="1100" dirty="0"/>
              <a:t> </a:t>
            </a:r>
            <a:r>
              <a:rPr sz="1100" dirty="0" err="1"/>
              <a:t>informações</a:t>
            </a:r>
            <a:r>
              <a:rPr sz="1100" dirty="0"/>
              <a:t> </a:t>
            </a:r>
            <a:r>
              <a:rPr sz="1100" dirty="0" err="1"/>
              <a:t>sobre</a:t>
            </a:r>
            <a:r>
              <a:rPr sz="1100" dirty="0"/>
              <a:t> </a:t>
            </a:r>
            <a:r>
              <a:rPr sz="1100" dirty="0" err="1"/>
              <a:t>áreas</a:t>
            </a:r>
            <a:r>
              <a:rPr sz="1100" dirty="0"/>
              <a:t> </a:t>
            </a:r>
            <a:r>
              <a:rPr sz="1100" dirty="0" err="1"/>
              <a:t>perigosas</a:t>
            </a:r>
            <a:r>
              <a:rPr sz="1100" dirty="0"/>
              <a:t> para </a:t>
            </a:r>
            <a:r>
              <a:rPr sz="1100" dirty="0" err="1"/>
              <a:t>levantamento</a:t>
            </a:r>
            <a:r>
              <a:rPr sz="1100" dirty="0"/>
              <a:t> e </a:t>
            </a:r>
            <a:r>
              <a:rPr sz="1100" dirty="0" err="1"/>
              <a:t>libertação</a:t>
            </a:r>
            <a:r>
              <a:rPr sz="1100" dirty="0"/>
              <a:t>.</a:t>
            </a:r>
          </a:p>
        </p:txBody>
      </p:sp>
      <p:sp>
        <p:nvSpPr>
          <p:cNvPr id="3" name="Rounded Rectangle 2">
            <a:extLst>
              <a:ext uri="{FF2B5EF4-FFF2-40B4-BE49-F238E27FC236}">
                <a16:creationId xmlns:a16="http://schemas.microsoft.com/office/drawing/2014/main" id="{D0AF516E-ED8F-0713-1B46-4F17717DB93E}"/>
              </a:ext>
            </a:extLst>
          </p:cNvPr>
          <p:cNvSpPr/>
          <p:nvPr/>
        </p:nvSpPr>
        <p:spPr>
          <a:xfrm>
            <a:off x="6807710" y="1475127"/>
            <a:ext cx="5012019"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Assistência às vítimas</a:t>
            </a:r>
          </a:p>
          <a:p>
            <a:pPr marL="0" marR="0" lvl="0" indent="0" algn="l" rtl="0" eaLnBrk="1" fontAlgn="auto" latinLnBrk="0" hangingPunct="1">
              <a:lnSpc>
                <a:spcPct val="100000"/>
              </a:lnSpc>
              <a:spcBef>
                <a:spcPts val="0"/>
              </a:spcBef>
              <a:spcAft>
                <a:spcPts val="0"/>
              </a:spcAft>
              <a:buClrTx/>
              <a:buSzTx/>
              <a:buFontTx/>
              <a:buNone/>
              <a:defRPr sz="1200">
                <a:solidFill>
                  <a:srgbClr val="002060"/>
                </a:solidFill>
                <a:latin typeface="Arial" panose="020B0604020202020204" pitchFamily="34" charset="0"/>
                <a:cs typeface="Arial" panose="020B0604020202020204" pitchFamily="34" charset="0"/>
              </a:defRPr>
            </a:pPr>
            <a:r>
              <a:rPr sz="1100"/>
              <a:t>A EORE fornece acesso à comunidade para avaliar as necessidades dos sobreviventes e desencadear encaminhamentos para assistência às vítimas. Da mesma forma, a assistência às vítimas pode alertar para a necessidade de EORE, e envolver sobreviventes na entrega de EORE pode aumentar a credibilidade das mensagens EORE e fornecer suporte de subsistência aos sobreviventes de EO</a:t>
            </a:r>
          </a:p>
        </p:txBody>
      </p:sp>
      <p:sp>
        <p:nvSpPr>
          <p:cNvPr id="4" name="Rounded Rectangle 3">
            <a:extLst>
              <a:ext uri="{FF2B5EF4-FFF2-40B4-BE49-F238E27FC236}">
                <a16:creationId xmlns:a16="http://schemas.microsoft.com/office/drawing/2014/main" id="{ED1E2A2B-1891-A9E0-636F-4EB9A88F1F86}"/>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das Capacidades de NMAA </a:t>
            </a:r>
          </a:p>
          <a:p>
            <a:pPr>
              <a:defRPr sz="1200">
                <a:solidFill>
                  <a:srgbClr val="002060"/>
                </a:solidFill>
                <a:latin typeface="Arial" panose="020B0604020202020204" pitchFamily="34" charset="0"/>
                <a:cs typeface="Arial" panose="020B0604020202020204" pitchFamily="34" charset="0"/>
              </a:defRPr>
            </a:pPr>
            <a:r>
              <a:rPr sz="1100"/>
              <a:t>O uso produtivo do solo e os benefícios económicos associados desincentivam comportamentos de risco. Uma NMAA forte que possa defender que a ação de mina seja integrada nos planos nacionais de desenvolvimento pode aumentar a assistência para usar áreas limpas de forma mais produtiva e/ou encontrar meios de subsistência alternativos para reduzir o comportamento de tomada de risco.</a:t>
            </a:r>
          </a:p>
        </p:txBody>
      </p:sp>
      <p:sp>
        <p:nvSpPr>
          <p:cNvPr id="5" name="Rounded Rectangle 4">
            <a:extLst>
              <a:ext uri="{FF2B5EF4-FFF2-40B4-BE49-F238E27FC236}">
                <a16:creationId xmlns:a16="http://schemas.microsoft.com/office/drawing/2014/main" id="{48B59569-4B3C-17E5-117E-9551901B0B99}"/>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Desenvolvimento de Capacidade de IP Locais </a:t>
            </a:r>
          </a:p>
          <a:p>
            <a:pPr>
              <a:defRPr sz="1200">
                <a:solidFill>
                  <a:srgbClr val="002060"/>
                </a:solidFill>
                <a:latin typeface="Arial" panose="020B0604020202020204" pitchFamily="34" charset="0"/>
                <a:cs typeface="Arial" panose="020B0604020202020204" pitchFamily="34" charset="0"/>
              </a:defRPr>
            </a:pPr>
            <a:r>
              <a:rPr sz="1100"/>
              <a:t>\Implementadores locais capazes fornecem uma maneira confiável e sustentável de entregar EORE, incluindo para comunidades remotas e/ou vulneráveis em risco. As ameaças residuais podem permanecer por décadas após o conflito, por isso é importante desenvolver a capacidade local de conduzir a EORE para reduzir o risco de danos causados por ameaças residuais a longo prazo.</a:t>
            </a:r>
          </a:p>
        </p:txBody>
      </p:sp>
      <p:sp>
        <p:nvSpPr>
          <p:cNvPr id="6" name="Rounded Rectangle 5">
            <a:extLst>
              <a:ext uri="{FF2B5EF4-FFF2-40B4-BE49-F238E27FC236}">
                <a16:creationId xmlns:a16="http://schemas.microsoft.com/office/drawing/2014/main" id="{1CA78935-B619-2504-D33B-0D60F80338DC}"/>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Colaboração e Coordenação </a:t>
            </a:r>
          </a:p>
          <a:p>
            <a:pPr>
              <a:defRPr sz="1200">
                <a:solidFill>
                  <a:srgbClr val="002060"/>
                </a:solidFill>
                <a:latin typeface="Arial" panose="020B0604020202020204" pitchFamily="34" charset="0"/>
                <a:cs typeface="Arial" panose="020B0604020202020204" pitchFamily="34" charset="0"/>
              </a:defRPr>
            </a:pPr>
            <a:r>
              <a:rPr sz="1100"/>
              <a:t>A colaboração e coordenação com o governo, ONG, ONU e outros parceiros garantem que a EORE esteja incorporada nos currículos nacionais de educação, faça parte da formação em segurança da ONU/ONG e que o apoio humanitário e ao desenvolvimento conjunto ou sequenciado de outros intervenientes possa melhorar os meios de subsistência para reduzir o comportamento de tomada de riscos.</a:t>
            </a:r>
          </a:p>
        </p:txBody>
      </p:sp>
      <p:cxnSp>
        <p:nvCxnSpPr>
          <p:cNvPr id="7" name="Straight Connector 6">
            <a:extLst>
              <a:ext uri="{FF2B5EF4-FFF2-40B4-BE49-F238E27FC236}">
                <a16:creationId xmlns:a16="http://schemas.microsoft.com/office/drawing/2014/main" id="{E7300952-B888-0BE8-BF77-68E0AAC21F0B}"/>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4BBB44-A985-B286-C9D4-D8C267BF82EF}"/>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B51128-7891-8EAF-631D-1A46B8CA700A}"/>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14B415-5CE7-48E6-4865-2215B82CD858}"/>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1B244B-8135-88FC-91DE-F4F876525407}"/>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B2AB09-79E3-5A69-F001-C89B0167168C}"/>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900" dirty="0">
              <a:latin typeface="Arial" panose="020B0604020202020204" pitchFamily="34" charset="0"/>
            </a:endParaRPr>
          </a:p>
        </p:txBody>
      </p:sp>
      <p:sp>
        <p:nvSpPr>
          <p:cNvPr id="13" name="TextBox 12">
            <a:extLst>
              <a:ext uri="{FF2B5EF4-FFF2-40B4-BE49-F238E27FC236}">
                <a16:creationId xmlns:a16="http://schemas.microsoft.com/office/drawing/2014/main" id="{CDF0A6B8-22E0-57E0-B88E-46D5BD2E8B18}"/>
              </a:ext>
            </a:extLst>
          </p:cNvPr>
          <p:cNvSpPr txBox="1"/>
          <p:nvPr/>
        </p:nvSpPr>
        <p:spPr>
          <a:xfrm>
            <a:off x="307485" y="627829"/>
            <a:ext cx="11448277" cy="615553"/>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002060"/>
                </a:solidFill>
                <a:latin typeface="Arial" panose="020B0604020202020204" pitchFamily="34" charset="0"/>
                <a:cs typeface="Arial" panose="020B0604020202020204" pitchFamily="34" charset="0"/>
              </a:defRPr>
            </a:pPr>
            <a:r>
              <a:rPr sz="1100" b="1"/>
              <a:t>Conexões estratégicas </a:t>
            </a:r>
            <a:r>
              <a:rPr sz="1100"/>
              <a:t>com outros aspetos da ação da mina podem melhorar a mudança de nível de resultado, conforme ilustrado nesta coluna. Estas ligações estratégicas devem ser consideradas pelos implementadores para maximizar o valor acrescentado do setor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87DD8E5-FF70-64D2-A313-6BE8D7DF7BA0}"/>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Flowchart: Connector 9">
            <a:extLst>
              <a:ext uri="{FF2B5EF4-FFF2-40B4-BE49-F238E27FC236}">
                <a16:creationId xmlns:a16="http://schemas.microsoft.com/office/drawing/2014/main" id="{F1047250-6707-1674-8679-04FE59DA15ED}"/>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sz="1400" b="1">
                <a:solidFill>
                  <a:srgbClr val="002060"/>
                </a:solidFill>
                <a:latin typeface="Arial" panose="020B0604020202020204" pitchFamily="34" charset="0"/>
              </a:defRPr>
            </a:pPr>
            <a:r>
              <a:rPr sz="1200"/>
              <a:t>EORE</a:t>
            </a:r>
          </a:p>
        </p:txBody>
      </p:sp>
      <p:sp>
        <p:nvSpPr>
          <p:cNvPr id="16" name="Rounded Rectangle 15">
            <a:extLst>
              <a:ext uri="{FF2B5EF4-FFF2-40B4-BE49-F238E27FC236}">
                <a16:creationId xmlns:a16="http://schemas.microsoft.com/office/drawing/2014/main" id="{0D6E4336-A8A3-5913-EA22-1CC8FA522279}"/>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anchor="ctr"/>
          <a:lstStyle/>
          <a:p>
            <a:pPr>
              <a:defRPr sz="1400" b="1">
                <a:solidFill>
                  <a:srgbClr val="002060"/>
                </a:solidFill>
                <a:latin typeface="Arial" panose="020B0604020202020204" pitchFamily="34" charset="0"/>
                <a:cs typeface="Arial" panose="020B0604020202020204" pitchFamily="34" charset="0"/>
              </a:defRPr>
            </a:pPr>
            <a:r>
              <a:rPr sz="1200"/>
              <a:t>Advocacia e Inclusão</a:t>
            </a:r>
          </a:p>
          <a:p>
            <a:pPr>
              <a:spcAft>
                <a:spcPts val="300"/>
              </a:spcAft>
              <a:defRPr sz="1200">
                <a:solidFill>
                  <a:srgbClr val="002060"/>
                </a:solidFill>
                <a:latin typeface="Arial" panose="020B0604020202020204" pitchFamily="34" charset="0"/>
                <a:cs typeface="Arial" panose="020B0604020202020204" pitchFamily="34" charset="0"/>
              </a:defRPr>
            </a:pPr>
            <a:r>
              <a:rPr sz="1100"/>
              <a:t>As mensagens e a entrega da EORE devem ser realizadas com as comunidades-alvo. Os IP não podem apenas informar, mas também consultar, envolver, colaborar e capacitar as pessoas nas comunidades afetadas para gerenciar o risco de EO. </a:t>
            </a:r>
          </a:p>
        </p:txBody>
      </p:sp>
      <p:sp>
        <p:nvSpPr>
          <p:cNvPr id="17" name="Rectangle 16">
            <a:extLst>
              <a:ext uri="{FF2B5EF4-FFF2-40B4-BE49-F238E27FC236}">
                <a16:creationId xmlns:a16="http://schemas.microsoft.com/office/drawing/2014/main" id="{29C2320C-7F43-CCC1-EABA-4D80C4ADB349}"/>
              </a:ext>
            </a:extLst>
          </p:cNvPr>
          <p:cNvSpPr/>
          <p:nvPr/>
        </p:nvSpPr>
        <p:spPr>
          <a:xfrm>
            <a:off x="322841" y="244104"/>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ea typeface="+mj-ea"/>
              </a:rPr>
              <a:t>Educação sobre Risco de Artilharia Explosiva (EORE)</a:t>
            </a:r>
            <a:endParaRPr lang="en-GB" sz="1200" dirty="0">
              <a:solidFill>
                <a:schemeClr val="accent1"/>
              </a:solidFill>
              <a:latin typeface="Arial" panose="020B0604020202020204" pitchFamily="34" charset="0"/>
            </a:endParaRPr>
          </a:p>
        </p:txBody>
      </p:sp>
      <p:sp>
        <p:nvSpPr>
          <p:cNvPr id="18" name="Slide Number Placeholder 5">
            <a:extLst>
              <a:ext uri="{FF2B5EF4-FFF2-40B4-BE49-F238E27FC236}">
                <a16:creationId xmlns:a16="http://schemas.microsoft.com/office/drawing/2014/main" id="{43252E6E-3A05-B459-388C-2F56808C62DF}"/>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47</a:t>
            </a:fld>
            <a:endParaRPr lang="en-GB" sz="1050" dirty="0"/>
          </a:p>
        </p:txBody>
      </p:sp>
    </p:spTree>
    <p:extLst>
      <p:ext uri="{BB962C8B-B14F-4D97-AF65-F5344CB8AC3E}">
        <p14:creationId xmlns:p14="http://schemas.microsoft.com/office/powerpoint/2010/main" val="306654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DEC1D4-DB89-6BF3-0053-C1D21620087B}"/>
              </a:ext>
            </a:extLst>
          </p:cNvPr>
          <p:cNvGraphicFramePr>
            <a:graphicFrameLocks noGrp="1"/>
          </p:cNvGraphicFramePr>
          <p:nvPr>
            <p:extLst>
              <p:ext uri="{D42A27DB-BD31-4B8C-83A1-F6EECF244321}">
                <p14:modId xmlns:p14="http://schemas.microsoft.com/office/powerpoint/2010/main" val="1333517877"/>
              </p:ext>
            </p:extLst>
          </p:nvPr>
        </p:nvGraphicFramePr>
        <p:xfrm>
          <a:off x="945371" y="1304144"/>
          <a:ext cx="9962906" cy="4891800"/>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0">
                <a:tc gridSpan="2">
                  <a:txBody>
                    <a:bodyPr/>
                    <a:lstStyle/>
                    <a:p>
                      <a:pPr>
                        <a:defRPr sz="1400">
                          <a:latin typeface="Arial" panose="020B0604020202020204" pitchFamily="34" charset="0"/>
                        </a:defRPr>
                      </a:pPr>
                      <a:r>
                        <a:rPr b="1" dirty="0" err="1"/>
                        <a:t>Perguntas</a:t>
                      </a:r>
                      <a:r>
                        <a:rPr b="1" dirty="0"/>
                        <a:t> de </a:t>
                      </a:r>
                      <a:r>
                        <a:rPr b="1" dirty="0" err="1"/>
                        <a:t>reflexão</a:t>
                      </a:r>
                      <a:r>
                        <a:rPr b="1" dirty="0"/>
                        <a:t> a </a:t>
                      </a:r>
                      <a:r>
                        <a:rPr b="1" dirty="0" err="1"/>
                        <a:t>serem</a:t>
                      </a:r>
                      <a:r>
                        <a:rPr b="1" dirty="0"/>
                        <a:t> </a:t>
                      </a:r>
                      <a:r>
                        <a:rPr b="1" dirty="0" err="1"/>
                        <a:t>usadas</a:t>
                      </a:r>
                      <a:r>
                        <a:rPr b="1" dirty="0"/>
                        <a:t> pela </a:t>
                      </a:r>
                      <a:r>
                        <a:rPr b="1" dirty="0" err="1"/>
                        <a:t>equipa</a:t>
                      </a:r>
                      <a:r>
                        <a:rPr b="1" dirty="0"/>
                        <a:t> </a:t>
                      </a:r>
                      <a:r>
                        <a:rPr dirty="0"/>
                        <a:t>para </a:t>
                      </a:r>
                      <a:r>
                        <a:rPr dirty="0" err="1"/>
                        <a:t>avaliar</a:t>
                      </a:r>
                      <a:r>
                        <a:rPr dirty="0"/>
                        <a:t> o </a:t>
                      </a:r>
                      <a:r>
                        <a:rPr dirty="0" err="1"/>
                        <a:t>desempenho</a:t>
                      </a:r>
                      <a:r>
                        <a:rPr dirty="0"/>
                        <a:t> </a:t>
                      </a:r>
                      <a:r>
                        <a:rPr dirty="0" err="1"/>
                        <a:t>em</a:t>
                      </a:r>
                      <a:r>
                        <a:rPr dirty="0"/>
                        <a:t> </a:t>
                      </a:r>
                      <a:r>
                        <a:rPr dirty="0" err="1"/>
                        <a:t>relação</a:t>
                      </a:r>
                      <a:r>
                        <a:rPr dirty="0"/>
                        <a:t> à </a:t>
                      </a:r>
                      <a:r>
                        <a:rPr dirty="0" err="1"/>
                        <a:t>entrega</a:t>
                      </a:r>
                      <a:r>
                        <a:rPr dirty="0"/>
                        <a:t> de </a:t>
                      </a:r>
                      <a:r>
                        <a:rPr dirty="0" err="1"/>
                        <a:t>uma</a:t>
                      </a:r>
                      <a:r>
                        <a:rPr dirty="0"/>
                        <a:t> </a:t>
                      </a:r>
                      <a:r>
                        <a:rPr dirty="0" err="1"/>
                        <a:t>maneira</a:t>
                      </a:r>
                      <a:r>
                        <a:rPr dirty="0"/>
                        <a:t> </a:t>
                      </a:r>
                      <a:r>
                        <a:rPr dirty="0" err="1"/>
                        <a:t>sensível</a:t>
                      </a:r>
                      <a:r>
                        <a:rPr dirty="0"/>
                        <a:t> e </a:t>
                      </a:r>
                      <a:r>
                        <a:rPr dirty="0" err="1"/>
                        <a:t>inclusiva</a:t>
                      </a:r>
                      <a:r>
                        <a:rPr dirty="0"/>
                        <a:t> </a:t>
                      </a:r>
                      <a:r>
                        <a:rPr dirty="0" err="1"/>
                        <a:t>ao</a:t>
                      </a:r>
                      <a:r>
                        <a:rPr dirty="0"/>
                        <a:t> </a:t>
                      </a:r>
                      <a:r>
                        <a:rPr dirty="0" err="1"/>
                        <a:t>conflito</a:t>
                      </a:r>
                      <a:r>
                        <a:rPr dirty="0"/>
                        <a:t>, </a:t>
                      </a:r>
                      <a:r>
                        <a:rPr dirty="0" err="1"/>
                        <a:t>coordenando</a:t>
                      </a:r>
                      <a:r>
                        <a:rPr dirty="0"/>
                        <a:t> </a:t>
                      </a:r>
                      <a:r>
                        <a:rPr dirty="0" err="1"/>
                        <a:t>dentro</a:t>
                      </a:r>
                      <a:r>
                        <a:rPr dirty="0"/>
                        <a:t> e fora do </a:t>
                      </a:r>
                      <a:r>
                        <a:rPr dirty="0" err="1"/>
                        <a:t>setor</a:t>
                      </a:r>
                      <a:r>
                        <a:rPr dirty="0"/>
                        <a:t> para </a:t>
                      </a:r>
                      <a:r>
                        <a:rPr dirty="0" err="1"/>
                        <a:t>maximizar</a:t>
                      </a:r>
                      <a:r>
                        <a:rPr dirty="0"/>
                        <a:t> o valor </a:t>
                      </a:r>
                      <a:r>
                        <a:rPr dirty="0" err="1"/>
                        <a:t>estratégico</a:t>
                      </a:r>
                      <a:r>
                        <a:rPr dirty="0"/>
                        <a:t> de EORE</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Existe</a:t>
                      </a:r>
                      <a:r>
                        <a:rPr dirty="0"/>
                        <a:t> </a:t>
                      </a:r>
                      <a:r>
                        <a:rPr dirty="0" err="1"/>
                        <a:t>suficiente</a:t>
                      </a:r>
                      <a:r>
                        <a:rPr dirty="0"/>
                        <a:t> terra </a:t>
                      </a:r>
                      <a:r>
                        <a:rPr dirty="0" err="1"/>
                        <a:t>segura</a:t>
                      </a:r>
                      <a:r>
                        <a:rPr dirty="0"/>
                        <a:t> e </a:t>
                      </a:r>
                      <a:r>
                        <a:rPr dirty="0" err="1"/>
                        <a:t>produtiva</a:t>
                      </a:r>
                      <a:r>
                        <a:rPr dirty="0"/>
                        <a:t> </a:t>
                      </a:r>
                      <a:r>
                        <a:rPr dirty="0" err="1"/>
                        <a:t>na</a:t>
                      </a:r>
                      <a:r>
                        <a:rPr dirty="0"/>
                        <a:t> </a:t>
                      </a:r>
                      <a:r>
                        <a:rPr dirty="0" err="1"/>
                        <a:t>comunidade</a:t>
                      </a:r>
                      <a:r>
                        <a:rPr dirty="0"/>
                        <a:t>? E a </a:t>
                      </a:r>
                      <a:r>
                        <a:rPr dirty="0" err="1"/>
                        <a:t>advocacia</a:t>
                      </a:r>
                      <a:r>
                        <a:rPr dirty="0"/>
                        <a:t> e a </a:t>
                      </a:r>
                      <a:r>
                        <a:rPr dirty="0" err="1"/>
                        <a:t>coordenação</a:t>
                      </a:r>
                      <a:r>
                        <a:rPr dirty="0"/>
                        <a:t> </a:t>
                      </a:r>
                      <a:r>
                        <a:rPr dirty="0" err="1"/>
                        <a:t>resultam</a:t>
                      </a:r>
                      <a:r>
                        <a:rPr dirty="0"/>
                        <a:t> </a:t>
                      </a:r>
                      <a:r>
                        <a:rPr dirty="0" err="1"/>
                        <a:t>em</a:t>
                      </a:r>
                      <a:r>
                        <a:rPr dirty="0"/>
                        <a:t> </a:t>
                      </a:r>
                      <a:r>
                        <a:rPr dirty="0" err="1"/>
                        <a:t>assistência</a:t>
                      </a:r>
                      <a:r>
                        <a:rPr dirty="0"/>
                        <a:t> </a:t>
                      </a:r>
                      <a:r>
                        <a:rPr dirty="0" err="1"/>
                        <a:t>adicional</a:t>
                      </a:r>
                      <a:r>
                        <a:rPr dirty="0"/>
                        <a:t> de </a:t>
                      </a:r>
                      <a:r>
                        <a:rPr dirty="0" err="1"/>
                        <a:t>terceiros</a:t>
                      </a:r>
                      <a:r>
                        <a:rPr dirty="0"/>
                        <a:t> para </a:t>
                      </a:r>
                      <a:r>
                        <a:rPr dirty="0" err="1"/>
                        <a:t>reduzir</a:t>
                      </a:r>
                      <a:r>
                        <a:rPr dirty="0"/>
                        <a:t> </a:t>
                      </a:r>
                      <a:r>
                        <a:rPr dirty="0" err="1"/>
                        <a:t>os</a:t>
                      </a:r>
                      <a:r>
                        <a:rPr dirty="0"/>
                        <a:t> </a:t>
                      </a:r>
                      <a:r>
                        <a:rPr dirty="0" err="1"/>
                        <a:t>incentivos</a:t>
                      </a:r>
                      <a:r>
                        <a:rPr dirty="0"/>
                        <a:t> para que as </a:t>
                      </a:r>
                      <a:r>
                        <a:rPr dirty="0" err="1"/>
                        <a:t>pessoas</a:t>
                      </a:r>
                      <a:r>
                        <a:rPr dirty="0"/>
                        <a:t> se </a:t>
                      </a:r>
                      <a:r>
                        <a:rPr dirty="0" err="1"/>
                        <a:t>envolvam</a:t>
                      </a:r>
                      <a:r>
                        <a:rPr dirty="0"/>
                        <a:t> </a:t>
                      </a:r>
                      <a:r>
                        <a:rPr dirty="0" err="1"/>
                        <a:t>em</a:t>
                      </a:r>
                      <a:r>
                        <a:rPr dirty="0"/>
                        <a:t> </a:t>
                      </a:r>
                      <a:r>
                        <a:rPr dirty="0" err="1"/>
                        <a:t>comportamentos</a:t>
                      </a:r>
                      <a:r>
                        <a:rPr dirty="0"/>
                        <a:t> de </a:t>
                      </a:r>
                      <a:r>
                        <a:rPr dirty="0" err="1"/>
                        <a:t>risco</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Os</a:t>
                      </a:r>
                      <a:r>
                        <a:rPr dirty="0"/>
                        <a:t> </a:t>
                      </a:r>
                      <a:r>
                        <a:rPr dirty="0" err="1"/>
                        <a:t>beneficiários</a:t>
                      </a:r>
                      <a:r>
                        <a:rPr dirty="0"/>
                        <a:t> da EORE </a:t>
                      </a:r>
                      <a:r>
                        <a:rPr dirty="0" err="1"/>
                        <a:t>relatam</a:t>
                      </a:r>
                      <a:r>
                        <a:rPr dirty="0"/>
                        <a:t> que a </a:t>
                      </a:r>
                      <a:r>
                        <a:rPr dirty="0" err="1"/>
                        <a:t>priorização</a:t>
                      </a:r>
                      <a:r>
                        <a:rPr dirty="0"/>
                        <a:t> da </a:t>
                      </a:r>
                      <a:r>
                        <a:rPr lang="pt-PT" dirty="0"/>
                        <a:t>libertação</a:t>
                      </a:r>
                      <a:r>
                        <a:rPr dirty="0"/>
                        <a:t> é </a:t>
                      </a:r>
                      <a:r>
                        <a:rPr dirty="0" err="1"/>
                        <a:t>responsiva</a:t>
                      </a:r>
                      <a:r>
                        <a:rPr dirty="0"/>
                        <a:t> </a:t>
                      </a:r>
                      <a:r>
                        <a:rPr dirty="0" err="1"/>
                        <a:t>às</a:t>
                      </a:r>
                      <a:r>
                        <a:rPr dirty="0"/>
                        <a:t> </a:t>
                      </a:r>
                      <a:r>
                        <a:rPr dirty="0" err="1"/>
                        <a:t>necessidades</a:t>
                      </a:r>
                      <a:r>
                        <a:rPr dirty="0"/>
                        <a:t> </a:t>
                      </a:r>
                      <a:r>
                        <a:rPr dirty="0" err="1"/>
                        <a:t>locais</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As </a:t>
                      </a:r>
                      <a:r>
                        <a:rPr dirty="0" err="1"/>
                        <a:t>mensagens</a:t>
                      </a:r>
                      <a:r>
                        <a:rPr dirty="0"/>
                        <a:t> da EORE </a:t>
                      </a:r>
                      <a:r>
                        <a:rPr dirty="0" err="1"/>
                        <a:t>incluem</a:t>
                      </a:r>
                      <a:r>
                        <a:rPr dirty="0"/>
                        <a:t> </a:t>
                      </a:r>
                      <a:r>
                        <a:rPr dirty="0" err="1"/>
                        <a:t>informações</a:t>
                      </a:r>
                      <a:r>
                        <a:rPr dirty="0"/>
                        <a:t> </a:t>
                      </a:r>
                      <a:r>
                        <a:rPr dirty="0" err="1"/>
                        <a:t>atualizadas</a:t>
                      </a:r>
                      <a:r>
                        <a:rPr dirty="0"/>
                        <a:t> </a:t>
                      </a:r>
                      <a:r>
                        <a:rPr dirty="0" err="1"/>
                        <a:t>sobre</a:t>
                      </a:r>
                      <a:r>
                        <a:rPr dirty="0"/>
                        <a:t> </a:t>
                      </a:r>
                      <a:r>
                        <a:rPr dirty="0" err="1"/>
                        <a:t>áreas</a:t>
                      </a:r>
                      <a:r>
                        <a:rPr dirty="0"/>
                        <a:t> </a:t>
                      </a:r>
                      <a:r>
                        <a:rPr dirty="0" err="1"/>
                        <a:t>perigosas</a:t>
                      </a:r>
                      <a:r>
                        <a:rPr dirty="0"/>
                        <a:t> </a:t>
                      </a:r>
                      <a:r>
                        <a:rPr dirty="0" err="1"/>
                        <a:t>suspeitas</a:t>
                      </a:r>
                      <a:r>
                        <a:rPr dirty="0"/>
                        <a:t> e </a:t>
                      </a:r>
                      <a:r>
                        <a:rPr dirty="0" err="1"/>
                        <a:t>confirmadas</a:t>
                      </a:r>
                      <a:r>
                        <a:rPr dirty="0"/>
                        <a:t> e as </a:t>
                      </a:r>
                      <a:r>
                        <a:rPr dirty="0" err="1"/>
                        <a:t>mensagens</a:t>
                      </a:r>
                      <a:r>
                        <a:rPr dirty="0"/>
                        <a:t> </a:t>
                      </a:r>
                      <a:r>
                        <a:rPr dirty="0" err="1"/>
                        <a:t>estão</a:t>
                      </a:r>
                      <a:r>
                        <a:rPr dirty="0"/>
                        <a:t> </a:t>
                      </a:r>
                      <a:r>
                        <a:rPr dirty="0" err="1"/>
                        <a:t>atualizadas</a:t>
                      </a:r>
                      <a:r>
                        <a:rPr dirty="0"/>
                        <a:t> de acordo com as </a:t>
                      </a:r>
                      <a:r>
                        <a:rPr dirty="0" err="1"/>
                        <a:t>atividades</a:t>
                      </a:r>
                      <a:r>
                        <a:rPr dirty="0"/>
                        <a:t> de </a:t>
                      </a:r>
                      <a:r>
                        <a:rPr dirty="0" err="1"/>
                        <a:t>pesquisa</a:t>
                      </a:r>
                      <a:r>
                        <a:rPr dirty="0"/>
                        <a:t> e </a:t>
                      </a:r>
                      <a:r>
                        <a:rPr dirty="0" err="1"/>
                        <a:t>libertação</a:t>
                      </a:r>
                      <a:r>
                        <a:rPr dirty="0"/>
                        <a: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a:t>A EORE </a:t>
                      </a:r>
                      <a:r>
                        <a:rPr dirty="0" err="1"/>
                        <a:t>está</a:t>
                      </a:r>
                      <a:r>
                        <a:rPr dirty="0"/>
                        <a:t> a </a:t>
                      </a:r>
                      <a:r>
                        <a:rPr dirty="0" err="1"/>
                        <a:t>gerar</a:t>
                      </a:r>
                      <a:r>
                        <a:rPr dirty="0"/>
                        <a:t> </a:t>
                      </a:r>
                      <a:r>
                        <a:rPr dirty="0" err="1"/>
                        <a:t>chamadas</a:t>
                      </a:r>
                      <a:r>
                        <a:rPr dirty="0"/>
                        <a:t> de EOD? E </a:t>
                      </a:r>
                      <a:r>
                        <a:rPr dirty="0" err="1"/>
                        <a:t>os</a:t>
                      </a:r>
                      <a:r>
                        <a:rPr dirty="0"/>
                        <a:t> </a:t>
                      </a:r>
                      <a:r>
                        <a:rPr dirty="0" err="1"/>
                        <a:t>procedimentos</a:t>
                      </a:r>
                      <a:r>
                        <a:rPr dirty="0"/>
                        <a:t> </a:t>
                      </a:r>
                      <a:r>
                        <a:rPr dirty="0" err="1"/>
                        <a:t>estão</a:t>
                      </a:r>
                      <a:r>
                        <a:rPr dirty="0"/>
                        <a:t> </a:t>
                      </a:r>
                      <a:r>
                        <a:rPr dirty="0" err="1"/>
                        <a:t>em</a:t>
                      </a:r>
                      <a:r>
                        <a:rPr dirty="0"/>
                        <a:t> vigor para </a:t>
                      </a:r>
                      <a:r>
                        <a:rPr dirty="0" err="1"/>
                        <a:t>garantir</a:t>
                      </a:r>
                      <a:r>
                        <a:rPr dirty="0"/>
                        <a:t> que o EORE </a:t>
                      </a:r>
                      <a:r>
                        <a:rPr dirty="0" err="1"/>
                        <a:t>seja</a:t>
                      </a:r>
                      <a:r>
                        <a:rPr dirty="0"/>
                        <a:t> </a:t>
                      </a:r>
                      <a:r>
                        <a:rPr dirty="0" err="1"/>
                        <a:t>conduzido</a:t>
                      </a:r>
                      <a:r>
                        <a:rPr dirty="0"/>
                        <a:t> </a:t>
                      </a:r>
                      <a:r>
                        <a:rPr dirty="0" err="1"/>
                        <a:t>quando</a:t>
                      </a:r>
                      <a:r>
                        <a:rPr dirty="0"/>
                        <a:t> </a:t>
                      </a:r>
                      <a:r>
                        <a:rPr dirty="0" err="1"/>
                        <a:t>houver</a:t>
                      </a:r>
                      <a:r>
                        <a:rPr dirty="0"/>
                        <a:t> </a:t>
                      </a:r>
                      <a:r>
                        <a:rPr dirty="0" err="1"/>
                        <a:t>chamadas</a:t>
                      </a:r>
                      <a:r>
                        <a:rPr dirty="0"/>
                        <a:t> do EOD?</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rPr dirty="0" err="1"/>
                        <a:t>Existem</a:t>
                      </a:r>
                      <a:r>
                        <a:rPr dirty="0"/>
                        <a:t> </a:t>
                      </a:r>
                      <a:r>
                        <a:rPr dirty="0" err="1"/>
                        <a:t>procedimentos</a:t>
                      </a:r>
                      <a:r>
                        <a:rPr dirty="0"/>
                        <a:t> para que as equip</a:t>
                      </a:r>
                      <a:r>
                        <a:rPr lang="pt-PT" dirty="0"/>
                        <a:t>a</a:t>
                      </a:r>
                      <a:r>
                        <a:rPr dirty="0"/>
                        <a:t>s da EORE </a:t>
                      </a:r>
                      <a:r>
                        <a:rPr dirty="0" err="1"/>
                        <a:t>realizem</a:t>
                      </a:r>
                      <a:r>
                        <a:rPr dirty="0"/>
                        <a:t> a </a:t>
                      </a:r>
                      <a:r>
                        <a:rPr dirty="0" err="1"/>
                        <a:t>identificação</a:t>
                      </a:r>
                      <a:r>
                        <a:rPr dirty="0"/>
                        <a:t> e </a:t>
                      </a:r>
                      <a:r>
                        <a:rPr dirty="0" err="1"/>
                        <a:t>encaminhamentos</a:t>
                      </a:r>
                      <a:r>
                        <a:rPr dirty="0"/>
                        <a:t> para </a:t>
                      </a:r>
                      <a:r>
                        <a:rPr dirty="0" err="1"/>
                        <a:t>assistência</a:t>
                      </a:r>
                      <a:r>
                        <a:rPr dirty="0"/>
                        <a:t> </a:t>
                      </a:r>
                      <a:r>
                        <a:rPr dirty="0" err="1"/>
                        <a:t>às</a:t>
                      </a:r>
                      <a:r>
                        <a:rPr dirty="0"/>
                        <a:t> </a:t>
                      </a:r>
                      <a:r>
                        <a:rPr dirty="0" err="1"/>
                        <a:t>vítimas</a:t>
                      </a:r>
                      <a:r>
                        <a:rPr dirty="0"/>
                        <a:t> e </a:t>
                      </a:r>
                      <a:r>
                        <a:rPr dirty="0" err="1"/>
                        <a:t>promovam</a:t>
                      </a:r>
                      <a:r>
                        <a:rPr dirty="0"/>
                        <a:t> </a:t>
                      </a:r>
                      <a:r>
                        <a:rPr dirty="0" err="1"/>
                        <a:t>uma</a:t>
                      </a:r>
                      <a:r>
                        <a:rPr dirty="0"/>
                        <a:t> </a:t>
                      </a:r>
                      <a:r>
                        <a:rPr dirty="0" err="1"/>
                        <a:t>resposta</a:t>
                      </a:r>
                      <a:r>
                        <a:rPr dirty="0"/>
                        <a:t> </a:t>
                      </a:r>
                      <a:r>
                        <a:rPr dirty="0" err="1"/>
                        <a:t>multissetorial</a:t>
                      </a:r>
                      <a:r>
                        <a:rPr dirty="0"/>
                        <a:t>? </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sobreviventes de EO estão envolvidos na conceção e fornecimento de EORE?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locais têm a capacidade, os recursos e a oportunidade de proporcionar liderança e fornecer EORE?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Os implementadores da EORE são suficientemente envolventes com as comunidades e as mensagens e o fornecimento da EORE são sensíveis a conflitos, inclusivas e sensíveis ao género?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EORE está no currículo escolar nacional?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 EORE é adaptada a diferentes grupos de risco com base numa análise de risco abrangente?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200">
                          <a:solidFill>
                            <a:srgbClr val="002060"/>
                          </a:solidFill>
                          <a:latin typeface="Arial" panose="020B0604020202020204" pitchFamily="34" charset="0"/>
                        </a:defRPr>
                      </a:pPr>
                      <a:r>
                        <a:t>As evidências disponíveis são usadas para informar políticas e programação? As lições são aprendidas e refletidas para melhorar continuamente a eficácia da ação de minas?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782CE347-9A4B-AC33-479F-44809ECE4E4B}"/>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3AD71C33-C7C5-C6E1-71DA-9FA974A05A7B}"/>
              </a:ext>
            </a:extLst>
          </p:cNvPr>
          <p:cNvSpPr/>
          <p:nvPr/>
        </p:nvSpPr>
        <p:spPr>
          <a:xfrm>
            <a:off x="322841" y="244104"/>
            <a:ext cx="11448278" cy="307777"/>
          </a:xfrm>
          <a:prstGeom prst="rect">
            <a:avLst/>
          </a:prstGeom>
          <a:noFill/>
        </p:spPr>
        <p:txBody>
          <a:bodyPr wrap="square" lIns="0" tIns="0" rIns="0" bIns="0">
            <a:spAutoFit/>
          </a:bodyPr>
          <a:lstStyle/>
          <a:p>
            <a:pPr>
              <a:defRPr sz="2000">
                <a:solidFill>
                  <a:srgbClr val="103A71"/>
                </a:solidFill>
                <a:latin typeface="Arial" panose="020B0604020202020204" pitchFamily="34" charset="0"/>
                <a:cs typeface="Arial" panose="020B0604020202020204" pitchFamily="34" charset="0"/>
              </a:defRPr>
            </a:pPr>
            <a:r>
              <a:t>Teoria da Ação: </a:t>
            </a:r>
            <a:r>
              <a:rPr b="1">
                <a:ea typeface="+mj-ea"/>
              </a:rPr>
              <a:t>Educação sobre Risco de Artilharia Explosiva (EORE)</a:t>
            </a:r>
            <a:endParaRPr lang="en-GB" sz="1400" dirty="0">
              <a:solidFill>
                <a:schemeClr val="accent1"/>
              </a:solidFill>
              <a:latin typeface="Arial" panose="020B0604020202020204" pitchFamily="34" charset="0"/>
            </a:endParaRPr>
          </a:p>
        </p:txBody>
      </p:sp>
      <p:sp>
        <p:nvSpPr>
          <p:cNvPr id="5" name="Slide Number Placeholder 5">
            <a:extLst>
              <a:ext uri="{FF2B5EF4-FFF2-40B4-BE49-F238E27FC236}">
                <a16:creationId xmlns:a16="http://schemas.microsoft.com/office/drawing/2014/main" id="{BA86D9AA-FDF3-9829-26E5-E671B9554712}"/>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48</a:t>
            </a:fld>
            <a:endParaRPr lang="en-GB" dirty="0"/>
          </a:p>
        </p:txBody>
      </p:sp>
    </p:spTree>
    <p:extLst>
      <p:ext uri="{BB962C8B-B14F-4D97-AF65-F5344CB8AC3E}">
        <p14:creationId xmlns:p14="http://schemas.microsoft.com/office/powerpoint/2010/main" val="1864219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81A8F-DB8F-6E48-8AB3-CFE218FABBF2}"/>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descr="Diagram  Description automatically generated">
            <a:extLst>
              <a:ext uri="{FF2B5EF4-FFF2-40B4-BE49-F238E27FC236}">
                <a16:creationId xmlns:a16="http://schemas.microsoft.com/office/drawing/2014/main" id="{D8541F63-BC28-2345-9B8E-488D9C67EB7C}"/>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87D6D511-7E43-8844-B3D5-0F2CF1B852ED}"/>
              </a:ext>
            </a:extLst>
          </p:cNvPr>
          <p:cNvSpPr txBox="1"/>
          <p:nvPr/>
        </p:nvSpPr>
        <p:spPr>
          <a:xfrm>
            <a:off x="995680" y="2081463"/>
            <a:ext cx="1020064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b="1" kern="1200">
                <a:ln>
                  <a:noFill/>
                </a:ln>
                <a:solidFill>
                  <a:srgbClr val="103A71"/>
                </a:solidFill>
                <a:effectLst/>
                <a:uLnTx/>
                <a:uFillTx/>
                <a:latin typeface="Arial" panose="020B0604020202020204" pitchFamily="34" charset="0"/>
                <a:ea typeface="+mn-ea"/>
                <a:cs typeface="Arial" panose="020B0604020202020204" pitchFamily="34" charset="0"/>
              </a:defRPr>
            </a:pPr>
            <a:r>
              <a:t>Anexo A</a:t>
            </a:r>
          </a:p>
          <a:p>
            <a:pPr marL="0" marR="0" lvl="0" indent="0" algn="l" defTabSz="914400" rtl="0" eaLnBrk="1" fontAlgn="auto" latinLnBrk="0" hangingPunct="1">
              <a:lnSpc>
                <a:spcPct val="100000"/>
              </a:lnSpc>
              <a:spcBef>
                <a:spcPts val="0"/>
              </a:spcBef>
              <a:spcAft>
                <a:spcPts val="0"/>
              </a:spcAft>
              <a:buClrTx/>
              <a:buSzTx/>
              <a:buFontTx/>
              <a:buNone/>
              <a:tabLst/>
              <a:defRPr sz="3600" b="1" kern="1200">
                <a:ln>
                  <a:noFill/>
                </a:ln>
                <a:solidFill>
                  <a:prstClr val="white"/>
                </a:solidFill>
                <a:effectLst/>
                <a:uLnTx/>
                <a:uFillTx/>
                <a:latin typeface="Arial" panose="020B0604020202020204" pitchFamily="34" charset="0"/>
                <a:ea typeface="+mn-ea"/>
                <a:cs typeface="Arial" panose="020B0604020202020204" pitchFamily="34" charset="0"/>
              </a:defRPr>
            </a:pPr>
            <a:r>
              <a:t>Banco de Indicadores</a:t>
            </a:r>
          </a:p>
        </p:txBody>
      </p:sp>
    </p:spTree>
    <p:extLst>
      <p:ext uri="{BB962C8B-B14F-4D97-AF65-F5344CB8AC3E}">
        <p14:creationId xmlns:p14="http://schemas.microsoft.com/office/powerpoint/2010/main" val="283240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ED54C9D7-336C-2C4F-8519-82ECA0D8A5AA}"/>
              </a:ext>
            </a:extLst>
          </p:cNvPr>
          <p:cNvCxnSpPr>
            <a:cxnSpLocks/>
          </p:cNvCxnSpPr>
          <p:nvPr/>
        </p:nvCxnSpPr>
        <p:spPr>
          <a:xfrm>
            <a:off x="183816" y="1766244"/>
            <a:ext cx="1262749" cy="0"/>
          </a:xfrm>
          <a:prstGeom prst="straightConnector1">
            <a:avLst/>
          </a:prstGeom>
          <a:ln w="276225">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E8C634-AE41-F747-97B5-85866D64618A}"/>
              </a:ext>
            </a:extLst>
          </p:cNvPr>
          <p:cNvCxnSpPr>
            <a:cxnSpLocks/>
          </p:cNvCxnSpPr>
          <p:nvPr/>
        </p:nvCxnSpPr>
        <p:spPr>
          <a:xfrm>
            <a:off x="183816" y="3056523"/>
            <a:ext cx="1262749" cy="0"/>
          </a:xfrm>
          <a:prstGeom prst="straightConnector1">
            <a:avLst/>
          </a:prstGeom>
          <a:ln w="276225">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D583ABF-A1B3-1F4F-B07F-8852E33F63C1}"/>
              </a:ext>
            </a:extLst>
          </p:cNvPr>
          <p:cNvSpPr/>
          <p:nvPr/>
        </p:nvSpPr>
        <p:spPr>
          <a:xfrm>
            <a:off x="8816979" y="2921829"/>
            <a:ext cx="3017392" cy="3110671"/>
          </a:xfrm>
          <a:prstGeom prst="rect">
            <a:avLst/>
          </a:prstGeom>
          <a:solidFill>
            <a:schemeClr val="accent1">
              <a:alpha val="11000"/>
            </a:schemeClr>
          </a:solidFill>
          <a:ln w="12700">
            <a:solidFill>
              <a:schemeClr val="accent1"/>
            </a:solidFill>
            <a:prstDash val="sysDash"/>
          </a:ln>
        </p:spPr>
        <p:txBody>
          <a:bodyPr wrap="square" lIns="72000" tIns="324000" rIns="72000" bIns="72000">
            <a:noAutofit/>
          </a:bodyPr>
          <a:lstStyle/>
          <a:p>
            <a:pPr marL="114300" marR="0" lvl="1" indent="-114300" algn="l" defTabSz="622300" rtl="0" eaLnBrk="1" fontAlgn="auto" latinLnBrk="0" hangingPunct="1">
              <a:lnSpc>
                <a:spcPts val="1700"/>
              </a:lnSpc>
              <a:spcBef>
                <a:spcPct val="0"/>
              </a:spcBef>
              <a:spcAft>
                <a:spcPts val="600"/>
              </a:spcAft>
              <a:buClr>
                <a:srgbClr val="4472C4"/>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Compreender como as atividades específicas contribuem para o setor em geral</a:t>
            </a:r>
          </a:p>
          <a:p>
            <a:pPr marL="114300" marR="0" lvl="1" indent="-114300" algn="l" defTabSz="622300" rtl="0" eaLnBrk="1" fontAlgn="auto" latinLnBrk="0" hangingPunct="1">
              <a:lnSpc>
                <a:spcPts val="1700"/>
              </a:lnSpc>
              <a:spcBef>
                <a:spcPct val="0"/>
              </a:spcBef>
              <a:spcAft>
                <a:spcPts val="600"/>
              </a:spcAft>
              <a:buClr>
                <a:srgbClr val="4472C4"/>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Informar a conceção de programas que entendam as interdependências com outras partes interessadas para maximizar os resultados</a:t>
            </a:r>
          </a:p>
          <a:p>
            <a:pPr marL="114300" marR="0" lvl="1" indent="-114300" algn="l" defTabSz="622300" rtl="0" eaLnBrk="1" fontAlgn="auto" latinLnBrk="0" hangingPunct="1">
              <a:lnSpc>
                <a:spcPts val="1700"/>
              </a:lnSpc>
              <a:spcBef>
                <a:spcPct val="0"/>
              </a:spcBef>
              <a:spcAft>
                <a:spcPts val="600"/>
              </a:spcAft>
              <a:buClr>
                <a:srgbClr val="4472C4"/>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Distinguir entre "falha de implementação" e "falha de teoria" e informar adaptação e defesa conforme necessário</a:t>
            </a:r>
          </a:p>
        </p:txBody>
      </p:sp>
      <p:sp>
        <p:nvSpPr>
          <p:cNvPr id="50" name="Rectangle 49">
            <a:extLst>
              <a:ext uri="{FF2B5EF4-FFF2-40B4-BE49-F238E27FC236}">
                <a16:creationId xmlns:a16="http://schemas.microsoft.com/office/drawing/2014/main" id="{278AB232-BABC-9942-B15F-3EE339F9D533}"/>
              </a:ext>
            </a:extLst>
          </p:cNvPr>
          <p:cNvSpPr/>
          <p:nvPr/>
        </p:nvSpPr>
        <p:spPr>
          <a:xfrm>
            <a:off x="5197479" y="2921829"/>
            <a:ext cx="3017392" cy="3110671"/>
          </a:xfrm>
          <a:prstGeom prst="rect">
            <a:avLst/>
          </a:prstGeom>
          <a:solidFill>
            <a:schemeClr val="accent6">
              <a:lumMod val="20000"/>
              <a:lumOff val="80000"/>
              <a:alpha val="22176"/>
            </a:schemeClr>
          </a:solidFill>
          <a:ln w="12700">
            <a:solidFill>
              <a:srgbClr val="BACB4E"/>
            </a:solidFill>
            <a:prstDash val="sysDash"/>
          </a:ln>
        </p:spPr>
        <p:txBody>
          <a:bodyPr wrap="square" lIns="72000" tIns="324000" rIns="72000" bIns="72000">
            <a:noAutofit/>
          </a:bodyPr>
          <a:lstStyle/>
          <a:p>
            <a:pPr marL="114300" marR="0" lvl="1" indent="-114300" algn="l" defTabSz="622300" rtl="0" eaLnBrk="1" fontAlgn="auto" latinLnBrk="0" hangingPunct="1">
              <a:lnSpc>
                <a:spcPts val="1700"/>
              </a:lnSpc>
              <a:spcBef>
                <a:spcPct val="0"/>
              </a:spcBef>
              <a:spcAft>
                <a:spcPts val="600"/>
              </a:spcAft>
              <a:buClr>
                <a:srgbClr val="92D050"/>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Alinhar o apoio internacional com os objetivos nacionais</a:t>
            </a:r>
          </a:p>
          <a:p>
            <a:pPr marL="114300" marR="0" lvl="1" indent="-114300" algn="l" defTabSz="622300" rtl="0" eaLnBrk="1" fontAlgn="auto" latinLnBrk="0" hangingPunct="1">
              <a:lnSpc>
                <a:spcPts val="1700"/>
              </a:lnSpc>
              <a:spcBef>
                <a:spcPct val="0"/>
              </a:spcBef>
              <a:spcAft>
                <a:spcPts val="600"/>
              </a:spcAft>
              <a:buClr>
                <a:srgbClr val="92D050"/>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Reconhecer onde os objetivos específicos têm interdependências com outras partes interessadas</a:t>
            </a:r>
          </a:p>
          <a:p>
            <a:pPr marL="114300" marR="0" lvl="1" indent="-114300" algn="l" defTabSz="622300" rtl="0" eaLnBrk="1" fontAlgn="auto" latinLnBrk="0" hangingPunct="1">
              <a:lnSpc>
                <a:spcPts val="1700"/>
              </a:lnSpc>
              <a:spcBef>
                <a:spcPct val="0"/>
              </a:spcBef>
              <a:spcAft>
                <a:spcPts val="600"/>
              </a:spcAft>
              <a:buClr>
                <a:srgbClr val="92D050"/>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Identificar a utilização mais estratégica de recursos e parceiros para atingir os objetivos</a:t>
            </a:r>
          </a:p>
          <a:p>
            <a:pPr marL="114300" marR="0" lvl="1" indent="-114300" algn="l" defTabSz="622300" rtl="0" eaLnBrk="1" fontAlgn="auto" latinLnBrk="0" hangingPunct="1">
              <a:lnSpc>
                <a:spcPts val="1700"/>
              </a:lnSpc>
              <a:spcBef>
                <a:spcPct val="0"/>
              </a:spcBef>
              <a:spcAft>
                <a:spcPts val="600"/>
              </a:spcAft>
              <a:buClr>
                <a:srgbClr val="92D050"/>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Identificar e alavancar esforços mais amplos de desenvolvimento e humanitários para maximizar os resultados</a:t>
            </a:r>
          </a:p>
        </p:txBody>
      </p:sp>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0" y="548879"/>
            <a:ext cx="12192000" cy="542723"/>
          </a:xfrm>
        </p:spPr>
        <p:txBody>
          <a:bodyPr numCol="1" spcCol="252000" anchor="t">
            <a:noAutofit/>
          </a:bodyPr>
          <a:lstStyle/>
          <a:p>
            <a:pPr>
              <a:spcBef>
                <a:spcPts val="600"/>
              </a:spcBef>
              <a:defRPr sz="2400">
                <a:solidFill>
                  <a:srgbClr val="103A71"/>
                </a:solidFill>
                <a:latin typeface="Arial" panose="020B0604020202020204" pitchFamily="34" charset="0"/>
                <a:cs typeface="Arial" panose="020B0604020202020204" pitchFamily="34" charset="0"/>
              </a:defRPr>
            </a:pPr>
            <a:r>
              <a:t>Quem poderia beneficiar da utilização de um ToC a nível setorial e porquê?</a:t>
            </a:r>
            <a:br>
              <a:rPr lang="en-GB" sz="1100" u="none" strike="noStrike" baseline="0" dirty="0">
                <a:solidFill>
                  <a:srgbClr val="103A71"/>
                </a:solidFill>
                <a:latin typeface="Arial" panose="020B0604020202020204" pitchFamily="34" charset="0"/>
                <a:cs typeface="Arial" panose="020B0604020202020204" pitchFamily="34" charset="0"/>
              </a:rPr>
            </a:br>
            <a:br>
              <a:rPr lang="en-GB" sz="1100" u="none" strike="noStrike" baseline="0" dirty="0">
                <a:solidFill>
                  <a:srgbClr val="103A71"/>
                </a:solidFill>
                <a:latin typeface="Arial" panose="020B0604020202020204" pitchFamily="34" charset="0"/>
                <a:cs typeface="Arial" panose="020B0604020202020204" pitchFamily="34" charset="0"/>
              </a:rPr>
            </a:br>
            <a:br>
              <a:rPr lang="en-GB" sz="1100" u="none" strike="noStrike" baseline="0" dirty="0">
                <a:solidFill>
                  <a:srgbClr val="103A71"/>
                </a:solidFill>
                <a:latin typeface="Arial" panose="020B0604020202020204" pitchFamily="34" charset="0"/>
                <a:cs typeface="Arial" panose="020B0604020202020204" pitchFamily="34" charset="0"/>
              </a:rPr>
            </a:br>
            <a:br>
              <a:rPr lang="en-GB" sz="1100" dirty="0">
                <a:solidFill>
                  <a:srgbClr val="103A71"/>
                </a:solidFill>
                <a:latin typeface="Arial" panose="020B0604020202020204" pitchFamily="34" charset="0"/>
                <a:cs typeface="Arial" panose="020B0604020202020204" pitchFamily="34" charset="0"/>
              </a:rPr>
            </a:br>
            <a:br>
              <a:rPr lang="en-GB" sz="1000" dirty="0">
                <a:solidFill>
                  <a:srgbClr val="103A71"/>
                </a:solidFill>
                <a:latin typeface="Arial" panose="020B0604020202020204" pitchFamily="34" charset="0"/>
                <a:cs typeface="Arial" panose="020B0604020202020204" pitchFamily="34" charset="0"/>
              </a:rPr>
            </a:br>
            <a:br>
              <a:rPr lang="en-GB" sz="1100" dirty="0">
                <a:solidFill>
                  <a:srgbClr val="103A71"/>
                </a:solidFill>
                <a:latin typeface="Arial" panose="020B0604020202020204" pitchFamily="34" charset="0"/>
                <a:cs typeface="Arial" panose="020B0604020202020204" pitchFamily="34" charset="0"/>
              </a:rPr>
            </a:br>
            <a:endParaRPr lang="en-GB" sz="1000"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1"/>
            <a:ext cx="12192000" cy="290471"/>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47C45EA-A998-43CE-98CE-D4E7B88400EE}"/>
              </a:ext>
            </a:extLst>
          </p:cNvPr>
          <p:cNvSpPr txBox="1"/>
          <p:nvPr/>
        </p:nvSpPr>
        <p:spPr>
          <a:xfrm>
            <a:off x="183815" y="1580749"/>
            <a:ext cx="9306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Arial" panose="020B0604020202020204" pitchFamily="34" charset="0"/>
                <a:cs typeface="Arial" panose="020B0604020202020204" pitchFamily="34" charset="0"/>
              </a:defRPr>
            </a:pPr>
            <a:r>
              <a:rPr kumimoji="0" sz="1400" b="1"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Quem</a:t>
            </a:r>
            <a:r>
              <a:rPr kumimoji="0" sz="1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t>
            </a:r>
            <a:r>
              <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74E0754-B129-492F-A254-C097539A80A5}"/>
              </a:ext>
            </a:extLst>
          </p:cNvPr>
          <p:cNvSpPr txBox="1"/>
          <p:nvPr/>
        </p:nvSpPr>
        <p:spPr>
          <a:xfrm>
            <a:off x="192722" y="2871857"/>
            <a:ext cx="10264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E7E6E6">
                    <a:lumMod val="50000"/>
                  </a:srgbClr>
                </a:solidFill>
                <a:latin typeface="Arial" panose="020B0604020202020204" pitchFamily="34" charset="0"/>
                <a:cs typeface="Arial" panose="020B0604020202020204" pitchFamily="34" charset="0"/>
              </a:defRPr>
            </a:pPr>
            <a:r>
              <a:rPr kumimoji="0" sz="1400" b="1"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Porquê</a:t>
            </a:r>
            <a:r>
              <a:rPr kumimoji="0" sz="1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p:txBody>
      </p:sp>
      <p:sp>
        <p:nvSpPr>
          <p:cNvPr id="32" name="Rectangle 31">
            <a:extLst>
              <a:ext uri="{FF2B5EF4-FFF2-40B4-BE49-F238E27FC236}">
                <a16:creationId xmlns:a16="http://schemas.microsoft.com/office/drawing/2014/main" id="{DD8CE329-FA2A-8E45-96FE-4AB971900633}"/>
              </a:ext>
            </a:extLst>
          </p:cNvPr>
          <p:cNvSpPr/>
          <p:nvPr/>
        </p:nvSpPr>
        <p:spPr>
          <a:xfrm>
            <a:off x="1590679" y="2921829"/>
            <a:ext cx="3017392" cy="3110671"/>
          </a:xfrm>
          <a:prstGeom prst="rect">
            <a:avLst/>
          </a:prstGeom>
          <a:solidFill>
            <a:schemeClr val="accent5">
              <a:lumMod val="20000"/>
              <a:lumOff val="80000"/>
              <a:alpha val="30320"/>
            </a:schemeClr>
          </a:solidFill>
          <a:ln w="12700">
            <a:solidFill>
              <a:srgbClr val="009FE3"/>
            </a:solidFill>
            <a:prstDash val="sysDash"/>
          </a:ln>
        </p:spPr>
        <p:txBody>
          <a:bodyPr wrap="square" lIns="72000" tIns="324000" rIns="72000" bIns="72000">
            <a:noAutofit/>
          </a:bodyPr>
          <a:lstStyle/>
          <a:p>
            <a:pPr marL="114300" marR="0" lvl="1" indent="-114300" algn="l" defTabSz="622300" rtl="0" eaLnBrk="1" fontAlgn="auto" latinLnBrk="0" hangingPunct="1">
              <a:lnSpc>
                <a:spcPts val="1700"/>
              </a:lnSpc>
              <a:spcBef>
                <a:spcPct val="0"/>
              </a:spcBef>
              <a:spcAft>
                <a:spcPts val="600"/>
              </a:spcAft>
              <a:buClr>
                <a:srgbClr val="009FE3"/>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Compreender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explicar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sistema</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ação</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minas a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nível</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nacional</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as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suas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interdependências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p>
          <a:p>
            <a:pPr marL="114300" marR="0" lvl="1" indent="-114300" algn="l" defTabSz="622300" rtl="0" eaLnBrk="1" fontAlgn="auto" latinLnBrk="0" hangingPunct="1">
              <a:lnSpc>
                <a:spcPts val="1700"/>
              </a:lnSpc>
              <a:spcBef>
                <a:spcPct val="0"/>
              </a:spcBef>
              <a:spcAft>
                <a:spcPts val="600"/>
              </a:spcAft>
              <a:buClr>
                <a:srgbClr val="009FE3"/>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Informar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elaboração</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políticas</a:t>
            </a:r>
            <a:endPar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ts val="1700"/>
              </a:lnSpc>
              <a:spcBef>
                <a:spcPct val="0"/>
              </a:spcBef>
              <a:spcAft>
                <a:spcPts val="600"/>
              </a:spcAft>
              <a:buClr>
                <a:srgbClr val="009FE3"/>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Coordenar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apoio</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nacional</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internacional</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identificar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lacunas</a:t>
            </a:r>
          </a:p>
          <a:p>
            <a:pPr marL="114300" marR="0" lvl="1" indent="-114300" algn="l" defTabSz="622300" rtl="0" eaLnBrk="1" fontAlgn="auto" latinLnBrk="0" hangingPunct="1">
              <a:lnSpc>
                <a:spcPts val="1700"/>
              </a:lnSpc>
              <a:spcBef>
                <a:spcPct val="0"/>
              </a:spcBef>
              <a:spcAft>
                <a:spcPts val="600"/>
              </a:spcAft>
              <a:buClr>
                <a:srgbClr val="009FE3"/>
              </a:buClr>
              <a:buSzTx/>
              <a:buFontTx/>
              <a:buChar char="•"/>
              <a:tabLst/>
              <a:defRPr sz="1400">
                <a:solidFill>
                  <a:srgbClr val="103A71"/>
                </a:solidFill>
                <a:latin typeface="Arial" panose="020B0604020202020204" pitchFamily="34" charset="0"/>
                <a:cs typeface="Arial" panose="020B0604020202020204" pitchFamily="34" charset="0"/>
              </a:defRPr>
            </a:pP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Identificar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alavancar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esforços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amplos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desenvolvimento</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humanitários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maximizar</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endParaRPr kumimoji="0" sz="14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ts val="1700"/>
              </a:lnSpc>
              <a:spcBef>
                <a:spcPct val="0"/>
              </a:spcBef>
              <a:spcAft>
                <a:spcPts val="600"/>
              </a:spcAft>
              <a:buClr>
                <a:srgbClr val="009FE3"/>
              </a:buClr>
              <a:buSzTx/>
              <a:buFontTx/>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1" indent="-114300" algn="l" defTabSz="622300" rtl="0" eaLnBrk="1" fontAlgn="auto" latinLnBrk="0" hangingPunct="1">
              <a:lnSpc>
                <a:spcPts val="1700"/>
              </a:lnSpc>
              <a:spcBef>
                <a:spcPct val="0"/>
              </a:spcBef>
              <a:spcAft>
                <a:spcPts val="600"/>
              </a:spcAft>
              <a:buClr>
                <a:srgbClr val="009FE3"/>
              </a:buClr>
              <a:buSzTx/>
              <a:buFontTx/>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Rounded Rectangle 32">
            <a:extLst>
              <a:ext uri="{FF2B5EF4-FFF2-40B4-BE49-F238E27FC236}">
                <a16:creationId xmlns:a16="http://schemas.microsoft.com/office/drawing/2014/main" id="{D9837FB8-5F57-764F-8597-618534DA2D32}"/>
              </a:ext>
            </a:extLst>
          </p:cNvPr>
          <p:cNvSpPr/>
          <p:nvPr/>
        </p:nvSpPr>
        <p:spPr>
          <a:xfrm>
            <a:off x="1590679" y="1460885"/>
            <a:ext cx="3017393" cy="659861"/>
          </a:xfrm>
          <a:prstGeom prst="roundRect">
            <a:avLst/>
          </a:prstGeom>
          <a:solidFill>
            <a:srgbClr val="009FE3"/>
          </a:solidFill>
        </p:spPr>
        <p:txBody>
          <a:bodyPr wrap="none" anchor="ctr">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solidFill>
                  <a:prstClr val="white"/>
                </a:solidFill>
                <a:latin typeface="Arial" panose="020B0604020202020204" pitchFamily="34" charset="0"/>
                <a:cs typeface="Arial" panose="020B0604020202020204" pitchFamily="34" charset="0"/>
              </a:defRPr>
            </a:pPr>
            <a:r>
              <a:rPr kumimoji="0"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Autoridades nacionais</a:t>
            </a:r>
          </a:p>
        </p:txBody>
      </p:sp>
      <p:sp>
        <p:nvSpPr>
          <p:cNvPr id="38" name="Rounded Rectangle 37">
            <a:extLst>
              <a:ext uri="{FF2B5EF4-FFF2-40B4-BE49-F238E27FC236}">
                <a16:creationId xmlns:a16="http://schemas.microsoft.com/office/drawing/2014/main" id="{15C097CA-E4A9-2840-A045-C463FB24F8B1}"/>
              </a:ext>
            </a:extLst>
          </p:cNvPr>
          <p:cNvSpPr/>
          <p:nvPr/>
        </p:nvSpPr>
        <p:spPr>
          <a:xfrm>
            <a:off x="5184224" y="1460885"/>
            <a:ext cx="3017391" cy="659861"/>
          </a:xfrm>
          <a:prstGeom prst="roundRect">
            <a:avLst/>
          </a:prstGeom>
          <a:solidFill>
            <a:srgbClr val="BACB4E"/>
          </a:solidFill>
        </p:spPr>
        <p:txBody>
          <a:bodyPr wrap="square" anchor="ctr">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solidFill>
                  <a:prstClr val="white"/>
                </a:solidFill>
                <a:latin typeface="Arial" panose="020B0604020202020204" pitchFamily="34" charset="0"/>
                <a:cs typeface="Arial" panose="020B0604020202020204" pitchFamily="34" charset="0"/>
              </a:defRPr>
            </a:pPr>
            <a:r>
              <a:rPr kumimoji="0"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Doadores</a:t>
            </a:r>
          </a:p>
        </p:txBody>
      </p:sp>
      <p:sp>
        <p:nvSpPr>
          <p:cNvPr id="39" name="Rounded Rectangle 38">
            <a:extLst>
              <a:ext uri="{FF2B5EF4-FFF2-40B4-BE49-F238E27FC236}">
                <a16:creationId xmlns:a16="http://schemas.microsoft.com/office/drawing/2014/main" id="{4B2197B6-CA30-4D43-A14A-7AF2D833FB93}"/>
              </a:ext>
            </a:extLst>
          </p:cNvPr>
          <p:cNvSpPr/>
          <p:nvPr/>
        </p:nvSpPr>
        <p:spPr>
          <a:xfrm>
            <a:off x="8816979" y="1462127"/>
            <a:ext cx="3009190" cy="657376"/>
          </a:xfrm>
          <a:prstGeom prst="roundRect">
            <a:avLst/>
          </a:prstGeom>
          <a:solidFill>
            <a:schemeClr val="accent1"/>
          </a:solidFill>
        </p:spPr>
        <p:txBody>
          <a:bodyPr wrap="square">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solidFill>
                  <a:prstClr val="white"/>
                </a:solidFill>
                <a:latin typeface="Arial" panose="020B0604020202020204" pitchFamily="34" charset="0"/>
                <a:cs typeface="Arial" panose="020B0604020202020204" pitchFamily="34" charset="0"/>
              </a:defRPr>
            </a:pPr>
            <a:r>
              <a:rPr kumimoji="0"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Parceiros</a:t>
            </a:r>
            <a:r>
              <a:rPr kumimoji="0"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Implementação</a:t>
            </a:r>
            <a:r>
              <a:rPr kumimoji="0"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40" name="Rounded Rectangle 39">
            <a:extLst>
              <a:ext uri="{FF2B5EF4-FFF2-40B4-BE49-F238E27FC236}">
                <a16:creationId xmlns:a16="http://schemas.microsoft.com/office/drawing/2014/main" id="{B0C6E760-6C74-6842-AD90-9E8B304ED562}"/>
              </a:ext>
            </a:extLst>
          </p:cNvPr>
          <p:cNvSpPr/>
          <p:nvPr/>
        </p:nvSpPr>
        <p:spPr>
          <a:xfrm>
            <a:off x="1590678" y="2621945"/>
            <a:ext cx="3017394" cy="549710"/>
          </a:xfrm>
          <a:prstGeom prst="roundRect">
            <a:avLst/>
          </a:prstGeom>
          <a:solidFill>
            <a:srgbClr val="009FE3"/>
          </a:solidFill>
          <a:ln w="19050">
            <a:solidFill>
              <a:srgbClr val="009FE3"/>
            </a:solidFill>
          </a:ln>
        </p:spPr>
        <p:txBody>
          <a:bodyPr wrap="square" lIns="72000" tIns="72000" rIns="72000" bIns="36000" anchor="ctr">
            <a:spAutoFit/>
          </a:bodyPr>
          <a:lstStyle/>
          <a:p>
            <a:pPr marL="0" marR="0" lvl="1" indent="0" algn="ctr" defTabSz="622300" rtl="0" eaLnBrk="1" fontAlgn="auto" latinLnBrk="0" hangingPunct="1">
              <a:lnSpc>
                <a:spcPct val="90000"/>
              </a:lnSpc>
              <a:spcBef>
                <a:spcPct val="0"/>
              </a:spcBef>
              <a:spcAft>
                <a:spcPct val="15000"/>
              </a:spcAft>
              <a:buClrTx/>
              <a:buSzTx/>
              <a:buFontTx/>
              <a:buNone/>
              <a:tabLst/>
              <a:defRPr sz="1400" b="1">
                <a:solidFill>
                  <a:prstClr val="white"/>
                </a:solidFill>
                <a:latin typeface="Arial" panose="020B0604020202020204" pitchFamily="34" charset="0"/>
                <a:cs typeface="Arial" panose="020B0604020202020204" pitchFamily="34" charset="0"/>
              </a:defRPr>
            </a:pPr>
            <a:r>
              <a:rPr kumimoji="0"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Como instrumento de coordenação e gestão para: </a:t>
            </a:r>
          </a:p>
        </p:txBody>
      </p:sp>
      <p:cxnSp>
        <p:nvCxnSpPr>
          <p:cNvPr id="44" name="Straight Arrow Connector 43">
            <a:extLst>
              <a:ext uri="{FF2B5EF4-FFF2-40B4-BE49-F238E27FC236}">
                <a16:creationId xmlns:a16="http://schemas.microsoft.com/office/drawing/2014/main" id="{5DCF5306-8D4F-1D4D-BEE5-78C6F8FC58D4}"/>
              </a:ext>
            </a:extLst>
          </p:cNvPr>
          <p:cNvCxnSpPr>
            <a:cxnSpLocks/>
          </p:cNvCxnSpPr>
          <p:nvPr/>
        </p:nvCxnSpPr>
        <p:spPr>
          <a:xfrm>
            <a:off x="4620771" y="1790815"/>
            <a:ext cx="539283" cy="0"/>
          </a:xfrm>
          <a:prstGeom prst="straightConnector1">
            <a:avLst/>
          </a:prstGeom>
          <a:ln w="889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C541E69-5416-774F-B6C0-5BA3E582E601}"/>
              </a:ext>
            </a:extLst>
          </p:cNvPr>
          <p:cNvCxnSpPr>
            <a:cxnSpLocks/>
          </p:cNvCxnSpPr>
          <p:nvPr/>
        </p:nvCxnSpPr>
        <p:spPr>
          <a:xfrm flipH="1">
            <a:off x="3099375" y="2080452"/>
            <a:ext cx="1" cy="574750"/>
          </a:xfrm>
          <a:prstGeom prst="straightConnector1">
            <a:avLst/>
          </a:prstGeom>
          <a:ln w="25400">
            <a:solidFill>
              <a:srgbClr val="009FE3"/>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4E3732E4-6C55-9B40-80FA-B2E294032B1F}"/>
              </a:ext>
            </a:extLst>
          </p:cNvPr>
          <p:cNvSpPr/>
          <p:nvPr/>
        </p:nvSpPr>
        <p:spPr>
          <a:xfrm>
            <a:off x="5197479" y="2621945"/>
            <a:ext cx="3017394" cy="549710"/>
          </a:xfrm>
          <a:prstGeom prst="roundRect">
            <a:avLst/>
          </a:prstGeom>
          <a:solidFill>
            <a:srgbClr val="BACB4E"/>
          </a:solidFill>
          <a:ln w="19050">
            <a:solidFill>
              <a:srgbClr val="BACB4E"/>
            </a:solidFill>
          </a:ln>
        </p:spPr>
        <p:txBody>
          <a:bodyPr wrap="square" lIns="72000" tIns="72000" rIns="72000" bIns="36000" anchor="ctr">
            <a:spAutoFit/>
          </a:bodyPr>
          <a:lstStyle/>
          <a:p>
            <a:pPr marL="0" marR="0" lvl="1" indent="0" algn="ctr" defTabSz="622300" rtl="0" eaLnBrk="1" fontAlgn="auto" latinLnBrk="0" hangingPunct="1">
              <a:lnSpc>
                <a:spcPct val="90000"/>
              </a:lnSpc>
              <a:spcBef>
                <a:spcPct val="0"/>
              </a:spcBef>
              <a:spcAft>
                <a:spcPct val="15000"/>
              </a:spcAft>
              <a:buClrTx/>
              <a:buSzTx/>
              <a:buFontTx/>
              <a:buNone/>
              <a:tabLst/>
              <a:defRPr sz="1400" b="1">
                <a:solidFill>
                  <a:prstClr val="white"/>
                </a:solidFill>
                <a:latin typeface="Arial" panose="020B0604020202020204" pitchFamily="34" charset="0"/>
                <a:cs typeface="Arial" panose="020B0604020202020204" pitchFamily="34" charset="0"/>
              </a:defRPr>
            </a:pPr>
            <a:r>
              <a:rPr kumimoji="0"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Como </a:t>
            </a:r>
            <a:b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ferramenta de design e avaliação para: </a:t>
            </a:r>
          </a:p>
        </p:txBody>
      </p:sp>
      <p:sp>
        <p:nvSpPr>
          <p:cNvPr id="46" name="Rounded Rectangle 45">
            <a:extLst>
              <a:ext uri="{FF2B5EF4-FFF2-40B4-BE49-F238E27FC236}">
                <a16:creationId xmlns:a16="http://schemas.microsoft.com/office/drawing/2014/main" id="{E982A392-980D-2648-B02F-430FA683C40D}"/>
              </a:ext>
            </a:extLst>
          </p:cNvPr>
          <p:cNvSpPr/>
          <p:nvPr/>
        </p:nvSpPr>
        <p:spPr>
          <a:xfrm>
            <a:off x="8816979" y="2604068"/>
            <a:ext cx="3017394" cy="585464"/>
          </a:xfrm>
          <a:prstGeom prst="roundRect">
            <a:avLst/>
          </a:prstGeom>
          <a:solidFill>
            <a:schemeClr val="accent1"/>
          </a:solidFill>
          <a:ln w="19050">
            <a:solidFill>
              <a:schemeClr val="accent1"/>
            </a:solidFill>
          </a:ln>
        </p:spPr>
        <p:txBody>
          <a:bodyPr wrap="square" lIns="72000" tIns="72000" rIns="72000" bIns="36000" anchor="ctr">
            <a:noAutofit/>
          </a:bodyPr>
          <a:lstStyle/>
          <a:p>
            <a:pPr marL="0" marR="0" lvl="1" indent="0" algn="ctr" defTabSz="622300" rtl="0" eaLnBrk="1" fontAlgn="auto" latinLnBrk="0" hangingPunct="1">
              <a:lnSpc>
                <a:spcPct val="90000"/>
              </a:lnSpc>
              <a:spcBef>
                <a:spcPct val="0"/>
              </a:spcBef>
              <a:spcAft>
                <a:spcPct val="15000"/>
              </a:spcAft>
              <a:buClrTx/>
              <a:buSzTx/>
              <a:buFontTx/>
              <a:buNone/>
              <a:tabLst/>
              <a:defRPr sz="1400" b="1">
                <a:solidFill>
                  <a:prstClr val="white"/>
                </a:solidFill>
                <a:latin typeface="Arial" panose="020B0604020202020204" pitchFamily="34" charset="0"/>
                <a:cs typeface="Arial" panose="020B0604020202020204" pitchFamily="34" charset="0"/>
              </a:defRPr>
            </a:pPr>
            <a:r>
              <a:rPr kumimoji="0"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Como ferramenta de design e MEL para:</a:t>
            </a:r>
          </a:p>
        </p:txBody>
      </p:sp>
      <p:cxnSp>
        <p:nvCxnSpPr>
          <p:cNvPr id="47" name="Straight Arrow Connector 46">
            <a:extLst>
              <a:ext uri="{FF2B5EF4-FFF2-40B4-BE49-F238E27FC236}">
                <a16:creationId xmlns:a16="http://schemas.microsoft.com/office/drawing/2014/main" id="{F75037E0-B4F2-C74C-9003-5F520F7FBB7E}"/>
              </a:ext>
            </a:extLst>
          </p:cNvPr>
          <p:cNvCxnSpPr>
            <a:cxnSpLocks/>
          </p:cNvCxnSpPr>
          <p:nvPr/>
        </p:nvCxnSpPr>
        <p:spPr>
          <a:xfrm>
            <a:off x="8240271" y="1790815"/>
            <a:ext cx="539283" cy="0"/>
          </a:xfrm>
          <a:prstGeom prst="straightConnector1">
            <a:avLst/>
          </a:prstGeom>
          <a:ln w="889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35A2192-A42A-FB42-AAB9-88A59A6F4F07}"/>
              </a:ext>
            </a:extLst>
          </p:cNvPr>
          <p:cNvCxnSpPr>
            <a:cxnSpLocks/>
          </p:cNvCxnSpPr>
          <p:nvPr/>
        </p:nvCxnSpPr>
        <p:spPr>
          <a:xfrm flipH="1">
            <a:off x="6655375" y="2080452"/>
            <a:ext cx="1" cy="574750"/>
          </a:xfrm>
          <a:prstGeom prst="straightConnector1">
            <a:avLst/>
          </a:prstGeom>
          <a:ln w="25400">
            <a:solidFill>
              <a:srgbClr val="BACB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7910C9E-A7DA-5D4A-A0E2-12F2A92CC12C}"/>
              </a:ext>
            </a:extLst>
          </p:cNvPr>
          <p:cNvCxnSpPr>
            <a:cxnSpLocks/>
          </p:cNvCxnSpPr>
          <p:nvPr/>
        </p:nvCxnSpPr>
        <p:spPr>
          <a:xfrm flipH="1">
            <a:off x="10262175" y="2080452"/>
            <a:ext cx="1" cy="57475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EA38B9E-5A87-F1EC-BAC5-338E24E5BD4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315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6858000"/>
          </a:xfrm>
          <a:prstGeom prst="rect">
            <a:avLst/>
          </a:prstGeom>
          <a:solidFill>
            <a:srgbClr val="103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itle 1">
            <a:extLst>
              <a:ext uri="{FF2B5EF4-FFF2-40B4-BE49-F238E27FC236}">
                <a16:creationId xmlns:a16="http://schemas.microsoft.com/office/drawing/2014/main" id="{8C622800-630D-7B15-2BE0-7787AB7908AE}"/>
              </a:ext>
            </a:extLst>
          </p:cNvPr>
          <p:cNvSpPr txBox="1">
            <a:spLocks/>
          </p:cNvSpPr>
          <p:nvPr/>
        </p:nvSpPr>
        <p:spPr>
          <a:xfrm>
            <a:off x="994609" y="1153361"/>
            <a:ext cx="5459979" cy="5498432"/>
          </a:xfrm>
          <a:prstGeom prst="rect">
            <a:avLst/>
          </a:prstGeom>
        </p:spPr>
        <p:txBody>
          <a:bodyPr vert="horz" lIns="91440" tIns="45720" rIns="91440" bIns="45720" anchor="t">
            <a:normAutofit/>
          </a:bodyPr>
          <a:lstStyle>
            <a:lvl1pPr algn="ctr" defTabSz="914400" rtl="0" eaLnBrk="1" latinLnBrk="0" hangingPunct="1">
              <a:lnSpc>
                <a:spcPct val="90000"/>
              </a:lnSpc>
              <a:spcBef>
                <a:spcPct val="0"/>
              </a:spcBef>
              <a:buNone/>
              <a:defRPr sz="6300" b="0" i="0" kern="1200">
                <a:solidFill>
                  <a:schemeClr val="tx1"/>
                </a:solidFill>
                <a:latin typeface="Arial" panose="020B0604020202020204" pitchFamily="34" charset="0"/>
                <a:ea typeface="+mj-ea"/>
                <a:cs typeface="+mj-cs"/>
              </a:defRPr>
            </a:lvl1pPr>
          </a:lstStyle>
          <a:p>
            <a:pPr algn="l">
              <a:lnSpc>
                <a:spcPts val="2560"/>
              </a:lnSpc>
            </a:pPr>
            <a:r>
              <a:rPr sz="2700" b="1" dirty="0" err="1">
                <a:solidFill>
                  <a:srgbClr val="BACB4E"/>
                </a:solidFill>
                <a:cs typeface="Arial" panose="020B0604020202020204" pitchFamily="34" charset="0"/>
              </a:rPr>
              <a:t>Indicadores</a:t>
            </a:r>
            <a:br>
              <a:rPr lang="en-US" sz="1800" dirty="0">
                <a:solidFill>
                  <a:srgbClr val="000000"/>
                </a:solidFill>
              </a:rPr>
            </a:br>
            <a:br>
              <a:rPr lang="en-US" sz="1800" dirty="0">
                <a:solidFill>
                  <a:srgbClr val="000000"/>
                </a:solidFill>
              </a:rPr>
            </a:br>
            <a:r>
              <a:rPr sz="1800" dirty="0" err="1">
                <a:solidFill>
                  <a:schemeClr val="bg1"/>
                </a:solidFill>
              </a:rPr>
              <a:t>Os</a:t>
            </a:r>
            <a:r>
              <a:rPr sz="1800" dirty="0">
                <a:solidFill>
                  <a:schemeClr val="bg1"/>
                </a:solidFill>
              </a:rPr>
              <a:t> </a:t>
            </a:r>
            <a:r>
              <a:rPr sz="1800" dirty="0" err="1">
                <a:solidFill>
                  <a:schemeClr val="bg1"/>
                </a:solidFill>
              </a:rPr>
              <a:t>indicadores</a:t>
            </a:r>
            <a:r>
              <a:rPr sz="1800" dirty="0">
                <a:solidFill>
                  <a:schemeClr val="bg1"/>
                </a:solidFill>
              </a:rPr>
              <a:t> </a:t>
            </a:r>
            <a:r>
              <a:rPr sz="1800" dirty="0" err="1">
                <a:solidFill>
                  <a:schemeClr val="bg1"/>
                </a:solidFill>
              </a:rPr>
              <a:t>apresentados</a:t>
            </a:r>
            <a:r>
              <a:rPr sz="1800" dirty="0">
                <a:solidFill>
                  <a:schemeClr val="bg1"/>
                </a:solidFill>
              </a:rPr>
              <a:t> a </a:t>
            </a:r>
            <a:r>
              <a:rPr sz="1800" dirty="0" err="1">
                <a:solidFill>
                  <a:schemeClr val="bg1"/>
                </a:solidFill>
              </a:rPr>
              <a:t>seguir</a:t>
            </a:r>
            <a:r>
              <a:rPr sz="1800" dirty="0">
                <a:solidFill>
                  <a:schemeClr val="bg1"/>
                </a:solidFill>
              </a:rPr>
              <a:t> </a:t>
            </a:r>
            <a:r>
              <a:rPr sz="1800" dirty="0" err="1">
                <a:solidFill>
                  <a:schemeClr val="bg1"/>
                </a:solidFill>
              </a:rPr>
              <a:t>formam</a:t>
            </a:r>
            <a:r>
              <a:rPr sz="1800" dirty="0">
                <a:solidFill>
                  <a:schemeClr val="bg1"/>
                </a:solidFill>
              </a:rPr>
              <a:t> um banco de </a:t>
            </a:r>
            <a:r>
              <a:rPr sz="1800" dirty="0" err="1">
                <a:solidFill>
                  <a:schemeClr val="bg1"/>
                </a:solidFill>
              </a:rPr>
              <a:t>indicadores</a:t>
            </a:r>
            <a:r>
              <a:rPr sz="1800" dirty="0">
                <a:solidFill>
                  <a:schemeClr val="bg1"/>
                </a:solidFill>
              </a:rPr>
              <a:t> para </a:t>
            </a:r>
            <a:r>
              <a:rPr sz="1800" dirty="0" err="1">
                <a:solidFill>
                  <a:schemeClr val="bg1"/>
                </a:solidFill>
              </a:rPr>
              <a:t>apoiar</a:t>
            </a:r>
            <a:r>
              <a:rPr sz="1800" dirty="0">
                <a:solidFill>
                  <a:schemeClr val="bg1"/>
                </a:solidFill>
              </a:rPr>
              <a:t> a </a:t>
            </a:r>
            <a:r>
              <a:rPr sz="1800" dirty="0" err="1">
                <a:solidFill>
                  <a:schemeClr val="bg1"/>
                </a:solidFill>
              </a:rPr>
              <a:t>teoria</a:t>
            </a:r>
            <a:r>
              <a:rPr sz="1800" dirty="0">
                <a:solidFill>
                  <a:schemeClr val="bg1"/>
                </a:solidFill>
              </a:rPr>
              <a:t> da </a:t>
            </a:r>
            <a:r>
              <a:rPr sz="1800" dirty="0" err="1">
                <a:solidFill>
                  <a:schemeClr val="bg1"/>
                </a:solidFill>
              </a:rPr>
              <a:t>mudança</a:t>
            </a:r>
            <a:r>
              <a:rPr sz="1800" dirty="0">
                <a:solidFill>
                  <a:schemeClr val="bg1"/>
                </a:solidFill>
              </a:rPr>
              <a:t>. </a:t>
            </a:r>
            <a:r>
              <a:rPr sz="1800" dirty="0" err="1">
                <a:solidFill>
                  <a:schemeClr val="bg1"/>
                </a:solidFill>
              </a:rPr>
              <a:t>Nem</a:t>
            </a:r>
            <a:r>
              <a:rPr sz="1800" dirty="0">
                <a:solidFill>
                  <a:schemeClr val="bg1"/>
                </a:solidFill>
              </a:rPr>
              <a:t> </a:t>
            </a:r>
            <a:r>
              <a:rPr sz="1800" dirty="0" err="1">
                <a:solidFill>
                  <a:schemeClr val="bg1"/>
                </a:solidFill>
              </a:rPr>
              <a:t>todos</a:t>
            </a:r>
            <a:r>
              <a:rPr sz="1800" dirty="0">
                <a:solidFill>
                  <a:schemeClr val="bg1"/>
                </a:solidFill>
              </a:rPr>
              <a:t> </a:t>
            </a:r>
            <a:r>
              <a:rPr sz="1800" dirty="0" err="1">
                <a:solidFill>
                  <a:schemeClr val="bg1"/>
                </a:solidFill>
              </a:rPr>
              <a:t>os</a:t>
            </a:r>
            <a:r>
              <a:rPr sz="1800" dirty="0">
                <a:solidFill>
                  <a:schemeClr val="bg1"/>
                </a:solidFill>
              </a:rPr>
              <a:t> </a:t>
            </a:r>
            <a:r>
              <a:rPr sz="1800" dirty="0" err="1">
                <a:solidFill>
                  <a:schemeClr val="bg1"/>
                </a:solidFill>
              </a:rPr>
              <a:t>indicadores</a:t>
            </a:r>
            <a:r>
              <a:rPr sz="1800" dirty="0">
                <a:solidFill>
                  <a:schemeClr val="bg1"/>
                </a:solidFill>
              </a:rPr>
              <a:t> </a:t>
            </a:r>
            <a:r>
              <a:rPr sz="1800" dirty="0" err="1">
                <a:solidFill>
                  <a:schemeClr val="bg1"/>
                </a:solidFill>
              </a:rPr>
              <a:t>serão</a:t>
            </a:r>
            <a:r>
              <a:rPr sz="1800" dirty="0">
                <a:solidFill>
                  <a:schemeClr val="bg1"/>
                </a:solidFill>
              </a:rPr>
              <a:t> </a:t>
            </a:r>
            <a:r>
              <a:rPr sz="1800" dirty="0" err="1">
                <a:solidFill>
                  <a:schemeClr val="bg1"/>
                </a:solidFill>
              </a:rPr>
              <a:t>adequados</a:t>
            </a:r>
            <a:r>
              <a:rPr sz="1800" dirty="0">
                <a:solidFill>
                  <a:schemeClr val="bg1"/>
                </a:solidFill>
              </a:rPr>
              <a:t> </a:t>
            </a:r>
            <a:r>
              <a:rPr sz="1800" dirty="0" err="1">
                <a:solidFill>
                  <a:schemeClr val="bg1"/>
                </a:solidFill>
              </a:rPr>
              <a:t>ou</a:t>
            </a:r>
            <a:r>
              <a:rPr sz="1800" dirty="0">
                <a:solidFill>
                  <a:schemeClr val="bg1"/>
                </a:solidFill>
              </a:rPr>
              <a:t> </a:t>
            </a:r>
            <a:r>
              <a:rPr sz="1800" dirty="0" err="1">
                <a:solidFill>
                  <a:schemeClr val="bg1"/>
                </a:solidFill>
              </a:rPr>
              <a:t>relevantes</a:t>
            </a:r>
            <a:r>
              <a:rPr sz="1800" dirty="0">
                <a:solidFill>
                  <a:schemeClr val="bg1"/>
                </a:solidFill>
              </a:rPr>
              <a:t> para </a:t>
            </a:r>
            <a:r>
              <a:rPr sz="1800" dirty="0" err="1">
                <a:solidFill>
                  <a:schemeClr val="bg1"/>
                </a:solidFill>
              </a:rPr>
              <a:t>cada</a:t>
            </a:r>
            <a:r>
              <a:rPr sz="1800" dirty="0">
                <a:solidFill>
                  <a:schemeClr val="bg1"/>
                </a:solidFill>
              </a:rPr>
              <a:t> </a:t>
            </a:r>
            <a:r>
              <a:rPr sz="1800" dirty="0" err="1">
                <a:solidFill>
                  <a:schemeClr val="bg1"/>
                </a:solidFill>
              </a:rPr>
              <a:t>programa</a:t>
            </a:r>
            <a:r>
              <a:rPr sz="1800" dirty="0">
                <a:solidFill>
                  <a:schemeClr val="bg1"/>
                </a:solidFill>
              </a:rPr>
              <a:t>.</a:t>
            </a:r>
          </a:p>
          <a:p>
            <a:pPr algn="l">
              <a:lnSpc>
                <a:spcPts val="2560"/>
              </a:lnSpc>
            </a:pPr>
            <a:endParaRPr lang="en-US" sz="1800" dirty="0">
              <a:solidFill>
                <a:schemeClr val="bg1"/>
              </a:solidFill>
            </a:endParaRPr>
          </a:p>
          <a:p>
            <a:pPr algn="l">
              <a:lnSpc>
                <a:spcPts val="2560"/>
              </a:lnSpc>
              <a:defRPr sz="1800">
                <a:solidFill>
                  <a:schemeClr val="bg1"/>
                </a:solidFill>
              </a:defRPr>
            </a:pPr>
            <a:r>
              <a:rPr dirty="0" err="1"/>
              <a:t>Esses</a:t>
            </a:r>
            <a:r>
              <a:rPr dirty="0"/>
              <a:t> </a:t>
            </a:r>
            <a:r>
              <a:rPr dirty="0" err="1"/>
              <a:t>indicadores</a:t>
            </a:r>
            <a:r>
              <a:rPr dirty="0"/>
              <a:t> </a:t>
            </a:r>
            <a:r>
              <a:rPr dirty="0" err="1"/>
              <a:t>ajudam</a:t>
            </a:r>
            <a:r>
              <a:rPr dirty="0"/>
              <a:t> a </a:t>
            </a:r>
            <a:r>
              <a:rPr dirty="0" err="1"/>
              <a:t>teoria</a:t>
            </a:r>
            <a:r>
              <a:rPr dirty="0"/>
              <a:t> da </a:t>
            </a:r>
            <a:r>
              <a:rPr dirty="0" err="1"/>
              <a:t>mudança</a:t>
            </a:r>
            <a:r>
              <a:rPr dirty="0"/>
              <a:t> a se </a:t>
            </a:r>
            <a:r>
              <a:rPr dirty="0" err="1"/>
              <a:t>traduzir</a:t>
            </a:r>
            <a:r>
              <a:rPr dirty="0"/>
              <a:t> </a:t>
            </a:r>
            <a:r>
              <a:rPr dirty="0" err="1"/>
              <a:t>em</a:t>
            </a:r>
            <a:r>
              <a:rPr dirty="0"/>
              <a:t> um </a:t>
            </a:r>
            <a:r>
              <a:rPr dirty="0" err="1"/>
              <a:t>quadro</a:t>
            </a:r>
            <a:r>
              <a:rPr dirty="0"/>
              <a:t> de </a:t>
            </a:r>
            <a:r>
              <a:rPr dirty="0" err="1"/>
              <a:t>resultados</a:t>
            </a:r>
            <a:r>
              <a:rPr dirty="0"/>
              <a:t> e, </a:t>
            </a:r>
            <a:r>
              <a:rPr dirty="0" err="1"/>
              <a:t>ao</a:t>
            </a:r>
            <a:r>
              <a:rPr dirty="0"/>
              <a:t> </a:t>
            </a:r>
            <a:r>
              <a:rPr dirty="0" err="1"/>
              <a:t>ter</a:t>
            </a:r>
            <a:r>
              <a:rPr dirty="0"/>
              <a:t> um conjunto </a:t>
            </a:r>
            <a:r>
              <a:rPr dirty="0" err="1"/>
              <a:t>comum</a:t>
            </a:r>
            <a:r>
              <a:rPr dirty="0"/>
              <a:t> de </a:t>
            </a:r>
            <a:r>
              <a:rPr dirty="0" err="1"/>
              <a:t>indicadores</a:t>
            </a:r>
            <a:r>
              <a:rPr dirty="0"/>
              <a:t>, </a:t>
            </a:r>
            <a:r>
              <a:rPr dirty="0" err="1"/>
              <a:t>pode</a:t>
            </a:r>
            <a:r>
              <a:rPr dirty="0"/>
              <a:t> </a:t>
            </a:r>
            <a:r>
              <a:rPr dirty="0" err="1"/>
              <a:t>potencialmente</a:t>
            </a:r>
            <a:r>
              <a:rPr dirty="0"/>
              <a:t> </a:t>
            </a:r>
            <a:r>
              <a:rPr dirty="0" err="1"/>
              <a:t>simplificar</a:t>
            </a:r>
            <a:r>
              <a:rPr dirty="0"/>
              <a:t> </a:t>
            </a:r>
            <a:r>
              <a:rPr dirty="0" err="1"/>
              <a:t>os</a:t>
            </a:r>
            <a:r>
              <a:rPr dirty="0"/>
              <a:t> </a:t>
            </a:r>
            <a:r>
              <a:rPr dirty="0" err="1"/>
              <a:t>relatórios</a:t>
            </a:r>
            <a:r>
              <a:rPr dirty="0"/>
              <a:t> para </a:t>
            </a:r>
            <a:r>
              <a:rPr dirty="0" err="1"/>
              <a:t>os</a:t>
            </a:r>
            <a:r>
              <a:rPr dirty="0"/>
              <a:t> </a:t>
            </a:r>
            <a:r>
              <a:rPr dirty="0" err="1"/>
              <a:t>parceiros</a:t>
            </a:r>
            <a:r>
              <a:rPr dirty="0"/>
              <a:t> de </a:t>
            </a:r>
            <a:r>
              <a:rPr dirty="0" err="1"/>
              <a:t>implementação</a:t>
            </a:r>
            <a:r>
              <a:rPr dirty="0"/>
              <a:t>, </a:t>
            </a:r>
            <a:r>
              <a:rPr dirty="0" err="1"/>
              <a:t>incentivando</a:t>
            </a:r>
            <a:r>
              <a:rPr dirty="0"/>
              <a:t> </a:t>
            </a:r>
            <a:r>
              <a:rPr dirty="0" err="1"/>
              <a:t>uma</a:t>
            </a:r>
            <a:r>
              <a:rPr dirty="0"/>
              <a:t> base de </a:t>
            </a:r>
            <a:r>
              <a:rPr dirty="0" err="1"/>
              <a:t>evidências</a:t>
            </a:r>
            <a:r>
              <a:rPr dirty="0"/>
              <a:t> </a:t>
            </a:r>
            <a:r>
              <a:rPr dirty="0" err="1"/>
              <a:t>partilhadas</a:t>
            </a:r>
            <a:r>
              <a:rPr dirty="0"/>
              <a:t> </a:t>
            </a:r>
            <a:r>
              <a:rPr dirty="0" err="1"/>
              <a:t>em</a:t>
            </a:r>
            <a:r>
              <a:rPr dirty="0"/>
              <a:t> </a:t>
            </a:r>
            <a:r>
              <a:rPr dirty="0" err="1"/>
              <a:t>todo</a:t>
            </a:r>
            <a:r>
              <a:rPr dirty="0"/>
              <a:t> o </a:t>
            </a:r>
            <a:r>
              <a:rPr dirty="0" err="1"/>
              <a:t>setor</a:t>
            </a:r>
            <a:r>
              <a:rPr dirty="0"/>
              <a:t>.</a:t>
            </a:r>
            <a:endParaRPr lang="en-GB" dirty="0">
              <a:solidFill>
                <a:schemeClr val="bg1"/>
              </a:solidFill>
            </a:endParaRPr>
          </a:p>
        </p:txBody>
      </p:sp>
      <p:sp>
        <p:nvSpPr>
          <p:cNvPr id="2" name="Slide Number Placeholder 5">
            <a:extLst>
              <a:ext uri="{FF2B5EF4-FFF2-40B4-BE49-F238E27FC236}">
                <a16:creationId xmlns:a16="http://schemas.microsoft.com/office/drawing/2014/main" id="{75C0FCD8-2442-FEC1-AABA-24827B552624}"/>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50</a:t>
            </a:fld>
            <a:endParaRPr lang="en-GB" dirty="0"/>
          </a:p>
        </p:txBody>
      </p:sp>
    </p:spTree>
    <p:extLst>
      <p:ext uri="{BB962C8B-B14F-4D97-AF65-F5344CB8AC3E}">
        <p14:creationId xmlns:p14="http://schemas.microsoft.com/office/powerpoint/2010/main" val="4251943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82568" y="414955"/>
            <a:ext cx="11448278"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000" kern="1200">
                <a:ln>
                  <a:noFill/>
                </a:ln>
                <a:effectLst/>
                <a:uLnTx/>
                <a:uFillTx/>
                <a:latin typeface="Arial" panose="020B0604020202020204" pitchFamily="34" charset="0"/>
                <a:ea typeface="+mn-ea"/>
                <a:cs typeface="Arial" panose="020B0604020202020204" pitchFamily="34" charset="0"/>
              </a:defRPr>
            </a:pPr>
            <a:r>
              <a:rPr>
                <a:solidFill>
                  <a:srgbClr val="103A71"/>
                </a:solidFill>
              </a:rPr>
              <a:t>Indicadores – </a:t>
            </a:r>
            <a:r>
              <a:rPr>
                <a:solidFill>
                  <a:srgbClr val="44546A"/>
                </a:solidFill>
              </a:rPr>
              <a:t>O que está incluído no banco de indicadores? </a:t>
            </a:r>
            <a:endParaRPr kumimoji="0" lang="en-GB" sz="120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230668DA-E3B1-CD45-A24B-4C8E41549CC0}"/>
              </a:ext>
            </a:extLst>
          </p:cNvPr>
          <p:cNvSpPr/>
          <p:nvPr/>
        </p:nvSpPr>
        <p:spPr>
          <a:xfrm>
            <a:off x="382568" y="1020097"/>
            <a:ext cx="5552067" cy="5345078"/>
          </a:xfrm>
          <a:prstGeom prst="rect">
            <a:avLst/>
          </a:prstGeom>
        </p:spPr>
        <p:txBody>
          <a:bodyPr wrap="square" lIns="0" tIns="45720" rIns="91440" bIns="45720" numCol="1" spcCol="288000" anchor="t">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a:ea typeface="+mn-ea"/>
                <a:cs typeface="Arial"/>
              </a:defRPr>
            </a:pPr>
            <a:r>
              <a:rPr sz="1100"/>
              <a:t>O banco de indicadores foi desenvolvido para fornecer uma maneira consistente de relatar o ToC e acompanhar o progresso no programa, país e nível global. Esses indicadores refletem diferentes tipos de programação de ação de minas e incluem indicadores de género, inclusão, defesa, sensibilidade a conflitos e meio ambiente.  </a:t>
            </a:r>
          </a:p>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a:ea typeface="+mn-ea"/>
                <a:cs typeface="Arial"/>
              </a:defRPr>
            </a:pPr>
            <a:r>
              <a:rPr sz="1100"/>
              <a:t>No total, o banco de indicadores tem 130 indicadores em todas as saídas, resultados e impactos. 54 dos 130 indicadores foram identificados como indicadores-chave sugeridos (ou mínimos) que devem ser aplicáveis em todos os contextos. Para acompanhar eficazmente os progressos realizados, as partes interessadas na luta contra as minas (autoridades nacionais, doadores e executores) só devem escolher indicadores do banco que sejam relevantes para os seus programas.</a:t>
            </a:r>
            <a:endParaRPr kumimoji="0" lang="en-GB" sz="1100" b="1" i="1" u="none" strike="noStrike" kern="1200" cap="none" spc="0" normalizeH="0" baseline="0" noProof="0" dirty="0">
              <a:ln>
                <a:noFill/>
              </a:ln>
              <a:solidFill>
                <a:srgbClr val="00206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a:ea typeface="+mn-ea"/>
                <a:cs typeface="Arial"/>
              </a:defRPr>
            </a:pPr>
            <a:r>
              <a:rPr sz="1100" b="1" i="1"/>
              <a:t>Indicadores-chave (ou mínimos) </a:t>
            </a:r>
            <a:r>
              <a:rPr sz="1100"/>
              <a:t>– cada impacto, resultado e resultado tem entre um e sete indicadores-chave para ajudar a responder à declaração de resultado/resultado. No nível de saída, os indicadores correspondem aos requisitos mínimos de dados IMAS na IMAS 05.10. No nível de impacto e resultado, estes são os principais indicadores que respondem à declaração de impacto/resultado.</a:t>
            </a:r>
          </a:p>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a:ea typeface="+mn-ea"/>
                <a:cs typeface="Arial"/>
              </a:defRPr>
            </a:pPr>
            <a:r>
              <a:rPr sz="1100" b="1" i="1"/>
              <a:t>Proprietários</a:t>
            </a:r>
            <a:r>
              <a:rPr sz="1100"/>
              <a:t> – Os indicadores foram divididos em diferentes proprietários para partilhar o ónus do relatório. Sempre que possível, estes indicadores foram adaptados a partir de indicadores existentes, tais como a implementação de ferramentas de inquérito a parceiros e novos indicadores foram considerados para facilitar a integração nas avaliações pré/pós-despacho. </a:t>
            </a:r>
            <a:endParaRPr kumimoji="0" lang="en-GB" sz="1100" b="0" i="0" u="none" strike="noStrike" kern="1200" cap="none" spc="0" normalizeH="0" baseline="0" noProof="0" dirty="0">
              <a:ln>
                <a:noFill/>
              </a:ln>
              <a:solidFill>
                <a:srgbClr val="00206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ea typeface="+mn-ea"/>
              </a:defRPr>
            </a:pPr>
            <a:r>
              <a:rPr sz="1100" b="1" i="1">
                <a:latin typeface="Arial"/>
                <a:cs typeface="Arial"/>
              </a:rPr>
              <a:t>Fontes</a:t>
            </a:r>
            <a:r>
              <a:rPr sz="1100">
                <a:latin typeface="Arial"/>
                <a:cs typeface="Arial"/>
              </a:rPr>
              <a:t> – Fontes foram sugeridas para cada indicador e uma pesquisa domiciliar que foi projetada para corresponder diretamente ao banco de indicadores está disponível</a:t>
            </a:r>
            <a:r>
              <a:rPr sz="1100">
                <a:latin typeface="Segoe UI" panose="020B0502040204020203" pitchFamily="34" charset="0"/>
                <a:cs typeface="+mn-cs"/>
              </a:rPr>
              <a:t>. </a:t>
            </a:r>
            <a:endParaRPr kumimoji="0" lang="en-GB"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0F9AECB5-A030-9046-AA22-C05A408EC23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5856144E-4D72-56CB-63E6-10FDB4C97BB0}"/>
              </a:ext>
            </a:extLst>
          </p:cNvPr>
          <p:cNvSpPr/>
          <p:nvPr/>
        </p:nvSpPr>
        <p:spPr>
          <a:xfrm>
            <a:off x="6024282" y="1093695"/>
            <a:ext cx="5481965" cy="5271480"/>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24000" rIns="144000" bIns="144000" numCol="1" spcCol="324000" anchor="t" anchorCtr="0"/>
          <a:lstStyle/>
          <a:p>
            <a:pPr marL="0" marR="0" lvl="0" indent="0" algn="l" defTabSz="914400" rtl="0" eaLnBrk="1" fontAlgn="auto" latinLnBrk="0" hangingPunct="1">
              <a:lnSpc>
                <a:spcPct val="100000"/>
              </a:lnSpc>
              <a:spcBef>
                <a:spcPts val="0"/>
              </a:spcBef>
              <a:spcAft>
                <a:spcPts val="1500"/>
              </a:spcAft>
              <a:buClrTx/>
              <a:buSzTx/>
              <a:buFontTx/>
              <a:buNone/>
              <a:tabLst/>
              <a:defRPr sz="1600" b="1" kern="1200">
                <a:ln>
                  <a:noFill/>
                </a:ln>
                <a:solidFill>
                  <a:prstClr val="white"/>
                </a:solidFill>
                <a:effectLst/>
                <a:uLnTx/>
                <a:uFillTx/>
                <a:latin typeface="Arial"/>
                <a:ea typeface="+mn-ea"/>
                <a:cs typeface="Arial"/>
              </a:defRPr>
            </a:pPr>
            <a:r>
              <a:rPr sz="1400"/>
              <a:t>Orientação para a seleção de indicadores</a:t>
            </a:r>
          </a:p>
          <a:p>
            <a:pPr marL="0" marR="0" lvl="0" indent="0" algn="l" defTabSz="914400" rtl="0" eaLnBrk="1" fontAlgn="auto" latinLnBrk="0" hangingPunct="1">
              <a:lnSpc>
                <a:spcPct val="100000"/>
              </a:lnSpc>
              <a:spcBef>
                <a:spcPts val="0"/>
              </a:spcBef>
              <a:spcAft>
                <a:spcPts val="300"/>
              </a:spcAft>
              <a:buClrTx/>
              <a:buSzTx/>
              <a:buFontTx/>
              <a:buNone/>
              <a:tabLst/>
              <a:defRPr sz="1200" kern="1200">
                <a:ln>
                  <a:noFill/>
                </a:ln>
                <a:solidFill>
                  <a:prstClr val="white"/>
                </a:solidFill>
                <a:effectLst/>
                <a:uLnTx/>
                <a:uFillTx/>
                <a:latin typeface="Arial"/>
                <a:ea typeface="+mn-ea"/>
                <a:cs typeface="Arial"/>
              </a:defRPr>
            </a:pPr>
            <a:r>
              <a:rPr sz="1100"/>
              <a:t>Sempre que possível, as autoridades nacionais (AN), os parceiros de execução e os doadores devem participar na seleção de indicadores. Nem todos os indicadores são relevantes para cada programa ou cada contexto. Ao selecionar indicadores, as partes interessadas devem considerar a relevância, a disponibilidade de dados, a sensibilidade ao conflito e a relação custo-benefício na recolha de dados.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sz="1200" kern="1200">
                <a:ln>
                  <a:noFill/>
                </a:ln>
                <a:solidFill>
                  <a:prstClr val="white"/>
                </a:solidFill>
                <a:effectLst/>
                <a:uLnTx/>
                <a:uFillTx/>
                <a:latin typeface="Arial"/>
                <a:ea typeface="+mn-ea"/>
                <a:cs typeface="Arial"/>
              </a:defRPr>
            </a:pPr>
            <a:r>
              <a:rPr sz="1100"/>
              <a:t>Apenas parceiros de implementação e doadores que são designados como proprietários devem selecionar indicadores. Os indicadores-chave (ou mínimos) ajudam a identificar os indicadores mais relevantes para essa produção/resultado/impacto. No entanto, esses indicadores também devem ser avaliados quanto à sua relevância; pode ser que haja indicadores adicionais no banco que sejam mais relevantes. As AN podem pretender identificar todos os indicadores recolhidos a nível nacional para efeitos de informação, mas devem distingui-los dos que possuem.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sz="1200" kern="1200">
                <a:ln>
                  <a:noFill/>
                </a:ln>
                <a:solidFill>
                  <a:prstClr val="white"/>
                </a:solidFill>
                <a:effectLst/>
                <a:uLnTx/>
                <a:uFillTx/>
                <a:latin typeface="Arial"/>
                <a:ea typeface="+mn-ea"/>
                <a:cs typeface="Arial"/>
              </a:defRPr>
            </a:pPr>
            <a:r>
              <a:rPr sz="1100"/>
              <a:t>Tal como acontece com todos os indicadores de monitorização e avaliação (M&amp;A), estes não se destinam a ser utilizados isoladamente e, em muitos casos, os indicadores são complementares entre si. É importante que qualquer pessoa que utilize este banco de indicadores compreenda a necessidade de triangulação de dados e que a utilização dos indicadores faça parte de um sistema abrangente de monitorização, avaliação e aprendizagem (MEL) que fornece provas sólidas extraídas de múltiplas fontes.</a:t>
            </a:r>
          </a:p>
        </p:txBody>
      </p:sp>
      <p:sp>
        <p:nvSpPr>
          <p:cNvPr id="2" name="Slide Number Placeholder 5">
            <a:extLst>
              <a:ext uri="{FF2B5EF4-FFF2-40B4-BE49-F238E27FC236}">
                <a16:creationId xmlns:a16="http://schemas.microsoft.com/office/drawing/2014/main" id="{FCF4D712-643E-54C0-4F4D-1ACC037F59F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51</a:t>
            </a:fld>
            <a:endParaRPr lang="en-GB" sz="1050" dirty="0"/>
          </a:p>
        </p:txBody>
      </p:sp>
    </p:spTree>
    <p:extLst>
      <p:ext uri="{BB962C8B-B14F-4D97-AF65-F5344CB8AC3E}">
        <p14:creationId xmlns:p14="http://schemas.microsoft.com/office/powerpoint/2010/main" val="3546698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408992" y="237040"/>
            <a:ext cx="11878178" cy="105413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Impacto Propostos</a:t>
            </a:r>
            <a:endParaRPr kumimoji="0" lang="en-US" b="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418057863"/>
              </p:ext>
            </p:extLst>
          </p:nvPr>
        </p:nvGraphicFramePr>
        <p:xfrm>
          <a:off x="408993" y="780712"/>
          <a:ext cx="11374016" cy="2712415"/>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2398645">
                  <a:extLst>
                    <a:ext uri="{9D8B030D-6E8A-4147-A177-3AD203B41FA5}">
                      <a16:colId xmlns:a16="http://schemas.microsoft.com/office/drawing/2014/main" val="2213462879"/>
                    </a:ext>
                  </a:extLst>
                </a:gridCol>
                <a:gridCol w="1152939">
                  <a:extLst>
                    <a:ext uri="{9D8B030D-6E8A-4147-A177-3AD203B41FA5}">
                      <a16:colId xmlns:a16="http://schemas.microsoft.com/office/drawing/2014/main" val="3842703326"/>
                    </a:ext>
                  </a:extLst>
                </a:gridCol>
                <a:gridCol w="1020417">
                  <a:extLst>
                    <a:ext uri="{9D8B030D-6E8A-4147-A177-3AD203B41FA5}">
                      <a16:colId xmlns:a16="http://schemas.microsoft.com/office/drawing/2014/main" val="2503002545"/>
                    </a:ext>
                  </a:extLst>
                </a:gridCol>
                <a:gridCol w="1086678">
                  <a:extLst>
                    <a:ext uri="{9D8B030D-6E8A-4147-A177-3AD203B41FA5}">
                      <a16:colId xmlns:a16="http://schemas.microsoft.com/office/drawing/2014/main" val="577632861"/>
                    </a:ext>
                  </a:extLst>
                </a:gridCol>
                <a:gridCol w="5196678">
                  <a:extLst>
                    <a:ext uri="{9D8B030D-6E8A-4147-A177-3AD203B41FA5}">
                      <a16:colId xmlns:a16="http://schemas.microsoft.com/office/drawing/2014/main" val="2609134940"/>
                    </a:ext>
                  </a:extLst>
                </a:gridCol>
              </a:tblGrid>
              <a:tr h="393664">
                <a:tc>
                  <a:txBody>
                    <a:bodyPr/>
                    <a:lstStyle/>
                    <a:p>
                      <a:pPr algn="l" rtl="0" fontAlgn="ctr">
                        <a:defRPr sz="1100" b="1">
                          <a:solidFill>
                            <a:schemeClr val="bg1">
                              <a:lumMod val="95000"/>
                            </a:schemeClr>
                          </a:solidFill>
                          <a:effectLst/>
                          <a:latin typeface="Arial" panose="020B0604020202020204" pitchFamily="34" charset="0"/>
                        </a:defRPr>
                      </a:pPr>
                      <a:r>
                        <a:t>N.O </a:t>
                      </a:r>
                    </a:p>
                  </a:txBody>
                  <a:tcPr marL="72000" marR="36000" marT="36000" marB="36000" anchor="ctr">
                    <a:solidFill>
                      <a:schemeClr val="accent6"/>
                    </a:solidFill>
                  </a:tcPr>
                </a:tc>
                <a:tc>
                  <a:txBody>
                    <a:bodyPr/>
                    <a:lstStyle/>
                    <a:p>
                      <a:pPr algn="l" rtl="0" fontAlgn="ctr">
                        <a:defRPr sz="1100" b="1">
                          <a:solidFill>
                            <a:schemeClr val="bg1">
                              <a:lumMod val="95000"/>
                            </a:schemeClr>
                          </a:solidFill>
                          <a:effectLst/>
                          <a:latin typeface="Arial" panose="020B0604020202020204" pitchFamily="34" charset="0"/>
                        </a:defRPr>
                      </a:pPr>
                      <a:r>
                        <a:rPr dirty="0" err="1"/>
                        <a:t>Indicador</a:t>
                      </a:r>
                      <a:r>
                        <a:rPr dirty="0"/>
                        <a:t> </a:t>
                      </a:r>
                    </a:p>
                  </a:txBody>
                  <a:tcPr marL="72000" marR="36000" marT="36000" marB="36000" anchor="ctr">
                    <a:solidFill>
                      <a:schemeClr val="accent6"/>
                    </a:solidFill>
                  </a:tcPr>
                </a:tc>
                <a:tc>
                  <a:txBody>
                    <a:bodyPr/>
                    <a:lstStyle/>
                    <a:p>
                      <a:pPr algn="l" rtl="0" fontAlgn="ctr">
                        <a:defRPr sz="1100" b="1">
                          <a:solidFill>
                            <a:schemeClr val="bg1">
                              <a:lumMod val="95000"/>
                            </a:schemeClr>
                          </a:solidFill>
                          <a:effectLst/>
                          <a:latin typeface="Arial" panose="020B0604020202020204" pitchFamily="34" charset="0"/>
                        </a:defRPr>
                      </a:pPr>
                      <a:r>
                        <a:rPr dirty="0" err="1"/>
                        <a:t>Origem</a:t>
                      </a:r>
                      <a:endParaRPr dirty="0"/>
                    </a:p>
                  </a:txBody>
                  <a:tcPr marL="72000" marR="36000" marT="36000" marB="36000" anchor="ctr">
                    <a:solidFill>
                      <a:schemeClr val="accent6"/>
                    </a:solidFill>
                  </a:tcPr>
                </a:tc>
                <a:tc>
                  <a:txBody>
                    <a:bodyPr/>
                    <a:lstStyle/>
                    <a:p>
                      <a:pPr algn="l" rtl="0" fontAlgn="ctr">
                        <a:defRPr sz="1100" b="1">
                          <a:solidFill>
                            <a:schemeClr val="bg1">
                              <a:lumMod val="95000"/>
                            </a:schemeClr>
                          </a:solidFill>
                          <a:effectLst/>
                          <a:latin typeface="Arial" panose="020B0604020202020204" pitchFamily="34" charset="0"/>
                        </a:defRPr>
                      </a:pPr>
                      <a:r>
                        <a:t>Proprietário</a:t>
                      </a:r>
                    </a:p>
                  </a:txBody>
                  <a:tcPr marL="72000" marR="36000" marT="36000" marB="36000" anchor="ctr">
                    <a:solidFill>
                      <a:schemeClr val="accent6"/>
                    </a:solidFill>
                  </a:tcPr>
                </a:tc>
                <a:tc>
                  <a:txBody>
                    <a:bodyPr/>
                    <a:lstStyle/>
                    <a:p>
                      <a:pPr algn="l" rtl="0" fontAlgn="ctr">
                        <a:defRPr sz="1100" b="1">
                          <a:solidFill>
                            <a:schemeClr val="bg1">
                              <a:lumMod val="95000"/>
                            </a:schemeClr>
                          </a:solidFill>
                          <a:effectLst/>
                          <a:latin typeface="Arial" panose="020B0604020202020204" pitchFamily="34" charset="0"/>
                        </a:defRPr>
                      </a:pPr>
                      <a:r>
                        <a:t>Frequência</a:t>
                      </a:r>
                    </a:p>
                  </a:txBody>
                  <a:tcPr marL="72000" marR="36000" marT="36000" marB="36000" anchor="ctr">
                    <a:solidFill>
                      <a:schemeClr val="accent6"/>
                    </a:solidFill>
                  </a:tcPr>
                </a:tc>
                <a:tc>
                  <a:txBody>
                    <a:bodyPr/>
                    <a:lstStyle/>
                    <a:p>
                      <a:pPr algn="l" rtl="0" fontAlgn="ctr">
                        <a:defRPr sz="1200" b="1">
                          <a:solidFill>
                            <a:schemeClr val="bg1">
                              <a:lumMod val="95000"/>
                            </a:schemeClr>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254653">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Impacto 1: Os objetivos estratégicos dos Estados são apoiados e as obrigações relevantes do tratado são cumpridas</a:t>
                      </a:r>
                    </a:p>
                  </a:txBody>
                  <a:tcPr marL="72000" marR="36000" marT="36000" marB="36000" anchor="ctr">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348863">
                <a:tc>
                  <a:txBody>
                    <a:bodyPr/>
                    <a:lstStyle/>
                    <a:p>
                      <a:pPr algn="ctr" rtl="0" fontAlgn="ctr">
                        <a:defRPr sz="1000" b="1">
                          <a:solidFill>
                            <a:srgbClr val="002060"/>
                          </a:solidFill>
                          <a:effectLst/>
                          <a:latin typeface="Arial" panose="020B0604020202020204" pitchFamily="34" charset="0"/>
                        </a:defRPr>
                      </a:pPr>
                      <a:r>
                        <a:rPr sz="900"/>
                        <a:t>I-1.1</a:t>
                      </a:r>
                    </a:p>
                  </a:txBody>
                  <a:tcPr marL="36000" marR="9525" marT="72000" marB="0"/>
                </a:tc>
                <a:tc>
                  <a:txBody>
                    <a:bodyPr/>
                    <a:lstStyle/>
                    <a:p>
                      <a:pPr algn="l" rtl="0" fontAlgn="ctr">
                        <a:defRPr sz="1000" b="1">
                          <a:solidFill>
                            <a:srgbClr val="002060"/>
                          </a:solidFill>
                          <a:effectLst/>
                          <a:latin typeface="Arial" panose="020B0604020202020204" pitchFamily="34" charset="0"/>
                        </a:defRPr>
                      </a:pPr>
                      <a:r>
                        <a:rPr sz="900" dirty="0" err="1"/>
                        <a:t>Obrigações</a:t>
                      </a:r>
                      <a:r>
                        <a:rPr sz="900" dirty="0"/>
                        <a:t> </a:t>
                      </a:r>
                      <a:r>
                        <a:rPr sz="900" dirty="0" err="1"/>
                        <a:t>relevantes</a:t>
                      </a:r>
                      <a:r>
                        <a:rPr sz="900" dirty="0"/>
                        <a:t> do </a:t>
                      </a:r>
                      <a:r>
                        <a:rPr sz="900" dirty="0" err="1"/>
                        <a:t>tratado</a:t>
                      </a:r>
                      <a:r>
                        <a:rPr sz="900" dirty="0"/>
                        <a:t> </a:t>
                      </a:r>
                      <a:r>
                        <a:rPr sz="900" dirty="0" err="1"/>
                        <a:t>internacional</a:t>
                      </a:r>
                      <a:r>
                        <a:rPr sz="900" dirty="0"/>
                        <a:t> </a:t>
                      </a:r>
                      <a:r>
                        <a:rPr sz="900" dirty="0" err="1"/>
                        <a:t>entregues</a:t>
                      </a:r>
                      <a:r>
                        <a:rPr sz="900" dirty="0"/>
                        <a:t> no TARGET </a:t>
                      </a:r>
                      <a:r>
                        <a:rPr sz="900" dirty="0" err="1"/>
                        <a:t>ou</a:t>
                      </a:r>
                      <a:r>
                        <a:rPr sz="900" dirty="0"/>
                        <a:t> met (</a:t>
                      </a:r>
                      <a:r>
                        <a:rPr sz="900" dirty="0" err="1"/>
                        <a:t>incluindo</a:t>
                      </a:r>
                      <a:r>
                        <a:rPr sz="900" dirty="0"/>
                        <a:t> CCW, APMBC, CCM, CPRD, CRC, etc.)</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Relatórios do Tratado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NA ou Doador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Anualmente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Este indicador mede se os relatórios do tratado estão sendo entregues dentro do prazo e se as obrigações gerais do tratado estão a ser cumpridas ou dentro da meta a ser cumprida. </a:t>
                      </a:r>
                    </a:p>
                  </a:txBody>
                  <a:tcPr marL="72000" marR="36000" marT="72000" marB="36000"/>
                </a:tc>
                <a:extLst>
                  <a:ext uri="{0D108BD9-81ED-4DB2-BD59-A6C34878D82A}">
                    <a16:rowId xmlns:a16="http://schemas.microsoft.com/office/drawing/2014/main" val="1594355268"/>
                  </a:ext>
                </a:extLst>
              </a:tr>
              <a:tr h="357809">
                <a:tc>
                  <a:txBody>
                    <a:bodyPr/>
                    <a:lstStyle/>
                    <a:p>
                      <a:pPr algn="ctr" rtl="0" fontAlgn="ctr">
                        <a:defRPr sz="1000">
                          <a:solidFill>
                            <a:srgbClr val="002060"/>
                          </a:solidFill>
                          <a:effectLst/>
                          <a:latin typeface="Arial" panose="020B0604020202020204" pitchFamily="34" charset="0"/>
                        </a:defRPr>
                      </a:pPr>
                      <a:r>
                        <a:rPr sz="900"/>
                        <a:t>I-1.2</a:t>
                      </a:r>
                    </a:p>
                  </a:txBody>
                  <a:tcPr marL="36000" marR="9525" marT="72000" marB="0"/>
                </a:tc>
                <a:tc>
                  <a:txBody>
                    <a:bodyPr/>
                    <a:lstStyle/>
                    <a:p>
                      <a:pPr algn="l" rtl="0" fontAlgn="ctr">
                        <a:defRPr sz="1000">
                          <a:solidFill>
                            <a:srgbClr val="002060"/>
                          </a:solidFill>
                          <a:effectLst/>
                          <a:latin typeface="Arial" panose="020B0604020202020204" pitchFamily="34" charset="0"/>
                        </a:defRPr>
                      </a:pPr>
                      <a:r>
                        <a:rPr sz="900"/>
                        <a:t>% dos planos de ação nacionais para as minas entregues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Plano de ação nacional para as minas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NA</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Anualmente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Este indicador mede a extensão da entrega em relação ao plano de ação nacional de minas. Isso inclui obrigações do tratado, mas também metas organizacionais internas estabelecidas nos planos de implementação ou planos de monitoramento para o plano ou estratégia nacional de ação de minas. </a:t>
                      </a:r>
                    </a:p>
                  </a:txBody>
                  <a:tcPr marL="72000" marR="36000" marT="72000" marB="36000"/>
                </a:tc>
                <a:extLst>
                  <a:ext uri="{0D108BD9-81ED-4DB2-BD59-A6C34878D82A}">
                    <a16:rowId xmlns:a16="http://schemas.microsoft.com/office/drawing/2014/main" val="2930048471"/>
                  </a:ext>
                </a:extLst>
              </a:tr>
              <a:tr h="750818">
                <a:tc>
                  <a:txBody>
                    <a:bodyPr/>
                    <a:lstStyle/>
                    <a:p>
                      <a:pPr algn="ctr" rtl="0" fontAlgn="ctr">
                        <a:defRPr sz="1000">
                          <a:solidFill>
                            <a:srgbClr val="002060"/>
                          </a:solidFill>
                          <a:effectLst/>
                          <a:latin typeface="Arial" panose="020B0604020202020204" pitchFamily="34" charset="0"/>
                        </a:defRPr>
                      </a:pPr>
                      <a:r>
                        <a:rPr sz="900"/>
                        <a:t>I-1.3</a:t>
                      </a:r>
                    </a:p>
                  </a:txBody>
                  <a:tcPr marL="36000" marR="9525" marT="72000" marB="0"/>
                </a:tc>
                <a:tc>
                  <a:txBody>
                    <a:bodyPr/>
                    <a:lstStyle/>
                    <a:p>
                      <a:pPr algn="l" rtl="0" fontAlgn="ctr">
                        <a:defRPr sz="1000">
                          <a:solidFill>
                            <a:srgbClr val="002060"/>
                          </a:solidFill>
                          <a:effectLst/>
                          <a:latin typeface="Arial" panose="020B0604020202020204" pitchFamily="34" charset="0"/>
                        </a:defRPr>
                      </a:pPr>
                      <a:r>
                        <a:rPr sz="900"/>
                        <a:t>As estratégias e planos nacionais relevantes estão no alvo ou foram cumpridos (incluindo plano nacional de desenvolvimento, planos de deficiência e inclusão, etc.)</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Relatórios publicados, KII, </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NA ou Doador</a:t>
                      </a:r>
                    </a:p>
                  </a:txBody>
                  <a:tcPr marL="72000" marR="36000" marT="72000" marB="36000"/>
                </a:tc>
                <a:tc>
                  <a:txBody>
                    <a:bodyPr/>
                    <a:lstStyle/>
                    <a:p>
                      <a:pPr algn="l" rtl="0" fontAlgn="ctr">
                        <a:defRPr sz="1000">
                          <a:solidFill>
                            <a:srgbClr val="002060"/>
                          </a:solidFill>
                          <a:effectLst/>
                          <a:latin typeface="Arial" panose="020B0604020202020204" pitchFamily="34" charset="0"/>
                        </a:defRPr>
                      </a:pPr>
                      <a:r>
                        <a:rPr sz="900"/>
                        <a:t>Anualmente </a:t>
                      </a:r>
                    </a:p>
                  </a:txBody>
                  <a:tcPr marL="72000" marR="36000" marT="72000" marB="36000"/>
                </a:tc>
                <a:tc>
                  <a:txBody>
                    <a:bodyPr/>
                    <a:lstStyle/>
                    <a:p>
                      <a:pPr algn="l" rtl="0" fontAlgn="ctr"/>
                      <a:endParaRPr lang="en-GB" sz="900" b="0" i="0" u="none" strike="noStrike" dirty="0">
                        <a:solidFill>
                          <a:srgbClr val="002060"/>
                        </a:solidFill>
                        <a:effectLst/>
                        <a:latin typeface="Arial" panose="020B0604020202020204" pitchFamily="34" charset="0"/>
                      </a:endParaRPr>
                    </a:p>
                    <a:p>
                      <a:pPr algn="l" rtl="0" fontAlgn="ctr">
                        <a:defRPr sz="1000">
                          <a:solidFill>
                            <a:srgbClr val="002060"/>
                          </a:solidFill>
                          <a:effectLst/>
                          <a:latin typeface="Arial" panose="020B0604020202020204" pitchFamily="34" charset="0"/>
                        </a:defRPr>
                      </a:pPr>
                      <a:r>
                        <a:rPr sz="900" dirty="0"/>
                        <a:t>Este </a:t>
                      </a:r>
                      <a:r>
                        <a:rPr sz="900" dirty="0" err="1"/>
                        <a:t>indicador</a:t>
                      </a:r>
                      <a:r>
                        <a:rPr sz="900" dirty="0"/>
                        <a:t> </a:t>
                      </a:r>
                      <a:r>
                        <a:rPr sz="900" dirty="0" err="1"/>
                        <a:t>mede</a:t>
                      </a:r>
                      <a:r>
                        <a:rPr sz="900" dirty="0"/>
                        <a:t> </a:t>
                      </a:r>
                      <a:r>
                        <a:rPr sz="900" dirty="0" err="1"/>
                        <a:t>até</a:t>
                      </a:r>
                      <a:r>
                        <a:rPr sz="900" dirty="0"/>
                        <a:t> que </a:t>
                      </a:r>
                      <a:r>
                        <a:rPr sz="900" dirty="0" err="1"/>
                        <a:t>ponto</a:t>
                      </a:r>
                      <a:r>
                        <a:rPr sz="900" dirty="0"/>
                        <a:t> as </a:t>
                      </a:r>
                      <a:r>
                        <a:rPr sz="900" dirty="0" err="1"/>
                        <a:t>estratégias</a:t>
                      </a:r>
                      <a:r>
                        <a:rPr sz="900" dirty="0"/>
                        <a:t> </a:t>
                      </a:r>
                      <a:r>
                        <a:rPr sz="900" dirty="0" err="1"/>
                        <a:t>nacionais</a:t>
                      </a:r>
                      <a:r>
                        <a:rPr sz="900" dirty="0"/>
                        <a:t> </a:t>
                      </a:r>
                      <a:r>
                        <a:rPr sz="900" dirty="0" err="1"/>
                        <a:t>ou</a:t>
                      </a:r>
                      <a:r>
                        <a:rPr sz="900" dirty="0"/>
                        <a:t> </a:t>
                      </a:r>
                      <a:r>
                        <a:rPr sz="900" dirty="0" err="1"/>
                        <a:t>planos</a:t>
                      </a:r>
                      <a:r>
                        <a:rPr sz="900" dirty="0"/>
                        <a:t> </a:t>
                      </a:r>
                      <a:r>
                        <a:rPr sz="900" dirty="0" err="1"/>
                        <a:t>nacionais</a:t>
                      </a:r>
                      <a:r>
                        <a:rPr sz="900" dirty="0"/>
                        <a:t>, </a:t>
                      </a:r>
                      <a:r>
                        <a:rPr sz="900" dirty="0" err="1"/>
                        <a:t>como</a:t>
                      </a:r>
                      <a:r>
                        <a:rPr sz="900" dirty="0"/>
                        <a:t> </a:t>
                      </a:r>
                      <a:r>
                        <a:rPr sz="900" dirty="0" err="1"/>
                        <a:t>planos</a:t>
                      </a:r>
                      <a:r>
                        <a:rPr sz="900" dirty="0"/>
                        <a:t> </a:t>
                      </a:r>
                      <a:r>
                        <a:rPr sz="900" dirty="0" err="1"/>
                        <a:t>nacionais</a:t>
                      </a:r>
                      <a:r>
                        <a:rPr sz="900" dirty="0"/>
                        <a:t> de </a:t>
                      </a:r>
                      <a:r>
                        <a:rPr sz="900" dirty="0" err="1"/>
                        <a:t>desenvolvimento</a:t>
                      </a:r>
                      <a:r>
                        <a:rPr sz="900" dirty="0"/>
                        <a:t>, </a:t>
                      </a:r>
                      <a:r>
                        <a:rPr sz="900" dirty="0" err="1"/>
                        <a:t>deficiência</a:t>
                      </a:r>
                      <a:r>
                        <a:rPr sz="900" dirty="0"/>
                        <a:t> e </a:t>
                      </a:r>
                      <a:r>
                        <a:rPr sz="900" dirty="0" err="1"/>
                        <a:t>inclusão</a:t>
                      </a:r>
                      <a:r>
                        <a:rPr sz="900" dirty="0"/>
                        <a:t>, </a:t>
                      </a:r>
                      <a:r>
                        <a:rPr sz="900" dirty="0" err="1"/>
                        <a:t>são</a:t>
                      </a:r>
                      <a:r>
                        <a:rPr sz="900" dirty="0"/>
                        <a:t> </a:t>
                      </a:r>
                      <a:r>
                        <a:rPr sz="900" dirty="0" err="1"/>
                        <a:t>entregues</a:t>
                      </a:r>
                      <a:r>
                        <a:rPr sz="900" dirty="0"/>
                        <a:t>. </a:t>
                      </a:r>
                    </a:p>
                  </a:txBody>
                  <a:tcPr marL="72000" marR="36000" marT="72000" marB="36000"/>
                </a:tc>
                <a:extLst>
                  <a:ext uri="{0D108BD9-81ED-4DB2-BD59-A6C34878D82A}">
                    <a16:rowId xmlns:a16="http://schemas.microsoft.com/office/drawing/2014/main" val="3122736916"/>
                  </a:ext>
                </a:extLst>
              </a:tr>
            </a:tbl>
          </a:graphicData>
        </a:graphic>
      </p:graphicFrame>
      <p:sp>
        <p:nvSpPr>
          <p:cNvPr id="7" name="TextBox 6">
            <a:extLst>
              <a:ext uri="{FF2B5EF4-FFF2-40B4-BE49-F238E27FC236}">
                <a16:creationId xmlns:a16="http://schemas.microsoft.com/office/drawing/2014/main" id="{A0F503FC-1825-0702-E68F-2FF96DC5E70E}"/>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a negrito</a:t>
            </a:r>
          </a:p>
        </p:txBody>
      </p:sp>
      <p:sp>
        <p:nvSpPr>
          <p:cNvPr id="2" name="Slide Number Placeholder 5">
            <a:extLst>
              <a:ext uri="{FF2B5EF4-FFF2-40B4-BE49-F238E27FC236}">
                <a16:creationId xmlns:a16="http://schemas.microsoft.com/office/drawing/2014/main" id="{D30C50D8-DF94-2580-17AA-B9FD0CC556BD}"/>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52</a:t>
            </a:fld>
            <a:endParaRPr lang="en-GB" dirty="0"/>
          </a:p>
        </p:txBody>
      </p:sp>
    </p:spTree>
    <p:extLst>
      <p:ext uri="{BB962C8B-B14F-4D97-AF65-F5344CB8AC3E}">
        <p14:creationId xmlns:p14="http://schemas.microsoft.com/office/powerpoint/2010/main" val="1596191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88517445"/>
              </p:ext>
            </p:extLst>
          </p:nvPr>
        </p:nvGraphicFramePr>
        <p:xfrm>
          <a:off x="408992" y="789166"/>
          <a:ext cx="11474744" cy="5879145"/>
        </p:xfrm>
        <a:graphic>
          <a:graphicData uri="http://schemas.openxmlformats.org/drawingml/2006/table">
            <a:tbl>
              <a:tblPr>
                <a:tableStyleId>{5C22544A-7EE6-4342-B048-85BDC9FD1C3A}</a:tableStyleId>
              </a:tblPr>
              <a:tblGrid>
                <a:gridCol w="530488">
                  <a:extLst>
                    <a:ext uri="{9D8B030D-6E8A-4147-A177-3AD203B41FA5}">
                      <a16:colId xmlns:a16="http://schemas.microsoft.com/office/drawing/2014/main" val="241963245"/>
                    </a:ext>
                  </a:extLst>
                </a:gridCol>
                <a:gridCol w="1852324">
                  <a:extLst>
                    <a:ext uri="{9D8B030D-6E8A-4147-A177-3AD203B41FA5}">
                      <a16:colId xmlns:a16="http://schemas.microsoft.com/office/drawing/2014/main" val="2213462879"/>
                    </a:ext>
                  </a:extLst>
                </a:gridCol>
                <a:gridCol w="1432726">
                  <a:extLst>
                    <a:ext uri="{9D8B030D-6E8A-4147-A177-3AD203B41FA5}">
                      <a16:colId xmlns:a16="http://schemas.microsoft.com/office/drawing/2014/main" val="1071652606"/>
                    </a:ext>
                  </a:extLst>
                </a:gridCol>
                <a:gridCol w="724660">
                  <a:extLst>
                    <a:ext uri="{9D8B030D-6E8A-4147-A177-3AD203B41FA5}">
                      <a16:colId xmlns:a16="http://schemas.microsoft.com/office/drawing/2014/main" val="2118079114"/>
                    </a:ext>
                  </a:extLst>
                </a:gridCol>
                <a:gridCol w="957427">
                  <a:extLst>
                    <a:ext uri="{9D8B030D-6E8A-4147-A177-3AD203B41FA5}">
                      <a16:colId xmlns:a16="http://schemas.microsoft.com/office/drawing/2014/main" val="471673965"/>
                    </a:ext>
                  </a:extLst>
                </a:gridCol>
                <a:gridCol w="5977119">
                  <a:extLst>
                    <a:ext uri="{9D8B030D-6E8A-4147-A177-3AD203B41FA5}">
                      <a16:colId xmlns:a16="http://schemas.microsoft.com/office/drawing/2014/main" val="1649203421"/>
                    </a:ext>
                  </a:extLst>
                </a:gridCol>
              </a:tblGrid>
              <a:tr h="319792">
                <a:tc>
                  <a:txBody>
                    <a:bodyPr/>
                    <a:lstStyle/>
                    <a:p>
                      <a:pPr algn="l" rtl="0" fontAlgn="ctr">
                        <a:defRPr sz="1100" b="1">
                          <a:solidFill>
                            <a:schemeClr val="bg1"/>
                          </a:solidFill>
                          <a:effectLst/>
                          <a:latin typeface="Arial" panose="020B0604020202020204" pitchFamily="34" charset="0"/>
                        </a:defRPr>
                      </a:pPr>
                      <a:r>
                        <a:rPr sz="900" dirty="0"/>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900"/>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900"/>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800" dirty="0" err="1"/>
                        <a:t>Proprietário</a:t>
                      </a:r>
                      <a:endParaRPr sz="800"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sz="900" dirty="0" err="1"/>
                        <a:t>Frequência</a:t>
                      </a:r>
                      <a:endParaRPr sz="900"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sz="900" dirty="0" err="1"/>
                        <a:t>Descrição</a:t>
                      </a:r>
                      <a:r>
                        <a:rPr lang="en-GB" sz="900" dirty="0"/>
                        <a:t> </a:t>
                      </a:r>
                      <a:endParaRPr sz="900" dirty="0"/>
                    </a:p>
                  </a:txBody>
                  <a:tcPr marL="72000" marR="7620" marT="7620" marB="0" anchor="ctr">
                    <a:solidFill>
                      <a:schemeClr val="accent6"/>
                    </a:solidFill>
                  </a:tcPr>
                </a:tc>
                <a:extLst>
                  <a:ext uri="{0D108BD9-81ED-4DB2-BD59-A6C34878D82A}">
                    <a16:rowId xmlns:a16="http://schemas.microsoft.com/office/drawing/2014/main" val="4054895585"/>
                  </a:ext>
                </a:extLst>
              </a:tr>
              <a:tr h="19914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Impacto 2: Maior resiliência da comunidade aos impulsionadores de conflitos contribui para a estabilidade e a construção da paz</a:t>
                      </a:r>
                    </a:p>
                  </a:txBody>
                  <a:tcPr marL="72000" marR="7620" marT="36000" marB="36000" anchor="ctr">
                    <a:solidFill>
                      <a:srgbClr val="7030A0"/>
                    </a:solidFill>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348863">
                <a:tc>
                  <a:txBody>
                    <a:bodyPr/>
                    <a:lstStyle/>
                    <a:p>
                      <a:pPr algn="ctr" rtl="0" fontAlgn="ctr">
                        <a:defRPr sz="1000" b="1">
                          <a:solidFill>
                            <a:srgbClr val="002060"/>
                          </a:solidFill>
                          <a:effectLst/>
                          <a:latin typeface="Arial" panose="020B0604020202020204" pitchFamily="34" charset="0"/>
                        </a:defRPr>
                      </a:pPr>
                      <a:r>
                        <a:rPr sz="950"/>
                        <a:t>I-2.1</a:t>
                      </a:r>
                    </a:p>
                  </a:txBody>
                  <a:tcPr marL="36000" marR="72000" marT="36000" marB="36000"/>
                </a:tc>
                <a:tc>
                  <a:txBody>
                    <a:bodyPr/>
                    <a:lstStyle/>
                    <a:p>
                      <a:pPr algn="l" rtl="0" fontAlgn="ctr">
                        <a:defRPr sz="1000" b="1">
                          <a:solidFill>
                            <a:srgbClr val="002060"/>
                          </a:solidFill>
                          <a:effectLst/>
                          <a:latin typeface="Arial" panose="020B0604020202020204" pitchFamily="34" charset="0"/>
                        </a:defRPr>
                      </a:pPr>
                      <a:r>
                        <a:rPr sz="950"/>
                        <a:t>Melhoria da estabilização </a:t>
                      </a:r>
                    </a:p>
                  </a:txBody>
                  <a:tcPr marL="72000" marR="72000" marT="36000" marB="36000"/>
                </a:tc>
                <a:tc>
                  <a:txBody>
                    <a:bodyPr/>
                    <a:lstStyle/>
                    <a:p>
                      <a:pPr>
                        <a:defRPr sz="1000">
                          <a:solidFill>
                            <a:srgbClr val="002060"/>
                          </a:solidFill>
                          <a:effectLst/>
                          <a:latin typeface="Arial" panose="020B0604020202020204" pitchFamily="34" charset="0"/>
                        </a:defRPr>
                      </a:pPr>
                      <a:r>
                        <a:rPr lang="en-GB" sz="950" dirty="0" err="1"/>
                        <a:t>Índice</a:t>
                      </a:r>
                      <a:r>
                        <a:rPr lang="en-GB" sz="950" dirty="0"/>
                        <a:t> dos </a:t>
                      </a:r>
                      <a:r>
                        <a:rPr lang="en-GB" sz="950" dirty="0" err="1"/>
                        <a:t>Estados</a:t>
                      </a:r>
                      <a:r>
                        <a:rPr lang="en-GB" sz="950" dirty="0"/>
                        <a:t> </a:t>
                      </a:r>
                      <a:r>
                        <a:rPr lang="en-GB" sz="950" dirty="0" err="1"/>
                        <a:t>Frágeis</a:t>
                      </a:r>
                      <a:endParaRPr lang="en-US" sz="950" dirty="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Doador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Anualmente</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lang="en-GB" sz="950"/>
                        <a:t>O Índice dos Estados Frágeis utiliza a análise de conflitos e dados qualitativos e quantitativos para avaliar e classificar os países contra as pressões que enfrentam e a capacidade dos seus governos de gerir essas pressões.  Inclui uma classificação global baseada em indicadores de coesão, económicos, políticos, sociais e transversais. Este indicador deve usar apenas a classificação geral.  </a:t>
                      </a:r>
                      <a:endParaRPr lang="en-US" sz="950">
                        <a:solidFill>
                          <a:srgbClr val="002060"/>
                        </a:solidFill>
                      </a:endParaRPr>
                    </a:p>
                  </a:txBody>
                  <a:tcPr marL="108000" marR="72000" marT="36000" marB="36000"/>
                </a:tc>
                <a:extLst>
                  <a:ext uri="{0D108BD9-81ED-4DB2-BD59-A6C34878D82A}">
                    <a16:rowId xmlns:a16="http://schemas.microsoft.com/office/drawing/2014/main" val="1594355268"/>
                  </a:ext>
                </a:extLst>
              </a:tr>
              <a:tr h="357809">
                <a:tc>
                  <a:txBody>
                    <a:bodyPr/>
                    <a:lstStyle/>
                    <a:p>
                      <a:pPr algn="ctr" rtl="0" fontAlgn="ctr">
                        <a:defRPr sz="1000" b="1">
                          <a:solidFill>
                            <a:srgbClr val="002060"/>
                          </a:solidFill>
                          <a:effectLst/>
                          <a:latin typeface="Arial" panose="020B0604020202020204" pitchFamily="34" charset="0"/>
                        </a:defRPr>
                      </a:pPr>
                      <a:r>
                        <a:rPr sz="950"/>
                        <a:t>I-2.2</a:t>
                      </a:r>
                    </a:p>
                  </a:txBody>
                  <a:tcPr marL="36000" marR="72000" marT="36000" marB="36000"/>
                </a:tc>
                <a:tc>
                  <a:txBody>
                    <a:bodyPr/>
                    <a:lstStyle/>
                    <a:p>
                      <a:pPr algn="l" rtl="0" fontAlgn="ctr">
                        <a:defRPr sz="1000" b="1">
                          <a:solidFill>
                            <a:srgbClr val="002060"/>
                          </a:solidFill>
                          <a:effectLst/>
                          <a:latin typeface="Arial" panose="020B0604020202020204" pitchFamily="34" charset="0"/>
                        </a:defRPr>
                      </a:pPr>
                      <a:r>
                        <a:rPr sz="950"/>
                        <a:t>Classificação Geral do Índice de Paz Positivo </a:t>
                      </a:r>
                    </a:p>
                  </a:txBody>
                  <a:tcPr marL="72000" marR="72000" marT="36000" marB="36000"/>
                </a:tc>
                <a:tc>
                  <a:txBody>
                    <a:bodyPr/>
                    <a:lstStyle/>
                    <a:p>
                      <a:pPr>
                        <a:defRPr sz="1000">
                          <a:solidFill>
                            <a:srgbClr val="002060"/>
                          </a:solidFill>
                          <a:effectLst/>
                          <a:latin typeface="Arial" panose="020B0604020202020204" pitchFamily="34" charset="0"/>
                        </a:defRPr>
                      </a:pPr>
                      <a:r>
                        <a:rPr lang="en-GB" sz="950"/>
                        <a:t>Índice de Paz Positivo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Qualquer </a:t>
                      </a:r>
                      <a:endParaRPr lang="en-US" sz="950" dirty="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Anualmente</a:t>
                      </a:r>
                      <a:endParaRPr lang="en-US" sz="950" dirty="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lang="en-GB" sz="950"/>
                        <a:t>O Índice de Paz Positivo mede o nível de resiliência social de uma nação ou região.  </a:t>
                      </a:r>
                      <a:endParaRPr lang="en-US" sz="950" dirty="0">
                        <a:solidFill>
                          <a:srgbClr val="002060"/>
                        </a:solidFill>
                      </a:endParaRPr>
                    </a:p>
                  </a:txBody>
                  <a:tcPr marL="108000" marR="72000" marT="36000" marB="36000"/>
                </a:tc>
                <a:extLst>
                  <a:ext uri="{0D108BD9-81ED-4DB2-BD59-A6C34878D82A}">
                    <a16:rowId xmlns:a16="http://schemas.microsoft.com/office/drawing/2014/main" val="2930048471"/>
                  </a:ext>
                </a:extLst>
              </a:tr>
              <a:tr h="982638">
                <a:tc>
                  <a:txBody>
                    <a:bodyPr/>
                    <a:lstStyle/>
                    <a:p>
                      <a:pPr algn="ctr" rtl="0" fontAlgn="ctr">
                        <a:defRPr sz="1000">
                          <a:solidFill>
                            <a:srgbClr val="002060"/>
                          </a:solidFill>
                          <a:effectLst/>
                          <a:latin typeface="Arial" panose="020B0604020202020204" pitchFamily="34" charset="0"/>
                        </a:defRPr>
                      </a:pPr>
                      <a:r>
                        <a:rPr sz="950"/>
                        <a:t>I-2.3</a:t>
                      </a:r>
                    </a:p>
                  </a:txBody>
                  <a:tcPr marL="36000" marR="72000" marT="36000" marB="36000"/>
                </a:tc>
                <a:tc>
                  <a:txBody>
                    <a:bodyPr/>
                    <a:lstStyle/>
                    <a:p>
                      <a:pPr algn="l" rtl="0" fontAlgn="ctr">
                        <a:defRPr sz="1000">
                          <a:solidFill>
                            <a:srgbClr val="002060"/>
                          </a:solidFill>
                          <a:effectLst/>
                          <a:latin typeface="Arial" panose="020B0604020202020204" pitchFamily="34" charset="0"/>
                        </a:defRPr>
                      </a:pPr>
                      <a:r>
                        <a:rPr sz="950"/>
                        <a:t>Perceções de um contrato social entre o Estado e as comunidades (SADDD)</a:t>
                      </a:r>
                    </a:p>
                  </a:txBody>
                  <a:tcPr marL="72000" marR="72000" marT="36000" marB="36000"/>
                </a:tc>
                <a:tc>
                  <a:txBody>
                    <a:bodyPr/>
                    <a:lstStyle/>
                    <a:p>
                      <a:pPr>
                        <a:defRPr sz="1000">
                          <a:solidFill>
                            <a:srgbClr val="002060"/>
                          </a:solidFill>
                          <a:effectLst/>
                          <a:latin typeface="Arial" panose="020B0604020202020204" pitchFamily="34" charset="0"/>
                        </a:defRPr>
                      </a:pPr>
                      <a:r>
                        <a:rPr lang="en-GB" sz="950"/>
                        <a:t>Qualquer fonte de dados externa existente e/ou pesquisa domiciliar (HH)</a:t>
                      </a:r>
                      <a:endParaRPr lang="en-US" sz="950" dirty="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Doador, IP, Avaliação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Semestral ou anualmente</a:t>
                      </a:r>
                      <a:endParaRPr lang="en-US" sz="950">
                        <a:solidFill>
                          <a:srgbClr val="002060"/>
                        </a:solidFill>
                      </a:endParaRPr>
                    </a:p>
                  </a:txBody>
                  <a:tcPr marL="72000" marR="72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 de pessoas pesquisadas em áreas de projeto que melhoraram a confiança no governo local. </a:t>
                      </a:r>
                    </a:p>
                    <a:p>
                      <a:pPr marL="0" marR="0" lvl="0" indent="0" algn="l" defTabSz="914400" rtl="0" eaLnBrk="1" fontAlgn="ctr" latinLnBrk="0" hangingPunct="1">
                        <a:lnSpc>
                          <a:spcPct val="100000"/>
                        </a:lnSpc>
                        <a:spcBef>
                          <a:spcPts val="0"/>
                        </a:spcBef>
                        <a:spcAft>
                          <a:spcPts val="600"/>
                        </a:spcAft>
                        <a:buClrTx/>
                        <a:buSzTx/>
                        <a:buFontTx/>
                        <a:buNone/>
                        <a:tabLst/>
                        <a:defRPr>
                          <a:solidFill>
                            <a:srgbClr val="002060"/>
                          </a:solidFill>
                          <a:effectLst/>
                          <a:latin typeface="Arial" panose="020B0604020202020204" pitchFamily="34" charset="0"/>
                        </a:defRPr>
                      </a:pPr>
                      <a:r>
                        <a:rPr lang="en-GB" sz="950"/>
                        <a:t>Perguntas da Pesquisa HH: Q8.4: Em comparação com antes da libertação, você e a sua família têm mais ou menos acesso à informação (das autoridades locais, comerciantes e outros que vêm para a aldeia)?</a:t>
                      </a:r>
                    </a:p>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Q9.3: Em comparação com antes da libertação, quanto você e a sua família estão envolvidos em reuniões e tomada de decisão da comunidade</a:t>
                      </a:r>
                      <a:endParaRPr lang="en-US" sz="950">
                        <a:solidFill>
                          <a:srgbClr val="002060"/>
                        </a:solidFill>
                      </a:endParaRPr>
                    </a:p>
                  </a:txBody>
                  <a:tcPr marL="108000" marR="72000" marT="36000" marB="36000"/>
                </a:tc>
                <a:extLst>
                  <a:ext uri="{0D108BD9-81ED-4DB2-BD59-A6C34878D82A}">
                    <a16:rowId xmlns:a16="http://schemas.microsoft.com/office/drawing/2014/main" val="3122736916"/>
                  </a:ext>
                </a:extLst>
              </a:tr>
              <a:tr h="1116000">
                <a:tc>
                  <a:txBody>
                    <a:bodyPr/>
                    <a:lstStyle/>
                    <a:p>
                      <a:pPr algn="ctr" rtl="0" fontAlgn="ctr">
                        <a:defRPr sz="1000">
                          <a:solidFill>
                            <a:srgbClr val="002060"/>
                          </a:solidFill>
                          <a:effectLst/>
                          <a:latin typeface="Arial" panose="020B0604020202020204" pitchFamily="34" charset="0"/>
                        </a:defRPr>
                      </a:pPr>
                      <a:r>
                        <a:rPr sz="950"/>
                        <a:t>I-2.4</a:t>
                      </a:r>
                    </a:p>
                  </a:txBody>
                  <a:tcPr marL="36000" marR="72000" marT="36000" marB="36000"/>
                </a:tc>
                <a:tc>
                  <a:txBody>
                    <a:bodyPr/>
                    <a:lstStyle/>
                    <a:p>
                      <a:pPr algn="l" rtl="0" fontAlgn="ctr">
                        <a:defRPr sz="1000">
                          <a:solidFill>
                            <a:srgbClr val="002060"/>
                          </a:solidFill>
                          <a:effectLst/>
                          <a:latin typeface="Arial" panose="020B0604020202020204" pitchFamily="34" charset="0"/>
                        </a:defRPr>
                      </a:pPr>
                      <a:r>
                        <a:rPr sz="950"/>
                        <a:t>Perceções de coesão social (SADDD)</a:t>
                      </a:r>
                    </a:p>
                  </a:txBody>
                  <a:tcPr marL="72000" marR="72000" marT="36000" marB="36000"/>
                </a:tc>
                <a:tc>
                  <a:txBody>
                    <a:bodyPr/>
                    <a:lstStyle/>
                    <a:p>
                      <a:pPr>
                        <a:defRPr sz="1000">
                          <a:solidFill>
                            <a:srgbClr val="002060"/>
                          </a:solidFill>
                          <a:effectLst/>
                          <a:latin typeface="Arial" panose="020B0604020202020204" pitchFamily="34" charset="0"/>
                        </a:defRPr>
                      </a:pPr>
                      <a:r>
                        <a:rPr lang="en-GB" sz="950"/>
                        <a:t>Levantamento de HH ou fonte de dados externa existente</a:t>
                      </a:r>
                      <a:endParaRPr lang="en-US" sz="950" dirty="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Doador, IP, Avaliação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Semestral ou anualmente</a:t>
                      </a:r>
                      <a:endParaRPr lang="en-US" sz="950">
                        <a:solidFill>
                          <a:srgbClr val="002060"/>
                        </a:solidFill>
                      </a:endParaRPr>
                    </a:p>
                  </a:txBody>
                  <a:tcPr marL="72000" marR="72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Perguntas da Pesquisa HH: Q9.1: Em comparação com antes da libertação, houve uma mudança na sua capacidade e da sua família de visitar amigos e familiares e ir a cerimónias/festas?</a:t>
                      </a:r>
                      <a:endParaRPr lang="en-GB" sz="950" b="0" i="0">
                        <a:solidFill>
                          <a:srgbClr val="002060"/>
                        </a:solidFill>
                        <a:latin typeface="Arial" panose="020B0604020202020204" pitchFamily="34" charset="0"/>
                      </a:endParaRPr>
                    </a:p>
                    <a:p>
                      <a:pPr marL="0" marR="0" lvl="0" indent="0" algn="l" defTabSz="914400" rtl="0" eaLnBrk="1" fontAlgn="ctr" latinLnBrk="0" hangingPunct="1">
                        <a:lnSpc>
                          <a:spcPct val="100000"/>
                        </a:lnSpc>
                        <a:spcBef>
                          <a:spcPts val="0"/>
                        </a:spcBef>
                        <a:spcAft>
                          <a:spcPts val="600"/>
                        </a:spcAft>
                        <a:buClrTx/>
                        <a:buSzTx/>
                        <a:buFontTx/>
                        <a:buNone/>
                        <a:tabLst/>
                        <a:defRPr sz="1000">
                          <a:solidFill>
                            <a:srgbClr val="002060"/>
                          </a:solidFill>
                          <a:effectLst/>
                          <a:latin typeface="Arial" panose="020B0604020202020204" pitchFamily="34" charset="0"/>
                        </a:defRPr>
                      </a:pPr>
                      <a:r>
                        <a:rPr lang="en-GB" sz="950"/>
                        <a:t>Q9.2: Em comparação com antes da libertação, sente-se mais ou menos capaz de ajudar e apoiar outras pessoas na sua comunidade?</a:t>
                      </a:r>
                      <a:endParaRPr lang="en-GB" sz="950">
                        <a:solidFill>
                          <a:srgbClr val="002060"/>
                        </a:solidFill>
                      </a:endParaRPr>
                    </a:p>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 pessoas em áreas-alvo que colaboram com membros de grupos diferentes/diversos, incluindo aqueles com os quais estão em conflito.</a:t>
                      </a:r>
                      <a:endParaRPr lang="en-US" sz="950">
                        <a:solidFill>
                          <a:srgbClr val="002060"/>
                        </a:solidFill>
                      </a:endParaRPr>
                    </a:p>
                  </a:txBody>
                  <a:tcPr marL="108000" marR="72000" marT="36000" marB="36000"/>
                </a:tc>
                <a:extLst>
                  <a:ext uri="{0D108BD9-81ED-4DB2-BD59-A6C34878D82A}">
                    <a16:rowId xmlns:a16="http://schemas.microsoft.com/office/drawing/2014/main" val="3459420812"/>
                  </a:ext>
                </a:extLst>
              </a:tr>
              <a:tr h="601815">
                <a:tc>
                  <a:txBody>
                    <a:bodyPr/>
                    <a:lstStyle/>
                    <a:p>
                      <a:pPr algn="ctr" rtl="0" fontAlgn="ctr">
                        <a:defRPr sz="1000">
                          <a:solidFill>
                            <a:srgbClr val="002060"/>
                          </a:solidFill>
                          <a:effectLst/>
                          <a:latin typeface="Arial" panose="020B0604020202020204" pitchFamily="34" charset="0"/>
                        </a:defRPr>
                      </a:pPr>
                      <a:r>
                        <a:rPr sz="950"/>
                        <a:t>I 2.5</a:t>
                      </a:r>
                    </a:p>
                  </a:txBody>
                  <a:tcPr marL="36000" marR="72000" marT="36000" marB="36000"/>
                </a:tc>
                <a:tc>
                  <a:txBody>
                    <a:bodyPr/>
                    <a:lstStyle/>
                    <a:p>
                      <a:pPr algn="l" rtl="0" fontAlgn="ctr">
                        <a:defRPr sz="1000">
                          <a:solidFill>
                            <a:srgbClr val="002060"/>
                          </a:solidFill>
                          <a:effectLst/>
                          <a:latin typeface="Arial" panose="020B0604020202020204" pitchFamily="34" charset="0"/>
                        </a:defRPr>
                      </a:pPr>
                      <a:r>
                        <a:rPr sz="950"/>
                        <a:t>Classificação do Índice Global de Paz</a:t>
                      </a:r>
                    </a:p>
                    <a:p>
                      <a:pPr algn="l" rtl="0" fontAlgn="ctr">
                        <a:defRPr sz="1000">
                          <a:solidFill>
                            <a:srgbClr val="002060"/>
                          </a:solidFill>
                          <a:effectLst/>
                          <a:latin typeface="Arial" panose="020B0604020202020204" pitchFamily="34" charset="0"/>
                        </a:defRPr>
                      </a:pPr>
                      <a:r>
                        <a:rPr sz="950"/>
                        <a:t> </a:t>
                      </a:r>
                    </a:p>
                    <a:p>
                      <a:pPr algn="l" rtl="0" fontAlgn="ctr">
                        <a:defRPr sz="1000">
                          <a:solidFill>
                            <a:srgbClr val="002060"/>
                          </a:solidFill>
                          <a:effectLst/>
                          <a:latin typeface="Arial" panose="020B0604020202020204" pitchFamily="34" charset="0"/>
                        </a:defRPr>
                      </a:pPr>
                      <a:r>
                        <a:rPr sz="950"/>
                        <a:t> </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lang="en-GB" sz="950"/>
                        <a:t>Índice Global de Paz </a:t>
                      </a:r>
                    </a:p>
                    <a:p>
                      <a:pPr algn="l" rtl="0" fontAlgn="ctr">
                        <a:defRPr sz="1000">
                          <a:solidFill>
                            <a:srgbClr val="002060"/>
                          </a:solidFill>
                          <a:effectLst/>
                          <a:latin typeface="Arial" panose="020B0604020202020204" pitchFamily="34" charset="0"/>
                        </a:defRPr>
                      </a:pPr>
                      <a:r>
                        <a:rPr lang="en-GB" sz="950"/>
                        <a:t> </a:t>
                      </a:r>
                    </a:p>
                    <a:p>
                      <a:pPr algn="l" rtl="0" fontAlgn="ctr">
                        <a:defRPr sz="1000">
                          <a:solidFill>
                            <a:srgbClr val="002060"/>
                          </a:solidFill>
                          <a:effectLst/>
                          <a:latin typeface="Arial" panose="020B0604020202020204" pitchFamily="34" charset="0"/>
                        </a:defRPr>
                      </a:pPr>
                      <a:r>
                        <a:rPr lang="en-GB" sz="950"/>
                        <a:t> </a:t>
                      </a:r>
                      <a:endParaRPr lang="en-US" sz="950">
                        <a:solidFill>
                          <a:srgbClr val="002060"/>
                        </a:solidFill>
                      </a:endParaRP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Qualquer </a:t>
                      </a:r>
                      <a:endParaRPr lang="en-US" sz="950">
                        <a:solidFill>
                          <a:srgbClr val="002060"/>
                        </a:solidFill>
                      </a:endParaRP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Anualmente </a:t>
                      </a:r>
                    </a:p>
                    <a:p>
                      <a:pPr>
                        <a:defRPr sz="1000">
                          <a:solidFill>
                            <a:srgbClr val="002060"/>
                          </a:solidFill>
                          <a:effectLst/>
                          <a:latin typeface="Arial" panose="020B0604020202020204" pitchFamily="34" charset="0"/>
                        </a:defRPr>
                      </a:pPr>
                      <a:r>
                        <a:rPr sz="950"/>
                        <a:t> </a:t>
                      </a:r>
                    </a:p>
                    <a:p>
                      <a:pPr>
                        <a:defRPr sz="1000">
                          <a:solidFill>
                            <a:srgbClr val="002060"/>
                          </a:solidFill>
                          <a:effectLst/>
                          <a:latin typeface="Arial" panose="020B0604020202020204" pitchFamily="34" charset="0"/>
                        </a:defRPr>
                      </a:pPr>
                      <a:r>
                        <a:rPr sz="950"/>
                        <a:t>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lang="en-GB" sz="950"/>
                        <a:t>Um índice composto que mede a tranquilidade dos países, composto por 23 indicadores quantitativos e qualitativos, cada um ponderado numa escala de 1-5. Quanto menor a pontuação, mais pacífico o país. A paz é definida como as atitudes, instituições e estruturas que criam e sustentam sociedades pacíficas. </a:t>
                      </a:r>
                      <a:endParaRPr lang="en-US" sz="950">
                        <a:solidFill>
                          <a:srgbClr val="002060"/>
                        </a:solidFill>
                      </a:endParaRPr>
                    </a:p>
                  </a:txBody>
                  <a:tcPr marL="108000" marR="72000" marT="36000" marB="36000"/>
                </a:tc>
                <a:extLst>
                  <a:ext uri="{0D108BD9-81ED-4DB2-BD59-A6C34878D82A}">
                    <a16:rowId xmlns:a16="http://schemas.microsoft.com/office/drawing/2014/main" val="813478604"/>
                  </a:ext>
                </a:extLst>
              </a:tr>
              <a:tr h="495300">
                <a:tc>
                  <a:txBody>
                    <a:bodyPr/>
                    <a:lstStyle/>
                    <a:p>
                      <a:pPr algn="ctr" rtl="0" fontAlgn="ctr">
                        <a:defRPr sz="1000">
                          <a:solidFill>
                            <a:srgbClr val="002060"/>
                          </a:solidFill>
                          <a:effectLst/>
                          <a:latin typeface="Arial" panose="020B0604020202020204" pitchFamily="34" charset="0"/>
                        </a:defRPr>
                      </a:pPr>
                      <a:r>
                        <a:rPr sz="950"/>
                        <a:t>I 2.6</a:t>
                      </a:r>
                    </a:p>
                  </a:txBody>
                  <a:tcPr marL="36000" marR="72000" marT="36000" marB="36000"/>
                </a:tc>
                <a:tc>
                  <a:txBody>
                    <a:bodyPr/>
                    <a:lstStyle/>
                    <a:p>
                      <a:pPr algn="l" rtl="0" fontAlgn="ctr">
                        <a:defRPr sz="1000">
                          <a:solidFill>
                            <a:srgbClr val="002060"/>
                          </a:solidFill>
                          <a:effectLst/>
                          <a:latin typeface="Arial" panose="020B0604020202020204" pitchFamily="34" charset="0"/>
                        </a:defRPr>
                      </a:pPr>
                      <a:r>
                        <a:rPr sz="950"/>
                        <a:t>Classificação Geral de Paz e Segurança de Mulheres </a:t>
                      </a:r>
                    </a:p>
                  </a:txBody>
                  <a:tcPr marL="72000" marR="72000" marT="36000" marB="36000"/>
                </a:tc>
                <a:tc>
                  <a:txBody>
                    <a:bodyPr/>
                    <a:lstStyle/>
                    <a:p>
                      <a:pPr>
                        <a:defRPr sz="1000">
                          <a:solidFill>
                            <a:srgbClr val="002060"/>
                          </a:solidFill>
                          <a:effectLst/>
                          <a:latin typeface="Arial" panose="020B0604020202020204" pitchFamily="34" charset="0"/>
                        </a:defRPr>
                      </a:pPr>
                      <a:r>
                        <a:rPr lang="en-GB" sz="950"/>
                        <a:t>Índice de Mulheres, Paz e Segurança</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NA, Doador</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Anualmente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lang="en-GB" sz="950"/>
                        <a:t>As classificações são avaliadas em relação a 11 categorias (cada uma das quais contribui para a resiliência ao conflito), incluindo: educação; inclusão financeira; emprego; uso de telefone celular; representação parlamentar; ausência de discriminação legal; preconceito do filho; leis de discriminação; violência entre parceiros íntimos; segurança da comunidade; violência organizada </a:t>
                      </a:r>
                      <a:endParaRPr lang="en-US" sz="950">
                        <a:solidFill>
                          <a:srgbClr val="002060"/>
                        </a:solidFill>
                      </a:endParaRPr>
                    </a:p>
                  </a:txBody>
                  <a:tcPr marL="108000" marR="72000" marT="36000" marB="36000"/>
                </a:tc>
                <a:extLst>
                  <a:ext uri="{0D108BD9-81ED-4DB2-BD59-A6C34878D82A}">
                    <a16:rowId xmlns:a16="http://schemas.microsoft.com/office/drawing/2014/main" val="1612310481"/>
                  </a:ext>
                </a:extLst>
              </a:tr>
              <a:tr h="546155">
                <a:tc>
                  <a:txBody>
                    <a:bodyPr/>
                    <a:lstStyle/>
                    <a:p>
                      <a:pPr algn="ctr" rtl="0" fontAlgn="ctr">
                        <a:defRPr sz="1000">
                          <a:solidFill>
                            <a:srgbClr val="002060"/>
                          </a:solidFill>
                          <a:effectLst/>
                          <a:latin typeface="Arial" panose="020B0604020202020204" pitchFamily="34" charset="0"/>
                        </a:defRPr>
                      </a:pPr>
                      <a:r>
                        <a:rPr sz="950"/>
                        <a:t>I-2.7</a:t>
                      </a:r>
                    </a:p>
                  </a:txBody>
                  <a:tcPr marL="36000" marR="72000" marT="36000" marB="36000"/>
                </a:tc>
                <a:tc>
                  <a:txBody>
                    <a:bodyPr/>
                    <a:lstStyle/>
                    <a:p>
                      <a:pPr algn="l" rtl="0" fontAlgn="ctr">
                        <a:defRPr sz="950">
                          <a:solidFill>
                            <a:srgbClr val="002060"/>
                          </a:solidFill>
                          <a:effectLst/>
                          <a:latin typeface="Arial" panose="020B0604020202020204" pitchFamily="34" charset="0"/>
                        </a:defRPr>
                      </a:pPr>
                      <a:r>
                        <a:rPr sz="950"/>
                        <a:t>Até que ponto a reintegração de ex-combatentes influenciou a dinâmica de conflitos</a:t>
                      </a:r>
                    </a:p>
                  </a:txBody>
                  <a:tcPr marL="72000" marR="72000" marT="36000" marB="36000"/>
                </a:tc>
                <a:tc>
                  <a:txBody>
                    <a:bodyPr/>
                    <a:lstStyle/>
                    <a:p>
                      <a:pPr>
                        <a:defRPr sz="1000">
                          <a:solidFill>
                            <a:srgbClr val="002060"/>
                          </a:solidFill>
                          <a:effectLst/>
                          <a:latin typeface="Arial" panose="020B0604020202020204" pitchFamily="34" charset="0"/>
                        </a:defRPr>
                      </a:pPr>
                      <a:r>
                        <a:rPr lang="en-GB" sz="950"/>
                        <a:t>KII e FGD, HH Survey </a:t>
                      </a:r>
                      <a:endParaRPr lang="en-US" sz="950" dirty="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Doador , IP </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sz="950"/>
                        <a:t>Semestral ou anualmente</a:t>
                      </a:r>
                      <a:endParaRPr lang="en-US" sz="950">
                        <a:solidFill>
                          <a:srgbClr val="002060"/>
                        </a:solidFill>
                      </a:endParaRPr>
                    </a:p>
                  </a:txBody>
                  <a:tcPr marL="72000" marR="72000" marT="36000" marB="36000"/>
                </a:tc>
                <a:tc>
                  <a:txBody>
                    <a:bodyPr/>
                    <a:lstStyle/>
                    <a:p>
                      <a:pPr>
                        <a:defRPr sz="1000">
                          <a:solidFill>
                            <a:srgbClr val="002060"/>
                          </a:solidFill>
                          <a:effectLst/>
                          <a:latin typeface="Arial" panose="020B0604020202020204" pitchFamily="34" charset="0"/>
                        </a:defRPr>
                      </a:pPr>
                      <a:r>
                        <a:rPr lang="en-GB" sz="950"/>
                        <a:t>Este indicador destina-se a programas de ação anti minas que visam a reintegração de ex-combatentes através de atividades de ação anti minas. Mede os contributos para a estabilização e contribui para o acompanhamento do contexto de conflitos. </a:t>
                      </a:r>
                      <a:endParaRPr lang="en-US" sz="950">
                        <a:solidFill>
                          <a:srgbClr val="002060"/>
                        </a:solidFill>
                      </a:endParaRPr>
                    </a:p>
                  </a:txBody>
                  <a:tcPr marL="108000" marR="72000" marT="36000" marB="36000"/>
                </a:tc>
                <a:extLst>
                  <a:ext uri="{0D108BD9-81ED-4DB2-BD59-A6C34878D82A}">
                    <a16:rowId xmlns:a16="http://schemas.microsoft.com/office/drawing/2014/main" val="2865973374"/>
                  </a:ext>
                </a:extLst>
              </a:tr>
              <a:tr h="360000">
                <a:tc>
                  <a:txBody>
                    <a:bodyPr/>
                    <a:lstStyle/>
                    <a:p>
                      <a:pPr algn="ctr" rtl="0" fontAlgn="ctr">
                        <a:defRPr sz="1000">
                          <a:solidFill>
                            <a:srgbClr val="002060"/>
                          </a:solidFill>
                          <a:effectLst/>
                          <a:latin typeface="Arial" panose="020B0604020202020204" pitchFamily="34" charset="0"/>
                        </a:defRPr>
                      </a:pPr>
                      <a:r>
                        <a:rPr sz="950"/>
                        <a:t>I-2.8</a:t>
                      </a:r>
                    </a:p>
                  </a:txBody>
                  <a:tcPr marL="36000" marR="72000" marT="36000" marB="36000"/>
                </a:tc>
                <a:tc>
                  <a:txBody>
                    <a:bodyPr/>
                    <a:lstStyle/>
                    <a:p>
                      <a:pPr algn="l" rtl="0" fontAlgn="ctr">
                        <a:defRPr sz="1000">
                          <a:solidFill>
                            <a:srgbClr val="002060"/>
                          </a:solidFill>
                          <a:effectLst/>
                          <a:latin typeface="Arial" panose="020B0604020202020204" pitchFamily="34" charset="0"/>
                        </a:defRPr>
                      </a:pPr>
                      <a:r>
                        <a:rPr sz="950"/>
                        <a:t>Número de eventos de conflito</a:t>
                      </a:r>
                    </a:p>
                  </a:txBody>
                  <a:tcPr marL="72000" marR="72000" marT="36000" marB="0"/>
                </a:tc>
                <a:tc>
                  <a:txBody>
                    <a:bodyPr/>
                    <a:lstStyle/>
                    <a:p>
                      <a:pPr>
                        <a:defRPr sz="900" u="sng">
                          <a:effectLst/>
                          <a:latin typeface="Arial" panose="020B0604020202020204" pitchFamily="34" charset="0"/>
                          <a:hlinkClick r:id="rId3">
                            <a:extLst>
                              <a:ext uri="{A12FA001-AC4F-418D-AE19-62706E023703}">
                                <ahyp:hlinkClr xmlns:ahyp="http://schemas.microsoft.com/office/drawing/2018/hyperlinkcolor" val="tx"/>
                              </a:ext>
                            </a:extLst>
                          </a:hlinkClick>
                        </a:defRPr>
                      </a:pPr>
                      <a:r>
                        <a:rPr lang="en-GB" sz="950" dirty="0" err="1">
                          <a:solidFill>
                            <a:schemeClr val="accent1"/>
                          </a:solidFill>
                        </a:rPr>
                        <a:t>Painel</a:t>
                      </a:r>
                      <a:r>
                        <a:rPr lang="en-GB" sz="950" dirty="0">
                          <a:solidFill>
                            <a:schemeClr val="accent1"/>
                          </a:solidFill>
                        </a:rPr>
                        <a:t> ACLED - ACLED (</a:t>
                      </a:r>
                      <a:r>
                        <a:rPr lang="en-GB" sz="950" dirty="0" err="1">
                          <a:solidFill>
                            <a:schemeClr val="accent1"/>
                          </a:solidFill>
                        </a:rPr>
                        <a:t>acleddata.com</a:t>
                      </a:r>
                      <a:r>
                        <a:rPr lang="en-GB" sz="950" dirty="0">
                          <a:solidFill>
                            <a:srgbClr val="009FE3"/>
                          </a:solidFill>
                        </a:rPr>
                        <a:t>)</a:t>
                      </a:r>
                      <a:endParaRPr lang="en-US" sz="950" dirty="0">
                        <a:solidFill>
                          <a:srgbClr val="009FE3"/>
                        </a:solidFill>
                      </a:endParaRPr>
                    </a:p>
                  </a:txBody>
                  <a:tcPr marL="72000" marR="72000" marT="36000" marB="0"/>
                </a:tc>
                <a:tc>
                  <a:txBody>
                    <a:bodyPr/>
                    <a:lstStyle/>
                    <a:p>
                      <a:pPr>
                        <a:defRPr sz="1000">
                          <a:solidFill>
                            <a:srgbClr val="002060"/>
                          </a:solidFill>
                          <a:effectLst/>
                          <a:latin typeface="Arial" panose="020B0604020202020204" pitchFamily="34" charset="0"/>
                        </a:defRPr>
                      </a:pPr>
                      <a:r>
                        <a:rPr sz="950"/>
                        <a:t>Doador, IP</a:t>
                      </a:r>
                      <a:endParaRPr lang="en-US" sz="950" dirty="0">
                        <a:solidFill>
                          <a:srgbClr val="002060"/>
                        </a:solidFill>
                      </a:endParaRPr>
                    </a:p>
                  </a:txBody>
                  <a:tcPr marL="72000" marR="72000" marT="36000" marB="0"/>
                </a:tc>
                <a:tc>
                  <a:txBody>
                    <a:bodyPr/>
                    <a:lstStyle/>
                    <a:p>
                      <a:pPr>
                        <a:defRPr sz="1000">
                          <a:solidFill>
                            <a:srgbClr val="002060"/>
                          </a:solidFill>
                          <a:effectLst/>
                          <a:latin typeface="Arial" panose="020B0604020202020204" pitchFamily="34" charset="0"/>
                        </a:defRPr>
                      </a:pPr>
                      <a:r>
                        <a:rPr sz="950" dirty="0" err="1"/>
                        <a:t>Anualmente</a:t>
                      </a:r>
                      <a:r>
                        <a:rPr sz="950" dirty="0"/>
                        <a:t> </a:t>
                      </a:r>
                      <a:endParaRPr lang="en-US" sz="950" dirty="0">
                        <a:solidFill>
                          <a:srgbClr val="002060"/>
                        </a:solidFill>
                      </a:endParaRPr>
                    </a:p>
                  </a:txBody>
                  <a:tcPr marL="72000" marR="72000" marT="36000" marB="0"/>
                </a:tc>
                <a:tc>
                  <a:txBody>
                    <a:bodyPr/>
                    <a:lstStyle/>
                    <a:p>
                      <a:pPr>
                        <a:defRPr sz="1000">
                          <a:solidFill>
                            <a:srgbClr val="002060"/>
                          </a:solidFill>
                          <a:effectLst/>
                          <a:latin typeface="Arial" panose="020B0604020202020204" pitchFamily="34" charset="0"/>
                        </a:defRPr>
                      </a:pPr>
                      <a:r>
                        <a:rPr lang="en-GB" sz="950" dirty="0" err="1"/>
                        <a:t>Os</a:t>
                      </a:r>
                      <a:r>
                        <a:rPr lang="en-GB" sz="950" dirty="0"/>
                        <a:t> </a:t>
                      </a:r>
                      <a:r>
                        <a:rPr lang="en-GB" sz="950" dirty="0" err="1"/>
                        <a:t>eventos</a:t>
                      </a:r>
                      <a:r>
                        <a:rPr lang="en-GB" sz="950" dirty="0"/>
                        <a:t> </a:t>
                      </a:r>
                      <a:r>
                        <a:rPr lang="en-GB" sz="950" dirty="0" err="1"/>
                        <a:t>são</a:t>
                      </a:r>
                      <a:r>
                        <a:rPr lang="en-GB" sz="950" dirty="0"/>
                        <a:t> </a:t>
                      </a:r>
                      <a:r>
                        <a:rPr lang="en-GB" sz="950" dirty="0" err="1"/>
                        <a:t>definidos</a:t>
                      </a:r>
                      <a:r>
                        <a:rPr lang="en-GB" sz="950" dirty="0"/>
                        <a:t> </a:t>
                      </a:r>
                      <a:r>
                        <a:rPr lang="en-GB" sz="950" dirty="0" err="1"/>
                        <a:t>como</a:t>
                      </a:r>
                      <a:r>
                        <a:rPr lang="en-GB" sz="950" dirty="0"/>
                        <a:t> </a:t>
                      </a:r>
                      <a:r>
                        <a:rPr lang="en-GB" sz="950" dirty="0" err="1"/>
                        <a:t>batalhas</a:t>
                      </a:r>
                      <a:r>
                        <a:rPr lang="en-GB" sz="950" dirty="0"/>
                        <a:t>, </a:t>
                      </a:r>
                      <a:r>
                        <a:rPr lang="en-GB" sz="950" dirty="0" err="1"/>
                        <a:t>violência</a:t>
                      </a:r>
                      <a:r>
                        <a:rPr lang="en-GB" sz="950" dirty="0"/>
                        <a:t> contra </a:t>
                      </a:r>
                      <a:r>
                        <a:rPr lang="en-GB" sz="950" dirty="0" err="1"/>
                        <a:t>civis</a:t>
                      </a:r>
                      <a:r>
                        <a:rPr lang="en-GB" sz="950" dirty="0"/>
                        <a:t>, </a:t>
                      </a:r>
                      <a:r>
                        <a:rPr lang="en-GB" sz="950" dirty="0" err="1"/>
                        <a:t>explosões</a:t>
                      </a:r>
                      <a:r>
                        <a:rPr lang="en-GB" sz="950" dirty="0"/>
                        <a:t> e </a:t>
                      </a:r>
                      <a:r>
                        <a:rPr lang="en-GB" sz="950" dirty="0" err="1"/>
                        <a:t>violência</a:t>
                      </a:r>
                      <a:r>
                        <a:rPr lang="en-GB" sz="950" dirty="0"/>
                        <a:t> </a:t>
                      </a:r>
                      <a:r>
                        <a:rPr lang="en-GB" sz="950" dirty="0" err="1"/>
                        <a:t>remota</a:t>
                      </a:r>
                      <a:r>
                        <a:rPr lang="en-GB" sz="950" dirty="0"/>
                        <a:t> e </a:t>
                      </a:r>
                      <a:r>
                        <a:rPr lang="en-GB" sz="950" dirty="0" err="1"/>
                        <a:t>tumultos</a:t>
                      </a:r>
                      <a:r>
                        <a:rPr lang="en-GB" sz="950" dirty="0"/>
                        <a:t>.</a:t>
                      </a:r>
                      <a:endParaRPr lang="en-US" sz="950" dirty="0">
                        <a:solidFill>
                          <a:srgbClr val="002060"/>
                        </a:solidFill>
                      </a:endParaRPr>
                    </a:p>
                  </a:txBody>
                  <a:tcPr marL="108000" marR="72000" marT="36000" marB="36000"/>
                </a:tc>
                <a:extLst>
                  <a:ext uri="{0D108BD9-81ED-4DB2-BD59-A6C34878D82A}">
                    <a16:rowId xmlns:a16="http://schemas.microsoft.com/office/drawing/2014/main" val="2047501026"/>
                  </a:ext>
                </a:extLst>
              </a:tr>
            </a:tbl>
          </a:graphicData>
        </a:graphic>
      </p:graphicFrame>
      <p:sp>
        <p:nvSpPr>
          <p:cNvPr id="2" name="Rectangle 1">
            <a:extLst>
              <a:ext uri="{FF2B5EF4-FFF2-40B4-BE49-F238E27FC236}">
                <a16:creationId xmlns:a16="http://schemas.microsoft.com/office/drawing/2014/main" id="{E39104D4-FD56-6449-DC1F-275E3AF6F9D4}"/>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dirty="0" err="1"/>
              <a:t>Indicadores</a:t>
            </a:r>
            <a:r>
              <a:rPr sz="1600" dirty="0"/>
              <a:t> de </a:t>
            </a:r>
            <a:r>
              <a:rPr sz="1600" dirty="0" err="1"/>
              <a:t>Impacto</a:t>
            </a:r>
            <a:r>
              <a:rPr sz="1600" dirty="0"/>
              <a:t> </a:t>
            </a:r>
            <a:r>
              <a:rPr sz="1600" dirty="0" err="1"/>
              <a:t>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17E48C4-2249-AAC1-5EA0-681A9B6F58A4}"/>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a negrito</a:t>
            </a:r>
          </a:p>
        </p:txBody>
      </p:sp>
      <p:sp>
        <p:nvSpPr>
          <p:cNvPr id="4" name="Slide Number Placeholder 5">
            <a:extLst>
              <a:ext uri="{FF2B5EF4-FFF2-40B4-BE49-F238E27FC236}">
                <a16:creationId xmlns:a16="http://schemas.microsoft.com/office/drawing/2014/main" id="{E27C1F81-7513-D18C-624A-E97EEF9A6BB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53</a:t>
            </a:fld>
            <a:endParaRPr lang="en-GB" sz="1050" dirty="0"/>
          </a:p>
        </p:txBody>
      </p:sp>
    </p:spTree>
    <p:extLst>
      <p:ext uri="{BB962C8B-B14F-4D97-AF65-F5344CB8AC3E}">
        <p14:creationId xmlns:p14="http://schemas.microsoft.com/office/powerpoint/2010/main" val="3739920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629798394"/>
              </p:ext>
            </p:extLst>
          </p:nvPr>
        </p:nvGraphicFramePr>
        <p:xfrm>
          <a:off x="408992" y="640418"/>
          <a:ext cx="11374015" cy="3901372"/>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2398645">
                  <a:extLst>
                    <a:ext uri="{9D8B030D-6E8A-4147-A177-3AD203B41FA5}">
                      <a16:colId xmlns:a16="http://schemas.microsoft.com/office/drawing/2014/main" val="2213462879"/>
                    </a:ext>
                  </a:extLst>
                </a:gridCol>
                <a:gridCol w="1391478">
                  <a:extLst>
                    <a:ext uri="{9D8B030D-6E8A-4147-A177-3AD203B41FA5}">
                      <a16:colId xmlns:a16="http://schemas.microsoft.com/office/drawing/2014/main" val="3842703326"/>
                    </a:ext>
                  </a:extLst>
                </a:gridCol>
                <a:gridCol w="781878">
                  <a:extLst>
                    <a:ext uri="{9D8B030D-6E8A-4147-A177-3AD203B41FA5}">
                      <a16:colId xmlns:a16="http://schemas.microsoft.com/office/drawing/2014/main" val="1771602943"/>
                    </a:ext>
                  </a:extLst>
                </a:gridCol>
                <a:gridCol w="1086678">
                  <a:extLst>
                    <a:ext uri="{9D8B030D-6E8A-4147-A177-3AD203B41FA5}">
                      <a16:colId xmlns:a16="http://schemas.microsoft.com/office/drawing/2014/main" val="577632861"/>
                    </a:ext>
                  </a:extLst>
                </a:gridCol>
                <a:gridCol w="5196677">
                  <a:extLst>
                    <a:ext uri="{9D8B030D-6E8A-4147-A177-3AD203B41FA5}">
                      <a16:colId xmlns:a16="http://schemas.microsoft.com/office/drawing/2014/main" val="2609134940"/>
                    </a:ext>
                  </a:extLst>
                </a:gridCol>
              </a:tblGrid>
              <a:tr h="328978">
                <a:tc>
                  <a:txBody>
                    <a:bodyPr/>
                    <a:lstStyle/>
                    <a:p>
                      <a:pPr algn="l" rtl="0" fontAlgn="ctr">
                        <a:defRPr sz="1100" b="1">
                          <a:solidFill>
                            <a:schemeClr val="bg1"/>
                          </a:solidFill>
                          <a:effectLst/>
                          <a:latin typeface="Arial" panose="020B0604020202020204" pitchFamily="34" charset="0"/>
                        </a:defRPr>
                      </a:pPr>
                      <a:r>
                        <a:rPr sz="900"/>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900"/>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900"/>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900"/>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sz="900"/>
                        <a:t>Frequência</a:t>
                      </a:r>
                    </a:p>
                  </a:txBody>
                  <a:tcPr marL="72000" marR="7620" marT="7620" marB="0" anchor="ctr">
                    <a:solidFill>
                      <a:schemeClr val="accent6"/>
                    </a:solidFill>
                  </a:tcPr>
                </a:tc>
                <a:tc>
                  <a:txBody>
                    <a:bodyPr/>
                    <a:lstStyle/>
                    <a:p>
                      <a:pPr algn="l" rtl="0" fontAlgn="ctr">
                        <a:defRPr sz="1100">
                          <a:effectLst/>
                          <a:latin typeface="Arial" panose="020B0604020202020204" pitchFamily="34" charset="0"/>
                        </a:defRPr>
                      </a:pPr>
                      <a:r>
                        <a:rPr sz="900" b="1" dirty="0" err="1">
                          <a:solidFill>
                            <a:schemeClr val="bg1"/>
                          </a:solidFill>
                        </a:rPr>
                        <a:t>Descrição</a:t>
                      </a:r>
                      <a:r>
                        <a:rPr sz="900" dirty="0">
                          <a:solidFill>
                            <a:srgbClr val="000000"/>
                          </a:solidFill>
                        </a:rPr>
                        <a:t> </a:t>
                      </a:r>
                    </a:p>
                  </a:txBody>
                  <a:tcPr marL="36000" marR="7620" marT="7620" marB="0" anchor="ctr">
                    <a:solidFill>
                      <a:schemeClr val="accent6"/>
                    </a:solidFill>
                  </a:tcPr>
                </a:tc>
                <a:extLst>
                  <a:ext uri="{0D108BD9-81ED-4DB2-BD59-A6C34878D82A}">
                    <a16:rowId xmlns:a16="http://schemas.microsoft.com/office/drawing/2014/main" val="4054895585"/>
                  </a:ext>
                </a:extLst>
              </a:tr>
              <a:tr h="27271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Impacto 3: O desenvolvimento económico e as comunidades mais resilientes contribuem para os ODS</a:t>
                      </a:r>
                    </a:p>
                  </a:txBody>
                  <a:tcPr marL="72000" marR="7620" marT="7620" marB="0" anchor="ctr">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507367">
                <a:tc>
                  <a:txBody>
                    <a:bodyPr/>
                    <a:lstStyle/>
                    <a:p>
                      <a:pPr algn="ctr" rtl="0" fontAlgn="ctr">
                        <a:defRPr sz="1000" b="1">
                          <a:solidFill>
                            <a:srgbClr val="002060"/>
                          </a:solidFill>
                          <a:effectLst/>
                          <a:latin typeface="Arial" panose="020B0604020202020204" pitchFamily="34" charset="0"/>
                        </a:defRPr>
                      </a:pPr>
                      <a:r>
                        <a:rPr sz="950"/>
                        <a:t>I-3.1 </a:t>
                      </a:r>
                    </a:p>
                  </a:txBody>
                  <a:tcPr marL="36000" marR="9525" marT="36000" marB="0"/>
                </a:tc>
                <a:tc>
                  <a:txBody>
                    <a:bodyPr/>
                    <a:lstStyle/>
                    <a:p>
                      <a:pPr algn="l" rtl="0" fontAlgn="ctr">
                        <a:defRPr sz="1000" b="1">
                          <a:solidFill>
                            <a:srgbClr val="002060"/>
                          </a:solidFill>
                          <a:effectLst/>
                          <a:latin typeface="Arial" panose="020B0604020202020204" pitchFamily="34" charset="0"/>
                        </a:defRPr>
                      </a:pPr>
                      <a:r>
                        <a:rPr sz="950"/>
                        <a:t>Índice ODS </a:t>
                      </a:r>
                    </a:p>
                  </a:txBody>
                  <a:tcPr marL="72000" marR="9525" marT="36000" marB="0"/>
                </a:tc>
                <a:tc>
                  <a:txBody>
                    <a:bodyPr/>
                    <a:lstStyle/>
                    <a:p>
                      <a:pPr algn="l" rtl="0" fontAlgn="ctr">
                        <a:defRPr sz="1000">
                          <a:solidFill>
                            <a:schemeClr val="accent1"/>
                          </a:solidFill>
                          <a:effectLst/>
                          <a:latin typeface="Arial" panose="020B0604020202020204" pitchFamily="34" charset="0"/>
                          <a:hlinkClick r:id="rId3">
                            <a:extLst>
                              <a:ext uri="{A12FA001-AC4F-418D-AE19-62706E023703}">
                                <ahyp:hlinkClr xmlns:ahyp="http://schemas.microsoft.com/office/drawing/2018/hyperlinkcolor" val="tx"/>
                              </a:ext>
                            </a:extLst>
                          </a:hlinkClick>
                        </a:defRPr>
                      </a:pPr>
                      <a:r>
                        <a:rPr sz="950"/>
                        <a:t>Relatório de Desenvolvimento Sustentável 2021 (sdgindex.org)</a:t>
                      </a:r>
                      <a:endParaRPr lang="en-US" sz="950" b="0" i="0" u="none" strike="noStrike" dirty="0">
                        <a:solidFill>
                          <a:schemeClr val="accent1"/>
                        </a:solidFill>
                        <a:effectLst/>
                        <a:latin typeface="Arial" panose="020B0604020202020204" pitchFamily="34" charset="0"/>
                      </a:endParaRP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Qualquer </a:t>
                      </a: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Anualmente </a:t>
                      </a: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Classificações do progresso do país em relação aos Objetivos de Desenvolvimento Sustentável (ODS). </a:t>
                      </a:r>
                    </a:p>
                  </a:txBody>
                  <a:tcPr marL="72000" marR="9525" marT="36000" marB="72000"/>
                </a:tc>
                <a:extLst>
                  <a:ext uri="{0D108BD9-81ED-4DB2-BD59-A6C34878D82A}">
                    <a16:rowId xmlns:a16="http://schemas.microsoft.com/office/drawing/2014/main" val="1594355268"/>
                  </a:ext>
                </a:extLst>
              </a:tr>
              <a:tr h="802956">
                <a:tc>
                  <a:txBody>
                    <a:bodyPr/>
                    <a:lstStyle/>
                    <a:p>
                      <a:pPr algn="ctr" rtl="0" fontAlgn="ctr">
                        <a:defRPr sz="1000" b="1">
                          <a:solidFill>
                            <a:srgbClr val="002060"/>
                          </a:solidFill>
                          <a:effectLst/>
                          <a:latin typeface="Arial" panose="020B0604020202020204" pitchFamily="34" charset="0"/>
                        </a:defRPr>
                      </a:pPr>
                      <a:r>
                        <a:rPr sz="950"/>
                        <a:t>I-3.2</a:t>
                      </a:r>
                    </a:p>
                  </a:txBody>
                  <a:tcPr marL="36000" marR="9525" marT="36000" marB="0"/>
                </a:tc>
                <a:tc>
                  <a:txBody>
                    <a:bodyPr/>
                    <a:lstStyle/>
                    <a:p>
                      <a:pPr algn="l" rtl="0" fontAlgn="ctr">
                        <a:defRPr sz="1000" b="1">
                          <a:solidFill>
                            <a:srgbClr val="002060"/>
                          </a:solidFill>
                          <a:effectLst/>
                          <a:latin typeface="Arial" panose="020B0604020202020204" pitchFamily="34" charset="0"/>
                        </a:defRPr>
                      </a:pPr>
                      <a:r>
                        <a:rPr sz="950"/>
                        <a:t>Resiliência comunitária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Pesquisa e Avaliação de HH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IP </a:t>
                      </a:r>
                    </a:p>
                    <a:p>
                      <a:pPr algn="l" rtl="0" fontAlgn="ctr">
                        <a:defRPr sz="1000">
                          <a:solidFill>
                            <a:srgbClr val="002060"/>
                          </a:solidFill>
                          <a:effectLst/>
                          <a:latin typeface="Arial" panose="020B0604020202020204" pitchFamily="34" charset="0"/>
                        </a:defRPr>
                      </a:pPr>
                      <a:r>
                        <a:rPr sz="950"/>
                        <a:t>Doador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dirty="0"/>
                        <a:t>Semestral </a:t>
                      </a:r>
                      <a:r>
                        <a:rPr sz="950" dirty="0" err="1"/>
                        <a:t>ou</a:t>
                      </a:r>
                      <a:r>
                        <a:rPr sz="950" dirty="0"/>
                        <a:t> </a:t>
                      </a:r>
                      <a:r>
                        <a:rPr sz="950" dirty="0" err="1"/>
                        <a:t>Anualmente</a:t>
                      </a:r>
                      <a:r>
                        <a:rPr sz="950" dirty="0"/>
                        <a:t> (para </a:t>
                      </a:r>
                      <a:r>
                        <a:rPr sz="950" dirty="0" err="1"/>
                        <a:t>Pesquisa</a:t>
                      </a:r>
                      <a:r>
                        <a:rPr sz="950" dirty="0"/>
                        <a:t> de HH) </a:t>
                      </a:r>
                    </a:p>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dirty="0"/>
                        <a:t>A </a:t>
                      </a:r>
                      <a:r>
                        <a:rPr sz="950" dirty="0" err="1"/>
                        <a:t>cada</a:t>
                      </a:r>
                      <a:r>
                        <a:rPr sz="950" dirty="0"/>
                        <a:t> 2 a 3 </a:t>
                      </a:r>
                      <a:r>
                        <a:rPr sz="950" dirty="0" err="1"/>
                        <a:t>anos</a:t>
                      </a:r>
                      <a:endParaRPr sz="950" dirty="0"/>
                    </a:p>
                    <a:p>
                      <a:pPr algn="l" rtl="0" fontAlgn="ctr">
                        <a:defRPr sz="1000">
                          <a:solidFill>
                            <a:srgbClr val="002060"/>
                          </a:solidFill>
                          <a:effectLst/>
                          <a:latin typeface="Arial" panose="020B0604020202020204" pitchFamily="34" charset="0"/>
                        </a:defRPr>
                      </a:pPr>
                      <a:r>
                        <a:rPr sz="950" dirty="0"/>
                        <a:t>(Para </a:t>
                      </a:r>
                      <a:r>
                        <a:rPr sz="950" dirty="0" err="1"/>
                        <a:t>avaliação</a:t>
                      </a:r>
                      <a:r>
                        <a:rPr sz="950" dirty="0"/>
                        <a:t>)</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Número de comunidades com HH a mostrar a progressão positiva em meios de subsistência sustentáveis (de acordo com as cinco capitais)</a:t>
                      </a:r>
                    </a:p>
                    <a:p>
                      <a:pPr algn="l" rtl="0" fontAlgn="ctr"/>
                      <a:endParaRPr lang="en-US" sz="950" b="0" i="0" u="none" strike="noStrike" dirty="0">
                        <a:solidFill>
                          <a:srgbClr val="002060"/>
                        </a:solidFill>
                        <a:effectLst/>
                        <a:latin typeface="Arial" panose="020B0604020202020204" pitchFamily="34" charset="0"/>
                      </a:endParaRPr>
                    </a:p>
                    <a:p>
                      <a:pPr algn="l" rtl="0" fontAlgn="ctr">
                        <a:defRPr sz="1000">
                          <a:solidFill>
                            <a:srgbClr val="002060"/>
                          </a:solidFill>
                          <a:effectLst/>
                          <a:latin typeface="Arial" panose="020B0604020202020204" pitchFamily="34" charset="0"/>
                        </a:defRPr>
                      </a:pPr>
                      <a:r>
                        <a:rPr sz="950"/>
                        <a:t>A avaliação usaria os dados coletados e triangularia com KII adicionais, Discussões do Grupo Focal e revisões de documentos. </a:t>
                      </a:r>
                    </a:p>
                  </a:txBody>
                  <a:tcPr marL="72000" marR="9525" marT="36000" marB="0"/>
                </a:tc>
                <a:extLst>
                  <a:ext uri="{0D108BD9-81ED-4DB2-BD59-A6C34878D82A}">
                    <a16:rowId xmlns:a16="http://schemas.microsoft.com/office/drawing/2014/main" val="2930048471"/>
                  </a:ext>
                </a:extLst>
              </a:tr>
              <a:tr h="507367">
                <a:tc>
                  <a:txBody>
                    <a:bodyPr/>
                    <a:lstStyle/>
                    <a:p>
                      <a:pPr algn="ctr" rtl="0" fontAlgn="ctr">
                        <a:defRPr sz="1000">
                          <a:solidFill>
                            <a:srgbClr val="002060"/>
                          </a:solidFill>
                          <a:effectLst/>
                          <a:latin typeface="Arial" panose="020B0604020202020204" pitchFamily="34" charset="0"/>
                        </a:defRPr>
                      </a:pPr>
                      <a:r>
                        <a:rPr sz="950"/>
                        <a:t>I-3.3</a:t>
                      </a:r>
                    </a:p>
                  </a:txBody>
                  <a:tcPr marL="36000" marR="9525" marT="36000" marB="72000"/>
                </a:tc>
                <a:tc>
                  <a:txBody>
                    <a:bodyPr/>
                    <a:lstStyle/>
                    <a:p>
                      <a:pPr algn="l" rtl="0" fontAlgn="ctr">
                        <a:defRPr sz="1000">
                          <a:solidFill>
                            <a:srgbClr val="002060"/>
                          </a:solidFill>
                          <a:effectLst/>
                          <a:latin typeface="Arial" panose="020B0604020202020204" pitchFamily="34" charset="0"/>
                        </a:defRPr>
                      </a:pPr>
                      <a:r>
                        <a:rPr sz="950"/>
                        <a:t>Rendimento Nacional Bruto Feminino Per Capita </a:t>
                      </a: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Índice de Desenvolvimento de Género</a:t>
                      </a: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Doador </a:t>
                      </a: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Anualmente </a:t>
                      </a:r>
                    </a:p>
                  </a:txBody>
                  <a:tcPr marL="72000" marR="9525" marT="36000" marB="72000"/>
                </a:tc>
                <a:tc>
                  <a:txBody>
                    <a:bodyPr/>
                    <a:lstStyle/>
                    <a:p>
                      <a:pPr algn="l" rtl="0" fontAlgn="ctr">
                        <a:defRPr sz="1000">
                          <a:solidFill>
                            <a:srgbClr val="002060"/>
                          </a:solidFill>
                          <a:effectLst/>
                          <a:latin typeface="Arial" panose="020B0604020202020204" pitchFamily="34" charset="0"/>
                        </a:defRPr>
                      </a:pPr>
                      <a:r>
                        <a:rPr sz="950"/>
                        <a:t>O índice de Desenvolvimento de Género mede o nível de desenvolvimento de género num país. O Rendimento Nacional Bruto per Capita classifica os países por sua razão estimada de renda entre homens e mulheres de acordo com o Índice de Desenvolvimento de Género das Nações Unidas.  </a:t>
                      </a:r>
                    </a:p>
                  </a:txBody>
                  <a:tcPr marL="72000" marR="9525" marT="36000" marB="72000"/>
                </a:tc>
                <a:extLst>
                  <a:ext uri="{0D108BD9-81ED-4DB2-BD59-A6C34878D82A}">
                    <a16:rowId xmlns:a16="http://schemas.microsoft.com/office/drawing/2014/main" val="3122736916"/>
                  </a:ext>
                </a:extLst>
              </a:tr>
              <a:tr h="612000">
                <a:tc>
                  <a:txBody>
                    <a:bodyPr/>
                    <a:lstStyle/>
                    <a:p>
                      <a:pPr algn="ctr" rtl="0" fontAlgn="ctr">
                        <a:defRPr sz="1000">
                          <a:solidFill>
                            <a:srgbClr val="002060"/>
                          </a:solidFill>
                          <a:effectLst/>
                          <a:latin typeface="Arial" panose="020B0604020202020204" pitchFamily="34" charset="0"/>
                        </a:defRPr>
                      </a:pPr>
                      <a:r>
                        <a:rPr sz="950"/>
                        <a:t>I-3.4</a:t>
                      </a:r>
                    </a:p>
                  </a:txBody>
                  <a:tcPr marL="36000" marR="9525" marT="36000" marB="0"/>
                </a:tc>
                <a:tc>
                  <a:txBody>
                    <a:bodyPr/>
                    <a:lstStyle/>
                    <a:p>
                      <a:pPr algn="l" rtl="0" fontAlgn="ctr">
                        <a:defRPr sz="1000">
                          <a:solidFill>
                            <a:srgbClr val="002060"/>
                          </a:solidFill>
                          <a:effectLst/>
                          <a:latin typeface="Arial" panose="020B0604020202020204" pitchFamily="34" charset="0"/>
                        </a:defRPr>
                      </a:pPr>
                      <a:r>
                        <a:rPr sz="950"/>
                        <a:t>Classificação de participação económica e oportunidade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Fórum Económico Mundial Índice de Disparidades entre Homens e Mulheres</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Doador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Anualmente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dirty="0" err="1"/>
                        <a:t>ou</a:t>
                      </a:r>
                      <a:r>
                        <a:rPr sz="950" dirty="0"/>
                        <a:t> </a:t>
                      </a:r>
                      <a:r>
                        <a:rPr sz="950" dirty="0" err="1"/>
                        <a:t>seja</a:t>
                      </a:r>
                      <a:r>
                        <a:rPr sz="950" dirty="0"/>
                        <a:t>, </a:t>
                      </a:r>
                      <a:r>
                        <a:rPr sz="950" dirty="0" err="1"/>
                        <a:t>despesas</a:t>
                      </a:r>
                      <a:r>
                        <a:rPr sz="950" dirty="0"/>
                        <a:t> </a:t>
                      </a:r>
                      <a:r>
                        <a:rPr sz="950" dirty="0" err="1"/>
                        <a:t>públicas</a:t>
                      </a:r>
                      <a:r>
                        <a:rPr sz="950" dirty="0"/>
                        <a:t> que </a:t>
                      </a:r>
                      <a:r>
                        <a:rPr sz="950" dirty="0" err="1"/>
                        <a:t>demonstrem</a:t>
                      </a:r>
                      <a:r>
                        <a:rPr sz="950" dirty="0"/>
                        <a:t> boa </a:t>
                      </a:r>
                      <a:r>
                        <a:rPr sz="950" dirty="0" err="1"/>
                        <a:t>governação</a:t>
                      </a:r>
                      <a:r>
                        <a:rPr sz="950" dirty="0"/>
                        <a:t> e </a:t>
                      </a:r>
                      <a:r>
                        <a:rPr sz="950" dirty="0" err="1"/>
                        <a:t>responsabilidade</a:t>
                      </a:r>
                      <a:r>
                        <a:rPr sz="950" dirty="0"/>
                        <a:t> </a:t>
                      </a:r>
                      <a:r>
                        <a:rPr sz="950" dirty="0" err="1"/>
                        <a:t>perante</a:t>
                      </a:r>
                      <a:r>
                        <a:rPr sz="950" dirty="0"/>
                        <a:t> as </a:t>
                      </a:r>
                      <a:r>
                        <a:rPr sz="950" dirty="0" err="1"/>
                        <a:t>populações</a:t>
                      </a:r>
                      <a:r>
                        <a:rPr sz="950" dirty="0"/>
                        <a:t> </a:t>
                      </a:r>
                      <a:r>
                        <a:rPr sz="950" dirty="0" err="1"/>
                        <a:t>afetadas</a:t>
                      </a:r>
                      <a:r>
                        <a:rPr sz="950" dirty="0"/>
                        <a:t> </a:t>
                      </a:r>
                      <a:r>
                        <a:rPr sz="950" dirty="0" err="1"/>
                        <a:t>por</a:t>
                      </a:r>
                      <a:r>
                        <a:rPr sz="950" dirty="0"/>
                        <a:t> </a:t>
                      </a:r>
                      <a:r>
                        <a:rPr sz="950" dirty="0" err="1"/>
                        <a:t>conflitos</a:t>
                      </a:r>
                      <a:r>
                        <a:rPr sz="950" dirty="0"/>
                        <a:t> e </a:t>
                      </a:r>
                      <a:r>
                        <a:rPr sz="950" dirty="0" err="1"/>
                        <a:t>instabilidade</a:t>
                      </a:r>
                      <a:r>
                        <a:rPr sz="950" dirty="0"/>
                        <a:t> (</a:t>
                      </a:r>
                      <a:r>
                        <a:rPr sz="950" dirty="0" err="1"/>
                        <a:t>por</a:t>
                      </a:r>
                      <a:r>
                        <a:rPr sz="950" dirty="0"/>
                        <a:t> </a:t>
                      </a:r>
                      <a:r>
                        <a:rPr sz="950" dirty="0" err="1"/>
                        <a:t>exemplo</a:t>
                      </a:r>
                      <a:r>
                        <a:rPr sz="950" dirty="0"/>
                        <a:t>, </a:t>
                      </a:r>
                      <a:r>
                        <a:rPr sz="950" dirty="0" err="1"/>
                        <a:t>despesas</a:t>
                      </a:r>
                      <a:r>
                        <a:rPr sz="950" dirty="0"/>
                        <a:t> com </a:t>
                      </a:r>
                      <a:r>
                        <a:rPr sz="950" dirty="0" err="1"/>
                        <a:t>saúde</a:t>
                      </a:r>
                      <a:r>
                        <a:rPr sz="950" dirty="0"/>
                        <a:t>, </a:t>
                      </a:r>
                      <a:r>
                        <a:rPr sz="950" dirty="0" err="1"/>
                        <a:t>educação</a:t>
                      </a:r>
                      <a:r>
                        <a:rPr sz="950" dirty="0"/>
                        <a:t>, MHPSS, </a:t>
                      </a:r>
                      <a:r>
                        <a:rPr sz="950" dirty="0" err="1"/>
                        <a:t>em</a:t>
                      </a:r>
                      <a:r>
                        <a:rPr sz="950" dirty="0"/>
                        <a:t> </a:t>
                      </a:r>
                      <a:r>
                        <a:rPr sz="950" dirty="0" err="1"/>
                        <a:t>vez</a:t>
                      </a:r>
                      <a:r>
                        <a:rPr sz="950" dirty="0"/>
                        <a:t> de </a:t>
                      </a:r>
                      <a:r>
                        <a:rPr sz="950" dirty="0" err="1"/>
                        <a:t>defesa</a:t>
                      </a:r>
                      <a:r>
                        <a:rPr sz="950" dirty="0"/>
                        <a:t>)</a:t>
                      </a:r>
                    </a:p>
                  </a:txBody>
                  <a:tcPr marL="72000" marR="9525" marT="36000" marB="0"/>
                </a:tc>
                <a:extLst>
                  <a:ext uri="{0D108BD9-81ED-4DB2-BD59-A6C34878D82A}">
                    <a16:rowId xmlns:a16="http://schemas.microsoft.com/office/drawing/2014/main" val="3459420812"/>
                  </a:ext>
                </a:extLst>
              </a:tr>
              <a:tr h="507367">
                <a:tc>
                  <a:txBody>
                    <a:bodyPr/>
                    <a:lstStyle/>
                    <a:p>
                      <a:pPr algn="ctr" rtl="0" fontAlgn="ctr">
                        <a:defRPr sz="1000">
                          <a:solidFill>
                            <a:srgbClr val="002060"/>
                          </a:solidFill>
                          <a:effectLst/>
                          <a:latin typeface="Arial" panose="020B0604020202020204" pitchFamily="34" charset="0"/>
                        </a:defRPr>
                      </a:pPr>
                      <a:r>
                        <a:rPr sz="950"/>
                        <a:t>I-3.5</a:t>
                      </a:r>
                    </a:p>
                  </a:txBody>
                  <a:tcPr marL="36000" marR="9525" marT="36000" marB="0"/>
                </a:tc>
                <a:tc>
                  <a:txBody>
                    <a:bodyPr/>
                    <a:lstStyle/>
                    <a:p>
                      <a:pPr algn="l" rtl="0" fontAlgn="ctr">
                        <a:defRPr sz="1000">
                          <a:solidFill>
                            <a:srgbClr val="002060"/>
                          </a:solidFill>
                          <a:effectLst/>
                          <a:latin typeface="Arial" panose="020B0604020202020204" pitchFamily="34" charset="0"/>
                        </a:defRPr>
                      </a:pPr>
                      <a:r>
                        <a:rPr sz="950"/>
                        <a:t>Desenvolvimento socioeconómico que responda aos fatores de conflito e satisfaça as necessidades da comunidade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Avaliação </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Doador</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 cada 2 a 3 anos</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dirty="0"/>
                        <a:t>Uma </a:t>
                      </a:r>
                      <a:r>
                        <a:rPr sz="950" dirty="0" err="1"/>
                        <a:t>avaliação</a:t>
                      </a:r>
                      <a:r>
                        <a:rPr sz="950" dirty="0"/>
                        <a:t> </a:t>
                      </a:r>
                      <a:r>
                        <a:rPr sz="950" dirty="0" err="1"/>
                        <a:t>sobre</a:t>
                      </a:r>
                      <a:r>
                        <a:rPr sz="950" dirty="0"/>
                        <a:t> se o </a:t>
                      </a:r>
                      <a:r>
                        <a:rPr sz="950" dirty="0" err="1"/>
                        <a:t>desenvolvimento</a:t>
                      </a:r>
                      <a:r>
                        <a:rPr sz="950" dirty="0"/>
                        <a:t> </a:t>
                      </a:r>
                      <a:r>
                        <a:rPr sz="950" dirty="0" err="1"/>
                        <a:t>socioeconómico</a:t>
                      </a:r>
                      <a:r>
                        <a:rPr sz="950" dirty="0"/>
                        <a:t> </a:t>
                      </a:r>
                      <a:r>
                        <a:rPr sz="950" dirty="0" err="1"/>
                        <a:t>está</a:t>
                      </a:r>
                      <a:r>
                        <a:rPr sz="950" dirty="0"/>
                        <a:t> </a:t>
                      </a:r>
                      <a:r>
                        <a:rPr sz="950" dirty="0" err="1"/>
                        <a:t>realmente</a:t>
                      </a:r>
                      <a:r>
                        <a:rPr sz="950" dirty="0"/>
                        <a:t> a </a:t>
                      </a:r>
                      <a:r>
                        <a:rPr sz="950" dirty="0" err="1"/>
                        <a:t>abordar</a:t>
                      </a:r>
                      <a:r>
                        <a:rPr sz="950" dirty="0"/>
                        <a:t> o motor do </a:t>
                      </a:r>
                      <a:r>
                        <a:rPr sz="950" dirty="0" err="1"/>
                        <a:t>conflito</a:t>
                      </a:r>
                      <a:r>
                        <a:rPr sz="950" dirty="0"/>
                        <a:t> e a </a:t>
                      </a:r>
                      <a:r>
                        <a:rPr sz="950" dirty="0" err="1"/>
                        <a:t>satisfazer</a:t>
                      </a:r>
                      <a:r>
                        <a:rPr sz="950" dirty="0"/>
                        <a:t> as </a:t>
                      </a:r>
                      <a:r>
                        <a:rPr sz="950" dirty="0" err="1"/>
                        <a:t>necessidades</a:t>
                      </a:r>
                      <a:r>
                        <a:rPr sz="950" dirty="0"/>
                        <a:t> da </a:t>
                      </a:r>
                      <a:r>
                        <a:rPr sz="950" dirty="0" err="1"/>
                        <a:t>comunidade</a:t>
                      </a:r>
                      <a:r>
                        <a:rPr sz="950" dirty="0"/>
                        <a:t>. A </a:t>
                      </a:r>
                      <a:r>
                        <a:rPr sz="950" dirty="0" err="1"/>
                        <a:t>avaliação</a:t>
                      </a:r>
                      <a:r>
                        <a:rPr sz="950" dirty="0"/>
                        <a:t> </a:t>
                      </a:r>
                      <a:r>
                        <a:rPr sz="950" dirty="0" err="1"/>
                        <a:t>pode</a:t>
                      </a:r>
                      <a:r>
                        <a:rPr sz="950" dirty="0"/>
                        <a:t> </a:t>
                      </a:r>
                      <a:r>
                        <a:rPr sz="950" dirty="0" err="1"/>
                        <a:t>basear</a:t>
                      </a:r>
                      <a:r>
                        <a:rPr sz="950" dirty="0"/>
                        <a:t>-se </a:t>
                      </a:r>
                      <a:r>
                        <a:rPr sz="950" dirty="0" err="1"/>
                        <a:t>em</a:t>
                      </a:r>
                      <a:r>
                        <a:rPr sz="950" dirty="0"/>
                        <a:t> </a:t>
                      </a:r>
                      <a:r>
                        <a:rPr sz="950" dirty="0" err="1"/>
                        <a:t>inquéritos</a:t>
                      </a:r>
                      <a:r>
                        <a:rPr sz="950" dirty="0"/>
                        <a:t> de perceção e </a:t>
                      </a:r>
                      <a:r>
                        <a:rPr sz="950" dirty="0" err="1"/>
                        <a:t>inquéritos</a:t>
                      </a:r>
                      <a:r>
                        <a:rPr sz="950" dirty="0"/>
                        <a:t> de HM. </a:t>
                      </a:r>
                    </a:p>
                  </a:txBody>
                  <a:tcPr marL="72000" marR="9525" marT="36000" marB="0"/>
                </a:tc>
                <a:extLst>
                  <a:ext uri="{0D108BD9-81ED-4DB2-BD59-A6C34878D82A}">
                    <a16:rowId xmlns:a16="http://schemas.microsoft.com/office/drawing/2014/main" val="813478604"/>
                  </a:ext>
                </a:extLst>
              </a:tr>
            </a:tbl>
          </a:graphicData>
        </a:graphic>
      </p:graphicFrame>
      <p:graphicFrame>
        <p:nvGraphicFramePr>
          <p:cNvPr id="2" name="Table 1">
            <a:extLst>
              <a:ext uri="{FF2B5EF4-FFF2-40B4-BE49-F238E27FC236}">
                <a16:creationId xmlns:a16="http://schemas.microsoft.com/office/drawing/2014/main" id="{86731B6B-96C0-8A7D-418C-64B202359255}"/>
              </a:ext>
            </a:extLst>
          </p:cNvPr>
          <p:cNvGraphicFramePr>
            <a:graphicFrameLocks noGrp="1"/>
          </p:cNvGraphicFramePr>
          <p:nvPr>
            <p:extLst>
              <p:ext uri="{D42A27DB-BD31-4B8C-83A1-F6EECF244321}">
                <p14:modId xmlns:p14="http://schemas.microsoft.com/office/powerpoint/2010/main" val="3994781302"/>
              </p:ext>
            </p:extLst>
          </p:nvPr>
        </p:nvGraphicFramePr>
        <p:xfrm>
          <a:off x="408991" y="4541790"/>
          <a:ext cx="11374015" cy="2149596"/>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2398645">
                  <a:extLst>
                    <a:ext uri="{9D8B030D-6E8A-4147-A177-3AD203B41FA5}">
                      <a16:colId xmlns:a16="http://schemas.microsoft.com/office/drawing/2014/main" val="2213462879"/>
                    </a:ext>
                  </a:extLst>
                </a:gridCol>
                <a:gridCol w="1364975">
                  <a:extLst>
                    <a:ext uri="{9D8B030D-6E8A-4147-A177-3AD203B41FA5}">
                      <a16:colId xmlns:a16="http://schemas.microsoft.com/office/drawing/2014/main" val="3842703326"/>
                    </a:ext>
                  </a:extLst>
                </a:gridCol>
                <a:gridCol w="808381">
                  <a:extLst>
                    <a:ext uri="{9D8B030D-6E8A-4147-A177-3AD203B41FA5}">
                      <a16:colId xmlns:a16="http://schemas.microsoft.com/office/drawing/2014/main" val="2503002545"/>
                    </a:ext>
                  </a:extLst>
                </a:gridCol>
                <a:gridCol w="1086678">
                  <a:extLst>
                    <a:ext uri="{9D8B030D-6E8A-4147-A177-3AD203B41FA5}">
                      <a16:colId xmlns:a16="http://schemas.microsoft.com/office/drawing/2014/main" val="577632861"/>
                    </a:ext>
                  </a:extLst>
                </a:gridCol>
                <a:gridCol w="5196677">
                  <a:extLst>
                    <a:ext uri="{9D8B030D-6E8A-4147-A177-3AD203B41FA5}">
                      <a16:colId xmlns:a16="http://schemas.microsoft.com/office/drawing/2014/main" val="2609134940"/>
                    </a:ext>
                  </a:extLst>
                </a:gridCol>
              </a:tblGrid>
              <a:tr h="274170">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rPr dirty="0" err="1"/>
                        <a:t>Impacto</a:t>
                      </a:r>
                      <a:r>
                        <a:rPr dirty="0"/>
                        <a:t> 4: </a:t>
                      </a:r>
                      <a:r>
                        <a:rPr dirty="0" err="1"/>
                        <a:t>Comunidades</a:t>
                      </a:r>
                      <a:r>
                        <a:rPr dirty="0"/>
                        <a:t> </a:t>
                      </a:r>
                      <a:r>
                        <a:rPr dirty="0" err="1"/>
                        <a:t>mais</a:t>
                      </a:r>
                      <a:r>
                        <a:rPr dirty="0"/>
                        <a:t> </a:t>
                      </a:r>
                      <a:r>
                        <a:rPr dirty="0" err="1"/>
                        <a:t>seguras</a:t>
                      </a:r>
                      <a:r>
                        <a:rPr dirty="0"/>
                        <a:t> e </a:t>
                      </a:r>
                      <a:r>
                        <a:rPr dirty="0" err="1"/>
                        <a:t>redução</a:t>
                      </a:r>
                      <a:r>
                        <a:rPr dirty="0"/>
                        <a:t> de </a:t>
                      </a:r>
                      <a:r>
                        <a:rPr dirty="0" err="1"/>
                        <a:t>mortes</a:t>
                      </a:r>
                      <a:r>
                        <a:rPr dirty="0"/>
                        <a:t> e </a:t>
                      </a:r>
                      <a:r>
                        <a:rPr dirty="0" err="1"/>
                        <a:t>ferimentos</a:t>
                      </a:r>
                      <a:r>
                        <a:rPr dirty="0"/>
                        <a:t> </a:t>
                      </a:r>
                      <a:r>
                        <a:rPr dirty="0" err="1"/>
                        <a:t>causados</a:t>
                      </a:r>
                      <a:r>
                        <a:rPr dirty="0"/>
                        <a:t> </a:t>
                      </a:r>
                      <a:r>
                        <a:rPr dirty="0" err="1"/>
                        <a:t>por</a:t>
                      </a:r>
                      <a:r>
                        <a:rPr dirty="0"/>
                        <a:t> </a:t>
                      </a:r>
                      <a:r>
                        <a:rPr dirty="0" err="1"/>
                        <a:t>explosivos</a:t>
                      </a:r>
                      <a:endParaRPr lang="en-GB" sz="1100" b="1" i="0" u="none" strike="noStrike" dirty="0">
                        <a:solidFill>
                          <a:schemeClr val="bg1"/>
                        </a:solidFill>
                        <a:effectLst/>
                        <a:latin typeface="Arial" panose="020B0604020202020204" pitchFamily="34" charset="0"/>
                      </a:endParaRPr>
                    </a:p>
                  </a:txBody>
                  <a:tcPr marL="72000" marR="7620" marT="0" marB="0" anchor="ctr">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345338">
                <a:tc>
                  <a:txBody>
                    <a:bodyPr/>
                    <a:lstStyle/>
                    <a:p>
                      <a:pPr algn="ctr" rtl="0" fontAlgn="ctr">
                        <a:defRPr sz="1000">
                          <a:solidFill>
                            <a:srgbClr val="002060"/>
                          </a:solidFill>
                          <a:effectLst/>
                          <a:latin typeface="Arial" panose="020B0604020202020204" pitchFamily="34" charset="0"/>
                        </a:defRPr>
                      </a:pPr>
                      <a:r>
                        <a:rPr sz="950"/>
                        <a:t>I-4.1</a:t>
                      </a:r>
                    </a:p>
                  </a:txBody>
                  <a:tcPr marL="36000" marR="9525" marT="36000" marB="0"/>
                </a:tc>
                <a:tc>
                  <a:txBody>
                    <a:bodyPr/>
                    <a:lstStyle/>
                    <a:p>
                      <a:pPr algn="l" rtl="0" fontAlgn="ctr">
                        <a:defRPr sz="1000" b="1">
                          <a:solidFill>
                            <a:srgbClr val="002060"/>
                          </a:solidFill>
                          <a:effectLst/>
                          <a:latin typeface="Arial" panose="020B0604020202020204" pitchFamily="34" charset="0"/>
                        </a:defRPr>
                      </a:pPr>
                      <a:r>
                        <a:rPr sz="950"/>
                        <a:t>Número de incidentes com artilharia explosiva (SADDD)</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IMSMA ou outra fonte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NA, IP</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Anualmente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Este indicador deve ser desagregado por Sexo, Idade e Incapacidade.</a:t>
                      </a:r>
                    </a:p>
                  </a:txBody>
                  <a:tcPr marL="72000" marR="9525" marT="36000" marB="0"/>
                </a:tc>
                <a:extLst>
                  <a:ext uri="{0D108BD9-81ED-4DB2-BD59-A6C34878D82A}">
                    <a16:rowId xmlns:a16="http://schemas.microsoft.com/office/drawing/2014/main" val="1594355268"/>
                  </a:ext>
                </a:extLst>
              </a:tr>
              <a:tr h="259001">
                <a:tc>
                  <a:txBody>
                    <a:bodyPr/>
                    <a:lstStyle/>
                    <a:p>
                      <a:pPr algn="ctr" rtl="0" fontAlgn="ctr">
                        <a:defRPr sz="1000">
                          <a:solidFill>
                            <a:srgbClr val="002060"/>
                          </a:solidFill>
                          <a:effectLst/>
                          <a:latin typeface="Arial" panose="020B0604020202020204" pitchFamily="34" charset="0"/>
                        </a:defRPr>
                      </a:pPr>
                      <a:r>
                        <a:rPr sz="950"/>
                        <a:t>I-4.2</a:t>
                      </a:r>
                    </a:p>
                  </a:txBody>
                  <a:tcPr marL="36000" marR="9525" marT="36000" marB="0"/>
                </a:tc>
                <a:tc>
                  <a:txBody>
                    <a:bodyPr/>
                    <a:lstStyle/>
                    <a:p>
                      <a:pPr algn="l" rtl="0" fontAlgn="ctr">
                        <a:defRPr sz="1000" b="1">
                          <a:solidFill>
                            <a:srgbClr val="002060"/>
                          </a:solidFill>
                          <a:effectLst/>
                          <a:latin typeface="Arial" panose="020B0604020202020204" pitchFamily="34" charset="0"/>
                        </a:defRPr>
                      </a:pPr>
                      <a:r>
                        <a:rPr sz="950"/>
                        <a:t>Número de óbitos por OE (SADDD)</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IMSMA ou outra fonte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NA, IP</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Anualmente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Este indicador deve ser desagregado por Sexo, Idade e Incapacidade.</a:t>
                      </a:r>
                    </a:p>
                  </a:txBody>
                  <a:tcPr marL="72000" marR="9525" marT="36000" marB="0"/>
                </a:tc>
                <a:extLst>
                  <a:ext uri="{0D108BD9-81ED-4DB2-BD59-A6C34878D82A}">
                    <a16:rowId xmlns:a16="http://schemas.microsoft.com/office/drawing/2014/main" val="4232173088"/>
                  </a:ext>
                </a:extLst>
              </a:tr>
              <a:tr h="266203">
                <a:tc>
                  <a:txBody>
                    <a:bodyPr/>
                    <a:lstStyle/>
                    <a:p>
                      <a:pPr algn="ctr" rtl="0" fontAlgn="ctr">
                        <a:defRPr sz="1000">
                          <a:solidFill>
                            <a:srgbClr val="002060"/>
                          </a:solidFill>
                          <a:effectLst/>
                          <a:latin typeface="Arial" panose="020B0604020202020204" pitchFamily="34" charset="0"/>
                        </a:defRPr>
                      </a:pPr>
                      <a:r>
                        <a:rPr sz="950"/>
                        <a:t>I-4.3</a:t>
                      </a:r>
                    </a:p>
                  </a:txBody>
                  <a:tcPr marL="36000" marR="9525" marT="36000" marB="0"/>
                </a:tc>
                <a:tc>
                  <a:txBody>
                    <a:bodyPr/>
                    <a:lstStyle/>
                    <a:p>
                      <a:pPr algn="l" rtl="0" fontAlgn="ctr">
                        <a:defRPr sz="1000" b="1">
                          <a:solidFill>
                            <a:srgbClr val="002060"/>
                          </a:solidFill>
                          <a:effectLst/>
                          <a:latin typeface="Arial" panose="020B0604020202020204" pitchFamily="34" charset="0"/>
                        </a:defRPr>
                      </a:pPr>
                      <a:r>
                        <a:rPr sz="950"/>
                        <a:t>Número de lesões por EO (SADDD)</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dirty="0"/>
                        <a:t>IMSMA </a:t>
                      </a:r>
                      <a:r>
                        <a:rPr sz="950" dirty="0" err="1"/>
                        <a:t>ou</a:t>
                      </a:r>
                      <a:r>
                        <a:rPr sz="950" dirty="0"/>
                        <a:t> </a:t>
                      </a:r>
                      <a:r>
                        <a:rPr sz="950" dirty="0" err="1"/>
                        <a:t>outra</a:t>
                      </a:r>
                      <a:r>
                        <a:rPr sz="950" dirty="0"/>
                        <a:t> </a:t>
                      </a:r>
                      <a:r>
                        <a:rPr sz="950" dirty="0" err="1"/>
                        <a:t>fonte</a:t>
                      </a:r>
                      <a:endParaRPr sz="950" dirty="0"/>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NA, IP</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Anualmente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Este indicador deve ser desagregado por Sexo, Idade e Incapacidade.</a:t>
                      </a:r>
                    </a:p>
                  </a:txBody>
                  <a:tcPr marL="72000" marR="9525" marT="36000" marB="0"/>
                </a:tc>
                <a:extLst>
                  <a:ext uri="{0D108BD9-81ED-4DB2-BD59-A6C34878D82A}">
                    <a16:rowId xmlns:a16="http://schemas.microsoft.com/office/drawing/2014/main" val="1572445304"/>
                  </a:ext>
                </a:extLst>
              </a:tr>
              <a:tr h="465588">
                <a:tc>
                  <a:txBody>
                    <a:bodyPr/>
                    <a:lstStyle/>
                    <a:p>
                      <a:pPr algn="ctr" rtl="0" fontAlgn="ctr">
                        <a:defRPr sz="1000">
                          <a:solidFill>
                            <a:srgbClr val="002060"/>
                          </a:solidFill>
                          <a:effectLst/>
                          <a:latin typeface="Arial" panose="020B0604020202020204" pitchFamily="34" charset="0"/>
                        </a:defRPr>
                      </a:pPr>
                      <a:r>
                        <a:rPr sz="950"/>
                        <a:t>I-4.4</a:t>
                      </a:r>
                    </a:p>
                  </a:txBody>
                  <a:tcPr marL="36000" marR="9525" marT="36000" marB="0"/>
                </a:tc>
                <a:tc>
                  <a:txBody>
                    <a:bodyPr/>
                    <a:lstStyle/>
                    <a:p>
                      <a:pPr algn="l" rtl="0" fontAlgn="ctr">
                        <a:defRPr sz="1000">
                          <a:solidFill>
                            <a:srgbClr val="002060"/>
                          </a:solidFill>
                          <a:effectLst/>
                          <a:latin typeface="Arial" panose="020B0604020202020204" pitchFamily="34" charset="0"/>
                        </a:defRPr>
                      </a:pPr>
                      <a:r>
                        <a:rPr sz="950"/>
                        <a:t>Taxa de mortalidade de vítimas de OE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Dados do Ministério da Saúde ou outra fonte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NA, IP</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Anualmente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O objetivo seria que isso fosse reduzido. Isso indicaria que o trabalho do setor para promover a prestação de serviços médicos de emergência (de acordo com a IMAS 13.10) teria sido bem-sucedido</a:t>
                      </a:r>
                    </a:p>
                  </a:txBody>
                  <a:tcPr marL="72000" marR="9525" marT="36000" marB="0"/>
                </a:tc>
                <a:extLst>
                  <a:ext uri="{0D108BD9-81ED-4DB2-BD59-A6C34878D82A}">
                    <a16:rowId xmlns:a16="http://schemas.microsoft.com/office/drawing/2014/main" val="2930048471"/>
                  </a:ext>
                </a:extLst>
              </a:tr>
              <a:tr h="534544">
                <a:tc>
                  <a:txBody>
                    <a:bodyPr/>
                    <a:lstStyle/>
                    <a:p>
                      <a:pPr algn="ctr" rtl="0" fontAlgn="ctr">
                        <a:defRPr sz="1000">
                          <a:solidFill>
                            <a:srgbClr val="002060"/>
                          </a:solidFill>
                          <a:effectLst/>
                          <a:latin typeface="Arial" panose="020B0604020202020204" pitchFamily="34" charset="0"/>
                        </a:defRPr>
                      </a:pPr>
                      <a:r>
                        <a:rPr sz="950"/>
                        <a:t>I-4.5</a:t>
                      </a:r>
                    </a:p>
                  </a:txBody>
                  <a:tcPr marL="36000" marR="9525" marT="36000" marB="0"/>
                </a:tc>
                <a:tc>
                  <a:txBody>
                    <a:bodyPr/>
                    <a:lstStyle/>
                    <a:p>
                      <a:pPr algn="l" rtl="0" fontAlgn="ctr">
                        <a:defRPr sz="1000">
                          <a:solidFill>
                            <a:srgbClr val="002060"/>
                          </a:solidFill>
                          <a:effectLst/>
                          <a:latin typeface="Arial" panose="020B0604020202020204" pitchFamily="34" charset="0"/>
                        </a:defRPr>
                      </a:pPr>
                      <a:r>
                        <a:rPr sz="950"/>
                        <a:t>Perceções de segurança e proteção (SADDD)</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Inquérito de HH ou fonte de dados externa existente</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a:t>NA, IP</a:t>
                      </a:r>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dirty="0"/>
                        <a:t>Semestral </a:t>
                      </a:r>
                      <a:r>
                        <a:rPr sz="950" dirty="0" err="1"/>
                        <a:t>ou</a:t>
                      </a:r>
                      <a:r>
                        <a:rPr sz="950" dirty="0"/>
                        <a:t> </a:t>
                      </a:r>
                      <a:r>
                        <a:rPr sz="950" dirty="0" err="1"/>
                        <a:t>anualmente</a:t>
                      </a:r>
                      <a:endParaRPr sz="950" dirty="0"/>
                    </a:p>
                  </a:txBody>
                  <a:tcPr marL="72000" marR="9525" marT="36000" marB="0"/>
                </a:tc>
                <a:tc>
                  <a:txBody>
                    <a:bodyPr/>
                    <a:lstStyle/>
                    <a:p>
                      <a:pPr algn="l" rtl="0" fontAlgn="ctr">
                        <a:defRPr sz="1000">
                          <a:solidFill>
                            <a:srgbClr val="002060"/>
                          </a:solidFill>
                          <a:effectLst/>
                          <a:latin typeface="Arial" panose="020B0604020202020204" pitchFamily="34" charset="0"/>
                        </a:defRPr>
                      </a:pPr>
                      <a:r>
                        <a:rPr sz="950" dirty="0"/>
                        <a:t>% das </a:t>
                      </a:r>
                      <a:r>
                        <a:rPr sz="950" dirty="0" err="1"/>
                        <a:t>pessoas</a:t>
                      </a:r>
                      <a:r>
                        <a:rPr sz="950" dirty="0"/>
                        <a:t> </a:t>
                      </a:r>
                      <a:r>
                        <a:rPr sz="950" dirty="0" err="1"/>
                        <a:t>inquiridas</a:t>
                      </a:r>
                      <a:r>
                        <a:rPr sz="950" dirty="0"/>
                        <a:t> </a:t>
                      </a:r>
                      <a:r>
                        <a:rPr sz="950" dirty="0" err="1"/>
                        <a:t>informaram</a:t>
                      </a:r>
                      <a:r>
                        <a:rPr sz="950" dirty="0"/>
                        <a:t> que se </a:t>
                      </a:r>
                      <a:r>
                        <a:rPr sz="950" dirty="0" err="1"/>
                        <a:t>sentem</a:t>
                      </a:r>
                      <a:r>
                        <a:rPr sz="950" dirty="0"/>
                        <a:t> </a:t>
                      </a:r>
                      <a:r>
                        <a:rPr sz="950" dirty="0" err="1"/>
                        <a:t>mais</a:t>
                      </a:r>
                      <a:r>
                        <a:rPr sz="950" dirty="0"/>
                        <a:t> </a:t>
                      </a:r>
                      <a:r>
                        <a:rPr sz="950" dirty="0" err="1"/>
                        <a:t>seguras</a:t>
                      </a:r>
                      <a:r>
                        <a:rPr sz="950" dirty="0"/>
                        <a:t> </a:t>
                      </a:r>
                      <a:r>
                        <a:rPr sz="950" dirty="0" err="1"/>
                        <a:t>nas</a:t>
                      </a:r>
                      <a:r>
                        <a:rPr sz="950" dirty="0"/>
                        <a:t> </a:t>
                      </a:r>
                      <a:r>
                        <a:rPr sz="950" dirty="0" err="1"/>
                        <a:t>áreas</a:t>
                      </a:r>
                      <a:r>
                        <a:rPr sz="950" dirty="0"/>
                        <a:t> do </a:t>
                      </a:r>
                      <a:r>
                        <a:rPr sz="950" dirty="0" err="1"/>
                        <a:t>projeto</a:t>
                      </a:r>
                      <a:r>
                        <a:rPr sz="950" dirty="0"/>
                        <a:t>. </a:t>
                      </a:r>
                    </a:p>
                    <a:p>
                      <a:pPr algn="l" rtl="0" fontAlgn="ctr">
                        <a:defRPr sz="1000">
                          <a:solidFill>
                            <a:srgbClr val="002060"/>
                          </a:solidFill>
                          <a:effectLst/>
                          <a:latin typeface="Arial" panose="020B0604020202020204" pitchFamily="34" charset="0"/>
                        </a:defRPr>
                      </a:pPr>
                      <a:r>
                        <a:rPr sz="950" dirty="0"/>
                        <a:t> </a:t>
                      </a:r>
                    </a:p>
                  </a:txBody>
                  <a:tcPr marL="72000" marR="9525" marT="36000" marB="0"/>
                </a:tc>
                <a:extLst>
                  <a:ext uri="{0D108BD9-81ED-4DB2-BD59-A6C34878D82A}">
                    <a16:rowId xmlns:a16="http://schemas.microsoft.com/office/drawing/2014/main" val="3459420812"/>
                  </a:ext>
                </a:extLst>
              </a:tr>
            </a:tbl>
          </a:graphicData>
        </a:graphic>
      </p:graphicFrame>
      <p:sp>
        <p:nvSpPr>
          <p:cNvPr id="5" name="Rectangle 4">
            <a:extLst>
              <a:ext uri="{FF2B5EF4-FFF2-40B4-BE49-F238E27FC236}">
                <a16:creationId xmlns:a16="http://schemas.microsoft.com/office/drawing/2014/main" id="{CF7EF96B-0936-CDA4-75E3-17963E8BBB27}"/>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dirty="0" err="1"/>
              <a:t>Indicadores</a:t>
            </a:r>
            <a:r>
              <a:rPr dirty="0"/>
              <a:t> de </a:t>
            </a:r>
            <a:r>
              <a:rPr dirty="0" err="1"/>
              <a:t>Impacto</a:t>
            </a:r>
            <a:r>
              <a:rPr dirty="0"/>
              <a:t> </a:t>
            </a:r>
            <a:r>
              <a:rPr dirty="0" err="1"/>
              <a:t>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1CBBA28-1F1B-C675-E3AC-68EEACABB36E}"/>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a negrito</a:t>
            </a:r>
          </a:p>
        </p:txBody>
      </p:sp>
      <p:sp>
        <p:nvSpPr>
          <p:cNvPr id="4" name="Slide Number Placeholder 5">
            <a:extLst>
              <a:ext uri="{FF2B5EF4-FFF2-40B4-BE49-F238E27FC236}">
                <a16:creationId xmlns:a16="http://schemas.microsoft.com/office/drawing/2014/main" id="{7D0DFA7E-6199-80FC-7AC8-28CF3D2A4960}"/>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54</a:t>
            </a:fld>
            <a:endParaRPr lang="en-GB" dirty="0"/>
          </a:p>
        </p:txBody>
      </p:sp>
    </p:spTree>
    <p:extLst>
      <p:ext uri="{BB962C8B-B14F-4D97-AF65-F5344CB8AC3E}">
        <p14:creationId xmlns:p14="http://schemas.microsoft.com/office/powerpoint/2010/main" val="712179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571187582"/>
              </p:ext>
            </p:extLst>
          </p:nvPr>
        </p:nvGraphicFramePr>
        <p:xfrm>
          <a:off x="408992" y="681442"/>
          <a:ext cx="11374015" cy="6057667"/>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3697358">
                  <a:extLst>
                    <a:ext uri="{9D8B030D-6E8A-4147-A177-3AD203B41FA5}">
                      <a16:colId xmlns:a16="http://schemas.microsoft.com/office/drawing/2014/main" val="2213462879"/>
                    </a:ext>
                  </a:extLst>
                </a:gridCol>
                <a:gridCol w="1020417">
                  <a:extLst>
                    <a:ext uri="{9D8B030D-6E8A-4147-A177-3AD203B41FA5}">
                      <a16:colId xmlns:a16="http://schemas.microsoft.com/office/drawing/2014/main" val="3640212893"/>
                    </a:ext>
                  </a:extLst>
                </a:gridCol>
                <a:gridCol w="636104">
                  <a:extLst>
                    <a:ext uri="{9D8B030D-6E8A-4147-A177-3AD203B41FA5}">
                      <a16:colId xmlns:a16="http://schemas.microsoft.com/office/drawing/2014/main" val="2792804180"/>
                    </a:ext>
                  </a:extLst>
                </a:gridCol>
                <a:gridCol w="927653">
                  <a:extLst>
                    <a:ext uri="{9D8B030D-6E8A-4147-A177-3AD203B41FA5}">
                      <a16:colId xmlns:a16="http://schemas.microsoft.com/office/drawing/2014/main" val="77161033"/>
                    </a:ext>
                  </a:extLst>
                </a:gridCol>
                <a:gridCol w="4573824">
                  <a:extLst>
                    <a:ext uri="{9D8B030D-6E8A-4147-A177-3AD203B41FA5}">
                      <a16:colId xmlns:a16="http://schemas.microsoft.com/office/drawing/2014/main" val="1577532594"/>
                    </a:ext>
                  </a:extLst>
                </a:gridCol>
              </a:tblGrid>
              <a:tr h="319792">
                <a:tc>
                  <a:txBody>
                    <a:bodyPr/>
                    <a:lstStyle/>
                    <a:p>
                      <a:pPr algn="l" rtl="0" fontAlgn="ctr">
                        <a:defRPr sz="1100" b="1">
                          <a:solidFill>
                            <a:schemeClr val="bg1"/>
                          </a:solidFill>
                          <a:effectLst/>
                          <a:latin typeface="Arial" panose="020B0604020202020204" pitchFamily="34" charset="0"/>
                        </a:defRPr>
                      </a:pPr>
                      <a:r>
                        <a:t>N.O </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262790">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1: A qualidade de vida das vítimas de explosivos melhora</a:t>
                      </a:r>
                      <a:endParaRPr lang="en-GB" sz="1100" b="1" i="0" u="none" strike="noStrike" dirty="0">
                        <a:solidFill>
                          <a:srgbClr val="002060"/>
                        </a:solidFill>
                        <a:effectLst/>
                        <a:latin typeface="Arial" panose="020B0604020202020204" pitchFamily="34" charset="0"/>
                      </a:endParaRPr>
                    </a:p>
                  </a:txBody>
                  <a:tcPr marL="72000" marR="7620" marT="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376415">
                <a:tc>
                  <a:txBody>
                    <a:bodyPr/>
                    <a:lstStyle/>
                    <a:p>
                      <a:pPr algn="ctr" rtl="0" fontAlgn="ctr">
                        <a:lnSpc>
                          <a:spcPts val="1100"/>
                        </a:lnSpc>
                        <a:defRPr sz="1000" b="1">
                          <a:solidFill>
                            <a:srgbClr val="002060"/>
                          </a:solidFill>
                          <a:effectLst/>
                          <a:latin typeface="Arial" panose="020B0604020202020204" pitchFamily="34" charset="0"/>
                        </a:defRPr>
                      </a:pPr>
                      <a:r>
                        <a:rPr sz="950"/>
                        <a:t>O-1.1</a:t>
                      </a:r>
                    </a:p>
                  </a:txBody>
                  <a:tcPr marL="36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 dos sobreviventes entrevistados relatando melhorias na qualidade de vida (SADD)</a:t>
                      </a:r>
                      <a:endParaRPr lang="en-GB" sz="950" b="1"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Inquéritos KII, FGD, HH</a:t>
                      </a:r>
                    </a:p>
                  </a:txBody>
                  <a:tcPr marL="36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dirty="0" err="1"/>
                        <a:t>Doador</a:t>
                      </a:r>
                      <a:r>
                        <a:rPr sz="950" dirty="0"/>
                        <a:t>, IP</a:t>
                      </a:r>
                    </a:p>
                  </a:txBody>
                  <a:tcPr marL="72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Semestralmente</a:t>
                      </a:r>
                    </a:p>
                  </a:txBody>
                  <a:tcPr marL="36000" marR="9525" marT="36000" marB="36000"/>
                </a:tc>
                <a:tc>
                  <a:txBody>
                    <a:bodyPr/>
                    <a:lstStyle/>
                    <a:p>
                      <a:pPr algn="l">
                        <a:lnSpc>
                          <a:spcPts val="1100"/>
                        </a:lnSpc>
                        <a:defRPr sz="1000" b="1">
                          <a:solidFill>
                            <a:srgbClr val="002060"/>
                          </a:solidFill>
                          <a:effectLst/>
                          <a:latin typeface="Arial" panose="020B0604020202020204" pitchFamily="34" charset="0"/>
                        </a:defRPr>
                      </a:pPr>
                      <a:r>
                        <a:rPr sz="950"/>
                        <a:t>Análise de múltiplas fontes de dados como, por exemplo, inquéritos KII, FGD e HH que abrangem melhorias percebidas na educação, saúde e segurança. </a:t>
                      </a:r>
                      <a:endParaRPr lang="en-GB" sz="950" b="1"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1594355268"/>
                  </a:ext>
                </a:extLst>
              </a:tr>
              <a:tr h="495300">
                <a:tc>
                  <a:txBody>
                    <a:bodyPr/>
                    <a:lstStyle/>
                    <a:p>
                      <a:pPr algn="ctr" rtl="0" fontAlgn="ctr">
                        <a:lnSpc>
                          <a:spcPts val="1100"/>
                        </a:lnSpc>
                        <a:defRPr sz="1000" b="1">
                          <a:solidFill>
                            <a:srgbClr val="002060"/>
                          </a:solidFill>
                          <a:effectLst/>
                          <a:latin typeface="Arial" panose="020B0604020202020204" pitchFamily="34" charset="0"/>
                        </a:defRPr>
                      </a:pPr>
                      <a:r>
                        <a:rPr sz="950"/>
                        <a:t>O-1.2</a:t>
                      </a:r>
                    </a:p>
                  </a:txBody>
                  <a:tcPr marL="36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 de sobreviventes de engenhos explosivos entrevistados relatando maior acesso à assistência às vítimas  </a:t>
                      </a:r>
                    </a:p>
                  </a:txBody>
                  <a:tcPr marL="36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Inquérito HH</a:t>
                      </a:r>
                    </a:p>
                  </a:txBody>
                  <a:tcPr marL="36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IP</a:t>
                      </a:r>
                    </a:p>
                  </a:txBody>
                  <a:tcPr marL="72000" marR="9525" marT="36000" marB="36000"/>
                </a:tc>
                <a:tc>
                  <a:txBody>
                    <a:bodyPr/>
                    <a:lstStyle/>
                    <a:p>
                      <a:pPr algn="l" rtl="0" fontAlgn="ctr">
                        <a:lnSpc>
                          <a:spcPts val="1100"/>
                        </a:lnSpc>
                        <a:defRPr sz="1000" b="1">
                          <a:solidFill>
                            <a:srgbClr val="002060"/>
                          </a:solidFill>
                          <a:effectLst/>
                          <a:latin typeface="Arial" panose="020B0604020202020204" pitchFamily="34" charset="0"/>
                        </a:defRPr>
                      </a:pPr>
                      <a:r>
                        <a:rPr sz="950"/>
                        <a:t>Semestralmente</a:t>
                      </a:r>
                    </a:p>
                  </a:txBody>
                  <a:tcPr marL="36000" marR="9525" marT="36000" marB="36000"/>
                </a:tc>
                <a:tc>
                  <a:txBody>
                    <a:bodyPr/>
                    <a:lstStyle/>
                    <a:p>
                      <a:pPr>
                        <a:lnSpc>
                          <a:spcPts val="1100"/>
                        </a:lnSpc>
                        <a:defRPr sz="1000" b="1">
                          <a:solidFill>
                            <a:srgbClr val="002060"/>
                          </a:solidFill>
                          <a:effectLst/>
                          <a:latin typeface="Arial" panose="020B0604020202020204" pitchFamily="34" charset="0"/>
                          <a:cs typeface="Arial" panose="020B0604020202020204" pitchFamily="34" charset="0"/>
                        </a:defRPr>
                      </a:pPr>
                      <a:r>
                        <a:rPr sz="950"/>
                        <a:t>A assistência às vítimas pode incluir cuidados médicos de emergência e contínuos, reabilitação, apoio psicológico e psicossocial e inclusão socioeconómica. </a:t>
                      </a:r>
                      <a:endParaRPr lang="en-GB" sz="950" b="1" i="0" dirty="0">
                        <a:solidFill>
                          <a:srgbClr val="002060"/>
                        </a:solidFill>
                        <a:latin typeface="Arial" panose="020B0604020202020204" pitchFamily="34" charset="0"/>
                        <a:cs typeface="Arial" panose="020B0604020202020204" pitchFamily="34" charset="0"/>
                      </a:endParaRPr>
                    </a:p>
                  </a:txBody>
                  <a:tcPr marL="108000" marR="9525" marT="36000" marB="72000"/>
                </a:tc>
                <a:extLst>
                  <a:ext uri="{0D108BD9-81ED-4DB2-BD59-A6C34878D82A}">
                    <a16:rowId xmlns:a16="http://schemas.microsoft.com/office/drawing/2014/main" val="841535115"/>
                  </a:ext>
                </a:extLst>
              </a:tr>
              <a:tr h="495300">
                <a:tc>
                  <a:txBody>
                    <a:bodyPr/>
                    <a:lstStyle/>
                    <a:p>
                      <a:pPr algn="ctr" rtl="0" fontAlgn="ctr">
                        <a:lnSpc>
                          <a:spcPts val="1100"/>
                        </a:lnSpc>
                        <a:defRPr sz="1000">
                          <a:solidFill>
                            <a:srgbClr val="002060"/>
                          </a:solidFill>
                          <a:effectLst/>
                          <a:latin typeface="Arial" panose="020B0604020202020204" pitchFamily="34" charset="0"/>
                        </a:defRPr>
                      </a:pPr>
                      <a:r>
                        <a:rPr sz="950"/>
                        <a:t>O-1.3</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Classificação no índice de qualidade de vida na área do projeto</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Inquéritos e índices de qualidade de vida</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Doador</a:t>
                      </a:r>
                    </a:p>
                  </a:txBody>
                  <a:tcPr marL="72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Anualmente ou no final do programa</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Para a unidade administrativa mais baixa para a qual os dados estão disponíveis (só pode estar disponível a nível nacional e é improvável que seja desagregada por deficiência, mas ainda é indicativo das melhorias gerais na qualidade de vida nas áreas do projeto.</a:t>
                      </a:r>
                      <a:endParaRPr lang="en-GB" sz="950" b="0" i="0" dirty="0">
                        <a:solidFill>
                          <a:srgbClr val="002060"/>
                        </a:solidFill>
                        <a:latin typeface="Arial" panose="020B0604020202020204" pitchFamily="34" charset="0"/>
                      </a:endParaRPr>
                    </a:p>
                  </a:txBody>
                  <a:tcPr marL="108000" marR="9525" marT="36000" marB="72000"/>
                </a:tc>
                <a:extLst>
                  <a:ext uri="{0D108BD9-81ED-4DB2-BD59-A6C34878D82A}">
                    <a16:rowId xmlns:a16="http://schemas.microsoft.com/office/drawing/2014/main" val="1356362601"/>
                  </a:ext>
                </a:extLst>
              </a:tr>
              <a:tr h="454391">
                <a:tc>
                  <a:txBody>
                    <a:bodyPr/>
                    <a:lstStyle/>
                    <a:p>
                      <a:pPr algn="ctr" rtl="0" fontAlgn="ctr">
                        <a:lnSpc>
                          <a:spcPts val="1100"/>
                        </a:lnSpc>
                        <a:defRPr sz="1000">
                          <a:solidFill>
                            <a:srgbClr val="002060"/>
                          </a:solidFill>
                          <a:effectLst/>
                          <a:latin typeface="Arial" panose="020B0604020202020204" pitchFamily="34" charset="0"/>
                        </a:defRPr>
                      </a:pPr>
                      <a:r>
                        <a:rPr sz="950"/>
                        <a:t>O-1.4</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Progressos em relação aos seis pilares da assistência às vítimas: </a:t>
                      </a:r>
                    </a:p>
                    <a:p>
                      <a:pPr algn="l" rtl="0" fontAlgn="ctr">
                        <a:lnSpc>
                          <a:spcPts val="1100"/>
                        </a:lnSpc>
                        <a:defRPr sz="1000">
                          <a:solidFill>
                            <a:srgbClr val="002060"/>
                          </a:solidFill>
                          <a:effectLst/>
                          <a:latin typeface="Arial" panose="020B0604020202020204" pitchFamily="34" charset="0"/>
                        </a:defRPr>
                      </a:pPr>
                      <a:r>
                        <a:rPr sz="950"/>
                        <a:t>1) cuidados de saúde de emergência e continuados</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Autorrelato</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NA</a:t>
                      </a:r>
                    </a:p>
                  </a:txBody>
                  <a:tcPr marL="72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Semestralmente</a:t>
                      </a: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A medida específica de progresso para cada pilar deve ser decidida a nível sectorial em cada país: por exemplo, a percentagem de mortalidade por acidentes com engenhos explosivos é reduzida.</a:t>
                      </a:r>
                      <a:endParaRPr lang="en-GB" sz="950" b="0" i="0" dirty="0">
                        <a:solidFill>
                          <a:srgbClr val="002060"/>
                        </a:solidFill>
                        <a:latin typeface="Arial" panose="020B0604020202020204" pitchFamily="34" charset="0"/>
                      </a:endParaRPr>
                    </a:p>
                  </a:txBody>
                  <a:tcPr marL="108000" marR="9525" marT="36000" marB="72000"/>
                </a:tc>
                <a:extLst>
                  <a:ext uri="{0D108BD9-81ED-4DB2-BD59-A6C34878D82A}">
                    <a16:rowId xmlns:a16="http://schemas.microsoft.com/office/drawing/2014/main" val="3459420812"/>
                  </a:ext>
                </a:extLst>
              </a:tr>
              <a:tr h="384393">
                <a:tc>
                  <a:txBody>
                    <a:bodyPr/>
                    <a:lstStyle/>
                    <a:p>
                      <a:pPr algn="ctr" rtl="0" fontAlgn="ctr">
                        <a:lnSpc>
                          <a:spcPts val="1100"/>
                        </a:lnSpc>
                        <a:defRPr sz="1000">
                          <a:solidFill>
                            <a:srgbClr val="002060"/>
                          </a:solidFill>
                          <a:effectLst/>
                          <a:latin typeface="Arial" panose="020B0604020202020204" pitchFamily="34" charset="0"/>
                        </a:defRPr>
                      </a:pPr>
                      <a:r>
                        <a:rPr sz="950"/>
                        <a:t>O-1.5</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Progressos em relação aos seis pilares da assistência às vítimas: </a:t>
                      </a:r>
                    </a:p>
                    <a:p>
                      <a:pPr algn="l" rtl="0" fontAlgn="ctr">
                        <a:lnSpc>
                          <a:spcPts val="1100"/>
                        </a:lnSpc>
                        <a:defRPr sz="1000">
                          <a:solidFill>
                            <a:srgbClr val="002060"/>
                          </a:solidFill>
                          <a:effectLst/>
                          <a:latin typeface="Arial" panose="020B0604020202020204" pitchFamily="34" charset="0"/>
                        </a:defRPr>
                      </a:pPr>
                      <a:r>
                        <a:rPr sz="950"/>
                        <a:t>2) reabilitação física:</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Inquéritos, Ministérios, NMAA</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IP</a:t>
                      </a:r>
                    </a:p>
                  </a:txBody>
                  <a:tcPr marL="72000" marR="9525" marT="36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por exemplo, número de pernas protéticas fornecidas/número de sessões de fisioterapia fornecidas.</a:t>
                      </a:r>
                      <a:endParaRPr lang="en-GB" sz="950" b="0"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3026746874"/>
                  </a:ext>
                </a:extLst>
              </a:tr>
              <a:tr h="463252">
                <a:tc>
                  <a:txBody>
                    <a:bodyPr/>
                    <a:lstStyle/>
                    <a:p>
                      <a:pPr algn="ctr" rtl="0" fontAlgn="ctr">
                        <a:lnSpc>
                          <a:spcPts val="1100"/>
                        </a:lnSpc>
                        <a:defRPr sz="1000">
                          <a:solidFill>
                            <a:srgbClr val="002060"/>
                          </a:solidFill>
                          <a:effectLst/>
                          <a:latin typeface="Arial" panose="020B0604020202020204" pitchFamily="34" charset="0"/>
                        </a:defRPr>
                      </a:pPr>
                      <a:r>
                        <a:rPr sz="950"/>
                        <a:t>O-1.6</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Progressos em relação aos seis pilares da assistência às vítimas: </a:t>
                      </a:r>
                    </a:p>
                    <a:p>
                      <a:pPr algn="l" rtl="0" fontAlgn="ctr">
                        <a:lnSpc>
                          <a:spcPts val="1100"/>
                        </a:lnSpc>
                        <a:defRPr sz="1000">
                          <a:solidFill>
                            <a:srgbClr val="002060"/>
                          </a:solidFill>
                          <a:effectLst/>
                          <a:latin typeface="Arial" panose="020B0604020202020204" pitchFamily="34" charset="0"/>
                        </a:defRPr>
                      </a:pPr>
                      <a:r>
                        <a:rPr sz="950"/>
                        <a:t>3) apoio psicológico e psicossocial</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Estudos de Caso</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IP</a:t>
                      </a:r>
                    </a:p>
                  </a:txBody>
                  <a:tcPr marL="72000" marR="9525" marT="36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Estudos de caso, por exemplo, número de redes de sobreviventes treinadas no fornecimento de apoio entre pares.</a:t>
                      </a:r>
                      <a:endParaRPr lang="en-GB" sz="950" b="0" i="0" dirty="0">
                        <a:solidFill>
                          <a:srgbClr val="002060"/>
                        </a:solidFill>
                        <a:latin typeface="Arial" panose="020B0604020202020204" pitchFamily="34" charset="0"/>
                      </a:endParaRPr>
                    </a:p>
                  </a:txBody>
                  <a:tcPr marL="108000" marR="36000" marT="36000" marB="36000"/>
                </a:tc>
                <a:extLst>
                  <a:ext uri="{0D108BD9-81ED-4DB2-BD59-A6C34878D82A}">
                    <a16:rowId xmlns:a16="http://schemas.microsoft.com/office/drawing/2014/main" val="4250047365"/>
                  </a:ext>
                </a:extLst>
              </a:tr>
              <a:tr h="432000">
                <a:tc>
                  <a:txBody>
                    <a:bodyPr/>
                    <a:lstStyle/>
                    <a:p>
                      <a:pPr algn="ctr" rtl="0" fontAlgn="ctr">
                        <a:lnSpc>
                          <a:spcPts val="1100"/>
                        </a:lnSpc>
                        <a:defRPr sz="1000">
                          <a:solidFill>
                            <a:srgbClr val="002060"/>
                          </a:solidFill>
                          <a:effectLst/>
                          <a:latin typeface="Arial" panose="020B0604020202020204" pitchFamily="34" charset="0"/>
                        </a:defRPr>
                      </a:pPr>
                      <a:r>
                        <a:rPr sz="950"/>
                        <a:t>O-1.7</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Progressos em relação aos seis pilares da assistência às vítimas: </a:t>
                      </a:r>
                    </a:p>
                    <a:p>
                      <a:pPr algn="l" rtl="0" fontAlgn="ctr">
                        <a:lnSpc>
                          <a:spcPts val="1100"/>
                        </a:lnSpc>
                        <a:defRPr sz="1000">
                          <a:solidFill>
                            <a:srgbClr val="002060"/>
                          </a:solidFill>
                          <a:effectLst/>
                          <a:latin typeface="Arial" panose="020B0604020202020204" pitchFamily="34" charset="0"/>
                        </a:defRPr>
                      </a:pPr>
                      <a:r>
                        <a:rPr sz="950"/>
                        <a:t>4) inclusão socioeconómica</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Inquérito HH </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IP</a:t>
                      </a:r>
                    </a:p>
                  </a:txBody>
                  <a:tcPr marL="72000" marR="9525" marT="36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por exemplo, número de HH apoiados na criação de uma pequena empresa, número de crianças sobreviventes na escola, etc.</a:t>
                      </a:r>
                      <a:endParaRPr lang="en-GB" sz="950" b="0" i="0" dirty="0">
                        <a:solidFill>
                          <a:srgbClr val="002060"/>
                        </a:solidFill>
                        <a:latin typeface="Arial" panose="020B0604020202020204" pitchFamily="34" charset="0"/>
                      </a:endParaRPr>
                    </a:p>
                  </a:txBody>
                  <a:tcPr marL="108000" marR="36000" marT="36000" marB="36000"/>
                </a:tc>
                <a:extLst>
                  <a:ext uri="{0D108BD9-81ED-4DB2-BD59-A6C34878D82A}">
                    <a16:rowId xmlns:a16="http://schemas.microsoft.com/office/drawing/2014/main" val="3436045704"/>
                  </a:ext>
                </a:extLst>
              </a:tr>
              <a:tr h="355154">
                <a:tc>
                  <a:txBody>
                    <a:bodyPr/>
                    <a:lstStyle/>
                    <a:p>
                      <a:pPr algn="ctr" rtl="0" fontAlgn="ctr">
                        <a:lnSpc>
                          <a:spcPts val="1100"/>
                        </a:lnSpc>
                        <a:defRPr sz="1000">
                          <a:solidFill>
                            <a:srgbClr val="002060"/>
                          </a:solidFill>
                          <a:effectLst/>
                          <a:latin typeface="Arial" panose="020B0604020202020204" pitchFamily="34" charset="0"/>
                        </a:defRPr>
                      </a:pPr>
                      <a:r>
                        <a:rPr sz="950"/>
                        <a:t>O-1.8</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Progressos em relação aos seis pilares da assistência às vítimas: </a:t>
                      </a:r>
                    </a:p>
                    <a:p>
                      <a:pPr algn="l" rtl="0" fontAlgn="ctr">
                        <a:lnSpc>
                          <a:spcPts val="1100"/>
                        </a:lnSpc>
                        <a:defRPr sz="1000">
                          <a:solidFill>
                            <a:srgbClr val="002060"/>
                          </a:solidFill>
                          <a:effectLst/>
                          <a:latin typeface="Arial" panose="020B0604020202020204" pitchFamily="34" charset="0"/>
                        </a:defRPr>
                      </a:pPr>
                      <a:r>
                        <a:rPr sz="950"/>
                        <a:t>5) recolha de dados</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Estudo de Caso </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NA</a:t>
                      </a:r>
                    </a:p>
                  </a:txBody>
                  <a:tcPr marL="72000" marR="9525" marT="36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O estudo de caso deve incluir dados quantitativos, como o aumento do número de dados de acidentes desagregados por sexo, idade e deficiência, mas também dados qualitativos sobre a precisão.</a:t>
                      </a:r>
                      <a:endParaRPr lang="en-GB" sz="950" b="0" i="0" dirty="0">
                        <a:solidFill>
                          <a:srgbClr val="002060"/>
                        </a:solidFill>
                        <a:latin typeface="Arial" panose="020B0604020202020204" pitchFamily="34" charset="0"/>
                      </a:endParaRPr>
                    </a:p>
                  </a:txBody>
                  <a:tcPr marL="108000" marR="36000" marT="36000" marB="36000"/>
                </a:tc>
                <a:extLst>
                  <a:ext uri="{0D108BD9-81ED-4DB2-BD59-A6C34878D82A}">
                    <a16:rowId xmlns:a16="http://schemas.microsoft.com/office/drawing/2014/main" val="813478604"/>
                  </a:ext>
                </a:extLst>
              </a:tr>
              <a:tr h="432000">
                <a:tc>
                  <a:txBody>
                    <a:bodyPr/>
                    <a:lstStyle/>
                    <a:p>
                      <a:pPr algn="ctr" rtl="0" fontAlgn="ctr">
                        <a:lnSpc>
                          <a:spcPts val="1100"/>
                        </a:lnSpc>
                        <a:defRPr sz="1000">
                          <a:solidFill>
                            <a:srgbClr val="002060"/>
                          </a:solidFill>
                          <a:effectLst/>
                          <a:latin typeface="Arial" panose="020B0604020202020204" pitchFamily="34" charset="0"/>
                        </a:defRPr>
                      </a:pPr>
                      <a:r>
                        <a:rPr sz="950"/>
                        <a:t>O-1.9</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Progressos em relação  aos seis pilares da assistência às vítimas: </a:t>
                      </a:r>
                    </a:p>
                    <a:p>
                      <a:pPr algn="l" rtl="0" fontAlgn="ctr">
                        <a:lnSpc>
                          <a:spcPts val="1100"/>
                        </a:lnSpc>
                        <a:defRPr sz="1000">
                          <a:solidFill>
                            <a:srgbClr val="002060"/>
                          </a:solidFill>
                          <a:effectLst/>
                          <a:latin typeface="Arial" panose="020B0604020202020204" pitchFamily="34" charset="0"/>
                        </a:defRPr>
                      </a:pPr>
                      <a:r>
                        <a:rPr sz="950"/>
                        <a:t>6) leis, regulamentos e políticas</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Estudo de Caso, NMAA, Ministérios</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IP</a:t>
                      </a:r>
                    </a:p>
                  </a:txBody>
                  <a:tcPr marL="72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Anualmente</a:t>
                      </a: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a:t>por exemplo, Desenvolvimento de NMAS sobre Assistência às Vítimas na Ação de Minas, Existência de Política Nacional de Deficiência</a:t>
                      </a:r>
                      <a:endParaRPr lang="en-GB" sz="950" b="0"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2584494428"/>
                  </a:ext>
                </a:extLst>
              </a:tr>
              <a:tr h="495300">
                <a:tc>
                  <a:txBody>
                    <a:bodyPr/>
                    <a:lstStyle/>
                    <a:p>
                      <a:pPr algn="ctr" rtl="0" fontAlgn="ctr">
                        <a:lnSpc>
                          <a:spcPts val="1100"/>
                        </a:lnSpc>
                        <a:defRPr sz="1000">
                          <a:solidFill>
                            <a:srgbClr val="002060"/>
                          </a:solidFill>
                          <a:effectLst/>
                          <a:latin typeface="Arial" panose="020B0604020202020204" pitchFamily="34" charset="0"/>
                        </a:defRPr>
                      </a:pPr>
                      <a:r>
                        <a:rPr sz="950"/>
                        <a:t>O-1.10</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 de líderes comunitários relatando apoio de atores governamentais e não governamentais relevantes para vítimas de explosivos em comunidades afetadas por explosivos </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KII  </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IP, doador</a:t>
                      </a:r>
                    </a:p>
                  </a:txBody>
                  <a:tcPr marL="72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Semestralmente/</a:t>
                      </a:r>
                    </a:p>
                    <a:p>
                      <a:pPr algn="l" rtl="0" fontAlgn="ctr">
                        <a:lnSpc>
                          <a:spcPts val="1100"/>
                        </a:lnSpc>
                        <a:defRPr sz="1000">
                          <a:solidFill>
                            <a:srgbClr val="002060"/>
                          </a:solidFill>
                          <a:effectLst/>
                          <a:latin typeface="Arial" panose="020B0604020202020204" pitchFamily="34" charset="0"/>
                        </a:defRPr>
                      </a:pPr>
                      <a:r>
                        <a:rPr sz="950"/>
                        <a:t>anualmente</a:t>
                      </a:r>
                    </a:p>
                  </a:txBody>
                  <a:tcPr marL="36000" marR="9525" marT="36000" marB="36000"/>
                </a:tc>
                <a:tc>
                  <a:txBody>
                    <a:bodyPr/>
                    <a:lstStyle/>
                    <a:p>
                      <a:pPr>
                        <a:lnSpc>
                          <a:spcPts val="1100"/>
                        </a:lnSpc>
                        <a:defRPr sz="1000" kern="1200">
                          <a:solidFill>
                            <a:srgbClr val="002060"/>
                          </a:solidFill>
                          <a:effectLst/>
                          <a:latin typeface="Arial" panose="020B0604020202020204" pitchFamily="34" charset="0"/>
                          <a:ea typeface="+mn-ea"/>
                          <a:cs typeface="+mn-cs"/>
                        </a:defRPr>
                      </a:pPr>
                      <a:r>
                        <a:rPr sz="950"/>
                        <a:t>KII ou inquéritos com líderes comunitários que indicam a % relatando que o governo ou ONG forneceram apoio adicional, por exemplo, formação, empréstimos, apoio médico etc, para vítimas de explosivos nas suas comunidades afetadas. </a:t>
                      </a:r>
                      <a:endParaRPr lang="en-GB" sz="950" dirty="0">
                        <a:solidFill>
                          <a:srgbClr val="002060"/>
                        </a:solidFill>
                        <a:latin typeface="Arial"/>
                      </a:endParaRPr>
                    </a:p>
                  </a:txBody>
                  <a:tcPr marL="108000" marR="9525" marT="36000" marB="36000"/>
                </a:tc>
                <a:extLst>
                  <a:ext uri="{0D108BD9-81ED-4DB2-BD59-A6C34878D82A}">
                    <a16:rowId xmlns:a16="http://schemas.microsoft.com/office/drawing/2014/main" val="2047219826"/>
                  </a:ext>
                </a:extLst>
              </a:tr>
              <a:tr h="288000">
                <a:tc>
                  <a:txBody>
                    <a:bodyPr/>
                    <a:lstStyle/>
                    <a:p>
                      <a:pPr algn="ctr" rtl="0" fontAlgn="ctr">
                        <a:lnSpc>
                          <a:spcPts val="1100"/>
                        </a:lnSpc>
                        <a:defRPr sz="1000">
                          <a:solidFill>
                            <a:srgbClr val="002060"/>
                          </a:solidFill>
                          <a:effectLst/>
                          <a:latin typeface="Arial" panose="020B0604020202020204" pitchFamily="34" charset="0"/>
                        </a:defRPr>
                      </a:pPr>
                      <a:r>
                        <a:rPr sz="950"/>
                        <a:t>O-1.11</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Sustentabilidade dos esforços nacionais para prestar assistência às vítimas</a:t>
                      </a:r>
                      <a:endParaRPr lang="en-GB"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Autorrelato </a:t>
                      </a:r>
                    </a:p>
                  </a:txBody>
                  <a:tcPr marL="36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IP </a:t>
                      </a:r>
                    </a:p>
                  </a:txBody>
                  <a:tcPr marL="72000" marR="9525" marT="36000" marB="36000"/>
                </a:tc>
                <a:tc>
                  <a:txBody>
                    <a:bodyPr/>
                    <a:lstStyle/>
                    <a:p>
                      <a:pPr algn="l" rtl="0" fontAlgn="ctr">
                        <a:lnSpc>
                          <a:spcPts val="1100"/>
                        </a:lnSpc>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nSpc>
                          <a:spcPts val="1100"/>
                        </a:lnSpc>
                        <a:defRPr sz="1000">
                          <a:solidFill>
                            <a:srgbClr val="002060"/>
                          </a:solidFill>
                          <a:effectLst/>
                          <a:latin typeface="Arial" panose="020B0604020202020204" pitchFamily="34" charset="0"/>
                        </a:defRPr>
                      </a:pPr>
                      <a:r>
                        <a:rPr sz="950" dirty="0" err="1"/>
                        <a:t>Estudo</a:t>
                      </a:r>
                      <a:r>
                        <a:rPr sz="950" dirty="0"/>
                        <a:t> de </a:t>
                      </a:r>
                      <a:r>
                        <a:rPr sz="950" dirty="0" err="1"/>
                        <a:t>caso</a:t>
                      </a:r>
                      <a:r>
                        <a:rPr sz="950" dirty="0"/>
                        <a:t> </a:t>
                      </a:r>
                      <a:r>
                        <a:rPr sz="950" dirty="0" err="1"/>
                        <a:t>ou</a:t>
                      </a:r>
                      <a:r>
                        <a:rPr sz="950" dirty="0"/>
                        <a:t> </a:t>
                      </a:r>
                      <a:r>
                        <a:rPr sz="950" dirty="0" err="1"/>
                        <a:t>relato</a:t>
                      </a:r>
                      <a:r>
                        <a:rPr sz="950" dirty="0"/>
                        <a:t> </a:t>
                      </a:r>
                      <a:r>
                        <a:rPr sz="950" dirty="0" err="1"/>
                        <a:t>narrativo</a:t>
                      </a:r>
                      <a:r>
                        <a:rPr sz="950" dirty="0"/>
                        <a:t> a ser </a:t>
                      </a:r>
                      <a:r>
                        <a:rPr sz="950" dirty="0" err="1"/>
                        <a:t>desenvolvido</a:t>
                      </a:r>
                      <a:r>
                        <a:rPr sz="950" dirty="0"/>
                        <a:t>. </a:t>
                      </a:r>
                      <a:endParaRPr lang="en-GB" sz="950" b="0"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1612310481"/>
                  </a:ext>
                </a:extLst>
              </a:tr>
            </a:tbl>
          </a:graphicData>
        </a:graphic>
      </p:graphicFrame>
      <p:sp>
        <p:nvSpPr>
          <p:cNvPr id="2" name="Rectangle 1">
            <a:extLst>
              <a:ext uri="{FF2B5EF4-FFF2-40B4-BE49-F238E27FC236}">
                <a16:creationId xmlns:a16="http://schemas.microsoft.com/office/drawing/2014/main" id="{A48E3B67-C518-E2B7-2F47-39474051B2BF}"/>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331A1F5-D9B4-3FCE-5CD4-ADDC00051445}"/>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a negrito</a:t>
            </a:r>
          </a:p>
        </p:txBody>
      </p:sp>
      <p:sp>
        <p:nvSpPr>
          <p:cNvPr id="4" name="Slide Number Placeholder 5">
            <a:extLst>
              <a:ext uri="{FF2B5EF4-FFF2-40B4-BE49-F238E27FC236}">
                <a16:creationId xmlns:a16="http://schemas.microsoft.com/office/drawing/2014/main" id="{1412E51D-D20F-8B37-BBD0-6EE5AC1FA58D}"/>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55</a:t>
            </a:fld>
            <a:endParaRPr lang="en-GB" sz="1050" dirty="0"/>
          </a:p>
        </p:txBody>
      </p:sp>
    </p:spTree>
    <p:extLst>
      <p:ext uri="{BB962C8B-B14F-4D97-AF65-F5344CB8AC3E}">
        <p14:creationId xmlns:p14="http://schemas.microsoft.com/office/powerpoint/2010/main" val="3087803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CE0D4DF9-6A7F-74F4-B79A-30DB4A97C3C5}"/>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73A460B-73D8-703D-4288-CC1AD074E16B}"/>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a negrito</a:t>
            </a:r>
          </a:p>
        </p:txBody>
      </p:sp>
      <p:graphicFrame>
        <p:nvGraphicFramePr>
          <p:cNvPr id="6" name="Table 5">
            <a:extLst>
              <a:ext uri="{FF2B5EF4-FFF2-40B4-BE49-F238E27FC236}">
                <a16:creationId xmlns:a16="http://schemas.microsoft.com/office/drawing/2014/main" id="{3C0C2FE8-1CDF-6946-566E-D9AB68823836}"/>
              </a:ext>
            </a:extLst>
          </p:cNvPr>
          <p:cNvGraphicFramePr>
            <a:graphicFrameLocks noGrp="1"/>
          </p:cNvGraphicFramePr>
          <p:nvPr>
            <p:extLst>
              <p:ext uri="{D42A27DB-BD31-4B8C-83A1-F6EECF244321}">
                <p14:modId xmlns:p14="http://schemas.microsoft.com/office/powerpoint/2010/main" val="3523046860"/>
              </p:ext>
            </p:extLst>
          </p:nvPr>
        </p:nvGraphicFramePr>
        <p:xfrm>
          <a:off x="408993" y="652474"/>
          <a:ext cx="11439839" cy="3566123"/>
        </p:xfrm>
        <a:graphic>
          <a:graphicData uri="http://schemas.openxmlformats.org/drawingml/2006/table">
            <a:tbl>
              <a:tblPr>
                <a:tableStyleId>{5C22544A-7EE6-4342-B048-85BDC9FD1C3A}</a:tableStyleId>
              </a:tblPr>
              <a:tblGrid>
                <a:gridCol w="518589">
                  <a:extLst>
                    <a:ext uri="{9D8B030D-6E8A-4147-A177-3AD203B41FA5}">
                      <a16:colId xmlns:a16="http://schemas.microsoft.com/office/drawing/2014/main" val="241963245"/>
                    </a:ext>
                  </a:extLst>
                </a:gridCol>
                <a:gridCol w="4001620">
                  <a:extLst>
                    <a:ext uri="{9D8B030D-6E8A-4147-A177-3AD203B41FA5}">
                      <a16:colId xmlns:a16="http://schemas.microsoft.com/office/drawing/2014/main" val="2213462879"/>
                    </a:ext>
                  </a:extLst>
                </a:gridCol>
                <a:gridCol w="967278">
                  <a:extLst>
                    <a:ext uri="{9D8B030D-6E8A-4147-A177-3AD203B41FA5}">
                      <a16:colId xmlns:a16="http://schemas.microsoft.com/office/drawing/2014/main" val="2970103657"/>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7">
                  <a:extLst>
                    <a:ext uri="{9D8B030D-6E8A-4147-A177-3AD203B41FA5}">
                      <a16:colId xmlns:a16="http://schemas.microsoft.com/office/drawing/2014/main" val="1300016270"/>
                    </a:ext>
                  </a:extLst>
                </a:gridCol>
              </a:tblGrid>
              <a:tr h="319792">
                <a:tc>
                  <a:txBody>
                    <a:bodyPr/>
                    <a:lstStyle/>
                    <a:p>
                      <a:pPr algn="l" rtl="0" fontAlgn="ctr">
                        <a:defRPr sz="1100" b="1">
                          <a:solidFill>
                            <a:schemeClr val="bg1"/>
                          </a:solidFill>
                          <a:effectLst/>
                          <a:latin typeface="Arial" panose="020B0604020202020204" pitchFamily="34" charset="0"/>
                        </a:defRPr>
                      </a:pPr>
                      <a:r>
                        <a:t>N.O </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3600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36000" marB="0" anchor="ctr">
                    <a:solidFill>
                      <a:schemeClr val="accent6"/>
                    </a:solidFill>
                  </a:tcPr>
                </a:tc>
                <a:extLst>
                  <a:ext uri="{0D108BD9-81ED-4DB2-BD59-A6C34878D82A}">
                    <a16:rowId xmlns:a16="http://schemas.microsoft.com/office/drawing/2014/main" val="4054895585"/>
                  </a:ext>
                </a:extLst>
              </a:tr>
              <a:tr h="303143">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2: Progressos mensuráveis no sentido do cumprimento e universalização dos tratados APMBC, CCM e CCW</a:t>
                      </a:r>
                      <a:endParaRPr lang="en-GB" sz="1100" b="1" i="0" u="none" strike="noStrike" dirty="0">
                        <a:solidFill>
                          <a:srgbClr val="002060"/>
                        </a:solidFill>
                        <a:effectLst/>
                        <a:latin typeface="Arial" panose="020B0604020202020204" pitchFamily="34" charset="0"/>
                      </a:endParaRPr>
                    </a:p>
                  </a:txBody>
                  <a:tcPr marL="72000" marR="7620" marT="3600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28962">
                <a:tc>
                  <a:txBody>
                    <a:bodyPr/>
                    <a:lstStyle/>
                    <a:p>
                      <a:pPr algn="ctr" rtl="0" fontAlgn="ctr">
                        <a:defRPr sz="1000" b="1">
                          <a:solidFill>
                            <a:srgbClr val="002060"/>
                          </a:solidFill>
                          <a:effectLst/>
                          <a:latin typeface="Arial" panose="020B0604020202020204" pitchFamily="34" charset="0"/>
                        </a:defRPr>
                      </a:pPr>
                      <a:r>
                        <a:rPr sz="950"/>
                        <a:t>O-2.1</a:t>
                      </a:r>
                    </a:p>
                  </a:txBody>
                  <a:tcPr marL="36000" marR="9525" marT="72000" marB="72000"/>
                </a:tc>
                <a:tc>
                  <a:txBody>
                    <a:bodyPr/>
                    <a:lstStyle/>
                    <a:p>
                      <a:pPr algn="l" rtl="0" fontAlgn="ctr">
                        <a:defRPr sz="1000" b="1">
                          <a:solidFill>
                            <a:srgbClr val="002060"/>
                          </a:solidFill>
                          <a:effectLst/>
                          <a:latin typeface="Arial" panose="020B0604020202020204" pitchFamily="34" charset="0"/>
                        </a:defRPr>
                      </a:pPr>
                      <a:r>
                        <a:rPr sz="950"/>
                        <a:t>Progresso das obrigações do Tratado APMBC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Relatórios APMBC</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Qualquer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Anualmente</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Análise sobre se os relatórios do artigo 7 .º são apresentados e se os relatórios apresentados sugerem que as obrigações do tratado estão no bom caminho</a:t>
                      </a:r>
                    </a:p>
                  </a:txBody>
                  <a:tcPr marL="108000" marR="9525" marT="72000" marB="72000"/>
                </a:tc>
                <a:extLst>
                  <a:ext uri="{0D108BD9-81ED-4DB2-BD59-A6C34878D82A}">
                    <a16:rowId xmlns:a16="http://schemas.microsoft.com/office/drawing/2014/main" val="1594355268"/>
                  </a:ext>
                </a:extLst>
              </a:tr>
              <a:tr h="358964">
                <a:tc>
                  <a:txBody>
                    <a:bodyPr/>
                    <a:lstStyle/>
                    <a:p>
                      <a:pPr algn="ctr" rtl="0" fontAlgn="ctr">
                        <a:defRPr sz="1000" b="1">
                          <a:solidFill>
                            <a:srgbClr val="002060"/>
                          </a:solidFill>
                          <a:effectLst/>
                          <a:latin typeface="Arial" panose="020B0604020202020204" pitchFamily="34" charset="0"/>
                        </a:defRPr>
                      </a:pPr>
                      <a:r>
                        <a:rPr sz="950"/>
                        <a:t>O-2.2</a:t>
                      </a:r>
                    </a:p>
                  </a:txBody>
                  <a:tcPr marL="36000" marR="9525" marT="72000" marB="72000"/>
                </a:tc>
                <a:tc>
                  <a:txBody>
                    <a:bodyPr/>
                    <a:lstStyle/>
                    <a:p>
                      <a:pPr algn="l" rtl="0" fontAlgn="ctr">
                        <a:defRPr sz="1000" b="1">
                          <a:solidFill>
                            <a:srgbClr val="002060"/>
                          </a:solidFill>
                          <a:effectLst/>
                          <a:latin typeface="Arial" panose="020B0604020202020204" pitchFamily="34" charset="0"/>
                        </a:defRPr>
                      </a:pPr>
                      <a:r>
                        <a:rPr sz="950"/>
                        <a:t>Progressos das obrigações decorrentes do Tratado CCM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Relatórios de CCM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Qualquer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Anualmente</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Análise sobre se os relatórios do artigo 7 .º são apresentados e se os relatórios apresentados sugerem que as obrigações do tratado estão no bom caminho</a:t>
                      </a:r>
                    </a:p>
                  </a:txBody>
                  <a:tcPr marL="108000" marR="9525" marT="72000" marB="72000"/>
                </a:tc>
                <a:extLst>
                  <a:ext uri="{0D108BD9-81ED-4DB2-BD59-A6C34878D82A}">
                    <a16:rowId xmlns:a16="http://schemas.microsoft.com/office/drawing/2014/main" val="841535115"/>
                  </a:ext>
                </a:extLst>
              </a:tr>
              <a:tr h="495300">
                <a:tc>
                  <a:txBody>
                    <a:bodyPr/>
                    <a:lstStyle/>
                    <a:p>
                      <a:pPr algn="ctr" rtl="0" fontAlgn="ctr">
                        <a:defRPr sz="1000" b="1">
                          <a:solidFill>
                            <a:srgbClr val="002060"/>
                          </a:solidFill>
                          <a:effectLst/>
                          <a:latin typeface="Arial" panose="020B0604020202020204" pitchFamily="34" charset="0"/>
                        </a:defRPr>
                      </a:pPr>
                      <a:r>
                        <a:rPr sz="950"/>
                        <a:t>O-2.3</a:t>
                      </a:r>
                    </a:p>
                  </a:txBody>
                  <a:tcPr marL="36000" marR="9525" marT="72000" marB="72000"/>
                </a:tc>
                <a:tc>
                  <a:txBody>
                    <a:bodyPr/>
                    <a:lstStyle/>
                    <a:p>
                      <a:pPr algn="l" rtl="0" fontAlgn="ctr">
                        <a:defRPr sz="1000" b="1">
                          <a:solidFill>
                            <a:srgbClr val="002060"/>
                          </a:solidFill>
                          <a:effectLst/>
                          <a:latin typeface="Arial" panose="020B0604020202020204" pitchFamily="34" charset="0"/>
                        </a:defRPr>
                      </a:pPr>
                      <a:r>
                        <a:rPr sz="950"/>
                        <a:t>Obrigações da CCW cumpridas e relatadas em</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Relatório de conformidade da CCW</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NA, Doador</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Anualmente</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 Conformidade total e relatórios dentro do prazo. </a:t>
                      </a:r>
                    </a:p>
                  </a:txBody>
                  <a:tcPr marL="108000" marR="9525" marT="72000" marB="72000"/>
                </a:tc>
                <a:extLst>
                  <a:ext uri="{0D108BD9-81ED-4DB2-BD59-A6C34878D82A}">
                    <a16:rowId xmlns:a16="http://schemas.microsoft.com/office/drawing/2014/main" val="1356362601"/>
                  </a:ext>
                </a:extLst>
              </a:tr>
              <a:tr h="540833">
                <a:tc>
                  <a:txBody>
                    <a:bodyPr/>
                    <a:lstStyle/>
                    <a:p>
                      <a:pPr algn="ctr" rtl="0" fontAlgn="ctr">
                        <a:defRPr sz="1000" b="1">
                          <a:solidFill>
                            <a:srgbClr val="002060"/>
                          </a:solidFill>
                          <a:effectLst/>
                          <a:latin typeface="Arial" panose="020B0604020202020204" pitchFamily="34" charset="0"/>
                        </a:defRPr>
                      </a:pPr>
                      <a:r>
                        <a:rPr sz="950"/>
                        <a:t>O-2.4</a:t>
                      </a:r>
                    </a:p>
                  </a:txBody>
                  <a:tcPr marL="36000" marR="9525" marT="72000" marB="72000"/>
                </a:tc>
                <a:tc>
                  <a:txBody>
                    <a:bodyPr/>
                    <a:lstStyle/>
                    <a:p>
                      <a:pPr algn="l" rtl="0" fontAlgn="ctr">
                        <a:defRPr sz="1000" b="1">
                          <a:solidFill>
                            <a:srgbClr val="002060"/>
                          </a:solidFill>
                          <a:effectLst/>
                          <a:latin typeface="Arial" panose="020B0604020202020204" pitchFamily="34" charset="0"/>
                        </a:defRPr>
                      </a:pPr>
                      <a:r>
                        <a:rPr sz="950"/>
                        <a:t>Progressos no sentido da assinatura e/ou adesão ao Tratado (APMBC/CCM/CCW)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NA/ NMAA, relatório da Secção Política da Embaixada, rastreio PAI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NA, Doador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Estudo de caso para capturar o progresso na </a:t>
                      </a:r>
                      <a:r>
                        <a:rPr sz="950" b="1"/>
                        <a:t>assinatura e/ou adesão ao tratado (APMBC/CCM/CCW). Isso pode incluir declarações de apoio de figuras-chave do governo, relatórios voluntários e esforços de defesa. </a:t>
                      </a:r>
                      <a:endParaRPr lang="en-GB" sz="950" b="1" i="0" u="none" strike="noStrike" dirty="0">
                        <a:solidFill>
                          <a:srgbClr val="002060"/>
                        </a:solidFill>
                        <a:effectLst/>
                        <a:latin typeface="Arial" panose="020B0604020202020204" pitchFamily="34" charset="0"/>
                      </a:endParaRPr>
                    </a:p>
                  </a:txBody>
                  <a:tcPr marL="108000" marR="9525" marT="72000" marB="72000"/>
                </a:tc>
                <a:extLst>
                  <a:ext uri="{0D108BD9-81ED-4DB2-BD59-A6C34878D82A}">
                    <a16:rowId xmlns:a16="http://schemas.microsoft.com/office/drawing/2014/main" val="3459420812"/>
                  </a:ext>
                </a:extLst>
              </a:tr>
              <a:tr h="495300">
                <a:tc>
                  <a:txBody>
                    <a:bodyPr/>
                    <a:lstStyle/>
                    <a:p>
                      <a:pPr algn="ctr" rtl="0" fontAlgn="ctr">
                        <a:defRPr sz="1000">
                          <a:solidFill>
                            <a:srgbClr val="002060"/>
                          </a:solidFill>
                          <a:effectLst/>
                          <a:latin typeface="Arial" panose="020B0604020202020204" pitchFamily="34" charset="0"/>
                        </a:defRPr>
                      </a:pPr>
                      <a:r>
                        <a:rPr sz="950"/>
                        <a:t>O-2.5</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Superfície de terreno libertada desagregada por terrenos desmatados, terrenos reduzidos e terrenos anulados (</a:t>
                      </a:r>
                      <a:r>
                        <a:rPr sz="950" baseline="30000"/>
                        <a:t>m2</a:t>
                      </a:r>
                      <a:r>
                        <a:rPr sz="950"/>
                        <a:t>)</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NA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NA, Doador, IP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72000" marB="72000"/>
                </a:tc>
                <a:tc>
                  <a:txBody>
                    <a:bodyPr/>
                    <a:lstStyle/>
                    <a:p>
                      <a:pPr algn="l" rtl="0" fontAlgn="ctr">
                        <a:defRPr sz="1000">
                          <a:solidFill>
                            <a:srgbClr val="002060"/>
                          </a:solidFill>
                          <a:effectLst/>
                          <a:latin typeface="Arial" panose="020B0604020202020204" pitchFamily="34" charset="0"/>
                        </a:defRPr>
                      </a:pPr>
                      <a:r>
                        <a:rPr sz="950" dirty="0" err="1"/>
                        <a:t>Embora</a:t>
                      </a:r>
                      <a:r>
                        <a:rPr sz="950" dirty="0"/>
                        <a:t> </a:t>
                      </a:r>
                      <a:r>
                        <a:rPr sz="950" dirty="0" err="1"/>
                        <a:t>este</a:t>
                      </a:r>
                      <a:r>
                        <a:rPr sz="950" dirty="0"/>
                        <a:t> </a:t>
                      </a:r>
                      <a:r>
                        <a:rPr sz="950" dirty="0" err="1"/>
                        <a:t>aspeto</a:t>
                      </a:r>
                      <a:r>
                        <a:rPr sz="950" dirty="0"/>
                        <a:t> </a:t>
                      </a:r>
                      <a:r>
                        <a:rPr sz="950" dirty="0" err="1"/>
                        <a:t>também</a:t>
                      </a:r>
                      <a:r>
                        <a:rPr sz="950" dirty="0"/>
                        <a:t> </a:t>
                      </a:r>
                      <a:r>
                        <a:rPr sz="950" dirty="0" err="1"/>
                        <a:t>esteja</a:t>
                      </a:r>
                      <a:r>
                        <a:rPr sz="950" dirty="0"/>
                        <a:t> </a:t>
                      </a:r>
                      <a:r>
                        <a:rPr sz="950" dirty="0" err="1"/>
                        <a:t>incorporado</a:t>
                      </a:r>
                      <a:r>
                        <a:rPr sz="950" dirty="0"/>
                        <a:t> </a:t>
                      </a:r>
                      <a:r>
                        <a:rPr sz="950" dirty="0" err="1"/>
                        <a:t>nos</a:t>
                      </a:r>
                      <a:r>
                        <a:rPr sz="950" dirty="0"/>
                        <a:t> </a:t>
                      </a:r>
                      <a:r>
                        <a:rPr sz="950" dirty="0" err="1"/>
                        <a:t>indicadores</a:t>
                      </a:r>
                      <a:r>
                        <a:rPr sz="950" dirty="0"/>
                        <a:t> de </a:t>
                      </a:r>
                      <a:r>
                        <a:rPr sz="950" dirty="0" err="1"/>
                        <a:t>resultados</a:t>
                      </a:r>
                      <a:r>
                        <a:rPr sz="950" dirty="0"/>
                        <a:t> 2.1 e 2.2, </a:t>
                      </a:r>
                      <a:r>
                        <a:rPr sz="950" dirty="0" err="1"/>
                        <a:t>é</a:t>
                      </a:r>
                      <a:r>
                        <a:rPr sz="950" dirty="0"/>
                        <a:t> </a:t>
                      </a:r>
                      <a:r>
                        <a:rPr sz="950" dirty="0" err="1"/>
                        <a:t>fácil</a:t>
                      </a:r>
                      <a:r>
                        <a:rPr sz="950" dirty="0"/>
                        <a:t> de </a:t>
                      </a:r>
                      <a:r>
                        <a:rPr sz="950" dirty="0" err="1"/>
                        <a:t>demonstrar</a:t>
                      </a:r>
                      <a:r>
                        <a:rPr sz="950" dirty="0"/>
                        <a:t> </a:t>
                      </a:r>
                      <a:r>
                        <a:rPr sz="950" dirty="0" err="1"/>
                        <a:t>pelos</a:t>
                      </a:r>
                      <a:r>
                        <a:rPr sz="950" dirty="0"/>
                        <a:t> PI e </a:t>
                      </a:r>
                      <a:r>
                        <a:rPr sz="950" dirty="0" err="1"/>
                        <a:t>pelas</a:t>
                      </a:r>
                      <a:r>
                        <a:rPr sz="950" dirty="0"/>
                        <a:t> AN e </a:t>
                      </a:r>
                      <a:r>
                        <a:rPr sz="950" dirty="0" err="1"/>
                        <a:t>é</a:t>
                      </a:r>
                      <a:r>
                        <a:rPr sz="950" dirty="0"/>
                        <a:t> </a:t>
                      </a:r>
                      <a:r>
                        <a:rPr sz="950" dirty="0" err="1"/>
                        <a:t>particularmente</a:t>
                      </a:r>
                      <a:r>
                        <a:rPr sz="950" dirty="0"/>
                        <a:t> </a:t>
                      </a:r>
                      <a:r>
                        <a:rPr sz="950" dirty="0" err="1"/>
                        <a:t>relevante</a:t>
                      </a:r>
                      <a:r>
                        <a:rPr sz="950" dirty="0"/>
                        <a:t> se </a:t>
                      </a:r>
                      <a:r>
                        <a:rPr sz="950" dirty="0" err="1"/>
                        <a:t>não</a:t>
                      </a:r>
                      <a:r>
                        <a:rPr sz="950" dirty="0"/>
                        <a:t> </a:t>
                      </a:r>
                      <a:r>
                        <a:rPr sz="950" dirty="0" err="1"/>
                        <a:t>tiverem</a:t>
                      </a:r>
                      <a:r>
                        <a:rPr sz="950" dirty="0"/>
                        <a:t> </a:t>
                      </a:r>
                      <a:r>
                        <a:rPr sz="950" dirty="0" err="1"/>
                        <a:t>sido</a:t>
                      </a:r>
                      <a:r>
                        <a:rPr sz="950" dirty="0"/>
                        <a:t> </a:t>
                      </a:r>
                      <a:r>
                        <a:rPr sz="950" dirty="0" err="1"/>
                        <a:t>apresentados</a:t>
                      </a:r>
                      <a:r>
                        <a:rPr sz="950" dirty="0"/>
                        <a:t> </a:t>
                      </a:r>
                      <a:r>
                        <a:rPr sz="950" dirty="0" err="1"/>
                        <a:t>relatórios</a:t>
                      </a:r>
                      <a:r>
                        <a:rPr sz="950" dirty="0"/>
                        <a:t> </a:t>
                      </a:r>
                      <a:r>
                        <a:rPr sz="950" dirty="0" err="1"/>
                        <a:t>ao</a:t>
                      </a:r>
                      <a:r>
                        <a:rPr sz="950" dirty="0"/>
                        <a:t> </a:t>
                      </a:r>
                      <a:r>
                        <a:rPr sz="950" dirty="0" err="1"/>
                        <a:t>abrigo</a:t>
                      </a:r>
                      <a:r>
                        <a:rPr sz="950" dirty="0"/>
                        <a:t> do </a:t>
                      </a:r>
                      <a:r>
                        <a:rPr sz="950" dirty="0" err="1"/>
                        <a:t>artigo</a:t>
                      </a:r>
                      <a:r>
                        <a:rPr sz="950" dirty="0"/>
                        <a:t> 7 .º.</a:t>
                      </a:r>
                    </a:p>
                  </a:txBody>
                  <a:tcPr marL="108000" marR="9525" marT="72000" marB="72000"/>
                </a:tc>
                <a:extLst>
                  <a:ext uri="{0D108BD9-81ED-4DB2-BD59-A6C34878D82A}">
                    <a16:rowId xmlns:a16="http://schemas.microsoft.com/office/drawing/2014/main" val="3026746874"/>
                  </a:ext>
                </a:extLst>
              </a:tr>
            </a:tbl>
          </a:graphicData>
        </a:graphic>
      </p:graphicFrame>
      <p:sp>
        <p:nvSpPr>
          <p:cNvPr id="4" name="Slide Number Placeholder 5">
            <a:extLst>
              <a:ext uri="{FF2B5EF4-FFF2-40B4-BE49-F238E27FC236}">
                <a16:creationId xmlns:a16="http://schemas.microsoft.com/office/drawing/2014/main" id="{9313C52E-0D19-D393-35EF-268DB2ED3553}"/>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56</a:t>
            </a:fld>
            <a:endParaRPr lang="en-GB" sz="1050" dirty="0"/>
          </a:p>
        </p:txBody>
      </p:sp>
    </p:spTree>
    <p:extLst>
      <p:ext uri="{BB962C8B-B14F-4D97-AF65-F5344CB8AC3E}">
        <p14:creationId xmlns:p14="http://schemas.microsoft.com/office/powerpoint/2010/main" val="834847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14A3EC1A-73E9-8610-A844-1D9CCE1FFEF5}"/>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022C96E-A8AD-DA17-DC26-22F04D8E16BA}"/>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a negrito</a:t>
            </a:r>
          </a:p>
        </p:txBody>
      </p:sp>
      <p:graphicFrame>
        <p:nvGraphicFramePr>
          <p:cNvPr id="6" name="Table 5">
            <a:extLst>
              <a:ext uri="{FF2B5EF4-FFF2-40B4-BE49-F238E27FC236}">
                <a16:creationId xmlns:a16="http://schemas.microsoft.com/office/drawing/2014/main" id="{8B486262-42FB-F338-1A27-A57EA431EE6A}"/>
              </a:ext>
            </a:extLst>
          </p:cNvPr>
          <p:cNvGraphicFramePr>
            <a:graphicFrameLocks noGrp="1"/>
          </p:cNvGraphicFramePr>
          <p:nvPr>
            <p:extLst>
              <p:ext uri="{D42A27DB-BD31-4B8C-83A1-F6EECF244321}">
                <p14:modId xmlns:p14="http://schemas.microsoft.com/office/powerpoint/2010/main" val="153866901"/>
              </p:ext>
            </p:extLst>
          </p:nvPr>
        </p:nvGraphicFramePr>
        <p:xfrm>
          <a:off x="408994" y="652474"/>
          <a:ext cx="11439838" cy="6092099"/>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2730020">
                  <a:extLst>
                    <a:ext uri="{9D8B030D-6E8A-4147-A177-3AD203B41FA5}">
                      <a16:colId xmlns:a16="http://schemas.microsoft.com/office/drawing/2014/main" val="2213462879"/>
                    </a:ext>
                  </a:extLst>
                </a:gridCol>
                <a:gridCol w="2238878">
                  <a:extLst>
                    <a:ext uri="{9D8B030D-6E8A-4147-A177-3AD203B41FA5}">
                      <a16:colId xmlns:a16="http://schemas.microsoft.com/office/drawing/2014/main" val="1940446162"/>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7">
                  <a:extLst>
                    <a:ext uri="{9D8B030D-6E8A-4147-A177-3AD203B41FA5}">
                      <a16:colId xmlns:a16="http://schemas.microsoft.com/office/drawing/2014/main" val="1300016270"/>
                    </a:ext>
                  </a:extLst>
                </a:gridCol>
              </a:tblGrid>
              <a:tr h="319792">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307357">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3: Ação de mineração responsiva e equitativa de propriedade nacional através de uma melhor governança e com maior implementação local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defRPr sz="1000" b="1">
                          <a:solidFill>
                            <a:srgbClr val="002060"/>
                          </a:solidFill>
                          <a:effectLst/>
                          <a:latin typeface="Arial" panose="020B0604020202020204" pitchFamily="34" charset="0"/>
                        </a:defRPr>
                      </a:pPr>
                      <a:r>
                        <a:rPr sz="950"/>
                        <a:t>O-3.1</a:t>
                      </a:r>
                    </a:p>
                  </a:txBody>
                  <a:tcPr marL="9525" marR="9525" marT="36000" marB="36000"/>
                </a:tc>
                <a:tc>
                  <a:txBody>
                    <a:bodyPr/>
                    <a:lstStyle/>
                    <a:p>
                      <a:pPr algn="l" rtl="0" fontAlgn="ctr">
                        <a:defRPr sz="1000" b="1">
                          <a:solidFill>
                            <a:srgbClr val="002060"/>
                          </a:solidFill>
                          <a:effectLst/>
                          <a:latin typeface="Arial" panose="020B0604020202020204" pitchFamily="34" charset="0"/>
                        </a:defRPr>
                      </a:pPr>
                      <a:r>
                        <a:rPr sz="950"/>
                        <a:t>Extensão da entrega de uma estratégia ou plano nacional de ação de minas</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NA/UN</a:t>
                      </a:r>
                      <a:endParaRPr lang="en-US"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NA, IP</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Semestralmente</a:t>
                      </a:r>
                    </a:p>
                  </a:txBody>
                  <a:tcPr marL="36000" marR="9525" marT="36000" marB="36000"/>
                </a:tc>
                <a:tc>
                  <a:txBody>
                    <a:bodyPr/>
                    <a:lstStyle/>
                    <a:p>
                      <a:pPr algn="l" rtl="0" fontAlgn="ctr">
                        <a:defRPr sz="1000" kern="1200">
                          <a:solidFill>
                            <a:srgbClr val="002060"/>
                          </a:solidFill>
                          <a:effectLst/>
                          <a:latin typeface="Arial" panose="020B0604020202020204" pitchFamily="34" charset="0"/>
                          <a:ea typeface="+mn-ea"/>
                          <a:cs typeface="+mn-cs"/>
                        </a:defRPr>
                      </a:pPr>
                      <a:r>
                        <a:rPr sz="950"/>
                        <a:t>O indicador deve medir a extensão da entrega em relação a toda a estratégia ou plano nacional de ação de minas. Isso é mais amplo do que apenas os requisitos que podem ser incluídos no relatório do Tratado e pode incluir metas organizacionais internas sobre gênero, eventos, comunicação, procedimentos operacionais padrão Procedimentos Operacionais Padrão (SOP), etc. </a:t>
                      </a:r>
                    </a:p>
                  </a:txBody>
                  <a:tcPr marL="72000" marR="36000" marT="36000" marB="36000">
                    <a:solidFill>
                      <a:srgbClr val="E9EBF5"/>
                    </a:solidFill>
                  </a:tcPr>
                </a:tc>
                <a:extLst>
                  <a:ext uri="{0D108BD9-81ED-4DB2-BD59-A6C34878D82A}">
                    <a16:rowId xmlns:a16="http://schemas.microsoft.com/office/drawing/2014/main" val="1594355268"/>
                  </a:ext>
                </a:extLst>
              </a:tr>
              <a:tr h="495300">
                <a:tc>
                  <a:txBody>
                    <a:bodyPr/>
                    <a:lstStyle/>
                    <a:p>
                      <a:pPr algn="ctr" rtl="0" fontAlgn="ctr">
                        <a:defRPr sz="1000" b="1">
                          <a:solidFill>
                            <a:srgbClr val="002060"/>
                          </a:solidFill>
                          <a:effectLst/>
                          <a:latin typeface="Arial" panose="020B0604020202020204" pitchFamily="34" charset="0"/>
                        </a:defRPr>
                      </a:pPr>
                      <a:r>
                        <a:rPr sz="950"/>
                        <a:t>O-3.2</a:t>
                      </a:r>
                    </a:p>
                  </a:txBody>
                  <a:tcPr marL="9525" marR="9525" marT="36000" marB="36000"/>
                </a:tc>
                <a:tc>
                  <a:txBody>
                    <a:bodyPr/>
                    <a:lstStyle/>
                    <a:p>
                      <a:pPr algn="l" rtl="0" fontAlgn="ctr">
                        <a:defRPr sz="1000" b="1">
                          <a:solidFill>
                            <a:srgbClr val="002060"/>
                          </a:solidFill>
                          <a:effectLst/>
                          <a:latin typeface="Arial" panose="020B0604020202020204" pitchFamily="34" charset="0"/>
                        </a:defRPr>
                      </a:pPr>
                      <a:r>
                        <a:rPr sz="950"/>
                        <a:t>Grau de execução das atividades/realizações de ações anti minas implementadas pelas organizações locais</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dirty="0"/>
                        <a:t>NA</a:t>
                      </a:r>
                      <a:endParaRPr lang="en-US"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 dos resultados da ação anti minas atribuíveis às organizações locais</a:t>
                      </a:r>
                    </a:p>
                  </a:txBody>
                  <a:tcPr marL="72000" marR="9525" marT="36000" marB="36000"/>
                </a:tc>
                <a:extLst>
                  <a:ext uri="{0D108BD9-81ED-4DB2-BD59-A6C34878D82A}">
                    <a16:rowId xmlns:a16="http://schemas.microsoft.com/office/drawing/2014/main" val="3323504572"/>
                  </a:ext>
                </a:extLst>
              </a:tr>
              <a:tr h="468000">
                <a:tc>
                  <a:txBody>
                    <a:bodyPr/>
                    <a:lstStyle/>
                    <a:p>
                      <a:pPr algn="ctr" rtl="0" fontAlgn="ctr">
                        <a:defRPr sz="1000" b="1">
                          <a:solidFill>
                            <a:srgbClr val="002060"/>
                          </a:solidFill>
                          <a:effectLst/>
                          <a:latin typeface="Arial" panose="020B0604020202020204" pitchFamily="34" charset="0"/>
                        </a:defRPr>
                      </a:pPr>
                      <a:r>
                        <a:rPr sz="950"/>
                        <a:t>O-3.3</a:t>
                      </a:r>
                    </a:p>
                  </a:txBody>
                  <a:tcPr marL="9525" marR="9525" marT="36000" marB="36000"/>
                </a:tc>
                <a:tc>
                  <a:txBody>
                    <a:bodyPr/>
                    <a:lstStyle/>
                    <a:p>
                      <a:pPr algn="l" rtl="0" fontAlgn="ctr">
                        <a:defRPr sz="1000" b="1">
                          <a:solidFill>
                            <a:srgbClr val="002060"/>
                          </a:solidFill>
                          <a:effectLst/>
                          <a:latin typeface="Arial" panose="020B0604020202020204" pitchFamily="34" charset="0"/>
                        </a:defRPr>
                      </a:pPr>
                      <a:r>
                        <a:rPr sz="950"/>
                        <a:t>% das mulheres nacionais que participam na ação de minas como funcionários da ação de minas</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Recursos Humanos </a:t>
                      </a:r>
                      <a:endParaRPr lang="en-US"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IP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ou seja, de x número de empregados, número y (z%) são mulheres.</a:t>
                      </a:r>
                    </a:p>
                  </a:txBody>
                  <a:tcPr marL="72000" marR="9525" marT="36000" marB="36000"/>
                </a:tc>
                <a:extLst>
                  <a:ext uri="{0D108BD9-81ED-4DB2-BD59-A6C34878D82A}">
                    <a16:rowId xmlns:a16="http://schemas.microsoft.com/office/drawing/2014/main" val="2214334192"/>
                  </a:ext>
                </a:extLst>
              </a:tr>
              <a:tr h="359002">
                <a:tc>
                  <a:txBody>
                    <a:bodyPr/>
                    <a:lstStyle/>
                    <a:p>
                      <a:pPr algn="ctr" rtl="0" fontAlgn="ctr">
                        <a:defRPr sz="1000" b="1">
                          <a:solidFill>
                            <a:srgbClr val="002060"/>
                          </a:solidFill>
                          <a:effectLst/>
                          <a:latin typeface="Arial" panose="020B0604020202020204" pitchFamily="34" charset="0"/>
                        </a:defRPr>
                      </a:pPr>
                      <a:r>
                        <a:rPr sz="950"/>
                        <a:t>O-3.4</a:t>
                      </a:r>
                    </a:p>
                  </a:txBody>
                  <a:tcPr marL="9525" marR="9525" marT="36000" marB="36000"/>
                </a:tc>
                <a:tc>
                  <a:txBody>
                    <a:bodyPr/>
                    <a:lstStyle/>
                    <a:p>
                      <a:pPr algn="l" rtl="0" fontAlgn="ctr">
                        <a:defRPr sz="1000" b="1">
                          <a:solidFill>
                            <a:srgbClr val="002060"/>
                          </a:solidFill>
                          <a:effectLst/>
                          <a:latin typeface="Arial" panose="020B0604020202020204" pitchFamily="34" charset="0"/>
                        </a:defRPr>
                      </a:pPr>
                      <a:r>
                        <a:rPr sz="950"/>
                        <a:t>% das trabalhadoras nacionais de minas em cargos de gestão </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Recursos humanos </a:t>
                      </a:r>
                      <a:endParaRPr lang="en-US"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IP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ou seja, de x número de empregados, número y (z%) são mulheres.</a:t>
                      </a:r>
                    </a:p>
                  </a:txBody>
                  <a:tcPr marL="72000" marR="9525" marT="36000" marB="36000"/>
                </a:tc>
                <a:extLst>
                  <a:ext uri="{0D108BD9-81ED-4DB2-BD59-A6C34878D82A}">
                    <a16:rowId xmlns:a16="http://schemas.microsoft.com/office/drawing/2014/main" val="3194392775"/>
                  </a:ext>
                </a:extLst>
              </a:tr>
              <a:tr h="432000">
                <a:tc>
                  <a:txBody>
                    <a:bodyPr/>
                    <a:lstStyle/>
                    <a:p>
                      <a:pPr algn="ctr" rtl="0" fontAlgn="ctr">
                        <a:defRPr sz="1000" b="1">
                          <a:solidFill>
                            <a:srgbClr val="002060"/>
                          </a:solidFill>
                          <a:effectLst/>
                          <a:latin typeface="Arial" panose="020B0604020202020204" pitchFamily="34" charset="0"/>
                        </a:defRPr>
                      </a:pPr>
                      <a:r>
                        <a:rPr sz="950"/>
                        <a:t>O-3.5</a:t>
                      </a:r>
                    </a:p>
                  </a:txBody>
                  <a:tcPr marL="9525" marR="9525" marT="36000" marB="36000"/>
                </a:tc>
                <a:tc>
                  <a:txBody>
                    <a:bodyPr/>
                    <a:lstStyle/>
                    <a:p>
                      <a:pPr algn="l" rtl="0" fontAlgn="ctr">
                        <a:defRPr sz="1000" b="1">
                          <a:solidFill>
                            <a:srgbClr val="002060"/>
                          </a:solidFill>
                          <a:effectLst/>
                          <a:latin typeface="Arial" panose="020B0604020202020204" pitchFamily="34" charset="0"/>
                        </a:defRPr>
                      </a:pPr>
                      <a:r>
                        <a:rPr sz="950"/>
                        <a:t>Perceções de entrega de ação de mina equitativa (SADD)</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Inquérito HH </a:t>
                      </a:r>
                      <a:endParaRPr lang="en-US"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IP Doador</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Participação da HH na tomada de decisões a nível comunitário sobre a depuração (desagregada por género e por região)</a:t>
                      </a:r>
                    </a:p>
                  </a:txBody>
                  <a:tcPr marL="72000" marR="9525" marT="36000" marB="36000"/>
                </a:tc>
                <a:extLst>
                  <a:ext uri="{0D108BD9-81ED-4DB2-BD59-A6C34878D82A}">
                    <a16:rowId xmlns:a16="http://schemas.microsoft.com/office/drawing/2014/main" val="1456701271"/>
                  </a:ext>
                </a:extLst>
              </a:tr>
              <a:tr h="432000">
                <a:tc>
                  <a:txBody>
                    <a:bodyPr/>
                    <a:lstStyle/>
                    <a:p>
                      <a:pPr algn="ctr" rtl="0" fontAlgn="ctr">
                        <a:defRPr sz="1000" b="1">
                          <a:solidFill>
                            <a:srgbClr val="002060"/>
                          </a:solidFill>
                          <a:effectLst/>
                          <a:latin typeface="Arial" panose="020B0604020202020204" pitchFamily="34" charset="0"/>
                        </a:defRPr>
                      </a:pPr>
                      <a:r>
                        <a:rPr sz="950"/>
                        <a:t>O-3.6</a:t>
                      </a:r>
                    </a:p>
                  </a:txBody>
                  <a:tcPr marL="9525" marR="9525" marT="36000" marB="36000"/>
                </a:tc>
                <a:tc>
                  <a:txBody>
                    <a:bodyPr/>
                    <a:lstStyle/>
                    <a:p>
                      <a:pPr algn="l" rtl="0" fontAlgn="ctr">
                        <a:defRPr sz="1000" b="1" kern="1200">
                          <a:solidFill>
                            <a:srgbClr val="002060"/>
                          </a:solidFill>
                          <a:effectLst/>
                          <a:latin typeface="Arial" panose="020B0604020202020204" pitchFamily="34" charset="0"/>
                          <a:ea typeface="+mn-ea"/>
                          <a:cs typeface="+mn-cs"/>
                        </a:defRPr>
                      </a:pPr>
                      <a:r>
                        <a:rPr sz="950"/>
                        <a:t>Satisfação da NMAA de que todas as partes interessadas trabalham para objetivos liderados nacionalmente</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Avaliação/ KII/Inquérito de Perceção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Doador</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Anualmente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Análise das perceções de AN para as quais todas as partes interessadas estão a trabalhar e a apoiar os objetivos nacionais. </a:t>
                      </a:r>
                    </a:p>
                  </a:txBody>
                  <a:tcPr marL="72000" marR="9525" marT="36000" marB="36000"/>
                </a:tc>
                <a:extLst>
                  <a:ext uri="{0D108BD9-81ED-4DB2-BD59-A6C34878D82A}">
                    <a16:rowId xmlns:a16="http://schemas.microsoft.com/office/drawing/2014/main" val="1613555809"/>
                  </a:ext>
                </a:extLst>
              </a:tr>
              <a:tr h="495300">
                <a:tc>
                  <a:txBody>
                    <a:bodyPr/>
                    <a:lstStyle/>
                    <a:p>
                      <a:pPr algn="ctr" rtl="0" fontAlgn="ctr">
                        <a:defRPr sz="1000" b="1">
                          <a:solidFill>
                            <a:srgbClr val="002060"/>
                          </a:solidFill>
                          <a:effectLst/>
                          <a:latin typeface="Arial" panose="020B0604020202020204" pitchFamily="34" charset="0"/>
                        </a:defRPr>
                      </a:pPr>
                      <a:r>
                        <a:rPr sz="950"/>
                        <a:t>O-3.7</a:t>
                      </a:r>
                    </a:p>
                  </a:txBody>
                  <a:tcPr marL="9525" marR="9525" marT="36000" marB="36000"/>
                </a:tc>
                <a:tc>
                  <a:txBody>
                    <a:bodyPr/>
                    <a:lstStyle/>
                    <a:p>
                      <a:pPr algn="l" rtl="0" fontAlgn="ctr">
                        <a:defRPr sz="1000" b="1" kern="1200">
                          <a:solidFill>
                            <a:srgbClr val="002060"/>
                          </a:solidFill>
                          <a:effectLst/>
                          <a:latin typeface="Arial" panose="020B0604020202020204" pitchFamily="34" charset="0"/>
                          <a:ea typeface="+mn-ea"/>
                          <a:cs typeface="+mn-cs"/>
                        </a:defRPr>
                      </a:pPr>
                      <a:r>
                        <a:rPr sz="950"/>
                        <a:t>Nível de liderança dos IP locais na prestação de serviços de ação de minas</a:t>
                      </a: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Entrevistas com IP locais e a NMAA/NA, e outras evidências de doadores/IP locais/parceiros de CD de IP locais (subsídios/contratos etc.).</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IP, NA, Doador</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Anualmente</a:t>
                      </a:r>
                    </a:p>
                  </a:txBody>
                  <a:tcPr marL="36000" marR="9525" marT="36000" marB="36000"/>
                </a:tc>
                <a:tc>
                  <a:txBody>
                    <a:bodyPr/>
                    <a:lstStyle/>
                    <a:p>
                      <a:pPr algn="l" rtl="0" fontAlgn="ctr">
                        <a:defRPr sz="1000" kern="1200">
                          <a:solidFill>
                            <a:srgbClr val="002060"/>
                          </a:solidFill>
                          <a:effectLst/>
                          <a:latin typeface="Arial" panose="020B0604020202020204" pitchFamily="34" charset="0"/>
                          <a:ea typeface="+mn-ea"/>
                          <a:cs typeface="+mn-cs"/>
                        </a:defRPr>
                      </a:pPr>
                      <a:r>
                        <a:rPr sz="950"/>
                        <a:t>Análise das perceções de PI locais de que elas têm uma voz dentro do setor e são capazes de fornecer liderança; isso deve ser considerado juntamente com as tendências de financiamento aos IP locais e o nível de serviços prestados por eles.</a:t>
                      </a:r>
                      <a:endParaRPr lang="en-US" sz="950" b="0" i="0" u="none" strike="noStrike" dirty="0">
                        <a:solidFill>
                          <a:srgbClr val="002060"/>
                        </a:solidFill>
                        <a:effectLst/>
                        <a:latin typeface="Arial" panose="020B0604020202020204" pitchFamily="34" charset="0"/>
                      </a:endParaRPr>
                    </a:p>
                  </a:txBody>
                  <a:tcPr marL="72000" marR="9525" marT="36000" marB="36000"/>
                </a:tc>
                <a:extLst>
                  <a:ext uri="{0D108BD9-81ED-4DB2-BD59-A6C34878D82A}">
                    <a16:rowId xmlns:a16="http://schemas.microsoft.com/office/drawing/2014/main" val="1189556455"/>
                  </a:ext>
                </a:extLst>
              </a:tr>
              <a:tr h="380002">
                <a:tc>
                  <a:txBody>
                    <a:bodyPr/>
                    <a:lstStyle/>
                    <a:p>
                      <a:pPr algn="ctr" rtl="0" fontAlgn="ctr">
                        <a:defRPr sz="1000">
                          <a:solidFill>
                            <a:srgbClr val="002060"/>
                          </a:solidFill>
                          <a:effectLst/>
                          <a:latin typeface="Arial" panose="020B0604020202020204" pitchFamily="34" charset="0"/>
                        </a:defRPr>
                      </a:pPr>
                      <a:r>
                        <a:rPr sz="950"/>
                        <a:t>O-3.8</a:t>
                      </a:r>
                    </a:p>
                  </a:txBody>
                  <a:tcPr marL="9525" marR="9525" marT="36000" marB="36000"/>
                </a:tc>
                <a:tc>
                  <a:txBody>
                    <a:bodyPr/>
                    <a:lstStyle/>
                    <a:p>
                      <a:pPr algn="l" rtl="0" fontAlgn="ctr">
                        <a:defRPr sz="1000">
                          <a:solidFill>
                            <a:srgbClr val="002060"/>
                          </a:solidFill>
                          <a:effectLst/>
                          <a:latin typeface="Arial" panose="020B0604020202020204" pitchFamily="34" charset="0"/>
                        </a:defRPr>
                      </a:pPr>
                      <a:r>
                        <a:rPr sz="950"/>
                        <a:t>Avaliação da pontuação de desempenho do programa nacional </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Mineactionreview.org</a:t>
                      </a:r>
                      <a:endParaRPr lang="en-US" sz="95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Qualquer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Anualmente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Classificação de desempenho da revisão da ação da mina</a:t>
                      </a:r>
                    </a:p>
                  </a:txBody>
                  <a:tcPr marL="72000" marR="9525" marT="36000" marB="36000"/>
                </a:tc>
                <a:extLst>
                  <a:ext uri="{0D108BD9-81ED-4DB2-BD59-A6C34878D82A}">
                    <a16:rowId xmlns:a16="http://schemas.microsoft.com/office/drawing/2014/main" val="3668291248"/>
                  </a:ext>
                </a:extLst>
              </a:tr>
              <a:tr h="495300">
                <a:tc>
                  <a:txBody>
                    <a:bodyPr/>
                    <a:lstStyle/>
                    <a:p>
                      <a:pPr algn="ctr" rtl="0" fontAlgn="ctr">
                        <a:defRPr sz="1000">
                          <a:solidFill>
                            <a:srgbClr val="002060"/>
                          </a:solidFill>
                          <a:effectLst/>
                          <a:latin typeface="Arial" panose="020B0604020202020204" pitchFamily="34" charset="0"/>
                        </a:defRPr>
                      </a:pPr>
                      <a:r>
                        <a:rPr sz="950"/>
                        <a:t>O-3.9</a:t>
                      </a:r>
                    </a:p>
                  </a:txBody>
                  <a:tcPr marL="9525" marR="9525" marT="36000" marB="36000"/>
                </a:tc>
                <a:tc>
                  <a:txBody>
                    <a:bodyPr/>
                    <a:lstStyle/>
                    <a:p>
                      <a:pPr algn="l" fontAlgn="ctr">
                        <a:defRPr sz="1000">
                          <a:solidFill>
                            <a:srgbClr val="002060"/>
                          </a:solidFill>
                          <a:effectLst/>
                          <a:latin typeface="Arial" panose="020B0604020202020204" pitchFamily="34" charset="0"/>
                        </a:defRPr>
                      </a:pPr>
                      <a:r>
                        <a:rPr sz="950"/>
                        <a:t>Capacidade dos planos, sistemas, procedimentos e práticas de Gestão da Qualidade da NMAA </a:t>
                      </a:r>
                    </a:p>
                  </a:txBody>
                  <a:tcPr marL="36000" marR="36000" marT="36000" marB="36000"/>
                </a:tc>
                <a:tc>
                  <a:txBody>
                    <a:bodyPr/>
                    <a:lstStyle/>
                    <a:p>
                      <a:pPr algn="l" fontAlgn="ctr">
                        <a:defRPr sz="1000">
                          <a:solidFill>
                            <a:srgbClr val="002060"/>
                          </a:solidFill>
                          <a:effectLst/>
                          <a:latin typeface="Arial" panose="020B0604020202020204" pitchFamily="34" charset="0"/>
                        </a:defRPr>
                      </a:pPr>
                      <a:r>
                        <a:rPr sz="950"/>
                        <a:t>Classificação do workshop de desenvolvimento de capacidades e outras evidências documentadas</a:t>
                      </a:r>
                    </a:p>
                  </a:txBody>
                  <a:tcPr marL="36000" marR="9525" marT="36000" marB="36000"/>
                </a:tc>
                <a:tc>
                  <a:txBody>
                    <a:bodyPr/>
                    <a:lstStyle/>
                    <a:p>
                      <a:pPr algn="l" fontAlgn="ctr">
                        <a:defRPr sz="1000">
                          <a:solidFill>
                            <a:srgbClr val="002060"/>
                          </a:solidFill>
                          <a:effectLst/>
                          <a:latin typeface="Arial" panose="020B0604020202020204" pitchFamily="34" charset="0"/>
                        </a:defRPr>
                      </a:pPr>
                      <a:r>
                        <a:rPr sz="950"/>
                        <a:t>IP, NA</a:t>
                      </a:r>
                    </a:p>
                  </a:txBody>
                  <a:tcPr marL="36000" marR="9525" marT="36000" marB="36000"/>
                </a:tc>
                <a:tc>
                  <a:txBody>
                    <a:bodyPr/>
                    <a:lstStyle/>
                    <a:p>
                      <a:pPr algn="l" fontAlgn="ctr">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gn="l" fontAlgn="ctr">
                        <a:defRPr sz="1000">
                          <a:solidFill>
                            <a:srgbClr val="002060"/>
                          </a:solidFill>
                          <a:effectLst/>
                          <a:latin typeface="Arial" panose="020B0604020202020204" pitchFamily="34" charset="0"/>
                        </a:defRPr>
                      </a:pPr>
                      <a:r>
                        <a:rPr sz="950"/>
                        <a:t>Classificação conjunta de capacidade pela NMAA, o IP faz o desenvolvimento de capacidade e outras partes interessadas relevantes (como o PNUD), usando uma matriz de pontuação de desenvolvimento de capacidade (matriz de pontuação de CD - por exemplo, a desenvolvida pela Ajuda Popular Norueguesa)</a:t>
                      </a:r>
                    </a:p>
                  </a:txBody>
                  <a:tcPr marL="72000" marR="9525" marT="36000" marB="36000"/>
                </a:tc>
                <a:extLst>
                  <a:ext uri="{0D108BD9-81ED-4DB2-BD59-A6C34878D82A}">
                    <a16:rowId xmlns:a16="http://schemas.microsoft.com/office/drawing/2014/main" val="2386874404"/>
                  </a:ext>
                </a:extLst>
              </a:tr>
              <a:tr h="432000">
                <a:tc>
                  <a:txBody>
                    <a:bodyPr/>
                    <a:lstStyle/>
                    <a:p>
                      <a:pPr algn="ctr" rtl="0" fontAlgn="ctr">
                        <a:defRPr sz="1000">
                          <a:solidFill>
                            <a:srgbClr val="002060"/>
                          </a:solidFill>
                          <a:effectLst/>
                          <a:latin typeface="Arial" panose="020B0604020202020204" pitchFamily="34" charset="0"/>
                        </a:defRPr>
                      </a:pPr>
                      <a:r>
                        <a:rPr sz="950"/>
                        <a:t>O-3.10</a:t>
                      </a:r>
                    </a:p>
                  </a:txBody>
                  <a:tcPr marL="9525" marR="9525" marT="36000" marB="36000"/>
                </a:tc>
                <a:tc>
                  <a:txBody>
                    <a:bodyPr/>
                    <a:lstStyle/>
                    <a:p>
                      <a:pPr algn="l" rtl="0" fontAlgn="ctr">
                        <a:defRPr sz="1000">
                          <a:solidFill>
                            <a:srgbClr val="002060"/>
                          </a:solidFill>
                          <a:effectLst/>
                          <a:latin typeface="Arial" panose="020B0604020202020204" pitchFamily="34" charset="0"/>
                        </a:defRPr>
                      </a:pPr>
                      <a:r>
                        <a:rPr sz="950"/>
                        <a:t>Capacidade aprimorada dos sistemas, procedimentos e práticas de gestão de operações da NMAA </a:t>
                      </a:r>
                    </a:p>
                  </a:txBody>
                  <a:tcPr marL="36000" marR="36000" marT="36000" marB="36000"/>
                </a:tc>
                <a:tc>
                  <a:txBody>
                    <a:bodyPr/>
                    <a:lstStyle/>
                    <a:p>
                      <a:pPr algn="l" rtl="0" fontAlgn="ctr">
                        <a:defRPr sz="1000">
                          <a:solidFill>
                            <a:srgbClr val="002060"/>
                          </a:solidFill>
                          <a:effectLst/>
                          <a:latin typeface="Arial" panose="020B0604020202020204" pitchFamily="34" charset="0"/>
                        </a:defRPr>
                      </a:pPr>
                      <a:r>
                        <a:rPr sz="950"/>
                        <a:t>Classificação do workshop de desenvolvimento de capacidades e outras evidências documentadas</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a:t>Semestralmente </a:t>
                      </a:r>
                    </a:p>
                  </a:txBody>
                  <a:tcPr marL="36000" marR="9525" marT="36000" marB="36000"/>
                </a:tc>
                <a:tc>
                  <a:txBody>
                    <a:bodyPr/>
                    <a:lstStyle/>
                    <a:p>
                      <a:pPr algn="l" rtl="0" fontAlgn="ctr">
                        <a:defRPr sz="1000">
                          <a:solidFill>
                            <a:srgbClr val="002060"/>
                          </a:solidFill>
                          <a:effectLst/>
                          <a:latin typeface="Arial" panose="020B0604020202020204" pitchFamily="34" charset="0"/>
                        </a:defRPr>
                      </a:pPr>
                      <a:r>
                        <a:rPr sz="950" dirty="0" err="1"/>
                        <a:t>Classificação</a:t>
                      </a:r>
                      <a:r>
                        <a:rPr sz="950" dirty="0"/>
                        <a:t> </a:t>
                      </a:r>
                      <a:r>
                        <a:rPr sz="950" dirty="0" err="1"/>
                        <a:t>conjunta</a:t>
                      </a:r>
                      <a:r>
                        <a:rPr sz="950" dirty="0"/>
                        <a:t> da </a:t>
                      </a:r>
                      <a:r>
                        <a:rPr sz="950" dirty="0" err="1"/>
                        <a:t>capacidade</a:t>
                      </a:r>
                      <a:r>
                        <a:rPr sz="950" dirty="0"/>
                        <a:t> pela NMAA, o IP a </a:t>
                      </a:r>
                      <a:r>
                        <a:rPr sz="950" dirty="0" err="1"/>
                        <a:t>fazer</a:t>
                      </a:r>
                      <a:r>
                        <a:rPr sz="950" dirty="0"/>
                        <a:t> o </a:t>
                      </a:r>
                      <a:r>
                        <a:rPr sz="950" dirty="0" err="1"/>
                        <a:t>desenvolvimento</a:t>
                      </a:r>
                      <a:r>
                        <a:rPr sz="950" dirty="0"/>
                        <a:t> da </a:t>
                      </a:r>
                      <a:r>
                        <a:rPr sz="950" dirty="0" err="1"/>
                        <a:t>capacidade</a:t>
                      </a:r>
                      <a:r>
                        <a:rPr sz="950" dirty="0"/>
                        <a:t> e </a:t>
                      </a:r>
                      <a:r>
                        <a:rPr sz="950" dirty="0" err="1"/>
                        <a:t>outras</a:t>
                      </a:r>
                      <a:r>
                        <a:rPr sz="950" dirty="0"/>
                        <a:t> </a:t>
                      </a:r>
                      <a:r>
                        <a:rPr sz="950" dirty="0" err="1"/>
                        <a:t>partes</a:t>
                      </a:r>
                      <a:r>
                        <a:rPr sz="950" dirty="0"/>
                        <a:t> </a:t>
                      </a:r>
                      <a:r>
                        <a:rPr sz="950" dirty="0" err="1"/>
                        <a:t>interessadas</a:t>
                      </a:r>
                      <a:r>
                        <a:rPr sz="950" dirty="0"/>
                        <a:t> </a:t>
                      </a:r>
                      <a:r>
                        <a:rPr sz="950" dirty="0" err="1"/>
                        <a:t>relevantes</a:t>
                      </a:r>
                      <a:r>
                        <a:rPr sz="950" dirty="0"/>
                        <a:t> (</a:t>
                      </a:r>
                      <a:r>
                        <a:rPr sz="950" dirty="0" err="1"/>
                        <a:t>como</a:t>
                      </a:r>
                      <a:r>
                        <a:rPr sz="950" dirty="0"/>
                        <a:t> o PNUD), </a:t>
                      </a:r>
                      <a:r>
                        <a:rPr sz="950" dirty="0" err="1"/>
                        <a:t>usando</a:t>
                      </a:r>
                      <a:r>
                        <a:rPr sz="950" dirty="0"/>
                        <a:t> </a:t>
                      </a:r>
                      <a:r>
                        <a:rPr sz="950" dirty="0" err="1"/>
                        <a:t>uma</a:t>
                      </a:r>
                      <a:r>
                        <a:rPr sz="950" dirty="0"/>
                        <a:t> </a:t>
                      </a:r>
                      <a:r>
                        <a:rPr sz="950" dirty="0" err="1"/>
                        <a:t>matriz</a:t>
                      </a:r>
                      <a:r>
                        <a:rPr sz="950" dirty="0"/>
                        <a:t> de </a:t>
                      </a:r>
                      <a:r>
                        <a:rPr sz="950" dirty="0" err="1"/>
                        <a:t>pontuação</a:t>
                      </a:r>
                      <a:r>
                        <a:rPr sz="950" dirty="0"/>
                        <a:t> de CD </a:t>
                      </a:r>
                    </a:p>
                  </a:txBody>
                  <a:tcPr marL="72000" marR="9525" marT="36000" marB="36000"/>
                </a:tc>
                <a:extLst>
                  <a:ext uri="{0D108BD9-81ED-4DB2-BD59-A6C34878D82A}">
                    <a16:rowId xmlns:a16="http://schemas.microsoft.com/office/drawing/2014/main" val="1066871866"/>
                  </a:ext>
                </a:extLst>
              </a:tr>
            </a:tbl>
          </a:graphicData>
        </a:graphic>
      </p:graphicFrame>
      <p:sp>
        <p:nvSpPr>
          <p:cNvPr id="4" name="Slide Number Placeholder 5">
            <a:extLst>
              <a:ext uri="{FF2B5EF4-FFF2-40B4-BE49-F238E27FC236}">
                <a16:creationId xmlns:a16="http://schemas.microsoft.com/office/drawing/2014/main" id="{698299C6-BCA3-2D96-E0F9-88FD2B255C5F}"/>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57</a:t>
            </a:fld>
            <a:endParaRPr lang="en-GB" sz="1050" dirty="0"/>
          </a:p>
        </p:txBody>
      </p:sp>
    </p:spTree>
    <p:extLst>
      <p:ext uri="{BB962C8B-B14F-4D97-AF65-F5344CB8AC3E}">
        <p14:creationId xmlns:p14="http://schemas.microsoft.com/office/powerpoint/2010/main" val="3395918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950256411"/>
              </p:ext>
            </p:extLst>
          </p:nvPr>
        </p:nvGraphicFramePr>
        <p:xfrm>
          <a:off x="408992" y="645795"/>
          <a:ext cx="11439840" cy="5087679"/>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2730020">
                  <a:extLst>
                    <a:ext uri="{9D8B030D-6E8A-4147-A177-3AD203B41FA5}">
                      <a16:colId xmlns:a16="http://schemas.microsoft.com/office/drawing/2014/main" val="2213462879"/>
                    </a:ext>
                  </a:extLst>
                </a:gridCol>
                <a:gridCol w="2238879">
                  <a:extLst>
                    <a:ext uri="{9D8B030D-6E8A-4147-A177-3AD203B41FA5}">
                      <a16:colId xmlns:a16="http://schemas.microsoft.com/office/drawing/2014/main" val="1940446162"/>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8">
                  <a:extLst>
                    <a:ext uri="{9D8B030D-6E8A-4147-A177-3AD203B41FA5}">
                      <a16:colId xmlns:a16="http://schemas.microsoft.com/office/drawing/2014/main" val="1300016270"/>
                    </a:ext>
                  </a:extLst>
                </a:gridCol>
              </a:tblGrid>
              <a:tr h="319792">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25971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3: Ação de mineração responsiva e equitativa de propriedade nacional através de uma melhor governança e com maior implementação local (continuação)</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defRPr sz="1000">
                          <a:solidFill>
                            <a:srgbClr val="002060"/>
                          </a:solidFill>
                          <a:effectLst/>
                          <a:latin typeface="Arial" panose="020B0604020202020204" pitchFamily="34" charset="0"/>
                        </a:defRPr>
                      </a:pPr>
                      <a:r>
                        <a:rPr sz="950"/>
                        <a:t>O-3.11</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Capacidade aprimorada dos sistemas, procedimentos e práticas de gestão de operações da NMAA </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Classificação do workshop de desenvolvimento de capacidades e outras evidências documentadas</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Semestralmente</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Classificação conjunta da capacidade pela NMAA, o IP a fazer o desenvolvimento da capacidade e outras partes interessadas relevantes (como o PNUD), usando uma matriz de pontuação de CD</a:t>
                      </a:r>
                    </a:p>
                  </a:txBody>
                  <a:tcPr marL="72000" marR="9525" marT="36000" marB="36000"/>
                </a:tc>
                <a:extLst>
                  <a:ext uri="{0D108BD9-81ED-4DB2-BD59-A6C34878D82A}">
                    <a16:rowId xmlns:a16="http://schemas.microsoft.com/office/drawing/2014/main" val="3771384154"/>
                  </a:ext>
                </a:extLst>
              </a:tr>
              <a:tr h="495300">
                <a:tc>
                  <a:txBody>
                    <a:bodyPr/>
                    <a:lstStyle/>
                    <a:p>
                      <a:pPr algn="ctr" rtl="0" fontAlgn="ctr">
                        <a:defRPr sz="1000">
                          <a:solidFill>
                            <a:srgbClr val="002060"/>
                          </a:solidFill>
                          <a:effectLst/>
                          <a:latin typeface="Arial" panose="020B0604020202020204" pitchFamily="34" charset="0"/>
                        </a:defRPr>
                      </a:pPr>
                      <a:r>
                        <a:rPr sz="950"/>
                        <a:t>O-3.12</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Reforço da capacidade dos sistemas, procedimentos e dados de gestão da informação da NMAA </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Classificação do workshop de desenvolvimento de capacidades e outras evidências documentadas</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Classificação conjunta da capacidade pela NMAA, o IP a fazer o desenvolvimento da capacidade e outras partes interessadas relevantes (como o PNUD), usando uma matriz de pontuação de CD</a:t>
                      </a:r>
                    </a:p>
                  </a:txBody>
                  <a:tcPr marL="72000" marR="9525" marT="36000" marB="36000"/>
                </a:tc>
                <a:extLst>
                  <a:ext uri="{0D108BD9-81ED-4DB2-BD59-A6C34878D82A}">
                    <a16:rowId xmlns:a16="http://schemas.microsoft.com/office/drawing/2014/main" val="3566519050"/>
                  </a:ext>
                </a:extLst>
              </a:tr>
              <a:tr h="495300">
                <a:tc>
                  <a:txBody>
                    <a:bodyPr/>
                    <a:lstStyle/>
                    <a:p>
                      <a:pPr algn="ctr" rtl="0" fontAlgn="ctr">
                        <a:defRPr sz="1000">
                          <a:solidFill>
                            <a:srgbClr val="002060"/>
                          </a:solidFill>
                          <a:effectLst/>
                          <a:latin typeface="Arial" panose="020B0604020202020204" pitchFamily="34" charset="0"/>
                        </a:defRPr>
                      </a:pPr>
                      <a:r>
                        <a:rPr sz="950"/>
                        <a:t>O-3.13</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IP locais aprimoraram planos, sistemas, procedimentos e práticas operacionais (pontuação de CD da matriz)</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NA, IP</a:t>
                      </a:r>
                      <a:endParaRPr lang="en-US" sz="95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Pontuação conjunta do IP local pelo IP que faz o desenvolvimento da capacidade, o IP local que está sendo desenvolvido e o NMAA/NA usando uma matriz de pontuação de CD (como a desenvolvida pelo NPA)</a:t>
                      </a:r>
                    </a:p>
                  </a:txBody>
                  <a:tcPr marL="72000" marR="9525" marT="36000" marB="36000"/>
                </a:tc>
                <a:extLst>
                  <a:ext uri="{0D108BD9-81ED-4DB2-BD59-A6C34878D82A}">
                    <a16:rowId xmlns:a16="http://schemas.microsoft.com/office/drawing/2014/main" val="3434522298"/>
                  </a:ext>
                </a:extLst>
              </a:tr>
              <a:tr h="495300">
                <a:tc>
                  <a:txBody>
                    <a:bodyPr/>
                    <a:lstStyle/>
                    <a:p>
                      <a:pPr algn="ctr" rtl="0" fontAlgn="ctr">
                        <a:defRPr sz="1000">
                          <a:solidFill>
                            <a:srgbClr val="002060"/>
                          </a:solidFill>
                          <a:effectLst/>
                          <a:latin typeface="Arial" panose="020B0604020202020204" pitchFamily="34" charset="0"/>
                        </a:defRPr>
                      </a:pPr>
                      <a:r>
                        <a:rPr sz="950"/>
                        <a:t>O-3.14</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IP locais têm habilidades e conhecimentos de gestão aprimorados (pontuação de CD da matriz) </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NA, IP</a:t>
                      </a:r>
                      <a:endParaRPr lang="en-US" sz="95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Pontuação conjunta do IP local pelo IP que faz o desenvolvimento da capacidade, o IP local que está sendo desenvolvido e o NMAA/NA usando uma matriz de pontuação de CD</a:t>
                      </a:r>
                    </a:p>
                  </a:txBody>
                  <a:tcPr marL="72000" marR="9525" marT="36000" marB="36000"/>
                </a:tc>
                <a:extLst>
                  <a:ext uri="{0D108BD9-81ED-4DB2-BD59-A6C34878D82A}">
                    <a16:rowId xmlns:a16="http://schemas.microsoft.com/office/drawing/2014/main" val="1126974535"/>
                  </a:ext>
                </a:extLst>
              </a:tr>
              <a:tr h="495300">
                <a:tc>
                  <a:txBody>
                    <a:bodyPr/>
                    <a:lstStyle/>
                    <a:p>
                      <a:pPr algn="ctr" rtl="0" fontAlgn="ctr">
                        <a:defRPr sz="1000">
                          <a:solidFill>
                            <a:srgbClr val="002060"/>
                          </a:solidFill>
                          <a:effectLst/>
                          <a:latin typeface="Arial" panose="020B0604020202020204" pitchFamily="34" charset="0"/>
                        </a:defRPr>
                      </a:pPr>
                      <a:r>
                        <a:rPr sz="950"/>
                        <a:t>O-3.15</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Os IP locais aprimoraram os procedimentos e práticas dos sistemas de gestão de informações (pontuação de CD da matriz)</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NA, IP</a:t>
                      </a:r>
                      <a:endParaRPr lang="en-US" sz="95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Pontuação conjunta do IP local pelo IP que faz o desenvolvimento da capacidade, o IP local que está sendo desenvolvido e o NMAA/NA usando uma matriz de pontuação de CD</a:t>
                      </a:r>
                    </a:p>
                  </a:txBody>
                  <a:tcPr marL="72000" marR="9525" marT="36000" marB="36000"/>
                </a:tc>
                <a:extLst>
                  <a:ext uri="{0D108BD9-81ED-4DB2-BD59-A6C34878D82A}">
                    <a16:rowId xmlns:a16="http://schemas.microsoft.com/office/drawing/2014/main" val="841535115"/>
                  </a:ext>
                </a:extLst>
              </a:tr>
              <a:tr h="495300">
                <a:tc>
                  <a:txBody>
                    <a:bodyPr/>
                    <a:lstStyle/>
                    <a:p>
                      <a:pPr algn="ctr" rtl="0" fontAlgn="ctr">
                        <a:defRPr sz="1000">
                          <a:solidFill>
                            <a:srgbClr val="002060"/>
                          </a:solidFill>
                          <a:effectLst/>
                          <a:latin typeface="Arial" panose="020B0604020202020204" pitchFamily="34" charset="0"/>
                        </a:defRPr>
                      </a:pPr>
                      <a:r>
                        <a:rPr sz="950"/>
                        <a:t>O-3.16</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O processo de priorização e as tarefas conduzidas de acordo com as necessidades da comunidade </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Quadro de priorização, listas de tarefas, inquéritos pós-despacho e avaliação de impacto pós-desminagem (PDIA) KII com comunidades e municípios </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Avaliação, MEL externo </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A cada 2 a 3 anos </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Avaliação externa para medir e avaliar o alinhamento entre as necessidades e tarefas da comunidade priorizadas e aquelas realizadas. </a:t>
                      </a:r>
                    </a:p>
                  </a:txBody>
                  <a:tcPr marL="72000" marR="9525" marT="36000" marB="36000"/>
                </a:tc>
                <a:extLst>
                  <a:ext uri="{0D108BD9-81ED-4DB2-BD59-A6C34878D82A}">
                    <a16:rowId xmlns:a16="http://schemas.microsoft.com/office/drawing/2014/main" val="1356362601"/>
                  </a:ext>
                </a:extLst>
              </a:tr>
              <a:tr h="495300">
                <a:tc>
                  <a:txBody>
                    <a:bodyPr/>
                    <a:lstStyle/>
                    <a:p>
                      <a:pPr algn="ctr" rtl="0" fontAlgn="ctr">
                        <a:defRPr sz="1000">
                          <a:solidFill>
                            <a:srgbClr val="002060"/>
                          </a:solidFill>
                          <a:effectLst/>
                          <a:latin typeface="Arial" panose="020B0604020202020204" pitchFamily="34" charset="0"/>
                        </a:defRPr>
                      </a:pPr>
                      <a:r>
                        <a:rPr sz="950"/>
                        <a:t>O-3.17</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 de pessoas inquiridas que reconhecem/reconhecem o papel da AN, NMAA ou das autoridades locais nas atividades de ação anti minas</a:t>
                      </a:r>
                    </a:p>
                    <a:p>
                      <a:pPr algn="l" rtl="0" fontAlgn="ctr"/>
                      <a:endParaRPr lang="en-US" sz="950" b="0" i="0" u="none" strike="noStrike" dirty="0">
                        <a:solidFill>
                          <a:srgbClr val="002060"/>
                        </a:solidFill>
                        <a:effectLst/>
                        <a:latin typeface="Arial" panose="020B0604020202020204" pitchFamily="34" charset="0"/>
                      </a:endParaRP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Inquérito HH </a:t>
                      </a:r>
                    </a:p>
                    <a:p>
                      <a:pPr algn="l" rtl="0" fontAlgn="ctr">
                        <a:defRPr sz="1000">
                          <a:solidFill>
                            <a:srgbClr val="002060"/>
                          </a:solidFill>
                          <a:effectLst/>
                          <a:latin typeface="Arial" panose="020B0604020202020204" pitchFamily="34" charset="0"/>
                        </a:defRPr>
                      </a:pPr>
                      <a:r>
                        <a:rPr sz="950"/>
                        <a:t>Ou </a:t>
                      </a:r>
                    </a:p>
                    <a:p>
                      <a:pPr algn="l" rtl="0" fontAlgn="ctr">
                        <a:defRPr sz="1000">
                          <a:solidFill>
                            <a:srgbClr val="002060"/>
                          </a:solidFill>
                          <a:effectLst/>
                          <a:latin typeface="Arial" panose="020B0604020202020204" pitchFamily="34" charset="0"/>
                        </a:defRPr>
                      </a:pPr>
                      <a:r>
                        <a:rPr sz="950"/>
                        <a:t>Avaliação </a:t>
                      </a:r>
                      <a:endParaRPr lang="en-US" sz="95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a:t>
                      </a:r>
                    </a:p>
                    <a:p>
                      <a:pPr algn="l" rtl="0" fontAlgn="ctr">
                        <a:defRPr sz="1000">
                          <a:solidFill>
                            <a:srgbClr val="002060"/>
                          </a:solidFill>
                          <a:effectLst/>
                          <a:latin typeface="Arial" panose="020B0604020202020204" pitchFamily="34" charset="0"/>
                        </a:defRPr>
                      </a:pPr>
                      <a:r>
                        <a:rPr sz="950"/>
                        <a:t>Ou </a:t>
                      </a:r>
                    </a:p>
                    <a:p>
                      <a:pPr algn="l" rtl="0" fontAlgn="ctr">
                        <a:defRPr sz="1000">
                          <a:solidFill>
                            <a:srgbClr val="002060"/>
                          </a:solidFill>
                          <a:effectLst/>
                          <a:latin typeface="Arial" panose="020B0604020202020204" pitchFamily="34" charset="0"/>
                        </a:defRPr>
                      </a:pPr>
                      <a:r>
                        <a:rPr sz="950"/>
                        <a:t>Doador</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Seis meses ou mais </a:t>
                      </a:r>
                    </a:p>
                    <a:p>
                      <a:pPr algn="l" rtl="0" fontAlgn="ctr">
                        <a:defRPr sz="1000">
                          <a:solidFill>
                            <a:srgbClr val="002060"/>
                          </a:solidFill>
                          <a:effectLst/>
                          <a:latin typeface="Arial" panose="020B0604020202020204" pitchFamily="34" charset="0"/>
                        </a:defRPr>
                      </a:pPr>
                      <a:r>
                        <a:rPr sz="950"/>
                        <a:t>A cada 2 a 3 anos</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A questão do inquérito HH seria propriedade do PI e o indicador apresentaria um relatório sobre a percentagem de pessoas inquiridas que reconhecem o papel da AN nas atividades de ação anti minas. Uma avaliação pode se basear nesses dados e pesquisas de perceção podem ser realizadas para triangular as evidências. </a:t>
                      </a:r>
                    </a:p>
                  </a:txBody>
                  <a:tcPr marL="72000" marR="9525" marT="36000" marB="36000"/>
                </a:tc>
                <a:extLst>
                  <a:ext uri="{0D108BD9-81ED-4DB2-BD59-A6C34878D82A}">
                    <a16:rowId xmlns:a16="http://schemas.microsoft.com/office/drawing/2014/main" val="3459420812"/>
                  </a:ext>
                </a:extLst>
              </a:tr>
              <a:tr h="495300">
                <a:tc>
                  <a:txBody>
                    <a:bodyPr/>
                    <a:lstStyle/>
                    <a:p>
                      <a:pPr algn="ctr" rtl="0" fontAlgn="ctr">
                        <a:defRPr sz="1000">
                          <a:solidFill>
                            <a:srgbClr val="002060"/>
                          </a:solidFill>
                          <a:effectLst/>
                          <a:latin typeface="Arial" panose="020B0604020202020204" pitchFamily="34" charset="0"/>
                        </a:defRPr>
                      </a:pPr>
                      <a:r>
                        <a:rPr sz="950"/>
                        <a:t>O-3.18</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 de mulheres que participam em atividades/realizações de ligação da comunidade de ação de minas</a:t>
                      </a:r>
                    </a:p>
                  </a:txBody>
                  <a:tcPr marL="72000" marR="72000" marT="36000" marB="36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a:t>Semestralmente</a:t>
                      </a:r>
                    </a:p>
                  </a:txBody>
                  <a:tcPr marL="72000" marR="9525" marT="36000" marB="36000"/>
                </a:tc>
                <a:tc>
                  <a:txBody>
                    <a:bodyPr/>
                    <a:lstStyle/>
                    <a:p>
                      <a:pPr algn="l" rtl="0" fontAlgn="ctr">
                        <a:defRPr sz="1000">
                          <a:solidFill>
                            <a:srgbClr val="002060"/>
                          </a:solidFill>
                          <a:effectLst/>
                          <a:latin typeface="Arial" panose="020B0604020202020204" pitchFamily="34" charset="0"/>
                        </a:defRPr>
                      </a:pPr>
                      <a:r>
                        <a:rPr sz="950" dirty="0"/>
                        <a:t>Por </a:t>
                      </a:r>
                      <a:r>
                        <a:rPr sz="950" dirty="0" err="1"/>
                        <a:t>exemplo</a:t>
                      </a:r>
                      <a:r>
                        <a:rPr sz="950" dirty="0"/>
                        <a:t>, dos x </a:t>
                      </a:r>
                      <a:r>
                        <a:rPr sz="950" dirty="0" err="1"/>
                        <a:t>membros</a:t>
                      </a:r>
                      <a:r>
                        <a:rPr sz="950" dirty="0"/>
                        <a:t> da </a:t>
                      </a:r>
                      <a:r>
                        <a:rPr sz="950" dirty="0" err="1"/>
                        <a:t>comunidade</a:t>
                      </a:r>
                      <a:r>
                        <a:rPr sz="950" dirty="0"/>
                        <a:t> </a:t>
                      </a:r>
                      <a:r>
                        <a:rPr sz="950" dirty="0" err="1"/>
                        <a:t>entrevistados</a:t>
                      </a:r>
                      <a:r>
                        <a:rPr sz="950" dirty="0"/>
                        <a:t>, </a:t>
                      </a:r>
                      <a:r>
                        <a:rPr sz="950" dirty="0" err="1"/>
                        <a:t>número</a:t>
                      </a:r>
                      <a:r>
                        <a:rPr sz="950" dirty="0"/>
                        <a:t> y (z%) </a:t>
                      </a:r>
                      <a:r>
                        <a:rPr sz="950" dirty="0" err="1"/>
                        <a:t>são</a:t>
                      </a:r>
                      <a:r>
                        <a:rPr sz="950" dirty="0"/>
                        <a:t> do </a:t>
                      </a:r>
                      <a:r>
                        <a:rPr sz="950" dirty="0" err="1"/>
                        <a:t>sexo</a:t>
                      </a:r>
                      <a:r>
                        <a:rPr sz="950" dirty="0"/>
                        <a:t> </a:t>
                      </a:r>
                      <a:r>
                        <a:rPr sz="950" dirty="0" err="1"/>
                        <a:t>feminino</a:t>
                      </a:r>
                      <a:r>
                        <a:rPr sz="950" dirty="0"/>
                        <a:t>.</a:t>
                      </a:r>
                    </a:p>
                  </a:txBody>
                  <a:tcPr marL="72000" marR="9525" marT="36000" marB="36000"/>
                </a:tc>
                <a:extLst>
                  <a:ext uri="{0D108BD9-81ED-4DB2-BD59-A6C34878D82A}">
                    <a16:rowId xmlns:a16="http://schemas.microsoft.com/office/drawing/2014/main" val="3026746874"/>
                  </a:ext>
                </a:extLst>
              </a:tr>
            </a:tbl>
          </a:graphicData>
        </a:graphic>
      </p:graphicFrame>
      <p:sp>
        <p:nvSpPr>
          <p:cNvPr id="2" name="Rectangle 1">
            <a:extLst>
              <a:ext uri="{FF2B5EF4-FFF2-40B4-BE49-F238E27FC236}">
                <a16:creationId xmlns:a16="http://schemas.microsoft.com/office/drawing/2014/main" id="{EBD1175E-5A7D-2FB4-655B-E4BBD432C5EB}"/>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2E58E55-47E5-757A-3337-CA1C6865AB60}"/>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em negrito</a:t>
            </a:r>
          </a:p>
        </p:txBody>
      </p:sp>
      <p:sp>
        <p:nvSpPr>
          <p:cNvPr id="4" name="Slide Number Placeholder 5">
            <a:extLst>
              <a:ext uri="{FF2B5EF4-FFF2-40B4-BE49-F238E27FC236}">
                <a16:creationId xmlns:a16="http://schemas.microsoft.com/office/drawing/2014/main" id="{6637391C-CAD7-BA18-A506-66F638E932BF}"/>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58</a:t>
            </a:fld>
            <a:endParaRPr lang="en-GB" sz="1050" dirty="0"/>
          </a:p>
        </p:txBody>
      </p:sp>
    </p:spTree>
    <p:extLst>
      <p:ext uri="{BB962C8B-B14F-4D97-AF65-F5344CB8AC3E}">
        <p14:creationId xmlns:p14="http://schemas.microsoft.com/office/powerpoint/2010/main" val="3764887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D781AAA2-E36B-B8ED-6046-1E0866A3DA3F}"/>
              </a:ext>
            </a:extLst>
          </p:cNvPr>
          <p:cNvGraphicFramePr>
            <a:graphicFrameLocks noGrp="1"/>
          </p:cNvGraphicFramePr>
          <p:nvPr>
            <p:extLst>
              <p:ext uri="{D42A27DB-BD31-4B8C-83A1-F6EECF244321}">
                <p14:modId xmlns:p14="http://schemas.microsoft.com/office/powerpoint/2010/main" val="2333526177"/>
              </p:ext>
            </p:extLst>
          </p:nvPr>
        </p:nvGraphicFramePr>
        <p:xfrm>
          <a:off x="408994" y="645795"/>
          <a:ext cx="11511986" cy="6052460"/>
        </p:xfrm>
        <a:graphic>
          <a:graphicData uri="http://schemas.openxmlformats.org/drawingml/2006/table">
            <a:tbl>
              <a:tblPr>
                <a:tableStyleId>{5C22544A-7EE6-4342-B048-85BDC9FD1C3A}</a:tableStyleId>
              </a:tblPr>
              <a:tblGrid>
                <a:gridCol w="518579">
                  <a:extLst>
                    <a:ext uri="{9D8B030D-6E8A-4147-A177-3AD203B41FA5}">
                      <a16:colId xmlns:a16="http://schemas.microsoft.com/office/drawing/2014/main" val="241963245"/>
                    </a:ext>
                  </a:extLst>
                </a:gridCol>
                <a:gridCol w="3843121">
                  <a:extLst>
                    <a:ext uri="{9D8B030D-6E8A-4147-A177-3AD203B41FA5}">
                      <a16:colId xmlns:a16="http://schemas.microsoft.com/office/drawing/2014/main" val="2213462879"/>
                    </a:ext>
                  </a:extLst>
                </a:gridCol>
                <a:gridCol w="1125671">
                  <a:extLst>
                    <a:ext uri="{9D8B030D-6E8A-4147-A177-3AD203B41FA5}">
                      <a16:colId xmlns:a16="http://schemas.microsoft.com/office/drawing/2014/main" val="1309603510"/>
                    </a:ext>
                  </a:extLst>
                </a:gridCol>
                <a:gridCol w="649255">
                  <a:extLst>
                    <a:ext uri="{9D8B030D-6E8A-4147-A177-3AD203B41FA5}">
                      <a16:colId xmlns:a16="http://schemas.microsoft.com/office/drawing/2014/main" val="3691407246"/>
                    </a:ext>
                  </a:extLst>
                </a:gridCol>
                <a:gridCol w="875607">
                  <a:extLst>
                    <a:ext uri="{9D8B030D-6E8A-4147-A177-3AD203B41FA5}">
                      <a16:colId xmlns:a16="http://schemas.microsoft.com/office/drawing/2014/main" val="756994610"/>
                    </a:ext>
                  </a:extLst>
                </a:gridCol>
                <a:gridCol w="4499753">
                  <a:extLst>
                    <a:ext uri="{9D8B030D-6E8A-4147-A177-3AD203B41FA5}">
                      <a16:colId xmlns:a16="http://schemas.microsoft.com/office/drawing/2014/main" val="1300016270"/>
                    </a:ext>
                  </a:extLst>
                </a:gridCol>
              </a:tblGrid>
              <a:tr h="319792">
                <a:tc>
                  <a:txBody>
                    <a:bodyPr/>
                    <a:lstStyle/>
                    <a:p>
                      <a:pPr algn="l" rtl="0" fontAlgn="ctr">
                        <a:defRPr sz="1100" b="1">
                          <a:solidFill>
                            <a:schemeClr val="bg1"/>
                          </a:solidFill>
                          <a:effectLst/>
                          <a:latin typeface="Arial" panose="020B0604020202020204" pitchFamily="34" charset="0"/>
                        </a:defRPr>
                      </a:pPr>
                      <a:r>
                        <a:rPr dirty="0"/>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257827">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4: Ação de Minas integrada ou sequenciada com iniciativas humanitárias, de desenvolvimento, de construção da paz ou de estabilização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rowSpan="2">
                  <a:txBody>
                    <a:bodyPr/>
                    <a:lstStyle/>
                    <a:p>
                      <a:pPr algn="ctr" rtl="0" fontAlgn="ctr">
                        <a:defRPr sz="1000" b="1">
                          <a:solidFill>
                            <a:srgbClr val="002060"/>
                          </a:solidFill>
                          <a:effectLst/>
                          <a:latin typeface="Arial" panose="020B0604020202020204" pitchFamily="34" charset="0"/>
                        </a:defRPr>
                      </a:pPr>
                      <a:r>
                        <a:rPr sz="950"/>
                        <a:t>O-4.1</a:t>
                      </a:r>
                    </a:p>
                  </a:txBody>
                  <a:tcPr marL="0" marR="9525" marT="108000" marB="72000"/>
                </a:tc>
                <a:tc rowSpan="2">
                  <a:txBody>
                    <a:bodyPr/>
                    <a:lstStyle/>
                    <a:p>
                      <a:pPr algn="l" rtl="0" fontAlgn="ctr">
                        <a:defRPr sz="1000" b="1">
                          <a:solidFill>
                            <a:srgbClr val="002060"/>
                          </a:solidFill>
                          <a:effectLst/>
                          <a:latin typeface="Arial" panose="020B0604020202020204" pitchFamily="34" charset="0"/>
                        </a:defRPr>
                      </a:pPr>
                      <a:r>
                        <a:rPr sz="950"/>
                        <a:t>Número e % de atividades de ação de minas que resultaram em apoio sequenciado ou integrado de outros setores, melhorando a qualidade da ação de minas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Pesquisas pós-despacho/ PDIA</a:t>
                      </a:r>
                      <a:endParaRPr lang="en-US" sz="950" b="0" i="0" u="none" strike="noStrike" dirty="0">
                        <a:solidFill>
                          <a:srgbClr val="002060"/>
                        </a:solidFill>
                        <a:effectLst/>
                        <a:latin typeface="Arial" panose="020B0604020202020204" pitchFamily="34" charset="0"/>
                      </a:endParaRPr>
                    </a:p>
                  </a:txBody>
                  <a:tcPr marL="72000" marR="9525" marT="108000" marB="72000"/>
                </a:tc>
                <a:tc rowSpan="2">
                  <a:txBody>
                    <a:bodyPr/>
                    <a:lstStyle/>
                    <a:p>
                      <a:pPr algn="l" rtl="0" fontAlgn="ctr">
                        <a:defRPr sz="1000">
                          <a:solidFill>
                            <a:srgbClr val="002060"/>
                          </a:solidFill>
                          <a:effectLst/>
                          <a:latin typeface="Arial" panose="020B0604020202020204" pitchFamily="34" charset="0"/>
                        </a:defRPr>
                      </a:pPr>
                      <a:r>
                        <a:rPr sz="950"/>
                        <a:t>IP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Semestralmente</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X número de atividades de ação de minas (tarefa/sessão/intervenção) que resultaram em y número (z%) de outro apoio (através de MOU ou outros acordos formais ou através de acordos informais planejados)</a:t>
                      </a:r>
                    </a:p>
                  </a:txBody>
                  <a:tcPr marL="72000" marR="9525" marT="108000" marB="72000"/>
                </a:tc>
                <a:extLst>
                  <a:ext uri="{0D108BD9-81ED-4DB2-BD59-A6C34878D82A}">
                    <a16:rowId xmlns:a16="http://schemas.microsoft.com/office/drawing/2014/main" val="3566519050"/>
                  </a:ext>
                </a:extLst>
              </a:tr>
              <a:tr h="49530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Inquérito HH </a:t>
                      </a:r>
                      <a:endParaRPr lang="en-GB" sz="950" b="0" i="0" dirty="0">
                        <a:solidFill>
                          <a:srgbClr val="002060"/>
                        </a:solidFill>
                        <a:latin typeface="Arial" panose="020B0604020202020204" pitchFamily="34" charset="0"/>
                      </a:endParaRPr>
                    </a:p>
                    <a:p>
                      <a:pPr>
                        <a:defRPr sz="1000">
                          <a:solidFill>
                            <a:srgbClr val="002060"/>
                          </a:solidFill>
                          <a:effectLst/>
                          <a:latin typeface="Arial" panose="020B0604020202020204" pitchFamily="34" charset="0"/>
                        </a:defRPr>
                      </a:pPr>
                      <a:r>
                        <a:rPr sz="950"/>
                        <a:t> </a:t>
                      </a:r>
                      <a:endParaRPr lang="en-GB" sz="950" dirty="0">
                        <a:solidFill>
                          <a:srgbClr val="002060"/>
                        </a:solidFill>
                      </a:endParaRPr>
                    </a:p>
                  </a:txBody>
                  <a:tcPr marL="72000" marR="9525" marT="108000" marB="72000"/>
                </a:tc>
                <a:tc vMerge="1">
                  <a:txBody>
                    <a:bodyPr/>
                    <a:lstStyle/>
                    <a:p>
                      <a:endParaRPr lang="en-GB"/>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Pergunta da Pesquisa HH: Famílias que receberam apoio adicional após as atividades de ação de mina </a:t>
                      </a:r>
                    </a:p>
                  </a:txBody>
                  <a:tcPr marL="72000" marR="9525" marT="108000" marB="72000"/>
                </a:tc>
                <a:extLst>
                  <a:ext uri="{0D108BD9-81ED-4DB2-BD59-A6C34878D82A}">
                    <a16:rowId xmlns:a16="http://schemas.microsoft.com/office/drawing/2014/main" val="2664855023"/>
                  </a:ext>
                </a:extLst>
              </a:tr>
              <a:tr h="495300">
                <a:tc>
                  <a:txBody>
                    <a:bodyPr/>
                    <a:lstStyle/>
                    <a:p>
                      <a:pPr algn="ctr" rtl="0" fontAlgn="ctr">
                        <a:defRPr sz="1000" b="1">
                          <a:solidFill>
                            <a:srgbClr val="002060"/>
                          </a:solidFill>
                          <a:effectLst/>
                          <a:latin typeface="Arial" panose="020B0604020202020204" pitchFamily="34" charset="0"/>
                        </a:defRPr>
                      </a:pPr>
                      <a:r>
                        <a:rPr sz="950"/>
                        <a:t>O-4.2</a:t>
                      </a:r>
                    </a:p>
                  </a:txBody>
                  <a:tcPr marL="0" marR="9525" marT="108000" marB="72000"/>
                </a:tc>
                <a:tc>
                  <a:txBody>
                    <a:bodyPr/>
                    <a:lstStyle/>
                    <a:p>
                      <a:pPr algn="l" rtl="0" fontAlgn="ctr">
                        <a:defRPr sz="1000" b="1">
                          <a:solidFill>
                            <a:srgbClr val="002060"/>
                          </a:solidFill>
                          <a:effectLst/>
                          <a:latin typeface="Arial" panose="020B0604020202020204" pitchFamily="34" charset="0"/>
                        </a:defRPr>
                      </a:pPr>
                      <a:r>
                        <a:rPr sz="950"/>
                        <a:t>Existência de um mecanismo de coordenação eficaz para os atores da ação anti minas e para os atores humanitários/de consolidação da paz/estabilização/desenvolvimento/ambiente, com uma ênfase evidente no género, na inclusão e na assistência às vítimas.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Autorrelato </a:t>
                      </a:r>
                      <a:endParaRPr lang="en-US" sz="950" b="0" i="0" u="none" strike="noStrike" dirty="0">
                        <a:solidFill>
                          <a:srgbClr val="002060"/>
                        </a:solidFill>
                        <a:effectLst/>
                        <a:latin typeface="Arial" panose="020B0604020202020204" pitchFamily="34" charset="0"/>
                      </a:endParaRP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NA / Doador/ IP </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Os mecanismos de coordenação podem variar dependendo do contexto; no entanto, isso pode incluir reuniões de cluster ou reuniões de proteção intersetorial. Este indicador mede até que ponto existe um mecanismo para a coordenação intersectorial e que este mecanismo de coordenação assegura igualmente que todas as partes interessadas estão a considerar o género, a inclusão e a assistência às vítimas no seu planeamento e apresentação de relatórios. </a:t>
                      </a:r>
                    </a:p>
                  </a:txBody>
                  <a:tcPr marL="72000" marR="9525" marT="108000" marB="72000"/>
                </a:tc>
                <a:extLst>
                  <a:ext uri="{0D108BD9-81ED-4DB2-BD59-A6C34878D82A}">
                    <a16:rowId xmlns:a16="http://schemas.microsoft.com/office/drawing/2014/main" val="308622588"/>
                  </a:ext>
                </a:extLst>
              </a:tr>
              <a:tr h="495300">
                <a:tc>
                  <a:txBody>
                    <a:bodyPr/>
                    <a:lstStyle/>
                    <a:p>
                      <a:pPr algn="ctr" rtl="0" fontAlgn="ctr">
                        <a:defRPr sz="1000">
                          <a:solidFill>
                            <a:srgbClr val="002060"/>
                          </a:solidFill>
                          <a:effectLst/>
                          <a:latin typeface="Arial" panose="020B0604020202020204" pitchFamily="34" charset="0"/>
                        </a:defRPr>
                      </a:pPr>
                      <a:r>
                        <a:rPr sz="950"/>
                        <a:t>O-4.3</a:t>
                      </a:r>
                    </a:p>
                  </a:txBody>
                  <a:tcPr marL="0" marR="9525" marT="108000" marB="72000"/>
                </a:tc>
                <a:tc>
                  <a:txBody>
                    <a:bodyPr/>
                    <a:lstStyle/>
                    <a:p>
                      <a:pPr algn="l" rtl="0" fontAlgn="ctr">
                        <a:defRPr sz="1000">
                          <a:solidFill>
                            <a:srgbClr val="002060"/>
                          </a:solidFill>
                          <a:effectLst/>
                          <a:latin typeface="Arial" panose="020B0604020202020204" pitchFamily="34" charset="0"/>
                        </a:defRPr>
                      </a:pPr>
                      <a:r>
                        <a:rPr sz="950"/>
                        <a:t>Evidências da ação de minas integradas em todas as estratégias e/ou planos de ação nacionais relevantes.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Relato da secção política nas embaixadas. Quadros PAI, se usados.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Doador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Semestralmente</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Isso pode incluir planos de desenvolvimento, iniciativas de construção da paz, acordos de paz ou legislações estaduais. </a:t>
                      </a:r>
                    </a:p>
                  </a:txBody>
                  <a:tcPr marL="72000" marR="9525" marT="108000" marB="72000"/>
                </a:tc>
                <a:extLst>
                  <a:ext uri="{0D108BD9-81ED-4DB2-BD59-A6C34878D82A}">
                    <a16:rowId xmlns:a16="http://schemas.microsoft.com/office/drawing/2014/main" val="3504233449"/>
                  </a:ext>
                </a:extLst>
              </a:tr>
              <a:tr h="495300">
                <a:tc>
                  <a:txBody>
                    <a:bodyPr/>
                    <a:lstStyle/>
                    <a:p>
                      <a:pPr algn="ctr" rtl="0" fontAlgn="ctr">
                        <a:defRPr sz="1000">
                          <a:solidFill>
                            <a:srgbClr val="002060"/>
                          </a:solidFill>
                          <a:effectLst/>
                          <a:latin typeface="Arial" panose="020B0604020202020204" pitchFamily="34" charset="0"/>
                        </a:defRPr>
                      </a:pPr>
                      <a:r>
                        <a:rPr sz="950"/>
                        <a:t>O-4.4</a:t>
                      </a:r>
                    </a:p>
                  </a:txBody>
                  <a:tcPr marL="0" marR="9525" marT="108000" marB="72000"/>
                </a:tc>
                <a:tc>
                  <a:txBody>
                    <a:bodyPr/>
                    <a:lstStyle/>
                    <a:p>
                      <a:pPr algn="l" rtl="0" fontAlgn="ctr">
                        <a:defRPr sz="1000">
                          <a:solidFill>
                            <a:srgbClr val="002060"/>
                          </a:solidFill>
                          <a:effectLst/>
                          <a:latin typeface="Arial" panose="020B0604020202020204" pitchFamily="34" charset="0"/>
                        </a:defRPr>
                      </a:pPr>
                      <a:r>
                        <a:rPr sz="950"/>
                        <a:t>% e número de mulheres membros da comunidade (envolvidas em atividades conjuntas de construção da paz/desenvolvimento/humanitárias com ação de minas) relatando que têm influência no processo de tomada de decisão e sentem que se beneficiarão das iniciativas planejadas.</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Diários de atividades e quadros de resultados (RF) para outros projetos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Doador/Avaliador Externo </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Semestralmente/ </a:t>
                      </a:r>
                    </a:p>
                    <a:p>
                      <a:pPr algn="l" rtl="0" fontAlgn="ctr">
                        <a:defRPr sz="1000">
                          <a:solidFill>
                            <a:srgbClr val="002060"/>
                          </a:solidFill>
                          <a:effectLst/>
                          <a:latin typeface="Arial" panose="020B0604020202020204" pitchFamily="34" charset="0"/>
                        </a:defRPr>
                      </a:pPr>
                      <a:r>
                        <a:rPr sz="950"/>
                        <a:t>anualmente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Este indicador deve medir em que medida as mulheres sentem que estão a influenciar o processo de tomada de decisão para a programação intersectorial e que irão beneficiar dessas iniciativas intersetoriais entre o sector da ação mineira e os setores da construção da paz, do desenvolvimento e da ajuda humanitária. A % e o número serão baseados no feedback das mulheres envolvidas nessas atividades e podem ser extraídos dos registos de atividades e de outros RF do programa. </a:t>
                      </a:r>
                      <a:endParaRPr lang="en-US" sz="950" b="0" i="0" u="none" strike="noStrike" dirty="0">
                        <a:solidFill>
                          <a:srgbClr val="002060"/>
                        </a:solidFill>
                        <a:effectLst/>
                        <a:latin typeface="Arial" panose="020B0604020202020204" pitchFamily="34" charset="0"/>
                      </a:endParaRPr>
                    </a:p>
                  </a:txBody>
                  <a:tcPr marL="72000" marR="36000" marT="108000" marB="72000"/>
                </a:tc>
                <a:extLst>
                  <a:ext uri="{0D108BD9-81ED-4DB2-BD59-A6C34878D82A}">
                    <a16:rowId xmlns:a16="http://schemas.microsoft.com/office/drawing/2014/main" val="1270493743"/>
                  </a:ext>
                </a:extLst>
              </a:tr>
              <a:tr h="446400">
                <a:tc>
                  <a:txBody>
                    <a:bodyPr/>
                    <a:lstStyle/>
                    <a:p>
                      <a:pPr algn="ctr" rtl="0" fontAlgn="ctr">
                        <a:defRPr sz="1000">
                          <a:solidFill>
                            <a:srgbClr val="002060"/>
                          </a:solidFill>
                          <a:effectLst/>
                          <a:latin typeface="Arial" panose="020B0604020202020204" pitchFamily="34" charset="0"/>
                        </a:defRPr>
                      </a:pPr>
                      <a:r>
                        <a:rPr sz="950"/>
                        <a:t>O-4.5</a:t>
                      </a:r>
                    </a:p>
                  </a:txBody>
                  <a:tcPr marL="0" marR="9525" marT="108000" marB="72000"/>
                </a:tc>
                <a:tc>
                  <a:txBody>
                    <a:bodyPr/>
                    <a:lstStyle/>
                    <a:p>
                      <a:pPr algn="l" rtl="0" fontAlgn="ctr">
                        <a:defRPr sz="1000">
                          <a:solidFill>
                            <a:srgbClr val="002060"/>
                          </a:solidFill>
                          <a:effectLst/>
                          <a:latin typeface="Arial" panose="020B0604020202020204" pitchFamily="34" charset="0"/>
                        </a:defRPr>
                      </a:pPr>
                      <a:r>
                        <a:rPr sz="950"/>
                        <a:t>Perceção de resiliência a choques/desastres ou conflitos após atividades de ação de minas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Inquérito HH</a:t>
                      </a:r>
                      <a:endParaRPr lang="en-US" sz="950" b="0" i="0" u="none" strike="noStrike" dirty="0">
                        <a:solidFill>
                          <a:srgbClr val="002060"/>
                        </a:solidFill>
                        <a:effectLst/>
                        <a:latin typeface="Arial" panose="020B0604020202020204" pitchFamily="34" charset="0"/>
                      </a:endParaRP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Semestralmente </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dirty="0" err="1"/>
                        <a:t>Inquérito</a:t>
                      </a:r>
                      <a:r>
                        <a:rPr sz="950" dirty="0"/>
                        <a:t> HH </a:t>
                      </a:r>
                      <a:r>
                        <a:rPr sz="950" dirty="0" err="1"/>
                        <a:t>Pergunta</a:t>
                      </a:r>
                      <a:r>
                        <a:rPr sz="950" dirty="0"/>
                        <a:t> 3.6. </a:t>
                      </a:r>
                      <a:r>
                        <a:rPr sz="950" dirty="0" err="1"/>
                        <a:t>Em</a:t>
                      </a:r>
                      <a:r>
                        <a:rPr sz="950" dirty="0"/>
                        <a:t> </a:t>
                      </a:r>
                      <a:r>
                        <a:rPr sz="950" dirty="0" err="1"/>
                        <a:t>comparação</a:t>
                      </a:r>
                      <a:r>
                        <a:rPr sz="950" dirty="0"/>
                        <a:t> com antes da </a:t>
                      </a:r>
                      <a:r>
                        <a:rPr lang="pt-PT" sz="950" dirty="0"/>
                        <a:t>libertação</a:t>
                      </a:r>
                      <a:r>
                        <a:rPr sz="950" dirty="0"/>
                        <a:t>, </a:t>
                      </a:r>
                      <a:r>
                        <a:rPr sz="950" dirty="0" err="1"/>
                        <a:t>até</a:t>
                      </a:r>
                      <a:r>
                        <a:rPr sz="950" dirty="0"/>
                        <a:t> que </a:t>
                      </a:r>
                      <a:r>
                        <a:rPr sz="950" dirty="0" err="1"/>
                        <a:t>ponto</a:t>
                      </a:r>
                      <a:r>
                        <a:rPr sz="950" dirty="0"/>
                        <a:t> </a:t>
                      </a:r>
                      <a:r>
                        <a:rPr sz="950" dirty="0" err="1"/>
                        <a:t>está</a:t>
                      </a:r>
                      <a:r>
                        <a:rPr sz="950" dirty="0"/>
                        <a:t> </a:t>
                      </a:r>
                      <a:r>
                        <a:rPr sz="950" dirty="0" err="1"/>
                        <a:t>melhor</a:t>
                      </a:r>
                      <a:r>
                        <a:rPr sz="950" dirty="0"/>
                        <a:t> </a:t>
                      </a:r>
                      <a:r>
                        <a:rPr sz="950" dirty="0" err="1"/>
                        <a:t>equipado</a:t>
                      </a:r>
                      <a:r>
                        <a:rPr sz="950" dirty="0"/>
                        <a:t> para lidar com um </a:t>
                      </a:r>
                      <a:r>
                        <a:rPr sz="950" dirty="0" err="1"/>
                        <a:t>choque</a:t>
                      </a:r>
                      <a:r>
                        <a:rPr sz="950" dirty="0"/>
                        <a:t>/</a:t>
                      </a:r>
                      <a:r>
                        <a:rPr sz="950" dirty="0" err="1"/>
                        <a:t>desastre</a:t>
                      </a:r>
                      <a:r>
                        <a:rPr sz="950" dirty="0"/>
                        <a:t>/</a:t>
                      </a:r>
                      <a:r>
                        <a:rPr sz="950" dirty="0" err="1"/>
                        <a:t>conflito</a:t>
                      </a:r>
                      <a:r>
                        <a:rPr sz="950" dirty="0"/>
                        <a:t>? </a:t>
                      </a:r>
                    </a:p>
                  </a:txBody>
                  <a:tcPr marL="72000" marR="9525" marT="108000" marB="72000"/>
                </a:tc>
                <a:extLst>
                  <a:ext uri="{0D108BD9-81ED-4DB2-BD59-A6C34878D82A}">
                    <a16:rowId xmlns:a16="http://schemas.microsoft.com/office/drawing/2014/main" val="1934771465"/>
                  </a:ext>
                </a:extLst>
              </a:tr>
              <a:tr h="384971">
                <a:tc rowSpan="2">
                  <a:txBody>
                    <a:bodyPr/>
                    <a:lstStyle/>
                    <a:p>
                      <a:pPr algn="ctr" rtl="0" fontAlgn="ctr">
                        <a:defRPr sz="1000">
                          <a:solidFill>
                            <a:srgbClr val="002060"/>
                          </a:solidFill>
                          <a:effectLst/>
                          <a:latin typeface="Arial" panose="020B0604020202020204" pitchFamily="34" charset="0"/>
                        </a:defRPr>
                      </a:pPr>
                      <a:r>
                        <a:rPr sz="950"/>
                        <a:t>O-4.6</a:t>
                      </a:r>
                    </a:p>
                  </a:txBody>
                  <a:tcPr marL="0" marR="9525" marT="108000" marB="72000"/>
                </a:tc>
                <a:tc rowSpan="2">
                  <a:txBody>
                    <a:bodyPr/>
                    <a:lstStyle/>
                    <a:p>
                      <a:pPr algn="l" rtl="0" fontAlgn="ctr">
                        <a:defRPr sz="1000">
                          <a:solidFill>
                            <a:srgbClr val="002060"/>
                          </a:solidFill>
                          <a:effectLst/>
                          <a:latin typeface="Arial" panose="020B0604020202020204" pitchFamily="34" charset="0"/>
                        </a:defRPr>
                      </a:pPr>
                      <a:r>
                        <a:rPr sz="950" dirty="0" err="1"/>
                        <a:t>Os</a:t>
                      </a:r>
                      <a:r>
                        <a:rPr sz="950" dirty="0"/>
                        <a:t> </a:t>
                      </a:r>
                      <a:r>
                        <a:rPr sz="950" dirty="0" err="1"/>
                        <a:t>sobreviventes</a:t>
                      </a:r>
                      <a:r>
                        <a:rPr sz="950" dirty="0"/>
                        <a:t> de </a:t>
                      </a:r>
                      <a:r>
                        <a:rPr sz="950" dirty="0" err="1"/>
                        <a:t>engenhos</a:t>
                      </a:r>
                      <a:r>
                        <a:rPr sz="950" dirty="0"/>
                        <a:t> </a:t>
                      </a:r>
                      <a:r>
                        <a:rPr sz="950" dirty="0" err="1"/>
                        <a:t>explosivos</a:t>
                      </a:r>
                      <a:r>
                        <a:rPr sz="950" dirty="0"/>
                        <a:t> e as </a:t>
                      </a:r>
                      <a:r>
                        <a:rPr sz="950" dirty="0" err="1"/>
                        <a:t>vítimas</a:t>
                      </a:r>
                      <a:r>
                        <a:rPr sz="950" dirty="0"/>
                        <a:t> </a:t>
                      </a:r>
                      <a:r>
                        <a:rPr sz="950" dirty="0" err="1"/>
                        <a:t>indiretas</a:t>
                      </a:r>
                      <a:r>
                        <a:rPr sz="950" dirty="0"/>
                        <a:t> </a:t>
                      </a:r>
                      <a:r>
                        <a:rPr sz="950" dirty="0" err="1"/>
                        <a:t>são</a:t>
                      </a:r>
                      <a:r>
                        <a:rPr sz="950" dirty="0"/>
                        <a:t> </a:t>
                      </a:r>
                      <a:r>
                        <a:rPr sz="950" dirty="0" err="1"/>
                        <a:t>beneficiários</a:t>
                      </a:r>
                      <a:r>
                        <a:rPr sz="950" dirty="0"/>
                        <a:t> de </a:t>
                      </a:r>
                      <a:r>
                        <a:rPr sz="950" dirty="0" err="1"/>
                        <a:t>programas</a:t>
                      </a:r>
                      <a:r>
                        <a:rPr sz="950" dirty="0"/>
                        <a:t> </a:t>
                      </a:r>
                      <a:r>
                        <a:rPr sz="950" dirty="0" err="1"/>
                        <a:t>humanitários</a:t>
                      </a:r>
                      <a:r>
                        <a:rPr sz="950" dirty="0"/>
                        <a:t> e/</a:t>
                      </a:r>
                      <a:r>
                        <a:rPr sz="950" dirty="0" err="1"/>
                        <a:t>ou</a:t>
                      </a:r>
                      <a:r>
                        <a:rPr sz="950" dirty="0"/>
                        <a:t> </a:t>
                      </a:r>
                      <a:r>
                        <a:rPr sz="950" dirty="0" err="1"/>
                        <a:t>nacionais</a:t>
                      </a:r>
                      <a:r>
                        <a:rPr sz="950" dirty="0"/>
                        <a:t> </a:t>
                      </a:r>
                    </a:p>
                  </a:txBody>
                  <a:tcPr marL="72000" marR="9525" marT="108000" marB="72000"/>
                </a:tc>
                <a:tc>
                  <a:txBody>
                    <a:bodyPr/>
                    <a:lstStyle/>
                    <a:p>
                      <a:pPr algn="l" rtl="0" fontAlgn="ctr">
                        <a:defRPr sz="1000">
                          <a:solidFill>
                            <a:srgbClr val="002060"/>
                          </a:solidFill>
                          <a:effectLst/>
                          <a:latin typeface="Arial" panose="020B0604020202020204" pitchFamily="34" charset="0"/>
                        </a:defRPr>
                      </a:pPr>
                      <a:r>
                        <a:rPr sz="950"/>
                        <a:t>Autorrelato </a:t>
                      </a:r>
                      <a:endParaRPr lang="en-US" sz="950" b="0" i="0" u="none" strike="noStrike" dirty="0">
                        <a:solidFill>
                          <a:srgbClr val="002060"/>
                        </a:solidFill>
                        <a:effectLst/>
                        <a:latin typeface="Arial" panose="020B0604020202020204" pitchFamily="34" charset="0"/>
                      </a:endParaRPr>
                    </a:p>
                  </a:txBody>
                  <a:tcPr marL="72000" marR="9525" marT="108000" marB="72000"/>
                </a:tc>
                <a:tc rowSpan="2">
                  <a:txBody>
                    <a:bodyPr/>
                    <a:lstStyle/>
                    <a:p>
                      <a:pPr algn="l" rtl="0" fontAlgn="ctr">
                        <a:defRPr sz="1000">
                          <a:solidFill>
                            <a:srgbClr val="002060"/>
                          </a:solidFill>
                          <a:effectLst/>
                          <a:latin typeface="Arial" panose="020B0604020202020204" pitchFamily="34" charset="0"/>
                        </a:defRPr>
                      </a:pPr>
                      <a:r>
                        <a:rPr sz="950"/>
                        <a:t>IP e NA</a:t>
                      </a:r>
                    </a:p>
                  </a:txBody>
                  <a:tcPr marL="72000" marR="9525" marT="108000" marB="72000"/>
                </a:tc>
                <a:tc rowSpan="2">
                  <a:txBody>
                    <a:bodyPr/>
                    <a:lstStyle/>
                    <a:p>
                      <a:pPr algn="l" rtl="0" fontAlgn="ctr">
                        <a:defRPr sz="1000">
                          <a:solidFill>
                            <a:srgbClr val="002060"/>
                          </a:solidFill>
                          <a:effectLst/>
                          <a:latin typeface="Arial" panose="020B0604020202020204" pitchFamily="34" charset="0"/>
                        </a:defRPr>
                      </a:pPr>
                      <a:r>
                        <a:rPr sz="950"/>
                        <a:t>Semestralmente </a:t>
                      </a:r>
                    </a:p>
                  </a:txBody>
                  <a:tcPr marL="72000" marR="9525" marT="108000" marB="72000"/>
                </a:tc>
                <a:tc rowSpan="2">
                  <a:txBody>
                    <a:bodyPr/>
                    <a:lstStyle/>
                    <a:p>
                      <a:pPr algn="l" rtl="0" fontAlgn="ctr">
                        <a:defRPr sz="1000">
                          <a:solidFill>
                            <a:srgbClr val="002060"/>
                          </a:solidFill>
                          <a:effectLst/>
                          <a:latin typeface="Arial" panose="020B0604020202020204" pitchFamily="34" charset="0"/>
                        </a:defRPr>
                      </a:pPr>
                      <a:r>
                        <a:rPr sz="950" dirty="0" err="1">
                          <a:cs typeface="Arial" panose="020B0604020202020204" pitchFamily="34" charset="0"/>
                        </a:rPr>
                        <a:t>Pergunta</a:t>
                      </a:r>
                      <a:r>
                        <a:rPr sz="950" dirty="0">
                          <a:cs typeface="Arial" panose="020B0604020202020204" pitchFamily="34" charset="0"/>
                        </a:rPr>
                        <a:t>: </a:t>
                      </a:r>
                      <a:r>
                        <a:rPr sz="950" kern="1200" dirty="0">
                          <a:ea typeface="+mn-ea"/>
                          <a:cs typeface="Arial" panose="020B0604020202020204" pitchFamily="34" charset="0"/>
                        </a:rPr>
                        <a:t>9.10 Se </a:t>
                      </a:r>
                      <a:r>
                        <a:rPr sz="950" kern="1200" dirty="0" err="1">
                          <a:ea typeface="+mn-ea"/>
                          <a:cs typeface="Arial" panose="020B0604020202020204" pitchFamily="34" charset="0"/>
                        </a:rPr>
                        <a:t>ou</a:t>
                      </a:r>
                      <a:r>
                        <a:rPr sz="950" kern="1200" dirty="0">
                          <a:ea typeface="+mn-ea"/>
                          <a:cs typeface="Arial" panose="020B0604020202020204" pitchFamily="34" charset="0"/>
                        </a:rPr>
                        <a:t> um </a:t>
                      </a:r>
                      <a:r>
                        <a:rPr sz="950" kern="1200" dirty="0" err="1">
                          <a:ea typeface="+mn-ea"/>
                          <a:cs typeface="Arial" panose="020B0604020202020204" pitchFamily="34" charset="0"/>
                        </a:rPr>
                        <a:t>membro</a:t>
                      </a:r>
                      <a:r>
                        <a:rPr sz="950" kern="1200" dirty="0">
                          <a:ea typeface="+mn-ea"/>
                          <a:cs typeface="Arial" panose="020B0604020202020204" pitchFamily="34" charset="0"/>
                        </a:rPr>
                        <a:t> da </a:t>
                      </a:r>
                      <a:r>
                        <a:rPr sz="950" kern="1200" dirty="0" err="1">
                          <a:ea typeface="+mn-ea"/>
                          <a:cs typeface="Arial" panose="020B0604020202020204" pitchFamily="34" charset="0"/>
                        </a:rPr>
                        <a:t>sua</a:t>
                      </a:r>
                      <a:r>
                        <a:rPr sz="950" kern="1200" dirty="0">
                          <a:ea typeface="+mn-ea"/>
                          <a:cs typeface="Arial" panose="020B0604020202020204" pitchFamily="34" charset="0"/>
                        </a:rPr>
                        <a:t> </a:t>
                      </a:r>
                      <a:r>
                        <a:rPr sz="950" kern="1200" dirty="0" err="1">
                          <a:ea typeface="+mn-ea"/>
                          <a:cs typeface="Arial" panose="020B0604020202020204" pitchFamily="34" charset="0"/>
                        </a:rPr>
                        <a:t>família</a:t>
                      </a:r>
                      <a:r>
                        <a:rPr sz="950" kern="1200" dirty="0">
                          <a:ea typeface="+mn-ea"/>
                          <a:cs typeface="Arial" panose="020B0604020202020204" pitchFamily="34" charset="0"/>
                        </a:rPr>
                        <a:t> </a:t>
                      </a:r>
                      <a:r>
                        <a:rPr sz="950" kern="1200" dirty="0" err="1">
                          <a:ea typeface="+mn-ea"/>
                          <a:cs typeface="Arial" panose="020B0604020202020204" pitchFamily="34" charset="0"/>
                        </a:rPr>
                        <a:t>é</a:t>
                      </a:r>
                      <a:r>
                        <a:rPr sz="950" kern="1200" dirty="0">
                          <a:ea typeface="+mn-ea"/>
                          <a:cs typeface="Arial" panose="020B0604020202020204" pitchFamily="34" charset="0"/>
                        </a:rPr>
                        <a:t> </a:t>
                      </a:r>
                      <a:r>
                        <a:rPr sz="950" kern="1200" dirty="0" err="1">
                          <a:ea typeface="+mn-ea"/>
                          <a:cs typeface="Arial" panose="020B0604020202020204" pitchFamily="34" charset="0"/>
                        </a:rPr>
                        <a:t>uma</a:t>
                      </a:r>
                      <a:r>
                        <a:rPr sz="950" kern="1200" dirty="0">
                          <a:ea typeface="+mn-ea"/>
                          <a:cs typeface="Arial" panose="020B0604020202020204" pitchFamily="34" charset="0"/>
                        </a:rPr>
                        <a:t> </a:t>
                      </a:r>
                      <a:r>
                        <a:rPr sz="950" kern="1200" dirty="0" err="1">
                          <a:ea typeface="+mn-ea"/>
                          <a:cs typeface="Arial" panose="020B0604020202020204" pitchFamily="34" charset="0"/>
                        </a:rPr>
                        <a:t>vítima</a:t>
                      </a:r>
                      <a:r>
                        <a:rPr sz="950" kern="1200" dirty="0">
                          <a:ea typeface="+mn-ea"/>
                          <a:cs typeface="Arial" panose="020B0604020202020204" pitchFamily="34" charset="0"/>
                        </a:rPr>
                        <a:t> de engenho </a:t>
                      </a:r>
                      <a:r>
                        <a:rPr sz="950" kern="1200" dirty="0" err="1">
                          <a:ea typeface="+mn-ea"/>
                          <a:cs typeface="Arial" panose="020B0604020202020204" pitchFamily="34" charset="0"/>
                        </a:rPr>
                        <a:t>explosivo</a:t>
                      </a:r>
                      <a:r>
                        <a:rPr sz="950" kern="1200" dirty="0">
                          <a:ea typeface="+mn-ea"/>
                          <a:cs typeface="Arial" panose="020B0604020202020204" pitchFamily="34" charset="0"/>
                        </a:rPr>
                        <a:t> </a:t>
                      </a:r>
                      <a:r>
                        <a:rPr sz="950" kern="1200" dirty="0" err="1">
                          <a:ea typeface="+mn-ea"/>
                          <a:cs typeface="Arial" panose="020B0604020202020204" pitchFamily="34" charset="0"/>
                        </a:rPr>
                        <a:t>ou</a:t>
                      </a:r>
                      <a:r>
                        <a:rPr sz="950" kern="1200" dirty="0">
                          <a:ea typeface="+mn-ea"/>
                          <a:cs typeface="Arial" panose="020B0604020202020204" pitchFamily="34" charset="0"/>
                        </a:rPr>
                        <a:t> </a:t>
                      </a:r>
                      <a:r>
                        <a:rPr sz="950" kern="1200" dirty="0" err="1">
                          <a:ea typeface="+mn-ea"/>
                          <a:cs typeface="Arial" panose="020B0604020202020204" pitchFamily="34" charset="0"/>
                        </a:rPr>
                        <a:t>vítima</a:t>
                      </a:r>
                      <a:r>
                        <a:rPr sz="950" kern="1200" dirty="0">
                          <a:ea typeface="+mn-ea"/>
                          <a:cs typeface="Arial" panose="020B0604020202020204" pitchFamily="34" charset="0"/>
                        </a:rPr>
                        <a:t> </a:t>
                      </a:r>
                      <a:r>
                        <a:rPr sz="950" kern="1200" dirty="0" err="1">
                          <a:ea typeface="+mn-ea"/>
                          <a:cs typeface="Arial" panose="020B0604020202020204" pitchFamily="34" charset="0"/>
                        </a:rPr>
                        <a:t>indireta</a:t>
                      </a:r>
                      <a:r>
                        <a:rPr sz="950" kern="1200" dirty="0">
                          <a:ea typeface="+mn-ea"/>
                          <a:cs typeface="Arial" panose="020B0604020202020204" pitchFamily="34" charset="0"/>
                        </a:rPr>
                        <a:t>, </a:t>
                      </a:r>
                      <a:r>
                        <a:rPr sz="950" kern="1200" dirty="0" err="1">
                          <a:ea typeface="+mn-ea"/>
                          <a:cs typeface="Arial" panose="020B0604020202020204" pitchFamily="34" charset="0"/>
                        </a:rPr>
                        <a:t>você</a:t>
                      </a:r>
                      <a:r>
                        <a:rPr sz="950" kern="1200" dirty="0">
                          <a:ea typeface="+mn-ea"/>
                          <a:cs typeface="Arial" panose="020B0604020202020204" pitchFamily="34" charset="0"/>
                        </a:rPr>
                        <a:t>/</a:t>
                      </a:r>
                      <a:r>
                        <a:rPr sz="950" kern="1200" dirty="0" err="1">
                          <a:ea typeface="+mn-ea"/>
                          <a:cs typeface="Arial" panose="020B0604020202020204" pitchFamily="34" charset="0"/>
                        </a:rPr>
                        <a:t>eles</a:t>
                      </a:r>
                      <a:r>
                        <a:rPr sz="950" kern="1200" dirty="0">
                          <a:ea typeface="+mn-ea"/>
                          <a:cs typeface="Arial" panose="020B0604020202020204" pitchFamily="34" charset="0"/>
                        </a:rPr>
                        <a:t> </a:t>
                      </a:r>
                      <a:r>
                        <a:rPr sz="950" kern="1200" dirty="0" err="1">
                          <a:ea typeface="+mn-ea"/>
                          <a:cs typeface="Arial" panose="020B0604020202020204" pitchFamily="34" charset="0"/>
                        </a:rPr>
                        <a:t>beneficiaram</a:t>
                      </a:r>
                      <a:r>
                        <a:rPr sz="950" kern="1200" dirty="0">
                          <a:ea typeface="+mn-ea"/>
                          <a:cs typeface="Arial" panose="020B0604020202020204" pitchFamily="34" charset="0"/>
                        </a:rPr>
                        <a:t> de </a:t>
                      </a:r>
                      <a:r>
                        <a:rPr sz="950" kern="1200" dirty="0" err="1">
                          <a:ea typeface="+mn-ea"/>
                          <a:cs typeface="Arial" panose="020B0604020202020204" pitchFamily="34" charset="0"/>
                        </a:rPr>
                        <a:t>programas</a:t>
                      </a:r>
                      <a:r>
                        <a:rPr sz="950" u="sng" kern="1200" dirty="0">
                          <a:ea typeface="+mn-ea"/>
                          <a:cs typeface="Arial" panose="020B0604020202020204" pitchFamily="34" charset="0"/>
                        </a:rPr>
                        <a:t> </a:t>
                      </a:r>
                      <a:r>
                        <a:rPr sz="950" kern="1200" dirty="0" err="1">
                          <a:ea typeface="+mn-ea"/>
                          <a:cs typeface="Arial" panose="020B0604020202020204" pitchFamily="34" charset="0"/>
                        </a:rPr>
                        <a:t>humanitários</a:t>
                      </a:r>
                      <a:r>
                        <a:rPr sz="950" kern="1200" dirty="0">
                          <a:ea typeface="+mn-ea"/>
                          <a:cs typeface="Arial" panose="020B0604020202020204" pitchFamily="34" charset="0"/>
                        </a:rPr>
                        <a:t> e/</a:t>
                      </a:r>
                      <a:r>
                        <a:rPr sz="950" kern="1200" dirty="0" err="1">
                          <a:ea typeface="+mn-ea"/>
                          <a:cs typeface="Arial" panose="020B0604020202020204" pitchFamily="34" charset="0"/>
                        </a:rPr>
                        <a:t>ou</a:t>
                      </a:r>
                      <a:r>
                        <a:rPr sz="950" kern="1200" dirty="0">
                          <a:ea typeface="+mn-ea"/>
                          <a:cs typeface="Arial" panose="020B0604020202020204" pitchFamily="34" charset="0"/>
                        </a:rPr>
                        <a:t> </a:t>
                      </a:r>
                      <a:r>
                        <a:rPr sz="950" kern="1200" dirty="0" err="1">
                          <a:ea typeface="+mn-ea"/>
                          <a:cs typeface="Arial" panose="020B0604020202020204" pitchFamily="34" charset="0"/>
                        </a:rPr>
                        <a:t>nacionais</a:t>
                      </a:r>
                      <a:r>
                        <a:rPr sz="950" kern="1200" dirty="0">
                          <a:ea typeface="+mn-ea"/>
                          <a:cs typeface="+mn-cs"/>
                        </a:rPr>
                        <a:t>?</a:t>
                      </a:r>
                      <a:endParaRPr lang="en-US" sz="950" b="0" i="0" u="none" strike="noStrike" dirty="0">
                        <a:solidFill>
                          <a:srgbClr val="002060"/>
                        </a:solidFill>
                        <a:effectLst/>
                        <a:latin typeface="Arial" panose="020B0604020202020204" pitchFamily="34" charset="0"/>
                      </a:endParaRPr>
                    </a:p>
                  </a:txBody>
                  <a:tcPr marL="72000" marR="9525" marT="108000" marB="72000"/>
                </a:tc>
                <a:extLst>
                  <a:ext uri="{0D108BD9-81ED-4DB2-BD59-A6C34878D82A}">
                    <a16:rowId xmlns:a16="http://schemas.microsoft.com/office/drawing/2014/main" val="2472302705"/>
                  </a:ext>
                </a:extLst>
              </a:tr>
              <a:tr h="341522">
                <a:tc vMerge="1">
                  <a:txBody>
                    <a:bodyPr/>
                    <a:lstStyle/>
                    <a:p>
                      <a:endParaRPr lang="en-GB"/>
                    </a:p>
                  </a:txBody>
                  <a:tcPr/>
                </a:tc>
                <a:tc vMerge="1">
                  <a:txBody>
                    <a:bodyPr/>
                    <a:lstStyle/>
                    <a:p>
                      <a:endParaRPr lang="en-GB"/>
                    </a:p>
                  </a:txBody>
                  <a:tcPr/>
                </a:tc>
                <a:tc>
                  <a:txBody>
                    <a:bodyPr/>
                    <a:lstStyle/>
                    <a:p>
                      <a:pPr>
                        <a:defRPr sz="1000">
                          <a:solidFill>
                            <a:srgbClr val="002060"/>
                          </a:solidFill>
                          <a:effectLst/>
                          <a:latin typeface="Arial" panose="020B0604020202020204" pitchFamily="34" charset="0"/>
                        </a:defRPr>
                      </a:pPr>
                      <a:r>
                        <a:rPr dirty="0" err="1"/>
                        <a:t>Inquéritos</a:t>
                      </a:r>
                      <a:r>
                        <a:rPr dirty="0"/>
                        <a:t> HH</a:t>
                      </a:r>
                      <a:endParaRPr lang="en-GB" sz="1000" b="0" i="0" dirty="0">
                        <a:solidFill>
                          <a:srgbClr val="002060"/>
                        </a:solidFill>
                        <a:latin typeface="Arial" panose="020B0604020202020204" pitchFamily="34" charset="0"/>
                      </a:endParaRPr>
                    </a:p>
                  </a:txBody>
                  <a:tcPr marL="72000" marR="9525" marT="108000" marB="72000"/>
                </a:tc>
                <a:tc vMerge="1">
                  <a:txBody>
                    <a:bodyPr/>
                    <a:lstStyle/>
                    <a:p>
                      <a:endParaRPr lang="en-GB"/>
                    </a:p>
                  </a:txBody>
                  <a:tcPr/>
                </a:tc>
                <a:tc vMerge="1">
                  <a:txBody>
                    <a:bodyPr/>
                    <a:lstStyle/>
                    <a:p>
                      <a:endParaRPr lang="en-GB"/>
                    </a:p>
                  </a:txBody>
                  <a:tcPr/>
                </a:tc>
                <a:tc vMerge="1">
                  <a:txBody>
                    <a:bodyPr/>
                    <a:lstStyle/>
                    <a:p>
                      <a:pPr algn="l"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3075290"/>
                  </a:ext>
                </a:extLst>
              </a:tr>
            </a:tbl>
          </a:graphicData>
        </a:graphic>
      </p:graphicFrame>
      <p:sp>
        <p:nvSpPr>
          <p:cNvPr id="5" name="Rectangle 4">
            <a:extLst>
              <a:ext uri="{FF2B5EF4-FFF2-40B4-BE49-F238E27FC236}">
                <a16:creationId xmlns:a16="http://schemas.microsoft.com/office/drawing/2014/main" id="{6CCBCC13-ED36-8E8A-A2EF-1797745D52C5}"/>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9991873-114F-963E-2812-235DDED2FC02}"/>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em negrito</a:t>
            </a:r>
          </a:p>
        </p:txBody>
      </p:sp>
      <p:sp>
        <p:nvSpPr>
          <p:cNvPr id="4" name="Slide Number Placeholder 5">
            <a:extLst>
              <a:ext uri="{FF2B5EF4-FFF2-40B4-BE49-F238E27FC236}">
                <a16:creationId xmlns:a16="http://schemas.microsoft.com/office/drawing/2014/main" id="{92BB862E-9DE4-56F4-6496-4F811D9F9F77}"/>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59</a:t>
            </a:fld>
            <a:endParaRPr lang="en-GB" sz="1050" dirty="0"/>
          </a:p>
        </p:txBody>
      </p:sp>
    </p:spTree>
    <p:extLst>
      <p:ext uri="{BB962C8B-B14F-4D97-AF65-F5344CB8AC3E}">
        <p14:creationId xmlns:p14="http://schemas.microsoft.com/office/powerpoint/2010/main" val="39939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E3EAF9-BEF7-9643-81D2-E2962F93A998}"/>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descr="Diagram  Description automatically generated">
            <a:extLst>
              <a:ext uri="{FF2B5EF4-FFF2-40B4-BE49-F238E27FC236}">
                <a16:creationId xmlns:a16="http://schemas.microsoft.com/office/drawing/2014/main" id="{A4B2D29D-B5C0-014C-B34D-BB525C3018BD}"/>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6" name="TextBox 5">
            <a:extLst>
              <a:ext uri="{FF2B5EF4-FFF2-40B4-BE49-F238E27FC236}">
                <a16:creationId xmlns:a16="http://schemas.microsoft.com/office/drawing/2014/main" id="{32AA6925-8D29-6147-9F04-626BB54D40C6}"/>
              </a:ext>
            </a:extLst>
          </p:cNvPr>
          <p:cNvSpPr txBox="1"/>
          <p:nvPr/>
        </p:nvSpPr>
        <p:spPr>
          <a:xfrm>
            <a:off x="995680" y="2081463"/>
            <a:ext cx="1020064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b="1">
                <a:solidFill>
                  <a:srgbClr val="103A71"/>
                </a:solidFill>
                <a:latin typeface="Arial" panose="020B0604020202020204" pitchFamily="34" charset="0"/>
                <a:cs typeface="Arial" panose="020B0604020202020204" pitchFamily="34" charset="0"/>
              </a:defRPr>
            </a:pPr>
            <a:r>
              <a:rPr kumimoji="0" sz="36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Primeira</a:t>
            </a:r>
            <a:r>
              <a:rPr kumimoji="0" sz="3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36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Secção</a:t>
            </a:r>
            <a:r>
              <a:rPr kumimoji="0" sz="3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sz="3600" b="1">
                <a:solidFill>
                  <a:prstClr val="white"/>
                </a:solidFill>
                <a:latin typeface="Arial" panose="020B0604020202020204" pitchFamily="34" charset="0"/>
                <a:cs typeface="Arial" panose="020B0604020202020204" pitchFamily="34" charset="0"/>
              </a:defRPr>
            </a:pPr>
            <a:r>
              <a:rPr kumimoji="0"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Visão</a:t>
            </a:r>
            <a:r>
              <a:rPr kumimoji="0"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Geral</a:t>
            </a:r>
            <a:r>
              <a:rPr kumimoji="0"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da Teoria da </a:t>
            </a:r>
            <a:r>
              <a:rPr kumimoji="0"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Mudança</a:t>
            </a:r>
            <a:endParaRPr kumimoji="0"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3600">
                <a:solidFill>
                  <a:prstClr val="white"/>
                </a:solidFill>
                <a:latin typeface="Arial" panose="020B0604020202020204" pitchFamily="34" charset="0"/>
                <a:cs typeface="Arial" panose="020B0604020202020204" pitchFamily="34" charset="0"/>
              </a:defRPr>
            </a:pPr>
            <a:r>
              <a:rPr kumimoji="0"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benefícios</a:t>
            </a:r>
            <a:r>
              <a:rPr kumimoji="0"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um </a:t>
            </a:r>
            <a:r>
              <a:rPr kumimoji="0"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nível</a:t>
            </a:r>
            <a:r>
              <a:rPr kumimoji="0"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setorial</a:t>
            </a:r>
            <a:endPar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7498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4121033922"/>
              </p:ext>
            </p:extLst>
          </p:nvPr>
        </p:nvGraphicFramePr>
        <p:xfrm>
          <a:off x="408992" y="634365"/>
          <a:ext cx="11439838" cy="5999275"/>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3220350">
                  <a:extLst>
                    <a:ext uri="{9D8B030D-6E8A-4147-A177-3AD203B41FA5}">
                      <a16:colId xmlns:a16="http://schemas.microsoft.com/office/drawing/2014/main" val="2213462879"/>
                    </a:ext>
                  </a:extLst>
                </a:gridCol>
                <a:gridCol w="1748548">
                  <a:extLst>
                    <a:ext uri="{9D8B030D-6E8A-4147-A177-3AD203B41FA5}">
                      <a16:colId xmlns:a16="http://schemas.microsoft.com/office/drawing/2014/main" val="1596489783"/>
                    </a:ext>
                  </a:extLst>
                </a:gridCol>
                <a:gridCol w="758322">
                  <a:extLst>
                    <a:ext uri="{9D8B030D-6E8A-4147-A177-3AD203B41FA5}">
                      <a16:colId xmlns:a16="http://schemas.microsoft.com/office/drawing/2014/main" val="3691407246"/>
                    </a:ext>
                  </a:extLst>
                </a:gridCol>
                <a:gridCol w="914400">
                  <a:extLst>
                    <a:ext uri="{9D8B030D-6E8A-4147-A177-3AD203B41FA5}">
                      <a16:colId xmlns:a16="http://schemas.microsoft.com/office/drawing/2014/main" val="292022848"/>
                    </a:ext>
                  </a:extLst>
                </a:gridCol>
                <a:gridCol w="4279630">
                  <a:extLst>
                    <a:ext uri="{9D8B030D-6E8A-4147-A177-3AD203B41FA5}">
                      <a16:colId xmlns:a16="http://schemas.microsoft.com/office/drawing/2014/main" val="3728345428"/>
                    </a:ext>
                  </a:extLst>
                </a:gridCol>
              </a:tblGrid>
              <a:tr h="325308">
                <a:tc>
                  <a:txBody>
                    <a:bodyPr/>
                    <a:lstStyle/>
                    <a:p>
                      <a:pPr algn="l" rtl="0" fontAlgn="ctr">
                        <a:defRPr sz="1100" b="1">
                          <a:solidFill>
                            <a:schemeClr val="bg1"/>
                          </a:solidFill>
                          <a:effectLst/>
                          <a:latin typeface="Arial" panose="020B0604020202020204" pitchFamily="34" charset="0"/>
                        </a:defRPr>
                      </a:pPr>
                      <a:r>
                        <a:rPr dirty="0"/>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defRPr sz="1100" b="1">
                          <a:solidFill>
                            <a:schemeClr val="bg1"/>
                          </a:solidFill>
                          <a:effectLst/>
                          <a:latin typeface="Arial" panose="020B0604020202020204" pitchFamily="34" charset="0"/>
                        </a:defRPr>
                      </a:pPr>
                      <a:r>
                        <a:t>Descrição </a:t>
                      </a:r>
                      <a:endParaRPr lang="en-US" dirty="0"/>
                    </a:p>
                  </a:txBody>
                  <a:tcPr marL="72000" marR="7620" marT="7620" marB="0" anchor="ctr">
                    <a:solidFill>
                      <a:schemeClr val="accent6"/>
                    </a:solidFill>
                  </a:tcPr>
                </a:tc>
                <a:extLst>
                  <a:ext uri="{0D108BD9-81ED-4DB2-BD59-A6C34878D82A}">
                    <a16:rowId xmlns:a16="http://schemas.microsoft.com/office/drawing/2014/main" val="4054895585"/>
                  </a:ext>
                </a:extLst>
              </a:tr>
              <a:tr h="282534">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4: Ação de Minas integrada ou sequenciada com iniciativas humanitárias, de desenvolvimento, de construção da paz ou de estabilização</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729978">
                <a:tc>
                  <a:txBody>
                    <a:bodyPr/>
                    <a:lstStyle/>
                    <a:p>
                      <a:pPr algn="ctr" rtl="0" fontAlgn="ctr">
                        <a:defRPr sz="1000">
                          <a:solidFill>
                            <a:srgbClr val="002060"/>
                          </a:solidFill>
                          <a:effectLst/>
                          <a:latin typeface="Arial" panose="020B0604020202020204" pitchFamily="34" charset="0"/>
                        </a:defRPr>
                      </a:pPr>
                      <a:r>
                        <a:rPr sz="950"/>
                        <a:t>O-4.7</a:t>
                      </a:r>
                    </a:p>
                  </a:txBody>
                  <a:tcPr marL="9525" marR="9525" marT="72000" marB="36000"/>
                </a:tc>
                <a:tc>
                  <a:txBody>
                    <a:bodyPr/>
                    <a:lstStyle/>
                    <a:p>
                      <a:pPr algn="l" rtl="0" fontAlgn="ctr">
                        <a:defRPr sz="1000">
                          <a:solidFill>
                            <a:srgbClr val="002060"/>
                          </a:solidFill>
                          <a:effectLst/>
                          <a:latin typeface="Arial" panose="020B0604020202020204" pitchFamily="34" charset="0"/>
                        </a:defRPr>
                      </a:pPr>
                      <a:r>
                        <a:rPr sz="950"/>
                        <a:t>Quando apropriado, a ação de mineração contribui para a entrega do acordo de paz.</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Autorrelato </a:t>
                      </a:r>
                      <a:endParaRPr lang="en-US" sz="95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NA/ IP </a:t>
                      </a:r>
                    </a:p>
                  </a:txBody>
                  <a:tcPr marL="72000" marR="9525" marT="72000" marB="36000"/>
                </a:tc>
                <a:tc>
                  <a:txBody>
                    <a:bodyPr/>
                    <a:lstStyle/>
                    <a:p>
                      <a:pPr algn="l" fontAlgn="t">
                        <a:defRPr sz="1000">
                          <a:solidFill>
                            <a:srgbClr val="002060"/>
                          </a:solidFill>
                          <a:effectLst/>
                          <a:latin typeface="Arial" panose="020B0604020202020204" pitchFamily="34" charset="0"/>
                        </a:defRPr>
                      </a:pPr>
                      <a:r>
                        <a:rPr sz="950"/>
                        <a:t>Semestralmente </a:t>
                      </a:r>
                      <a:endParaRPr lang="en-GB" sz="95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Este indicador só é relevante quando a ação das minas faz parte dos acordos de paz. Mede até que ponto as partes interessadas em conflito demonstram compromisso com o acordo de paz através da implementação de atividades de ação anti minas como uma medida de construção de confiança. </a:t>
                      </a:r>
                    </a:p>
                  </a:txBody>
                  <a:tcPr marL="72000" marR="36000" marT="72000" marB="36000"/>
                </a:tc>
                <a:extLst>
                  <a:ext uri="{0D108BD9-81ED-4DB2-BD59-A6C34878D82A}">
                    <a16:rowId xmlns:a16="http://schemas.microsoft.com/office/drawing/2014/main" val="1704386597"/>
                  </a:ext>
                </a:extLst>
              </a:tr>
              <a:tr h="885007">
                <a:tc>
                  <a:txBody>
                    <a:bodyPr/>
                    <a:lstStyle/>
                    <a:p>
                      <a:pPr algn="ctr" rtl="0" fontAlgn="ctr">
                        <a:defRPr sz="1000">
                          <a:solidFill>
                            <a:srgbClr val="002060"/>
                          </a:solidFill>
                          <a:effectLst/>
                          <a:latin typeface="Arial" panose="020B0604020202020204" pitchFamily="34" charset="0"/>
                        </a:defRPr>
                      </a:pPr>
                      <a:r>
                        <a:rPr sz="950"/>
                        <a:t>O-4.8</a:t>
                      </a:r>
                    </a:p>
                  </a:txBody>
                  <a:tcPr marL="9525" marR="9525" marT="72000" marB="36000"/>
                </a:tc>
                <a:tc>
                  <a:txBody>
                    <a:bodyPr/>
                    <a:lstStyle/>
                    <a:p>
                      <a:pPr algn="l" rtl="0" fontAlgn="ctr">
                        <a:defRPr sz="1000">
                          <a:solidFill>
                            <a:srgbClr val="002060"/>
                          </a:solidFill>
                          <a:effectLst/>
                          <a:latin typeface="Arial" panose="020B0604020202020204" pitchFamily="34" charset="0"/>
                        </a:defRPr>
                      </a:pPr>
                      <a:r>
                        <a:rPr sz="950"/>
                        <a:t>Efeito transformador da ação das minas nas normas de género </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Pesquisas, discussão de grupos focais (FGD) </a:t>
                      </a:r>
                      <a:endParaRPr lang="en-US" sz="95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kumimoji="0" lang="en-GB"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defRPr sz="1000" kern="1200">
                          <a:solidFill>
                            <a:srgbClr val="002060"/>
                          </a:solidFill>
                          <a:effectLst/>
                          <a:latin typeface="Arial" panose="020B0604020202020204" pitchFamily="34" charset="0"/>
                          <a:ea typeface="+mn-ea"/>
                          <a:cs typeface="+mn-cs"/>
                        </a:defRPr>
                      </a:pPr>
                      <a:r>
                        <a:rPr sz="950"/>
                        <a:t>Evidências de que as mulheres desminadoras sentem que mudanças culturais dentro de suas agências estão a ocorrer e que elas têm cada vez mais voz e liderança; isso também deve considerar se a presença de mulheres desminadoras na comunidade mudou as normas sociais e as perceções da comunidade.</a:t>
                      </a:r>
                      <a:endParaRPr lang="en-US" sz="95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4263741709"/>
                  </a:ext>
                </a:extLst>
              </a:tr>
              <a:tr h="503844">
                <a:tc>
                  <a:txBody>
                    <a:bodyPr/>
                    <a:lstStyle/>
                    <a:p>
                      <a:pPr algn="ctr" rtl="0" fontAlgn="ctr">
                        <a:defRPr sz="1000">
                          <a:solidFill>
                            <a:srgbClr val="002060"/>
                          </a:solidFill>
                          <a:effectLst/>
                          <a:latin typeface="Arial" panose="020B0604020202020204" pitchFamily="34" charset="0"/>
                        </a:defRPr>
                      </a:pPr>
                      <a:r>
                        <a:rPr sz="950"/>
                        <a:t>O-4.9</a:t>
                      </a:r>
                    </a:p>
                  </a:txBody>
                  <a:tcPr marL="9525" marR="9525" marT="72000" marB="36000"/>
                </a:tc>
                <a:tc>
                  <a:txBody>
                    <a:bodyPr/>
                    <a:lstStyle/>
                    <a:p>
                      <a:pPr algn="l" rtl="0" fontAlgn="ctr">
                        <a:defRPr sz="1000">
                          <a:solidFill>
                            <a:srgbClr val="002060"/>
                          </a:solidFill>
                          <a:effectLst/>
                          <a:latin typeface="Arial" panose="020B0604020202020204" pitchFamily="34" charset="0"/>
                        </a:defRPr>
                      </a:pPr>
                      <a:r>
                        <a:rPr sz="950"/>
                        <a:t>Efeito transformador da ação de mina no contexto de conflito</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Inquéritos, FGD</a:t>
                      </a:r>
                      <a:endParaRPr lang="en-US" sz="95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kumimoji="0" lang="en-GB"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Estudos de caso sobre mudanças nas comunidades e quaisquer mudanças no contexto de conflito</a:t>
                      </a:r>
                    </a:p>
                  </a:txBody>
                  <a:tcPr marL="72000" marR="9525" marT="72000" marB="36000"/>
                </a:tc>
                <a:extLst>
                  <a:ext uri="{0D108BD9-81ED-4DB2-BD59-A6C34878D82A}">
                    <a16:rowId xmlns:a16="http://schemas.microsoft.com/office/drawing/2014/main" val="3434522298"/>
                  </a:ext>
                </a:extLst>
              </a:tr>
              <a:tr h="503844">
                <a:tc rowSpan="2">
                  <a:txBody>
                    <a:bodyPr/>
                    <a:lstStyle/>
                    <a:p>
                      <a:pPr algn="ctr" rtl="0" fontAlgn="ctr">
                        <a:defRPr sz="1000">
                          <a:solidFill>
                            <a:srgbClr val="002060"/>
                          </a:solidFill>
                          <a:effectLst/>
                          <a:latin typeface="Arial" panose="020B0604020202020204" pitchFamily="34" charset="0"/>
                        </a:defRPr>
                      </a:pPr>
                      <a:r>
                        <a:rPr sz="950"/>
                        <a:t>O-4.10</a:t>
                      </a:r>
                    </a:p>
                  </a:txBody>
                  <a:tcPr marL="9525" marR="9525" marT="72000" marB="36000"/>
                </a:tc>
                <a:tc rowSpan="2">
                  <a:txBody>
                    <a:bodyPr/>
                    <a:lstStyle/>
                    <a:p>
                      <a:pPr algn="l" rtl="0" fontAlgn="ctr">
                        <a:defRPr sz="1000">
                          <a:solidFill>
                            <a:srgbClr val="002060"/>
                          </a:solidFill>
                          <a:effectLst/>
                          <a:latin typeface="Arial" panose="020B0604020202020204" pitchFamily="34" charset="0"/>
                        </a:defRPr>
                      </a:pPr>
                      <a:r>
                        <a:rPr sz="950"/>
                        <a:t>% ou número de intervenções de ação de minas demonstrando um impacto ambiental positivo</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Grupo de Trabalho Ambiente em Ação Mineira</a:t>
                      </a:r>
                      <a:endParaRPr lang="en-GB" sz="950" b="0" i="0" u="none" strike="noStrike" dirty="0">
                        <a:solidFill>
                          <a:srgbClr val="002060"/>
                        </a:solidFill>
                        <a:effectLst/>
                        <a:latin typeface="Arial" panose="020B0604020202020204" pitchFamily="34" charset="0"/>
                      </a:endParaRPr>
                    </a:p>
                  </a:txBody>
                  <a:tcPr marL="72000" marR="9525" marT="72000" marB="36000"/>
                </a:tc>
                <a:tc rowSpan="2">
                  <a:txBody>
                    <a:bodyPr/>
                    <a:lstStyle/>
                    <a:p>
                      <a:pPr algn="l" rtl="0" fontAlgn="ctr">
                        <a:defRPr sz="1000">
                          <a:solidFill>
                            <a:srgbClr val="002060"/>
                          </a:solidFill>
                          <a:effectLst/>
                          <a:latin typeface="Arial" panose="020B0604020202020204" pitchFamily="34" charset="0"/>
                        </a:defRPr>
                      </a:pPr>
                      <a:r>
                        <a:rPr sz="950"/>
                        <a:t>Nenhum(a) </a:t>
                      </a:r>
                    </a:p>
                  </a:txBody>
                  <a:tcPr marL="72000" marR="9525" marT="72000" marB="36000"/>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kumimoji="0" lang="en-GB"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rowSpan="2">
                  <a:txBody>
                    <a:bodyPr/>
                    <a:lstStyle/>
                    <a:p>
                      <a:pPr algn="l" rtl="0" fontAlgn="ctr">
                        <a:defRPr sz="1000">
                          <a:solidFill>
                            <a:srgbClr val="002060"/>
                          </a:solidFill>
                          <a:effectLst/>
                          <a:latin typeface="Arial" panose="020B0604020202020204" pitchFamily="34" charset="0"/>
                        </a:defRPr>
                      </a:pPr>
                      <a:r>
                        <a:rPr sz="950" dirty="0"/>
                        <a:t>Este </a:t>
                      </a:r>
                      <a:r>
                        <a:rPr sz="950" dirty="0" err="1"/>
                        <a:t>indicador</a:t>
                      </a:r>
                      <a:r>
                        <a:rPr sz="950" dirty="0"/>
                        <a:t> </a:t>
                      </a:r>
                      <a:r>
                        <a:rPr sz="950" dirty="0" err="1"/>
                        <a:t>pode</a:t>
                      </a:r>
                      <a:r>
                        <a:rPr sz="950" dirty="0"/>
                        <a:t> ser </a:t>
                      </a:r>
                      <a:r>
                        <a:rPr sz="950" dirty="0" err="1"/>
                        <a:t>baseado</a:t>
                      </a:r>
                      <a:r>
                        <a:rPr sz="950" dirty="0"/>
                        <a:t> </a:t>
                      </a:r>
                      <a:r>
                        <a:rPr sz="950" dirty="0" err="1"/>
                        <a:t>em</a:t>
                      </a:r>
                      <a:r>
                        <a:rPr sz="950" dirty="0"/>
                        <a:t> </a:t>
                      </a:r>
                      <a:r>
                        <a:rPr sz="950" dirty="0" err="1"/>
                        <a:t>perguntas</a:t>
                      </a:r>
                      <a:r>
                        <a:rPr sz="950" dirty="0"/>
                        <a:t> de </a:t>
                      </a:r>
                      <a:r>
                        <a:rPr sz="950" dirty="0" err="1"/>
                        <a:t>inquéritos</a:t>
                      </a:r>
                      <a:r>
                        <a:rPr sz="950" dirty="0"/>
                        <a:t> </a:t>
                      </a:r>
                      <a:r>
                        <a:rPr sz="950" dirty="0" err="1"/>
                        <a:t>domiciliares</a:t>
                      </a:r>
                      <a:r>
                        <a:rPr sz="950" dirty="0"/>
                        <a:t>, </a:t>
                      </a:r>
                      <a:r>
                        <a:rPr sz="950" dirty="0" err="1"/>
                        <a:t>como</a:t>
                      </a:r>
                      <a:r>
                        <a:rPr sz="950" dirty="0"/>
                        <a:t> </a:t>
                      </a:r>
                      <a:r>
                        <a:rPr sz="950" kern="1200" dirty="0">
                          <a:ea typeface="+mn-ea"/>
                          <a:cs typeface="+mn-cs"/>
                        </a:rPr>
                        <a:t>5.2. </a:t>
                      </a:r>
                      <a:r>
                        <a:rPr sz="950" kern="1200" dirty="0" err="1">
                          <a:ea typeface="+mn-ea"/>
                          <a:cs typeface="+mn-cs"/>
                        </a:rPr>
                        <a:t>Em</a:t>
                      </a:r>
                      <a:r>
                        <a:rPr sz="950" kern="1200" dirty="0">
                          <a:ea typeface="+mn-ea"/>
                          <a:cs typeface="+mn-cs"/>
                        </a:rPr>
                        <a:t> </a:t>
                      </a:r>
                      <a:r>
                        <a:rPr sz="950" kern="1200" dirty="0" err="1">
                          <a:ea typeface="+mn-ea"/>
                          <a:cs typeface="+mn-cs"/>
                        </a:rPr>
                        <a:t>comparação</a:t>
                      </a:r>
                      <a:r>
                        <a:rPr sz="950" kern="1200" dirty="0">
                          <a:ea typeface="+mn-ea"/>
                          <a:cs typeface="+mn-cs"/>
                        </a:rPr>
                        <a:t> com antes da </a:t>
                      </a:r>
                      <a:r>
                        <a:rPr lang="pt-PT" sz="950" kern="1200" dirty="0">
                          <a:ea typeface="+mn-ea"/>
                          <a:cs typeface="+mn-cs"/>
                        </a:rPr>
                        <a:t>libertação</a:t>
                      </a:r>
                      <a:r>
                        <a:rPr sz="950" kern="1200" dirty="0">
                          <a:ea typeface="+mn-ea"/>
                          <a:cs typeface="+mn-cs"/>
                        </a:rPr>
                        <a:t>, sente que o </a:t>
                      </a:r>
                      <a:r>
                        <a:rPr sz="950" kern="1200" dirty="0" err="1">
                          <a:ea typeface="+mn-ea"/>
                          <a:cs typeface="+mn-cs"/>
                        </a:rPr>
                        <a:t>ambiente</a:t>
                      </a:r>
                      <a:r>
                        <a:rPr sz="950" kern="1200" dirty="0">
                          <a:ea typeface="+mn-ea"/>
                          <a:cs typeface="+mn-cs"/>
                        </a:rPr>
                        <a:t> (</a:t>
                      </a:r>
                      <a:r>
                        <a:rPr sz="950" kern="1200" dirty="0" err="1">
                          <a:ea typeface="+mn-ea"/>
                          <a:cs typeface="+mn-cs"/>
                        </a:rPr>
                        <a:t>cobertura</a:t>
                      </a:r>
                      <a:r>
                        <a:rPr sz="950" kern="1200" dirty="0">
                          <a:ea typeface="+mn-ea"/>
                          <a:cs typeface="+mn-cs"/>
                        </a:rPr>
                        <a:t> </a:t>
                      </a:r>
                      <a:r>
                        <a:rPr sz="950" kern="1200" dirty="0" err="1">
                          <a:ea typeface="+mn-ea"/>
                          <a:cs typeface="+mn-cs"/>
                        </a:rPr>
                        <a:t>florestal</a:t>
                      </a:r>
                      <a:r>
                        <a:rPr sz="950" kern="1200" dirty="0">
                          <a:ea typeface="+mn-ea"/>
                          <a:cs typeface="+mn-cs"/>
                        </a:rPr>
                        <a:t>, </a:t>
                      </a:r>
                      <a:r>
                        <a:rPr sz="950" kern="1200" dirty="0" err="1">
                          <a:ea typeface="+mn-ea"/>
                          <a:cs typeface="+mn-cs"/>
                        </a:rPr>
                        <a:t>qualidade</a:t>
                      </a:r>
                      <a:r>
                        <a:rPr sz="950" kern="1200" dirty="0">
                          <a:ea typeface="+mn-ea"/>
                          <a:cs typeface="+mn-cs"/>
                        </a:rPr>
                        <a:t> do solo e da </a:t>
                      </a:r>
                      <a:r>
                        <a:rPr sz="950" kern="1200" dirty="0" err="1">
                          <a:ea typeface="+mn-ea"/>
                          <a:cs typeface="+mn-cs"/>
                        </a:rPr>
                        <a:t>água</a:t>
                      </a:r>
                      <a:r>
                        <a:rPr sz="950" kern="1200" dirty="0">
                          <a:ea typeface="+mn-ea"/>
                          <a:cs typeface="+mn-cs"/>
                        </a:rPr>
                        <a:t>, </a:t>
                      </a:r>
                      <a:r>
                        <a:rPr sz="950" kern="1200" dirty="0" err="1">
                          <a:ea typeface="+mn-ea"/>
                          <a:cs typeface="+mn-cs"/>
                        </a:rPr>
                        <a:t>qualidade</a:t>
                      </a:r>
                      <a:r>
                        <a:rPr sz="950" kern="1200" dirty="0">
                          <a:ea typeface="+mn-ea"/>
                          <a:cs typeface="+mn-cs"/>
                        </a:rPr>
                        <a:t> do </a:t>
                      </a:r>
                      <a:r>
                        <a:rPr sz="950" kern="1200" dirty="0" err="1">
                          <a:ea typeface="+mn-ea"/>
                          <a:cs typeface="+mn-cs"/>
                        </a:rPr>
                        <a:t>ar</a:t>
                      </a:r>
                      <a:r>
                        <a:rPr sz="950" kern="1200" dirty="0">
                          <a:ea typeface="+mn-ea"/>
                          <a:cs typeface="+mn-cs"/>
                        </a:rPr>
                        <a:t>) </a:t>
                      </a:r>
                      <a:r>
                        <a:rPr sz="950" kern="1200" dirty="0" err="1">
                          <a:ea typeface="+mn-ea"/>
                          <a:cs typeface="+mn-cs"/>
                        </a:rPr>
                        <a:t>mudou</a:t>
                      </a:r>
                      <a:r>
                        <a:rPr sz="950" kern="1200" dirty="0">
                          <a:ea typeface="+mn-ea"/>
                          <a:cs typeface="+mn-cs"/>
                        </a:rPr>
                        <a:t>? </a:t>
                      </a:r>
                      <a:r>
                        <a:rPr sz="950" kern="1200" dirty="0" err="1">
                          <a:ea typeface="+mn-ea"/>
                          <a:cs typeface="+mn-cs"/>
                        </a:rPr>
                        <a:t>Classifique</a:t>
                      </a:r>
                      <a:r>
                        <a:rPr sz="950" kern="1200" dirty="0">
                          <a:ea typeface="+mn-ea"/>
                          <a:cs typeface="+mn-cs"/>
                        </a:rPr>
                        <a:t> a </a:t>
                      </a:r>
                      <a:r>
                        <a:rPr sz="950" kern="1200" dirty="0" err="1">
                          <a:ea typeface="+mn-ea"/>
                          <a:cs typeface="+mn-cs"/>
                        </a:rPr>
                        <a:t>sua</a:t>
                      </a:r>
                      <a:r>
                        <a:rPr sz="950" kern="1200" dirty="0">
                          <a:ea typeface="+mn-ea"/>
                          <a:cs typeface="+mn-cs"/>
                        </a:rPr>
                        <a:t> </a:t>
                      </a:r>
                      <a:r>
                        <a:rPr sz="950" kern="1200" dirty="0" err="1">
                          <a:ea typeface="+mn-ea"/>
                          <a:cs typeface="+mn-cs"/>
                        </a:rPr>
                        <a:t>resposta</a:t>
                      </a:r>
                      <a:r>
                        <a:rPr sz="950" kern="1200" dirty="0">
                          <a:ea typeface="+mn-ea"/>
                          <a:cs typeface="+mn-cs"/>
                        </a:rPr>
                        <a:t> </a:t>
                      </a:r>
                      <a:r>
                        <a:rPr sz="950" kern="1200" dirty="0" err="1">
                          <a:ea typeface="+mn-ea"/>
                          <a:cs typeface="+mn-cs"/>
                        </a:rPr>
                        <a:t>numa</a:t>
                      </a:r>
                      <a:r>
                        <a:rPr sz="950" kern="1200" dirty="0">
                          <a:ea typeface="+mn-ea"/>
                          <a:cs typeface="+mn-cs"/>
                        </a:rPr>
                        <a:t> </a:t>
                      </a:r>
                      <a:r>
                        <a:rPr sz="950" kern="1200" dirty="0" err="1">
                          <a:ea typeface="+mn-ea"/>
                          <a:cs typeface="+mn-cs"/>
                        </a:rPr>
                        <a:t>escala</a:t>
                      </a:r>
                      <a:r>
                        <a:rPr sz="950" kern="1200" dirty="0">
                          <a:ea typeface="+mn-ea"/>
                          <a:cs typeface="+mn-cs"/>
                        </a:rPr>
                        <a:t> de </a:t>
                      </a:r>
                      <a:r>
                        <a:rPr sz="950" kern="1200" dirty="0" err="1">
                          <a:ea typeface="+mn-ea"/>
                          <a:cs typeface="+mn-cs"/>
                        </a:rPr>
                        <a:t>classificação</a:t>
                      </a:r>
                      <a:r>
                        <a:rPr sz="950" kern="1200" dirty="0">
                          <a:ea typeface="+mn-ea"/>
                          <a:cs typeface="+mn-cs"/>
                        </a:rPr>
                        <a:t> de 1 a 5, </a:t>
                      </a:r>
                      <a:r>
                        <a:rPr sz="950" kern="1200" dirty="0" err="1">
                          <a:ea typeface="+mn-ea"/>
                          <a:cs typeface="+mn-cs"/>
                        </a:rPr>
                        <a:t>em</a:t>
                      </a:r>
                      <a:r>
                        <a:rPr sz="950" kern="1200" dirty="0">
                          <a:ea typeface="+mn-ea"/>
                          <a:cs typeface="+mn-cs"/>
                        </a:rPr>
                        <a:t> que 1 se </a:t>
                      </a:r>
                      <a:r>
                        <a:rPr sz="950" kern="1200" dirty="0" err="1">
                          <a:ea typeface="+mn-ea"/>
                          <a:cs typeface="+mn-cs"/>
                        </a:rPr>
                        <a:t>refere</a:t>
                      </a:r>
                      <a:r>
                        <a:rPr sz="950" kern="1200" dirty="0">
                          <a:ea typeface="+mn-ea"/>
                          <a:cs typeface="+mn-cs"/>
                        </a:rPr>
                        <a:t> a "</a:t>
                      </a:r>
                      <a:r>
                        <a:rPr sz="950" kern="1200" dirty="0" err="1">
                          <a:ea typeface="+mn-ea"/>
                          <a:cs typeface="+mn-cs"/>
                        </a:rPr>
                        <a:t>deteriorou</a:t>
                      </a:r>
                      <a:r>
                        <a:rPr sz="950" kern="1200" dirty="0">
                          <a:ea typeface="+mn-ea"/>
                          <a:cs typeface="+mn-cs"/>
                        </a:rPr>
                        <a:t>-se </a:t>
                      </a:r>
                      <a:r>
                        <a:rPr sz="950" kern="1200" dirty="0" err="1">
                          <a:ea typeface="+mn-ea"/>
                          <a:cs typeface="+mn-cs"/>
                        </a:rPr>
                        <a:t>muito</a:t>
                      </a:r>
                      <a:r>
                        <a:rPr sz="950" kern="1200" dirty="0">
                          <a:ea typeface="+mn-ea"/>
                          <a:cs typeface="+mn-cs"/>
                        </a:rPr>
                        <a:t>" e 5 a "</a:t>
                      </a:r>
                      <a:r>
                        <a:rPr sz="950" kern="1200" dirty="0" err="1">
                          <a:ea typeface="+mn-ea"/>
                          <a:cs typeface="+mn-cs"/>
                        </a:rPr>
                        <a:t>melhorou</a:t>
                      </a:r>
                      <a:r>
                        <a:rPr sz="950" kern="1200" dirty="0">
                          <a:ea typeface="+mn-ea"/>
                          <a:cs typeface="+mn-cs"/>
                        </a:rPr>
                        <a:t> </a:t>
                      </a:r>
                      <a:r>
                        <a:rPr sz="950" kern="1200" dirty="0" err="1">
                          <a:ea typeface="+mn-ea"/>
                          <a:cs typeface="+mn-cs"/>
                        </a:rPr>
                        <a:t>muito</a:t>
                      </a:r>
                      <a:r>
                        <a:rPr sz="950" kern="1200" dirty="0">
                          <a:ea typeface="+mn-ea"/>
                          <a:cs typeface="+mn-cs"/>
                        </a:rPr>
                        <a:t>". </a:t>
                      </a:r>
                      <a:r>
                        <a:rPr sz="950" kern="1200" dirty="0" err="1">
                          <a:ea typeface="+mn-ea"/>
                          <a:cs typeface="+mn-cs"/>
                        </a:rPr>
                        <a:t>Ou</a:t>
                      </a:r>
                      <a:r>
                        <a:rPr sz="950" kern="1200" dirty="0">
                          <a:ea typeface="+mn-ea"/>
                          <a:cs typeface="+mn-cs"/>
                        </a:rPr>
                        <a:t> o </a:t>
                      </a:r>
                      <a:r>
                        <a:rPr sz="950" kern="1200" dirty="0" err="1">
                          <a:ea typeface="+mn-ea"/>
                          <a:cs typeface="+mn-cs"/>
                        </a:rPr>
                        <a:t>indicador</a:t>
                      </a:r>
                      <a:r>
                        <a:rPr sz="950" kern="1200" dirty="0">
                          <a:ea typeface="+mn-ea"/>
                          <a:cs typeface="+mn-cs"/>
                        </a:rPr>
                        <a:t> </a:t>
                      </a:r>
                      <a:r>
                        <a:rPr sz="950" kern="1200" dirty="0" err="1">
                          <a:ea typeface="+mn-ea"/>
                          <a:cs typeface="+mn-cs"/>
                        </a:rPr>
                        <a:t>pode</a:t>
                      </a:r>
                      <a:r>
                        <a:rPr sz="950" kern="1200" dirty="0">
                          <a:ea typeface="+mn-ea"/>
                          <a:cs typeface="+mn-cs"/>
                        </a:rPr>
                        <a:t> ser </a:t>
                      </a:r>
                      <a:r>
                        <a:rPr sz="950" kern="1200" dirty="0" err="1">
                          <a:ea typeface="+mn-ea"/>
                          <a:cs typeface="+mn-cs"/>
                        </a:rPr>
                        <a:t>baseado</a:t>
                      </a:r>
                      <a:r>
                        <a:rPr sz="950" kern="1200" dirty="0">
                          <a:ea typeface="+mn-ea"/>
                          <a:cs typeface="+mn-cs"/>
                        </a:rPr>
                        <a:t> </a:t>
                      </a:r>
                      <a:r>
                        <a:rPr sz="950" kern="1200" dirty="0" err="1">
                          <a:ea typeface="+mn-ea"/>
                          <a:cs typeface="+mn-cs"/>
                        </a:rPr>
                        <a:t>em</a:t>
                      </a:r>
                      <a:r>
                        <a:rPr sz="950" kern="1200" dirty="0">
                          <a:ea typeface="+mn-ea"/>
                          <a:cs typeface="+mn-cs"/>
                        </a:rPr>
                        <a:t> FDG de </a:t>
                      </a:r>
                      <a:r>
                        <a:rPr sz="950" kern="1200" dirty="0" err="1">
                          <a:ea typeface="+mn-ea"/>
                          <a:cs typeface="+mn-cs"/>
                        </a:rPr>
                        <a:t>ambiente</a:t>
                      </a:r>
                      <a:r>
                        <a:rPr sz="950" kern="1200" dirty="0">
                          <a:ea typeface="+mn-ea"/>
                          <a:cs typeface="+mn-cs"/>
                        </a:rPr>
                        <a:t> </a:t>
                      </a:r>
                      <a:r>
                        <a:rPr sz="950" kern="1200" dirty="0" err="1">
                          <a:ea typeface="+mn-ea"/>
                          <a:cs typeface="+mn-cs"/>
                        </a:rPr>
                        <a:t>focado</a:t>
                      </a:r>
                      <a:r>
                        <a:rPr sz="950" kern="1200" dirty="0">
                          <a:ea typeface="+mn-ea"/>
                          <a:cs typeface="+mn-cs"/>
                        </a:rPr>
                        <a:t> </a:t>
                      </a:r>
                      <a:r>
                        <a:rPr sz="950" kern="1200" dirty="0" err="1">
                          <a:ea typeface="+mn-ea"/>
                          <a:cs typeface="+mn-cs"/>
                        </a:rPr>
                        <a:t>ou</a:t>
                      </a:r>
                      <a:r>
                        <a:rPr sz="950" kern="1200" dirty="0">
                          <a:ea typeface="+mn-ea"/>
                          <a:cs typeface="+mn-cs"/>
                        </a:rPr>
                        <a:t> </a:t>
                      </a:r>
                      <a:r>
                        <a:rPr sz="950" kern="1200" dirty="0" err="1">
                          <a:ea typeface="+mn-ea"/>
                          <a:cs typeface="+mn-cs"/>
                        </a:rPr>
                        <a:t>pesquisas</a:t>
                      </a:r>
                      <a:r>
                        <a:rPr sz="950" kern="1200" dirty="0">
                          <a:ea typeface="+mn-ea"/>
                          <a:cs typeface="+mn-cs"/>
                        </a:rPr>
                        <a:t>. </a:t>
                      </a:r>
                      <a:endParaRPr lang="en-US" sz="950" b="0" i="0" u="none" strike="noStrike" dirty="0">
                        <a:solidFill>
                          <a:srgbClr val="002060"/>
                        </a:solidFill>
                        <a:effectLst/>
                        <a:latin typeface="Arial" panose="020B0604020202020204" pitchFamily="34" charset="0"/>
                      </a:endParaRPr>
                    </a:p>
                  </a:txBody>
                  <a:tcPr marL="72000" marR="9525" marT="72000" marB="36000"/>
                </a:tc>
                <a:extLst>
                  <a:ext uri="{0D108BD9-81ED-4DB2-BD59-A6C34878D82A}">
                    <a16:rowId xmlns:a16="http://schemas.microsoft.com/office/drawing/2014/main" val="1126974535"/>
                  </a:ext>
                </a:extLst>
              </a:tr>
              <a:tr h="574950">
                <a:tc vMerge="1">
                  <a:txBody>
                    <a:bodyPr/>
                    <a:lstStyle/>
                    <a:p>
                      <a:endParaRPr lang="en-GB"/>
                    </a:p>
                  </a:txBody>
                  <a:tcPr/>
                </a:tc>
                <a:tc vMerge="1">
                  <a:txBody>
                    <a:bodyPr/>
                    <a:lstStyle/>
                    <a:p>
                      <a:endParaRPr lang="en-GB"/>
                    </a:p>
                  </a:txBody>
                  <a:tcPr/>
                </a:tc>
                <a:tc>
                  <a:txBody>
                    <a:bodyPr/>
                    <a:lstStyle/>
                    <a:p>
                      <a:pPr>
                        <a:defRPr sz="1000" u="sng">
                          <a:solidFill>
                            <a:schemeClr val="accent1"/>
                          </a:solidFill>
                          <a:effectLst/>
                          <a:latin typeface="Arial" panose="020B0604020202020204" pitchFamily="34" charset="0"/>
                          <a:hlinkClick r:id="rId3">
                            <a:extLst>
                              <a:ext uri="{A12FA001-AC4F-418D-AE19-62706E023703}">
                                <ahyp:hlinkClr xmlns:ahyp="http://schemas.microsoft.com/office/drawing/2018/hyperlinkcolor" val="tx"/>
                              </a:ext>
                            </a:extLst>
                          </a:hlinkClick>
                        </a:defRPr>
                      </a:pPr>
                      <a:r>
                        <a:rPr sz="950"/>
                        <a:t>(Levantamento de práticas ambientais em ação de mina - CEOBS)</a:t>
                      </a:r>
                      <a:endParaRPr lang="en-GB" sz="950" b="0" i="0" dirty="0">
                        <a:solidFill>
                          <a:schemeClr val="accent1"/>
                        </a:solidFill>
                        <a:latin typeface="Arial" panose="020B0604020202020204" pitchFamily="34" charset="0"/>
                      </a:endParaRPr>
                    </a:p>
                  </a:txBody>
                  <a:tcPr marL="72000" marR="9525" marT="72000" marB="36000"/>
                </a:tc>
                <a:tc vMerge="1">
                  <a:txBody>
                    <a:bodyPr/>
                    <a:lstStyle/>
                    <a:p>
                      <a:endParaRPr lang="en-GB"/>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1535115"/>
                  </a:ext>
                </a:extLst>
              </a:tr>
              <a:tr h="729978">
                <a:tc>
                  <a:txBody>
                    <a:bodyPr/>
                    <a:lstStyle/>
                    <a:p>
                      <a:pPr algn="ctr" rtl="0" fontAlgn="ctr">
                        <a:defRPr sz="1000">
                          <a:solidFill>
                            <a:srgbClr val="002060"/>
                          </a:solidFill>
                          <a:effectLst/>
                          <a:latin typeface="Arial" panose="020B0604020202020204" pitchFamily="34" charset="0"/>
                        </a:defRPr>
                      </a:pPr>
                      <a:r>
                        <a:rPr sz="950"/>
                        <a:t>O-4.11</a:t>
                      </a:r>
                    </a:p>
                  </a:txBody>
                  <a:tcPr marL="9525" marR="9525" marT="72000" marB="36000"/>
                </a:tc>
                <a:tc>
                  <a:txBody>
                    <a:bodyPr/>
                    <a:lstStyle/>
                    <a:p>
                      <a:pPr algn="l" rtl="0" fontAlgn="ctr">
                        <a:defRPr sz="1000">
                          <a:solidFill>
                            <a:srgbClr val="002060"/>
                          </a:solidFill>
                          <a:effectLst/>
                          <a:latin typeface="Arial" panose="020B0604020202020204" pitchFamily="34" charset="0"/>
                        </a:defRPr>
                      </a:pPr>
                      <a:r>
                        <a:rPr sz="950"/>
                        <a:t>Número de beneficiários de planos conjuntos entre parceiros de execução e outros intervenientes nos domínios do desenvolvimento, humanitário, da paz, da estabilização ou do ambiente</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Registos de participantes de atividades, planos de trabalho. </a:t>
                      </a:r>
                      <a:endParaRPr lang="en-US" sz="95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kumimoji="0" lang="en-GB"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Isto mede o número de beneficiários de quaisquer iniciativas conjuntas ou sequenciadas entre a ação de minas e a programação de desenvolvimento/humanitária/de paz ou de estabilização. Esta programação conjunta ou sequenciada pode ser baseada em acordos formais ou informais. </a:t>
                      </a:r>
                      <a:endParaRPr lang="en-US" sz="950" b="0" i="0" u="none" strike="noStrike" dirty="0">
                        <a:solidFill>
                          <a:srgbClr val="002060"/>
                        </a:solidFill>
                        <a:effectLst/>
                        <a:latin typeface="Arial" panose="020B0604020202020204" pitchFamily="34" charset="0"/>
                      </a:endParaRPr>
                    </a:p>
                  </a:txBody>
                  <a:tcPr marL="72000" marR="9525" marT="72000" marB="36000"/>
                </a:tc>
                <a:extLst>
                  <a:ext uri="{0D108BD9-81ED-4DB2-BD59-A6C34878D82A}">
                    <a16:rowId xmlns:a16="http://schemas.microsoft.com/office/drawing/2014/main" val="1356362601"/>
                  </a:ext>
                </a:extLst>
              </a:tr>
              <a:tr h="612000">
                <a:tc>
                  <a:txBody>
                    <a:bodyPr/>
                    <a:lstStyle/>
                    <a:p>
                      <a:pPr algn="ctr" rtl="0" fontAlgn="ctr">
                        <a:defRPr sz="1000">
                          <a:solidFill>
                            <a:srgbClr val="002060"/>
                          </a:solidFill>
                          <a:effectLst/>
                          <a:latin typeface="Arial" panose="020B0604020202020204" pitchFamily="34" charset="0"/>
                        </a:defRPr>
                      </a:pPr>
                      <a:r>
                        <a:rPr sz="950"/>
                        <a:t>O-4.12</a:t>
                      </a:r>
                    </a:p>
                  </a:txBody>
                  <a:tcPr marL="9525" marR="9525" marT="72000" marB="36000"/>
                </a:tc>
                <a:tc>
                  <a:txBody>
                    <a:bodyPr/>
                    <a:lstStyle/>
                    <a:p>
                      <a:pPr algn="l" rtl="0" fontAlgn="ctr">
                        <a:defRPr sz="1000">
                          <a:solidFill>
                            <a:srgbClr val="002060"/>
                          </a:solidFill>
                          <a:effectLst/>
                          <a:latin typeface="Arial" panose="020B0604020202020204" pitchFamily="34" charset="0"/>
                        </a:defRPr>
                      </a:pPr>
                      <a:r>
                        <a:rPr sz="950"/>
                        <a:t>% de membros da comunidade relatando que foram consultados como parte do processo de reintegração de ex-combatentes e que apoiam os esforços de reintegração</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Inquéritos, FGD</a:t>
                      </a: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PD (Processamento de dados)</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sz="950"/>
                        <a:t>Semestralmente</a:t>
                      </a:r>
                      <a:endParaRPr kumimoji="0" lang="en-GB"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Este indicador aplica-se apenas aos programas de ação anti minas que utilizam a ação anti minas para a desmobilização, o desarmamento e a reintegração dos ex-combatentes. </a:t>
                      </a:r>
                    </a:p>
                  </a:txBody>
                  <a:tcPr marL="72000" marR="9525" marT="72000" marB="36000"/>
                </a:tc>
                <a:extLst>
                  <a:ext uri="{0D108BD9-81ED-4DB2-BD59-A6C34878D82A}">
                    <a16:rowId xmlns:a16="http://schemas.microsoft.com/office/drawing/2014/main" val="3459420812"/>
                  </a:ext>
                </a:extLst>
              </a:tr>
              <a:tr h="729978">
                <a:tc>
                  <a:txBody>
                    <a:bodyPr/>
                    <a:lstStyle/>
                    <a:p>
                      <a:pPr algn="ctr" rtl="0" fontAlgn="ctr">
                        <a:defRPr sz="1000">
                          <a:solidFill>
                            <a:srgbClr val="002060"/>
                          </a:solidFill>
                          <a:effectLst/>
                          <a:latin typeface="Arial" panose="020B0604020202020204" pitchFamily="34" charset="0"/>
                        </a:defRPr>
                      </a:pPr>
                      <a:r>
                        <a:rPr sz="950"/>
                        <a:t>O-4.13</a:t>
                      </a:r>
                    </a:p>
                  </a:txBody>
                  <a:tcPr marL="9525" marR="9525" marT="72000" marB="36000"/>
                </a:tc>
                <a:tc>
                  <a:txBody>
                    <a:bodyPr/>
                    <a:lstStyle/>
                    <a:p>
                      <a:pPr algn="l" rtl="0" fontAlgn="ctr">
                        <a:defRPr sz="1000">
                          <a:solidFill>
                            <a:srgbClr val="002060"/>
                          </a:solidFill>
                          <a:effectLst/>
                          <a:latin typeface="Arial" panose="020B0604020202020204" pitchFamily="34" charset="0"/>
                        </a:defRPr>
                      </a:pPr>
                      <a:r>
                        <a:rPr sz="950"/>
                        <a:t>Redução dos incentivos ao acesso a armas e munições</a:t>
                      </a:r>
                    </a:p>
                  </a:txBody>
                  <a:tcPr marL="72000" marR="72000" marT="72000" marB="36000"/>
                </a:tc>
                <a:tc>
                  <a:txBody>
                    <a:bodyPr/>
                    <a:lstStyle/>
                    <a:p>
                      <a:pPr algn="l" rtl="0" fontAlgn="ctr">
                        <a:defRPr sz="1000">
                          <a:solidFill>
                            <a:srgbClr val="002060"/>
                          </a:solidFill>
                          <a:effectLst/>
                          <a:latin typeface="Arial" panose="020B0604020202020204" pitchFamily="34" charset="0"/>
                        </a:defRPr>
                      </a:pPr>
                      <a:r>
                        <a:rPr sz="950"/>
                        <a:t>Estudos de caso</a:t>
                      </a:r>
                      <a:endParaRPr lang="en-US" sz="95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defRPr sz="1000">
                          <a:solidFill>
                            <a:srgbClr val="002060"/>
                          </a:solidFill>
                          <a:effectLst/>
                          <a:latin typeface="Arial" panose="020B0604020202020204" pitchFamily="34" charset="0"/>
                        </a:defRPr>
                      </a:pPr>
                      <a:r>
                        <a:rPr sz="950"/>
                        <a:t>Avaliação de PI</a:t>
                      </a:r>
                    </a:p>
                  </a:txBody>
                  <a:tcPr marL="72000" marR="9525" marT="72000" marB="36000"/>
                </a:tc>
                <a:tc>
                  <a:txBody>
                    <a:bodyPr/>
                    <a:lstStyle/>
                    <a:p>
                      <a:pPr algn="l" fontAlgn="t">
                        <a:defRPr sz="1000">
                          <a:solidFill>
                            <a:srgbClr val="002060"/>
                          </a:solidFill>
                          <a:effectLst/>
                          <a:latin typeface="Arial" panose="020B0604020202020204" pitchFamily="34" charset="0"/>
                        </a:defRPr>
                      </a:pPr>
                      <a:r>
                        <a:rPr sz="950"/>
                        <a:t>Semestral/anualmente </a:t>
                      </a:r>
                    </a:p>
                  </a:txBody>
                  <a:tcPr marL="72000" marR="9525" marT="72000" marB="36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dirty="0" err="1"/>
                        <a:t>Estudo</a:t>
                      </a:r>
                      <a:r>
                        <a:rPr sz="950" dirty="0"/>
                        <a:t> de </a:t>
                      </a:r>
                      <a:r>
                        <a:rPr sz="950" dirty="0" err="1"/>
                        <a:t>caso</a:t>
                      </a:r>
                      <a:r>
                        <a:rPr sz="950" dirty="0"/>
                        <a:t> para </a:t>
                      </a:r>
                      <a:r>
                        <a:rPr sz="950" dirty="0" err="1"/>
                        <a:t>delinear</a:t>
                      </a:r>
                      <a:r>
                        <a:rPr sz="950" dirty="0"/>
                        <a:t> </a:t>
                      </a:r>
                      <a:r>
                        <a:rPr sz="950" dirty="0" err="1"/>
                        <a:t>até</a:t>
                      </a:r>
                      <a:r>
                        <a:rPr sz="950" dirty="0"/>
                        <a:t> que </a:t>
                      </a:r>
                      <a:r>
                        <a:rPr sz="950" dirty="0" err="1"/>
                        <a:t>ponto</a:t>
                      </a:r>
                      <a:r>
                        <a:rPr sz="950" dirty="0"/>
                        <a:t> as </a:t>
                      </a:r>
                      <a:r>
                        <a:rPr sz="950" dirty="0" err="1"/>
                        <a:t>atividades</a:t>
                      </a:r>
                      <a:r>
                        <a:rPr sz="950" dirty="0"/>
                        <a:t> de </a:t>
                      </a:r>
                      <a:r>
                        <a:rPr sz="950" dirty="0" err="1"/>
                        <a:t>ação</a:t>
                      </a:r>
                      <a:r>
                        <a:rPr sz="950" dirty="0"/>
                        <a:t> de minas </a:t>
                      </a:r>
                      <a:r>
                        <a:rPr sz="950" dirty="0" err="1"/>
                        <a:t>estão</a:t>
                      </a:r>
                      <a:r>
                        <a:rPr sz="950" dirty="0"/>
                        <a:t> </a:t>
                      </a:r>
                      <a:r>
                        <a:rPr sz="950" dirty="0" err="1"/>
                        <a:t>reduzindo</a:t>
                      </a:r>
                      <a:r>
                        <a:rPr sz="950" dirty="0"/>
                        <a:t> </a:t>
                      </a:r>
                      <a:r>
                        <a:rPr sz="950" dirty="0" err="1"/>
                        <a:t>os</a:t>
                      </a:r>
                      <a:r>
                        <a:rPr sz="950" dirty="0"/>
                        <a:t> </a:t>
                      </a:r>
                      <a:r>
                        <a:rPr sz="950" dirty="0" err="1"/>
                        <a:t>incentivos</a:t>
                      </a:r>
                      <a:r>
                        <a:rPr sz="950" dirty="0"/>
                        <a:t> para o </a:t>
                      </a:r>
                      <a:r>
                        <a:rPr sz="950" dirty="0" err="1"/>
                        <a:t>acesso</a:t>
                      </a:r>
                      <a:r>
                        <a:rPr sz="950" dirty="0"/>
                        <a:t> a </a:t>
                      </a:r>
                      <a:r>
                        <a:rPr sz="950" dirty="0" err="1"/>
                        <a:t>armas</a:t>
                      </a:r>
                      <a:r>
                        <a:rPr sz="950" dirty="0"/>
                        <a:t> e </a:t>
                      </a:r>
                      <a:r>
                        <a:rPr sz="950" dirty="0" err="1"/>
                        <a:t>munições</a:t>
                      </a:r>
                      <a:r>
                        <a:rPr sz="950" dirty="0"/>
                        <a:t>. Este </a:t>
                      </a:r>
                      <a:r>
                        <a:rPr sz="950" dirty="0" err="1"/>
                        <a:t>indicador</a:t>
                      </a:r>
                      <a:r>
                        <a:rPr sz="950" dirty="0"/>
                        <a:t> centra-se </a:t>
                      </a:r>
                      <a:r>
                        <a:rPr sz="950" dirty="0" err="1"/>
                        <a:t>nas</a:t>
                      </a:r>
                      <a:r>
                        <a:rPr sz="950" dirty="0"/>
                        <a:t> </a:t>
                      </a:r>
                      <a:r>
                        <a:rPr sz="950" dirty="0" err="1"/>
                        <a:t>ligações</a:t>
                      </a:r>
                      <a:r>
                        <a:rPr sz="950" dirty="0"/>
                        <a:t> entre a </a:t>
                      </a:r>
                      <a:r>
                        <a:rPr sz="950" dirty="0" err="1"/>
                        <a:t>ação</a:t>
                      </a:r>
                      <a:r>
                        <a:rPr sz="950" dirty="0"/>
                        <a:t> </a:t>
                      </a:r>
                      <a:r>
                        <a:rPr sz="950" dirty="0" err="1"/>
                        <a:t>mineira</a:t>
                      </a:r>
                      <a:r>
                        <a:rPr sz="950" dirty="0"/>
                        <a:t> e as </a:t>
                      </a:r>
                      <a:r>
                        <a:rPr sz="950" dirty="0" err="1"/>
                        <a:t>iniciativas</a:t>
                      </a:r>
                      <a:r>
                        <a:rPr sz="950" dirty="0"/>
                        <a:t> de </a:t>
                      </a:r>
                      <a:r>
                        <a:rPr sz="950" dirty="0" err="1"/>
                        <a:t>estabilização</a:t>
                      </a:r>
                      <a:r>
                        <a:rPr sz="950" dirty="0"/>
                        <a:t> e de </a:t>
                      </a:r>
                      <a:r>
                        <a:rPr sz="950" dirty="0" err="1"/>
                        <a:t>consolidação</a:t>
                      </a:r>
                      <a:r>
                        <a:rPr sz="950" dirty="0"/>
                        <a:t> da </a:t>
                      </a:r>
                      <a:r>
                        <a:rPr sz="950" dirty="0" err="1"/>
                        <a:t>paz</a:t>
                      </a:r>
                      <a:r>
                        <a:rPr sz="950" dirty="0"/>
                        <a:t>. </a:t>
                      </a:r>
                    </a:p>
                  </a:txBody>
                  <a:tcPr marL="72000" marR="9525" marT="72000" marB="108000"/>
                </a:tc>
                <a:extLst>
                  <a:ext uri="{0D108BD9-81ED-4DB2-BD59-A6C34878D82A}">
                    <a16:rowId xmlns:a16="http://schemas.microsoft.com/office/drawing/2014/main" val="3026746874"/>
                  </a:ext>
                </a:extLst>
              </a:tr>
            </a:tbl>
          </a:graphicData>
        </a:graphic>
      </p:graphicFrame>
      <p:sp>
        <p:nvSpPr>
          <p:cNvPr id="2" name="Rectangle 1">
            <a:extLst>
              <a:ext uri="{FF2B5EF4-FFF2-40B4-BE49-F238E27FC236}">
                <a16:creationId xmlns:a16="http://schemas.microsoft.com/office/drawing/2014/main" id="{1C91BB70-3548-42FC-D4FE-97CB7A26A634}"/>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0376508-30F2-AB04-0195-07AF65313107}"/>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em negrito</a:t>
            </a:r>
          </a:p>
        </p:txBody>
      </p:sp>
      <p:sp>
        <p:nvSpPr>
          <p:cNvPr id="4" name="Slide Number Placeholder 5">
            <a:extLst>
              <a:ext uri="{FF2B5EF4-FFF2-40B4-BE49-F238E27FC236}">
                <a16:creationId xmlns:a16="http://schemas.microsoft.com/office/drawing/2014/main" id="{1A4B1619-A145-5621-9397-EF2881984527}"/>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60</a:t>
            </a:fld>
            <a:endParaRPr lang="en-GB" sz="1050" dirty="0"/>
          </a:p>
        </p:txBody>
      </p:sp>
    </p:spTree>
    <p:extLst>
      <p:ext uri="{BB962C8B-B14F-4D97-AF65-F5344CB8AC3E}">
        <p14:creationId xmlns:p14="http://schemas.microsoft.com/office/powerpoint/2010/main" val="3022886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566505124"/>
              </p:ext>
            </p:extLst>
          </p:nvPr>
        </p:nvGraphicFramePr>
        <p:xfrm>
          <a:off x="408992" y="634365"/>
          <a:ext cx="11439838" cy="6040971"/>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2793815">
                  <a:extLst>
                    <a:ext uri="{9D8B030D-6E8A-4147-A177-3AD203B41FA5}">
                      <a16:colId xmlns:a16="http://schemas.microsoft.com/office/drawing/2014/main" val="2213462879"/>
                    </a:ext>
                  </a:extLst>
                </a:gridCol>
                <a:gridCol w="1148060">
                  <a:extLst>
                    <a:ext uri="{9D8B030D-6E8A-4147-A177-3AD203B41FA5}">
                      <a16:colId xmlns:a16="http://schemas.microsoft.com/office/drawing/2014/main" val="3573652267"/>
                    </a:ext>
                  </a:extLst>
                </a:gridCol>
                <a:gridCol w="914400">
                  <a:extLst>
                    <a:ext uri="{9D8B030D-6E8A-4147-A177-3AD203B41FA5}">
                      <a16:colId xmlns:a16="http://schemas.microsoft.com/office/drawing/2014/main" val="2121565369"/>
                    </a:ext>
                  </a:extLst>
                </a:gridCol>
                <a:gridCol w="957187">
                  <a:extLst>
                    <a:ext uri="{9D8B030D-6E8A-4147-A177-3AD203B41FA5}">
                      <a16:colId xmlns:a16="http://schemas.microsoft.com/office/drawing/2014/main" val="3454148099"/>
                    </a:ext>
                  </a:extLst>
                </a:gridCol>
                <a:gridCol w="5107788">
                  <a:extLst>
                    <a:ext uri="{9D8B030D-6E8A-4147-A177-3AD203B41FA5}">
                      <a16:colId xmlns:a16="http://schemas.microsoft.com/office/drawing/2014/main" val="612197582"/>
                    </a:ext>
                  </a:extLst>
                </a:gridCol>
              </a:tblGrid>
              <a:tr h="305435">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Proprietário</a:t>
                      </a:r>
                      <a:endParaRPr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Frequência</a:t>
                      </a:r>
                      <a:endParaRPr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288076">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5: O uso seguro e produtivo da terra melhora os meios de subsistência e os serviços básicos, melhorando a qualidade de vida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3441413796"/>
                  </a:ext>
                </a:extLst>
              </a:tr>
              <a:tr h="772933">
                <a:tc>
                  <a:txBody>
                    <a:bodyPr/>
                    <a:lstStyle/>
                    <a:p>
                      <a:pPr algn="ctr" rtl="0" fontAlgn="ctr">
                        <a:defRPr sz="1000" b="1">
                          <a:solidFill>
                            <a:srgbClr val="002060"/>
                          </a:solidFill>
                          <a:effectLst/>
                          <a:latin typeface="Arial" panose="020B0604020202020204" pitchFamily="34" charset="0"/>
                        </a:defRPr>
                      </a:pPr>
                      <a:r>
                        <a:rPr sz="950"/>
                        <a:t>O-5.1</a:t>
                      </a:r>
                    </a:p>
                  </a:txBody>
                  <a:tcPr marL="0" marR="9525" marT="108000" marB="108000"/>
                </a:tc>
                <a:tc>
                  <a:txBody>
                    <a:bodyPr/>
                    <a:lstStyle/>
                    <a:p>
                      <a:pPr algn="l" rtl="0" fontAlgn="ctr">
                        <a:defRPr sz="1000" b="1">
                          <a:solidFill>
                            <a:srgbClr val="002060"/>
                          </a:solidFill>
                          <a:effectLst/>
                          <a:latin typeface="Arial" panose="020B0604020202020204" pitchFamily="34" charset="0"/>
                        </a:defRPr>
                      </a:pPr>
                      <a:r>
                        <a:rPr sz="950"/>
                        <a:t>Perceções de melhores meios de subsistência (SADDD) - % de beneficiários diretos e indiretos pesquisados relatando melhores meios de subsistência como resultado de atividades de ação de minas </a:t>
                      </a:r>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sz="950"/>
                        <a:t>Levantamento de HH, entrevistas com beneficiários e/ou avaliações pós-despacho</a:t>
                      </a:r>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lang="en-GB" sz="950"/>
                        <a:t>Semestralmente</a:t>
                      </a:r>
                      <a:endParaRPr sz="950"/>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sz="950" dirty="0"/>
                        <a:t>% de </a:t>
                      </a:r>
                      <a:r>
                        <a:rPr sz="950" dirty="0" err="1"/>
                        <a:t>beneficiários</a:t>
                      </a:r>
                      <a:r>
                        <a:rPr sz="950" dirty="0"/>
                        <a:t> </a:t>
                      </a:r>
                      <a:r>
                        <a:rPr sz="950" dirty="0" err="1"/>
                        <a:t>diretos</a:t>
                      </a:r>
                      <a:r>
                        <a:rPr sz="950" dirty="0"/>
                        <a:t> e </a:t>
                      </a:r>
                      <a:r>
                        <a:rPr sz="950" dirty="0" err="1"/>
                        <a:t>indiretos</a:t>
                      </a:r>
                      <a:r>
                        <a:rPr sz="950" dirty="0"/>
                        <a:t> </a:t>
                      </a:r>
                      <a:r>
                        <a:rPr sz="950" dirty="0" err="1"/>
                        <a:t>pesquisados</a:t>
                      </a:r>
                      <a:r>
                        <a:rPr sz="950" dirty="0"/>
                        <a:t> </a:t>
                      </a:r>
                      <a:r>
                        <a:rPr sz="950" dirty="0" err="1"/>
                        <a:t>relatando</a:t>
                      </a:r>
                      <a:r>
                        <a:rPr sz="950" dirty="0"/>
                        <a:t> </a:t>
                      </a:r>
                      <a:r>
                        <a:rPr sz="950" dirty="0" err="1"/>
                        <a:t>melhores</a:t>
                      </a:r>
                      <a:r>
                        <a:rPr sz="950" dirty="0"/>
                        <a:t> </a:t>
                      </a:r>
                      <a:r>
                        <a:rPr sz="950" dirty="0" err="1"/>
                        <a:t>meios</a:t>
                      </a:r>
                      <a:r>
                        <a:rPr sz="950" dirty="0"/>
                        <a:t> de </a:t>
                      </a:r>
                      <a:r>
                        <a:rPr sz="950" dirty="0" err="1"/>
                        <a:t>subsistência</a:t>
                      </a:r>
                      <a:r>
                        <a:rPr sz="950" dirty="0"/>
                        <a:t> </a:t>
                      </a:r>
                      <a:r>
                        <a:rPr sz="950" dirty="0" err="1"/>
                        <a:t>como</a:t>
                      </a:r>
                      <a:r>
                        <a:rPr sz="950" dirty="0"/>
                        <a:t> </a:t>
                      </a:r>
                      <a:r>
                        <a:rPr sz="950" dirty="0" err="1"/>
                        <a:t>resultado</a:t>
                      </a:r>
                      <a:r>
                        <a:rPr sz="950" dirty="0"/>
                        <a:t> de </a:t>
                      </a:r>
                      <a:r>
                        <a:rPr sz="950" dirty="0" err="1"/>
                        <a:t>atividades</a:t>
                      </a:r>
                      <a:r>
                        <a:rPr sz="950" dirty="0"/>
                        <a:t> de </a:t>
                      </a:r>
                      <a:r>
                        <a:rPr sz="950" dirty="0" err="1"/>
                        <a:t>ação</a:t>
                      </a:r>
                      <a:r>
                        <a:rPr sz="950" dirty="0"/>
                        <a:t> de minas </a:t>
                      </a:r>
                    </a:p>
                  </a:txBody>
                  <a:tcPr marL="72000" marR="9525" marT="108000" marB="108000"/>
                </a:tc>
                <a:extLst>
                  <a:ext uri="{0D108BD9-81ED-4DB2-BD59-A6C34878D82A}">
                    <a16:rowId xmlns:a16="http://schemas.microsoft.com/office/drawing/2014/main" val="4263741709"/>
                  </a:ext>
                </a:extLst>
              </a:tr>
              <a:tr h="1685925">
                <a:tc rowSpan="3">
                  <a:txBody>
                    <a:bodyPr/>
                    <a:lstStyle/>
                    <a:p>
                      <a:pPr algn="ctr" rtl="0" fontAlgn="ctr">
                        <a:defRPr sz="1000" b="1">
                          <a:solidFill>
                            <a:srgbClr val="002060"/>
                          </a:solidFill>
                          <a:effectLst/>
                          <a:latin typeface="Arial" panose="020B0604020202020204" pitchFamily="34" charset="0"/>
                        </a:defRPr>
                      </a:pPr>
                      <a:r>
                        <a:rPr sz="950"/>
                        <a:t>O-5.2</a:t>
                      </a:r>
                    </a:p>
                  </a:txBody>
                  <a:tcPr marL="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b="1">
                          <a:solidFill>
                            <a:srgbClr val="002060"/>
                          </a:solidFill>
                          <a:effectLst/>
                          <a:latin typeface="Arial" panose="020B0604020202020204" pitchFamily="34" charset="0"/>
                        </a:defRPr>
                      </a:pPr>
                      <a:r>
                        <a:rPr sz="950"/>
                        <a:t>Perceções de acesso e prestação de serviços básicos (SADDD) - podem ser desagregadas por área de serviço (educação, saúde, energia e vias de acesso)</a:t>
                      </a:r>
                    </a:p>
                    <a:p>
                      <a:pPr algn="l" rtl="0" fontAlgn="ctr"/>
                      <a:endParaRPr lang="en-US" sz="950" b="1"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Entrevistas de beneficiários e avaliações pós-despacho, Inquérito HH </a:t>
                      </a:r>
                    </a:p>
                    <a:p>
                      <a:pPr algn="l" rtl="0" fontAlgn="ctr"/>
                      <a:endParaRPr lang="en-US"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GB" sz="950"/>
                        <a:t>IP </a:t>
                      </a:r>
                      <a:endParaRPr lang="en-US"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GB" sz="950"/>
                        <a:t>Semestralmente</a:t>
                      </a:r>
                      <a:endParaRPr lang="en-US" sz="950" b="0"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Isso pode ser de um inquérito domiciliar/pergunta de avaliação pós-autorização sobre se os meios de subsistência melhoraram como resultado de atividades de ação de mina ou </a:t>
                      </a:r>
                    </a:p>
                    <a:p>
                      <a:pPr marL="0" marR="0" lvl="0" indent="0" algn="l" defTabSz="914400" rtl="0" eaLnBrk="1" fontAlgn="ctr" latinLnBrk="0" hangingPunct="1">
                        <a:lnSpc>
                          <a:spcPct val="100000"/>
                        </a:lnSpc>
                        <a:spcBef>
                          <a:spcPts val="0"/>
                        </a:spcBef>
                        <a:spcAft>
                          <a:spcPts val="300"/>
                        </a:spcAft>
                        <a:buClrTx/>
                        <a:buSzTx/>
                        <a:buFontTx/>
                        <a:buNone/>
                        <a:tabLst/>
                        <a:defRPr sz="1000">
                          <a:solidFill>
                            <a:srgbClr val="002060"/>
                          </a:solidFill>
                          <a:effectLst/>
                          <a:latin typeface="Arial" panose="020B0604020202020204" pitchFamily="34" charset="0"/>
                        </a:defRPr>
                      </a:pPr>
                      <a:r>
                        <a:rPr sz="950"/>
                        <a:t>Pode ser dividido em quatro indicadores para as quatro áreas de serviço (a partir das seguintes perguntas do Inquérito HH): </a:t>
                      </a:r>
                    </a:p>
                    <a:p>
                      <a:pPr marL="0" marR="0" lvl="0" indent="0" algn="l" defTabSz="914400" rtl="0" eaLnBrk="1" fontAlgn="ctr" latinLnBrk="0" hangingPunct="1">
                        <a:lnSpc>
                          <a:spcPct val="100000"/>
                        </a:lnSpc>
                        <a:spcBef>
                          <a:spcPts val="0"/>
                        </a:spcBef>
                        <a:spcAft>
                          <a:spcPts val="300"/>
                        </a:spcAft>
                        <a:buClrTx/>
                        <a:buSzTx/>
                        <a:buFontTx/>
                        <a:buNone/>
                        <a:tabLst/>
                        <a:defRPr sz="1000">
                          <a:solidFill>
                            <a:srgbClr val="002060"/>
                          </a:solidFill>
                          <a:effectLst/>
                          <a:latin typeface="Arial" panose="020B0604020202020204" pitchFamily="34" charset="0"/>
                        </a:defRPr>
                      </a:pPr>
                      <a:r>
                        <a:rPr sz="950"/>
                        <a:t>Q6.3: Comparando o tempo antes do desmantelamento da mina acontecer e agora, notou alguma mudança nas instalações escolares de seus filhos? </a:t>
                      </a:r>
                    </a:p>
                    <a:p>
                      <a:pPr marL="0" marR="0" lvl="0" indent="0" algn="l" defTabSz="914400" rtl="0" eaLnBrk="1" fontAlgn="ctr" latinLnBrk="0" hangingPunct="1">
                        <a:lnSpc>
                          <a:spcPct val="100000"/>
                        </a:lnSpc>
                        <a:spcBef>
                          <a:spcPts val="0"/>
                        </a:spcBef>
                        <a:spcAft>
                          <a:spcPts val="300"/>
                        </a:spcAft>
                        <a:buClrTx/>
                        <a:buSzTx/>
                        <a:buFontTx/>
                        <a:buNone/>
                        <a:tabLst/>
                        <a:defRPr sz="1000">
                          <a:solidFill>
                            <a:srgbClr val="002060"/>
                          </a:solidFill>
                          <a:effectLst/>
                          <a:latin typeface="Arial" panose="020B0604020202020204" pitchFamily="34" charset="0"/>
                        </a:defRPr>
                      </a:pPr>
                      <a:r>
                        <a:rPr sz="950"/>
                        <a:t>Q7.1: Comparando o tempo antes do desmantelamento da mina acontecer e agora, notou alguma mudança nas instalações de saúde da sua área?</a:t>
                      </a:r>
                    </a:p>
                    <a:p>
                      <a:pPr marL="0" marR="0" lvl="0" indent="0" algn="l" defTabSz="914400" rtl="0" eaLnBrk="1" fontAlgn="ctr" latinLnBrk="0" hangingPunct="1">
                        <a:lnSpc>
                          <a:spcPct val="100000"/>
                        </a:lnSpc>
                        <a:spcBef>
                          <a:spcPts val="0"/>
                        </a:spcBef>
                        <a:spcAft>
                          <a:spcPts val="300"/>
                        </a:spcAft>
                        <a:buClrTx/>
                        <a:buSzTx/>
                        <a:buFontTx/>
                        <a:buNone/>
                        <a:tabLst/>
                        <a:defRPr sz="1000">
                          <a:solidFill>
                            <a:srgbClr val="002060"/>
                          </a:solidFill>
                          <a:effectLst/>
                          <a:latin typeface="Arial" panose="020B0604020202020204" pitchFamily="34" charset="0"/>
                        </a:defRPr>
                      </a:pPr>
                      <a:r>
                        <a:rPr sz="950"/>
                        <a:t>Q8.2: Comparando o tempo antes do desmantelamento da mina e agora, notou alguma mudança no fornecimento/acesso de energia da sua casa?</a:t>
                      </a:r>
                    </a:p>
                    <a:p>
                      <a:pPr marL="0" marR="0" lvl="0" indent="0" algn="l" defTabSz="914400" rtl="0" eaLnBrk="1" fontAlgn="ctr" latinLnBrk="0" hangingPunct="1">
                        <a:lnSpc>
                          <a:spcPct val="100000"/>
                        </a:lnSpc>
                        <a:spcBef>
                          <a:spcPts val="0"/>
                        </a:spcBef>
                        <a:spcAft>
                          <a:spcPts val="300"/>
                        </a:spcAft>
                        <a:buClrTx/>
                        <a:buSzTx/>
                        <a:buFontTx/>
                        <a:buNone/>
                        <a:tabLst/>
                        <a:defRPr sz="1000">
                          <a:solidFill>
                            <a:srgbClr val="002060"/>
                          </a:solidFill>
                          <a:effectLst/>
                          <a:latin typeface="Arial" panose="020B0604020202020204" pitchFamily="34" charset="0"/>
                        </a:defRPr>
                      </a:pPr>
                      <a:r>
                        <a:rPr sz="950"/>
                        <a:t>Q8.3: Após a desminagem, as estradas e vias de acesso a mercados, escolas e hospitais foram alteradas?</a:t>
                      </a:r>
                      <a:endParaRPr lang="en-GB" sz="950" b="0" i="0" dirty="0">
                        <a:solidFill>
                          <a:srgbClr val="002060"/>
                        </a:solidFill>
                        <a:latin typeface="Arial" panose="020B0604020202020204" pitchFamily="34" charset="0"/>
                      </a:endParaRPr>
                    </a:p>
                  </a:txBody>
                  <a:tcPr marL="72000" marR="36000" marT="108000" marB="108000"/>
                </a:tc>
                <a:extLst>
                  <a:ext uri="{0D108BD9-81ED-4DB2-BD59-A6C34878D82A}">
                    <a16:rowId xmlns:a16="http://schemas.microsoft.com/office/drawing/2014/main" val="3995386032"/>
                  </a:ext>
                </a:extLst>
              </a:tr>
              <a:tr h="522000">
                <a:tc vMerge="1">
                  <a:txBody>
                    <a:bodyPr/>
                    <a:lstStyle/>
                    <a:p>
                      <a:endParaRPr lang="en-GB"/>
                    </a:p>
                  </a:txBody>
                  <a:tcPr/>
                </a:tc>
                <a:tc>
                  <a:txBody>
                    <a:bodyPr/>
                    <a:lstStyle/>
                    <a:p>
                      <a:pPr algn="l" rtl="0" fontAlgn="ctr">
                        <a:defRPr sz="1000">
                          <a:solidFill>
                            <a:srgbClr val="002060"/>
                          </a:solidFill>
                          <a:effectLst/>
                          <a:latin typeface="Arial" panose="020B0604020202020204" pitchFamily="34" charset="0"/>
                        </a:defRPr>
                      </a:pPr>
                      <a:r>
                        <a:rPr sz="950"/>
                        <a:t>Ou</a:t>
                      </a:r>
                    </a:p>
                  </a:txBody>
                  <a:tcPr marL="72000" marR="9525" marT="108000" marB="108000" anchor="ctr"/>
                </a:tc>
                <a:tc>
                  <a:txBody>
                    <a:bodyPr/>
                    <a:lstStyle/>
                    <a:p>
                      <a:pPr algn="l" rtl="0" fontAlgn="ctr"/>
                      <a:endParaRPr lang="en-GB"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endParaRPr lang="en-GB" sz="950" b="0" i="0" u="none" strike="noStrike">
                        <a:solidFill>
                          <a:srgbClr val="002060"/>
                        </a:solidFill>
                        <a:effectLst/>
                        <a:latin typeface="Arial" panose="020B0604020202020204" pitchFamily="34" charset="0"/>
                      </a:endParaRPr>
                    </a:p>
                    <a:p>
                      <a:pPr algn="l" rtl="0" fontAlgn="ctr">
                        <a:defRPr sz="1000">
                          <a:solidFill>
                            <a:srgbClr val="002060"/>
                          </a:solidFill>
                          <a:effectLst/>
                          <a:latin typeface="Arial" panose="020B0604020202020204" pitchFamily="34" charset="0"/>
                        </a:defRPr>
                      </a:pPr>
                      <a:r>
                        <a:rPr lang="en-GB" sz="950"/>
                        <a:t> </a:t>
                      </a:r>
                      <a:endParaRPr lang="en-GB"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defRPr sz="1000">
                          <a:solidFill>
                            <a:srgbClr val="002060"/>
                          </a:solidFill>
                          <a:effectLst/>
                          <a:latin typeface="Arial" panose="020B0604020202020204" pitchFamily="34" charset="0"/>
                        </a:defRPr>
                      </a:pPr>
                      <a:endParaRPr lang="en-GB" sz="950" b="0"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950" b="0" i="0" dirty="0">
                        <a:solidFill>
                          <a:srgbClr val="002060"/>
                        </a:solidFill>
                        <a:latin typeface="Arial" panose="020B0604020202020204" pitchFamily="34" charset="0"/>
                      </a:endParaRPr>
                    </a:p>
                  </a:txBody>
                  <a:tcPr marL="72000" marR="9525" marT="108000" marB="108000"/>
                </a:tc>
                <a:extLst>
                  <a:ext uri="{0D108BD9-81ED-4DB2-BD59-A6C34878D82A}">
                    <a16:rowId xmlns:a16="http://schemas.microsoft.com/office/drawing/2014/main" val="341649537"/>
                  </a:ext>
                </a:extLst>
              </a:tr>
              <a:tr h="898602">
                <a:tc vMerge="1">
                  <a:txBody>
                    <a:bodyPr/>
                    <a:lstStyle/>
                    <a:p>
                      <a:endParaRPr lang="en-GB"/>
                    </a:p>
                  </a:txBody>
                  <a:tcPr/>
                </a:tc>
                <a:tc>
                  <a:txBody>
                    <a:bodyPr/>
                    <a:lstStyle/>
                    <a:p>
                      <a:pPr algn="l" rtl="0" fontAlgn="ctr">
                        <a:defRPr sz="1000" b="1">
                          <a:solidFill>
                            <a:srgbClr val="002060"/>
                          </a:solidFill>
                          <a:effectLst/>
                          <a:latin typeface="Arial" panose="020B0604020202020204" pitchFamily="34" charset="0"/>
                        </a:defRPr>
                      </a:pPr>
                      <a:r>
                        <a:rPr sz="950"/>
                        <a:t>Estudos de caso da prestação e acesso a serviços básicos</a:t>
                      </a:r>
                    </a:p>
                    <a:p>
                      <a:pPr algn="l" fontAlgn="t">
                        <a:defRPr sz="1000" b="1">
                          <a:solidFill>
                            <a:srgbClr val="002060"/>
                          </a:solidFill>
                          <a:effectLst/>
                          <a:latin typeface="Arial" panose="020B0604020202020204" pitchFamily="34" charset="0"/>
                        </a:defRPr>
                      </a:pPr>
                      <a:r>
                        <a:rPr sz="950"/>
                        <a:t> </a:t>
                      </a:r>
                    </a:p>
                    <a:p>
                      <a:pPr algn="l" fontAlgn="t">
                        <a:defRPr sz="1000" b="1">
                          <a:solidFill>
                            <a:srgbClr val="002060"/>
                          </a:solidFill>
                          <a:effectLst/>
                          <a:latin typeface="Arial" panose="020B0604020202020204" pitchFamily="34" charset="0"/>
                        </a:defRPr>
                      </a:pPr>
                      <a:r>
                        <a:rPr sz="950"/>
                        <a:t> </a:t>
                      </a:r>
                    </a:p>
                  </a:txBody>
                  <a:tcPr marL="72000" marR="9525" marT="108000" marB="108000"/>
                </a:tc>
                <a:tc>
                  <a:txBody>
                    <a:bodyPr/>
                    <a:lstStyle/>
                    <a:p>
                      <a:pPr algn="l" fontAlgn="t">
                        <a:defRPr sz="1000">
                          <a:solidFill>
                            <a:srgbClr val="002060"/>
                          </a:solidFill>
                          <a:effectLst/>
                          <a:latin typeface="Arial" panose="020B0604020202020204" pitchFamily="34" charset="0"/>
                        </a:defRPr>
                      </a:pPr>
                      <a:r>
                        <a:rPr sz="950"/>
                        <a:t>KII com comunidades e prestadores de serviços básicos, Inquéritos HH</a:t>
                      </a:r>
                    </a:p>
                    <a:p>
                      <a:pPr algn="l" fontAlgn="t">
                        <a:defRPr sz="1000">
                          <a:solidFill>
                            <a:srgbClr val="002060"/>
                          </a:solidFill>
                          <a:effectLst/>
                          <a:latin typeface="Arial" panose="020B0604020202020204" pitchFamily="34" charset="0"/>
                        </a:defRPr>
                      </a:pPr>
                      <a:r>
                        <a:rPr sz="950"/>
                        <a:t> </a:t>
                      </a:r>
                    </a:p>
                  </a:txBody>
                  <a:tcPr marL="72000" marR="9525" marT="108000" marB="108000"/>
                </a:tc>
                <a:tc>
                  <a:txBody>
                    <a:bodyPr/>
                    <a:lstStyle/>
                    <a:p>
                      <a:pPr algn="l" fontAlgn="t">
                        <a:defRPr sz="1000">
                          <a:solidFill>
                            <a:srgbClr val="002060"/>
                          </a:solidFill>
                          <a:effectLst/>
                          <a:latin typeface="Arial" panose="020B0604020202020204" pitchFamily="34" charset="0"/>
                        </a:defRPr>
                      </a:pPr>
                      <a:r>
                        <a:rPr lang="en-GB" sz="950"/>
                        <a:t>Avaliações de IP </a:t>
                      </a:r>
                      <a:endParaRPr sz="950"/>
                    </a:p>
                  </a:txBody>
                  <a:tcPr marL="72000" marR="9525" marT="108000" marB="108000"/>
                </a:tc>
                <a:tc>
                  <a:txBody>
                    <a:bodyPr/>
                    <a:lstStyle/>
                    <a:p>
                      <a:pPr algn="l" fontAlgn="t">
                        <a:defRPr sz="1000">
                          <a:solidFill>
                            <a:srgbClr val="002060"/>
                          </a:solidFill>
                          <a:effectLst/>
                          <a:latin typeface="Arial" panose="020B0604020202020204" pitchFamily="34" charset="0"/>
                        </a:defRPr>
                      </a:pPr>
                      <a:r>
                        <a:rPr lang="en-GB" sz="950"/>
                        <a:t>Anualmente</a:t>
                      </a:r>
                      <a:endParaRPr sz="950"/>
                    </a:p>
                  </a:txBody>
                  <a:tcPr marL="72000" marR="9525"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Histórias de Mudança são desenvolvidas, detalhando mudanças na capacidade de acesso aos serviços e sua qualidade. Estudos de caso para incluir mulheres, meninas, sobreviventes e pessoas com deficiência. Estudo de caso para incluir ex-combatentes se o programa tiver como objetivo reintegrar ex-combatentes através da ação de minas. </a:t>
                      </a:r>
                      <a:endParaRPr lang="en-GB" sz="950" b="0" i="0" u="none" strike="noStrike" dirty="0">
                        <a:solidFill>
                          <a:srgbClr val="002060"/>
                        </a:solidFill>
                        <a:effectLst/>
                        <a:latin typeface="Arial" panose="020B0604020202020204" pitchFamily="34" charset="0"/>
                      </a:endParaRPr>
                    </a:p>
                  </a:txBody>
                  <a:tcPr marL="72000" marR="9525" marT="108000" marB="108000"/>
                </a:tc>
                <a:extLst>
                  <a:ext uri="{0D108BD9-81ED-4DB2-BD59-A6C34878D82A}">
                    <a16:rowId xmlns:a16="http://schemas.microsoft.com/office/drawing/2014/main" val="108069556"/>
                  </a:ext>
                </a:extLst>
              </a:tr>
              <a:tr h="495300">
                <a:tc>
                  <a:txBody>
                    <a:bodyPr/>
                    <a:lstStyle/>
                    <a:p>
                      <a:pPr algn="ctr" rtl="0" fontAlgn="ctr">
                        <a:defRPr sz="1000" b="1">
                          <a:solidFill>
                            <a:srgbClr val="002060"/>
                          </a:solidFill>
                          <a:effectLst/>
                          <a:latin typeface="Arial" panose="020B0604020202020204" pitchFamily="34" charset="0"/>
                        </a:defRPr>
                      </a:pPr>
                      <a:r>
                        <a:rPr sz="950"/>
                        <a:t>O-5.3</a:t>
                      </a:r>
                    </a:p>
                  </a:txBody>
                  <a:tcPr marL="0" marR="9525" marT="108000" marB="108000"/>
                </a:tc>
                <a:tc>
                  <a:txBody>
                    <a:bodyPr/>
                    <a:lstStyle/>
                    <a:p>
                      <a:pPr algn="l" rtl="0" fontAlgn="ctr">
                        <a:defRPr sz="1000" b="1">
                          <a:solidFill>
                            <a:srgbClr val="002060"/>
                          </a:solidFill>
                          <a:effectLst/>
                          <a:latin typeface="Arial" panose="020B0604020202020204" pitchFamily="34" charset="0"/>
                        </a:defRPr>
                      </a:pPr>
                      <a:r>
                        <a:rPr sz="950" baseline="30000"/>
                        <a:t>m2</a:t>
                      </a:r>
                      <a:r>
                        <a:rPr sz="950"/>
                        <a:t> de terra anteriormente contaminada em uso após atividades de libertação de terra </a:t>
                      </a:r>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sz="950"/>
                        <a:t>Avaliações pós-desmantelamento</a:t>
                      </a:r>
                      <a:endParaRPr lang="en-US"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lang="en-GB" sz="950" dirty="0"/>
                        <a:t>IP </a:t>
                      </a:r>
                      <a:endParaRPr lang="en-US"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defRPr sz="1000">
                          <a:solidFill>
                            <a:srgbClr val="002060"/>
                          </a:solidFill>
                          <a:effectLst/>
                          <a:latin typeface="Arial" panose="020B0604020202020204" pitchFamily="34" charset="0"/>
                        </a:defRPr>
                      </a:pPr>
                      <a:r>
                        <a:rPr lang="en-GB" sz="950" dirty="0" err="1"/>
                        <a:t>Semestralmente</a:t>
                      </a:r>
                      <a:endParaRPr lang="en-US" sz="95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defRPr sz="1000">
                          <a:solidFill>
                            <a:srgbClr val="002060"/>
                          </a:solidFill>
                          <a:latin typeface="Arial" panose="020B0604020202020204" pitchFamily="34" charset="0"/>
                        </a:defRPr>
                      </a:pPr>
                      <a:r>
                        <a:rPr sz="950" dirty="0" err="1">
                          <a:effectLst/>
                        </a:rPr>
                        <a:t>Dividido</a:t>
                      </a:r>
                      <a:r>
                        <a:rPr sz="950" dirty="0">
                          <a:effectLst/>
                        </a:rPr>
                        <a:t> de </a:t>
                      </a:r>
                      <a:r>
                        <a:rPr sz="950" dirty="0" err="1">
                          <a:cs typeface="Arial" panose="020B0604020202020204" pitchFamily="34" charset="0"/>
                        </a:rPr>
                        <a:t>acordo</a:t>
                      </a:r>
                      <a:r>
                        <a:rPr sz="950" dirty="0">
                          <a:cs typeface="Arial" panose="020B0604020202020204" pitchFamily="34" charset="0"/>
                        </a:rPr>
                        <a:t> com as </a:t>
                      </a:r>
                      <a:r>
                        <a:rPr sz="950" dirty="0" err="1">
                          <a:cs typeface="Arial" panose="020B0604020202020204" pitchFamily="34" charset="0"/>
                        </a:rPr>
                        <a:t>Definições</a:t>
                      </a:r>
                      <a:r>
                        <a:rPr sz="950" dirty="0">
                          <a:cs typeface="Arial" panose="020B0604020202020204" pitchFamily="34" charset="0"/>
                        </a:rPr>
                        <a:t> de </a:t>
                      </a:r>
                      <a:r>
                        <a:rPr sz="950" dirty="0" err="1">
                          <a:cs typeface="Arial" panose="020B0604020202020204" pitchFamily="34" charset="0"/>
                        </a:rPr>
                        <a:t>Beneficiário</a:t>
                      </a:r>
                      <a:r>
                        <a:rPr sz="950" dirty="0">
                          <a:cs typeface="Arial" panose="020B0604020202020204" pitchFamily="34" charset="0"/>
                        </a:rPr>
                        <a:t> de </a:t>
                      </a:r>
                      <a:r>
                        <a:rPr sz="950" dirty="0" err="1">
                          <a:cs typeface="Arial" panose="020B0604020202020204" pitchFamily="34" charset="0"/>
                        </a:rPr>
                        <a:t>Padronização</a:t>
                      </a:r>
                      <a:r>
                        <a:rPr sz="950" dirty="0">
                          <a:cs typeface="Arial" panose="020B0604020202020204" pitchFamily="34" charset="0"/>
                        </a:rPr>
                        <a:t> para a Segunda </a:t>
                      </a:r>
                      <a:r>
                        <a:rPr sz="950" dirty="0" err="1">
                          <a:cs typeface="Arial" panose="020B0604020202020204" pitchFamily="34" charset="0"/>
                        </a:rPr>
                        <a:t>Edição</a:t>
                      </a:r>
                      <a:r>
                        <a:rPr sz="950" dirty="0">
                          <a:cs typeface="Arial" panose="020B0604020202020204" pitchFamily="34" charset="0"/>
                        </a:rPr>
                        <a:t> de </a:t>
                      </a:r>
                      <a:r>
                        <a:rPr sz="950" dirty="0" err="1">
                          <a:cs typeface="Arial" panose="020B0604020202020204" pitchFamily="34" charset="0"/>
                        </a:rPr>
                        <a:t>Ação</a:t>
                      </a:r>
                      <a:r>
                        <a:rPr sz="950" dirty="0">
                          <a:cs typeface="Arial" panose="020B0604020202020204" pitchFamily="34" charset="0"/>
                        </a:rPr>
                        <a:t> de Minas, </a:t>
                      </a:r>
                      <a:r>
                        <a:rPr sz="950" dirty="0" err="1">
                          <a:effectLst/>
                        </a:rPr>
                        <a:t>ou</a:t>
                      </a:r>
                      <a:r>
                        <a:rPr sz="950" dirty="0">
                          <a:effectLst/>
                        </a:rPr>
                        <a:t> </a:t>
                      </a:r>
                      <a:r>
                        <a:rPr sz="950" dirty="0" err="1">
                          <a:effectLst/>
                        </a:rPr>
                        <a:t>seja</a:t>
                      </a:r>
                      <a:r>
                        <a:rPr sz="950" dirty="0">
                          <a:effectLst/>
                        </a:rPr>
                        <a:t>, </a:t>
                      </a:r>
                      <a:r>
                        <a:rPr sz="950" dirty="0" err="1">
                          <a:effectLst/>
                        </a:rPr>
                        <a:t>i</a:t>
                      </a:r>
                      <a:r>
                        <a:rPr sz="950" dirty="0">
                          <a:effectLst/>
                        </a:rPr>
                        <a:t>) fins </a:t>
                      </a:r>
                      <a:r>
                        <a:rPr sz="950" dirty="0" err="1">
                          <a:effectLst/>
                        </a:rPr>
                        <a:t>residenciais</a:t>
                      </a:r>
                      <a:r>
                        <a:rPr sz="950" dirty="0">
                          <a:effectLst/>
                        </a:rPr>
                        <a:t>, ii) fins </a:t>
                      </a:r>
                      <a:r>
                        <a:rPr sz="950" dirty="0" err="1">
                          <a:effectLst/>
                        </a:rPr>
                        <a:t>agrícolas</a:t>
                      </a:r>
                      <a:r>
                        <a:rPr sz="950" dirty="0">
                          <a:effectLst/>
                        </a:rPr>
                        <a:t>/</a:t>
                      </a:r>
                      <a:r>
                        <a:rPr sz="950" dirty="0" err="1">
                          <a:effectLst/>
                        </a:rPr>
                        <a:t>pastorais</a:t>
                      </a:r>
                      <a:r>
                        <a:rPr sz="950" dirty="0">
                          <a:effectLst/>
                        </a:rPr>
                        <a:t>, iii) </a:t>
                      </a:r>
                      <a:r>
                        <a:rPr sz="950" dirty="0" err="1">
                          <a:effectLst/>
                        </a:rPr>
                        <a:t>desenvolvimento</a:t>
                      </a:r>
                      <a:r>
                        <a:rPr sz="950" dirty="0">
                          <a:effectLst/>
                        </a:rPr>
                        <a:t> </a:t>
                      </a:r>
                      <a:r>
                        <a:rPr sz="950" dirty="0" err="1">
                          <a:effectLst/>
                        </a:rPr>
                        <a:t>comunitário</a:t>
                      </a:r>
                      <a:r>
                        <a:rPr sz="950" dirty="0">
                          <a:effectLst/>
                        </a:rPr>
                        <a:t>/</a:t>
                      </a:r>
                      <a:r>
                        <a:rPr sz="950" dirty="0" err="1">
                          <a:effectLst/>
                        </a:rPr>
                        <a:t>serviços</a:t>
                      </a:r>
                      <a:r>
                        <a:rPr sz="950" dirty="0">
                          <a:effectLst/>
                        </a:rPr>
                        <a:t> </a:t>
                      </a:r>
                      <a:r>
                        <a:rPr sz="950" dirty="0" err="1">
                          <a:effectLst/>
                        </a:rPr>
                        <a:t>públicos</a:t>
                      </a:r>
                      <a:r>
                        <a:rPr sz="950" dirty="0">
                          <a:effectLst/>
                        </a:rPr>
                        <a:t>, iv) </a:t>
                      </a:r>
                      <a:r>
                        <a:rPr sz="950" dirty="0" err="1">
                          <a:effectLst/>
                        </a:rPr>
                        <a:t>recursos</a:t>
                      </a:r>
                      <a:r>
                        <a:rPr sz="950" dirty="0">
                          <a:effectLst/>
                        </a:rPr>
                        <a:t> </a:t>
                      </a:r>
                      <a:r>
                        <a:rPr sz="950" dirty="0" err="1">
                          <a:effectLst/>
                        </a:rPr>
                        <a:t>naturais</a:t>
                      </a:r>
                      <a:r>
                        <a:rPr sz="950" dirty="0">
                          <a:effectLst/>
                        </a:rPr>
                        <a:t>, v) </a:t>
                      </a:r>
                      <a:r>
                        <a:rPr sz="950" dirty="0" err="1">
                          <a:effectLst/>
                        </a:rPr>
                        <a:t>infraestrutura</a:t>
                      </a:r>
                      <a:r>
                        <a:rPr sz="950" dirty="0">
                          <a:effectLst/>
                        </a:rPr>
                        <a:t>, vi) </a:t>
                      </a:r>
                      <a:r>
                        <a:rPr sz="950" dirty="0" err="1">
                          <a:effectLst/>
                        </a:rPr>
                        <a:t>estradas</a:t>
                      </a:r>
                      <a:r>
                        <a:rPr sz="950" dirty="0">
                          <a:effectLst/>
                        </a:rPr>
                        <a:t>, pontes, </a:t>
                      </a:r>
                      <a:r>
                        <a:rPr sz="950" dirty="0" err="1">
                          <a:effectLst/>
                        </a:rPr>
                        <a:t>caminhos</a:t>
                      </a:r>
                      <a:r>
                        <a:rPr sz="950" dirty="0">
                          <a:effectLst/>
                        </a:rPr>
                        <a:t> e </a:t>
                      </a:r>
                      <a:r>
                        <a:rPr sz="950" dirty="0" err="1">
                          <a:effectLst/>
                        </a:rPr>
                        <a:t>outras</a:t>
                      </a:r>
                      <a:r>
                        <a:rPr sz="950" dirty="0">
                          <a:effectLst/>
                        </a:rPr>
                        <a:t> vias de </a:t>
                      </a:r>
                      <a:r>
                        <a:rPr sz="950" dirty="0" err="1">
                          <a:effectLst/>
                        </a:rPr>
                        <a:t>acesso</a:t>
                      </a:r>
                      <a:endParaRPr sz="950" dirty="0">
                        <a:effectLst/>
                      </a:endParaRPr>
                    </a:p>
                  </a:txBody>
                  <a:tcPr marL="72000" marR="72000" marT="108000" marB="108000"/>
                </a:tc>
                <a:extLst>
                  <a:ext uri="{0D108BD9-81ED-4DB2-BD59-A6C34878D82A}">
                    <a16:rowId xmlns:a16="http://schemas.microsoft.com/office/drawing/2014/main" val="1160116502"/>
                  </a:ext>
                </a:extLst>
              </a:tr>
            </a:tbl>
          </a:graphicData>
        </a:graphic>
      </p:graphicFrame>
      <p:sp>
        <p:nvSpPr>
          <p:cNvPr id="2" name="Rectangle 1">
            <a:extLst>
              <a:ext uri="{FF2B5EF4-FFF2-40B4-BE49-F238E27FC236}">
                <a16:creationId xmlns:a16="http://schemas.microsoft.com/office/drawing/2014/main" id="{D7A78A0C-84B9-AB2F-51A6-DF456842E29B}"/>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B4E756-1F5F-9058-632F-6649E7526188}"/>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em negrito</a:t>
            </a:r>
          </a:p>
        </p:txBody>
      </p:sp>
      <p:sp>
        <p:nvSpPr>
          <p:cNvPr id="4" name="Slide Number Placeholder 5">
            <a:extLst>
              <a:ext uri="{FF2B5EF4-FFF2-40B4-BE49-F238E27FC236}">
                <a16:creationId xmlns:a16="http://schemas.microsoft.com/office/drawing/2014/main" id="{462A6641-DB1E-B937-73D9-3F38C5F70A67}"/>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61</a:t>
            </a:fld>
            <a:endParaRPr lang="en-GB" sz="1050" dirty="0"/>
          </a:p>
        </p:txBody>
      </p:sp>
    </p:spTree>
    <p:extLst>
      <p:ext uri="{BB962C8B-B14F-4D97-AF65-F5344CB8AC3E}">
        <p14:creationId xmlns:p14="http://schemas.microsoft.com/office/powerpoint/2010/main" val="404563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179322805"/>
              </p:ext>
            </p:extLst>
          </p:nvPr>
        </p:nvGraphicFramePr>
        <p:xfrm>
          <a:off x="408992" y="634365"/>
          <a:ext cx="11439838" cy="4147608"/>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3220350">
                  <a:extLst>
                    <a:ext uri="{9D8B030D-6E8A-4147-A177-3AD203B41FA5}">
                      <a16:colId xmlns:a16="http://schemas.microsoft.com/office/drawing/2014/main" val="2213462879"/>
                    </a:ext>
                  </a:extLst>
                </a:gridCol>
                <a:gridCol w="1748548">
                  <a:extLst>
                    <a:ext uri="{9D8B030D-6E8A-4147-A177-3AD203B41FA5}">
                      <a16:colId xmlns:a16="http://schemas.microsoft.com/office/drawing/2014/main" val="1596489783"/>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7">
                  <a:extLst>
                    <a:ext uri="{9D8B030D-6E8A-4147-A177-3AD203B41FA5}">
                      <a16:colId xmlns:a16="http://schemas.microsoft.com/office/drawing/2014/main" val="1300016270"/>
                    </a:ext>
                  </a:extLst>
                </a:gridCol>
              </a:tblGrid>
              <a:tr h="319792">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273752">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5: O uso seguro e produtivo da terra melhora os meios de subsistência e os serviços básicos, melhorando a qualidade de vida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19747">
                <a:tc>
                  <a:txBody>
                    <a:bodyPr/>
                    <a:lstStyle/>
                    <a:p>
                      <a:pPr algn="ctr" rtl="0" fontAlgn="ctr">
                        <a:defRPr sz="1000">
                          <a:solidFill>
                            <a:srgbClr val="002060"/>
                          </a:solidFill>
                          <a:effectLst/>
                          <a:latin typeface="Arial" panose="020B0604020202020204" pitchFamily="34" charset="0"/>
                        </a:defRPr>
                      </a:pPr>
                      <a:r>
                        <a:rPr sz="950"/>
                        <a:t>O-5.4</a:t>
                      </a:r>
                    </a:p>
                  </a:txBody>
                  <a:tcPr marL="0" marR="9525" marT="72000" marB="72000"/>
                </a:tc>
                <a:tc>
                  <a:txBody>
                    <a:bodyPr/>
                    <a:lstStyle/>
                    <a:p>
                      <a:pPr algn="l" rtl="0" fontAlgn="ctr">
                        <a:defRPr sz="1000">
                          <a:solidFill>
                            <a:srgbClr val="002060"/>
                          </a:solidFill>
                          <a:effectLst/>
                          <a:latin typeface="Arial" panose="020B0604020202020204" pitchFamily="34" charset="0"/>
                        </a:defRPr>
                      </a:pPr>
                      <a:r>
                        <a:rPr sz="950"/>
                        <a:t>Melhoria do capital financeiro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Inquérito HH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72000"/>
                </a:tc>
                <a:tc>
                  <a:txBody>
                    <a:bodyPr/>
                    <a:lstStyle/>
                    <a:p>
                      <a:pPr algn="l" rtl="0" fontAlgn="ctr">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Resultados agregados das questões de Capital Financeiro no Inquérito HH (Alteração no rendimento, o valor da terra)</a:t>
                      </a:r>
                    </a:p>
                  </a:txBody>
                  <a:tcPr marL="72000" marR="9525" marT="72000" marB="72000"/>
                </a:tc>
                <a:extLst>
                  <a:ext uri="{0D108BD9-81ED-4DB2-BD59-A6C34878D82A}">
                    <a16:rowId xmlns:a16="http://schemas.microsoft.com/office/drawing/2014/main" val="529254426"/>
                  </a:ext>
                </a:extLst>
              </a:tr>
              <a:tr h="711256">
                <a:tc>
                  <a:txBody>
                    <a:bodyPr/>
                    <a:lstStyle/>
                    <a:p>
                      <a:pPr algn="ctr" rtl="0" fontAlgn="ctr">
                        <a:defRPr sz="1000">
                          <a:solidFill>
                            <a:srgbClr val="002060"/>
                          </a:solidFill>
                          <a:effectLst/>
                          <a:latin typeface="Arial" panose="020B0604020202020204" pitchFamily="34" charset="0"/>
                        </a:defRPr>
                      </a:pPr>
                      <a:r>
                        <a:rPr sz="950"/>
                        <a:t>O-5.5</a:t>
                      </a:r>
                    </a:p>
                  </a:txBody>
                  <a:tcPr marL="0" marR="9525" marT="72000" marB="72000"/>
                </a:tc>
                <a:tc>
                  <a:txBody>
                    <a:bodyPr/>
                    <a:lstStyle/>
                    <a:p>
                      <a:pPr algn="l" rtl="0" fontAlgn="ctr">
                        <a:defRPr sz="1000">
                          <a:solidFill>
                            <a:srgbClr val="002060"/>
                          </a:solidFill>
                          <a:effectLst/>
                          <a:latin typeface="Arial" panose="020B0604020202020204" pitchFamily="34" charset="0"/>
                        </a:defRPr>
                      </a:pPr>
                      <a:r>
                        <a:rPr sz="950"/>
                        <a:t>Perceções de mudanças no meio ambiente - Número de domicílios pesquisados e # e % relatando melhorias, deterioração e nenhuma mudança no meio ambiente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Inquérito HH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72000"/>
                </a:tc>
                <a:tc>
                  <a:txBody>
                    <a:bodyPr/>
                    <a:lstStyle/>
                    <a:p>
                      <a:pPr algn="l" rtl="0" fontAlgn="ctr">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72000" marR="9525"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Inquérito HH Q5.2: Sente que o ambiente mudou? (floresta, solos, água, qualidade do ar)</a:t>
                      </a:r>
                    </a:p>
                    <a:p>
                      <a:pPr algn="l" rtl="0" fontAlgn="ctr"/>
                      <a:endParaRPr lang="en-GB" sz="950" b="0" i="0" u="none" strike="noStrike" dirty="0">
                        <a:solidFill>
                          <a:srgbClr val="002060"/>
                        </a:solidFill>
                        <a:effectLst/>
                        <a:latin typeface="Arial" panose="020B0604020202020204" pitchFamily="34" charset="0"/>
                      </a:endParaRPr>
                    </a:p>
                  </a:txBody>
                  <a:tcPr marL="72000" marR="9525" marT="72000" marB="72000"/>
                </a:tc>
                <a:extLst>
                  <a:ext uri="{0D108BD9-81ED-4DB2-BD59-A6C34878D82A}">
                    <a16:rowId xmlns:a16="http://schemas.microsoft.com/office/drawing/2014/main" val="3434522298"/>
                  </a:ext>
                </a:extLst>
              </a:tr>
              <a:tr h="457997">
                <a:tc>
                  <a:txBody>
                    <a:bodyPr/>
                    <a:lstStyle/>
                    <a:p>
                      <a:pPr algn="ctr" rtl="0" fontAlgn="ctr">
                        <a:defRPr sz="1000">
                          <a:solidFill>
                            <a:srgbClr val="002060"/>
                          </a:solidFill>
                          <a:effectLst/>
                          <a:latin typeface="Arial" panose="020B0604020202020204" pitchFamily="34" charset="0"/>
                        </a:defRPr>
                      </a:pPr>
                      <a:r>
                        <a:rPr sz="950"/>
                        <a:t>O-5.6</a:t>
                      </a:r>
                    </a:p>
                  </a:txBody>
                  <a:tcPr marL="0" marR="9525" marT="72000" marB="72000"/>
                </a:tc>
                <a:tc>
                  <a:txBody>
                    <a:bodyPr/>
                    <a:lstStyle/>
                    <a:p>
                      <a:pPr algn="l" rtl="0" fontAlgn="ctr">
                        <a:defRPr sz="1000">
                          <a:solidFill>
                            <a:srgbClr val="002060"/>
                          </a:solidFill>
                          <a:effectLst/>
                          <a:latin typeface="Arial" panose="020B0604020202020204" pitchFamily="34" charset="0"/>
                        </a:defRPr>
                      </a:pPr>
                      <a:r>
                        <a:rPr sz="950"/>
                        <a:t>% de comunidades (beneficiários indiretos) pesquisadas relatando que o impacto do conflito sobre si e suas famílias diminuiu como resultado das atividades de ação de minas.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Entrevistas de beneficiários, discussões do Grupo Focal e avaliações pós-autorização</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Semestral/anualmente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Inquérito HH Q9.14</a:t>
                      </a:r>
                      <a:r>
                        <a:rPr sz="950" kern="1200">
                          <a:ea typeface="+mn-ea"/>
                          <a:cs typeface="+mn-cs"/>
                        </a:rPr>
                        <a:t>: Acha que o impacto do conflito sobre si e as suas famílias diminuiu como resultado das atividades de ação de minas? </a:t>
                      </a:r>
                      <a:endParaRPr lang="en-GB" sz="950" b="0" i="0" u="none" strike="noStrike" dirty="0">
                        <a:solidFill>
                          <a:srgbClr val="002060"/>
                        </a:solidFill>
                        <a:effectLst/>
                        <a:latin typeface="Arial" panose="020B0604020202020204" pitchFamily="34" charset="0"/>
                      </a:endParaRPr>
                    </a:p>
                  </a:txBody>
                  <a:tcPr marL="72000" marR="9525" marT="72000" marB="72000"/>
                </a:tc>
                <a:extLst>
                  <a:ext uri="{0D108BD9-81ED-4DB2-BD59-A6C34878D82A}">
                    <a16:rowId xmlns:a16="http://schemas.microsoft.com/office/drawing/2014/main" val="841535115"/>
                  </a:ext>
                </a:extLst>
              </a:tr>
              <a:tr h="495300">
                <a:tc>
                  <a:txBody>
                    <a:bodyPr/>
                    <a:lstStyle/>
                    <a:p>
                      <a:pPr algn="ctr" rtl="0" fontAlgn="ctr">
                        <a:defRPr sz="1000">
                          <a:solidFill>
                            <a:srgbClr val="002060"/>
                          </a:solidFill>
                          <a:effectLst/>
                          <a:latin typeface="Arial" panose="020B0604020202020204" pitchFamily="34" charset="0"/>
                        </a:defRPr>
                      </a:pPr>
                      <a:r>
                        <a:rPr sz="950"/>
                        <a:t>O-5.7</a:t>
                      </a:r>
                    </a:p>
                  </a:txBody>
                  <a:tcPr marL="0" marR="9525" marT="72000" marB="72000"/>
                </a:tc>
                <a:tc>
                  <a:txBody>
                    <a:bodyPr/>
                    <a:lstStyle/>
                    <a:p>
                      <a:pPr algn="l" rtl="0" fontAlgn="ctr">
                        <a:defRPr sz="1000">
                          <a:solidFill>
                            <a:srgbClr val="002060"/>
                          </a:solidFill>
                          <a:effectLst/>
                          <a:latin typeface="Arial" panose="020B0604020202020204" pitchFamily="34" charset="0"/>
                        </a:defRPr>
                      </a:pPr>
                      <a:r>
                        <a:rPr sz="950"/>
                        <a:t>Número de ex-combatentes considerados em risco de retorno a conflitos ou atividades ilegais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Avaliações de risco, processos de verificação, organizações que trabalham com ex-combatentes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72000"/>
                </a:tc>
                <a:tc>
                  <a:txBody>
                    <a:bodyPr/>
                    <a:lstStyle/>
                    <a:p>
                      <a:pPr algn="l" rtl="0" fontAlgn="ctr">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Este indicador destina-se a programas de ação anti minas que visam a reintegração de ex-combatentes através de atividades de ação anti minas. </a:t>
                      </a:r>
                    </a:p>
                  </a:txBody>
                  <a:tcPr marL="72000" marR="9525" marT="72000" marB="72000"/>
                </a:tc>
                <a:extLst>
                  <a:ext uri="{0D108BD9-81ED-4DB2-BD59-A6C34878D82A}">
                    <a16:rowId xmlns:a16="http://schemas.microsoft.com/office/drawing/2014/main" val="1356362601"/>
                  </a:ext>
                </a:extLst>
              </a:tr>
              <a:tr h="611322">
                <a:tc>
                  <a:txBody>
                    <a:bodyPr/>
                    <a:lstStyle/>
                    <a:p>
                      <a:pPr algn="ctr" rtl="0" fontAlgn="ctr">
                        <a:defRPr sz="1000">
                          <a:solidFill>
                            <a:srgbClr val="002060"/>
                          </a:solidFill>
                          <a:effectLst/>
                          <a:latin typeface="Arial" panose="020B0604020202020204" pitchFamily="34" charset="0"/>
                        </a:defRPr>
                      </a:pPr>
                      <a:r>
                        <a:rPr sz="950"/>
                        <a:t>O-5.8</a:t>
                      </a:r>
                    </a:p>
                  </a:txBody>
                  <a:tcPr marL="0" marR="9525" marT="72000" marB="72000"/>
                </a:tc>
                <a:tc>
                  <a:txBody>
                    <a:bodyPr/>
                    <a:lstStyle/>
                    <a:p>
                      <a:pPr algn="l" rtl="0" fontAlgn="ctr">
                        <a:defRPr sz="1000">
                          <a:solidFill>
                            <a:srgbClr val="002060"/>
                          </a:solidFill>
                          <a:effectLst/>
                          <a:latin typeface="Arial" panose="020B0604020202020204" pitchFamily="34" charset="0"/>
                        </a:defRPr>
                      </a:pPr>
                      <a:r>
                        <a:rPr sz="950"/>
                        <a:t>Número de instalações de serviço (por exemplo, instalações médicas e educacionais) que foram liberadas e estão sendo usadas pelo público</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IMSMA, autorrelato </a:t>
                      </a: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a:t>IP </a:t>
                      </a:r>
                    </a:p>
                  </a:txBody>
                  <a:tcPr marL="72000" marR="9525" marT="72000" marB="72000"/>
                </a:tc>
                <a:tc>
                  <a:txBody>
                    <a:bodyPr/>
                    <a:lstStyle/>
                    <a:p>
                      <a:pPr algn="l" rtl="0" fontAlgn="ctr">
                        <a:defRPr sz="1000" kern="1200">
                          <a:ln>
                            <a:noFill/>
                          </a:ln>
                          <a:solidFill>
                            <a:srgbClr val="002060"/>
                          </a:solidFill>
                          <a:effectLst/>
                          <a:uLnTx/>
                          <a:uFillTx/>
                          <a:latin typeface="Arial" panose="020B0604020202020204" pitchFamily="34" charset="0"/>
                          <a:ea typeface="+mn-ea"/>
                          <a:cs typeface="+mn-cs"/>
                        </a:defRPr>
                      </a:pPr>
                      <a:r>
                        <a:rPr sz="950"/>
                        <a:t>Semestralmente</a:t>
                      </a:r>
                      <a:endParaRPr lang="en-GB" sz="950" b="0" i="0" u="none" strike="noStrike" dirty="0">
                        <a:solidFill>
                          <a:srgbClr val="002060"/>
                        </a:solidFill>
                        <a:effectLst/>
                        <a:latin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defRPr>
                      </a:pPr>
                      <a:r>
                        <a:rPr sz="950" dirty="0"/>
                        <a:t>Este </a:t>
                      </a:r>
                      <a:r>
                        <a:rPr sz="950" dirty="0" err="1"/>
                        <a:t>indicador</a:t>
                      </a:r>
                      <a:r>
                        <a:rPr sz="950" dirty="0"/>
                        <a:t> </a:t>
                      </a:r>
                      <a:r>
                        <a:rPr sz="950" dirty="0" err="1"/>
                        <a:t>mede</a:t>
                      </a:r>
                      <a:r>
                        <a:rPr sz="950" dirty="0"/>
                        <a:t> o </a:t>
                      </a:r>
                      <a:r>
                        <a:rPr sz="950" dirty="0" err="1"/>
                        <a:t>número</a:t>
                      </a:r>
                      <a:r>
                        <a:rPr sz="950" dirty="0"/>
                        <a:t> de </a:t>
                      </a:r>
                      <a:r>
                        <a:rPr sz="950" dirty="0" err="1"/>
                        <a:t>instalações</a:t>
                      </a:r>
                      <a:r>
                        <a:rPr sz="950" dirty="0"/>
                        <a:t> de </a:t>
                      </a:r>
                      <a:r>
                        <a:rPr sz="950" dirty="0" err="1"/>
                        <a:t>serviço</a:t>
                      </a:r>
                      <a:r>
                        <a:rPr sz="950" dirty="0"/>
                        <a:t> que </a:t>
                      </a:r>
                      <a:r>
                        <a:rPr sz="950" dirty="0" err="1"/>
                        <a:t>foram</a:t>
                      </a:r>
                      <a:r>
                        <a:rPr sz="950" dirty="0"/>
                        <a:t> </a:t>
                      </a:r>
                      <a:r>
                        <a:rPr sz="950" dirty="0" err="1"/>
                        <a:t>autorizadas</a:t>
                      </a:r>
                      <a:r>
                        <a:rPr sz="950" dirty="0"/>
                        <a:t> </a:t>
                      </a:r>
                      <a:r>
                        <a:rPr sz="950" b="1" u="sng" dirty="0"/>
                        <a:t>e</a:t>
                      </a:r>
                      <a:r>
                        <a:rPr sz="950" b="1" dirty="0"/>
                        <a:t> </a:t>
                      </a:r>
                      <a:r>
                        <a:rPr sz="950" dirty="0" err="1"/>
                        <a:t>estão</a:t>
                      </a:r>
                      <a:r>
                        <a:rPr sz="950" dirty="0"/>
                        <a:t> a ser </a:t>
                      </a:r>
                      <a:r>
                        <a:rPr sz="950" dirty="0" err="1"/>
                        <a:t>utilizadas</a:t>
                      </a:r>
                      <a:r>
                        <a:rPr sz="950" dirty="0"/>
                        <a:t> </a:t>
                      </a:r>
                      <a:r>
                        <a:rPr sz="950" dirty="0" err="1"/>
                        <a:t>pelo</a:t>
                      </a:r>
                      <a:r>
                        <a:rPr sz="950" dirty="0"/>
                        <a:t> </a:t>
                      </a:r>
                      <a:r>
                        <a:rPr sz="950" dirty="0" err="1"/>
                        <a:t>público</a:t>
                      </a:r>
                      <a:r>
                        <a:rPr sz="950" dirty="0"/>
                        <a:t> e, </a:t>
                      </a:r>
                      <a:r>
                        <a:rPr sz="950" dirty="0" err="1"/>
                        <a:t>por</a:t>
                      </a:r>
                      <a:r>
                        <a:rPr sz="950" dirty="0"/>
                        <a:t> </a:t>
                      </a:r>
                      <a:r>
                        <a:rPr sz="950" dirty="0" err="1"/>
                        <a:t>conseguinte</a:t>
                      </a:r>
                      <a:r>
                        <a:rPr sz="950" dirty="0"/>
                        <a:t>, </a:t>
                      </a:r>
                      <a:r>
                        <a:rPr sz="950" dirty="0" err="1"/>
                        <a:t>não</a:t>
                      </a:r>
                      <a:r>
                        <a:rPr sz="950" dirty="0"/>
                        <a:t> </a:t>
                      </a:r>
                      <a:r>
                        <a:rPr sz="950" dirty="0" err="1"/>
                        <a:t>apenas</a:t>
                      </a:r>
                      <a:r>
                        <a:rPr sz="950" dirty="0"/>
                        <a:t> as que </a:t>
                      </a:r>
                      <a:r>
                        <a:rPr sz="950" dirty="0" err="1"/>
                        <a:t>foram</a:t>
                      </a:r>
                      <a:r>
                        <a:rPr sz="950" dirty="0"/>
                        <a:t> </a:t>
                      </a:r>
                      <a:r>
                        <a:rPr sz="950" dirty="0" err="1"/>
                        <a:t>autorizadas</a:t>
                      </a:r>
                      <a:r>
                        <a:rPr sz="950" dirty="0"/>
                        <a:t>. Visa </a:t>
                      </a:r>
                      <a:r>
                        <a:rPr sz="950" dirty="0" err="1"/>
                        <a:t>avaliar</a:t>
                      </a:r>
                      <a:r>
                        <a:rPr sz="950" dirty="0"/>
                        <a:t> </a:t>
                      </a:r>
                      <a:r>
                        <a:rPr sz="950" dirty="0" err="1"/>
                        <a:t>em</a:t>
                      </a:r>
                      <a:r>
                        <a:rPr sz="950" dirty="0"/>
                        <a:t> que </a:t>
                      </a:r>
                      <a:r>
                        <a:rPr sz="950" dirty="0" err="1"/>
                        <a:t>medida</a:t>
                      </a:r>
                      <a:r>
                        <a:rPr sz="950" dirty="0"/>
                        <a:t> </a:t>
                      </a:r>
                      <a:r>
                        <a:rPr sz="950" dirty="0" err="1"/>
                        <a:t>os</a:t>
                      </a:r>
                      <a:r>
                        <a:rPr sz="950" dirty="0"/>
                        <a:t> </a:t>
                      </a:r>
                      <a:r>
                        <a:rPr sz="950" dirty="0" err="1"/>
                        <a:t>parceiros</a:t>
                      </a:r>
                      <a:r>
                        <a:rPr sz="950" dirty="0"/>
                        <a:t> de </a:t>
                      </a:r>
                      <a:r>
                        <a:rPr sz="950" dirty="0" err="1"/>
                        <a:t>execução</a:t>
                      </a:r>
                      <a:r>
                        <a:rPr sz="950" dirty="0"/>
                        <a:t> das </a:t>
                      </a:r>
                      <a:r>
                        <a:rPr sz="950" dirty="0" err="1"/>
                        <a:t>ações</a:t>
                      </a:r>
                      <a:r>
                        <a:rPr sz="950" dirty="0"/>
                        <a:t> de </a:t>
                      </a:r>
                      <a:r>
                        <a:rPr sz="950" dirty="0" err="1"/>
                        <a:t>luta</a:t>
                      </a:r>
                      <a:r>
                        <a:rPr sz="950" dirty="0"/>
                        <a:t> contra as minas </a:t>
                      </a:r>
                      <a:r>
                        <a:rPr sz="950" dirty="0" err="1"/>
                        <a:t>comunicaram</a:t>
                      </a:r>
                      <a:r>
                        <a:rPr sz="950" dirty="0"/>
                        <a:t> e </a:t>
                      </a:r>
                      <a:r>
                        <a:rPr sz="950" dirty="0" err="1"/>
                        <a:t>coordenaram</a:t>
                      </a:r>
                      <a:r>
                        <a:rPr sz="950" dirty="0"/>
                        <a:t> com </a:t>
                      </a:r>
                      <a:r>
                        <a:rPr sz="950" dirty="0" err="1"/>
                        <a:t>outras</a:t>
                      </a:r>
                      <a:r>
                        <a:rPr sz="950" dirty="0"/>
                        <a:t> </a:t>
                      </a:r>
                      <a:r>
                        <a:rPr sz="950" dirty="0" err="1"/>
                        <a:t>autoridades</a:t>
                      </a:r>
                      <a:r>
                        <a:rPr sz="950" dirty="0"/>
                        <a:t> e </a:t>
                      </a:r>
                      <a:r>
                        <a:rPr sz="950" dirty="0" err="1"/>
                        <a:t>setores</a:t>
                      </a:r>
                      <a:r>
                        <a:rPr sz="950" dirty="0"/>
                        <a:t> </a:t>
                      </a:r>
                      <a:r>
                        <a:rPr sz="950" dirty="0" err="1"/>
                        <a:t>relevantes</a:t>
                      </a:r>
                      <a:r>
                        <a:rPr sz="950" dirty="0"/>
                        <a:t>, a </a:t>
                      </a:r>
                      <a:r>
                        <a:rPr sz="950" dirty="0" err="1"/>
                        <a:t>fim</a:t>
                      </a:r>
                      <a:r>
                        <a:rPr sz="950" dirty="0"/>
                        <a:t> de </a:t>
                      </a:r>
                      <a:r>
                        <a:rPr sz="950" dirty="0" err="1"/>
                        <a:t>assegurar</a:t>
                      </a:r>
                      <a:r>
                        <a:rPr sz="950" dirty="0"/>
                        <a:t> a </a:t>
                      </a:r>
                      <a:r>
                        <a:rPr sz="950" dirty="0" err="1"/>
                        <a:t>utilização</a:t>
                      </a:r>
                      <a:r>
                        <a:rPr sz="950" dirty="0"/>
                        <a:t> das </a:t>
                      </a:r>
                      <a:r>
                        <a:rPr sz="950" dirty="0" err="1"/>
                        <a:t>instalações</a:t>
                      </a:r>
                      <a:r>
                        <a:rPr sz="950" dirty="0"/>
                        <a:t> </a:t>
                      </a:r>
                      <a:r>
                        <a:rPr sz="950" dirty="0" err="1"/>
                        <a:t>desminadas</a:t>
                      </a:r>
                      <a:r>
                        <a:rPr sz="950" dirty="0"/>
                        <a:t>. </a:t>
                      </a:r>
                    </a:p>
                  </a:txBody>
                  <a:tcPr marL="72000" marR="9525" marT="72000" marB="144000"/>
                </a:tc>
                <a:extLst>
                  <a:ext uri="{0D108BD9-81ED-4DB2-BD59-A6C34878D82A}">
                    <a16:rowId xmlns:a16="http://schemas.microsoft.com/office/drawing/2014/main" val="3026746874"/>
                  </a:ext>
                </a:extLst>
              </a:tr>
            </a:tbl>
          </a:graphicData>
        </a:graphic>
      </p:graphicFrame>
      <p:sp>
        <p:nvSpPr>
          <p:cNvPr id="2" name="TextBox 1">
            <a:extLst>
              <a:ext uri="{FF2B5EF4-FFF2-40B4-BE49-F238E27FC236}">
                <a16:creationId xmlns:a16="http://schemas.microsoft.com/office/drawing/2014/main" id="{CD3AE1C8-F523-35B6-D58D-D16AD884F3D9}"/>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em negrito</a:t>
            </a:r>
          </a:p>
        </p:txBody>
      </p:sp>
      <p:sp>
        <p:nvSpPr>
          <p:cNvPr id="5" name="Rectangle 4">
            <a:extLst>
              <a:ext uri="{FF2B5EF4-FFF2-40B4-BE49-F238E27FC236}">
                <a16:creationId xmlns:a16="http://schemas.microsoft.com/office/drawing/2014/main" id="{F3A9BA9C-2972-E70E-93D0-5153FE09EAF8}"/>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A8A4F815-451B-6609-FC61-237B81A8FCF6}"/>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62</a:t>
            </a:fld>
            <a:endParaRPr lang="en-GB" sz="1050" dirty="0"/>
          </a:p>
        </p:txBody>
      </p:sp>
    </p:spTree>
    <p:extLst>
      <p:ext uri="{BB962C8B-B14F-4D97-AF65-F5344CB8AC3E}">
        <p14:creationId xmlns:p14="http://schemas.microsoft.com/office/powerpoint/2010/main" val="2226780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CF291C5F-5781-9438-D761-F939ADFEE5DA}"/>
              </a:ext>
            </a:extLst>
          </p:cNvPr>
          <p:cNvGraphicFramePr>
            <a:graphicFrameLocks noGrp="1"/>
          </p:cNvGraphicFramePr>
          <p:nvPr>
            <p:extLst>
              <p:ext uri="{D42A27DB-BD31-4B8C-83A1-F6EECF244321}">
                <p14:modId xmlns:p14="http://schemas.microsoft.com/office/powerpoint/2010/main" val="2314666535"/>
              </p:ext>
            </p:extLst>
          </p:nvPr>
        </p:nvGraphicFramePr>
        <p:xfrm>
          <a:off x="408992" y="634365"/>
          <a:ext cx="11452149" cy="5324416"/>
        </p:xfrm>
        <a:graphic>
          <a:graphicData uri="http://schemas.openxmlformats.org/drawingml/2006/table">
            <a:tbl>
              <a:tblPr>
                <a:tableStyleId>{5C22544A-7EE6-4342-B048-85BDC9FD1C3A}</a:tableStyleId>
              </a:tblPr>
              <a:tblGrid>
                <a:gridCol w="518375">
                  <a:extLst>
                    <a:ext uri="{9D8B030D-6E8A-4147-A177-3AD203B41FA5}">
                      <a16:colId xmlns:a16="http://schemas.microsoft.com/office/drawing/2014/main" val="241963245"/>
                    </a:ext>
                  </a:extLst>
                </a:gridCol>
                <a:gridCol w="3219024">
                  <a:extLst>
                    <a:ext uri="{9D8B030D-6E8A-4147-A177-3AD203B41FA5}">
                      <a16:colId xmlns:a16="http://schemas.microsoft.com/office/drawing/2014/main" val="2213462879"/>
                    </a:ext>
                  </a:extLst>
                </a:gridCol>
                <a:gridCol w="1483228">
                  <a:extLst>
                    <a:ext uri="{9D8B030D-6E8A-4147-A177-3AD203B41FA5}">
                      <a16:colId xmlns:a16="http://schemas.microsoft.com/office/drawing/2014/main" val="1596489783"/>
                    </a:ext>
                  </a:extLst>
                </a:gridCol>
                <a:gridCol w="913600">
                  <a:extLst>
                    <a:ext uri="{9D8B030D-6E8A-4147-A177-3AD203B41FA5}">
                      <a16:colId xmlns:a16="http://schemas.microsoft.com/office/drawing/2014/main" val="2629679151"/>
                    </a:ext>
                  </a:extLst>
                </a:gridCol>
                <a:gridCol w="1003335">
                  <a:extLst>
                    <a:ext uri="{9D8B030D-6E8A-4147-A177-3AD203B41FA5}">
                      <a16:colId xmlns:a16="http://schemas.microsoft.com/office/drawing/2014/main" val="756994610"/>
                    </a:ext>
                  </a:extLst>
                </a:gridCol>
                <a:gridCol w="4314587">
                  <a:extLst>
                    <a:ext uri="{9D8B030D-6E8A-4147-A177-3AD203B41FA5}">
                      <a16:colId xmlns:a16="http://schemas.microsoft.com/office/drawing/2014/main" val="429994601"/>
                    </a:ext>
                  </a:extLst>
                </a:gridCol>
              </a:tblGrid>
              <a:tr h="319792">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Proprietário</a:t>
                      </a:r>
                      <a:endParaRPr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Descrição</a:t>
                      </a:r>
                      <a:r>
                        <a:rPr lang="en-GB" dirty="0"/>
                        <a:t> </a:t>
                      </a:r>
                      <a:endParaRPr dirty="0"/>
                    </a:p>
                  </a:txBody>
                  <a:tcPr marL="72000" marR="7620" marT="7620" marB="0" anchor="ctr">
                    <a:solidFill>
                      <a:schemeClr val="accent6"/>
                    </a:solidFill>
                  </a:tcPr>
                </a:tc>
                <a:extLst>
                  <a:ext uri="{0D108BD9-81ED-4DB2-BD59-A6C34878D82A}">
                    <a16:rowId xmlns:a16="http://schemas.microsoft.com/office/drawing/2014/main" val="4054895585"/>
                  </a:ext>
                </a:extLst>
              </a:tr>
              <a:tr h="254424">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r>
                        <a:t>Resultado 6: A redução do risco de danos aumenta os retornos e a liberdade de movimento</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rgbClr val="002060"/>
                          </a:solidFill>
                          <a:effectLst/>
                          <a:latin typeface="Arial" panose="020B0604020202020204" pitchFamily="34" charset="0"/>
                        </a:defRPr>
                      </a:pP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extLst>
                  <a:ext uri="{0D108BD9-81ED-4DB2-BD59-A6C34878D82A}">
                    <a16:rowId xmlns:a16="http://schemas.microsoft.com/office/drawing/2014/main" val="3441413796"/>
                  </a:ext>
                </a:extLst>
              </a:tr>
              <a:tr h="495300">
                <a:tc>
                  <a:txBody>
                    <a:bodyPr/>
                    <a:lstStyle/>
                    <a:p>
                      <a:pPr algn="ctr" rtl="0" fontAlgn="ctr">
                        <a:defRPr sz="1000" b="1">
                          <a:solidFill>
                            <a:srgbClr val="002060"/>
                          </a:solidFill>
                          <a:effectLst/>
                          <a:latin typeface="Arial" panose="020B0604020202020204" pitchFamily="34" charset="0"/>
                        </a:defRPr>
                      </a:pPr>
                      <a:r>
                        <a:rPr sz="950"/>
                        <a:t>O-6.1 </a:t>
                      </a:r>
                    </a:p>
                  </a:txBody>
                  <a:tcPr marL="0" marR="9525" marT="36000" marB="36000"/>
                </a:tc>
                <a:tc>
                  <a:txBody>
                    <a:bodyPr/>
                    <a:lstStyle/>
                    <a:p>
                      <a:pPr algn="l" rtl="0" fontAlgn="ctr">
                        <a:defRPr sz="1000" b="1">
                          <a:solidFill>
                            <a:srgbClr val="002060"/>
                          </a:solidFill>
                          <a:effectLst/>
                          <a:latin typeface="Arial" panose="020B0604020202020204" pitchFamily="34" charset="0"/>
                        </a:defRPr>
                      </a:pPr>
                      <a:r>
                        <a:rPr sz="950"/>
                        <a:t>Número de beneficiários diretos de libertação de terras e EOD (desagregado)</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avaliações pré e pós-desmantelamento, </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usando a versão 2 do SBD</a:t>
                      </a:r>
                      <a:endParaRPr sz="950"/>
                    </a:p>
                  </a:txBody>
                  <a:tcPr marL="72000" marR="9525" marT="36000" marB="108000"/>
                </a:tc>
                <a:extLst>
                  <a:ext uri="{0D108BD9-81ED-4DB2-BD59-A6C34878D82A}">
                    <a16:rowId xmlns:a16="http://schemas.microsoft.com/office/drawing/2014/main" val="529254426"/>
                  </a:ext>
                </a:extLst>
              </a:tr>
              <a:tr h="495300">
                <a:tc>
                  <a:txBody>
                    <a:bodyPr/>
                    <a:lstStyle/>
                    <a:p>
                      <a:pPr algn="ctr" rtl="0" fontAlgn="ctr">
                        <a:defRPr sz="1000" b="1">
                          <a:solidFill>
                            <a:srgbClr val="002060"/>
                          </a:solidFill>
                          <a:effectLst/>
                          <a:latin typeface="Arial" panose="020B0604020202020204" pitchFamily="34" charset="0"/>
                        </a:defRPr>
                      </a:pPr>
                      <a:r>
                        <a:rPr sz="950"/>
                        <a:t>O-6.2</a:t>
                      </a:r>
                    </a:p>
                  </a:txBody>
                  <a:tcPr marL="0" marR="9525" marT="36000" marB="36000"/>
                </a:tc>
                <a:tc>
                  <a:txBody>
                    <a:bodyPr/>
                    <a:lstStyle/>
                    <a:p>
                      <a:pPr algn="l" rtl="0" fontAlgn="ctr">
                        <a:defRPr sz="1000" b="1">
                          <a:solidFill>
                            <a:srgbClr val="002060"/>
                          </a:solidFill>
                          <a:effectLst/>
                          <a:latin typeface="Arial" panose="020B0604020202020204" pitchFamily="34" charset="0"/>
                        </a:defRPr>
                      </a:pPr>
                      <a:r>
                        <a:rPr sz="950"/>
                        <a:t>Número de beneficiários indiretos de libertação de terras e EOD (desagregado)</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autoridade da aldeia/unidade administrativa mais pequena</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usando a versão 2 do SBD</a:t>
                      </a:r>
                      <a:endParaRPr sz="950"/>
                    </a:p>
                  </a:txBody>
                  <a:tcPr marL="72000" marR="9525" marT="36000" marB="108000"/>
                </a:tc>
                <a:extLst>
                  <a:ext uri="{0D108BD9-81ED-4DB2-BD59-A6C34878D82A}">
                    <a16:rowId xmlns:a16="http://schemas.microsoft.com/office/drawing/2014/main" val="1951047242"/>
                  </a:ext>
                </a:extLst>
              </a:tr>
              <a:tr h="495300">
                <a:tc>
                  <a:txBody>
                    <a:bodyPr/>
                    <a:lstStyle/>
                    <a:p>
                      <a:pPr algn="ctr" rtl="0" fontAlgn="ctr">
                        <a:defRPr sz="1000" b="1">
                          <a:solidFill>
                            <a:srgbClr val="002060"/>
                          </a:solidFill>
                          <a:effectLst/>
                          <a:latin typeface="Arial" panose="020B0604020202020204" pitchFamily="34" charset="0"/>
                        </a:defRPr>
                      </a:pPr>
                      <a:r>
                        <a:rPr sz="950"/>
                        <a:t>O-6.3</a:t>
                      </a:r>
                    </a:p>
                  </a:txBody>
                  <a:tcPr marL="0" marR="9525" marT="36000" marB="36000"/>
                </a:tc>
                <a:tc>
                  <a:txBody>
                    <a:bodyPr/>
                    <a:lstStyle/>
                    <a:p>
                      <a:pPr algn="l" rtl="0" fontAlgn="ctr">
                        <a:defRPr sz="1000" b="1">
                          <a:solidFill>
                            <a:srgbClr val="002060"/>
                          </a:solidFill>
                          <a:effectLst/>
                          <a:latin typeface="Arial" panose="020B0604020202020204" pitchFamily="34" charset="0"/>
                        </a:defRPr>
                      </a:pPr>
                      <a:r>
                        <a:rPr sz="950"/>
                        <a:t>% das pessoas das comunidades impactadas pesquisadas relatam um aumento de pessoas que se comportam de maneira mais segura</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Inquérito HH, FGD</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Isto pode ser recolhido a nível individual, a nível do agregado familiar através de inquéritos de HH ou a nível da comunidade através de FGD</a:t>
                      </a:r>
                      <a:endParaRPr sz="950"/>
                    </a:p>
                  </a:txBody>
                  <a:tcPr marL="72000" marR="9525" marT="36000" marB="108000"/>
                </a:tc>
                <a:extLst>
                  <a:ext uri="{0D108BD9-81ED-4DB2-BD59-A6C34878D82A}">
                    <a16:rowId xmlns:a16="http://schemas.microsoft.com/office/drawing/2014/main" val="3434522298"/>
                  </a:ext>
                </a:extLst>
              </a:tr>
              <a:tr h="495300">
                <a:tc>
                  <a:txBody>
                    <a:bodyPr/>
                    <a:lstStyle/>
                    <a:p>
                      <a:pPr algn="ctr" rtl="0" fontAlgn="ctr">
                        <a:defRPr sz="1000" b="1">
                          <a:solidFill>
                            <a:srgbClr val="002060"/>
                          </a:solidFill>
                          <a:effectLst/>
                          <a:latin typeface="Arial" panose="020B0604020202020204" pitchFamily="34" charset="0"/>
                        </a:defRPr>
                      </a:pPr>
                      <a:r>
                        <a:rPr sz="950"/>
                        <a:t>O-6.4</a:t>
                      </a:r>
                    </a:p>
                  </a:txBody>
                  <a:tcPr marL="0" marR="9525" marT="36000" marB="36000"/>
                </a:tc>
                <a:tc>
                  <a:txBody>
                    <a:bodyPr/>
                    <a:lstStyle/>
                    <a:p>
                      <a:pPr algn="l" rtl="0" fontAlgn="ctr">
                        <a:defRPr sz="1000" b="1">
                          <a:solidFill>
                            <a:srgbClr val="002060"/>
                          </a:solidFill>
                          <a:effectLst/>
                          <a:latin typeface="Arial" panose="020B0604020202020204" pitchFamily="34" charset="0"/>
                        </a:defRPr>
                      </a:pPr>
                      <a:r>
                        <a:rPr sz="950"/>
                        <a:t>% das pessoas inquiridas que comunicaram uma maior liberdade de circulação e/ou uma maior sensação de normalização (SADDD) </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Inquérito HH</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kern="1200">
                          <a:solidFill>
                            <a:srgbClr val="002060"/>
                          </a:solidFill>
                          <a:effectLst/>
                          <a:latin typeface="Arial" panose="020B0604020202020204" pitchFamily="34" charset="0"/>
                          <a:ea typeface="+mn-ea"/>
                          <a:cs typeface="+mn-cs"/>
                        </a:defRPr>
                      </a:pPr>
                      <a:r>
                        <a:rPr lang="en-GB" sz="950"/>
                        <a:t>Inquérito HH Q9.11: Em comparação com antes do desmantelamento, sente-se mais livre para se mover? Acha que as coisas estão mais normais agora?</a:t>
                      </a:r>
                      <a:endParaRPr lang="en-US" sz="950" b="0" i="0" u="none" strike="noStrike" kern="1200" dirty="0">
                        <a:solidFill>
                          <a:srgbClr val="002060"/>
                        </a:solidFill>
                        <a:effectLst/>
                        <a:latin typeface="Arial" panose="020B0604020202020204" pitchFamily="34" charset="0"/>
                        <a:ea typeface="+mn-ea"/>
                        <a:cs typeface="+mn-cs"/>
                      </a:endParaRPr>
                    </a:p>
                  </a:txBody>
                  <a:tcPr marL="72000" marR="9525" marT="36000" marB="108000"/>
                </a:tc>
                <a:extLst>
                  <a:ext uri="{0D108BD9-81ED-4DB2-BD59-A6C34878D82A}">
                    <a16:rowId xmlns:a16="http://schemas.microsoft.com/office/drawing/2014/main" val="1126974535"/>
                  </a:ext>
                </a:extLst>
              </a:tr>
              <a:tr h="495300">
                <a:tc>
                  <a:txBody>
                    <a:bodyPr/>
                    <a:lstStyle/>
                    <a:p>
                      <a:pPr algn="ctr" rtl="0" fontAlgn="ctr">
                        <a:defRPr sz="1000" b="1">
                          <a:solidFill>
                            <a:srgbClr val="002060"/>
                          </a:solidFill>
                          <a:effectLst/>
                          <a:latin typeface="Arial" panose="020B0604020202020204" pitchFamily="34" charset="0"/>
                        </a:defRPr>
                      </a:pPr>
                      <a:r>
                        <a:rPr sz="950"/>
                        <a:t>O-6.5</a:t>
                      </a:r>
                    </a:p>
                  </a:txBody>
                  <a:tcPr marL="0" marR="9525" marT="36000" marB="36000"/>
                </a:tc>
                <a:tc>
                  <a:txBody>
                    <a:bodyPr/>
                    <a:lstStyle/>
                    <a:p>
                      <a:pPr algn="l" rtl="0" fontAlgn="ctr">
                        <a:defRPr sz="1000" b="1">
                          <a:solidFill>
                            <a:srgbClr val="002060"/>
                          </a:solidFill>
                          <a:effectLst/>
                          <a:latin typeface="Arial" panose="020B0604020202020204" pitchFamily="34" charset="0"/>
                        </a:defRPr>
                      </a:pPr>
                      <a:r>
                        <a:rPr sz="950"/>
                        <a:t>% das pessoas pesquisadas que relataram que a ação de mina ajudou a permitir o seu retorno seguro para casa</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Inquérito HH</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kern="1200">
                          <a:solidFill>
                            <a:srgbClr val="002060"/>
                          </a:solidFill>
                          <a:effectLst/>
                          <a:latin typeface="Arial" panose="020B0604020202020204" pitchFamily="34" charset="0"/>
                          <a:ea typeface="+mn-ea"/>
                          <a:cs typeface="+mn-cs"/>
                        </a:defRPr>
                      </a:pPr>
                      <a:r>
                        <a:rPr lang="en-GB" sz="950"/>
                        <a:t>Inquérito HH Q9.12: Se é um repatriado (ref. Q2.11), acha que a ação da mina ajudou o seu HH a voltar para casa em segurança?</a:t>
                      </a:r>
                      <a:endParaRPr lang="en-US" sz="950" b="0" i="0" u="none" strike="noStrike" kern="1200" dirty="0">
                        <a:solidFill>
                          <a:srgbClr val="002060"/>
                        </a:solidFill>
                        <a:effectLst/>
                        <a:latin typeface="Arial" panose="020B0604020202020204" pitchFamily="34" charset="0"/>
                        <a:ea typeface="+mn-ea"/>
                        <a:cs typeface="+mn-cs"/>
                      </a:endParaRPr>
                    </a:p>
                  </a:txBody>
                  <a:tcPr marL="72000" marR="9525" marT="36000" marB="108000"/>
                </a:tc>
                <a:extLst>
                  <a:ext uri="{0D108BD9-81ED-4DB2-BD59-A6C34878D82A}">
                    <a16:rowId xmlns:a16="http://schemas.microsoft.com/office/drawing/2014/main" val="841535115"/>
                  </a:ext>
                </a:extLst>
              </a:tr>
              <a:tr h="495300">
                <a:tc>
                  <a:txBody>
                    <a:bodyPr/>
                    <a:lstStyle/>
                    <a:p>
                      <a:pPr algn="ctr" rtl="0" fontAlgn="ctr">
                        <a:defRPr sz="1000">
                          <a:solidFill>
                            <a:srgbClr val="002060"/>
                          </a:solidFill>
                          <a:effectLst/>
                          <a:latin typeface="Arial" panose="020B0604020202020204" pitchFamily="34" charset="0"/>
                        </a:defRPr>
                      </a:pPr>
                      <a:r>
                        <a:rPr sz="950"/>
                        <a:t>O-6.6</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 de pessoas entrevistadas que relatam sentir-se mais seguras como resultado da libertação</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Inquéritos às famílias</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IP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Inquérito HH Q5.4</a:t>
                      </a:r>
                      <a:r>
                        <a:rPr lang="en-GB" sz="950" kern="1200">
                          <a:ea typeface="+mn-ea"/>
                          <a:cs typeface="+mn-cs"/>
                        </a:rPr>
                        <a:t>: Em comparação com antes da libertação, quão seguro se sente agora para conduzir as suas atividades de subsistência HH em relação a minas/explosivos? Classifique a sua resposta numa escala de classificação de 1 a 5, em que 1 se refere a "Muito inseguro" e 5 a "Muito seguro".</a:t>
                      </a:r>
                      <a:endParaRPr lang="en-US" sz="950" b="0" i="0" u="none" strike="noStrike" kern="1200" dirty="0">
                        <a:solidFill>
                          <a:srgbClr val="002060"/>
                        </a:solidFill>
                        <a:effectLst/>
                        <a:latin typeface="Arial" panose="020B0604020202020204" pitchFamily="34" charset="0"/>
                        <a:ea typeface="+mn-ea"/>
                        <a:cs typeface="+mn-cs"/>
                      </a:endParaRPr>
                    </a:p>
                  </a:txBody>
                  <a:tcPr marL="72000" marR="9525" marT="36000" marB="108000"/>
                </a:tc>
                <a:extLst>
                  <a:ext uri="{0D108BD9-81ED-4DB2-BD59-A6C34878D82A}">
                    <a16:rowId xmlns:a16="http://schemas.microsoft.com/office/drawing/2014/main" val="1356362601"/>
                  </a:ext>
                </a:extLst>
              </a:tr>
              <a:tr h="495300">
                <a:tc>
                  <a:txBody>
                    <a:bodyPr/>
                    <a:lstStyle/>
                    <a:p>
                      <a:pPr algn="ctr" rtl="0" fontAlgn="ctr">
                        <a:defRPr sz="1000">
                          <a:solidFill>
                            <a:srgbClr val="002060"/>
                          </a:solidFill>
                          <a:effectLst/>
                          <a:latin typeface="Arial" panose="020B0604020202020204" pitchFamily="34" charset="0"/>
                        </a:defRPr>
                      </a:pPr>
                      <a:r>
                        <a:rPr sz="950"/>
                        <a:t>O-6.7</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Número de repatriados/deslocados para os municípios</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OCHA/ OIM/Municípios</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Nenhum(a) </a:t>
                      </a:r>
                      <a:endParaRPr sz="95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a:t>Semestralmente</a:t>
                      </a:r>
                      <a:endParaRPr sz="950"/>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a:t>Só é relevante para as aldeias ou municípios em que a atividade de ação de minas tenha ocorrido.</a:t>
                      </a:r>
                      <a:endParaRPr sz="950"/>
                    </a:p>
                  </a:txBody>
                  <a:tcPr marL="72000" marR="9525" marT="36000" marB="108000"/>
                </a:tc>
                <a:extLst>
                  <a:ext uri="{0D108BD9-81ED-4DB2-BD59-A6C34878D82A}">
                    <a16:rowId xmlns:a16="http://schemas.microsoft.com/office/drawing/2014/main" val="3459420812"/>
                  </a:ext>
                </a:extLst>
              </a:tr>
              <a:tr h="495300">
                <a:tc>
                  <a:txBody>
                    <a:bodyPr/>
                    <a:lstStyle/>
                    <a:p>
                      <a:pPr algn="ctr" rtl="0" fontAlgn="ctr">
                        <a:defRPr sz="1000">
                          <a:solidFill>
                            <a:srgbClr val="002060"/>
                          </a:solidFill>
                          <a:effectLst/>
                          <a:latin typeface="Arial" panose="020B0604020202020204" pitchFamily="34" charset="0"/>
                        </a:defRPr>
                      </a:pPr>
                      <a:r>
                        <a:rPr sz="950"/>
                        <a:t>O-6.8</a:t>
                      </a:r>
                    </a:p>
                  </a:txBody>
                  <a:tcPr marL="0" marR="9525" marT="36000" marB="36000"/>
                </a:tc>
                <a:tc>
                  <a:txBody>
                    <a:bodyPr/>
                    <a:lstStyle/>
                    <a:p>
                      <a:pPr algn="l" rtl="0" fontAlgn="ctr">
                        <a:defRPr sz="1000">
                          <a:solidFill>
                            <a:srgbClr val="002060"/>
                          </a:solidFill>
                          <a:effectLst/>
                          <a:latin typeface="Arial" panose="020B0604020202020204" pitchFamily="34" charset="0"/>
                        </a:defRPr>
                      </a:pPr>
                      <a:r>
                        <a:rPr sz="950"/>
                        <a:t>Número de  comunidades com risco reduzido de explosões não planeadas de lojas/stocks de munições ou acesso reduzido a stocks mal geridos ou lojas de EO</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sz="950"/>
                        <a:t> Autorrelato </a:t>
                      </a:r>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dirty="0"/>
                        <a:t>IP e NMAA</a:t>
                      </a:r>
                      <a:endParaRPr sz="950" dirty="0"/>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ln>
                            <a:noFill/>
                          </a:ln>
                          <a:solidFill>
                            <a:srgbClr val="002060"/>
                          </a:solidFill>
                          <a:effectLst/>
                          <a:uLnTx/>
                          <a:uFillTx/>
                          <a:latin typeface="Arial" panose="020B0604020202020204" pitchFamily="34" charset="0"/>
                          <a:ea typeface="+mn-ea"/>
                          <a:cs typeface="+mn-cs"/>
                        </a:defRPr>
                      </a:pPr>
                      <a:r>
                        <a:rPr lang="en-GB" sz="950" dirty="0" err="1"/>
                        <a:t>Semestralmente</a:t>
                      </a:r>
                      <a:endParaRPr sz="950" dirty="0"/>
                    </a:p>
                  </a:txBody>
                  <a:tcPr marL="72000" marR="9525" marT="36000" marB="108000"/>
                </a:tc>
                <a:tc>
                  <a:txBody>
                    <a:bodyPr/>
                    <a:lstStyle/>
                    <a:p>
                      <a:pPr algn="l" rtl="0" fontAlgn="ctr">
                        <a:defRPr sz="1000">
                          <a:solidFill>
                            <a:srgbClr val="002060"/>
                          </a:solidFill>
                          <a:effectLst/>
                          <a:latin typeface="Arial" panose="020B0604020202020204" pitchFamily="34" charset="0"/>
                        </a:defRPr>
                      </a:pPr>
                      <a:r>
                        <a:rPr lang="en-GB" sz="950" dirty="0" err="1"/>
                        <a:t>Isto</a:t>
                      </a:r>
                      <a:r>
                        <a:rPr lang="en-GB" sz="950" dirty="0"/>
                        <a:t> </a:t>
                      </a:r>
                      <a:r>
                        <a:rPr lang="en-GB" sz="950" dirty="0" err="1"/>
                        <a:t>mede</a:t>
                      </a:r>
                      <a:r>
                        <a:rPr lang="en-GB" sz="950" dirty="0"/>
                        <a:t> o </a:t>
                      </a:r>
                      <a:r>
                        <a:rPr lang="en-GB" sz="950" dirty="0" err="1"/>
                        <a:t>número</a:t>
                      </a:r>
                      <a:r>
                        <a:rPr lang="en-GB" sz="950" dirty="0"/>
                        <a:t> de </a:t>
                      </a:r>
                      <a:r>
                        <a:rPr lang="en-GB" sz="950" dirty="0" err="1"/>
                        <a:t>comunidades</a:t>
                      </a:r>
                      <a:r>
                        <a:rPr lang="en-GB" sz="950" dirty="0"/>
                        <a:t> </a:t>
                      </a:r>
                      <a:r>
                        <a:rPr lang="en-GB" sz="950" dirty="0" err="1"/>
                        <a:t>onde</a:t>
                      </a:r>
                      <a:r>
                        <a:rPr lang="en-GB" sz="950" dirty="0"/>
                        <a:t> o </a:t>
                      </a:r>
                      <a:r>
                        <a:rPr lang="en-GB" sz="950" dirty="0" err="1"/>
                        <a:t>risco</a:t>
                      </a:r>
                      <a:r>
                        <a:rPr lang="en-GB" sz="950" dirty="0"/>
                        <a:t> de </a:t>
                      </a:r>
                      <a:r>
                        <a:rPr lang="en-GB" sz="950" dirty="0" err="1"/>
                        <a:t>explosões</a:t>
                      </a:r>
                      <a:r>
                        <a:rPr lang="en-GB" sz="950" dirty="0"/>
                        <a:t> </a:t>
                      </a:r>
                      <a:r>
                        <a:rPr lang="en-GB" sz="950" dirty="0" err="1"/>
                        <a:t>não</a:t>
                      </a:r>
                      <a:r>
                        <a:rPr lang="en-GB" sz="950" dirty="0"/>
                        <a:t> </a:t>
                      </a:r>
                      <a:r>
                        <a:rPr lang="en-GB" sz="950" dirty="0" err="1"/>
                        <a:t>planeadas</a:t>
                      </a:r>
                      <a:r>
                        <a:rPr lang="en-GB" sz="950" dirty="0"/>
                        <a:t> </a:t>
                      </a:r>
                      <a:r>
                        <a:rPr lang="en-GB" sz="950" dirty="0" err="1"/>
                        <a:t>ou</a:t>
                      </a:r>
                      <a:r>
                        <a:rPr lang="en-GB" sz="950" dirty="0"/>
                        <a:t> stocks </a:t>
                      </a:r>
                      <a:r>
                        <a:rPr lang="en-GB" sz="950" dirty="0" err="1"/>
                        <a:t>foram</a:t>
                      </a:r>
                      <a:r>
                        <a:rPr lang="en-GB" sz="950" dirty="0"/>
                        <a:t> </a:t>
                      </a:r>
                      <a:r>
                        <a:rPr lang="en-GB" sz="950" dirty="0" err="1"/>
                        <a:t>removidos</a:t>
                      </a:r>
                      <a:r>
                        <a:rPr lang="en-GB" sz="950" dirty="0"/>
                        <a:t> </a:t>
                      </a:r>
                      <a:r>
                        <a:rPr lang="en-GB" sz="950" dirty="0" err="1"/>
                        <a:t>ou</a:t>
                      </a:r>
                      <a:r>
                        <a:rPr lang="en-GB" sz="950" dirty="0"/>
                        <a:t> </a:t>
                      </a:r>
                      <a:r>
                        <a:rPr lang="en-GB" sz="950" dirty="0" err="1"/>
                        <a:t>reduzidos</a:t>
                      </a:r>
                      <a:r>
                        <a:rPr lang="en-GB" sz="950" dirty="0"/>
                        <a:t>. </a:t>
                      </a:r>
                      <a:endParaRPr sz="950" dirty="0"/>
                    </a:p>
                  </a:txBody>
                  <a:tcPr marL="72000" marR="9525" marT="36000" marB="108000"/>
                </a:tc>
                <a:extLst>
                  <a:ext uri="{0D108BD9-81ED-4DB2-BD59-A6C34878D82A}">
                    <a16:rowId xmlns:a16="http://schemas.microsoft.com/office/drawing/2014/main" val="3026746874"/>
                  </a:ext>
                </a:extLst>
              </a:tr>
            </a:tbl>
          </a:graphicData>
        </a:graphic>
      </p:graphicFrame>
      <p:sp>
        <p:nvSpPr>
          <p:cNvPr id="5" name="TextBox 4">
            <a:extLst>
              <a:ext uri="{FF2B5EF4-FFF2-40B4-BE49-F238E27FC236}">
                <a16:creationId xmlns:a16="http://schemas.microsoft.com/office/drawing/2014/main" id="{0E0753EC-8480-68A5-9CDC-E1D8E1A0AD1F}"/>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rPr sz="1050"/>
              <a:t>Os principais indicadores (mínimos) necessários são mostrados em negrito</a:t>
            </a:r>
          </a:p>
        </p:txBody>
      </p:sp>
      <p:sp>
        <p:nvSpPr>
          <p:cNvPr id="6" name="Rectangle 5">
            <a:extLst>
              <a:ext uri="{FF2B5EF4-FFF2-40B4-BE49-F238E27FC236}">
                <a16:creationId xmlns:a16="http://schemas.microsoft.com/office/drawing/2014/main" id="{A004CAEA-C7E2-B8AC-51C9-1052EB6FCD6E}"/>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rPr sz="1600"/>
              <a:t>Indicadores de resultados propostos</a:t>
            </a:r>
            <a:endParaRPr kumimoji="0" lang="en-US" sz="10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90E0E97D-6CE9-25E4-4286-C99CB23EF1EC}"/>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z="1050" smtClean="0"/>
              <a:t>63</a:t>
            </a:fld>
            <a:endParaRPr lang="en-GB" sz="1050" dirty="0"/>
          </a:p>
        </p:txBody>
      </p:sp>
    </p:spTree>
    <p:extLst>
      <p:ext uri="{BB962C8B-B14F-4D97-AF65-F5344CB8AC3E}">
        <p14:creationId xmlns:p14="http://schemas.microsoft.com/office/powerpoint/2010/main" val="415459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913AF10D-409F-E9E5-4765-315C9D90A117}"/>
              </a:ext>
            </a:extLst>
          </p:cNvPr>
          <p:cNvGraphicFramePr>
            <a:graphicFrameLocks noGrp="1"/>
          </p:cNvGraphicFramePr>
          <p:nvPr>
            <p:extLst>
              <p:ext uri="{D42A27DB-BD31-4B8C-83A1-F6EECF244321}">
                <p14:modId xmlns:p14="http://schemas.microsoft.com/office/powerpoint/2010/main" val="3092849877"/>
              </p:ext>
            </p:extLst>
          </p:nvPr>
        </p:nvGraphicFramePr>
        <p:xfrm>
          <a:off x="408992" y="699078"/>
          <a:ext cx="11503750" cy="4165535"/>
        </p:xfrm>
        <a:graphic>
          <a:graphicData uri="http://schemas.openxmlformats.org/drawingml/2006/table">
            <a:tbl>
              <a:tblPr>
                <a:tableStyleId>{5C22544A-7EE6-4342-B048-85BDC9FD1C3A}</a:tableStyleId>
              </a:tblPr>
              <a:tblGrid>
                <a:gridCol w="614004">
                  <a:extLst>
                    <a:ext uri="{9D8B030D-6E8A-4147-A177-3AD203B41FA5}">
                      <a16:colId xmlns:a16="http://schemas.microsoft.com/office/drawing/2014/main" val="2444992060"/>
                    </a:ext>
                  </a:extLst>
                </a:gridCol>
                <a:gridCol w="3653862">
                  <a:extLst>
                    <a:ext uri="{9D8B030D-6E8A-4147-A177-3AD203B41FA5}">
                      <a16:colId xmlns:a16="http://schemas.microsoft.com/office/drawing/2014/main" val="1465436851"/>
                    </a:ext>
                  </a:extLst>
                </a:gridCol>
                <a:gridCol w="862147">
                  <a:extLst>
                    <a:ext uri="{9D8B030D-6E8A-4147-A177-3AD203B41FA5}">
                      <a16:colId xmlns:a16="http://schemas.microsoft.com/office/drawing/2014/main" val="1472049748"/>
                    </a:ext>
                  </a:extLst>
                </a:gridCol>
                <a:gridCol w="993997">
                  <a:extLst>
                    <a:ext uri="{9D8B030D-6E8A-4147-A177-3AD203B41FA5}">
                      <a16:colId xmlns:a16="http://schemas.microsoft.com/office/drawing/2014/main" val="2391943667"/>
                    </a:ext>
                  </a:extLst>
                </a:gridCol>
                <a:gridCol w="991518">
                  <a:extLst>
                    <a:ext uri="{9D8B030D-6E8A-4147-A177-3AD203B41FA5}">
                      <a16:colId xmlns:a16="http://schemas.microsoft.com/office/drawing/2014/main" val="2922207124"/>
                    </a:ext>
                  </a:extLst>
                </a:gridCol>
                <a:gridCol w="4388222">
                  <a:extLst>
                    <a:ext uri="{9D8B030D-6E8A-4147-A177-3AD203B41FA5}">
                      <a16:colId xmlns:a16="http://schemas.microsoft.com/office/drawing/2014/main" val="2360831548"/>
                    </a:ext>
                  </a:extLst>
                </a:gridCol>
              </a:tblGrid>
              <a:tr h="391904">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Frequência</a:t>
                      </a:r>
                      <a:endParaRPr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Descrição</a:t>
                      </a:r>
                      <a:r>
                        <a:rPr lang="en-GB" dirty="0"/>
                        <a:t> </a:t>
                      </a:r>
                      <a:endParaRPr dirty="0"/>
                    </a:p>
                  </a:txBody>
                  <a:tcPr marL="72000" marR="7620" marT="7620" marB="0" anchor="ctr">
                    <a:solidFill>
                      <a:schemeClr val="accent6"/>
                    </a:solidFill>
                  </a:tcPr>
                </a:tc>
                <a:extLst>
                  <a:ext uri="{0D108BD9-81ED-4DB2-BD59-A6C34878D82A}">
                    <a16:rowId xmlns:a16="http://schemas.microsoft.com/office/drawing/2014/main" val="1051011031"/>
                  </a:ext>
                </a:extLst>
              </a:tr>
              <a:tr h="30281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Resultado 1: Maior acesso e prestação de serviços médicos, MHPSS e oportunidades de inclusão socioeconómica para vítimas de explosivos</a:t>
                      </a: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endParaRPr/>
                    </a:p>
                  </a:txBody>
                  <a:tcPr marL="72000" marR="7620" marT="7620" marB="0" anchor="ctr">
                    <a:solidFill>
                      <a:srgbClr val="0070C0"/>
                    </a:solidFill>
                  </a:tcPr>
                </a:tc>
                <a:extLst>
                  <a:ext uri="{0D108BD9-81ED-4DB2-BD59-A6C34878D82A}">
                    <a16:rowId xmlns:a16="http://schemas.microsoft.com/office/drawing/2014/main" val="2507509031"/>
                  </a:ext>
                </a:extLst>
              </a:tr>
              <a:tr h="397425">
                <a:tc>
                  <a:txBody>
                    <a:bodyPr/>
                    <a:lstStyle/>
                    <a:p>
                      <a:pPr algn="ctr" rtl="0" fontAlgn="ctr">
                        <a:defRPr sz="1000" b="1">
                          <a:solidFill>
                            <a:srgbClr val="002060"/>
                          </a:solidFill>
                          <a:effectLst/>
                          <a:latin typeface="Arial" panose="020B0604020202020204" pitchFamily="34" charset="0"/>
                          <a:cs typeface="Arial" panose="020B0604020202020204" pitchFamily="34" charset="0"/>
                        </a:defRPr>
                      </a:pPr>
                      <a:r>
                        <a:rPr sz="950"/>
                        <a:t>OP-1.1</a:t>
                      </a:r>
                    </a:p>
                  </a:txBody>
                  <a:tcPr marL="0" marR="9525" marT="72000" marB="72000"/>
                </a:tc>
                <a:tc>
                  <a:txBody>
                    <a:bodyPr/>
                    <a:lstStyle/>
                    <a:p>
                      <a:pPr algn="l" rtl="0" fontAlgn="ctr">
                        <a:defRPr sz="1000" b="1">
                          <a:solidFill>
                            <a:srgbClr val="002060"/>
                          </a:solidFill>
                          <a:effectLst/>
                          <a:latin typeface="Arial" panose="020B0604020202020204" pitchFamily="34" charset="0"/>
                          <a:cs typeface="Arial" panose="020B0604020202020204" pitchFamily="34" charset="0"/>
                        </a:defRPr>
                      </a:pPr>
                      <a:r>
                        <a:rPr sz="950"/>
                        <a:t>Formulários de vítimas e acidentes preenchidos com precisão mensalmente e inseridos na base de dados do IMSMA</a:t>
                      </a: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NA</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a:t>Trimestralmente</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a:t>Em conformidade com as normas. </a:t>
                      </a:r>
                      <a:endParaRPr sz="950"/>
                    </a:p>
                  </a:txBody>
                  <a:tcPr marL="72000" marR="9525" marT="72000" marB="72000"/>
                </a:tc>
                <a:extLst>
                  <a:ext uri="{0D108BD9-81ED-4DB2-BD59-A6C34878D82A}">
                    <a16:rowId xmlns:a16="http://schemas.microsoft.com/office/drawing/2014/main" val="2055179302"/>
                  </a:ext>
                </a:extLst>
              </a:tr>
              <a:tr h="425182">
                <a:tc>
                  <a:txBody>
                    <a:bodyPr/>
                    <a:lstStyle/>
                    <a:p>
                      <a:pPr algn="ctr" rtl="0" fontAlgn="ctr">
                        <a:defRPr sz="1000" b="1">
                          <a:solidFill>
                            <a:srgbClr val="002060"/>
                          </a:solidFill>
                          <a:effectLst/>
                          <a:latin typeface="Arial" panose="020B0604020202020204" pitchFamily="34" charset="0"/>
                          <a:cs typeface="Arial" panose="020B0604020202020204" pitchFamily="34" charset="0"/>
                        </a:defRPr>
                      </a:pPr>
                      <a:r>
                        <a:rPr sz="950"/>
                        <a:t>OP-1.2</a:t>
                      </a:r>
                    </a:p>
                  </a:txBody>
                  <a:tcPr marL="0" marR="9525" marT="72000" marB="72000"/>
                </a:tc>
                <a:tc>
                  <a:txBody>
                    <a:bodyPr/>
                    <a:lstStyle/>
                    <a:p>
                      <a:pPr algn="l" rtl="0" fontAlgn="ctr">
                        <a:defRPr sz="1000">
                          <a:solidFill>
                            <a:srgbClr val="002060"/>
                          </a:solidFill>
                          <a:latin typeface="Arial" panose="020B0604020202020204" pitchFamily="34" charset="0"/>
                          <a:cs typeface="Arial" panose="020B0604020202020204" pitchFamily="34" charset="0"/>
                        </a:defRPr>
                      </a:pPr>
                      <a:r>
                        <a:rPr sz="950" b="1">
                          <a:effectLst/>
                        </a:rPr>
                        <a:t>Número de beneficiários diretos da assistência às vítimas (</a:t>
                      </a:r>
                      <a:r>
                        <a:rPr sz="950"/>
                        <a:t>de acordo com as Definições de Beneficiário de Padronização para a Segunda Edição da Ação de Minas</a:t>
                      </a:r>
                      <a:r>
                        <a:rPr sz="950" b="1">
                          <a:effectLst/>
                        </a:rPr>
                        <a:t>)</a:t>
                      </a: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PD (Processamento de dados)</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a:t>Trimestralmente</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latin typeface="Arial" panose="020B0604020202020204" pitchFamily="34" charset="0"/>
                          <a:cs typeface="Arial" panose="020B0604020202020204" pitchFamily="34" charset="0"/>
                        </a:defRPr>
                      </a:pPr>
                      <a:r>
                        <a:rPr lang="en-GB" sz="950" u="sng"/>
                        <a:t>Os beneficiários diretos </a:t>
                      </a:r>
                      <a:r>
                        <a:rPr lang="en-GB" sz="950"/>
                        <a:t>da assistência às vítimas são definidos (de acordo com as Definições de Beneficiários Padronizadores para a Segunda Edição da Ação de Minas) como vítimas de engenhos explosivos que são referidas ou recebem serviços nos setores em que a assistência às vítimas faz parte, ou seja, cuidados médicos de emergência e contínuos; reabilitação, incluindo próteses e ortoses; saúde mental e apoio psicossocial; e inclusão socioeconómica.</a:t>
                      </a:r>
                      <a:endParaRPr lang="en-GB"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extLst>
                  <a:ext uri="{0D108BD9-81ED-4DB2-BD59-A6C34878D82A}">
                    <a16:rowId xmlns:a16="http://schemas.microsoft.com/office/drawing/2014/main" val="517437338"/>
                  </a:ext>
                </a:extLst>
              </a:tr>
              <a:tr h="355452">
                <a:tc>
                  <a:txBody>
                    <a:bodyPr/>
                    <a:lstStyle/>
                    <a:p>
                      <a:pPr algn="ctr" rtl="0" fontAlgn="ctr">
                        <a:defRPr sz="1000">
                          <a:solidFill>
                            <a:srgbClr val="002060"/>
                          </a:solidFill>
                          <a:effectLst/>
                          <a:latin typeface="Arial" panose="020B0604020202020204" pitchFamily="34" charset="0"/>
                          <a:cs typeface="Arial" panose="020B0604020202020204" pitchFamily="34" charset="0"/>
                        </a:defRPr>
                      </a:pPr>
                      <a:r>
                        <a:rPr sz="950"/>
                        <a:t>OP-1.3</a:t>
                      </a:r>
                    </a:p>
                  </a:txBody>
                  <a:tcPr marL="0" marR="9525" marT="72000" marB="72000"/>
                </a:tc>
                <a:tc>
                  <a:txBody>
                    <a:bodyPr/>
                    <a:lstStyle/>
                    <a:p>
                      <a:pPr algn="l" rtl="0" fontAlgn="ctr">
                        <a:defRPr sz="1000">
                          <a:solidFill>
                            <a:srgbClr val="002060"/>
                          </a:solidFill>
                          <a:latin typeface="Arial" panose="020B0604020202020204" pitchFamily="34" charset="0"/>
                          <a:cs typeface="Arial" panose="020B0604020202020204" pitchFamily="34" charset="0"/>
                        </a:defRPr>
                      </a:pPr>
                      <a:r>
                        <a:rPr sz="950">
                          <a:effectLst/>
                        </a:rPr>
                        <a:t>Número de beneficiários indiretos da assistência às vítimas (de</a:t>
                      </a:r>
                      <a:r>
                        <a:rPr sz="950"/>
                        <a:t> acordo com as Definições de Beneficiário de Padronização para a Segunda Edição da Ação de Minas)</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PD (Processamento de dados)</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cs typeface="Arial" panose="020B0604020202020204" pitchFamily="34" charset="0"/>
                        </a:defRPr>
                      </a:pPr>
                      <a:r>
                        <a:rPr sz="950"/>
                        <a:t> IP, NA</a:t>
                      </a:r>
                    </a:p>
                  </a:txBody>
                  <a:tcPr marL="72000" marR="9525"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cs typeface="Arial" panose="020B0604020202020204" pitchFamily="34" charset="0"/>
                        </a:defRPr>
                      </a:pPr>
                      <a:r>
                        <a:rPr lang="en-GB" sz="950"/>
                        <a:t>Trimestralmente</a:t>
                      </a:r>
                      <a:endParaRPr lang="en-GB"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latin typeface="Arial" panose="020B0604020202020204" pitchFamily="34" charset="0"/>
                          <a:cs typeface="Arial" panose="020B0604020202020204" pitchFamily="34" charset="0"/>
                        </a:defRPr>
                      </a:pPr>
                      <a:r>
                        <a:rPr lang="en-GB" sz="950" u="sng"/>
                        <a:t>Os beneficiários indiretos </a:t>
                      </a:r>
                      <a:r>
                        <a:rPr lang="en-GB" sz="950"/>
                        <a:t>da assistência às vítimas incluem dois grupos: </a:t>
                      </a:r>
                    </a:p>
                    <a:p>
                      <a:pPr algn="l" rtl="0" fontAlgn="ctr">
                        <a:defRPr sz="1000">
                          <a:solidFill>
                            <a:srgbClr val="002060"/>
                          </a:solidFill>
                          <a:latin typeface="Arial" panose="020B0604020202020204" pitchFamily="34" charset="0"/>
                          <a:cs typeface="Arial" panose="020B0604020202020204" pitchFamily="34" charset="0"/>
                        </a:defRPr>
                      </a:pPr>
                      <a:r>
                        <a:rPr lang="en-GB" sz="950" b="1"/>
                        <a:t>1</a:t>
                      </a:r>
                      <a:r>
                        <a:rPr lang="en-GB" sz="950"/>
                        <a:t> Pessoas que foram identificadas pela IMAS 13.10 e tiveram suas informações compartilhadas com as organizações que prestam serviços no setor de assistência às vítimas. </a:t>
                      </a:r>
                    </a:p>
                    <a:p>
                      <a:pPr algn="l" rtl="0" fontAlgn="ctr">
                        <a:defRPr sz="1000">
                          <a:solidFill>
                            <a:srgbClr val="002060"/>
                          </a:solidFill>
                          <a:latin typeface="Arial" panose="020B0604020202020204" pitchFamily="34" charset="0"/>
                          <a:cs typeface="Arial" panose="020B0604020202020204" pitchFamily="34" charset="0"/>
                        </a:defRPr>
                      </a:pPr>
                      <a:r>
                        <a:rPr lang="en-GB" sz="950" b="1"/>
                        <a:t>2</a:t>
                      </a:r>
                      <a:r>
                        <a:rPr lang="en-GB" sz="950"/>
                        <a:t> Pessoas que vivem no mesmo agregado familiar que um beneficiário direto</a:t>
                      </a:r>
                      <a:endParaRPr lang="en-GB"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extLst>
                  <a:ext uri="{0D108BD9-81ED-4DB2-BD59-A6C34878D82A}">
                    <a16:rowId xmlns:a16="http://schemas.microsoft.com/office/drawing/2014/main" val="2490205136"/>
                  </a:ext>
                </a:extLst>
              </a:tr>
              <a:tr h="439639">
                <a:tc>
                  <a:txBody>
                    <a:bodyPr/>
                    <a:lstStyle/>
                    <a:p>
                      <a:pPr algn="ctr" rtl="0" fontAlgn="ctr">
                        <a:defRPr sz="1000">
                          <a:solidFill>
                            <a:srgbClr val="002060"/>
                          </a:solidFill>
                          <a:effectLst/>
                          <a:latin typeface="Arial" panose="020B0604020202020204" pitchFamily="34" charset="0"/>
                          <a:cs typeface="Arial" panose="020B0604020202020204" pitchFamily="34" charset="0"/>
                        </a:defRPr>
                      </a:pPr>
                      <a:r>
                        <a:rPr sz="950"/>
                        <a:t>OP-1.4</a:t>
                      </a:r>
                    </a:p>
                  </a:txBody>
                  <a:tcPr marL="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As lacunas críticas no acesso a serviços que salvam vidas são analisadas com base na taxa de mortalidade das vítimas e comunicadas aos intervenientes relevantes</a:t>
                      </a: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Autorrelato </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a:t>Trimestralmente</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a:t>Estudos de caso ou relatórios qualitativos. </a:t>
                      </a:r>
                      <a:endParaRPr sz="950"/>
                    </a:p>
                  </a:txBody>
                  <a:tcPr marL="72000" marR="9525" marT="72000" marB="72000"/>
                </a:tc>
                <a:extLst>
                  <a:ext uri="{0D108BD9-81ED-4DB2-BD59-A6C34878D82A}">
                    <a16:rowId xmlns:a16="http://schemas.microsoft.com/office/drawing/2014/main" val="2607719143"/>
                  </a:ext>
                </a:extLst>
              </a:tr>
              <a:tr h="458652">
                <a:tc>
                  <a:txBody>
                    <a:bodyPr/>
                    <a:lstStyle/>
                    <a:p>
                      <a:pPr algn="ctr" rtl="0" fontAlgn="ctr">
                        <a:defRPr sz="1000">
                          <a:solidFill>
                            <a:srgbClr val="002060"/>
                          </a:solidFill>
                          <a:effectLst/>
                          <a:latin typeface="Arial" panose="020B0604020202020204" pitchFamily="34" charset="0"/>
                          <a:cs typeface="Arial" panose="020B0604020202020204" pitchFamily="34" charset="0"/>
                        </a:defRPr>
                      </a:pPr>
                      <a:r>
                        <a:rPr sz="950"/>
                        <a:t>OP-1.5</a:t>
                      </a:r>
                    </a:p>
                  </a:txBody>
                  <a:tcPr marL="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Ação de Minas (Proteção), saúde e outros fóruns de coordenação relevantes incluem vítimas de explosivos e pessoas com deficiência</a:t>
                      </a: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Autorrelato </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dirty="0" err="1"/>
                        <a:t>Trimestralmente</a:t>
                      </a:r>
                      <a:endParaRPr lang="en-US" sz="95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lang="en-GB" sz="950" dirty="0" err="1"/>
                        <a:t>Relatórios</a:t>
                      </a:r>
                      <a:r>
                        <a:rPr lang="en-GB" sz="950" dirty="0"/>
                        <a:t> </a:t>
                      </a:r>
                      <a:r>
                        <a:rPr lang="en-GB" sz="950" dirty="0" err="1"/>
                        <a:t>qualitativos</a:t>
                      </a:r>
                      <a:endParaRPr sz="950" dirty="0"/>
                    </a:p>
                  </a:txBody>
                  <a:tcPr marL="72000" marR="9525" marT="72000" marB="72000"/>
                </a:tc>
                <a:extLst>
                  <a:ext uri="{0D108BD9-81ED-4DB2-BD59-A6C34878D82A}">
                    <a16:rowId xmlns:a16="http://schemas.microsoft.com/office/drawing/2014/main" val="2626872996"/>
                  </a:ext>
                </a:extLst>
              </a:tr>
            </a:tbl>
          </a:graphicData>
        </a:graphic>
      </p:graphicFrame>
      <p:sp>
        <p:nvSpPr>
          <p:cNvPr id="5" name="TextBox 4">
            <a:extLst>
              <a:ext uri="{FF2B5EF4-FFF2-40B4-BE49-F238E27FC236}">
                <a16:creationId xmlns:a16="http://schemas.microsoft.com/office/drawing/2014/main" id="{ADFAD330-6AC0-8572-A5A6-F1B0A8EDA882}"/>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sp>
        <p:nvSpPr>
          <p:cNvPr id="6" name="Rectangle 5">
            <a:extLst>
              <a:ext uri="{FF2B5EF4-FFF2-40B4-BE49-F238E27FC236}">
                <a16:creationId xmlns:a16="http://schemas.microsoft.com/office/drawing/2014/main" id="{4D6EDBE0-A4B1-9A23-0D1B-9BA9BDE1EA21}"/>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CE17CF20-0583-0065-B80C-D0A09479520E}"/>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64</a:t>
            </a:fld>
            <a:endParaRPr lang="en-GB" dirty="0"/>
          </a:p>
        </p:txBody>
      </p:sp>
    </p:spTree>
    <p:extLst>
      <p:ext uri="{BB962C8B-B14F-4D97-AF65-F5344CB8AC3E}">
        <p14:creationId xmlns:p14="http://schemas.microsoft.com/office/powerpoint/2010/main" val="1649810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D53033-1D53-B7E2-25CD-5DE648140AA8}"/>
              </a:ext>
            </a:extLst>
          </p:cNvPr>
          <p:cNvGraphicFramePr>
            <a:graphicFrameLocks noGrp="1"/>
          </p:cNvGraphicFramePr>
          <p:nvPr>
            <p:extLst>
              <p:ext uri="{D42A27DB-BD31-4B8C-83A1-F6EECF244321}">
                <p14:modId xmlns:p14="http://schemas.microsoft.com/office/powerpoint/2010/main" val="2349499885"/>
              </p:ext>
            </p:extLst>
          </p:nvPr>
        </p:nvGraphicFramePr>
        <p:xfrm>
          <a:off x="408992" y="699078"/>
          <a:ext cx="11503750" cy="3224855"/>
        </p:xfrm>
        <a:graphic>
          <a:graphicData uri="http://schemas.openxmlformats.org/drawingml/2006/table">
            <a:tbl>
              <a:tblPr>
                <a:tableStyleId>{5C22544A-7EE6-4342-B048-85BDC9FD1C3A}</a:tableStyleId>
              </a:tblPr>
              <a:tblGrid>
                <a:gridCol w="614004">
                  <a:extLst>
                    <a:ext uri="{9D8B030D-6E8A-4147-A177-3AD203B41FA5}">
                      <a16:colId xmlns:a16="http://schemas.microsoft.com/office/drawing/2014/main" val="2444992060"/>
                    </a:ext>
                  </a:extLst>
                </a:gridCol>
                <a:gridCol w="3653862">
                  <a:extLst>
                    <a:ext uri="{9D8B030D-6E8A-4147-A177-3AD203B41FA5}">
                      <a16:colId xmlns:a16="http://schemas.microsoft.com/office/drawing/2014/main" val="1465436851"/>
                    </a:ext>
                  </a:extLst>
                </a:gridCol>
                <a:gridCol w="862147">
                  <a:extLst>
                    <a:ext uri="{9D8B030D-6E8A-4147-A177-3AD203B41FA5}">
                      <a16:colId xmlns:a16="http://schemas.microsoft.com/office/drawing/2014/main" val="1472049748"/>
                    </a:ext>
                  </a:extLst>
                </a:gridCol>
                <a:gridCol w="894846">
                  <a:extLst>
                    <a:ext uri="{9D8B030D-6E8A-4147-A177-3AD203B41FA5}">
                      <a16:colId xmlns:a16="http://schemas.microsoft.com/office/drawing/2014/main" val="2391943667"/>
                    </a:ext>
                  </a:extLst>
                </a:gridCol>
                <a:gridCol w="1090669">
                  <a:extLst>
                    <a:ext uri="{9D8B030D-6E8A-4147-A177-3AD203B41FA5}">
                      <a16:colId xmlns:a16="http://schemas.microsoft.com/office/drawing/2014/main" val="495873851"/>
                    </a:ext>
                  </a:extLst>
                </a:gridCol>
                <a:gridCol w="4388222">
                  <a:extLst>
                    <a:ext uri="{9D8B030D-6E8A-4147-A177-3AD203B41FA5}">
                      <a16:colId xmlns:a16="http://schemas.microsoft.com/office/drawing/2014/main" val="2013729234"/>
                    </a:ext>
                  </a:extLst>
                </a:gridCol>
              </a:tblGrid>
              <a:tr h="391904">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Frequência</a:t>
                      </a:r>
                      <a:endParaRPr dirty="0"/>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Descrição</a:t>
                      </a:r>
                      <a:r>
                        <a:rPr lang="en-GB" dirty="0"/>
                        <a:t> </a:t>
                      </a:r>
                      <a:endParaRPr dirty="0"/>
                    </a:p>
                  </a:txBody>
                  <a:tcPr marL="72000" marR="7620" marT="7620" marB="0" anchor="ctr">
                    <a:solidFill>
                      <a:schemeClr val="accent6"/>
                    </a:solidFill>
                  </a:tcPr>
                </a:tc>
                <a:extLst>
                  <a:ext uri="{0D108BD9-81ED-4DB2-BD59-A6C34878D82A}">
                    <a16:rowId xmlns:a16="http://schemas.microsoft.com/office/drawing/2014/main" val="1051011031"/>
                  </a:ext>
                </a:extLst>
              </a:tr>
              <a:tr h="30281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Resultado 2: Stocks reduzidos de engenho explosivo</a:t>
                      </a: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endParaRPr/>
                    </a:p>
                  </a:txBody>
                  <a:tcPr marL="72000" marR="7620" marT="7620" marB="0" anchor="ctr">
                    <a:solidFill>
                      <a:srgbClr val="0070C0"/>
                    </a:solidFill>
                  </a:tcPr>
                </a:tc>
                <a:extLst>
                  <a:ext uri="{0D108BD9-81ED-4DB2-BD59-A6C34878D82A}">
                    <a16:rowId xmlns:a16="http://schemas.microsoft.com/office/drawing/2014/main" val="2507509031"/>
                  </a:ext>
                </a:extLst>
              </a:tr>
              <a:tr h="397425">
                <a:tc>
                  <a:txBody>
                    <a:bodyPr/>
                    <a:lstStyle/>
                    <a:p>
                      <a:pPr algn="l" rtl="0" fontAlgn="ctr">
                        <a:defRPr sz="1000" b="1">
                          <a:solidFill>
                            <a:srgbClr val="002060"/>
                          </a:solidFill>
                          <a:effectLst/>
                          <a:latin typeface="Arial" panose="020B0604020202020204" pitchFamily="34" charset="0"/>
                        </a:defRPr>
                      </a:pPr>
                      <a:r>
                        <a:rPr sz="950"/>
                        <a:t>OP-2.1</a:t>
                      </a:r>
                    </a:p>
                  </a:txBody>
                  <a:tcPr marL="72000" marR="72000" marT="72000" marB="72000"/>
                </a:tc>
                <a:tc>
                  <a:txBody>
                    <a:bodyPr/>
                    <a:lstStyle/>
                    <a:p>
                      <a:pPr algn="l" rtl="0" fontAlgn="ctr">
                        <a:defRPr sz="1000" b="1">
                          <a:solidFill>
                            <a:srgbClr val="002060"/>
                          </a:solidFill>
                          <a:effectLst/>
                          <a:latin typeface="Arial" panose="020B0604020202020204" pitchFamily="34" charset="0"/>
                        </a:defRPr>
                      </a:pPr>
                      <a:r>
                        <a:rPr sz="950"/>
                        <a:t>Número de itens de EO destruídos por demolição a granel (redução de stock) (desagregado por categoria de EO)  </a:t>
                      </a: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sz="950"/>
                        <a:t>IMSMA, autorrelato </a:t>
                      </a:r>
                      <a:endParaRPr lang="en-US" sz="950" b="0" i="0" u="none" strike="noStrike" dirty="0">
                        <a:solidFill>
                          <a:srgbClr val="002060"/>
                        </a:solidFill>
                        <a:effectLst/>
                        <a:latin typeface="Arial" panose="020B0604020202020204" pitchFamily="34" charset="0"/>
                      </a:endParaRP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sz="950"/>
                        <a:t>IP, NA</a:t>
                      </a: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lang="en-GB" sz="950"/>
                        <a:t>Trimestralmente </a:t>
                      </a:r>
                      <a:endParaRPr sz="950"/>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lang="en-GB" sz="950"/>
                        <a:t>Indicador quantitativo que pode ser incluído num quadro de resultados (se relevante)</a:t>
                      </a:r>
                      <a:endParaRPr sz="950"/>
                    </a:p>
                  </a:txBody>
                  <a:tcPr marL="72000" marR="72000" marT="72000" marB="72000"/>
                </a:tc>
                <a:extLst>
                  <a:ext uri="{0D108BD9-81ED-4DB2-BD59-A6C34878D82A}">
                    <a16:rowId xmlns:a16="http://schemas.microsoft.com/office/drawing/2014/main" val="2055179302"/>
                  </a:ext>
                </a:extLst>
              </a:tr>
              <a:tr h="425182">
                <a:tc>
                  <a:txBody>
                    <a:bodyPr/>
                    <a:lstStyle/>
                    <a:p>
                      <a:pPr algn="l" rtl="0" fontAlgn="ctr">
                        <a:defRPr sz="1000" b="1">
                          <a:solidFill>
                            <a:srgbClr val="002060"/>
                          </a:solidFill>
                          <a:effectLst/>
                          <a:latin typeface="Arial" panose="020B0604020202020204" pitchFamily="34" charset="0"/>
                        </a:defRPr>
                      </a:pPr>
                      <a:r>
                        <a:rPr sz="950"/>
                        <a:t>OP-2.2</a:t>
                      </a:r>
                    </a:p>
                  </a:txBody>
                  <a:tcPr marL="72000" marR="72000" marT="72000" marB="72000"/>
                </a:tc>
                <a:tc>
                  <a:txBody>
                    <a:bodyPr/>
                    <a:lstStyle/>
                    <a:p>
                      <a:pPr algn="l" rtl="0" fontAlgn="ctr">
                        <a:defRPr sz="1000" b="1">
                          <a:solidFill>
                            <a:srgbClr val="002060"/>
                          </a:solidFill>
                          <a:effectLst/>
                          <a:latin typeface="Arial" panose="020B0604020202020204" pitchFamily="34" charset="0"/>
                        </a:defRPr>
                      </a:pPr>
                      <a:r>
                        <a:rPr sz="950"/>
                        <a:t>Número de depósitos de armas e munições tornados seguros através de atividades de munição e gestão de armas (quando relevante)</a:t>
                      </a: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sz="950"/>
                        <a:t>Autorrelato</a:t>
                      </a:r>
                      <a:endParaRPr lang="en-US" sz="950" b="0" i="0" u="none" strike="noStrike" dirty="0">
                        <a:solidFill>
                          <a:srgbClr val="002060"/>
                        </a:solidFill>
                        <a:effectLst/>
                        <a:latin typeface="Arial" panose="020B0604020202020204" pitchFamily="34" charset="0"/>
                      </a:endParaRP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sz="950"/>
                        <a:t>IP, NA</a:t>
                      </a: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lang="en-GB" sz="950"/>
                        <a:t>Trimestralmente</a:t>
                      </a:r>
                      <a:endParaRPr sz="950"/>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lang="en-GB" sz="950"/>
                        <a:t>Indicador quantitativo que pode ser incluído num quadro de resultados (se relevante)</a:t>
                      </a:r>
                      <a:endParaRPr sz="950"/>
                    </a:p>
                  </a:txBody>
                  <a:tcPr marL="72000" marR="72000" marT="72000" marB="72000"/>
                </a:tc>
                <a:extLst>
                  <a:ext uri="{0D108BD9-81ED-4DB2-BD59-A6C34878D82A}">
                    <a16:rowId xmlns:a16="http://schemas.microsoft.com/office/drawing/2014/main" val="517437338"/>
                  </a:ext>
                </a:extLst>
              </a:tr>
              <a:tr h="355452">
                <a:tc>
                  <a:txBody>
                    <a:bodyPr/>
                    <a:lstStyle/>
                    <a:p>
                      <a:pPr algn="l" rtl="0" fontAlgn="ctr">
                        <a:defRPr sz="1000" b="1">
                          <a:solidFill>
                            <a:srgbClr val="002060"/>
                          </a:solidFill>
                          <a:effectLst/>
                          <a:latin typeface="Arial" panose="020B0604020202020204" pitchFamily="34" charset="0"/>
                        </a:defRPr>
                      </a:pPr>
                      <a:r>
                        <a:rPr sz="950"/>
                        <a:t>OP-2.3</a:t>
                      </a:r>
                    </a:p>
                  </a:txBody>
                  <a:tcPr marL="72000" marR="72000" marT="72000" marB="72000"/>
                </a:tc>
                <a:tc>
                  <a:txBody>
                    <a:bodyPr/>
                    <a:lstStyle/>
                    <a:p>
                      <a:pPr algn="l" rtl="0" fontAlgn="ctr">
                        <a:defRPr sz="1000" b="1">
                          <a:solidFill>
                            <a:srgbClr val="002060"/>
                          </a:solidFill>
                          <a:effectLst/>
                          <a:latin typeface="Arial" panose="020B0604020202020204" pitchFamily="34" charset="0"/>
                        </a:defRPr>
                      </a:pPr>
                      <a:r>
                        <a:rPr sz="950"/>
                        <a:t>Número de beneficiários (número estimado daqueles afetados por uma explosão não planeada de lojas de munições que foi evitada através de atividades de redução de stock).</a:t>
                      </a: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sz="950"/>
                        <a:t>Autorrelato</a:t>
                      </a:r>
                      <a:endParaRPr lang="en-US" sz="950" b="0" i="0" u="none" strike="noStrike" dirty="0">
                        <a:solidFill>
                          <a:srgbClr val="002060"/>
                        </a:solidFill>
                        <a:effectLst/>
                        <a:latin typeface="Arial" panose="020B0604020202020204" pitchFamily="34" charset="0"/>
                      </a:endParaRP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sz="950"/>
                        <a:t>IP, NA</a:t>
                      </a:r>
                    </a:p>
                  </a:txBody>
                  <a:tcPr marL="72000" marR="72000" marT="72000" marB="72000"/>
                </a:tc>
                <a:tc>
                  <a:txBody>
                    <a:bodyPr/>
                    <a:lstStyle/>
                    <a:p>
                      <a:pPr algn="l" rtl="0" fontAlgn="ctr">
                        <a:defRPr sz="1000">
                          <a:solidFill>
                            <a:srgbClr val="002060"/>
                          </a:solidFill>
                          <a:effectLst/>
                          <a:latin typeface="Arial" panose="020B0604020202020204" pitchFamily="34" charset="0"/>
                        </a:defRPr>
                      </a:pPr>
                      <a:r>
                        <a:rPr lang="en-GB" sz="950"/>
                        <a:t>Trimestralmente</a:t>
                      </a:r>
                      <a:endParaRPr sz="950"/>
                    </a:p>
                  </a:txBody>
                  <a:tcPr marL="72000" marR="72000"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Usando dados sobre o número de pessoas que vivem na menor área do distrito administrativo ao redor das lojas de munições identificadas. </a:t>
                      </a:r>
                      <a:endParaRPr sz="950"/>
                    </a:p>
                  </a:txBody>
                  <a:tcPr marL="72000" marR="72000" marT="72000" marB="72000"/>
                </a:tc>
                <a:extLst>
                  <a:ext uri="{0D108BD9-81ED-4DB2-BD59-A6C34878D82A}">
                    <a16:rowId xmlns:a16="http://schemas.microsoft.com/office/drawing/2014/main" val="2490205136"/>
                  </a:ext>
                </a:extLst>
              </a:tr>
              <a:tr h="439639">
                <a:tc>
                  <a:txBody>
                    <a:bodyPr/>
                    <a:lstStyle/>
                    <a:p>
                      <a:pPr algn="l" rtl="0" fontAlgn="ctr">
                        <a:defRPr sz="1000">
                          <a:solidFill>
                            <a:srgbClr val="002060"/>
                          </a:solidFill>
                          <a:effectLst/>
                          <a:latin typeface="Arial" panose="020B0604020202020204" pitchFamily="34" charset="0"/>
                        </a:defRPr>
                      </a:pPr>
                      <a:r>
                        <a:rPr sz="950"/>
                        <a:t>OP-2.4</a:t>
                      </a:r>
                    </a:p>
                  </a:txBody>
                  <a:tcPr marL="72000" marR="72000" marT="72000" marB="144000"/>
                </a:tc>
                <a:tc>
                  <a:txBody>
                    <a:bodyPr/>
                    <a:lstStyle/>
                    <a:p>
                      <a:pPr algn="l" rtl="0" fontAlgn="ctr">
                        <a:defRPr sz="1000">
                          <a:solidFill>
                            <a:srgbClr val="002060"/>
                          </a:solidFill>
                          <a:effectLst/>
                          <a:latin typeface="Arial" panose="020B0604020202020204" pitchFamily="34" charset="0"/>
                        </a:defRPr>
                      </a:pPr>
                      <a:r>
                        <a:rPr sz="950"/>
                        <a:t>Vontade política demonstrada de apoiar iniciativas para reduzir o acesso a armas e munições </a:t>
                      </a:r>
                    </a:p>
                  </a:txBody>
                  <a:tcPr marL="72000" marR="72000" marT="72000" marB="144000"/>
                </a:tc>
                <a:tc>
                  <a:txBody>
                    <a:bodyPr/>
                    <a:lstStyle/>
                    <a:p>
                      <a:pPr algn="l" rtl="0" fontAlgn="ctr">
                        <a:defRPr sz="1000">
                          <a:solidFill>
                            <a:srgbClr val="002060"/>
                          </a:solidFill>
                          <a:effectLst/>
                          <a:latin typeface="Arial" panose="020B0604020202020204" pitchFamily="34" charset="0"/>
                        </a:defRPr>
                      </a:pPr>
                      <a:r>
                        <a:rPr sz="950"/>
                        <a:t>Monitorização &amp; Avaliação</a:t>
                      </a:r>
                      <a:endParaRPr lang="en-US" sz="950" b="0" i="0" u="none" strike="noStrike" dirty="0">
                        <a:solidFill>
                          <a:srgbClr val="002060"/>
                        </a:solidFill>
                        <a:effectLst/>
                        <a:latin typeface="Arial" panose="020B0604020202020204" pitchFamily="34" charset="0"/>
                      </a:endParaRPr>
                    </a:p>
                  </a:txBody>
                  <a:tcPr marL="72000" marR="72000" marT="72000" marB="144000"/>
                </a:tc>
                <a:tc>
                  <a:txBody>
                    <a:bodyPr/>
                    <a:lstStyle/>
                    <a:p>
                      <a:pPr algn="l" rtl="0" fontAlgn="ctr">
                        <a:defRPr sz="1000">
                          <a:solidFill>
                            <a:srgbClr val="002060"/>
                          </a:solidFill>
                          <a:effectLst/>
                          <a:latin typeface="Arial" panose="020B0604020202020204" pitchFamily="34" charset="0"/>
                        </a:defRPr>
                      </a:pPr>
                      <a:r>
                        <a:rPr sz="950"/>
                        <a:t>doador</a:t>
                      </a:r>
                    </a:p>
                  </a:txBody>
                  <a:tcPr marL="72000" marR="72000" marT="72000" marB="144000"/>
                </a:tc>
                <a:tc>
                  <a:txBody>
                    <a:bodyPr/>
                    <a:lstStyle/>
                    <a:p>
                      <a:pPr algn="l" rtl="0" fontAlgn="ctr">
                        <a:defRPr sz="1000">
                          <a:solidFill>
                            <a:srgbClr val="002060"/>
                          </a:solidFill>
                          <a:effectLst/>
                          <a:latin typeface="Arial" panose="020B0604020202020204" pitchFamily="34" charset="0"/>
                        </a:defRPr>
                      </a:pPr>
                      <a:r>
                        <a:rPr lang="en-GB" sz="950" dirty="0" err="1"/>
                        <a:t>Anualmente</a:t>
                      </a:r>
                      <a:endParaRPr sz="950" dirty="0"/>
                    </a:p>
                  </a:txBody>
                  <a:tcPr marL="72000" marR="72000" marT="72000" marB="144000"/>
                </a:tc>
                <a:tc>
                  <a:txBody>
                    <a:bodyPr/>
                    <a:lstStyle/>
                    <a:p>
                      <a:pPr algn="l" rtl="0" fontAlgn="ctr">
                        <a:defRPr sz="1000">
                          <a:solidFill>
                            <a:srgbClr val="002060"/>
                          </a:solidFill>
                          <a:effectLst/>
                          <a:latin typeface="Arial" panose="020B0604020202020204" pitchFamily="34" charset="0"/>
                        </a:defRPr>
                      </a:pPr>
                      <a:r>
                        <a:rPr lang="en-GB" sz="950" dirty="0" err="1"/>
                        <a:t>Evidências</a:t>
                      </a:r>
                      <a:r>
                        <a:rPr lang="en-GB" sz="950" dirty="0"/>
                        <a:t> </a:t>
                      </a:r>
                      <a:r>
                        <a:rPr lang="en-GB" sz="950" dirty="0" err="1"/>
                        <a:t>trianguladas</a:t>
                      </a:r>
                      <a:r>
                        <a:rPr lang="en-GB" sz="950" dirty="0"/>
                        <a:t> e </a:t>
                      </a:r>
                      <a:r>
                        <a:rPr lang="en-GB" sz="950" dirty="0" err="1"/>
                        <a:t>análise</a:t>
                      </a:r>
                      <a:r>
                        <a:rPr lang="en-GB" sz="950" dirty="0"/>
                        <a:t> da </a:t>
                      </a:r>
                      <a:r>
                        <a:rPr lang="en-GB" sz="950" dirty="0" err="1"/>
                        <a:t>vontade</a:t>
                      </a:r>
                      <a:r>
                        <a:rPr lang="en-GB" sz="950" dirty="0"/>
                        <a:t> </a:t>
                      </a:r>
                      <a:r>
                        <a:rPr lang="en-GB" sz="950" dirty="0" err="1"/>
                        <a:t>política</a:t>
                      </a:r>
                      <a:r>
                        <a:rPr lang="en-GB" sz="950" dirty="0"/>
                        <a:t> do </a:t>
                      </a:r>
                      <a:r>
                        <a:rPr lang="en-GB" sz="950" dirty="0" err="1"/>
                        <a:t>governo</a:t>
                      </a:r>
                      <a:r>
                        <a:rPr lang="en-GB" sz="950" dirty="0"/>
                        <a:t> </a:t>
                      </a:r>
                      <a:r>
                        <a:rPr lang="en-GB" sz="950" dirty="0" err="1"/>
                        <a:t>demonstrado</a:t>
                      </a:r>
                      <a:r>
                        <a:rPr lang="en-GB" sz="950" dirty="0"/>
                        <a:t> para </a:t>
                      </a:r>
                      <a:r>
                        <a:rPr lang="en-GB" sz="950" dirty="0" err="1"/>
                        <a:t>reduzir</a:t>
                      </a:r>
                      <a:r>
                        <a:rPr lang="en-GB" sz="950" dirty="0"/>
                        <a:t> o </a:t>
                      </a:r>
                      <a:r>
                        <a:rPr lang="en-GB" sz="950" dirty="0" err="1"/>
                        <a:t>acesso</a:t>
                      </a:r>
                      <a:r>
                        <a:rPr lang="en-GB" sz="950" dirty="0"/>
                        <a:t> a </a:t>
                      </a:r>
                      <a:r>
                        <a:rPr lang="en-GB" sz="950" dirty="0" err="1"/>
                        <a:t>armas</a:t>
                      </a:r>
                      <a:r>
                        <a:rPr lang="en-GB" sz="950" dirty="0"/>
                        <a:t> e </a:t>
                      </a:r>
                      <a:r>
                        <a:rPr lang="en-GB" sz="950" dirty="0" err="1"/>
                        <a:t>munições</a:t>
                      </a:r>
                      <a:r>
                        <a:rPr lang="en-GB" sz="950" dirty="0"/>
                        <a:t> </a:t>
                      </a:r>
                      <a:r>
                        <a:rPr lang="en-GB" sz="950" dirty="0" err="1"/>
                        <a:t>através</a:t>
                      </a:r>
                      <a:r>
                        <a:rPr lang="en-GB" sz="950" dirty="0"/>
                        <a:t> de </a:t>
                      </a:r>
                      <a:r>
                        <a:rPr lang="en-GB" sz="950" dirty="0" err="1"/>
                        <a:t>iniciativas</a:t>
                      </a:r>
                      <a:r>
                        <a:rPr lang="en-GB" sz="950" dirty="0"/>
                        <a:t>. </a:t>
                      </a:r>
                      <a:r>
                        <a:rPr lang="en-GB" sz="950" dirty="0" err="1"/>
                        <a:t>Isso</a:t>
                      </a:r>
                      <a:r>
                        <a:rPr lang="en-GB" sz="950" dirty="0"/>
                        <a:t> </a:t>
                      </a:r>
                      <a:r>
                        <a:rPr lang="en-GB" sz="950" dirty="0" err="1"/>
                        <a:t>pode</a:t>
                      </a:r>
                      <a:r>
                        <a:rPr lang="en-GB" sz="950" dirty="0"/>
                        <a:t> </a:t>
                      </a:r>
                      <a:r>
                        <a:rPr lang="en-GB" sz="950" dirty="0" err="1"/>
                        <a:t>incluir</a:t>
                      </a:r>
                      <a:r>
                        <a:rPr lang="en-GB" sz="950" dirty="0"/>
                        <a:t> </a:t>
                      </a:r>
                      <a:r>
                        <a:rPr lang="en-GB" sz="950" dirty="0" err="1"/>
                        <a:t>iniciativas</a:t>
                      </a:r>
                      <a:r>
                        <a:rPr lang="en-GB" sz="950" dirty="0"/>
                        <a:t> </a:t>
                      </a:r>
                      <a:r>
                        <a:rPr lang="en-GB" sz="950" dirty="0" err="1"/>
                        <a:t>lideradas</a:t>
                      </a:r>
                      <a:r>
                        <a:rPr lang="en-GB" sz="950" dirty="0"/>
                        <a:t> </a:t>
                      </a:r>
                      <a:r>
                        <a:rPr lang="en-GB" sz="950" dirty="0" err="1"/>
                        <a:t>pelo</a:t>
                      </a:r>
                      <a:r>
                        <a:rPr lang="en-GB" sz="950" dirty="0"/>
                        <a:t> </a:t>
                      </a:r>
                      <a:r>
                        <a:rPr lang="en-GB" sz="950" dirty="0" err="1"/>
                        <a:t>governo</a:t>
                      </a:r>
                      <a:r>
                        <a:rPr lang="en-GB" sz="950" dirty="0"/>
                        <a:t> </a:t>
                      </a:r>
                      <a:r>
                        <a:rPr lang="en-GB" sz="950" dirty="0" err="1"/>
                        <a:t>ou</a:t>
                      </a:r>
                      <a:r>
                        <a:rPr lang="en-GB" sz="950" dirty="0"/>
                        <a:t> </a:t>
                      </a:r>
                      <a:r>
                        <a:rPr lang="en-GB" sz="950" dirty="0" err="1"/>
                        <a:t>aquelas</a:t>
                      </a:r>
                      <a:r>
                        <a:rPr lang="en-GB" sz="950" dirty="0"/>
                        <a:t> </a:t>
                      </a:r>
                      <a:r>
                        <a:rPr lang="en-GB" sz="950" dirty="0" err="1"/>
                        <a:t>realizadas</a:t>
                      </a:r>
                      <a:r>
                        <a:rPr lang="en-GB" sz="950" dirty="0"/>
                        <a:t> </a:t>
                      </a:r>
                      <a:r>
                        <a:rPr lang="en-GB" sz="950" dirty="0" err="1"/>
                        <a:t>em</a:t>
                      </a:r>
                      <a:r>
                        <a:rPr lang="en-GB" sz="950" dirty="0"/>
                        <a:t> </a:t>
                      </a:r>
                      <a:r>
                        <a:rPr lang="en-GB" sz="950" dirty="0" err="1"/>
                        <a:t>parceria</a:t>
                      </a:r>
                      <a:r>
                        <a:rPr lang="en-GB" sz="950" dirty="0"/>
                        <a:t> com o </a:t>
                      </a:r>
                      <a:r>
                        <a:rPr lang="en-GB" sz="950" dirty="0" err="1"/>
                        <a:t>governo</a:t>
                      </a:r>
                      <a:r>
                        <a:rPr lang="en-GB" sz="950" dirty="0"/>
                        <a:t>. </a:t>
                      </a:r>
                      <a:endParaRPr sz="950" dirty="0"/>
                    </a:p>
                  </a:txBody>
                  <a:tcPr marL="72000" marR="72000" marT="72000" marB="144000"/>
                </a:tc>
                <a:extLst>
                  <a:ext uri="{0D108BD9-81ED-4DB2-BD59-A6C34878D82A}">
                    <a16:rowId xmlns:a16="http://schemas.microsoft.com/office/drawing/2014/main" val="2607719143"/>
                  </a:ext>
                </a:extLst>
              </a:tr>
            </a:tbl>
          </a:graphicData>
        </a:graphic>
      </p:graphicFrame>
      <p:sp>
        <p:nvSpPr>
          <p:cNvPr id="4" name="TextBox 3">
            <a:extLst>
              <a:ext uri="{FF2B5EF4-FFF2-40B4-BE49-F238E27FC236}">
                <a16:creationId xmlns:a16="http://schemas.microsoft.com/office/drawing/2014/main" id="{6AC3BB11-F8D4-10D8-EAAD-B6EB2495A995}"/>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sp>
        <p:nvSpPr>
          <p:cNvPr id="5" name="Rectangle 4">
            <a:extLst>
              <a:ext uri="{FF2B5EF4-FFF2-40B4-BE49-F238E27FC236}">
                <a16:creationId xmlns:a16="http://schemas.microsoft.com/office/drawing/2014/main" id="{3C57DE87-5C5B-274F-1171-45529EDD3C58}"/>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C22B36B-C2BA-EED2-5933-035384A27F40}"/>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Slide Number Placeholder 5">
            <a:extLst>
              <a:ext uri="{FF2B5EF4-FFF2-40B4-BE49-F238E27FC236}">
                <a16:creationId xmlns:a16="http://schemas.microsoft.com/office/drawing/2014/main" id="{04DE48C1-E173-3506-C4F6-DD8FC8C92AFB}"/>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65</a:t>
            </a:fld>
            <a:endParaRPr lang="en-GB" dirty="0"/>
          </a:p>
        </p:txBody>
      </p:sp>
    </p:spTree>
    <p:extLst>
      <p:ext uri="{BB962C8B-B14F-4D97-AF65-F5344CB8AC3E}">
        <p14:creationId xmlns:p14="http://schemas.microsoft.com/office/powerpoint/2010/main" val="3938086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D6A9C22-5F1B-2D95-920A-63A91AAE0A9B}"/>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sp>
        <p:nvSpPr>
          <p:cNvPr id="7" name="Rectangle 6">
            <a:extLst>
              <a:ext uri="{FF2B5EF4-FFF2-40B4-BE49-F238E27FC236}">
                <a16:creationId xmlns:a16="http://schemas.microsoft.com/office/drawing/2014/main" id="{494C57D4-0310-0473-A5A8-2011AAA76947}"/>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DF628930-4C2B-3EB6-B434-6EFF4534BEBE}"/>
              </a:ext>
            </a:extLst>
          </p:cNvPr>
          <p:cNvGraphicFramePr>
            <a:graphicFrameLocks noGrp="1"/>
          </p:cNvGraphicFramePr>
          <p:nvPr>
            <p:extLst>
              <p:ext uri="{D42A27DB-BD31-4B8C-83A1-F6EECF244321}">
                <p14:modId xmlns:p14="http://schemas.microsoft.com/office/powerpoint/2010/main" val="3901495264"/>
              </p:ext>
            </p:extLst>
          </p:nvPr>
        </p:nvGraphicFramePr>
        <p:xfrm>
          <a:off x="408993" y="699078"/>
          <a:ext cx="11503748" cy="5061850"/>
        </p:xfrm>
        <a:graphic>
          <a:graphicData uri="http://schemas.openxmlformats.org/drawingml/2006/table">
            <a:tbl>
              <a:tblPr>
                <a:tableStyleId>{5C22544A-7EE6-4342-B048-85BDC9FD1C3A}</a:tableStyleId>
              </a:tblPr>
              <a:tblGrid>
                <a:gridCol w="614005">
                  <a:extLst>
                    <a:ext uri="{9D8B030D-6E8A-4147-A177-3AD203B41FA5}">
                      <a16:colId xmlns:a16="http://schemas.microsoft.com/office/drawing/2014/main" val="2444992060"/>
                    </a:ext>
                  </a:extLst>
                </a:gridCol>
                <a:gridCol w="4140985">
                  <a:extLst>
                    <a:ext uri="{9D8B030D-6E8A-4147-A177-3AD203B41FA5}">
                      <a16:colId xmlns:a16="http://schemas.microsoft.com/office/drawing/2014/main" val="1465436851"/>
                    </a:ext>
                  </a:extLst>
                </a:gridCol>
                <a:gridCol w="789335">
                  <a:extLst>
                    <a:ext uri="{9D8B030D-6E8A-4147-A177-3AD203B41FA5}">
                      <a16:colId xmlns:a16="http://schemas.microsoft.com/office/drawing/2014/main" val="1001470480"/>
                    </a:ext>
                  </a:extLst>
                </a:gridCol>
                <a:gridCol w="1137010">
                  <a:extLst>
                    <a:ext uri="{9D8B030D-6E8A-4147-A177-3AD203B41FA5}">
                      <a16:colId xmlns:a16="http://schemas.microsoft.com/office/drawing/2014/main" val="2393651865"/>
                    </a:ext>
                  </a:extLst>
                </a:gridCol>
                <a:gridCol w="1231812">
                  <a:extLst>
                    <a:ext uri="{9D8B030D-6E8A-4147-A177-3AD203B41FA5}">
                      <a16:colId xmlns:a16="http://schemas.microsoft.com/office/drawing/2014/main" val="2693228249"/>
                    </a:ext>
                  </a:extLst>
                </a:gridCol>
                <a:gridCol w="3590601">
                  <a:extLst>
                    <a:ext uri="{9D8B030D-6E8A-4147-A177-3AD203B41FA5}">
                      <a16:colId xmlns:a16="http://schemas.microsoft.com/office/drawing/2014/main" val="2794850262"/>
                    </a:ext>
                  </a:extLst>
                </a:gridCol>
              </a:tblGrid>
              <a:tr h="391904">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2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2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1051011031"/>
                  </a:ext>
                </a:extLst>
              </a:tr>
              <a:tr h="333566">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Resultado 3: Reforço da capacidade das organizações locais de execução da ação anti minas</a:t>
                      </a:r>
                      <a:endParaRPr lang="en-GB" sz="1100" b="1" i="0" u="none" strike="noStrike" dirty="0">
                        <a:solidFill>
                          <a:schemeClr val="bg1"/>
                        </a:solidFill>
                        <a:effectLst/>
                        <a:latin typeface="Arial" panose="020B0604020202020204" pitchFamily="34" charset="0"/>
                      </a:endParaRP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07509031"/>
                  </a:ext>
                </a:extLst>
              </a:tr>
              <a:tr h="529551">
                <a:tc>
                  <a:txBody>
                    <a:bodyPr/>
                    <a:lstStyle/>
                    <a:p>
                      <a:pPr algn="ctr" rtl="0" fontAlgn="ctr">
                        <a:defRPr sz="1000" b="1">
                          <a:solidFill>
                            <a:srgbClr val="002060"/>
                          </a:solidFill>
                          <a:effectLst/>
                          <a:latin typeface="Arial" panose="020B0604020202020204" pitchFamily="34" charset="0"/>
                        </a:defRPr>
                      </a:pPr>
                      <a:r>
                        <a:rPr sz="950"/>
                        <a:t>OP-3.1</a:t>
                      </a:r>
                    </a:p>
                  </a:txBody>
                  <a:tcPr marL="0" marR="36000" marT="108000" marB="108000"/>
                </a:tc>
                <a:tc>
                  <a:txBody>
                    <a:bodyPr/>
                    <a:lstStyle/>
                    <a:p>
                      <a:pPr algn="l" rtl="0" fontAlgn="ctr">
                        <a:defRPr sz="1000" b="1">
                          <a:solidFill>
                            <a:srgbClr val="002060"/>
                          </a:solidFill>
                          <a:effectLst/>
                          <a:latin typeface="Arial" panose="020B0604020202020204" pitchFamily="34" charset="0"/>
                        </a:defRPr>
                      </a:pPr>
                      <a:r>
                        <a:rPr sz="950"/>
                        <a:t>Número de funcionários de parceiros locais de implementação treinados ou apoiados por atividades de desenvolvimento de capacidades (desagregados por gênero e por área de formação (por exemplo, EORE, médico, EOD etc.)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Autorrelato, registos de formação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PD (Processamento de dados)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Indicador quantitativo que pode ser incluído num quadro de resultados </a:t>
                      </a:r>
                    </a:p>
                  </a:txBody>
                  <a:tcPr marL="72000" marR="36000" marT="108000" marB="108000"/>
                </a:tc>
                <a:extLst>
                  <a:ext uri="{0D108BD9-81ED-4DB2-BD59-A6C34878D82A}">
                    <a16:rowId xmlns:a16="http://schemas.microsoft.com/office/drawing/2014/main" val="2055179302"/>
                  </a:ext>
                </a:extLst>
              </a:tr>
              <a:tr h="425182">
                <a:tc>
                  <a:txBody>
                    <a:bodyPr/>
                    <a:lstStyle/>
                    <a:p>
                      <a:pPr algn="ctr" rtl="0" fontAlgn="ctr">
                        <a:defRPr sz="1000" b="1">
                          <a:solidFill>
                            <a:srgbClr val="002060"/>
                          </a:solidFill>
                          <a:effectLst/>
                          <a:latin typeface="Arial" panose="020B0604020202020204" pitchFamily="34" charset="0"/>
                        </a:defRPr>
                      </a:pPr>
                      <a:r>
                        <a:rPr sz="950"/>
                        <a:t>OP-3.2</a:t>
                      </a:r>
                    </a:p>
                  </a:txBody>
                  <a:tcPr marL="0" marR="36000" marT="108000" marB="108000"/>
                </a:tc>
                <a:tc>
                  <a:txBody>
                    <a:bodyPr/>
                    <a:lstStyle/>
                    <a:p>
                      <a:pPr algn="l" rtl="0" fontAlgn="ctr">
                        <a:defRPr sz="1000" b="1">
                          <a:solidFill>
                            <a:srgbClr val="002060"/>
                          </a:solidFill>
                          <a:effectLst/>
                          <a:latin typeface="Arial" panose="020B0604020202020204" pitchFamily="34" charset="0"/>
                        </a:defRPr>
                      </a:pPr>
                      <a:r>
                        <a:rPr sz="950"/>
                        <a:t>% dos objetivos de desenvolvimento de capacidade (do plano) alcançados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Autorrelato</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IP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 </a:t>
                      </a:r>
                    </a:p>
                  </a:txBody>
                  <a:tcPr marL="72000" marR="36000" marT="108000" marB="108000"/>
                </a:tc>
                <a:tc>
                  <a:txBody>
                    <a:bodyPr/>
                    <a:lstStyle/>
                    <a:p>
                      <a:pPr algn="l" rtl="0" fontAlgn="ctr">
                        <a:defRPr sz="1000" kern="1200">
                          <a:solidFill>
                            <a:srgbClr val="002060"/>
                          </a:solidFill>
                          <a:effectLst/>
                          <a:latin typeface="Arial" panose="020B0604020202020204" pitchFamily="34" charset="0"/>
                          <a:ea typeface="+mn-ea"/>
                          <a:cs typeface="+mn-cs"/>
                        </a:defRPr>
                      </a:pPr>
                      <a:r>
                        <a:rPr sz="950"/>
                        <a:t>Este indicador mede a % de entrega em relação a um plano de desenvolvimento de capacidade desenvolvido pelos parceiros de implementação e pelos parceiros de implementação locais </a:t>
                      </a:r>
                    </a:p>
                  </a:txBody>
                  <a:tcPr marL="72000" marR="36000" marT="108000" marB="108000"/>
                </a:tc>
                <a:extLst>
                  <a:ext uri="{0D108BD9-81ED-4DB2-BD59-A6C34878D82A}">
                    <a16:rowId xmlns:a16="http://schemas.microsoft.com/office/drawing/2014/main" val="517437338"/>
                  </a:ext>
                </a:extLst>
              </a:tr>
              <a:tr h="355452">
                <a:tc>
                  <a:txBody>
                    <a:bodyPr/>
                    <a:lstStyle/>
                    <a:p>
                      <a:pPr algn="ctr" rtl="0" fontAlgn="ctr">
                        <a:defRPr sz="1000">
                          <a:solidFill>
                            <a:srgbClr val="002060"/>
                          </a:solidFill>
                          <a:effectLst/>
                          <a:latin typeface="Arial" panose="020B0604020202020204" pitchFamily="34" charset="0"/>
                        </a:defRPr>
                      </a:pPr>
                      <a:r>
                        <a:rPr sz="950"/>
                        <a:t>OP-3.3</a:t>
                      </a:r>
                    </a:p>
                  </a:txBody>
                  <a:tcPr marL="0" marR="36000" marT="108000" marB="108000"/>
                </a:tc>
                <a:tc>
                  <a:txBody>
                    <a:bodyPr/>
                    <a:lstStyle/>
                    <a:p>
                      <a:pPr algn="l" rtl="0" fontAlgn="ctr">
                        <a:defRPr sz="1000">
                          <a:solidFill>
                            <a:srgbClr val="002060"/>
                          </a:solidFill>
                          <a:effectLst/>
                          <a:latin typeface="Arial" panose="020B0604020202020204" pitchFamily="34" charset="0"/>
                        </a:defRPr>
                      </a:pPr>
                      <a:r>
                        <a:rPr sz="950"/>
                        <a:t>Número de políticas, sistemas e procedimentos desenvolvidos e em vigor para parceiros locais de implementação da ação de minas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PD (Processamento de dados)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kern="1200">
                          <a:solidFill>
                            <a:srgbClr val="002060"/>
                          </a:solidFill>
                          <a:effectLst/>
                          <a:latin typeface="Arial" panose="020B0604020202020204" pitchFamily="34" charset="0"/>
                          <a:ea typeface="+mn-ea"/>
                          <a:cs typeface="+mn-cs"/>
                        </a:defRPr>
                      </a:pPr>
                      <a:r>
                        <a:rPr sz="950"/>
                        <a:t>Este pode ser um indicador quantitativo com os detalhes relatados por meio de relatórios qualitativos</a:t>
                      </a:r>
                      <a:endParaRPr lang="en-GB" sz="950" b="0" i="0" u="none" strike="noStrike" dirty="0">
                        <a:solidFill>
                          <a:srgbClr val="002060"/>
                        </a:solidFill>
                        <a:effectLst/>
                        <a:latin typeface="Arial" panose="020B0604020202020204" pitchFamily="34" charset="0"/>
                      </a:endParaRPr>
                    </a:p>
                    <a:p>
                      <a:pPr algn="l" rtl="0" fontAlgn="ctr"/>
                      <a:endParaRPr lang="en-GB" sz="95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2490205136"/>
                  </a:ext>
                </a:extLst>
              </a:tr>
              <a:tr h="388470">
                <a:tc>
                  <a:txBody>
                    <a:bodyPr/>
                    <a:lstStyle/>
                    <a:p>
                      <a:pPr algn="ctr" rtl="0" fontAlgn="ctr">
                        <a:defRPr sz="1000">
                          <a:solidFill>
                            <a:srgbClr val="002060"/>
                          </a:solidFill>
                          <a:effectLst/>
                          <a:latin typeface="Arial" panose="020B0604020202020204" pitchFamily="34" charset="0"/>
                        </a:defRPr>
                      </a:pPr>
                      <a:r>
                        <a:rPr sz="950"/>
                        <a:t>OP-3.4</a:t>
                      </a:r>
                    </a:p>
                  </a:txBody>
                  <a:tcPr marL="0" marR="36000" marT="108000" marB="108000"/>
                </a:tc>
                <a:tc>
                  <a:txBody>
                    <a:bodyPr/>
                    <a:lstStyle/>
                    <a:p>
                      <a:pPr algn="l" rtl="0" fontAlgn="ctr">
                        <a:defRPr sz="1000">
                          <a:solidFill>
                            <a:srgbClr val="002060"/>
                          </a:solidFill>
                          <a:effectLst/>
                          <a:latin typeface="Arial" panose="020B0604020202020204" pitchFamily="34" charset="0"/>
                        </a:defRPr>
                      </a:pPr>
                      <a:r>
                        <a:rPr sz="950"/>
                        <a:t>Número de funcionários locais treinados que realizam atividades de ação de minas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Reporte a NA</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IP NA</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 </a:t>
                      </a:r>
                    </a:p>
                  </a:txBody>
                  <a:tcPr marL="72000" marR="36000"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O número total de funcionários nacionais/locais que receberam formação e estão agora a realizar atividades de ação anti minas em conformidade com o IMAS</a:t>
                      </a:r>
                    </a:p>
                  </a:txBody>
                  <a:tcPr marL="72000" marR="36000" marT="108000" marB="108000"/>
                </a:tc>
                <a:extLst>
                  <a:ext uri="{0D108BD9-81ED-4DB2-BD59-A6C34878D82A}">
                    <a16:rowId xmlns:a16="http://schemas.microsoft.com/office/drawing/2014/main" val="2607719143"/>
                  </a:ext>
                </a:extLst>
              </a:tr>
              <a:tr h="569384">
                <a:tc>
                  <a:txBody>
                    <a:bodyPr/>
                    <a:lstStyle/>
                    <a:p>
                      <a:pPr algn="ctr" rtl="0" fontAlgn="ctr">
                        <a:defRPr sz="1000">
                          <a:solidFill>
                            <a:srgbClr val="002060"/>
                          </a:solidFill>
                          <a:effectLst/>
                          <a:latin typeface="Arial" panose="020B0604020202020204" pitchFamily="34" charset="0"/>
                        </a:defRPr>
                      </a:pPr>
                      <a:r>
                        <a:rPr sz="950"/>
                        <a:t>OP-3.5</a:t>
                      </a:r>
                    </a:p>
                  </a:txBody>
                  <a:tcPr marL="0" marR="36000" marT="108000" marB="108000"/>
                </a:tc>
                <a:tc>
                  <a:txBody>
                    <a:bodyPr/>
                    <a:lstStyle/>
                    <a:p>
                      <a:pPr algn="l" rtl="0" fontAlgn="ctr">
                        <a:defRPr sz="1000">
                          <a:solidFill>
                            <a:srgbClr val="002060"/>
                          </a:solidFill>
                          <a:effectLst/>
                          <a:latin typeface="Arial" panose="020B0604020202020204" pitchFamily="34" charset="0"/>
                        </a:defRPr>
                      </a:pPr>
                      <a:r>
                        <a:rPr sz="950"/>
                        <a:t>Número de organizações locais ou intervenientes nacionais apoiados pelo desenvolvimento de capacidades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IP NA</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Número de organizações que podem incluir intervenientes nacionais, tais como a polícia ou a defesa civil ou organizações não governamentais nacionais ou locais ou organizações da sociedade civil</a:t>
                      </a:r>
                    </a:p>
                  </a:txBody>
                  <a:tcPr marL="72000" marR="36000" marT="108000" marB="108000"/>
                </a:tc>
                <a:extLst>
                  <a:ext uri="{0D108BD9-81ED-4DB2-BD59-A6C34878D82A}">
                    <a16:rowId xmlns:a16="http://schemas.microsoft.com/office/drawing/2014/main" val="2626872996"/>
                  </a:ext>
                </a:extLst>
              </a:tr>
              <a:tr h="0">
                <a:tc>
                  <a:txBody>
                    <a:bodyPr/>
                    <a:lstStyle/>
                    <a:p>
                      <a:pPr algn="ctr" rtl="0" fontAlgn="ctr">
                        <a:defRPr sz="1000">
                          <a:solidFill>
                            <a:srgbClr val="002060"/>
                          </a:solidFill>
                          <a:effectLst/>
                          <a:latin typeface="Arial" panose="020B0604020202020204" pitchFamily="34" charset="0"/>
                        </a:defRPr>
                      </a:pPr>
                      <a:r>
                        <a:rPr sz="950"/>
                        <a:t>OP-3.6</a:t>
                      </a:r>
                    </a:p>
                  </a:txBody>
                  <a:tcPr marL="0" marR="36000" marT="108000" marB="108000"/>
                </a:tc>
                <a:tc>
                  <a:txBody>
                    <a:bodyPr/>
                    <a:lstStyle/>
                    <a:p>
                      <a:pPr algn="l" rtl="0" fontAlgn="ctr">
                        <a:defRPr sz="1000">
                          <a:solidFill>
                            <a:srgbClr val="002060"/>
                          </a:solidFill>
                          <a:effectLst/>
                          <a:latin typeface="Arial" panose="020B0604020202020204" pitchFamily="34" charset="0"/>
                        </a:defRPr>
                      </a:pPr>
                      <a:r>
                        <a:rPr sz="950"/>
                        <a:t>Revisão de políticas, procedimentos ou sistemas para serem sensíveis ao género, inclusivos, sensíveis a conflitos e atenciosos com o meio ambiente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SOP</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IP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 </a:t>
                      </a:r>
                    </a:p>
                  </a:txBody>
                  <a:tcPr marL="72000" marR="36000" marT="108000" marB="108000"/>
                </a:tc>
                <a:tc>
                  <a:txBody>
                    <a:bodyPr/>
                    <a:lstStyle/>
                    <a:p>
                      <a:pPr algn="l" fontAlgn="t">
                        <a:defRPr sz="1000">
                          <a:solidFill>
                            <a:srgbClr val="002060"/>
                          </a:solidFill>
                          <a:effectLst/>
                          <a:latin typeface="Arial" panose="020B0604020202020204" pitchFamily="34" charset="0"/>
                        </a:defRPr>
                      </a:pPr>
                      <a:r>
                        <a:rPr sz="950" dirty="0" err="1">
                          <a:cs typeface="Arial" panose="020B0604020202020204" pitchFamily="34" charset="0"/>
                        </a:rPr>
                        <a:t>Refere</a:t>
                      </a:r>
                      <a:r>
                        <a:rPr sz="950" dirty="0">
                          <a:cs typeface="Arial" panose="020B0604020202020204" pitchFamily="34" charset="0"/>
                        </a:rPr>
                        <a:t>-se </a:t>
                      </a:r>
                      <a:r>
                        <a:rPr sz="950" dirty="0" err="1">
                          <a:cs typeface="Arial" panose="020B0604020202020204" pitchFamily="34" charset="0"/>
                        </a:rPr>
                        <a:t>às</a:t>
                      </a:r>
                      <a:r>
                        <a:rPr sz="950" dirty="0">
                          <a:cs typeface="Arial" panose="020B0604020202020204" pitchFamily="34" charset="0"/>
                        </a:rPr>
                        <a:t> </a:t>
                      </a:r>
                      <a:r>
                        <a:rPr sz="950" dirty="0" err="1">
                          <a:cs typeface="Arial" panose="020B0604020202020204" pitchFamily="34" charset="0"/>
                        </a:rPr>
                        <a:t>políticas</a:t>
                      </a:r>
                      <a:r>
                        <a:rPr sz="950" dirty="0">
                          <a:cs typeface="Arial" panose="020B0604020202020204" pitchFamily="34" charset="0"/>
                        </a:rPr>
                        <a:t>, </a:t>
                      </a:r>
                      <a:r>
                        <a:rPr sz="950" dirty="0" err="1">
                          <a:cs typeface="Arial" panose="020B0604020202020204" pitchFamily="34" charset="0"/>
                        </a:rPr>
                        <a:t>procedimentos</a:t>
                      </a:r>
                      <a:r>
                        <a:rPr sz="950" dirty="0">
                          <a:cs typeface="Arial" panose="020B0604020202020204" pitchFamily="34" charset="0"/>
                        </a:rPr>
                        <a:t> </a:t>
                      </a:r>
                      <a:r>
                        <a:rPr sz="950" dirty="0" err="1">
                          <a:cs typeface="Arial" panose="020B0604020202020204" pitchFamily="34" charset="0"/>
                        </a:rPr>
                        <a:t>ou</a:t>
                      </a:r>
                      <a:r>
                        <a:rPr sz="950" dirty="0">
                          <a:cs typeface="Arial" panose="020B0604020202020204" pitchFamily="34" charset="0"/>
                        </a:rPr>
                        <a:t> </a:t>
                      </a:r>
                      <a:r>
                        <a:rPr sz="950" dirty="0" err="1">
                          <a:cs typeface="Arial" panose="020B0604020202020204" pitchFamily="34" charset="0"/>
                        </a:rPr>
                        <a:t>sistemas</a:t>
                      </a:r>
                      <a:r>
                        <a:rPr sz="950" dirty="0">
                          <a:cs typeface="Arial" panose="020B0604020202020204" pitchFamily="34" charset="0"/>
                        </a:rPr>
                        <a:t> do </a:t>
                      </a:r>
                      <a:r>
                        <a:rPr sz="950" dirty="0" err="1">
                          <a:cs typeface="Arial" panose="020B0604020202020204" pitchFamily="34" charset="0"/>
                        </a:rPr>
                        <a:t>implementador</a:t>
                      </a:r>
                      <a:r>
                        <a:rPr sz="950" dirty="0">
                          <a:cs typeface="Arial" panose="020B0604020202020204" pitchFamily="34" charset="0"/>
                        </a:rPr>
                        <a:t> local e </a:t>
                      </a:r>
                      <a:r>
                        <a:rPr sz="950" dirty="0" err="1">
                          <a:cs typeface="Arial" panose="020B0604020202020204" pitchFamily="34" charset="0"/>
                        </a:rPr>
                        <a:t>pode</a:t>
                      </a:r>
                      <a:r>
                        <a:rPr sz="950" dirty="0">
                          <a:cs typeface="Arial" panose="020B0604020202020204" pitchFamily="34" charset="0"/>
                        </a:rPr>
                        <a:t> ser </a:t>
                      </a:r>
                      <a:r>
                        <a:rPr sz="950" dirty="0" err="1">
                          <a:cs typeface="Arial" panose="020B0604020202020204" pitchFamily="34" charset="0"/>
                        </a:rPr>
                        <a:t>relatado</a:t>
                      </a:r>
                      <a:r>
                        <a:rPr sz="950" dirty="0">
                          <a:cs typeface="Arial" panose="020B0604020202020204" pitchFamily="34" charset="0"/>
                        </a:rPr>
                        <a:t> </a:t>
                      </a:r>
                      <a:r>
                        <a:rPr sz="950" dirty="0" err="1">
                          <a:cs typeface="Arial" panose="020B0604020202020204" pitchFamily="34" charset="0"/>
                        </a:rPr>
                        <a:t>em</a:t>
                      </a:r>
                      <a:r>
                        <a:rPr sz="950" dirty="0">
                          <a:cs typeface="Arial" panose="020B0604020202020204" pitchFamily="34" charset="0"/>
                        </a:rPr>
                        <a:t> </a:t>
                      </a:r>
                      <a:r>
                        <a:rPr sz="950" dirty="0" err="1">
                          <a:cs typeface="Arial" panose="020B0604020202020204" pitchFamily="34" charset="0"/>
                        </a:rPr>
                        <a:t>relatórios</a:t>
                      </a:r>
                      <a:r>
                        <a:rPr sz="950" dirty="0">
                          <a:cs typeface="Arial" panose="020B0604020202020204" pitchFamily="34" charset="0"/>
                        </a:rPr>
                        <a:t> </a:t>
                      </a:r>
                      <a:r>
                        <a:rPr sz="950" dirty="0" err="1">
                          <a:cs typeface="Arial" panose="020B0604020202020204" pitchFamily="34" charset="0"/>
                        </a:rPr>
                        <a:t>qualitativos</a:t>
                      </a:r>
                      <a:r>
                        <a:rPr sz="950" dirty="0">
                          <a:cs typeface="Arial" panose="020B0604020202020204" pitchFamily="34" charset="0"/>
                        </a:rPr>
                        <a:t> </a:t>
                      </a:r>
                      <a:r>
                        <a:rPr sz="950" dirty="0" err="1">
                          <a:cs typeface="Arial" panose="020B0604020202020204" pitchFamily="34" charset="0"/>
                        </a:rPr>
                        <a:t>pelo</a:t>
                      </a:r>
                      <a:r>
                        <a:rPr sz="950" dirty="0">
                          <a:cs typeface="Arial" panose="020B0604020202020204" pitchFamily="34" charset="0"/>
                        </a:rPr>
                        <a:t> </a:t>
                      </a:r>
                      <a:r>
                        <a:rPr sz="950" kern="1200" dirty="0" err="1">
                          <a:ea typeface="+mn-ea"/>
                          <a:cs typeface="+mn-cs"/>
                        </a:rPr>
                        <a:t>parceiro</a:t>
                      </a:r>
                      <a:r>
                        <a:rPr sz="950" kern="1200" dirty="0">
                          <a:ea typeface="+mn-ea"/>
                          <a:cs typeface="+mn-cs"/>
                        </a:rPr>
                        <a:t> de </a:t>
                      </a:r>
                      <a:r>
                        <a:rPr sz="950" kern="1200" dirty="0" err="1">
                          <a:ea typeface="+mn-ea"/>
                          <a:cs typeface="+mn-cs"/>
                        </a:rPr>
                        <a:t>implementação</a:t>
                      </a:r>
                      <a:r>
                        <a:rPr sz="950" dirty="0">
                          <a:cs typeface="Arial" panose="020B0604020202020204" pitchFamily="34" charset="0"/>
                        </a:rPr>
                        <a:t> que </a:t>
                      </a:r>
                      <a:r>
                        <a:rPr sz="950" dirty="0" err="1">
                          <a:cs typeface="Arial" panose="020B0604020202020204" pitchFamily="34" charset="0"/>
                        </a:rPr>
                        <a:t>conduz</a:t>
                      </a:r>
                      <a:r>
                        <a:rPr sz="950" dirty="0">
                          <a:cs typeface="Arial" panose="020B0604020202020204" pitchFamily="34" charset="0"/>
                        </a:rPr>
                        <a:t> o </a:t>
                      </a:r>
                      <a:r>
                        <a:rPr sz="950" dirty="0" err="1">
                          <a:cs typeface="Arial" panose="020B0604020202020204" pitchFamily="34" charset="0"/>
                        </a:rPr>
                        <a:t>desenvolvimento</a:t>
                      </a:r>
                      <a:r>
                        <a:rPr sz="950" dirty="0">
                          <a:cs typeface="Arial" panose="020B0604020202020204" pitchFamily="34" charset="0"/>
                        </a:rPr>
                        <a:t> de </a:t>
                      </a:r>
                      <a:r>
                        <a:rPr sz="950" dirty="0" err="1">
                          <a:cs typeface="Arial" panose="020B0604020202020204" pitchFamily="34" charset="0"/>
                        </a:rPr>
                        <a:t>capacidades</a:t>
                      </a:r>
                      <a:r>
                        <a:rPr sz="950" dirty="0">
                          <a:cs typeface="Arial" panose="020B0604020202020204" pitchFamily="34" charset="0"/>
                        </a:rPr>
                        <a:t> da </a:t>
                      </a:r>
                      <a:r>
                        <a:rPr sz="950" dirty="0" err="1">
                          <a:cs typeface="Arial" panose="020B0604020202020204" pitchFamily="34" charset="0"/>
                        </a:rPr>
                        <a:t>autoridade</a:t>
                      </a:r>
                      <a:r>
                        <a:rPr sz="950" dirty="0">
                          <a:cs typeface="Arial" panose="020B0604020202020204" pitchFamily="34" charset="0"/>
                        </a:rPr>
                        <a:t> </a:t>
                      </a:r>
                      <a:r>
                        <a:rPr sz="950" dirty="0" err="1">
                          <a:cs typeface="Arial" panose="020B0604020202020204" pitchFamily="34" charset="0"/>
                        </a:rPr>
                        <a:t>nacional</a:t>
                      </a:r>
                      <a:endParaRPr lang="en-GB" sz="950" b="0" i="0" u="none" strike="noStrike" dirty="0">
                        <a:solidFill>
                          <a:srgbClr val="002060"/>
                        </a:solidFill>
                        <a:effectLst/>
                        <a:latin typeface="Arial" panose="020B0604020202020204" pitchFamily="34" charset="0"/>
                        <a:cs typeface="Arial" panose="020B0604020202020204" pitchFamily="34" charset="0"/>
                      </a:endParaRPr>
                    </a:p>
                  </a:txBody>
                  <a:tcPr marL="72000" marR="36000" marT="108000" marB="108000"/>
                </a:tc>
                <a:extLst>
                  <a:ext uri="{0D108BD9-81ED-4DB2-BD59-A6C34878D82A}">
                    <a16:rowId xmlns:a16="http://schemas.microsoft.com/office/drawing/2014/main" val="3008405262"/>
                  </a:ext>
                </a:extLst>
              </a:tr>
            </a:tbl>
          </a:graphicData>
        </a:graphic>
      </p:graphicFrame>
      <p:sp>
        <p:nvSpPr>
          <p:cNvPr id="2" name="Slide Number Placeholder 5">
            <a:extLst>
              <a:ext uri="{FF2B5EF4-FFF2-40B4-BE49-F238E27FC236}">
                <a16:creationId xmlns:a16="http://schemas.microsoft.com/office/drawing/2014/main" id="{718DEF7B-BAB8-4780-E5AD-125ADABE752C}"/>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66</a:t>
            </a:fld>
            <a:endParaRPr lang="en-GB" dirty="0"/>
          </a:p>
        </p:txBody>
      </p:sp>
    </p:spTree>
    <p:extLst>
      <p:ext uri="{BB962C8B-B14F-4D97-AF65-F5344CB8AC3E}">
        <p14:creationId xmlns:p14="http://schemas.microsoft.com/office/powerpoint/2010/main" val="2232709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5" name="Table 4">
            <a:extLst>
              <a:ext uri="{FF2B5EF4-FFF2-40B4-BE49-F238E27FC236}">
                <a16:creationId xmlns:a16="http://schemas.microsoft.com/office/drawing/2014/main" id="{E2626AEB-57D8-C8A4-A101-7BB500DBACA1}"/>
              </a:ext>
            </a:extLst>
          </p:cNvPr>
          <p:cNvGraphicFramePr>
            <a:graphicFrameLocks noGrp="1"/>
          </p:cNvGraphicFramePr>
          <p:nvPr>
            <p:extLst>
              <p:ext uri="{D42A27DB-BD31-4B8C-83A1-F6EECF244321}">
                <p14:modId xmlns:p14="http://schemas.microsoft.com/office/powerpoint/2010/main" val="3319811937"/>
              </p:ext>
            </p:extLst>
          </p:nvPr>
        </p:nvGraphicFramePr>
        <p:xfrm>
          <a:off x="408992" y="704473"/>
          <a:ext cx="11374016" cy="4900181"/>
        </p:xfrm>
        <a:graphic>
          <a:graphicData uri="http://schemas.openxmlformats.org/drawingml/2006/table">
            <a:tbl>
              <a:tblPr>
                <a:tableStyleId>{5C22544A-7EE6-4342-B048-85BDC9FD1C3A}</a:tableStyleId>
              </a:tblPr>
              <a:tblGrid>
                <a:gridCol w="640399">
                  <a:extLst>
                    <a:ext uri="{9D8B030D-6E8A-4147-A177-3AD203B41FA5}">
                      <a16:colId xmlns:a16="http://schemas.microsoft.com/office/drawing/2014/main" val="241963245"/>
                    </a:ext>
                  </a:extLst>
                </a:gridCol>
                <a:gridCol w="3578087">
                  <a:extLst>
                    <a:ext uri="{9D8B030D-6E8A-4147-A177-3AD203B41FA5}">
                      <a16:colId xmlns:a16="http://schemas.microsoft.com/office/drawing/2014/main" val="3340144529"/>
                    </a:ext>
                  </a:extLst>
                </a:gridCol>
                <a:gridCol w="1113182">
                  <a:extLst>
                    <a:ext uri="{9D8B030D-6E8A-4147-A177-3AD203B41FA5}">
                      <a16:colId xmlns:a16="http://schemas.microsoft.com/office/drawing/2014/main" val="3901162285"/>
                    </a:ext>
                  </a:extLst>
                </a:gridCol>
                <a:gridCol w="1060174">
                  <a:extLst>
                    <a:ext uri="{9D8B030D-6E8A-4147-A177-3AD203B41FA5}">
                      <a16:colId xmlns:a16="http://schemas.microsoft.com/office/drawing/2014/main" val="3473012255"/>
                    </a:ext>
                  </a:extLst>
                </a:gridCol>
                <a:gridCol w="861391">
                  <a:extLst>
                    <a:ext uri="{9D8B030D-6E8A-4147-A177-3AD203B41FA5}">
                      <a16:colId xmlns:a16="http://schemas.microsoft.com/office/drawing/2014/main" val="571261088"/>
                    </a:ext>
                  </a:extLst>
                </a:gridCol>
                <a:gridCol w="4120783">
                  <a:extLst>
                    <a:ext uri="{9D8B030D-6E8A-4147-A177-3AD203B41FA5}">
                      <a16:colId xmlns:a16="http://schemas.microsoft.com/office/drawing/2014/main" val="2499509516"/>
                    </a:ext>
                  </a:extLst>
                </a:gridCol>
              </a:tblGrid>
              <a:tr h="393998">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334323">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Resultado 4: Reforço da capacidade da Autoridade Nacional para a Ação Mineira (NMAA)</a:t>
                      </a:r>
                    </a:p>
                  </a:txBody>
                  <a:tcPr marL="72000" marR="7620" marT="762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defRPr sz="1000" b="1">
                          <a:solidFill>
                            <a:schemeClr val="accent5">
                              <a:lumMod val="50000"/>
                            </a:schemeClr>
                          </a:solidFill>
                          <a:effectLst/>
                          <a:latin typeface="Arial" panose="020B0604020202020204" pitchFamily="34" charset="0"/>
                        </a:defRPr>
                      </a:pPr>
                      <a:r>
                        <a:rPr sz="950"/>
                        <a:t>OP-4.1</a:t>
                      </a:r>
                    </a:p>
                  </a:txBody>
                  <a:tcPr marL="0" marR="36000" marT="72000" marB="72000"/>
                </a:tc>
                <a:tc>
                  <a:txBody>
                    <a:bodyPr/>
                    <a:lstStyle/>
                    <a:p>
                      <a:pPr algn="l" rtl="0" fontAlgn="ctr">
                        <a:defRPr sz="1000" b="1">
                          <a:solidFill>
                            <a:schemeClr val="accent5">
                              <a:lumMod val="50000"/>
                            </a:schemeClr>
                          </a:solidFill>
                          <a:effectLst/>
                          <a:latin typeface="Arial" panose="020B0604020202020204" pitchFamily="34" charset="0"/>
                        </a:defRPr>
                      </a:pPr>
                      <a:r>
                        <a:rPr sz="950"/>
                        <a:t>% dos objetivos de desenvolvimento de capacidade (do plano) alcançados.</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Plano de Desenvolvimento de Capacidades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NA / IP</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Trimestralmente </a:t>
                      </a:r>
                    </a:p>
                  </a:txBody>
                  <a:tcPr marL="72000" marR="36000" marT="72000" marB="72000"/>
                </a:tc>
                <a:tc>
                  <a:txBody>
                    <a:bodyPr/>
                    <a:lstStyle/>
                    <a:p>
                      <a:pPr algn="l" fontAlgn="t">
                        <a:defRPr sz="1000">
                          <a:solidFill>
                            <a:schemeClr val="accent5">
                              <a:lumMod val="50000"/>
                            </a:schemeClr>
                          </a:solidFill>
                          <a:effectLst/>
                          <a:latin typeface="Arial" panose="020B0604020202020204" pitchFamily="34" charset="0"/>
                        </a:defRPr>
                      </a:pPr>
                      <a:r>
                        <a:rPr sz="950"/>
                        <a:t>Este indicador mede a % de entrega em relação a uma autoridade nacional ou ao plano de desenvolvimento de capacidade de um parceiro de implementação </a:t>
                      </a:r>
                    </a:p>
                  </a:txBody>
                  <a:tcPr marL="72000" marR="36000" marT="72000" marB="72000"/>
                </a:tc>
                <a:extLst>
                  <a:ext uri="{0D108BD9-81ED-4DB2-BD59-A6C34878D82A}">
                    <a16:rowId xmlns:a16="http://schemas.microsoft.com/office/drawing/2014/main" val="1594355268"/>
                  </a:ext>
                </a:extLst>
              </a:tr>
              <a:tr h="495300">
                <a:tc>
                  <a:txBody>
                    <a:bodyPr/>
                    <a:lstStyle/>
                    <a:p>
                      <a:pPr algn="ctr" rtl="0" fontAlgn="ctr">
                        <a:defRPr sz="1000" b="1">
                          <a:solidFill>
                            <a:schemeClr val="accent5">
                              <a:lumMod val="50000"/>
                            </a:schemeClr>
                          </a:solidFill>
                          <a:effectLst/>
                          <a:latin typeface="Arial" panose="020B0604020202020204" pitchFamily="34" charset="0"/>
                        </a:defRPr>
                      </a:pPr>
                      <a:r>
                        <a:rPr sz="950"/>
                        <a:t>OP-4.2</a:t>
                      </a:r>
                    </a:p>
                  </a:txBody>
                  <a:tcPr marL="0" marR="36000" marT="72000" marB="72000"/>
                </a:tc>
                <a:tc>
                  <a:txBody>
                    <a:bodyPr/>
                    <a:lstStyle/>
                    <a:p>
                      <a:pPr algn="l" rtl="0" fontAlgn="ctr">
                        <a:defRPr sz="1000" b="1">
                          <a:solidFill>
                            <a:schemeClr val="accent5">
                              <a:lumMod val="50000"/>
                            </a:schemeClr>
                          </a:solidFill>
                          <a:effectLst/>
                          <a:latin typeface="Arial" panose="020B0604020202020204" pitchFamily="34" charset="0"/>
                        </a:defRPr>
                      </a:pPr>
                      <a:r>
                        <a:rPr sz="950"/>
                        <a:t>Número de pessoal da autoridade nacional treinado ou apoiado por atividades de desenvolvimento de capacidades (desagregado por sexo e por área de formação (por exemplo, EORE, médico, EOD etc.)</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Autorrelato, registos de formação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PD (Processamento de dados)</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Trimestralmente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Um indicador quantitativo comunicado num quadro de resultados</a:t>
                      </a:r>
                    </a:p>
                  </a:txBody>
                  <a:tcPr marL="72000" marR="36000" marT="72000" marB="72000"/>
                </a:tc>
                <a:extLst>
                  <a:ext uri="{0D108BD9-81ED-4DB2-BD59-A6C34878D82A}">
                    <a16:rowId xmlns:a16="http://schemas.microsoft.com/office/drawing/2014/main" val="4250047365"/>
                  </a:ext>
                </a:extLst>
              </a:tr>
              <a:tr h="495300">
                <a:tc>
                  <a:txBody>
                    <a:bodyPr/>
                    <a:lstStyle/>
                    <a:p>
                      <a:pPr algn="ctr" rtl="0" fontAlgn="ctr">
                        <a:defRPr sz="1000" b="1">
                          <a:solidFill>
                            <a:schemeClr val="accent5">
                              <a:lumMod val="50000"/>
                            </a:schemeClr>
                          </a:solidFill>
                          <a:effectLst/>
                          <a:latin typeface="Arial" panose="020B0604020202020204" pitchFamily="34" charset="0"/>
                        </a:defRPr>
                      </a:pPr>
                      <a:r>
                        <a:rPr sz="950"/>
                        <a:t>OP-4.3</a:t>
                      </a:r>
                    </a:p>
                  </a:txBody>
                  <a:tcPr marL="0" marR="36000" marT="72000" marB="72000"/>
                </a:tc>
                <a:tc>
                  <a:txBody>
                    <a:bodyPr/>
                    <a:lstStyle/>
                    <a:p>
                      <a:pPr algn="l" rtl="0" fontAlgn="ctr">
                        <a:defRPr sz="1000" b="1">
                          <a:solidFill>
                            <a:schemeClr val="accent5">
                              <a:lumMod val="50000"/>
                            </a:schemeClr>
                          </a:solidFill>
                          <a:effectLst/>
                          <a:latin typeface="Arial" panose="020B0604020202020204" pitchFamily="34" charset="0"/>
                        </a:defRPr>
                      </a:pPr>
                      <a:r>
                        <a:rPr sz="950"/>
                        <a:t>Melhoria da coordenação entre as partes interessadas no setor da luta contra as minas</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Autorrelato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IP, NA, Doador</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Trimestralmente</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Número de reuniões de coordenação entre os intervenientes na luta contra as minas, desagregadas entre as reuniões de coordenação estabelecidas pela autoridade nacional e as iniciadas pelos parceiros ou doadores responsáveis pela execução. </a:t>
                      </a:r>
                    </a:p>
                  </a:txBody>
                  <a:tcPr marL="72000" marR="36000" marT="72000" marB="72000"/>
                </a:tc>
                <a:extLst>
                  <a:ext uri="{0D108BD9-81ED-4DB2-BD59-A6C34878D82A}">
                    <a16:rowId xmlns:a16="http://schemas.microsoft.com/office/drawing/2014/main" val="3436045704"/>
                  </a:ext>
                </a:extLst>
              </a:tr>
              <a:tr h="495300">
                <a:tc>
                  <a:txBody>
                    <a:bodyPr/>
                    <a:lstStyle/>
                    <a:p>
                      <a:pPr algn="ctr" rtl="0" fontAlgn="ctr">
                        <a:defRPr sz="1000">
                          <a:solidFill>
                            <a:schemeClr val="accent5">
                              <a:lumMod val="50000"/>
                            </a:schemeClr>
                          </a:solidFill>
                          <a:effectLst/>
                          <a:latin typeface="Arial" panose="020B0604020202020204" pitchFamily="34" charset="0"/>
                        </a:defRPr>
                      </a:pPr>
                      <a:r>
                        <a:rPr sz="950"/>
                        <a:t>OP-4.4</a:t>
                      </a:r>
                    </a:p>
                  </a:txBody>
                  <a:tcPr marL="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Número de políticas, sistemas e procedimentos desenvolvidos e em vigor na NMAA</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 NA</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NA / IP</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Trimestralmente </a:t>
                      </a:r>
                    </a:p>
                  </a:txBody>
                  <a:tcPr marL="72000" marR="36000" marT="72000" marB="72000"/>
                </a:tc>
                <a:tc>
                  <a:txBody>
                    <a:bodyPr/>
                    <a:lstStyle/>
                    <a:p>
                      <a:pPr algn="l" fontAlgn="t">
                        <a:defRPr sz="1000" kern="1200">
                          <a:solidFill>
                            <a:schemeClr val="accent5">
                              <a:lumMod val="50000"/>
                            </a:schemeClr>
                          </a:solidFill>
                          <a:effectLst/>
                          <a:latin typeface="Arial" panose="020B0604020202020204" pitchFamily="34" charset="0"/>
                          <a:ea typeface="+mn-ea"/>
                          <a:cs typeface="+mn-cs"/>
                        </a:defRPr>
                      </a:pPr>
                      <a:r>
                        <a:rPr sz="950"/>
                        <a:t>Este pode ser um indicador quantitativo com os detalhes relatados por meio de relatórios qualitativos</a:t>
                      </a:r>
                      <a:endParaRPr lang="en-GB" sz="95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72000" marR="36000" marT="72000" marB="72000"/>
                </a:tc>
                <a:extLst>
                  <a:ext uri="{0D108BD9-81ED-4DB2-BD59-A6C34878D82A}">
                    <a16:rowId xmlns:a16="http://schemas.microsoft.com/office/drawing/2014/main" val="813478604"/>
                  </a:ext>
                </a:extLst>
              </a:tr>
              <a:tr h="495300">
                <a:tc>
                  <a:txBody>
                    <a:bodyPr/>
                    <a:lstStyle/>
                    <a:p>
                      <a:pPr algn="ctr" rtl="0" fontAlgn="ctr">
                        <a:defRPr sz="1000">
                          <a:solidFill>
                            <a:schemeClr val="accent5">
                              <a:lumMod val="50000"/>
                            </a:schemeClr>
                          </a:solidFill>
                          <a:effectLst/>
                          <a:latin typeface="Arial" panose="020B0604020202020204" pitchFamily="34" charset="0"/>
                        </a:defRPr>
                      </a:pPr>
                      <a:r>
                        <a:rPr sz="950"/>
                        <a:t>OP-4.5</a:t>
                      </a:r>
                    </a:p>
                  </a:txBody>
                  <a:tcPr marL="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Lacunas críticas no acesso a serviços e assistência que salvam vidas são avaliadas e os resultados divulgados</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 Autorrelato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NA/ IP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Trimestralmente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Divulgado com atores relevantes do setor saúde, reportado por meio de reporte qualitativo </a:t>
                      </a:r>
                    </a:p>
                  </a:txBody>
                  <a:tcPr marL="72000" marR="36000" marT="72000" marB="72000"/>
                </a:tc>
                <a:extLst>
                  <a:ext uri="{0D108BD9-81ED-4DB2-BD59-A6C34878D82A}">
                    <a16:rowId xmlns:a16="http://schemas.microsoft.com/office/drawing/2014/main" val="2584494428"/>
                  </a:ext>
                </a:extLst>
              </a:tr>
              <a:tr h="495300">
                <a:tc>
                  <a:txBody>
                    <a:bodyPr/>
                    <a:lstStyle/>
                    <a:p>
                      <a:pPr algn="ctr" rtl="0" fontAlgn="ctr">
                        <a:defRPr sz="1000">
                          <a:solidFill>
                            <a:schemeClr val="accent5">
                              <a:lumMod val="50000"/>
                            </a:schemeClr>
                          </a:solidFill>
                          <a:effectLst/>
                          <a:latin typeface="Arial" panose="020B0604020202020204" pitchFamily="34" charset="0"/>
                        </a:defRPr>
                      </a:pPr>
                      <a:r>
                        <a:rPr sz="950"/>
                        <a:t>OP-4.6</a:t>
                      </a:r>
                    </a:p>
                  </a:txBody>
                  <a:tcPr marL="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Ação de minas (Proteção), saúde e grupos de apoio psicossocial relevantes incluem vítimas e pessoas com deficiência</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Reuniões de Coordenação e Cluster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 NA/ IP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 Trimestralmente</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Relatórios qualitativos</a:t>
                      </a:r>
                    </a:p>
                  </a:txBody>
                  <a:tcPr marL="72000" marR="36000" marT="72000" marB="72000"/>
                </a:tc>
                <a:extLst>
                  <a:ext uri="{0D108BD9-81ED-4DB2-BD59-A6C34878D82A}">
                    <a16:rowId xmlns:a16="http://schemas.microsoft.com/office/drawing/2014/main" val="2047219826"/>
                  </a:ext>
                </a:extLst>
              </a:tr>
              <a:tr h="495300">
                <a:tc>
                  <a:txBody>
                    <a:bodyPr/>
                    <a:lstStyle/>
                    <a:p>
                      <a:pPr algn="ctr" rtl="0" fontAlgn="ctr">
                        <a:defRPr sz="1000">
                          <a:solidFill>
                            <a:schemeClr val="accent5">
                              <a:lumMod val="50000"/>
                            </a:schemeClr>
                          </a:solidFill>
                          <a:effectLst/>
                          <a:latin typeface="Arial" panose="020B0604020202020204" pitchFamily="34" charset="0"/>
                        </a:defRPr>
                      </a:pPr>
                      <a:r>
                        <a:rPr sz="950"/>
                        <a:t>OP-4.7</a:t>
                      </a:r>
                    </a:p>
                  </a:txBody>
                  <a:tcPr marL="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Revisão de políticas, procedimentos ou sistemas para serem sensíveis ao género, inclusivos, sensíveis a conflitos e atenciosos com o meio ambiente</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SOP, políticas, etc.</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NA, IP </a:t>
                      </a:r>
                    </a:p>
                  </a:txBody>
                  <a:tcPr marL="72000" marR="36000" marT="72000" marB="72000"/>
                </a:tc>
                <a:tc>
                  <a:txBody>
                    <a:bodyPr/>
                    <a:lstStyle/>
                    <a:p>
                      <a:pPr algn="l" rtl="0" fontAlgn="ctr">
                        <a:defRPr sz="1000">
                          <a:solidFill>
                            <a:schemeClr val="accent5">
                              <a:lumMod val="50000"/>
                            </a:schemeClr>
                          </a:solidFill>
                          <a:effectLst/>
                          <a:latin typeface="Arial" panose="020B0604020202020204" pitchFamily="34" charset="0"/>
                        </a:defRPr>
                      </a:pPr>
                      <a:r>
                        <a:rPr sz="950"/>
                        <a:t>Trimestralmente </a:t>
                      </a:r>
                    </a:p>
                  </a:txBody>
                  <a:tcPr marL="72000" marR="36000" marT="72000" marB="72000"/>
                </a:tc>
                <a:tc>
                  <a:txBody>
                    <a:bodyPr/>
                    <a:lstStyle/>
                    <a:p>
                      <a:pPr algn="l" fontAlgn="t">
                        <a:defRPr sz="1000">
                          <a:solidFill>
                            <a:schemeClr val="accent5">
                              <a:lumMod val="50000"/>
                            </a:schemeClr>
                          </a:solidFill>
                          <a:effectLst/>
                          <a:latin typeface="Arial" panose="020B0604020202020204" pitchFamily="34" charset="0"/>
                        </a:defRPr>
                      </a:pPr>
                      <a:r>
                        <a:rPr sz="950" kern="1200" dirty="0" err="1">
                          <a:ea typeface="+mn-ea"/>
                          <a:cs typeface="+mn-cs"/>
                        </a:rPr>
                        <a:t>Refere</a:t>
                      </a:r>
                      <a:r>
                        <a:rPr sz="950" kern="1200" dirty="0">
                          <a:ea typeface="+mn-ea"/>
                          <a:cs typeface="+mn-cs"/>
                        </a:rPr>
                        <a:t>-se </a:t>
                      </a:r>
                      <a:r>
                        <a:rPr sz="950" kern="1200" dirty="0" err="1">
                          <a:ea typeface="+mn-ea"/>
                          <a:cs typeface="+mn-cs"/>
                        </a:rPr>
                        <a:t>às</a:t>
                      </a:r>
                      <a:r>
                        <a:rPr sz="950" kern="1200" dirty="0">
                          <a:ea typeface="+mn-ea"/>
                          <a:cs typeface="+mn-cs"/>
                        </a:rPr>
                        <a:t> </a:t>
                      </a:r>
                      <a:r>
                        <a:rPr sz="950" kern="1200" dirty="0" err="1">
                          <a:ea typeface="+mn-ea"/>
                          <a:cs typeface="+mn-cs"/>
                        </a:rPr>
                        <a:t>políticas</a:t>
                      </a:r>
                      <a:r>
                        <a:rPr sz="950" kern="1200" dirty="0">
                          <a:ea typeface="+mn-ea"/>
                          <a:cs typeface="+mn-cs"/>
                        </a:rPr>
                        <a:t>, </a:t>
                      </a:r>
                      <a:r>
                        <a:rPr sz="950" kern="1200" dirty="0" err="1">
                          <a:ea typeface="+mn-ea"/>
                          <a:cs typeface="+mn-cs"/>
                        </a:rPr>
                        <a:t>procedimentos</a:t>
                      </a:r>
                      <a:r>
                        <a:rPr sz="950" kern="1200" dirty="0">
                          <a:ea typeface="+mn-ea"/>
                          <a:cs typeface="+mn-cs"/>
                        </a:rPr>
                        <a:t> </a:t>
                      </a:r>
                      <a:r>
                        <a:rPr sz="950" kern="1200" dirty="0" err="1">
                          <a:ea typeface="+mn-ea"/>
                          <a:cs typeface="+mn-cs"/>
                        </a:rPr>
                        <a:t>ou</a:t>
                      </a:r>
                      <a:r>
                        <a:rPr sz="950" kern="1200" dirty="0">
                          <a:ea typeface="+mn-ea"/>
                          <a:cs typeface="+mn-cs"/>
                        </a:rPr>
                        <a:t> </a:t>
                      </a:r>
                      <a:r>
                        <a:rPr sz="950" kern="1200" dirty="0" err="1">
                          <a:ea typeface="+mn-ea"/>
                          <a:cs typeface="+mn-cs"/>
                        </a:rPr>
                        <a:t>sistemas</a:t>
                      </a:r>
                      <a:r>
                        <a:rPr sz="950" kern="1200" dirty="0">
                          <a:ea typeface="+mn-ea"/>
                          <a:cs typeface="+mn-cs"/>
                        </a:rPr>
                        <a:t> da </a:t>
                      </a:r>
                      <a:r>
                        <a:rPr sz="950" kern="1200" dirty="0" err="1">
                          <a:ea typeface="+mn-ea"/>
                          <a:cs typeface="+mn-cs"/>
                        </a:rPr>
                        <a:t>autoridade</a:t>
                      </a:r>
                      <a:r>
                        <a:rPr sz="950" kern="1200" dirty="0">
                          <a:ea typeface="+mn-ea"/>
                          <a:cs typeface="+mn-cs"/>
                        </a:rPr>
                        <a:t> </a:t>
                      </a:r>
                      <a:r>
                        <a:rPr sz="950" kern="1200" dirty="0" err="1">
                          <a:ea typeface="+mn-ea"/>
                          <a:cs typeface="+mn-cs"/>
                        </a:rPr>
                        <a:t>nacional</a:t>
                      </a:r>
                      <a:r>
                        <a:rPr sz="950" kern="1200" dirty="0">
                          <a:ea typeface="+mn-ea"/>
                          <a:cs typeface="+mn-cs"/>
                        </a:rPr>
                        <a:t> e </a:t>
                      </a:r>
                      <a:r>
                        <a:rPr sz="950" kern="1200" dirty="0" err="1">
                          <a:ea typeface="+mn-ea"/>
                          <a:cs typeface="+mn-cs"/>
                        </a:rPr>
                        <a:t>pode</a:t>
                      </a:r>
                      <a:r>
                        <a:rPr sz="950" kern="1200" dirty="0">
                          <a:ea typeface="+mn-ea"/>
                          <a:cs typeface="+mn-cs"/>
                        </a:rPr>
                        <a:t> ser </a:t>
                      </a:r>
                      <a:r>
                        <a:rPr sz="950" kern="1200" dirty="0" err="1">
                          <a:ea typeface="+mn-ea"/>
                          <a:cs typeface="+mn-cs"/>
                        </a:rPr>
                        <a:t>relatado</a:t>
                      </a:r>
                      <a:r>
                        <a:rPr sz="950" kern="1200" dirty="0">
                          <a:ea typeface="+mn-ea"/>
                          <a:cs typeface="+mn-cs"/>
                        </a:rPr>
                        <a:t> </a:t>
                      </a:r>
                      <a:r>
                        <a:rPr sz="950" kern="1200" dirty="0" err="1">
                          <a:ea typeface="+mn-ea"/>
                          <a:cs typeface="+mn-cs"/>
                        </a:rPr>
                        <a:t>em</a:t>
                      </a:r>
                      <a:r>
                        <a:rPr sz="950" kern="1200" dirty="0">
                          <a:ea typeface="+mn-ea"/>
                          <a:cs typeface="+mn-cs"/>
                        </a:rPr>
                        <a:t> </a:t>
                      </a:r>
                      <a:r>
                        <a:rPr sz="950" kern="1200" dirty="0" err="1">
                          <a:ea typeface="+mn-ea"/>
                          <a:cs typeface="+mn-cs"/>
                        </a:rPr>
                        <a:t>relatórios</a:t>
                      </a:r>
                      <a:r>
                        <a:rPr sz="950" kern="1200" dirty="0">
                          <a:ea typeface="+mn-ea"/>
                          <a:cs typeface="+mn-cs"/>
                        </a:rPr>
                        <a:t> </a:t>
                      </a:r>
                      <a:r>
                        <a:rPr sz="950" kern="1200" dirty="0" err="1">
                          <a:ea typeface="+mn-ea"/>
                          <a:cs typeface="+mn-cs"/>
                        </a:rPr>
                        <a:t>qualitativos</a:t>
                      </a:r>
                      <a:r>
                        <a:rPr sz="950" kern="1200" dirty="0">
                          <a:ea typeface="+mn-ea"/>
                          <a:cs typeface="+mn-cs"/>
                        </a:rPr>
                        <a:t> </a:t>
                      </a:r>
                      <a:r>
                        <a:rPr sz="950" dirty="0"/>
                        <a:t>pela NA e/</a:t>
                      </a:r>
                      <a:r>
                        <a:rPr sz="950" dirty="0" err="1"/>
                        <a:t>ou</a:t>
                      </a:r>
                      <a:r>
                        <a:rPr sz="950" dirty="0"/>
                        <a:t> pela PI que </a:t>
                      </a:r>
                      <a:r>
                        <a:rPr sz="950" dirty="0" err="1"/>
                        <a:t>conduz</a:t>
                      </a:r>
                      <a:r>
                        <a:rPr sz="950" dirty="0"/>
                        <a:t> o </a:t>
                      </a:r>
                      <a:r>
                        <a:rPr sz="950" dirty="0" err="1"/>
                        <a:t>desenvolvimento</a:t>
                      </a:r>
                      <a:r>
                        <a:rPr sz="950" dirty="0"/>
                        <a:t> de </a:t>
                      </a:r>
                      <a:r>
                        <a:rPr sz="950" dirty="0" err="1"/>
                        <a:t>capacidade</a:t>
                      </a:r>
                      <a:r>
                        <a:rPr sz="950" dirty="0"/>
                        <a:t> da NA</a:t>
                      </a:r>
                      <a:endParaRPr lang="en-GB" sz="95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72000" marR="36000" marT="72000" marB="72000"/>
                </a:tc>
                <a:extLst>
                  <a:ext uri="{0D108BD9-81ED-4DB2-BD59-A6C34878D82A}">
                    <a16:rowId xmlns:a16="http://schemas.microsoft.com/office/drawing/2014/main" val="1612310481"/>
                  </a:ext>
                </a:extLst>
              </a:tr>
            </a:tbl>
          </a:graphicData>
        </a:graphic>
      </p:graphicFrame>
      <p:sp>
        <p:nvSpPr>
          <p:cNvPr id="6" name="TextBox 5">
            <a:extLst>
              <a:ext uri="{FF2B5EF4-FFF2-40B4-BE49-F238E27FC236}">
                <a16:creationId xmlns:a16="http://schemas.microsoft.com/office/drawing/2014/main" id="{F83F0B2E-24F3-6888-6406-BDEAAB351A1C}"/>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sp>
        <p:nvSpPr>
          <p:cNvPr id="7" name="Rectangle 6">
            <a:extLst>
              <a:ext uri="{FF2B5EF4-FFF2-40B4-BE49-F238E27FC236}">
                <a16:creationId xmlns:a16="http://schemas.microsoft.com/office/drawing/2014/main" id="{67E3725D-FE51-5949-AF1C-1AC40CB3B089}"/>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17080744-BCE7-77CC-9369-427283666585}"/>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67</a:t>
            </a:fld>
            <a:endParaRPr lang="en-GB" dirty="0"/>
          </a:p>
        </p:txBody>
      </p:sp>
    </p:spTree>
    <p:extLst>
      <p:ext uri="{BB962C8B-B14F-4D97-AF65-F5344CB8AC3E}">
        <p14:creationId xmlns:p14="http://schemas.microsoft.com/office/powerpoint/2010/main" val="2673642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ED4F0D84-858D-268F-274B-C7B286FF18FD}"/>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sp>
        <p:nvSpPr>
          <p:cNvPr id="6" name="Rectangle 5">
            <a:extLst>
              <a:ext uri="{FF2B5EF4-FFF2-40B4-BE49-F238E27FC236}">
                <a16:creationId xmlns:a16="http://schemas.microsoft.com/office/drawing/2014/main" id="{CE1C205C-0B7A-F7D8-EC3A-40E37BEB0C1A}"/>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366DD1E8-5AD5-5213-5C5C-FDF38FAEB4AB}"/>
              </a:ext>
            </a:extLst>
          </p:cNvPr>
          <p:cNvGraphicFramePr>
            <a:graphicFrameLocks noGrp="1"/>
          </p:cNvGraphicFramePr>
          <p:nvPr>
            <p:extLst>
              <p:ext uri="{D42A27DB-BD31-4B8C-83A1-F6EECF244321}">
                <p14:modId xmlns:p14="http://schemas.microsoft.com/office/powerpoint/2010/main" val="1932612863"/>
              </p:ext>
            </p:extLst>
          </p:nvPr>
        </p:nvGraphicFramePr>
        <p:xfrm>
          <a:off x="408992" y="699078"/>
          <a:ext cx="11374016" cy="5346259"/>
        </p:xfrm>
        <a:graphic>
          <a:graphicData uri="http://schemas.openxmlformats.org/drawingml/2006/table">
            <a:tbl>
              <a:tblPr>
                <a:tableStyleId>{5C22544A-7EE6-4342-B048-85BDC9FD1C3A}</a:tableStyleId>
              </a:tblPr>
              <a:tblGrid>
                <a:gridCol w="640399">
                  <a:extLst>
                    <a:ext uri="{9D8B030D-6E8A-4147-A177-3AD203B41FA5}">
                      <a16:colId xmlns:a16="http://schemas.microsoft.com/office/drawing/2014/main" val="241963245"/>
                    </a:ext>
                  </a:extLst>
                </a:gridCol>
                <a:gridCol w="3297322">
                  <a:extLst>
                    <a:ext uri="{9D8B030D-6E8A-4147-A177-3AD203B41FA5}">
                      <a16:colId xmlns:a16="http://schemas.microsoft.com/office/drawing/2014/main" val="3340144529"/>
                    </a:ext>
                  </a:extLst>
                </a:gridCol>
                <a:gridCol w="1393947">
                  <a:extLst>
                    <a:ext uri="{9D8B030D-6E8A-4147-A177-3AD203B41FA5}">
                      <a16:colId xmlns:a16="http://schemas.microsoft.com/office/drawing/2014/main" val="2887753776"/>
                    </a:ext>
                  </a:extLst>
                </a:gridCol>
                <a:gridCol w="1060174">
                  <a:extLst>
                    <a:ext uri="{9D8B030D-6E8A-4147-A177-3AD203B41FA5}">
                      <a16:colId xmlns:a16="http://schemas.microsoft.com/office/drawing/2014/main" val="3473012255"/>
                    </a:ext>
                  </a:extLst>
                </a:gridCol>
                <a:gridCol w="861391">
                  <a:extLst>
                    <a:ext uri="{9D8B030D-6E8A-4147-A177-3AD203B41FA5}">
                      <a16:colId xmlns:a16="http://schemas.microsoft.com/office/drawing/2014/main" val="571261088"/>
                    </a:ext>
                  </a:extLst>
                </a:gridCol>
                <a:gridCol w="4120783">
                  <a:extLst>
                    <a:ext uri="{9D8B030D-6E8A-4147-A177-3AD203B41FA5}">
                      <a16:colId xmlns:a16="http://schemas.microsoft.com/office/drawing/2014/main" val="2499509516"/>
                    </a:ext>
                  </a:extLst>
                </a:gridCol>
              </a:tblGrid>
              <a:tr h="404508">
                <a:tc>
                  <a:txBody>
                    <a:bodyPr/>
                    <a:lstStyle/>
                    <a:p>
                      <a:pPr algn="l" rtl="0" fontAlgn="ctr">
                        <a:defRPr sz="1100" b="1">
                          <a:solidFill>
                            <a:schemeClr val="bg1"/>
                          </a:solidFill>
                          <a:effectLst/>
                          <a:latin typeface="Arial" panose="020B0604020202020204" pitchFamily="34" charset="0"/>
                        </a:defRPr>
                      </a:pPr>
                      <a:r>
                        <a:rPr dirty="0"/>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4054895585"/>
                  </a:ext>
                </a:extLst>
              </a:tr>
              <a:tr h="33633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Maior colaboração com os intervenientes humanitários, de paz, estabilização, desenvolvimento e ambiente</a:t>
                      </a:r>
                      <a:endParaRPr lang="en-GB" sz="1100" b="1" i="0" u="none" strike="noStrike" dirty="0">
                        <a:solidFill>
                          <a:schemeClr val="bg1"/>
                        </a:solidFill>
                        <a:effectLst/>
                        <a:latin typeface="Arial" panose="020B0604020202020204" pitchFamily="34" charset="0"/>
                      </a:endParaRPr>
                    </a:p>
                  </a:txBody>
                  <a:tcPr marL="72000" marR="7620" marT="762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defRPr sz="1000" b="1">
                          <a:solidFill>
                            <a:srgbClr val="002060"/>
                          </a:solidFill>
                          <a:effectLst/>
                          <a:latin typeface="Arial" panose="020B0604020202020204" pitchFamily="34" charset="0"/>
                        </a:defRPr>
                      </a:pPr>
                      <a:r>
                        <a:rPr sz="950"/>
                        <a:t>OP-5.1</a:t>
                      </a:r>
                    </a:p>
                  </a:txBody>
                  <a:tcPr marL="0" marR="36000" marT="72000" marB="72000"/>
                </a:tc>
                <a:tc>
                  <a:txBody>
                    <a:bodyPr/>
                    <a:lstStyle/>
                    <a:p>
                      <a:pPr algn="l" rtl="0" fontAlgn="ctr">
                        <a:defRPr sz="1000" b="1">
                          <a:solidFill>
                            <a:srgbClr val="002060"/>
                          </a:solidFill>
                          <a:effectLst/>
                          <a:latin typeface="Arial" panose="020B0604020202020204" pitchFamily="34" charset="0"/>
                        </a:defRPr>
                      </a:pPr>
                      <a:r>
                        <a:rPr sz="950"/>
                        <a:t>Melhoria da coordenação entre o setor das minas e outros setores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NA, IP, Doador</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Número de reuniões de coordenação entre a ação mineira e outros sectores e outras provas de envolvimento multissetorial</a:t>
                      </a:r>
                    </a:p>
                  </a:txBody>
                  <a:tcPr marL="72000" marR="36000" marT="72000" marB="72000"/>
                </a:tc>
                <a:extLst>
                  <a:ext uri="{0D108BD9-81ED-4DB2-BD59-A6C34878D82A}">
                    <a16:rowId xmlns:a16="http://schemas.microsoft.com/office/drawing/2014/main" val="1594355268"/>
                  </a:ext>
                </a:extLst>
              </a:tr>
              <a:tr h="495300">
                <a:tc>
                  <a:txBody>
                    <a:bodyPr/>
                    <a:lstStyle/>
                    <a:p>
                      <a:pPr algn="ctr" rtl="0" fontAlgn="ctr">
                        <a:defRPr sz="1000" b="1">
                          <a:solidFill>
                            <a:srgbClr val="002060"/>
                          </a:solidFill>
                          <a:effectLst/>
                          <a:latin typeface="Arial" panose="020B0604020202020204" pitchFamily="34" charset="0"/>
                        </a:defRPr>
                      </a:pPr>
                      <a:r>
                        <a:rPr sz="950"/>
                        <a:t>OP-5.2</a:t>
                      </a:r>
                    </a:p>
                  </a:txBody>
                  <a:tcPr marL="0" marR="36000" marT="72000" marB="72000"/>
                </a:tc>
                <a:tc>
                  <a:txBody>
                    <a:bodyPr/>
                    <a:lstStyle/>
                    <a:p>
                      <a:pPr algn="l" rtl="0" fontAlgn="ctr">
                        <a:defRPr sz="1000" b="1">
                          <a:solidFill>
                            <a:srgbClr val="002060"/>
                          </a:solidFill>
                          <a:effectLst/>
                          <a:latin typeface="Arial" panose="020B0604020202020204" pitchFamily="34" charset="0"/>
                        </a:defRPr>
                      </a:pPr>
                      <a:r>
                        <a:rPr sz="950"/>
                        <a:t>Número de atividades de ação anti minas para as quais existe apoio conjunto ou sequenciado de outros intervenientes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PDIA, pesquisas pós-desmantelamento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PD (Processamento de dados)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Uma atividade de ação de mina pode ser uma tarefa de inquérito, desmantelamento, EOD ou destruição de stock, uma sessão EORE ou uma intervenção de assistência à vítima.</a:t>
                      </a:r>
                    </a:p>
                  </a:txBody>
                  <a:tcPr marL="72000" marR="36000" marT="72000" marB="72000"/>
                </a:tc>
                <a:extLst>
                  <a:ext uri="{0D108BD9-81ED-4DB2-BD59-A6C34878D82A}">
                    <a16:rowId xmlns:a16="http://schemas.microsoft.com/office/drawing/2014/main" val="4250047365"/>
                  </a:ext>
                </a:extLst>
              </a:tr>
              <a:tr h="495300">
                <a:tc>
                  <a:txBody>
                    <a:bodyPr/>
                    <a:lstStyle/>
                    <a:p>
                      <a:pPr algn="ctr" rtl="0" fontAlgn="ctr">
                        <a:defRPr sz="1000">
                          <a:solidFill>
                            <a:srgbClr val="002060"/>
                          </a:solidFill>
                          <a:effectLst/>
                          <a:latin typeface="Arial" panose="020B0604020202020204" pitchFamily="34" charset="0"/>
                        </a:defRPr>
                      </a:pPr>
                      <a:r>
                        <a:rPr sz="950"/>
                        <a:t>OP-5.3</a:t>
                      </a:r>
                    </a:p>
                  </a:txBody>
                  <a:tcPr marL="0" marR="36000" marT="72000" marB="72000"/>
                </a:tc>
                <a:tc>
                  <a:txBody>
                    <a:bodyPr/>
                    <a:lstStyle/>
                    <a:p>
                      <a:pPr algn="l" rtl="0" fontAlgn="ctr">
                        <a:defRPr sz="1000">
                          <a:solidFill>
                            <a:srgbClr val="002060"/>
                          </a:solidFill>
                          <a:effectLst/>
                          <a:latin typeface="Arial" panose="020B0604020202020204" pitchFamily="34" charset="0"/>
                        </a:defRPr>
                      </a:pPr>
                      <a:r>
                        <a:rPr sz="950"/>
                        <a:t>Número de acordos/MOU em vigor com atores humanitários, de construção da paz, desenvolvimento e/ou meio ambiente para sequenciar as atividades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MOU, acordos formais</a:t>
                      </a:r>
                    </a:p>
                  </a:txBody>
                  <a:tcPr marL="72000" marR="36000" marT="72000" marB="72000"/>
                </a:tc>
                <a:tc>
                  <a:txBody>
                    <a:bodyPr/>
                    <a:lstStyle/>
                    <a:p>
                      <a:pPr algn="just" rtl="0" fontAlgn="ctr">
                        <a:defRPr sz="1000">
                          <a:solidFill>
                            <a:srgbClr val="002060"/>
                          </a:solidFill>
                          <a:effectLst/>
                          <a:latin typeface="Arial" panose="020B0604020202020204" pitchFamily="34" charset="0"/>
                        </a:defRPr>
                      </a:pPr>
                      <a:r>
                        <a:rPr sz="950"/>
                        <a:t>IP, Doadores</a:t>
                      </a:r>
                    </a:p>
                  </a:txBody>
                  <a:tcPr marL="72000" marR="36000" marT="72000" marB="72000"/>
                </a:tc>
                <a:tc>
                  <a:txBody>
                    <a:bodyPr/>
                    <a:lstStyle/>
                    <a:p>
                      <a:pPr algn="just" rtl="0" fontAlgn="ctr">
                        <a:defRPr sz="1000">
                          <a:solidFill>
                            <a:srgbClr val="002060"/>
                          </a:solidFill>
                          <a:effectLst/>
                          <a:latin typeface="Arial" panose="020B0604020202020204" pitchFamily="34" charset="0"/>
                        </a:defRPr>
                      </a:pPr>
                      <a:r>
                        <a:rPr sz="950"/>
                        <a:t>Trimestralmente </a:t>
                      </a:r>
                    </a:p>
                  </a:txBody>
                  <a:tcPr marL="72000" marR="36000" marT="72000" marB="72000"/>
                </a:tc>
                <a:tc>
                  <a:txBody>
                    <a:bodyPr/>
                    <a:lstStyle/>
                    <a:p>
                      <a:pPr algn="just" rtl="0" fontAlgn="ctr">
                        <a:defRPr sz="1000">
                          <a:solidFill>
                            <a:srgbClr val="002060"/>
                          </a:solidFill>
                          <a:effectLst/>
                          <a:latin typeface="Arial" panose="020B0604020202020204" pitchFamily="34" charset="0"/>
                          <a:cs typeface="Arial" panose="020B0604020202020204" pitchFamily="34" charset="0"/>
                        </a:defRPr>
                      </a:pPr>
                      <a:r>
                        <a:rPr sz="950"/>
                        <a:t>Isso pode incluir acordos ou MOU informais ou formais com atores fora do setor de ação de minas para atividades conjuntas ou sequenciadas para melhorar os benefícios da ação de minas. </a:t>
                      </a:r>
                    </a:p>
                  </a:txBody>
                  <a:tcPr marL="72000" marR="36000" marT="72000" marB="72000"/>
                </a:tc>
                <a:extLst>
                  <a:ext uri="{0D108BD9-81ED-4DB2-BD59-A6C34878D82A}">
                    <a16:rowId xmlns:a16="http://schemas.microsoft.com/office/drawing/2014/main" val="3436045704"/>
                  </a:ext>
                </a:extLst>
              </a:tr>
              <a:tr h="495300">
                <a:tc>
                  <a:txBody>
                    <a:bodyPr/>
                    <a:lstStyle/>
                    <a:p>
                      <a:pPr algn="ctr" rtl="0" fontAlgn="ctr">
                        <a:defRPr sz="1000">
                          <a:solidFill>
                            <a:srgbClr val="002060"/>
                          </a:solidFill>
                          <a:effectLst/>
                          <a:latin typeface="Arial" panose="020B0604020202020204" pitchFamily="34" charset="0"/>
                        </a:defRPr>
                      </a:pPr>
                      <a:r>
                        <a:rPr sz="950"/>
                        <a:t>OP-5.4</a:t>
                      </a:r>
                    </a:p>
                  </a:txBody>
                  <a:tcPr marL="0" marR="36000" marT="72000" marB="72000"/>
                </a:tc>
                <a:tc>
                  <a:txBody>
                    <a:bodyPr/>
                    <a:lstStyle/>
                    <a:p>
                      <a:pPr algn="l" rtl="0" fontAlgn="ctr">
                        <a:defRPr sz="1000">
                          <a:solidFill>
                            <a:srgbClr val="002060"/>
                          </a:solidFill>
                          <a:effectLst/>
                          <a:latin typeface="Arial" panose="020B0604020202020204" pitchFamily="34" charset="0"/>
                        </a:defRPr>
                      </a:pPr>
                      <a:r>
                        <a:rPr sz="950"/>
                        <a:t>Número de parceiros que podem fornecer apoio para ajudar a incentivar as partes em conflito a não se rearmarem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PD (Processamento de dados)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Trimestralmente </a:t>
                      </a:r>
                    </a:p>
                  </a:txBody>
                  <a:tcPr marL="72000" marR="36000"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Este indicador destina-se aos programas de ação anti minas que visam reduzir o acesso a armas e munições. </a:t>
                      </a:r>
                    </a:p>
                  </a:txBody>
                  <a:tcPr marL="72000" marR="36000" marT="72000" marB="72000"/>
                </a:tc>
                <a:extLst>
                  <a:ext uri="{0D108BD9-81ED-4DB2-BD59-A6C34878D82A}">
                    <a16:rowId xmlns:a16="http://schemas.microsoft.com/office/drawing/2014/main" val="813478604"/>
                  </a:ext>
                </a:extLst>
              </a:tr>
              <a:tr h="495300">
                <a:tc>
                  <a:txBody>
                    <a:bodyPr/>
                    <a:lstStyle/>
                    <a:p>
                      <a:pPr algn="ctr" rtl="0" fontAlgn="ctr">
                        <a:defRPr sz="1000">
                          <a:solidFill>
                            <a:srgbClr val="002060"/>
                          </a:solidFill>
                          <a:effectLst/>
                          <a:latin typeface="Arial" panose="020B0604020202020204" pitchFamily="34" charset="0"/>
                        </a:defRPr>
                      </a:pPr>
                      <a:r>
                        <a:rPr sz="950"/>
                        <a:t>OP-5.5</a:t>
                      </a:r>
                    </a:p>
                  </a:txBody>
                  <a:tcPr marL="0" marR="36000" marT="72000" marB="72000"/>
                </a:tc>
                <a:tc>
                  <a:txBody>
                    <a:bodyPr/>
                    <a:lstStyle/>
                    <a:p>
                      <a:pPr algn="l" rtl="0" fontAlgn="ctr">
                        <a:defRPr sz="1000">
                          <a:solidFill>
                            <a:srgbClr val="002060"/>
                          </a:solidFill>
                          <a:effectLst/>
                          <a:latin typeface="Arial" panose="020B0604020202020204" pitchFamily="34" charset="0"/>
                        </a:defRPr>
                      </a:pPr>
                      <a:r>
                        <a:rPr sz="950"/>
                        <a:t>Vontade política demonstrada de apoiar iniciativas para reduzir o acesso a armas e munições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relatório da secção política da Embaixada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Doadores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a:t>Este indicador destina-se aos programas de ação anti minas que visam reduzir o acesso a armas e munições. </a:t>
                      </a:r>
                    </a:p>
                  </a:txBody>
                  <a:tcPr marL="72000" marR="36000" marT="72000" marB="72000"/>
                </a:tc>
                <a:extLst>
                  <a:ext uri="{0D108BD9-81ED-4DB2-BD59-A6C34878D82A}">
                    <a16:rowId xmlns:a16="http://schemas.microsoft.com/office/drawing/2014/main" val="2584494428"/>
                  </a:ext>
                </a:extLst>
              </a:tr>
              <a:tr h="495300">
                <a:tc>
                  <a:txBody>
                    <a:bodyPr/>
                    <a:lstStyle/>
                    <a:p>
                      <a:pPr algn="ctr" rtl="0" fontAlgn="ctr">
                        <a:defRPr sz="1000">
                          <a:solidFill>
                            <a:srgbClr val="002060"/>
                          </a:solidFill>
                          <a:effectLst/>
                          <a:latin typeface="Arial" panose="020B0604020202020204" pitchFamily="34" charset="0"/>
                        </a:defRPr>
                      </a:pPr>
                      <a:r>
                        <a:rPr sz="950"/>
                        <a:t>OP-5.6</a:t>
                      </a:r>
                    </a:p>
                  </a:txBody>
                  <a:tcPr marL="0" marR="36000" marT="72000" marB="72000"/>
                </a:tc>
                <a:tc>
                  <a:txBody>
                    <a:bodyPr/>
                    <a:lstStyle/>
                    <a:p>
                      <a:pPr algn="l" rtl="0" fontAlgn="ctr">
                        <a:defRPr sz="1000">
                          <a:solidFill>
                            <a:srgbClr val="002060"/>
                          </a:solidFill>
                          <a:effectLst/>
                          <a:latin typeface="Arial" panose="020B0604020202020204" pitchFamily="34" charset="0"/>
                        </a:defRPr>
                      </a:pPr>
                      <a:r>
                        <a:rPr sz="950"/>
                        <a:t>Número de organizações de mulheres e outras organizações que trabalham com gênero, inclusão, sensibilidade a conflitos e questões ambientais incluídas como parceiros</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NA, Doadores, IP</a:t>
                      </a:r>
                    </a:p>
                  </a:txBody>
                  <a:tcPr marL="72000" marR="36000" marT="72000" marB="72000"/>
                </a:tc>
                <a:tc>
                  <a:txBody>
                    <a:bodyPr/>
                    <a:lstStyle/>
                    <a:p>
                      <a:pPr algn="l" rtl="0" fontAlgn="ctr">
                        <a:defRPr sz="1000" kern="1200">
                          <a:solidFill>
                            <a:srgbClr val="002060"/>
                          </a:solidFill>
                          <a:effectLst/>
                          <a:latin typeface="Arial" panose="020B0604020202020204" pitchFamily="34" charset="0"/>
                          <a:ea typeface="+mn-ea"/>
                          <a:cs typeface="+mn-cs"/>
                        </a:defRPr>
                      </a:pPr>
                      <a:r>
                        <a:rPr sz="950"/>
                        <a:t>Trimestralmente </a:t>
                      </a:r>
                    </a:p>
                  </a:txBody>
                  <a:tcPr marL="72000" marR="36000" marT="72000" marB="72000"/>
                </a:tc>
                <a:tc>
                  <a:txBody>
                    <a:bodyPr/>
                    <a:lstStyle/>
                    <a:p>
                      <a:pPr algn="l" fontAlgn="t">
                        <a:defRPr sz="1000" kern="1200">
                          <a:solidFill>
                            <a:srgbClr val="002060"/>
                          </a:solidFill>
                          <a:effectLst/>
                          <a:latin typeface="Arial" panose="020B0604020202020204" pitchFamily="34" charset="0"/>
                          <a:ea typeface="+mn-ea"/>
                          <a:cs typeface="Arial" panose="020B0604020202020204" pitchFamily="34" charset="0"/>
                        </a:defRPr>
                      </a:pPr>
                      <a:r>
                        <a:rPr sz="950"/>
                        <a:t>Os parceiros podem referir-se às organizações em que existe um acordo formal ou informal para trabalhar em conjunto. Isto pode incluir organizações internacionais, ONG locais e organizações comunitárias. </a:t>
                      </a:r>
                    </a:p>
                  </a:txBody>
                  <a:tcPr marL="72000" marR="36000" marT="72000" marB="72000"/>
                </a:tc>
                <a:extLst>
                  <a:ext uri="{0D108BD9-81ED-4DB2-BD59-A6C34878D82A}">
                    <a16:rowId xmlns:a16="http://schemas.microsoft.com/office/drawing/2014/main" val="2047219826"/>
                  </a:ext>
                </a:extLst>
              </a:tr>
              <a:tr h="495300">
                <a:tc>
                  <a:txBody>
                    <a:bodyPr/>
                    <a:lstStyle/>
                    <a:p>
                      <a:pPr algn="ctr" rtl="0" fontAlgn="ctr">
                        <a:defRPr sz="1000">
                          <a:solidFill>
                            <a:srgbClr val="002060"/>
                          </a:solidFill>
                          <a:effectLst/>
                          <a:latin typeface="Arial" panose="020B0604020202020204" pitchFamily="34" charset="0"/>
                        </a:defRPr>
                      </a:pPr>
                      <a:r>
                        <a:rPr sz="950"/>
                        <a:t>OP-5.7</a:t>
                      </a:r>
                    </a:p>
                  </a:txBody>
                  <a:tcPr marL="0" marR="36000" marT="72000" marB="72000"/>
                </a:tc>
                <a:tc>
                  <a:txBody>
                    <a:bodyPr/>
                    <a:lstStyle/>
                    <a:p>
                      <a:pPr algn="l" rtl="0" fontAlgn="ctr">
                        <a:defRPr sz="1000">
                          <a:solidFill>
                            <a:srgbClr val="002060"/>
                          </a:solidFill>
                          <a:effectLst/>
                          <a:latin typeface="Arial" panose="020B0604020202020204" pitchFamily="34" charset="0"/>
                        </a:defRPr>
                      </a:pPr>
                      <a:r>
                        <a:rPr sz="950"/>
                        <a:t>Número de atividades de ação anti minas que reúnem lados opostos do conflito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IP, NA</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72000" marB="72000"/>
                </a:tc>
                <a:tc>
                  <a:txBody>
                    <a:bodyPr/>
                    <a:lstStyle/>
                    <a:p>
                      <a:pPr algn="l" fontAlgn="t">
                        <a:defRPr sz="1000">
                          <a:solidFill>
                            <a:srgbClr val="002060"/>
                          </a:solidFill>
                          <a:effectLst/>
                          <a:latin typeface="Arial" panose="020B0604020202020204" pitchFamily="34" charset="0"/>
                          <a:cs typeface="Arial" panose="020B0604020202020204" pitchFamily="34" charset="0"/>
                        </a:defRPr>
                      </a:pPr>
                      <a:r>
                        <a:rPr sz="950" dirty="0" err="1"/>
                        <a:t>Isso</a:t>
                      </a:r>
                      <a:r>
                        <a:rPr sz="950" dirty="0"/>
                        <a:t> </a:t>
                      </a:r>
                      <a:r>
                        <a:rPr sz="950" dirty="0" err="1"/>
                        <a:t>pode</a:t>
                      </a:r>
                      <a:r>
                        <a:rPr sz="950" dirty="0"/>
                        <a:t> </a:t>
                      </a:r>
                      <a:r>
                        <a:rPr sz="950" dirty="0" err="1"/>
                        <a:t>incluir</a:t>
                      </a:r>
                      <a:r>
                        <a:rPr sz="950" dirty="0"/>
                        <a:t> a </a:t>
                      </a:r>
                      <a:r>
                        <a:rPr sz="950" dirty="0" err="1"/>
                        <a:t>tomada</a:t>
                      </a:r>
                      <a:r>
                        <a:rPr sz="950" dirty="0"/>
                        <a:t> de </a:t>
                      </a:r>
                      <a:r>
                        <a:rPr sz="950" dirty="0" err="1"/>
                        <a:t>decisões</a:t>
                      </a:r>
                      <a:r>
                        <a:rPr sz="950" dirty="0"/>
                        <a:t> </a:t>
                      </a:r>
                      <a:r>
                        <a:rPr sz="950" dirty="0" err="1"/>
                        <a:t>sobre</a:t>
                      </a:r>
                      <a:r>
                        <a:rPr sz="950" dirty="0"/>
                        <a:t> </a:t>
                      </a:r>
                      <a:r>
                        <a:rPr sz="950" dirty="0" err="1"/>
                        <a:t>priorização</a:t>
                      </a:r>
                      <a:r>
                        <a:rPr sz="950" dirty="0"/>
                        <a:t>, </a:t>
                      </a:r>
                      <a:r>
                        <a:rPr sz="950" dirty="0" err="1"/>
                        <a:t>atividades</a:t>
                      </a:r>
                      <a:r>
                        <a:rPr sz="950" dirty="0"/>
                        <a:t> de </a:t>
                      </a:r>
                      <a:r>
                        <a:rPr lang="pt-PT" sz="950" dirty="0"/>
                        <a:t>libertação</a:t>
                      </a:r>
                      <a:r>
                        <a:rPr sz="950" dirty="0"/>
                        <a:t>, EORE e </a:t>
                      </a:r>
                      <a:r>
                        <a:rPr sz="950" dirty="0" err="1"/>
                        <a:t>assim</a:t>
                      </a:r>
                      <a:r>
                        <a:rPr sz="950" dirty="0"/>
                        <a:t> </a:t>
                      </a:r>
                      <a:r>
                        <a:rPr sz="950" dirty="0" err="1"/>
                        <a:t>por</a:t>
                      </a:r>
                      <a:r>
                        <a:rPr sz="950" dirty="0"/>
                        <a:t> </a:t>
                      </a:r>
                      <a:r>
                        <a:rPr sz="950" dirty="0" err="1"/>
                        <a:t>diante</a:t>
                      </a:r>
                      <a:r>
                        <a:rPr sz="950" dirty="0"/>
                        <a:t>. </a:t>
                      </a:r>
                    </a:p>
                  </a:txBody>
                  <a:tcPr marL="72000" marR="36000" marT="72000" marB="72000"/>
                </a:tc>
                <a:extLst>
                  <a:ext uri="{0D108BD9-81ED-4DB2-BD59-A6C34878D82A}">
                    <a16:rowId xmlns:a16="http://schemas.microsoft.com/office/drawing/2014/main" val="1612310481"/>
                  </a:ext>
                </a:extLst>
              </a:tr>
              <a:tr h="495300">
                <a:tc>
                  <a:txBody>
                    <a:bodyPr/>
                    <a:lstStyle/>
                    <a:p>
                      <a:pPr algn="ctr" rtl="0" fontAlgn="ctr">
                        <a:defRPr sz="1000">
                          <a:solidFill>
                            <a:srgbClr val="002060"/>
                          </a:solidFill>
                          <a:effectLst/>
                          <a:latin typeface="Arial" panose="020B0604020202020204" pitchFamily="34" charset="0"/>
                        </a:defRPr>
                      </a:pPr>
                      <a:r>
                        <a:rPr sz="950"/>
                        <a:t>OP-5.8</a:t>
                      </a:r>
                    </a:p>
                  </a:txBody>
                  <a:tcPr marL="0" marR="36000" marT="72000" marB="72000"/>
                </a:tc>
                <a:tc>
                  <a:txBody>
                    <a:bodyPr/>
                    <a:lstStyle/>
                    <a:p>
                      <a:pPr algn="l" rtl="0" fontAlgn="ctr">
                        <a:defRPr sz="1000">
                          <a:solidFill>
                            <a:srgbClr val="002060"/>
                          </a:solidFill>
                          <a:effectLst/>
                          <a:latin typeface="Arial" panose="020B0604020202020204" pitchFamily="34" charset="0"/>
                        </a:defRPr>
                      </a:pPr>
                      <a:r>
                        <a:rPr sz="950"/>
                        <a:t>Número de processos de verificação adequados para ex-combatentes, com base nas necessidades e nas avaliações de risco</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Autorrelato </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IP, NA</a:t>
                      </a:r>
                    </a:p>
                  </a:txBody>
                  <a:tcPr marL="72000" marR="36000" marT="72000" marB="72000"/>
                </a:tc>
                <a:tc>
                  <a:txBody>
                    <a:bodyPr/>
                    <a:lstStyle/>
                    <a:p>
                      <a:pPr algn="l" rtl="0" fontAlgn="ctr">
                        <a:defRPr sz="1000">
                          <a:solidFill>
                            <a:srgbClr val="002060"/>
                          </a:solidFill>
                          <a:effectLst/>
                          <a:latin typeface="Arial" panose="020B0604020202020204" pitchFamily="34" charset="0"/>
                        </a:defRPr>
                      </a:pPr>
                      <a:r>
                        <a:rPr sz="950"/>
                        <a:t>Trimestralmente</a:t>
                      </a:r>
                    </a:p>
                  </a:txBody>
                  <a:tcPr marL="72000" marR="36000" marT="72000" marB="72000"/>
                </a:tc>
                <a:tc>
                  <a:txBody>
                    <a:bodyPr/>
                    <a:lstStyle/>
                    <a:p>
                      <a:pPr algn="l" rtl="0" fontAlgn="ctr">
                        <a:defRPr sz="1000">
                          <a:solidFill>
                            <a:srgbClr val="002060"/>
                          </a:solidFill>
                          <a:effectLst/>
                          <a:latin typeface="Arial" panose="020B0604020202020204" pitchFamily="34" charset="0"/>
                          <a:cs typeface="Arial" panose="020B0604020202020204" pitchFamily="34" charset="0"/>
                        </a:defRPr>
                      </a:pPr>
                      <a:r>
                        <a:rPr sz="950" dirty="0"/>
                        <a:t>Este </a:t>
                      </a:r>
                      <a:r>
                        <a:rPr sz="950" dirty="0" err="1"/>
                        <a:t>indicador</a:t>
                      </a:r>
                      <a:r>
                        <a:rPr sz="950" dirty="0"/>
                        <a:t> </a:t>
                      </a:r>
                      <a:r>
                        <a:rPr sz="950" dirty="0" err="1"/>
                        <a:t>destina</a:t>
                      </a:r>
                      <a:r>
                        <a:rPr sz="950" dirty="0"/>
                        <a:t>-se a </a:t>
                      </a:r>
                      <a:r>
                        <a:rPr sz="950" dirty="0" err="1"/>
                        <a:t>programas</a:t>
                      </a:r>
                      <a:r>
                        <a:rPr sz="950" dirty="0"/>
                        <a:t> de </a:t>
                      </a:r>
                      <a:r>
                        <a:rPr sz="950" dirty="0" err="1"/>
                        <a:t>ação</a:t>
                      </a:r>
                      <a:r>
                        <a:rPr sz="950" dirty="0"/>
                        <a:t> anti minas que </a:t>
                      </a:r>
                      <a:r>
                        <a:rPr sz="950" dirty="0" err="1"/>
                        <a:t>visam</a:t>
                      </a:r>
                      <a:r>
                        <a:rPr sz="950" dirty="0"/>
                        <a:t> a </a:t>
                      </a:r>
                      <a:r>
                        <a:rPr sz="950" dirty="0" err="1"/>
                        <a:t>reintegração</a:t>
                      </a:r>
                      <a:r>
                        <a:rPr sz="950" dirty="0"/>
                        <a:t> de ex-</a:t>
                      </a:r>
                      <a:r>
                        <a:rPr sz="950" dirty="0" err="1"/>
                        <a:t>combatentes</a:t>
                      </a:r>
                      <a:r>
                        <a:rPr sz="950" dirty="0"/>
                        <a:t> </a:t>
                      </a:r>
                      <a:r>
                        <a:rPr sz="950" dirty="0" err="1"/>
                        <a:t>através</a:t>
                      </a:r>
                      <a:r>
                        <a:rPr sz="950" dirty="0"/>
                        <a:t> de </a:t>
                      </a:r>
                      <a:r>
                        <a:rPr sz="950" dirty="0" err="1"/>
                        <a:t>atividades</a:t>
                      </a:r>
                      <a:r>
                        <a:rPr sz="950" dirty="0"/>
                        <a:t> de </a:t>
                      </a:r>
                      <a:r>
                        <a:rPr sz="950" dirty="0" err="1"/>
                        <a:t>ação</a:t>
                      </a:r>
                      <a:r>
                        <a:rPr sz="950" dirty="0"/>
                        <a:t> anti minas. </a:t>
                      </a:r>
                    </a:p>
                  </a:txBody>
                  <a:tcPr marL="72000" marR="36000" marT="72000" marB="72000"/>
                </a:tc>
                <a:extLst>
                  <a:ext uri="{0D108BD9-81ED-4DB2-BD59-A6C34878D82A}">
                    <a16:rowId xmlns:a16="http://schemas.microsoft.com/office/drawing/2014/main" val="1201887649"/>
                  </a:ext>
                </a:extLst>
              </a:tr>
            </a:tbl>
          </a:graphicData>
        </a:graphic>
      </p:graphicFrame>
      <p:sp>
        <p:nvSpPr>
          <p:cNvPr id="2" name="Slide Number Placeholder 5">
            <a:extLst>
              <a:ext uri="{FF2B5EF4-FFF2-40B4-BE49-F238E27FC236}">
                <a16:creationId xmlns:a16="http://schemas.microsoft.com/office/drawing/2014/main" id="{6EDD238F-2576-00FD-A2FE-107C9EE64C2E}"/>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68</a:t>
            </a:fld>
            <a:endParaRPr lang="en-GB" dirty="0"/>
          </a:p>
        </p:txBody>
      </p:sp>
    </p:spTree>
    <p:extLst>
      <p:ext uri="{BB962C8B-B14F-4D97-AF65-F5344CB8AC3E}">
        <p14:creationId xmlns:p14="http://schemas.microsoft.com/office/powerpoint/2010/main" val="1506093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33A85E-9D49-FF3F-A54D-A2E679F41529}"/>
              </a:ext>
            </a:extLst>
          </p:cNvPr>
          <p:cNvGraphicFramePr>
            <a:graphicFrameLocks noGrp="1"/>
          </p:cNvGraphicFramePr>
          <p:nvPr>
            <p:extLst>
              <p:ext uri="{D42A27DB-BD31-4B8C-83A1-F6EECF244321}">
                <p14:modId xmlns:p14="http://schemas.microsoft.com/office/powerpoint/2010/main" val="354803025"/>
              </p:ext>
            </p:extLst>
          </p:nvPr>
        </p:nvGraphicFramePr>
        <p:xfrm>
          <a:off x="408993" y="699078"/>
          <a:ext cx="11374015" cy="6135087"/>
        </p:xfrm>
        <a:graphic>
          <a:graphicData uri="http://schemas.openxmlformats.org/drawingml/2006/table">
            <a:tbl>
              <a:tblPr>
                <a:tableStyleId>{5C22544A-7EE6-4342-B048-85BDC9FD1C3A}</a:tableStyleId>
              </a:tblPr>
              <a:tblGrid>
                <a:gridCol w="733883">
                  <a:extLst>
                    <a:ext uri="{9D8B030D-6E8A-4147-A177-3AD203B41FA5}">
                      <a16:colId xmlns:a16="http://schemas.microsoft.com/office/drawing/2014/main" val="752772351"/>
                    </a:ext>
                  </a:extLst>
                </a:gridCol>
                <a:gridCol w="3208787">
                  <a:extLst>
                    <a:ext uri="{9D8B030D-6E8A-4147-A177-3AD203B41FA5}">
                      <a16:colId xmlns:a16="http://schemas.microsoft.com/office/drawing/2014/main" val="1690681007"/>
                    </a:ext>
                  </a:extLst>
                </a:gridCol>
                <a:gridCol w="104724">
                  <a:extLst>
                    <a:ext uri="{9D8B030D-6E8A-4147-A177-3AD203B41FA5}">
                      <a16:colId xmlns:a16="http://schemas.microsoft.com/office/drawing/2014/main" val="2792085725"/>
                    </a:ext>
                  </a:extLst>
                </a:gridCol>
                <a:gridCol w="1360519">
                  <a:extLst>
                    <a:ext uri="{9D8B030D-6E8A-4147-A177-3AD203B41FA5}">
                      <a16:colId xmlns:a16="http://schemas.microsoft.com/office/drawing/2014/main" val="2333526720"/>
                    </a:ext>
                  </a:extLst>
                </a:gridCol>
                <a:gridCol w="1002535">
                  <a:extLst>
                    <a:ext uri="{9D8B030D-6E8A-4147-A177-3AD203B41FA5}">
                      <a16:colId xmlns:a16="http://schemas.microsoft.com/office/drawing/2014/main" val="1354748166"/>
                    </a:ext>
                  </a:extLst>
                </a:gridCol>
                <a:gridCol w="132202">
                  <a:extLst>
                    <a:ext uri="{9D8B030D-6E8A-4147-A177-3AD203B41FA5}">
                      <a16:colId xmlns:a16="http://schemas.microsoft.com/office/drawing/2014/main" val="2086836837"/>
                    </a:ext>
                  </a:extLst>
                </a:gridCol>
                <a:gridCol w="947451">
                  <a:extLst>
                    <a:ext uri="{9D8B030D-6E8A-4147-A177-3AD203B41FA5}">
                      <a16:colId xmlns:a16="http://schemas.microsoft.com/office/drawing/2014/main" val="28933052"/>
                    </a:ext>
                  </a:extLst>
                </a:gridCol>
                <a:gridCol w="110169">
                  <a:extLst>
                    <a:ext uri="{9D8B030D-6E8A-4147-A177-3AD203B41FA5}">
                      <a16:colId xmlns:a16="http://schemas.microsoft.com/office/drawing/2014/main" val="618513866"/>
                    </a:ext>
                  </a:extLst>
                </a:gridCol>
                <a:gridCol w="3773745">
                  <a:extLst>
                    <a:ext uri="{9D8B030D-6E8A-4147-A177-3AD203B41FA5}">
                      <a16:colId xmlns:a16="http://schemas.microsoft.com/office/drawing/2014/main" val="3923891649"/>
                    </a:ext>
                  </a:extLst>
                </a:gridCol>
              </a:tblGrid>
              <a:tr h="418772">
                <a:tc>
                  <a:txBody>
                    <a:bodyPr/>
                    <a:lstStyle/>
                    <a:p>
                      <a:pPr algn="l" rtl="0" fontAlgn="ctr">
                        <a:defRPr sz="1100" b="1">
                          <a:solidFill>
                            <a:schemeClr val="bg1"/>
                          </a:solidFill>
                          <a:effectLst/>
                          <a:latin typeface="Arial" panose="020B0604020202020204" pitchFamily="34" charset="0"/>
                        </a:defRPr>
                      </a:pPr>
                      <a:r>
                        <a:rPr dirty="0"/>
                        <a:t>N.O </a:t>
                      </a:r>
                    </a:p>
                  </a:txBody>
                  <a:tcPr marL="72000" marR="7620" marT="7620" marB="0" anchor="ctr">
                    <a:solidFill>
                      <a:schemeClr val="accent6"/>
                    </a:solidFill>
                  </a:tcPr>
                </a:tc>
                <a:tc gridSpan="2">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hMerge="1">
                  <a:txBody>
                    <a:bodyPr/>
                    <a:lstStyle/>
                    <a:p>
                      <a:pPr algn="l" rtl="0" fontAlgn="ctr">
                        <a:defRPr sz="1100" b="1">
                          <a:solidFill>
                            <a:schemeClr val="bg1"/>
                          </a:solidFill>
                          <a:effectLst/>
                          <a:latin typeface="Arial" panose="020B0604020202020204" pitchFamily="34" charset="0"/>
                        </a:defRPr>
                      </a:pPr>
                      <a:endParaRP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rPr lang="en-GB" dirty="0" err="1"/>
                        <a:t>Proprietário</a:t>
                      </a:r>
                      <a:endParaRPr dirty="0"/>
                    </a:p>
                  </a:txBody>
                  <a:tcPr marL="72000" marR="7620" marT="7620" marB="0" anchor="ctr">
                    <a:solidFill>
                      <a:schemeClr val="accent6"/>
                    </a:solidFill>
                  </a:tcPr>
                </a:tc>
                <a:tc gridSpan="2">
                  <a:txBody>
                    <a:bodyPr/>
                    <a:lstStyle/>
                    <a:p>
                      <a:pPr algn="l" rtl="0" fontAlgn="ctr">
                        <a:defRPr sz="1100" b="1">
                          <a:solidFill>
                            <a:schemeClr val="bg1"/>
                          </a:solidFill>
                          <a:effectLst/>
                          <a:latin typeface="Arial" panose="020B0604020202020204" pitchFamily="34" charset="0"/>
                        </a:defRPr>
                      </a:pPr>
                      <a:r>
                        <a:rPr lang="en-GB" dirty="0" err="1"/>
                        <a:t>Frequência</a:t>
                      </a:r>
                      <a:endParaRPr dirty="0"/>
                    </a:p>
                  </a:txBody>
                  <a:tcPr marL="72000" marR="7620" marT="7620" marB="0" anchor="ctr">
                    <a:solidFill>
                      <a:schemeClr val="accent6"/>
                    </a:solidFill>
                  </a:tcPr>
                </a:tc>
                <a:tc hMerge="1">
                  <a:txBody>
                    <a:bodyPr/>
                    <a:lstStyle/>
                    <a:p>
                      <a:pPr algn="l" rtl="0" fontAlgn="ctr">
                        <a:defRPr sz="1100" b="1">
                          <a:solidFill>
                            <a:schemeClr val="bg1"/>
                          </a:solidFill>
                          <a:effectLst/>
                          <a:latin typeface="Arial" panose="020B0604020202020204" pitchFamily="34" charset="0"/>
                        </a:defRPr>
                      </a:pPr>
                      <a:endParaRPr dirty="0"/>
                    </a:p>
                  </a:txBody>
                  <a:tcPr marL="72000" marR="7620" marT="7620" marB="0" anchor="ctr">
                    <a:solidFill>
                      <a:schemeClr val="accent6"/>
                    </a:solidFill>
                  </a:tcPr>
                </a:tc>
                <a:tc gridSpan="2">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tc hMerge="1">
                  <a:txBody>
                    <a:bodyPr/>
                    <a:lstStyle/>
                    <a:p>
                      <a:pPr algn="l" rtl="0" fontAlgn="ctr">
                        <a:defRPr sz="1100" b="1">
                          <a:solidFill>
                            <a:schemeClr val="bg1"/>
                          </a:solidFill>
                          <a:effectLst/>
                          <a:latin typeface="Arial" panose="020B0604020202020204" pitchFamily="34" charset="0"/>
                        </a:defRPr>
                      </a:pPr>
                      <a:endParaRPr/>
                    </a:p>
                  </a:txBody>
                  <a:tcPr marL="72000" marR="7620" marT="7620" marB="0" anchor="ctr">
                    <a:solidFill>
                      <a:schemeClr val="accent6"/>
                    </a:solidFill>
                  </a:tcPr>
                </a:tc>
                <a:extLst>
                  <a:ext uri="{0D108BD9-81ED-4DB2-BD59-A6C34878D82A}">
                    <a16:rowId xmlns:a16="http://schemas.microsoft.com/office/drawing/2014/main" val="3785671699"/>
                  </a:ext>
                </a:extLst>
              </a:tr>
              <a:tr h="325820">
                <a:tc gridSpan="9">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Resultado 6: Terra libertada para uso seguro e produtivo</a:t>
                      </a: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5817" marR="5817" marT="581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endParaRPr/>
                    </a:p>
                  </a:txBody>
                  <a:tcPr marL="72000" marR="7620" marT="7620" marB="0" anchor="ctr">
                    <a:solidFill>
                      <a:srgbClr val="0070C0"/>
                    </a:solidFill>
                  </a:tcPr>
                </a:tc>
                <a:extLst>
                  <a:ext uri="{0D108BD9-81ED-4DB2-BD59-A6C34878D82A}">
                    <a16:rowId xmlns:a16="http://schemas.microsoft.com/office/drawing/2014/main" val="1111661212"/>
                  </a:ext>
                </a:extLst>
              </a:tr>
              <a:tr h="288000">
                <a:tc>
                  <a:txBody>
                    <a:bodyPr/>
                    <a:lstStyle/>
                    <a:p>
                      <a:pPr algn="ctr" rtl="0" fontAlgn="ctr">
                        <a:lnSpc>
                          <a:spcPts val="1100"/>
                        </a:lnSpc>
                        <a:defRPr sz="1000" b="1">
                          <a:solidFill>
                            <a:srgbClr val="002060"/>
                          </a:solidFill>
                          <a:effectLst/>
                          <a:latin typeface="Arial" panose="020B0604020202020204" pitchFamily="34" charset="0"/>
                        </a:defRPr>
                      </a:pPr>
                      <a:r>
                        <a:rPr sz="950" dirty="0"/>
                        <a:t>OP-6.1</a:t>
                      </a:r>
                    </a:p>
                  </a:txBody>
                  <a:tcPr marL="0" marR="36000" marT="72000" marB="36000"/>
                </a:tc>
                <a:tc>
                  <a:txBody>
                    <a:bodyPr/>
                    <a:lstStyle/>
                    <a:p>
                      <a:pPr algn="l" rtl="0" fontAlgn="ctr">
                        <a:lnSpc>
                          <a:spcPts val="1100"/>
                        </a:lnSpc>
                        <a:defRPr sz="1000" b="1">
                          <a:solidFill>
                            <a:srgbClr val="002060"/>
                          </a:solidFill>
                          <a:effectLst/>
                          <a:latin typeface="Arial" panose="020B0604020202020204" pitchFamily="34" charset="0"/>
                        </a:defRPr>
                      </a:pPr>
                      <a:r>
                        <a:rPr sz="950"/>
                        <a:t>Número de itens de artilharia explosiva destruídos, tornados seguros ou movidos para um local seguro </a:t>
                      </a:r>
                    </a:p>
                  </a:txBody>
                  <a:tcPr marL="72000" marR="36000" marT="72000" marB="36000"/>
                </a:tc>
                <a:tc gridSpan="2">
                  <a:txBody>
                    <a:bodyPr/>
                    <a:lstStyle/>
                    <a:p>
                      <a:pPr algn="l" rtl="0" fontAlgn="ctr">
                        <a:lnSpc>
                          <a:spcPts val="1100"/>
                        </a:lnSpc>
                        <a:defRPr sz="1000" b="1">
                          <a:solidFill>
                            <a:srgbClr val="002060"/>
                          </a:solidFill>
                          <a:effectLst/>
                          <a:latin typeface="Arial" panose="020B0604020202020204" pitchFamily="34" charset="0"/>
                        </a:defRPr>
                      </a:pPr>
                      <a:r>
                        <a:rPr lang="en-GB" sz="950"/>
                        <a:t>IMSMA</a:t>
                      </a:r>
                      <a:endParaRPr sz="95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dirty="0"/>
                        <a:t>IP </a:t>
                      </a:r>
                      <a:endParaRPr lang="en-US" dirty="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ctr" rtl="0" fontAlgn="ctr">
                        <a:lnSpc>
                          <a:spcPts val="1100"/>
                        </a:lnSpc>
                        <a:defRPr sz="1000">
                          <a:solidFill>
                            <a:srgbClr val="002060"/>
                          </a:solidFill>
                          <a:latin typeface="Arial" panose="020B0604020202020204" pitchFamily="34" charset="0"/>
                        </a:defRPr>
                      </a:pPr>
                      <a:r>
                        <a:rPr lang="en-GB" sz="950" dirty="0">
                          <a:effectLst/>
                        </a:rPr>
                        <a:t>Ver </a:t>
                      </a:r>
                      <a:r>
                        <a:rPr lang="en-GB" sz="950" dirty="0"/>
                        <a:t>IMAS 05.10 Segunda </a:t>
                      </a:r>
                      <a:r>
                        <a:rPr lang="en-GB" sz="950" dirty="0" err="1"/>
                        <a:t>Edição</a:t>
                      </a:r>
                      <a:r>
                        <a:rPr lang="en-GB" sz="950" dirty="0"/>
                        <a:t> (</a:t>
                      </a:r>
                      <a:r>
                        <a:rPr lang="en-GB" sz="950" dirty="0" err="1"/>
                        <a:t>Emenda</a:t>
                      </a:r>
                      <a:r>
                        <a:rPr lang="en-GB" sz="950" dirty="0"/>
                        <a:t> 1, </a:t>
                      </a:r>
                      <a:r>
                        <a:rPr lang="en-GB" sz="950" dirty="0" err="1"/>
                        <a:t>fevereiro</a:t>
                      </a:r>
                      <a:r>
                        <a:rPr lang="en-GB" sz="950" dirty="0"/>
                        <a:t> de 2020) Anexo B para </a:t>
                      </a:r>
                      <a:r>
                        <a:rPr lang="en-GB" sz="950" dirty="0" err="1"/>
                        <a:t>requisitos</a:t>
                      </a:r>
                      <a:r>
                        <a:rPr lang="en-GB" sz="950" dirty="0"/>
                        <a:t> </a:t>
                      </a:r>
                      <a:r>
                        <a:rPr lang="en-GB" sz="950" dirty="0" err="1"/>
                        <a:t>mínimos</a:t>
                      </a:r>
                      <a:r>
                        <a:rPr lang="en-GB" sz="950" dirty="0"/>
                        <a:t> de dados</a:t>
                      </a:r>
                      <a:endParaRPr lang="en-GB" sz="950" b="0" i="0" u="none" strike="noStrike" dirty="0">
                        <a:solidFill>
                          <a:srgbClr val="002060"/>
                        </a:solidFill>
                        <a:effectLst/>
                        <a:latin typeface="Arial" panose="020B0604020202020204" pitchFamily="34" charset="0"/>
                      </a:endParaRPr>
                    </a:p>
                  </a:txBody>
                  <a:tcPr marL="72000" marR="36000" marT="72000" marB="36000" anchor="ctr"/>
                </a:tc>
                <a:tc rowSpan="7">
                  <a:txBody>
                    <a:bodyPr/>
                    <a:lstStyle/>
                    <a:p>
                      <a:pPr algn="ctr" rtl="0" fontAlgn="ctr">
                        <a:lnSpc>
                          <a:spcPts val="1100"/>
                        </a:lnSpc>
                        <a:defRPr sz="1000">
                          <a:solidFill>
                            <a:srgbClr val="002060"/>
                          </a:solidFill>
                          <a:latin typeface="Arial" panose="020B0604020202020204" pitchFamily="34" charset="0"/>
                        </a:defRPr>
                      </a:pPr>
                      <a:r>
                        <a:rPr lang="en-GB" sz="950">
                          <a:effectLst/>
                        </a:rPr>
                        <a:t>Ver </a:t>
                      </a:r>
                      <a:r>
                        <a:rPr lang="en-GB" sz="950"/>
                        <a:t>IMAS 05.10 Segunda Edição (Emenda 1, fevereiro de 2020) Anexo B para requisitos mínimos de dados</a:t>
                      </a:r>
                      <a:endParaRPr lang="en-GB" sz="950" b="0" i="0" u="none" strike="noStrike" dirty="0">
                        <a:solidFill>
                          <a:srgbClr val="002060"/>
                        </a:solidFill>
                        <a:effectLst/>
                        <a:latin typeface="Arial" panose="020B0604020202020204" pitchFamily="34" charset="0"/>
                      </a:endParaRPr>
                    </a:p>
                  </a:txBody>
                  <a:tcPr marL="72000" marR="36000" marT="72000" marB="36000" anchor="ctr"/>
                </a:tc>
                <a:extLst>
                  <a:ext uri="{0D108BD9-81ED-4DB2-BD59-A6C34878D82A}">
                    <a16:rowId xmlns:a16="http://schemas.microsoft.com/office/drawing/2014/main" val="1994893150"/>
                  </a:ext>
                </a:extLst>
              </a:tr>
              <a:tr h="399915">
                <a:tc>
                  <a:txBody>
                    <a:bodyPr/>
                    <a:lstStyle/>
                    <a:p>
                      <a:pPr algn="ctr" rtl="0" fontAlgn="ctr">
                        <a:lnSpc>
                          <a:spcPts val="1100"/>
                        </a:lnSpc>
                        <a:defRPr sz="1000" b="1">
                          <a:solidFill>
                            <a:srgbClr val="002060"/>
                          </a:solidFill>
                          <a:effectLst/>
                          <a:latin typeface="Arial" panose="020B0604020202020204" pitchFamily="34" charset="0"/>
                        </a:defRPr>
                      </a:pPr>
                      <a:r>
                        <a:rPr sz="950"/>
                        <a:t>OP-6.2</a:t>
                      </a:r>
                    </a:p>
                  </a:txBody>
                  <a:tcPr marL="0" marR="36000" marT="72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b="1">
                          <a:solidFill>
                            <a:srgbClr val="002060"/>
                          </a:solidFill>
                          <a:effectLst/>
                          <a:latin typeface="Arial" panose="020B0604020202020204" pitchFamily="34" charset="0"/>
                        </a:defRPr>
                      </a:pPr>
                      <a:r>
                        <a:rPr sz="950"/>
                        <a:t>Terreno reduzido através de vistoria técnica (</a:t>
                      </a:r>
                      <a:r>
                        <a:rPr sz="950" baseline="30000"/>
                        <a:t>m2</a:t>
                      </a:r>
                      <a:r>
                        <a:rPr sz="950"/>
                        <a:t>)</a:t>
                      </a:r>
                      <a:endParaRPr lang="en-US" sz="950" b="1" i="0" u="none" strike="noStrike" dirty="0">
                        <a:solidFill>
                          <a:srgbClr val="002060"/>
                        </a:solidFill>
                        <a:effectLst/>
                        <a:latin typeface="Arial" panose="020B0604020202020204" pitchFamily="34" charset="0"/>
                      </a:endParaRPr>
                    </a:p>
                    <a:p>
                      <a:pPr algn="l" rtl="0" fontAlgn="ctr">
                        <a:lnSpc>
                          <a:spcPts val="1100"/>
                        </a:lnSpc>
                      </a:pPr>
                      <a:endParaRPr lang="en-US" sz="950" b="1"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pPr>
                      <a:r>
                        <a:rPr lang="en-GB" sz="950"/>
                        <a:t>IMSMA</a:t>
                      </a:r>
                      <a:endParaRPr lang="en-US" sz="950" b="1"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tc vMerge="1">
                  <a:txBody>
                    <a:bodyPr/>
                    <a:lstStyle/>
                    <a:p>
                      <a:endParaRPr lang="en-US"/>
                    </a:p>
                  </a:txBody>
                  <a:tcPr/>
                </a:tc>
                <a:extLst>
                  <a:ext uri="{0D108BD9-81ED-4DB2-BD59-A6C34878D82A}">
                    <a16:rowId xmlns:a16="http://schemas.microsoft.com/office/drawing/2014/main" val="3645450343"/>
                  </a:ext>
                </a:extLst>
              </a:tr>
              <a:tr h="288000">
                <a:tc>
                  <a:txBody>
                    <a:bodyPr/>
                    <a:lstStyle/>
                    <a:p>
                      <a:pPr algn="ctr" rtl="0" fontAlgn="ctr">
                        <a:lnSpc>
                          <a:spcPts val="1100"/>
                        </a:lnSpc>
                        <a:defRPr sz="1000" b="1">
                          <a:solidFill>
                            <a:srgbClr val="002060"/>
                          </a:solidFill>
                          <a:effectLst/>
                          <a:latin typeface="Arial" panose="020B0604020202020204" pitchFamily="34" charset="0"/>
                        </a:defRPr>
                      </a:pPr>
                      <a:r>
                        <a:rPr sz="950"/>
                        <a:t>OP-6.3</a:t>
                      </a:r>
                    </a:p>
                  </a:txBody>
                  <a:tcPr marL="0" marR="36000" marT="72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b="1">
                          <a:solidFill>
                            <a:srgbClr val="002060"/>
                          </a:solidFill>
                          <a:effectLst/>
                          <a:latin typeface="Arial" panose="020B0604020202020204" pitchFamily="34" charset="0"/>
                        </a:defRPr>
                      </a:pPr>
                      <a:r>
                        <a:rPr sz="950"/>
                        <a:t>Terreno desimpedido de acordo com o IMAS (</a:t>
                      </a:r>
                      <a:r>
                        <a:rPr sz="950" baseline="30000"/>
                        <a:t>m2</a:t>
                      </a:r>
                      <a:r>
                        <a:rPr sz="950"/>
                        <a:t>)</a:t>
                      </a:r>
                      <a:endParaRPr lang="en-US" sz="950" b="1" i="0" u="none" strike="noStrike" dirty="0">
                        <a:solidFill>
                          <a:srgbClr val="002060"/>
                        </a:solidFill>
                        <a:effectLst/>
                        <a:latin typeface="Arial" panose="020B0604020202020204" pitchFamily="34" charset="0"/>
                      </a:endParaRPr>
                    </a:p>
                  </a:txBody>
                  <a:tcPr marL="72000" marR="36000" marT="72000" marB="36000"/>
                </a:tc>
                <a:tc gridSpan="2">
                  <a:txBody>
                    <a:bodyPr/>
                    <a:lstStyle/>
                    <a:p>
                      <a:pPr marL="0" marR="0" lvl="0" indent="0" algn="l" defTabSz="914400" rtl="0" eaLnBrk="1" fontAlgn="ctr" latinLnBrk="0" hangingPunct="1">
                        <a:lnSpc>
                          <a:spcPts val="1100"/>
                        </a:lnSpc>
                        <a:spcBef>
                          <a:spcPts val="0"/>
                        </a:spcBef>
                        <a:spcAft>
                          <a:spcPts val="0"/>
                        </a:spcAft>
                        <a:buClrTx/>
                        <a:buSzTx/>
                        <a:buFontTx/>
                        <a:buNone/>
                        <a:tabLst/>
                        <a:defRPr sz="1000" b="1">
                          <a:solidFill>
                            <a:srgbClr val="002060"/>
                          </a:solidFill>
                          <a:effectLst/>
                          <a:latin typeface="Arial" panose="020B0604020202020204" pitchFamily="34" charset="0"/>
                        </a:defRPr>
                      </a:pPr>
                      <a:r>
                        <a:rPr lang="en-GB" sz="950"/>
                        <a:t>IMSMA</a:t>
                      </a:r>
                      <a:endParaRPr lang="en-US" sz="950" b="1" i="0" u="none" strike="noStrike" dirty="0">
                        <a:solidFill>
                          <a:srgbClr val="002060"/>
                        </a:solidFill>
                        <a:effectLst/>
                        <a:latin typeface="Arial" panose="020B0604020202020204" pitchFamily="34" charset="0"/>
                      </a:endParaRPr>
                    </a:p>
                  </a:txBody>
                  <a:tcPr marL="72000" marR="36000" marT="72000" marB="36000"/>
                </a:tc>
                <a:tc hMerge="1">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2060"/>
                        </a:solidFill>
                        <a:effectLst/>
                        <a:latin typeface="Arial" panose="020B0604020202020204" pitchFamily="34" charset="0"/>
                      </a:endParaRPr>
                    </a:p>
                  </a:txBody>
                  <a:tcPr marL="72000" marR="36000" marT="36000" marB="36000"/>
                </a:tc>
                <a:tc vMerge="1">
                  <a:txBody>
                    <a:bodyPr/>
                    <a:lstStyle/>
                    <a:p>
                      <a:endParaRPr lang="en-US"/>
                    </a:p>
                  </a:txBody>
                  <a:tcPr/>
                </a:tc>
                <a:extLst>
                  <a:ext uri="{0D108BD9-81ED-4DB2-BD59-A6C34878D82A}">
                    <a16:rowId xmlns:a16="http://schemas.microsoft.com/office/drawing/2014/main" val="4027406874"/>
                  </a:ext>
                </a:extLst>
              </a:tr>
              <a:tr h="288000">
                <a:tc>
                  <a:txBody>
                    <a:bodyPr/>
                    <a:lstStyle/>
                    <a:p>
                      <a:pPr algn="ctr" rtl="0" fontAlgn="ctr">
                        <a:lnSpc>
                          <a:spcPts val="1100"/>
                        </a:lnSpc>
                        <a:defRPr sz="1000" b="1">
                          <a:solidFill>
                            <a:srgbClr val="002060"/>
                          </a:solidFill>
                          <a:effectLst/>
                          <a:latin typeface="Arial" panose="020B0604020202020204" pitchFamily="34" charset="0"/>
                        </a:defRPr>
                      </a:pPr>
                      <a:r>
                        <a:rPr sz="950"/>
                        <a:t>OP-6.4</a:t>
                      </a:r>
                    </a:p>
                  </a:txBody>
                  <a:tcPr marL="0" marR="36000" marT="72000" marB="36000"/>
                </a:tc>
                <a:tc>
                  <a:txBody>
                    <a:bodyPr/>
                    <a:lstStyle/>
                    <a:p>
                      <a:pPr algn="l" rtl="0" fontAlgn="ctr">
                        <a:lnSpc>
                          <a:spcPts val="1100"/>
                        </a:lnSpc>
                        <a:defRPr sz="1000" b="1">
                          <a:solidFill>
                            <a:srgbClr val="002060"/>
                          </a:solidFill>
                          <a:effectLst/>
                          <a:latin typeface="Arial" panose="020B0604020202020204" pitchFamily="34" charset="0"/>
                        </a:defRPr>
                      </a:pPr>
                      <a:r>
                        <a:rPr sz="950"/>
                        <a:t>Quantidade de área perigosa suspeita ou confirmada (</a:t>
                      </a:r>
                      <a:r>
                        <a:rPr sz="950" baseline="30000"/>
                        <a:t>m2</a:t>
                      </a:r>
                      <a:r>
                        <a:rPr sz="950"/>
                        <a:t>) (desagregada por SHA e CHA)</a:t>
                      </a:r>
                    </a:p>
                  </a:txBody>
                  <a:tcPr marL="72000" marR="36000" marT="72000" marB="36000"/>
                </a:tc>
                <a:tc gridSpan="2">
                  <a:txBody>
                    <a:bodyPr/>
                    <a:lstStyle/>
                    <a:p>
                      <a:pPr algn="l" rtl="0" fontAlgn="ctr">
                        <a:lnSpc>
                          <a:spcPts val="1100"/>
                        </a:lnSpc>
                        <a:defRPr sz="1000" b="1">
                          <a:solidFill>
                            <a:srgbClr val="002060"/>
                          </a:solidFill>
                          <a:effectLst/>
                          <a:latin typeface="Arial" panose="020B0604020202020204" pitchFamily="34" charset="0"/>
                        </a:defRPr>
                      </a:pPr>
                      <a:r>
                        <a:rPr lang="en-GB" sz="950"/>
                        <a:t>IMSMA</a:t>
                      </a:r>
                      <a:endParaRPr sz="95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tc vMerge="1">
                  <a:txBody>
                    <a:bodyPr/>
                    <a:lstStyle/>
                    <a:p>
                      <a:endParaRPr lang="en-US"/>
                    </a:p>
                  </a:txBody>
                  <a:tcPr/>
                </a:tc>
                <a:extLst>
                  <a:ext uri="{0D108BD9-81ED-4DB2-BD59-A6C34878D82A}">
                    <a16:rowId xmlns:a16="http://schemas.microsoft.com/office/drawing/2014/main" val="2708962422"/>
                  </a:ext>
                </a:extLst>
              </a:tr>
              <a:tr h="288000">
                <a:tc>
                  <a:txBody>
                    <a:bodyPr/>
                    <a:lstStyle/>
                    <a:p>
                      <a:pPr algn="ctr" rtl="0" fontAlgn="ctr">
                        <a:lnSpc>
                          <a:spcPts val="1100"/>
                        </a:lnSpc>
                        <a:defRPr sz="1000" b="1">
                          <a:solidFill>
                            <a:srgbClr val="002060"/>
                          </a:solidFill>
                          <a:effectLst/>
                          <a:latin typeface="Arial" panose="020B0604020202020204" pitchFamily="34" charset="0"/>
                        </a:defRPr>
                      </a:pPr>
                      <a:r>
                        <a:rPr sz="950"/>
                        <a:t>OP-6.5</a:t>
                      </a:r>
                    </a:p>
                  </a:txBody>
                  <a:tcPr marL="0" marR="36000" marT="72000" marB="36000"/>
                </a:tc>
                <a:tc>
                  <a:txBody>
                    <a:bodyPr/>
                    <a:lstStyle/>
                    <a:p>
                      <a:pPr algn="l" rtl="0" fontAlgn="ctr">
                        <a:lnSpc>
                          <a:spcPts val="1100"/>
                        </a:lnSpc>
                        <a:defRPr sz="1000" b="1">
                          <a:solidFill>
                            <a:srgbClr val="002060"/>
                          </a:solidFill>
                          <a:effectLst/>
                          <a:latin typeface="Arial" panose="020B0604020202020204" pitchFamily="34" charset="0"/>
                        </a:defRPr>
                      </a:pPr>
                      <a:r>
                        <a:rPr sz="950"/>
                        <a:t>Terreno cancelado através de vistoria não técnica (</a:t>
                      </a:r>
                      <a:r>
                        <a:rPr sz="950" baseline="30000"/>
                        <a:t>m2</a:t>
                      </a:r>
                      <a:r>
                        <a:rPr sz="950"/>
                        <a:t>)</a:t>
                      </a:r>
                    </a:p>
                  </a:txBody>
                  <a:tcPr marL="72000" marR="36000" marT="72000" marB="36000"/>
                </a:tc>
                <a:tc gridSpan="2">
                  <a:txBody>
                    <a:bodyPr/>
                    <a:lstStyle/>
                    <a:p>
                      <a:pPr algn="l" rtl="0" fontAlgn="ctr">
                        <a:lnSpc>
                          <a:spcPts val="1100"/>
                        </a:lnSpc>
                        <a:defRPr sz="1000" b="1">
                          <a:solidFill>
                            <a:srgbClr val="002060"/>
                          </a:solidFill>
                          <a:effectLst/>
                          <a:latin typeface="Arial" panose="020B0604020202020204" pitchFamily="34" charset="0"/>
                        </a:defRPr>
                      </a:pPr>
                      <a:r>
                        <a:rPr lang="en-GB" sz="950"/>
                        <a:t>IMSMA</a:t>
                      </a:r>
                      <a:endParaRPr sz="95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a:t>IMSMA</a:t>
                      </a:r>
                      <a:endParaRPr lang="en-GB"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GB"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GB"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endParaRPr lang="en-GB" sz="1000" b="0" i="0" u="none" strike="noStrike" dirty="0">
                        <a:solidFill>
                          <a:srgbClr val="002060"/>
                        </a:solidFill>
                        <a:effectLst/>
                        <a:latin typeface="Arial" panose="020B0604020202020204" pitchFamily="34" charset="0"/>
                      </a:endParaRPr>
                    </a:p>
                  </a:txBody>
                  <a:tcPr marL="72000" marR="36000" marT="36000" marB="36000"/>
                </a:tc>
                <a:tc vMerge="1">
                  <a:txBody>
                    <a:bodyPr/>
                    <a:lstStyle/>
                    <a:p>
                      <a:endParaRPr lang="en-US"/>
                    </a:p>
                  </a:txBody>
                  <a:tcPr/>
                </a:tc>
                <a:extLst>
                  <a:ext uri="{0D108BD9-81ED-4DB2-BD59-A6C34878D82A}">
                    <a16:rowId xmlns:a16="http://schemas.microsoft.com/office/drawing/2014/main" val="3423947837"/>
                  </a:ext>
                </a:extLst>
              </a:tr>
              <a:tr h="213548">
                <a:tc>
                  <a:txBody>
                    <a:bodyPr/>
                    <a:lstStyle/>
                    <a:p>
                      <a:pPr algn="ctr" rtl="0" fontAlgn="ctr">
                        <a:lnSpc>
                          <a:spcPts val="1100"/>
                        </a:lnSpc>
                        <a:defRPr sz="1000" b="1">
                          <a:solidFill>
                            <a:srgbClr val="002060"/>
                          </a:solidFill>
                          <a:effectLst/>
                          <a:latin typeface="Arial" panose="020B0604020202020204" pitchFamily="34" charset="0"/>
                        </a:defRPr>
                      </a:pPr>
                      <a:r>
                        <a:rPr sz="950"/>
                        <a:t>OP-6.6</a:t>
                      </a:r>
                    </a:p>
                  </a:txBody>
                  <a:tcPr marL="0" marR="36000" marT="72000" marB="36000"/>
                </a:tc>
                <a:tc>
                  <a:txBody>
                    <a:bodyPr/>
                    <a:lstStyle/>
                    <a:p>
                      <a:pPr algn="l" rtl="0" fontAlgn="ctr">
                        <a:lnSpc>
                          <a:spcPts val="1100"/>
                        </a:lnSpc>
                        <a:defRPr sz="1000" b="1">
                          <a:solidFill>
                            <a:srgbClr val="002060"/>
                          </a:solidFill>
                          <a:effectLst/>
                          <a:latin typeface="Arial" panose="020B0604020202020204" pitchFamily="34" charset="0"/>
                        </a:defRPr>
                      </a:pPr>
                      <a:r>
                        <a:rPr sz="950"/>
                        <a:t>Número de tarefas principais abertas (artilharia explosiva que foi relatada, mas ainda não libertada)</a:t>
                      </a:r>
                    </a:p>
                  </a:txBody>
                  <a:tcPr marL="72000" marR="36000" marT="72000" marB="36000"/>
                </a:tc>
                <a:tc gridSpan="2">
                  <a:txBody>
                    <a:bodyPr/>
                    <a:lstStyle/>
                    <a:p>
                      <a:pPr algn="l" rtl="0" fontAlgn="ctr">
                        <a:lnSpc>
                          <a:spcPts val="1100"/>
                        </a:lnSpc>
                        <a:defRPr sz="1000" b="1">
                          <a:solidFill>
                            <a:srgbClr val="002060"/>
                          </a:solidFill>
                          <a:effectLst/>
                          <a:latin typeface="Arial" panose="020B0604020202020204" pitchFamily="34" charset="0"/>
                        </a:defRPr>
                      </a:pPr>
                      <a:r>
                        <a:rPr lang="en-GB" sz="950"/>
                        <a:t>IMSMA</a:t>
                      </a:r>
                      <a:endParaRPr sz="950"/>
                    </a:p>
                  </a:txBody>
                  <a:tcPr marL="72000" marR="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dirty="0"/>
                        <a:t>IMSMA</a:t>
                      </a:r>
                      <a:endParaRPr lang="en-US" sz="950" b="0" i="0" u="none" strike="noStrike" dirty="0">
                        <a:solidFill>
                          <a:srgbClr val="002060"/>
                        </a:solidFill>
                        <a:effectLst/>
                        <a:latin typeface="Arial" panose="020B0604020202020204" pitchFamily="34" charset="0"/>
                      </a:endParaRPr>
                    </a:p>
                  </a:txBody>
                  <a:tcPr marL="72000" marR="0" marT="72000" marB="36000"/>
                </a:tc>
                <a:tc gridSpan="2">
                  <a:txBody>
                    <a:bodyPr/>
                    <a:lstStyle/>
                    <a:p>
                      <a:r>
                        <a:rPr lang="en-GB" sz="950" dirty="0"/>
                        <a:t>PD </a:t>
                      </a:r>
                      <a:r>
                        <a:rPr lang="en-GB" sz="950" dirty="0" err="1"/>
                        <a:t>Processamento</a:t>
                      </a:r>
                      <a:r>
                        <a:rPr lang="en-GB" sz="950" dirty="0"/>
                        <a:t> de dados)</a:t>
                      </a:r>
                      <a:endParaRPr lang="en-US" dirty="0"/>
                    </a:p>
                  </a:txBody>
                  <a:tcPr marL="72000" marR="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dirty="0" err="1"/>
                        <a:t>Trimestralmente</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tc vMerge="1">
                  <a:txBody>
                    <a:bodyPr/>
                    <a:lstStyle/>
                    <a:p>
                      <a:endParaRPr lang="en-US"/>
                    </a:p>
                  </a:txBody>
                  <a:tcPr/>
                </a:tc>
                <a:extLst>
                  <a:ext uri="{0D108BD9-81ED-4DB2-BD59-A6C34878D82A}">
                    <a16:rowId xmlns:a16="http://schemas.microsoft.com/office/drawing/2014/main" val="2880848047"/>
                  </a:ext>
                </a:extLst>
              </a:tr>
              <a:tr h="288000">
                <a:tc>
                  <a:txBody>
                    <a:bodyPr/>
                    <a:lstStyle/>
                    <a:p>
                      <a:pPr algn="ctr" rtl="0" fontAlgn="ctr">
                        <a:lnSpc>
                          <a:spcPts val="1100"/>
                        </a:lnSpc>
                        <a:defRPr sz="1000" b="1">
                          <a:solidFill>
                            <a:srgbClr val="002060"/>
                          </a:solidFill>
                          <a:effectLst/>
                          <a:latin typeface="Arial" panose="020B0604020202020204" pitchFamily="34" charset="0"/>
                        </a:defRPr>
                      </a:pPr>
                      <a:r>
                        <a:rPr sz="950"/>
                        <a:t>OP-6.7</a:t>
                      </a:r>
                    </a:p>
                  </a:txBody>
                  <a:tcPr marL="0" marR="36000" marT="72000" marB="36000"/>
                </a:tc>
                <a:tc>
                  <a:txBody>
                    <a:bodyPr/>
                    <a:lstStyle/>
                    <a:p>
                      <a:pPr algn="l" rtl="0" fontAlgn="ctr">
                        <a:lnSpc>
                          <a:spcPts val="1100"/>
                        </a:lnSpc>
                        <a:defRPr sz="1000" b="1">
                          <a:solidFill>
                            <a:srgbClr val="002060"/>
                          </a:solidFill>
                          <a:effectLst/>
                          <a:latin typeface="Arial" panose="020B0604020202020204" pitchFamily="34" charset="0"/>
                        </a:defRPr>
                      </a:pPr>
                      <a:r>
                        <a:rPr sz="950"/>
                        <a:t>Número de tarefas pontuais de EOD realizadas</a:t>
                      </a:r>
                    </a:p>
                  </a:txBody>
                  <a:tcPr marL="72000" marR="36000" marT="72000" marB="36000"/>
                </a:tc>
                <a:tc gridSpan="2">
                  <a:txBody>
                    <a:bodyPr/>
                    <a:lstStyle/>
                    <a:p>
                      <a:pPr algn="l" rtl="0" fontAlgn="ctr">
                        <a:lnSpc>
                          <a:spcPts val="1100"/>
                        </a:lnSpc>
                        <a:defRPr sz="1000" b="1">
                          <a:solidFill>
                            <a:srgbClr val="002060"/>
                          </a:solidFill>
                          <a:effectLst/>
                          <a:latin typeface="Arial" panose="020B0604020202020204" pitchFamily="34" charset="0"/>
                        </a:defRPr>
                      </a:pPr>
                      <a:r>
                        <a:rPr lang="en-GB" sz="950"/>
                        <a:t>IMSMA</a:t>
                      </a:r>
                      <a:endParaRPr sz="95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dirty="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tc vMerge="1">
                  <a:txBody>
                    <a:bodyPr/>
                    <a:lstStyle/>
                    <a:p>
                      <a:endParaRPr lang="en-US"/>
                    </a:p>
                  </a:txBody>
                  <a:tcPr/>
                </a:tc>
                <a:extLst>
                  <a:ext uri="{0D108BD9-81ED-4DB2-BD59-A6C34878D82A}">
                    <a16:rowId xmlns:a16="http://schemas.microsoft.com/office/drawing/2014/main" val="3268282041"/>
                  </a:ext>
                </a:extLst>
              </a:tr>
              <a:tr h="288000">
                <a:tc>
                  <a:txBody>
                    <a:bodyPr/>
                    <a:lstStyle/>
                    <a:p>
                      <a:pPr algn="ctr" rtl="0" fontAlgn="ctr">
                        <a:lnSpc>
                          <a:spcPts val="1100"/>
                        </a:lnSpc>
                        <a:defRPr sz="1000">
                          <a:solidFill>
                            <a:srgbClr val="002060"/>
                          </a:solidFill>
                          <a:effectLst/>
                          <a:latin typeface="Arial" panose="020B0604020202020204" pitchFamily="34" charset="0"/>
                        </a:defRPr>
                      </a:pPr>
                      <a:r>
                        <a:rPr sz="950"/>
                        <a:t>OP-6.8</a:t>
                      </a:r>
                    </a:p>
                  </a:txBody>
                  <a:tcPr marL="0" marR="36000" marT="72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sz="950"/>
                        <a:t>Identificação de disputas de terras dentro das áreas do projeto</a:t>
                      </a:r>
                    </a:p>
                  </a:txBody>
                  <a:tcPr marL="72000" marR="36000" marT="72000" marB="36000"/>
                </a:tc>
                <a:tc gridSpan="2">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Registos municipais/Avaliações habitacionais, fundiárias e patrimoniais</a:t>
                      </a:r>
                      <a:endParaRPr sz="950"/>
                    </a:p>
                  </a:txBody>
                  <a:tcPr marL="72000" marR="36000" marT="72000" marB="36000"/>
                </a:tc>
                <a:tc hMerge="1">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sz="950" dirty="0" err="1"/>
                        <a:t>Registos</a:t>
                      </a:r>
                      <a:r>
                        <a:rPr sz="950" dirty="0"/>
                        <a:t> </a:t>
                      </a:r>
                      <a:r>
                        <a:rPr sz="950" dirty="0" err="1"/>
                        <a:t>municipais</a:t>
                      </a:r>
                      <a:r>
                        <a:rPr sz="950" dirty="0"/>
                        <a:t>/</a:t>
                      </a:r>
                      <a:r>
                        <a:rPr sz="950" dirty="0" err="1"/>
                        <a:t>Avaliações</a:t>
                      </a:r>
                      <a:r>
                        <a:rPr sz="950" dirty="0"/>
                        <a:t> </a:t>
                      </a:r>
                      <a:r>
                        <a:rPr sz="950" dirty="0" err="1"/>
                        <a:t>habitacionais</a:t>
                      </a:r>
                      <a:r>
                        <a:rPr sz="950" dirty="0"/>
                        <a:t>, </a:t>
                      </a:r>
                      <a:r>
                        <a:rPr sz="950" dirty="0" err="1"/>
                        <a:t>fundiárias</a:t>
                      </a:r>
                      <a:r>
                        <a:rPr sz="950" dirty="0"/>
                        <a:t> e </a:t>
                      </a:r>
                      <a:r>
                        <a:rPr sz="950" dirty="0" err="1"/>
                        <a:t>patrimoniais</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Trimestralmente</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lang="en-GB" sz="950"/>
                        <a:t>Trimestralmente</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marL="0" marR="0" lvl="0" indent="0" algn="l" defTabSz="914400" rtl="0" eaLnBrk="1" fontAlgn="ctr" latinLnBrk="0" hangingPunct="1">
                        <a:lnSpc>
                          <a:spcPts val="1100"/>
                        </a:lnSpc>
                        <a:spcBef>
                          <a:spcPts val="0"/>
                        </a:spcBef>
                        <a:spcAft>
                          <a:spcPts val="0"/>
                        </a:spcAft>
                        <a:buClrTx/>
                        <a:buSzTx/>
                        <a:buFontTx/>
                        <a:buNone/>
                        <a:tabLst/>
                        <a:defRPr sz="1000" kern="1200">
                          <a:solidFill>
                            <a:srgbClr val="002060"/>
                          </a:solidFill>
                          <a:effectLst/>
                          <a:latin typeface="Arial" panose="020B0604020202020204" pitchFamily="34" charset="0"/>
                          <a:ea typeface="+mn-ea"/>
                          <a:cs typeface="+mn-cs"/>
                        </a:defRPr>
                      </a:pPr>
                      <a:r>
                        <a:rPr lang="en-GB" sz="950"/>
                        <a:t>Para cada área do projeto, um registo de se disputas de terra formais e informais foram levantadas ou estão a ser investigadas.</a:t>
                      </a:r>
                      <a:endParaRPr lang="en-US" sz="95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kern="1200">
                          <a:solidFill>
                            <a:srgbClr val="002060"/>
                          </a:solidFill>
                          <a:effectLst/>
                          <a:latin typeface="Arial" panose="020B0604020202020204" pitchFamily="34" charset="0"/>
                          <a:ea typeface="+mn-ea"/>
                          <a:cs typeface="+mn-cs"/>
                        </a:defRPr>
                      </a:pPr>
                      <a:r>
                        <a:rPr lang="en-GB" sz="950"/>
                        <a:t>Para cada área do projeto, um registo de se disputas de terra formais e informais foram levantadas ou estão a ser investigadas.</a:t>
                      </a:r>
                      <a:endParaRPr lang="en-US" sz="95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4063438323"/>
                  </a:ext>
                </a:extLst>
              </a:tr>
              <a:tr h="0">
                <a:tc>
                  <a:txBody>
                    <a:bodyPr/>
                    <a:lstStyle/>
                    <a:p>
                      <a:pPr algn="ctr" rtl="0" fontAlgn="ctr">
                        <a:lnSpc>
                          <a:spcPts val="1100"/>
                        </a:lnSpc>
                        <a:defRPr sz="1000">
                          <a:solidFill>
                            <a:srgbClr val="002060"/>
                          </a:solidFill>
                          <a:effectLst/>
                          <a:latin typeface="Arial" panose="020B0604020202020204" pitchFamily="34" charset="0"/>
                        </a:defRPr>
                      </a:pPr>
                      <a:r>
                        <a:rPr sz="950"/>
                        <a:t>OP-6.9</a:t>
                      </a:r>
                    </a:p>
                  </a:txBody>
                  <a:tcPr marL="0" marR="36000" marT="72000" marB="36000"/>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sz="1000">
                          <a:solidFill>
                            <a:srgbClr val="002060"/>
                          </a:solidFill>
                          <a:effectLst/>
                          <a:latin typeface="Arial" panose="020B0604020202020204" pitchFamily="34" charset="0"/>
                        </a:defRPr>
                      </a:pPr>
                      <a:r>
                        <a:rPr sz="950"/>
                        <a:t>Áreas perigosas suspeitas ou confirmadas recentemente identificadas (</a:t>
                      </a:r>
                      <a:r>
                        <a:rPr sz="950" baseline="30000"/>
                        <a:t>m2</a:t>
                      </a:r>
                      <a:r>
                        <a:rPr sz="950"/>
                        <a:t>) (desagregadas por SHA e CHA)</a:t>
                      </a:r>
                    </a:p>
                    <a:p>
                      <a:pPr algn="l" rtl="0" fontAlgn="ctr">
                        <a:lnSpc>
                          <a:spcPts val="1100"/>
                        </a:lnSpc>
                      </a:pP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pPr>
                      <a:r>
                        <a:rPr lang="en-GB"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lnSpc>
                          <a:spcPts val="1100"/>
                        </a:lnSpc>
                        <a:defRPr sz="1000">
                          <a:solidFill>
                            <a:srgbClr val="002060"/>
                          </a:solidFill>
                          <a:latin typeface="Arial" panose="020B0604020202020204" pitchFamily="34" charset="0"/>
                        </a:defRPr>
                      </a:pPr>
                      <a:r>
                        <a:rPr lang="en-GB" sz="950">
                          <a:effectLst/>
                        </a:rPr>
                        <a:t>Ver </a:t>
                      </a:r>
                      <a:r>
                        <a:rPr lang="en-GB" sz="950"/>
                        <a:t>IMAS 05.10 Segunda Edição (Emenda 1, fevereiro de 2020) Anexo B para requisitos mínimos de dados</a:t>
                      </a:r>
                      <a:endParaRPr lang="en-US" sz="95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lnSpc>
                          <a:spcPts val="1100"/>
                        </a:lnSpc>
                        <a:defRPr sz="1000">
                          <a:solidFill>
                            <a:srgbClr val="002060"/>
                          </a:solidFill>
                          <a:latin typeface="Arial" panose="020B0604020202020204" pitchFamily="34" charset="0"/>
                        </a:defRPr>
                      </a:pPr>
                      <a:r>
                        <a:rPr lang="en-GB" sz="950">
                          <a:effectLst/>
                        </a:rPr>
                        <a:t>Ver </a:t>
                      </a:r>
                      <a:r>
                        <a:rPr lang="en-GB" sz="950"/>
                        <a:t>IMAS 05.10 Segunda Edição (Emenda 1, fevereiro de 2020) Anexo B para requisitos mínimos de dados</a:t>
                      </a:r>
                      <a:endParaRPr lang="en-US" sz="95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44143057"/>
                  </a:ext>
                </a:extLst>
              </a:tr>
              <a:tr h="0">
                <a:tc>
                  <a:txBody>
                    <a:bodyPr/>
                    <a:lstStyle/>
                    <a:p>
                      <a:pPr algn="ctr" rtl="0" fontAlgn="ctr">
                        <a:lnSpc>
                          <a:spcPts val="1100"/>
                        </a:lnSpc>
                        <a:defRPr sz="1000">
                          <a:solidFill>
                            <a:srgbClr val="002060"/>
                          </a:solidFill>
                          <a:effectLst/>
                          <a:latin typeface="Arial" panose="020B0604020202020204" pitchFamily="34" charset="0"/>
                        </a:defRPr>
                      </a:pPr>
                      <a:r>
                        <a:rPr sz="950"/>
                        <a:t>OP-6.10</a:t>
                      </a:r>
                    </a:p>
                  </a:txBody>
                  <a:tcPr marL="0" marR="36000" marT="72000" marB="36000"/>
                </a:tc>
                <a:tc>
                  <a:txBody>
                    <a:bodyPr/>
                    <a:lstStyle/>
                    <a:p>
                      <a:pPr algn="l" rtl="0" fontAlgn="ctr">
                        <a:lnSpc>
                          <a:spcPts val="1100"/>
                        </a:lnSpc>
                        <a:defRPr sz="1000">
                          <a:solidFill>
                            <a:srgbClr val="002060"/>
                          </a:solidFill>
                          <a:effectLst/>
                          <a:latin typeface="Arial" panose="020B0604020202020204" pitchFamily="34" charset="0"/>
                        </a:defRPr>
                      </a:pPr>
                      <a:r>
                        <a:rPr sz="950"/>
                        <a:t>Número de chamadas de EOD realizadas</a:t>
                      </a: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IMSMA</a:t>
                      </a:r>
                      <a:endParaRPr sz="95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a:t>IP </a:t>
                      </a:r>
                      <a:endParaRPr lang="en-US"/>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a:t>Trimestralmente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a:t>ou seja, o número de visitas a uma comunidade em que armas explosivas foram relatadas pela comunidade. Este é um bom indicador da capacidade de resposta do setor às necessidades da comunidade. Pode incluir o número de tarefas pontuais (OP-6.7), mas pode (em alguns casos ou parceiros de implementação diferem do número de tarefas pontuais, por exemplo, se o parceiro de implementação visita a comunidade, mas não há item de artilharia explosiva</a:t>
                      </a:r>
                      <a:endParaRPr lang="en-US" sz="95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lnSpc>
                          <a:spcPts val="1100"/>
                        </a:lnSpc>
                        <a:defRPr sz="1000">
                          <a:solidFill>
                            <a:srgbClr val="002060"/>
                          </a:solidFill>
                          <a:effectLst/>
                          <a:latin typeface="Arial" panose="020B0604020202020204" pitchFamily="34" charset="0"/>
                        </a:defRPr>
                      </a:pPr>
                      <a:r>
                        <a:rPr lang="en-GB" sz="950"/>
                        <a:t>ou seja, o número de visitas a uma comunidade em que armas explosivas foram relatadas pela comunidade. Este é um bom indicador da capacidade de resposta do setor às necessidades da comunidade. Pode incluir o número de tarefas pontuais (OP-6.7), mas pode (em alguns casos ou parceiros de implementação diferem do número de tarefas pontuais, por exemplo, se o parceiro de implementação visita a comunidade, mas não há item de artilharia explosiva</a:t>
                      </a:r>
                      <a:endParaRPr lang="en-US" sz="95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1547566751"/>
                  </a:ext>
                </a:extLst>
              </a:tr>
              <a:tr h="0">
                <a:tc>
                  <a:txBody>
                    <a:bodyPr/>
                    <a:lstStyle/>
                    <a:p>
                      <a:pPr algn="ctr" rtl="0" fontAlgn="ctr">
                        <a:lnSpc>
                          <a:spcPts val="1100"/>
                        </a:lnSpc>
                        <a:defRPr sz="1000">
                          <a:solidFill>
                            <a:srgbClr val="002060"/>
                          </a:solidFill>
                          <a:effectLst/>
                          <a:latin typeface="Arial" panose="020B0604020202020204" pitchFamily="34" charset="0"/>
                        </a:defRPr>
                      </a:pPr>
                      <a:r>
                        <a:rPr sz="950"/>
                        <a:t>OP-6.11</a:t>
                      </a:r>
                    </a:p>
                  </a:txBody>
                  <a:tcPr marL="0" marR="36000" marT="72000" marB="36000"/>
                </a:tc>
                <a:tc>
                  <a:txBody>
                    <a:bodyPr/>
                    <a:lstStyle/>
                    <a:p>
                      <a:pPr algn="l" rtl="0" fontAlgn="ctr">
                        <a:lnSpc>
                          <a:spcPts val="1100"/>
                        </a:lnSpc>
                        <a:defRPr sz="1000">
                          <a:solidFill>
                            <a:srgbClr val="002060"/>
                          </a:solidFill>
                          <a:effectLst/>
                          <a:latin typeface="Arial" panose="020B0604020202020204" pitchFamily="34" charset="0"/>
                        </a:defRPr>
                      </a:pPr>
                      <a:r>
                        <a:rPr sz="950" dirty="0" err="1"/>
                        <a:t>Número</a:t>
                      </a:r>
                      <a:r>
                        <a:rPr sz="950" dirty="0"/>
                        <a:t> de </a:t>
                      </a:r>
                      <a:r>
                        <a:rPr sz="950" dirty="0" err="1"/>
                        <a:t>tarefas</a:t>
                      </a:r>
                      <a:r>
                        <a:rPr sz="950" dirty="0"/>
                        <a:t> de </a:t>
                      </a:r>
                      <a:r>
                        <a:rPr lang="pt-PT" sz="950" dirty="0"/>
                        <a:t>libertação</a:t>
                      </a:r>
                      <a:r>
                        <a:rPr sz="950" dirty="0"/>
                        <a:t> </a:t>
                      </a:r>
                      <a:r>
                        <a:rPr sz="950" dirty="0" err="1"/>
                        <a:t>realizadas</a:t>
                      </a:r>
                      <a:r>
                        <a:rPr sz="950" dirty="0"/>
                        <a:t> (</a:t>
                      </a:r>
                      <a:r>
                        <a:rPr sz="950" dirty="0" err="1"/>
                        <a:t>desagregadas</a:t>
                      </a:r>
                      <a:r>
                        <a:rPr sz="950" dirty="0"/>
                        <a:t> </a:t>
                      </a:r>
                      <a:r>
                        <a:rPr sz="950" dirty="0" err="1"/>
                        <a:t>por</a:t>
                      </a:r>
                      <a:r>
                        <a:rPr sz="950" dirty="0"/>
                        <a:t> </a:t>
                      </a:r>
                      <a:r>
                        <a:rPr sz="950" dirty="0" err="1"/>
                        <a:t>categoria</a:t>
                      </a:r>
                      <a:r>
                        <a:rPr sz="950" dirty="0"/>
                        <a:t> de </a:t>
                      </a:r>
                      <a:r>
                        <a:rPr sz="950" dirty="0" err="1"/>
                        <a:t>tarefa</a:t>
                      </a:r>
                      <a:r>
                        <a:rPr sz="950" dirty="0"/>
                        <a:t> – </a:t>
                      </a:r>
                      <a:r>
                        <a:rPr sz="950" dirty="0" err="1"/>
                        <a:t>por</a:t>
                      </a:r>
                      <a:r>
                        <a:rPr sz="950" dirty="0"/>
                        <a:t> </a:t>
                      </a:r>
                      <a:r>
                        <a:rPr sz="950" dirty="0" err="1"/>
                        <a:t>exemplo</a:t>
                      </a:r>
                      <a:r>
                        <a:rPr sz="950" dirty="0"/>
                        <a:t>, </a:t>
                      </a:r>
                      <a:r>
                        <a:rPr sz="950" dirty="0" err="1"/>
                        <a:t>instalação</a:t>
                      </a:r>
                      <a:r>
                        <a:rPr sz="950" dirty="0"/>
                        <a:t> </a:t>
                      </a:r>
                      <a:r>
                        <a:rPr sz="950" dirty="0" err="1"/>
                        <a:t>médica</a:t>
                      </a:r>
                      <a:r>
                        <a:rPr sz="950" dirty="0"/>
                        <a:t>, </a:t>
                      </a:r>
                      <a:r>
                        <a:rPr sz="950" dirty="0" err="1"/>
                        <a:t>instalação</a:t>
                      </a:r>
                      <a:r>
                        <a:rPr sz="950" dirty="0"/>
                        <a:t> </a:t>
                      </a:r>
                      <a:r>
                        <a:rPr sz="950" dirty="0" err="1"/>
                        <a:t>educacional</a:t>
                      </a:r>
                      <a:r>
                        <a:rPr sz="950" dirty="0"/>
                        <a:t>, etc.)</a:t>
                      </a: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dirty="0"/>
                        <a:t>IMSMA</a:t>
                      </a:r>
                      <a:endParaRPr sz="950" dirty="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sz="950" dirty="0"/>
                        <a:t>IMSMA</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r>
                        <a:rPr lang="en-GB" sz="950" dirty="0"/>
                        <a:t>IP </a:t>
                      </a:r>
                      <a:endParaRPr lang="en-US" dirty="0"/>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dirty="0" err="1"/>
                        <a:t>Trimestralmente</a:t>
                      </a:r>
                      <a:r>
                        <a:rPr lang="en-GB" sz="950" dirty="0"/>
                        <a:t> </a:t>
                      </a:r>
                      <a:endParaRPr lang="en-US" sz="950" b="0" i="0" u="none" strike="noStrike" dirty="0">
                        <a:solidFill>
                          <a:srgbClr val="002060"/>
                        </a:solidFill>
                        <a:effectLst/>
                        <a:latin typeface="Arial" panose="020B0604020202020204" pitchFamily="34" charset="0"/>
                      </a:endParaRPr>
                    </a:p>
                  </a:txBody>
                  <a:tcPr marL="72000" marR="36000" marT="72000" marB="36000"/>
                </a:tc>
                <a:tc gridSpan="2">
                  <a:txBody>
                    <a:bodyPr/>
                    <a:lstStyle/>
                    <a:p>
                      <a:pPr algn="l" rtl="0" fontAlgn="ctr">
                        <a:lnSpc>
                          <a:spcPts val="1100"/>
                        </a:lnSpc>
                        <a:defRPr sz="1000">
                          <a:solidFill>
                            <a:srgbClr val="002060"/>
                          </a:solidFill>
                          <a:effectLst/>
                          <a:latin typeface="Arial" panose="020B0604020202020204" pitchFamily="34" charset="0"/>
                        </a:defRPr>
                      </a:pPr>
                      <a:r>
                        <a:rPr lang="en-GB" sz="950" dirty="0" err="1"/>
                        <a:t>Trimestralmente</a:t>
                      </a:r>
                      <a:r>
                        <a:rPr lang="en-GB" sz="950" dirty="0"/>
                        <a:t> </a:t>
                      </a:r>
                      <a:endParaRPr lang="en-US" sz="950" b="0" i="0" u="none" strike="noStrike" dirty="0">
                        <a:solidFill>
                          <a:srgbClr val="002060"/>
                        </a:solidFill>
                        <a:effectLst/>
                        <a:latin typeface="Arial" panose="020B0604020202020204" pitchFamily="34" charset="0"/>
                      </a:endParaRPr>
                    </a:p>
                  </a:txBody>
                  <a:tcPr marL="72000" marR="36000" marT="72000" marB="36000"/>
                </a:tc>
                <a:tc hMerge="1">
                  <a:txBody>
                    <a:bodyPr/>
                    <a:lstStyle/>
                    <a:p>
                      <a:pPr algn="l" rtl="0" fontAlgn="ctr">
                        <a:lnSpc>
                          <a:spcPts val="1100"/>
                        </a:lnSpc>
                        <a:defRPr sz="1000">
                          <a:solidFill>
                            <a:srgbClr val="002060"/>
                          </a:solidFill>
                          <a:effectLst/>
                          <a:latin typeface="Arial" panose="020B0604020202020204" pitchFamily="34" charset="0"/>
                        </a:defRPr>
                      </a:pPr>
                      <a:r>
                        <a:rPr lang="en-GB" sz="950" dirty="0" err="1"/>
                        <a:t>Número</a:t>
                      </a:r>
                      <a:r>
                        <a:rPr lang="en-GB" sz="950" dirty="0"/>
                        <a:t> de </a:t>
                      </a:r>
                      <a:r>
                        <a:rPr lang="en-GB" sz="950" dirty="0" err="1"/>
                        <a:t>tarefas</a:t>
                      </a:r>
                      <a:r>
                        <a:rPr lang="en-GB" sz="950" dirty="0"/>
                        <a:t> </a:t>
                      </a:r>
                      <a:r>
                        <a:rPr lang="en-GB" sz="950" dirty="0" err="1"/>
                        <a:t>completas</a:t>
                      </a:r>
                      <a:r>
                        <a:rPr lang="en-GB" sz="950" dirty="0"/>
                        <a:t>  e </a:t>
                      </a:r>
                      <a:r>
                        <a:rPr lang="en-GB" sz="950" dirty="0" err="1"/>
                        <a:t>entregues</a:t>
                      </a:r>
                      <a:r>
                        <a:rPr lang="en-GB" sz="950" dirty="0"/>
                        <a:t> (</a:t>
                      </a:r>
                      <a:r>
                        <a:rPr lang="en-GB" sz="950" dirty="0" err="1"/>
                        <a:t>quantitativas</a:t>
                      </a:r>
                      <a:r>
                        <a:rPr lang="en-GB" sz="950" dirty="0"/>
                        <a:t>) </a:t>
                      </a:r>
                      <a:r>
                        <a:rPr lang="en-GB" sz="950" dirty="0" err="1"/>
                        <a:t>desagregadas</a:t>
                      </a:r>
                      <a:r>
                        <a:rPr lang="en-GB" sz="950" dirty="0"/>
                        <a:t> </a:t>
                      </a:r>
                      <a:r>
                        <a:rPr lang="en-GB" sz="950" dirty="0" err="1"/>
                        <a:t>por</a:t>
                      </a:r>
                      <a:r>
                        <a:rPr lang="en-GB" sz="950" dirty="0"/>
                        <a:t> </a:t>
                      </a:r>
                      <a:r>
                        <a:rPr lang="en-GB" sz="950" dirty="0" err="1"/>
                        <a:t>categoria</a:t>
                      </a:r>
                      <a:r>
                        <a:rPr lang="en-GB" sz="950" dirty="0"/>
                        <a:t> </a:t>
                      </a:r>
                      <a:r>
                        <a:rPr lang="en-GB" sz="950" dirty="0" err="1"/>
                        <a:t>em</a:t>
                      </a:r>
                      <a:r>
                        <a:rPr lang="en-GB" sz="950" dirty="0"/>
                        <a:t> </a:t>
                      </a:r>
                      <a:r>
                        <a:rPr lang="en-GB" sz="950" dirty="0" err="1"/>
                        <a:t>relatórios</a:t>
                      </a:r>
                      <a:r>
                        <a:rPr lang="en-GB" sz="950" dirty="0"/>
                        <a:t> </a:t>
                      </a:r>
                      <a:r>
                        <a:rPr lang="en-GB" sz="950" dirty="0" err="1"/>
                        <a:t>qualitativos</a:t>
                      </a:r>
                      <a:r>
                        <a:rPr lang="en-GB" sz="950" dirty="0"/>
                        <a:t>.</a:t>
                      </a:r>
                      <a:endParaRPr lang="en-US" sz="95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lnSpc>
                          <a:spcPts val="1100"/>
                        </a:lnSpc>
                        <a:defRPr sz="1000">
                          <a:solidFill>
                            <a:srgbClr val="002060"/>
                          </a:solidFill>
                          <a:effectLst/>
                          <a:latin typeface="Arial" panose="020B0604020202020204" pitchFamily="34" charset="0"/>
                        </a:defRPr>
                      </a:pPr>
                      <a:r>
                        <a:rPr lang="en-GB" sz="950" dirty="0" err="1"/>
                        <a:t>Número</a:t>
                      </a:r>
                      <a:r>
                        <a:rPr lang="en-GB" sz="950" dirty="0"/>
                        <a:t> de </a:t>
                      </a:r>
                      <a:r>
                        <a:rPr lang="en-GB" sz="950" dirty="0" err="1"/>
                        <a:t>tarefas</a:t>
                      </a:r>
                      <a:r>
                        <a:rPr lang="en-GB" sz="950" dirty="0"/>
                        <a:t> </a:t>
                      </a:r>
                      <a:r>
                        <a:rPr lang="en-GB" sz="950" dirty="0" err="1"/>
                        <a:t>completas</a:t>
                      </a:r>
                      <a:r>
                        <a:rPr lang="en-GB" sz="950" dirty="0"/>
                        <a:t>  e </a:t>
                      </a:r>
                      <a:r>
                        <a:rPr lang="en-GB" sz="950" dirty="0" err="1"/>
                        <a:t>entregues</a:t>
                      </a:r>
                      <a:r>
                        <a:rPr lang="en-GB" sz="950" dirty="0"/>
                        <a:t> (</a:t>
                      </a:r>
                      <a:r>
                        <a:rPr lang="en-GB" sz="950" dirty="0" err="1"/>
                        <a:t>quantitativas</a:t>
                      </a:r>
                      <a:r>
                        <a:rPr lang="en-GB" sz="950" dirty="0"/>
                        <a:t>) </a:t>
                      </a:r>
                      <a:r>
                        <a:rPr lang="en-GB" sz="950" dirty="0" err="1"/>
                        <a:t>desagregadas</a:t>
                      </a:r>
                      <a:r>
                        <a:rPr lang="en-GB" sz="950" dirty="0"/>
                        <a:t> </a:t>
                      </a:r>
                      <a:r>
                        <a:rPr lang="en-GB" sz="950" dirty="0" err="1"/>
                        <a:t>por</a:t>
                      </a:r>
                      <a:r>
                        <a:rPr lang="en-GB" sz="950" dirty="0"/>
                        <a:t> </a:t>
                      </a:r>
                      <a:r>
                        <a:rPr lang="en-GB" sz="950" dirty="0" err="1"/>
                        <a:t>categoria</a:t>
                      </a:r>
                      <a:r>
                        <a:rPr lang="en-GB" sz="950" dirty="0"/>
                        <a:t> </a:t>
                      </a:r>
                      <a:r>
                        <a:rPr lang="en-GB" sz="950" dirty="0" err="1"/>
                        <a:t>em</a:t>
                      </a:r>
                      <a:r>
                        <a:rPr lang="en-GB" sz="950" dirty="0"/>
                        <a:t> </a:t>
                      </a:r>
                      <a:r>
                        <a:rPr lang="en-GB" sz="950" dirty="0" err="1"/>
                        <a:t>relatórios</a:t>
                      </a:r>
                      <a:r>
                        <a:rPr lang="en-GB" sz="950" dirty="0"/>
                        <a:t> </a:t>
                      </a:r>
                      <a:r>
                        <a:rPr lang="en-GB" sz="950" dirty="0" err="1"/>
                        <a:t>qualitativos</a:t>
                      </a:r>
                      <a:r>
                        <a:rPr lang="en-GB" sz="950" dirty="0"/>
                        <a:t>.</a:t>
                      </a:r>
                      <a:endParaRPr lang="en-US" sz="95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1819296614"/>
                  </a:ext>
                </a:extLst>
              </a:tr>
            </a:tbl>
          </a:graphicData>
        </a:graphic>
      </p:graphicFrame>
      <p:sp>
        <p:nvSpPr>
          <p:cNvPr id="3" name="TextBox 2">
            <a:extLst>
              <a:ext uri="{FF2B5EF4-FFF2-40B4-BE49-F238E27FC236}">
                <a16:creationId xmlns:a16="http://schemas.microsoft.com/office/drawing/2014/main" id="{882AEA29-0FDF-4996-7B56-41B512FCA3FF}"/>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sp>
        <p:nvSpPr>
          <p:cNvPr id="4" name="Rectangle 3">
            <a:extLst>
              <a:ext uri="{FF2B5EF4-FFF2-40B4-BE49-F238E27FC236}">
                <a16:creationId xmlns:a16="http://schemas.microsoft.com/office/drawing/2014/main" id="{6CCB6185-17E2-A2F6-2041-F06A834AB61C}"/>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B877DD60-9E38-53DE-D52C-9D3285753AC2}"/>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69</a:t>
            </a:fld>
            <a:endParaRPr lang="en-GB" dirty="0"/>
          </a:p>
        </p:txBody>
      </p:sp>
    </p:spTree>
    <p:extLst>
      <p:ext uri="{BB962C8B-B14F-4D97-AF65-F5344CB8AC3E}">
        <p14:creationId xmlns:p14="http://schemas.microsoft.com/office/powerpoint/2010/main" val="63682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334790" y="890653"/>
            <a:ext cx="8474978" cy="5564316"/>
          </a:xfrm>
        </p:spPr>
        <p:txBody>
          <a:bodyPr wrap="none" lIns="0" tIns="0" rIns="0" bIns="0" numCol="2" spcCol="252000" anchor="t">
            <a:noAutofit/>
          </a:bodyPr>
          <a:lstStyle/>
          <a:p>
            <a:pPr algn="l">
              <a:lnSpc>
                <a:spcPts val="1600"/>
              </a:lnSpc>
              <a:spcBef>
                <a:spcPts val="0"/>
              </a:spcBef>
              <a:defRPr sz="1250">
                <a:solidFill>
                  <a:srgbClr val="103A71"/>
                </a:solidFill>
                <a:latin typeface="Arial" panose="020B0604020202020204" pitchFamily="34" charset="0"/>
                <a:cs typeface="Arial" panose="020B0604020202020204" pitchFamily="34" charset="0"/>
              </a:defRPr>
            </a:pPr>
            <a:r>
              <a:rPr lang="pt-PT" sz="1100" dirty="0"/>
              <a:t>O ToC apresentado abaixo faz parte de um esforço concertado </a:t>
            </a:r>
            <a:r>
              <a:rPr lang="pt-PT" sz="1100" b="1" dirty="0"/>
              <a:t>do Programa Holandês de </a:t>
            </a:r>
            <a:r>
              <a:rPr lang="pt-PT" sz="1100" b="1" i="1" dirty="0"/>
              <a:t>Ação contra Minas e Munições de Fragmentação (MACMP) e do Programa </a:t>
            </a:r>
            <a:r>
              <a:rPr lang="pt-PT" sz="1100" b="1" dirty="0"/>
              <a:t> </a:t>
            </a:r>
            <a:r>
              <a:rPr lang="pt-PT" sz="1100" b="1" i="1" dirty="0"/>
              <a:t>Global de Ação contra Minas do Reino Unido (GMAP) </a:t>
            </a:r>
            <a:r>
              <a:rPr lang="pt-PT" sz="1100" b="1" dirty="0"/>
              <a:t>para alinhar melhor a comunidade de doadores </a:t>
            </a:r>
            <a:r>
              <a:rPr lang="pt-PT" sz="1100" dirty="0"/>
              <a:t>em torno de objetivos e indicadores partilhados de ação contra minas, trazendo </a:t>
            </a:r>
            <a:r>
              <a:rPr lang="pt-PT" sz="1100" b="1" dirty="0"/>
              <a:t>maior coerência ao setor </a:t>
            </a:r>
            <a:r>
              <a:rPr lang="pt-PT" sz="1100" dirty="0"/>
              <a:t>em geral. Como tal, </a:t>
            </a:r>
            <a:r>
              <a:rPr lang="pt-PT" sz="1100" b="1" dirty="0"/>
              <a:t>o ToC captura todo o setor </a:t>
            </a:r>
            <a:r>
              <a:rPr lang="pt-PT" sz="1100" dirty="0"/>
              <a:t>e </a:t>
            </a:r>
            <a:r>
              <a:rPr lang="pt-PT" sz="1100" b="1" dirty="0"/>
              <a:t>não se espera que qualquer parte interessada cubra necessariamente todas as atividades de uma só vez</a:t>
            </a:r>
            <a:r>
              <a:rPr lang="pt-PT" sz="1100" dirty="0"/>
              <a:t>.</a:t>
            </a:r>
            <a:br>
              <a:rPr lang="pt-PT" sz="1100" dirty="0">
                <a:solidFill>
                  <a:srgbClr val="103A71"/>
                </a:solidFill>
                <a:latin typeface="Arial" panose="020B0604020202020204" pitchFamily="34" charset="0"/>
                <a:cs typeface="Arial" panose="020B0604020202020204" pitchFamily="34" charset="0"/>
              </a:rPr>
            </a:br>
            <a:r>
              <a:rPr lang="pt-PT" sz="1100" dirty="0"/>
              <a:t> </a:t>
            </a:r>
            <a:br>
              <a:rPr lang="pt-PT" sz="1100" dirty="0">
                <a:solidFill>
                  <a:srgbClr val="103A71"/>
                </a:solidFill>
                <a:latin typeface="Arial" panose="020B0604020202020204" pitchFamily="34" charset="0"/>
                <a:cs typeface="Arial" panose="020B0604020202020204" pitchFamily="34" charset="0"/>
              </a:rPr>
            </a:br>
            <a:r>
              <a:rPr lang="pt-PT" sz="1100" dirty="0"/>
              <a:t>O desenvolvimento de um ToC partilhado é uma contribuição importante para alinhar os objetivos das diferentes partes interessadas em todo o setor para um </a:t>
            </a:r>
            <a:r>
              <a:rPr lang="pt-PT" sz="1100" b="1" dirty="0"/>
              <a:t>maior impacto coletivo</a:t>
            </a:r>
            <a:r>
              <a:rPr lang="pt-PT" sz="1100" dirty="0"/>
              <a:t>, mas também é importante para </a:t>
            </a:r>
            <a:r>
              <a:rPr lang="pt-PT" sz="1100" b="1" dirty="0"/>
              <a:t>alinhar os indicadores entre os </a:t>
            </a:r>
            <a:r>
              <a:rPr lang="pt-PT" sz="1100" dirty="0"/>
              <a:t>programas dos Países Baixos e do Reino Unido. Com o tempo, isso pode aliviar a carga de relatórios sobre implementadores e melhorar a capacidade do setor de compartilhar, agregar e comparar dados – </a:t>
            </a:r>
            <a:r>
              <a:rPr lang="pt-PT" sz="1100" b="1" dirty="0"/>
              <a:t>apoiando o setor a usar melhor sua base de evidências disponível.</a:t>
            </a:r>
            <a:br>
              <a:rPr lang="pt-PT" sz="1100" b="1" dirty="0">
                <a:solidFill>
                  <a:srgbClr val="103A71"/>
                </a:solidFill>
                <a:latin typeface="Arial" panose="020B0604020202020204" pitchFamily="34" charset="0"/>
                <a:cs typeface="Arial" panose="020B0604020202020204" pitchFamily="34" charset="0"/>
              </a:rPr>
            </a:br>
            <a:br>
              <a:rPr lang="pt-PT" sz="1100" dirty="0">
                <a:solidFill>
                  <a:srgbClr val="103A71"/>
                </a:solidFill>
                <a:latin typeface="Arial" panose="020B0604020202020204" pitchFamily="34" charset="0"/>
                <a:cs typeface="Arial" panose="020B0604020202020204" pitchFamily="34" charset="0"/>
              </a:rPr>
            </a:br>
            <a:r>
              <a:rPr lang="pt-PT" sz="1100" dirty="0"/>
              <a:t> Como um ToC em todo o setor que cruza todos os pilares da ação da mina, </a:t>
            </a:r>
            <a:r>
              <a:rPr lang="pt-PT" sz="1100" b="1" dirty="0"/>
              <a:t>o ToC é necessariamente complexo </a:t>
            </a:r>
            <a:r>
              <a:rPr lang="pt-PT" sz="1100" dirty="0"/>
              <a:t>e é projetado para </a:t>
            </a:r>
            <a:r>
              <a:rPr lang="pt-PT" sz="1100" b="1" dirty="0"/>
              <a:t>aumentar a visibilidade das conexões estratégicas entre os diferentes pilares da ação da mina, </a:t>
            </a:r>
            <a:r>
              <a:rPr lang="pt-PT" sz="1100" dirty="0"/>
              <a:t>que coletivamente melhoram. O seu objetivo, portanto, é </a:t>
            </a:r>
            <a:r>
              <a:rPr lang="pt-PT" sz="1100" b="1" dirty="0"/>
              <a:t>incentivar o pensamento estratégico em todo o setor </a:t>
            </a:r>
            <a:r>
              <a:rPr lang="pt-PT" sz="1100" dirty="0"/>
              <a:t>e a </a:t>
            </a:r>
            <a:r>
              <a:rPr lang="pt-PT" sz="1100" b="1" dirty="0"/>
              <a:t>responsabilidade coletiva para maximizar o sucesso do setor</a:t>
            </a:r>
            <a:r>
              <a:rPr lang="pt-PT" sz="1100" dirty="0"/>
              <a:t>. </a:t>
            </a:r>
            <a:br>
              <a:rPr lang="pt-PT" sz="1100" dirty="0">
                <a:solidFill>
                  <a:srgbClr val="103A71"/>
                </a:solidFill>
                <a:latin typeface="Arial" panose="020B0604020202020204" pitchFamily="34" charset="0"/>
                <a:cs typeface="Arial" panose="020B0604020202020204" pitchFamily="34" charset="0"/>
              </a:rPr>
            </a:br>
            <a:r>
              <a:rPr lang="pt-PT" sz="1100" dirty="0"/>
              <a:t>O diapositivo a seguir fornece o diagrama ToC de todo o setor - seguido por uma explicação, para facilitar a compreensão e é explicado ao longo do resto do guia. O ToC é organizado horizontalmente de acordo com as atividades comuns do setor de ação de minas, com a advocacia vista como uma atividade integrada.</a:t>
            </a:r>
            <a:br>
              <a:rPr lang="pt-PT" sz="1100" dirty="0">
                <a:solidFill>
                  <a:srgbClr val="103A71"/>
                </a:solidFill>
                <a:latin typeface="Arial" panose="020B0604020202020204" pitchFamily="34" charset="0"/>
                <a:cs typeface="Arial" panose="020B0604020202020204" pitchFamily="34" charset="0"/>
              </a:rPr>
            </a:br>
            <a:br>
              <a:rPr lang="pt-PT" sz="1100" dirty="0">
                <a:solidFill>
                  <a:srgbClr val="103A71"/>
                </a:solidFill>
                <a:latin typeface="Arial" panose="020B0604020202020204" pitchFamily="34" charset="0"/>
                <a:cs typeface="Arial" panose="020B0604020202020204" pitchFamily="34" charset="0"/>
              </a:rPr>
            </a:br>
            <a:r>
              <a:rPr lang="pt-PT" sz="1100" dirty="0"/>
              <a:t> Verticalmente, o diagrama ilustra as ligações entre atividades, resultados e impacto, com uma visão abrangente.</a:t>
            </a:r>
            <a:br>
              <a:rPr lang="pt-PT" sz="1100" dirty="0">
                <a:solidFill>
                  <a:srgbClr val="103A71"/>
                </a:solidFill>
                <a:latin typeface="Arial" panose="020B0604020202020204" pitchFamily="34" charset="0"/>
                <a:cs typeface="Arial" panose="020B0604020202020204" pitchFamily="34" charset="0"/>
              </a:rPr>
            </a:br>
            <a:br>
              <a:rPr lang="pt-PT" sz="1100" dirty="0">
                <a:solidFill>
                  <a:srgbClr val="103A71"/>
                </a:solidFill>
                <a:latin typeface="Arial" panose="020B0604020202020204" pitchFamily="34" charset="0"/>
                <a:cs typeface="Arial" panose="020B0604020202020204" pitchFamily="34" charset="0"/>
              </a:rPr>
            </a:br>
            <a:r>
              <a:rPr lang="pt-PT" sz="1100" dirty="0"/>
              <a:t> Na parte inferior do diagrama está um conjunto de princípios que sustentam o sucesso do setor, por exemplo, colocando os interesses das comunidades mais vulneráveis no centro</a:t>
            </a:r>
            <a:br>
              <a:rPr lang="pt-PT" sz="1100" dirty="0">
                <a:solidFill>
                  <a:srgbClr val="103A71"/>
                </a:solidFill>
                <a:latin typeface="Arial" panose="020B0604020202020204" pitchFamily="34" charset="0"/>
                <a:cs typeface="Arial" panose="020B0604020202020204" pitchFamily="34" charset="0"/>
              </a:rPr>
            </a:br>
            <a:br>
              <a:rPr lang="pt-PT" sz="1100" dirty="0">
                <a:solidFill>
                  <a:srgbClr val="103A71"/>
                </a:solidFill>
                <a:latin typeface="Arial" panose="020B0604020202020204" pitchFamily="34" charset="0"/>
                <a:cs typeface="Arial" panose="020B0604020202020204" pitchFamily="34" charset="0"/>
              </a:rPr>
            </a:br>
            <a:r>
              <a:rPr lang="pt-PT" sz="1100" dirty="0"/>
              <a:t> do diagrama estão as Autoridades Nacionais (AN), que incluem as Autoridades Nacionais de Ação de Minas (NMAA). As AN são consideradas parte integrante do sucesso do setor e têm um efeito de amplificação que pode aumentar a qualidade de todos os resultados em todo o setor. </a:t>
            </a:r>
            <a:br>
              <a:rPr lang="pt-PT" sz="1100" dirty="0">
                <a:solidFill>
                  <a:srgbClr val="103A71"/>
                </a:solidFill>
                <a:latin typeface="Arial" panose="020B0604020202020204" pitchFamily="34" charset="0"/>
                <a:cs typeface="Arial" panose="020B0604020202020204" pitchFamily="34" charset="0"/>
              </a:rPr>
            </a:br>
            <a:br>
              <a:rPr lang="pt-PT" sz="1100" dirty="0">
                <a:solidFill>
                  <a:srgbClr val="103A71"/>
                </a:solidFill>
                <a:latin typeface="Arial" panose="020B0604020202020204" pitchFamily="34" charset="0"/>
                <a:cs typeface="Arial" panose="020B0604020202020204" pitchFamily="34" charset="0"/>
              </a:rPr>
            </a:br>
            <a:r>
              <a:rPr lang="pt-PT" sz="1100" dirty="0"/>
              <a:t>As linhas no diagrama indicam onde há uma relação entre uma parte do diagrama e outra. Normalmente, representam onde uma ou mais saídas podem estar ligadas a diferentes resultados e como as combinações desses resultados servem a diferentes impactos.</a:t>
            </a:r>
            <a:endParaRPr lang="pt-PT" sz="1100"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54E4384-4B57-4316-8B7D-210E5B6C6769}"/>
              </a:ext>
            </a:extLst>
          </p:cNvPr>
          <p:cNvSpPr/>
          <p:nvPr/>
        </p:nvSpPr>
        <p:spPr>
          <a:xfrm>
            <a:off x="246185" y="277684"/>
            <a:ext cx="11614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000">
                <a:solidFill>
                  <a:srgbClr val="103A71"/>
                </a:solidFill>
                <a:latin typeface="Arial" panose="020B0604020202020204" pitchFamily="34" charset="0"/>
                <a:cs typeface="Arial" panose="020B0604020202020204" pitchFamily="34" charset="0"/>
              </a:defRPr>
            </a:pPr>
            <a:r>
              <a:rPr kumimoji="0" sz="20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Visão</a:t>
            </a:r>
            <a:r>
              <a:rPr kumimoji="0"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Geral</a:t>
            </a:r>
            <a:r>
              <a:rPr kumimoji="0"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Teoria da </a:t>
            </a:r>
            <a:r>
              <a:rPr kumimoji="0" sz="20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Mudança</a:t>
            </a:r>
            <a:r>
              <a:rPr kumimoji="0"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benefícios</a:t>
            </a:r>
            <a:r>
              <a:rPr kumimoji="0"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20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uma</a:t>
            </a:r>
            <a:r>
              <a:rPr kumimoji="0"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abordagem</a:t>
            </a:r>
            <a:r>
              <a:rPr kumimoji="0"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setorial</a:t>
            </a:r>
            <a:endParaRPr kumimoji="0" lang="en-US"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D40D10F6-A12F-2E47-9EFD-D9FCD9865B1A}"/>
              </a:ext>
            </a:extLst>
          </p:cNvPr>
          <p:cNvGrpSpPr/>
          <p:nvPr/>
        </p:nvGrpSpPr>
        <p:grpSpPr>
          <a:xfrm>
            <a:off x="8899962" y="890653"/>
            <a:ext cx="3051053" cy="6042224"/>
            <a:chOff x="8851923" y="1231022"/>
            <a:chExt cx="3051053" cy="6042224"/>
          </a:xfrm>
        </p:grpSpPr>
        <p:sp>
          <p:nvSpPr>
            <p:cNvPr id="19" name="Rectangle 18">
              <a:extLst>
                <a:ext uri="{FF2B5EF4-FFF2-40B4-BE49-F238E27FC236}">
                  <a16:creationId xmlns:a16="http://schemas.microsoft.com/office/drawing/2014/main" id="{85AAEE8D-DC1E-B847-AB61-E370FE32DC5E}"/>
                </a:ext>
              </a:extLst>
            </p:cNvPr>
            <p:cNvSpPr/>
            <p:nvPr/>
          </p:nvSpPr>
          <p:spPr>
            <a:xfrm>
              <a:off x="8932177" y="1231022"/>
              <a:ext cx="2970799" cy="5564316"/>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Graphic 7" descr="Checkmark with solid fill">
              <a:extLst>
                <a:ext uri="{FF2B5EF4-FFF2-40B4-BE49-F238E27FC236}">
                  <a16:creationId xmlns:a16="http://schemas.microsoft.com/office/drawing/2014/main" id="{DD2B688A-4629-464A-884A-D02C432556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4271" y="1697803"/>
              <a:ext cx="371684" cy="371684"/>
            </a:xfrm>
            <a:prstGeom prst="rect">
              <a:avLst/>
            </a:prstGeom>
          </p:spPr>
        </p:pic>
        <p:sp>
          <p:nvSpPr>
            <p:cNvPr id="13" name="TextBox 12">
              <a:extLst>
                <a:ext uri="{FF2B5EF4-FFF2-40B4-BE49-F238E27FC236}">
                  <a16:creationId xmlns:a16="http://schemas.microsoft.com/office/drawing/2014/main" id="{EAAC18F2-41E6-40DA-A461-57253D92DA17}"/>
                </a:ext>
              </a:extLst>
            </p:cNvPr>
            <p:cNvSpPr txBox="1"/>
            <p:nvPr/>
          </p:nvSpPr>
          <p:spPr>
            <a:xfrm>
              <a:off x="8851923" y="1307223"/>
              <a:ext cx="297079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500" b="1">
                  <a:solidFill>
                    <a:prstClr val="white"/>
                  </a:solidFill>
                  <a:latin typeface="Arial" panose="020B0604020202020204" pitchFamily="34" charset="0"/>
                  <a:cs typeface="Arial" panose="020B0604020202020204" pitchFamily="34" charset="0"/>
                </a:defRPr>
              </a:pPr>
              <a:r>
                <a:rPr kumimoji="0" sz="15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Benefícios</a:t>
              </a:r>
              <a:r>
                <a:rPr kumimoji="0"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um </a:t>
              </a:r>
              <a:r>
                <a:rPr kumimoji="0" sz="15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ToC</a:t>
              </a:r>
              <a:r>
                <a:rPr kumimoji="0"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sz="15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nível</a:t>
              </a:r>
              <a:r>
                <a:rPr kumimoji="0"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setorial</a:t>
              </a:r>
              <a:endParaRPr kumimoji="0" lang="en-GB"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A15976-CEE3-4C4C-B22F-DC6D6691BC8B}"/>
                </a:ext>
              </a:extLst>
            </p:cNvPr>
            <p:cNvSpPr txBox="1"/>
            <p:nvPr/>
          </p:nvSpPr>
          <p:spPr>
            <a:xfrm>
              <a:off x="9425955" y="1640935"/>
              <a:ext cx="2270746"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Alinhamento</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das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partes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interessadas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em</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torno</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objetivos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comuns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Responsabilidade</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coletiva</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acrescida</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pela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consecução</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desses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objetivos</a:t>
              </a:r>
              <a:endPar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Capacidade</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distinguir</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entre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falha</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teoria</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falha</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implementação</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aprendizagem</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responsabilidade</a:t>
              </a:r>
              <a:endPar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sz="1500">
                  <a:solidFill>
                    <a:prstClr val="white"/>
                  </a:solidFill>
                  <a:latin typeface="Arial" panose="020B0604020202020204" pitchFamily="34" charset="0"/>
                  <a:cs typeface="Arial" panose="020B0604020202020204" pitchFamily="34" charset="0"/>
                </a:defRPr>
              </a:pP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Informar</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indicadores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comuns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racionalizar</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relatórios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utilizar</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melhor</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dados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factuais</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em</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todo</a:t>
              </a:r>
              <a:r>
                <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a:t>
              </a:r>
              <a:r>
                <a:rPr kumimoji="0"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setor</a:t>
              </a:r>
              <a:endParaRPr kumimoji="0"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 name="Graphic 19" descr="Checkmark with solid fill">
              <a:extLst>
                <a:ext uri="{FF2B5EF4-FFF2-40B4-BE49-F238E27FC236}">
                  <a16:creationId xmlns:a16="http://schemas.microsoft.com/office/drawing/2014/main" id="{A0435B2B-B8AA-0E4E-9A00-2D305762A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417" y="2600164"/>
              <a:ext cx="371684" cy="371684"/>
            </a:xfrm>
            <a:prstGeom prst="rect">
              <a:avLst/>
            </a:prstGeom>
          </p:spPr>
        </p:pic>
        <p:pic>
          <p:nvPicPr>
            <p:cNvPr id="21" name="Graphic 20" descr="Checkmark with solid fill">
              <a:extLst>
                <a:ext uri="{FF2B5EF4-FFF2-40B4-BE49-F238E27FC236}">
                  <a16:creationId xmlns:a16="http://schemas.microsoft.com/office/drawing/2014/main" id="{E989BDD5-8ED6-3449-900A-833A9D253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7855" y="3721505"/>
              <a:ext cx="371684" cy="371684"/>
            </a:xfrm>
            <a:prstGeom prst="rect">
              <a:avLst/>
            </a:prstGeom>
          </p:spPr>
        </p:pic>
        <p:pic>
          <p:nvPicPr>
            <p:cNvPr id="22" name="Graphic 21" descr="Checkmark with solid fill">
              <a:extLst>
                <a:ext uri="{FF2B5EF4-FFF2-40B4-BE49-F238E27FC236}">
                  <a16:creationId xmlns:a16="http://schemas.microsoft.com/office/drawing/2014/main" id="{209FC80D-6A21-504D-9E72-F08DD0971E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417" y="5144316"/>
              <a:ext cx="371684" cy="371684"/>
            </a:xfrm>
            <a:prstGeom prst="rect">
              <a:avLst/>
            </a:prstGeom>
          </p:spPr>
        </p:pic>
      </p:grpSp>
      <p:sp>
        <p:nvSpPr>
          <p:cNvPr id="3" name="Slide Number Placeholder 5">
            <a:extLst>
              <a:ext uri="{FF2B5EF4-FFF2-40B4-BE49-F238E27FC236}">
                <a16:creationId xmlns:a16="http://schemas.microsoft.com/office/drawing/2014/main" id="{373BE4F1-14E9-8643-A813-D462588605C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4750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7EAC4B0F-83D9-D0E9-CAFA-AECF8BA5AE27}"/>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a:noFill/>
                </a:ln>
                <a:solidFill>
                  <a:srgbClr val="103A71"/>
                </a:solidFill>
                <a:effectLst/>
                <a:uLnTx/>
                <a:uFillTx/>
                <a:latin typeface="Arial" panose="020B0604020202020204" pitchFamily="34" charset="0"/>
                <a:ea typeface="+mn-ea"/>
                <a:cs typeface="Arial" panose="020B0604020202020204" pitchFamily="34" charset="0"/>
              </a:defRPr>
            </a:pPr>
            <a:r>
              <a:t>Indicadores de saída propostos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AA2A2D5-B946-5BDF-77A6-510A9977CB8C}"/>
              </a:ext>
            </a:extLst>
          </p:cNvPr>
          <p:cNvSpPr txBox="1"/>
          <p:nvPr/>
        </p:nvSpPr>
        <p:spPr>
          <a:xfrm>
            <a:off x="5943600" y="223977"/>
            <a:ext cx="5887617"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100" b="1" kern="1200">
                <a:ln>
                  <a:noFill/>
                </a:ln>
                <a:solidFill>
                  <a:srgbClr val="002060"/>
                </a:solidFill>
                <a:effectLst/>
                <a:uLnTx/>
                <a:uFillTx/>
                <a:latin typeface="Arial" panose="020B0604020202020204" pitchFamily="34" charset="0"/>
                <a:ea typeface="+mn-ea"/>
                <a:cs typeface="+mn-cs"/>
              </a:defRPr>
            </a:pPr>
            <a:r>
              <a:t>Os principais indicadores (mínimos) necessários são mostrados em negrito</a:t>
            </a:r>
          </a:p>
        </p:txBody>
      </p:sp>
      <p:graphicFrame>
        <p:nvGraphicFramePr>
          <p:cNvPr id="8" name="Table 7">
            <a:extLst>
              <a:ext uri="{FF2B5EF4-FFF2-40B4-BE49-F238E27FC236}">
                <a16:creationId xmlns:a16="http://schemas.microsoft.com/office/drawing/2014/main" id="{E7F71B25-5AF0-3109-6A65-983DE6B886BA}"/>
              </a:ext>
            </a:extLst>
          </p:cNvPr>
          <p:cNvGraphicFramePr>
            <a:graphicFrameLocks noGrp="1"/>
          </p:cNvGraphicFramePr>
          <p:nvPr>
            <p:extLst>
              <p:ext uri="{D42A27DB-BD31-4B8C-83A1-F6EECF244321}">
                <p14:modId xmlns:p14="http://schemas.microsoft.com/office/powerpoint/2010/main" val="275027130"/>
              </p:ext>
            </p:extLst>
          </p:nvPr>
        </p:nvGraphicFramePr>
        <p:xfrm>
          <a:off x="408992" y="699078"/>
          <a:ext cx="11325808" cy="4372372"/>
        </p:xfrm>
        <a:graphic>
          <a:graphicData uri="http://schemas.openxmlformats.org/drawingml/2006/table">
            <a:tbl>
              <a:tblPr>
                <a:tableStyleId>{5C22544A-7EE6-4342-B048-85BDC9FD1C3A}</a:tableStyleId>
              </a:tblPr>
              <a:tblGrid>
                <a:gridCol w="620929">
                  <a:extLst>
                    <a:ext uri="{9D8B030D-6E8A-4147-A177-3AD203B41FA5}">
                      <a16:colId xmlns:a16="http://schemas.microsoft.com/office/drawing/2014/main" val="2444992060"/>
                    </a:ext>
                  </a:extLst>
                </a:gridCol>
                <a:gridCol w="3780204">
                  <a:extLst>
                    <a:ext uri="{9D8B030D-6E8A-4147-A177-3AD203B41FA5}">
                      <a16:colId xmlns:a16="http://schemas.microsoft.com/office/drawing/2014/main" val="1465436851"/>
                    </a:ext>
                  </a:extLst>
                </a:gridCol>
                <a:gridCol w="1038225">
                  <a:extLst>
                    <a:ext uri="{9D8B030D-6E8A-4147-A177-3AD203B41FA5}">
                      <a16:colId xmlns:a16="http://schemas.microsoft.com/office/drawing/2014/main" val="496408445"/>
                    </a:ext>
                  </a:extLst>
                </a:gridCol>
                <a:gridCol w="933450">
                  <a:extLst>
                    <a:ext uri="{9D8B030D-6E8A-4147-A177-3AD203B41FA5}">
                      <a16:colId xmlns:a16="http://schemas.microsoft.com/office/drawing/2014/main" val="1985946543"/>
                    </a:ext>
                  </a:extLst>
                </a:gridCol>
                <a:gridCol w="1076325">
                  <a:extLst>
                    <a:ext uri="{9D8B030D-6E8A-4147-A177-3AD203B41FA5}">
                      <a16:colId xmlns:a16="http://schemas.microsoft.com/office/drawing/2014/main" val="3314135407"/>
                    </a:ext>
                  </a:extLst>
                </a:gridCol>
                <a:gridCol w="3876675">
                  <a:extLst>
                    <a:ext uri="{9D8B030D-6E8A-4147-A177-3AD203B41FA5}">
                      <a16:colId xmlns:a16="http://schemas.microsoft.com/office/drawing/2014/main" val="4223557902"/>
                    </a:ext>
                  </a:extLst>
                </a:gridCol>
              </a:tblGrid>
              <a:tr h="424872">
                <a:tc>
                  <a:txBody>
                    <a:bodyPr/>
                    <a:lstStyle/>
                    <a:p>
                      <a:pPr algn="l" rtl="0" fontAlgn="ctr">
                        <a:defRPr sz="1100" b="1">
                          <a:solidFill>
                            <a:schemeClr val="bg1"/>
                          </a:solidFill>
                          <a:effectLst/>
                          <a:latin typeface="Arial" panose="020B0604020202020204" pitchFamily="34" charset="0"/>
                        </a:defRPr>
                      </a:pPr>
                      <a:r>
                        <a:t>N.O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Indicador </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Origem</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Proprietário</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Frequência</a:t>
                      </a:r>
                    </a:p>
                  </a:txBody>
                  <a:tcPr marL="72000" marR="7620" marT="7620" marB="0" anchor="ctr">
                    <a:solidFill>
                      <a:schemeClr val="accent6"/>
                    </a:solidFill>
                  </a:tcPr>
                </a:tc>
                <a:tc>
                  <a:txBody>
                    <a:bodyPr/>
                    <a:lstStyle/>
                    <a:p>
                      <a:pPr algn="l" rtl="0" fontAlgn="ctr">
                        <a:defRPr sz="1100" b="1">
                          <a:solidFill>
                            <a:schemeClr val="bg1"/>
                          </a:solidFill>
                          <a:effectLst/>
                          <a:latin typeface="Arial" panose="020B0604020202020204" pitchFamily="34" charset="0"/>
                        </a:defRPr>
                      </a:pPr>
                      <a:r>
                        <a:t>Descrição </a:t>
                      </a:r>
                    </a:p>
                  </a:txBody>
                  <a:tcPr marL="72000" marR="7620" marT="7620" marB="0" anchor="ctr">
                    <a:solidFill>
                      <a:schemeClr val="accent6"/>
                    </a:solidFill>
                  </a:tcPr>
                </a:tc>
                <a:extLst>
                  <a:ext uri="{0D108BD9-81ED-4DB2-BD59-A6C34878D82A}">
                    <a16:rowId xmlns:a16="http://schemas.microsoft.com/office/drawing/2014/main" val="1051011031"/>
                  </a:ext>
                </a:extLst>
              </a:tr>
              <a:tr h="333566">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sz="1100" b="1">
                          <a:solidFill>
                            <a:schemeClr val="bg1"/>
                          </a:solidFill>
                          <a:effectLst/>
                          <a:latin typeface="Arial" panose="020B0604020202020204" pitchFamily="34" charset="0"/>
                        </a:defRPr>
                      </a:pPr>
                      <a:r>
                        <a:t>Resultado 7: Aumento da consciencialização sobre os riscos de explosivos</a:t>
                      </a:r>
                      <a:endParaRPr lang="en-GB" sz="1100" b="1" i="0" u="none" strike="noStrike" dirty="0">
                        <a:solidFill>
                          <a:schemeClr val="bg1"/>
                        </a:solidFill>
                        <a:effectLst/>
                        <a:latin typeface="Arial" panose="020B0604020202020204" pitchFamily="34" charset="0"/>
                      </a:endParaRP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7509031"/>
                  </a:ext>
                </a:extLst>
              </a:tr>
              <a:tr h="573806">
                <a:tc>
                  <a:txBody>
                    <a:bodyPr/>
                    <a:lstStyle/>
                    <a:p>
                      <a:pPr algn="ctr" fontAlgn="ctr">
                        <a:defRPr sz="1000" b="1">
                          <a:solidFill>
                            <a:srgbClr val="002060"/>
                          </a:solidFill>
                          <a:effectLst/>
                          <a:latin typeface="Arial" panose="020B0604020202020204" pitchFamily="34" charset="0"/>
                        </a:defRPr>
                      </a:pPr>
                      <a:r>
                        <a:rPr sz="950"/>
                        <a:t>OP-7.1</a:t>
                      </a:r>
                    </a:p>
                  </a:txBody>
                  <a:tcPr marL="0" marR="36000" marT="108000" marB="108000"/>
                </a:tc>
                <a:tc>
                  <a:txBody>
                    <a:bodyPr/>
                    <a:lstStyle/>
                    <a:p>
                      <a:pPr algn="l" rtl="0" fontAlgn="ctr">
                        <a:defRPr sz="1000" b="1">
                          <a:solidFill>
                            <a:srgbClr val="002060"/>
                          </a:solidFill>
                          <a:effectLst/>
                          <a:latin typeface="Arial" panose="020B0604020202020204" pitchFamily="34" charset="0"/>
                        </a:defRPr>
                      </a:pPr>
                      <a:r>
                        <a:rPr sz="950"/>
                        <a:t>Número de sessões EORE realizadas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IMSMA, autorrelato</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A definição de uma sessão e os participantes apropriados são específicos do contexto e devem ser baseados no público-alvo e naqueles em risco, incluindo idade, sexo e localidade.  </a:t>
                      </a:r>
                      <a:endParaRPr lang="en-US" sz="95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2055179302"/>
                  </a:ext>
                </a:extLst>
              </a:tr>
              <a:tr h="723014">
                <a:tc>
                  <a:txBody>
                    <a:bodyPr/>
                    <a:lstStyle/>
                    <a:p>
                      <a:pPr algn="ctr" fontAlgn="ctr">
                        <a:defRPr sz="1000" b="1">
                          <a:solidFill>
                            <a:srgbClr val="002060"/>
                          </a:solidFill>
                          <a:effectLst/>
                          <a:latin typeface="Arial" panose="020B0604020202020204" pitchFamily="34" charset="0"/>
                        </a:defRPr>
                      </a:pPr>
                      <a:r>
                        <a:rPr sz="950"/>
                        <a:t>OP-7.2</a:t>
                      </a:r>
                    </a:p>
                  </a:txBody>
                  <a:tcPr marL="0" marR="36000" marT="108000" marB="108000"/>
                </a:tc>
                <a:tc>
                  <a:txBody>
                    <a:bodyPr/>
                    <a:lstStyle/>
                    <a:p>
                      <a:pPr algn="l" rtl="0" fontAlgn="ctr">
                        <a:defRPr sz="1000" b="1">
                          <a:solidFill>
                            <a:srgbClr val="002060"/>
                          </a:solidFill>
                          <a:effectLst/>
                          <a:latin typeface="Arial" panose="020B0604020202020204" pitchFamily="34" charset="0"/>
                        </a:defRPr>
                      </a:pPr>
                      <a:r>
                        <a:rPr sz="950"/>
                        <a:t>Número de beneficiários diretos das sessões da EORE (SADDD) </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IMSMA, autorrelato</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Tenha em conta que o requisito mínimo de dados IMAS 5.10 é SADD e não SADDD. (ou seja, não desagregado por deficiência)</a:t>
                      </a:r>
                      <a:endParaRPr lang="en-US" sz="95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177493847"/>
                  </a:ext>
                </a:extLst>
              </a:tr>
              <a:tr h="446568">
                <a:tc>
                  <a:txBody>
                    <a:bodyPr/>
                    <a:lstStyle/>
                    <a:p>
                      <a:pPr algn="ctr" fontAlgn="ctr">
                        <a:defRPr sz="1000" b="1">
                          <a:solidFill>
                            <a:srgbClr val="002060"/>
                          </a:solidFill>
                          <a:effectLst/>
                          <a:latin typeface="Arial" panose="020B0604020202020204" pitchFamily="34" charset="0"/>
                        </a:defRPr>
                      </a:pPr>
                      <a:r>
                        <a:rPr sz="950"/>
                        <a:t>OP-7.3</a:t>
                      </a:r>
                    </a:p>
                  </a:txBody>
                  <a:tcPr marL="0" marR="36000" marT="108000" marB="108000"/>
                </a:tc>
                <a:tc>
                  <a:txBody>
                    <a:bodyPr/>
                    <a:lstStyle/>
                    <a:p>
                      <a:pPr algn="l" rtl="0" fontAlgn="ctr">
                        <a:defRPr sz="1000" b="1">
                          <a:solidFill>
                            <a:srgbClr val="002060"/>
                          </a:solidFill>
                          <a:effectLst/>
                          <a:latin typeface="Arial" panose="020B0604020202020204" pitchFamily="34" charset="0"/>
                        </a:defRPr>
                      </a:pPr>
                      <a:r>
                        <a:rPr sz="950"/>
                        <a:t>Número de beneficiários indiretos da EORE (através de outros programas EORE)</a:t>
                      </a:r>
                    </a:p>
                  </a:txBody>
                  <a:tcPr marL="72000" marR="36000" marT="108000" marB="108000"/>
                </a:tc>
                <a:tc>
                  <a:txBody>
                    <a:bodyPr/>
                    <a:lstStyle/>
                    <a:p>
                      <a:pPr algn="l" fontAlgn="ctr">
                        <a:defRPr sz="1000">
                          <a:solidFill>
                            <a:srgbClr val="002060"/>
                          </a:solidFill>
                          <a:effectLst/>
                          <a:latin typeface="Arial" panose="020B0604020202020204" pitchFamily="34" charset="0"/>
                        </a:defRPr>
                      </a:pPr>
                      <a:r>
                        <a:rPr sz="950"/>
                        <a:t>IMSMA, autorrelato</a:t>
                      </a:r>
                    </a:p>
                    <a:p>
                      <a:pPr algn="l" fontAlgn="b">
                        <a:defRPr sz="1000">
                          <a:solidFill>
                            <a:srgbClr val="002060"/>
                          </a:solidFill>
                          <a:effectLst/>
                          <a:latin typeface="Arial" panose="020B0604020202020204" pitchFamily="34" charset="0"/>
                        </a:defRPr>
                      </a:pPr>
                      <a:r>
                        <a:rPr sz="950"/>
                        <a:t> </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fontAlgn="b">
                        <a:defRPr sz="1000">
                          <a:solidFill>
                            <a:srgbClr val="002060"/>
                          </a:solidFill>
                          <a:effectLst/>
                          <a:latin typeface="Arial" panose="020B0604020202020204" pitchFamily="34" charset="0"/>
                        </a:defRPr>
                      </a:pPr>
                      <a:r>
                        <a:rPr sz="950"/>
                        <a:t>IP, NA</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fontAlgn="b">
                        <a:defRPr sz="1000">
                          <a:solidFill>
                            <a:srgbClr val="002060"/>
                          </a:solidFill>
                          <a:effectLst/>
                          <a:latin typeface="Arial" panose="020B0604020202020204" pitchFamily="34" charset="0"/>
                        </a:defRPr>
                      </a:pPr>
                      <a:r>
                        <a:rPr sz="950"/>
                        <a:t>Trimestralmente</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fontAlgn="b">
                        <a:defRPr sz="1000">
                          <a:solidFill>
                            <a:srgbClr val="002060"/>
                          </a:solidFill>
                          <a:effectLst/>
                          <a:latin typeface="Arial" panose="020B0604020202020204" pitchFamily="34" charset="0"/>
                        </a:defRPr>
                      </a:pPr>
                      <a:r>
                        <a:rPr sz="950"/>
                        <a:t>ref IMAS 5.10</a:t>
                      </a:r>
                      <a:endParaRPr lang="en-US" sz="95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517437338"/>
                  </a:ext>
                </a:extLst>
              </a:tr>
              <a:tr h="4465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OP-7.4</a:t>
                      </a:r>
                    </a:p>
                  </a:txBody>
                  <a:tcPr marL="0" marR="36000" marT="108000" marB="108000"/>
                </a:tc>
                <a:tc>
                  <a:txBody>
                    <a:bodyPr/>
                    <a:lstStyle/>
                    <a:p>
                      <a:pPr>
                        <a:defRPr sz="1000" kern="1200">
                          <a:solidFill>
                            <a:srgbClr val="002060"/>
                          </a:solidFill>
                          <a:effectLst/>
                          <a:latin typeface="Arial" panose="020B0604020202020204" pitchFamily="34" charset="0"/>
                          <a:ea typeface="+mn-ea"/>
                          <a:cs typeface="+mn-cs"/>
                        </a:defRPr>
                      </a:pPr>
                      <a:r>
                        <a:rPr sz="950"/>
                        <a:t>Aumento do conhecimento da EORE % dos beneficiários da EORE inquiridos, mostrando uma melhoria nas pontuações antes/após a inquérito da EORE</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defRPr sz="1000">
                          <a:solidFill>
                            <a:srgbClr val="002060"/>
                          </a:solidFill>
                          <a:effectLst/>
                          <a:latin typeface="Arial" panose="020B0604020202020204" pitchFamily="34" charset="0"/>
                        </a:defRPr>
                      </a:pPr>
                      <a:r>
                        <a:rPr sz="950"/>
                        <a:t>EORE pré e pós-inquéritos</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defRPr sz="1000">
                          <a:solidFill>
                            <a:srgbClr val="002060"/>
                          </a:solidFill>
                          <a:effectLst/>
                          <a:latin typeface="Arial" panose="020B0604020202020204" pitchFamily="34" charset="0"/>
                        </a:defRPr>
                      </a:pPr>
                      <a:r>
                        <a:rPr sz="950"/>
                        <a:t>PD (Processamento de dados)</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defRPr sz="1000">
                          <a:solidFill>
                            <a:srgbClr val="002060"/>
                          </a:solidFill>
                          <a:effectLst/>
                          <a:latin typeface="Arial" panose="020B0604020202020204" pitchFamily="34" charset="0"/>
                        </a:defRPr>
                      </a:pPr>
                      <a:r>
                        <a:rPr sz="950"/>
                        <a:t>Trimestralmente</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defRPr sz="1000">
                          <a:solidFill>
                            <a:srgbClr val="002060"/>
                          </a:solidFill>
                          <a:effectLst/>
                          <a:latin typeface="Arial" panose="020B0604020202020204" pitchFamily="34" charset="0"/>
                        </a:defRPr>
                      </a:pPr>
                      <a:r>
                        <a:rPr sz="950"/>
                        <a:t>Melhoria na pontuação do nível de conhecimento antes da sessão do EORE e imediatamente após a sessão do EORE</a:t>
                      </a:r>
                      <a:endParaRPr lang="en-US" sz="95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163981489"/>
                  </a:ext>
                </a:extLst>
              </a:tr>
              <a:tr h="4465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sz="1000">
                          <a:solidFill>
                            <a:srgbClr val="002060"/>
                          </a:solidFill>
                          <a:effectLst/>
                          <a:latin typeface="Arial" panose="020B0604020202020204" pitchFamily="34" charset="0"/>
                        </a:defRPr>
                      </a:pPr>
                      <a:r>
                        <a:rPr sz="950"/>
                        <a:t>OP-7.5</a:t>
                      </a:r>
                    </a:p>
                  </a:txBody>
                  <a:tcPr marL="0" marR="36000" marT="108000" marB="108000"/>
                </a:tc>
                <a:tc>
                  <a:txBody>
                    <a:bodyPr/>
                    <a:lstStyle/>
                    <a:p>
                      <a:pPr algn="l" rtl="0" fontAlgn="ctr">
                        <a:defRPr sz="1000">
                          <a:solidFill>
                            <a:srgbClr val="002060"/>
                          </a:solidFill>
                          <a:effectLst/>
                          <a:latin typeface="Arial" panose="020B0604020202020204" pitchFamily="34" charset="0"/>
                        </a:defRPr>
                      </a:pPr>
                      <a:r>
                        <a:rPr sz="950"/>
                        <a:t>Número de relatórios de artilharia explosiva (relatados pelas comunidades)</a:t>
                      </a: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IMSMA</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Nenhum(a)</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a:t>Trimestralmente</a:t>
                      </a:r>
                      <a:endParaRPr lang="en-US" sz="95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defRPr sz="1000">
                          <a:solidFill>
                            <a:srgbClr val="002060"/>
                          </a:solidFill>
                          <a:effectLst/>
                          <a:latin typeface="Arial" panose="020B0604020202020204" pitchFamily="34" charset="0"/>
                        </a:defRPr>
                      </a:pPr>
                      <a:r>
                        <a:rPr sz="950" dirty="0"/>
                        <a:t>Um </a:t>
                      </a:r>
                      <a:r>
                        <a:rPr sz="950" dirty="0" err="1"/>
                        <a:t>aumento</a:t>
                      </a:r>
                      <a:r>
                        <a:rPr sz="950" dirty="0"/>
                        <a:t> no </a:t>
                      </a:r>
                      <a:r>
                        <a:rPr sz="950" dirty="0" err="1"/>
                        <a:t>número</a:t>
                      </a:r>
                      <a:r>
                        <a:rPr sz="950" dirty="0"/>
                        <a:t> de </a:t>
                      </a:r>
                      <a:r>
                        <a:rPr sz="950" dirty="0" err="1"/>
                        <a:t>explosivos</a:t>
                      </a:r>
                      <a:r>
                        <a:rPr sz="950" dirty="0"/>
                        <a:t> </a:t>
                      </a:r>
                      <a:r>
                        <a:rPr sz="950" dirty="0" err="1"/>
                        <a:t>relatados</a:t>
                      </a:r>
                      <a:r>
                        <a:rPr sz="950" dirty="0"/>
                        <a:t> </a:t>
                      </a:r>
                      <a:r>
                        <a:rPr sz="950" dirty="0" err="1"/>
                        <a:t>demonstra</a:t>
                      </a:r>
                      <a:r>
                        <a:rPr sz="950" dirty="0"/>
                        <a:t> </a:t>
                      </a:r>
                      <a:r>
                        <a:rPr sz="950" dirty="0" err="1"/>
                        <a:t>uma</a:t>
                      </a:r>
                      <a:r>
                        <a:rPr sz="950" dirty="0"/>
                        <a:t> </a:t>
                      </a:r>
                      <a:r>
                        <a:rPr sz="950" dirty="0" err="1"/>
                        <a:t>maior</a:t>
                      </a:r>
                      <a:r>
                        <a:rPr sz="950" dirty="0"/>
                        <a:t> </a:t>
                      </a:r>
                      <a:r>
                        <a:rPr sz="950" dirty="0" err="1"/>
                        <a:t>consciencialização</a:t>
                      </a:r>
                      <a:r>
                        <a:rPr sz="950" dirty="0"/>
                        <a:t> </a:t>
                      </a:r>
                      <a:r>
                        <a:rPr sz="950" dirty="0" err="1"/>
                        <a:t>sobre</a:t>
                      </a:r>
                      <a:r>
                        <a:rPr sz="950" dirty="0"/>
                        <a:t> o </a:t>
                      </a:r>
                      <a:r>
                        <a:rPr sz="950" dirty="0" err="1"/>
                        <a:t>risco</a:t>
                      </a:r>
                      <a:r>
                        <a:rPr sz="950" dirty="0"/>
                        <a:t>. Se </a:t>
                      </a:r>
                      <a:r>
                        <a:rPr sz="950" dirty="0" err="1"/>
                        <a:t>estes</a:t>
                      </a:r>
                      <a:r>
                        <a:rPr sz="950" dirty="0"/>
                        <a:t> dados </a:t>
                      </a:r>
                      <a:r>
                        <a:rPr sz="950" dirty="0" err="1"/>
                        <a:t>estiverem</a:t>
                      </a:r>
                      <a:r>
                        <a:rPr sz="950" dirty="0"/>
                        <a:t> </a:t>
                      </a:r>
                      <a:r>
                        <a:rPr sz="950" dirty="0" err="1"/>
                        <a:t>disponíveis</a:t>
                      </a:r>
                      <a:r>
                        <a:rPr sz="950" dirty="0"/>
                        <a:t> a </a:t>
                      </a:r>
                      <a:r>
                        <a:rPr sz="950" dirty="0" err="1"/>
                        <a:t>partir</a:t>
                      </a:r>
                      <a:r>
                        <a:rPr sz="950" dirty="0"/>
                        <a:t> de </a:t>
                      </a:r>
                      <a:r>
                        <a:rPr sz="950" dirty="0" err="1"/>
                        <a:t>uma</a:t>
                      </a:r>
                      <a:r>
                        <a:rPr sz="950" dirty="0"/>
                        <a:t> </a:t>
                      </a:r>
                      <a:r>
                        <a:rPr sz="950" dirty="0" err="1"/>
                        <a:t>autoridade</a:t>
                      </a:r>
                      <a:r>
                        <a:rPr sz="950" dirty="0"/>
                        <a:t> </a:t>
                      </a:r>
                      <a:r>
                        <a:rPr sz="950" dirty="0" err="1"/>
                        <a:t>nacional</a:t>
                      </a:r>
                      <a:r>
                        <a:rPr sz="950" dirty="0"/>
                        <a:t> </a:t>
                      </a:r>
                      <a:r>
                        <a:rPr sz="950" dirty="0" err="1"/>
                        <a:t>ou</a:t>
                      </a:r>
                      <a:r>
                        <a:rPr sz="950" dirty="0"/>
                        <a:t> de um </a:t>
                      </a:r>
                      <a:r>
                        <a:rPr sz="950" dirty="0" err="1"/>
                        <a:t>parceiro</a:t>
                      </a:r>
                      <a:r>
                        <a:rPr sz="950" dirty="0"/>
                        <a:t> de </a:t>
                      </a:r>
                      <a:r>
                        <a:rPr sz="950" dirty="0" err="1"/>
                        <a:t>execução</a:t>
                      </a:r>
                      <a:r>
                        <a:rPr sz="950" dirty="0"/>
                        <a:t>, </a:t>
                      </a:r>
                      <a:r>
                        <a:rPr sz="950" dirty="0" err="1"/>
                        <a:t>podem</a:t>
                      </a:r>
                      <a:r>
                        <a:rPr sz="950" dirty="0"/>
                        <a:t> ser </a:t>
                      </a:r>
                      <a:r>
                        <a:rPr sz="950" dirty="0" err="1"/>
                        <a:t>comunicados</a:t>
                      </a:r>
                      <a:r>
                        <a:rPr sz="950" dirty="0"/>
                        <a:t> </a:t>
                      </a:r>
                      <a:r>
                        <a:rPr sz="950" dirty="0" err="1"/>
                        <a:t>trimestralmente</a:t>
                      </a:r>
                      <a:r>
                        <a:rPr sz="950" dirty="0"/>
                        <a:t>, se for </a:t>
                      </a:r>
                      <a:r>
                        <a:rPr sz="950" dirty="0" err="1"/>
                        <a:t>mais</a:t>
                      </a:r>
                      <a:r>
                        <a:rPr sz="950" dirty="0"/>
                        <a:t> </a:t>
                      </a:r>
                      <a:r>
                        <a:rPr sz="950" dirty="0" err="1"/>
                        <a:t>difícil</a:t>
                      </a:r>
                      <a:r>
                        <a:rPr sz="950" dirty="0"/>
                        <a:t> de </a:t>
                      </a:r>
                      <a:r>
                        <a:rPr sz="950" dirty="0" err="1"/>
                        <a:t>os</a:t>
                      </a:r>
                      <a:r>
                        <a:rPr sz="950" dirty="0"/>
                        <a:t> </a:t>
                      </a:r>
                      <a:r>
                        <a:rPr sz="950" dirty="0" err="1"/>
                        <a:t>obter</a:t>
                      </a:r>
                      <a:r>
                        <a:rPr sz="950" dirty="0"/>
                        <a:t>, </a:t>
                      </a:r>
                      <a:r>
                        <a:rPr sz="950" dirty="0" err="1"/>
                        <a:t>podem</a:t>
                      </a:r>
                      <a:r>
                        <a:rPr sz="950" dirty="0"/>
                        <a:t> ser </a:t>
                      </a:r>
                      <a:r>
                        <a:rPr sz="950" dirty="0" err="1"/>
                        <a:t>recolhidos</a:t>
                      </a:r>
                      <a:r>
                        <a:rPr sz="950" dirty="0"/>
                        <a:t> </a:t>
                      </a:r>
                      <a:r>
                        <a:rPr sz="950" dirty="0" err="1"/>
                        <a:t>através</a:t>
                      </a:r>
                      <a:r>
                        <a:rPr sz="950" dirty="0"/>
                        <a:t> de </a:t>
                      </a:r>
                      <a:r>
                        <a:rPr sz="950" dirty="0" err="1"/>
                        <a:t>uma</a:t>
                      </a:r>
                      <a:r>
                        <a:rPr sz="950" dirty="0"/>
                        <a:t> </a:t>
                      </a:r>
                      <a:r>
                        <a:rPr sz="950" dirty="0" err="1"/>
                        <a:t>avaliação</a:t>
                      </a:r>
                      <a:r>
                        <a:rPr sz="950" dirty="0"/>
                        <a:t> </a:t>
                      </a:r>
                      <a:endParaRPr lang="en-US" sz="95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3460364028"/>
                  </a:ext>
                </a:extLst>
              </a:tr>
            </a:tbl>
          </a:graphicData>
        </a:graphic>
      </p:graphicFrame>
      <p:sp>
        <p:nvSpPr>
          <p:cNvPr id="2" name="Slide Number Placeholder 5">
            <a:extLst>
              <a:ext uri="{FF2B5EF4-FFF2-40B4-BE49-F238E27FC236}">
                <a16:creationId xmlns:a16="http://schemas.microsoft.com/office/drawing/2014/main" id="{0FA0B2C2-A780-AAB7-7E4A-E7646E7B6453}"/>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70</a:t>
            </a:fld>
            <a:endParaRPr lang="en-GB" dirty="0"/>
          </a:p>
        </p:txBody>
      </p:sp>
    </p:spTree>
    <p:extLst>
      <p:ext uri="{BB962C8B-B14F-4D97-AF65-F5344CB8AC3E}">
        <p14:creationId xmlns:p14="http://schemas.microsoft.com/office/powerpoint/2010/main" val="690004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81A8F-DB8F-6E48-8AB3-CFE218FABBF2}"/>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Arial" panose="020B0604020202020204" pitchFamily="34" charset="0"/>
            </a:endParaRPr>
          </a:p>
        </p:txBody>
      </p:sp>
      <p:pic>
        <p:nvPicPr>
          <p:cNvPr id="3" name="Picture 2" descr="Diagram  Description automatically generated">
            <a:extLst>
              <a:ext uri="{FF2B5EF4-FFF2-40B4-BE49-F238E27FC236}">
                <a16:creationId xmlns:a16="http://schemas.microsoft.com/office/drawing/2014/main" id="{D8541F63-BC28-2345-9B8E-488D9C67EB7C}"/>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87D6D511-7E43-8844-B3D5-0F2CF1B852ED}"/>
              </a:ext>
            </a:extLst>
          </p:cNvPr>
          <p:cNvSpPr txBox="1"/>
          <p:nvPr/>
        </p:nvSpPr>
        <p:spPr>
          <a:xfrm>
            <a:off x="995680" y="2081463"/>
            <a:ext cx="10200640" cy="1200329"/>
          </a:xfrm>
          <a:prstGeom prst="rect">
            <a:avLst/>
          </a:prstGeom>
          <a:noFill/>
        </p:spPr>
        <p:txBody>
          <a:bodyPr wrap="square">
            <a:spAutoFit/>
          </a:bodyPr>
          <a:lstStyle/>
          <a:p>
            <a:pPr>
              <a:defRPr sz="3600" b="1">
                <a:solidFill>
                  <a:srgbClr val="103A71"/>
                </a:solidFill>
                <a:latin typeface="Arial" panose="020B0604020202020204" pitchFamily="34" charset="0"/>
                <a:cs typeface="Arial" panose="020B0604020202020204" pitchFamily="34" charset="0"/>
              </a:defRPr>
            </a:pPr>
            <a:r>
              <a:t>Anexo B</a:t>
            </a:r>
          </a:p>
          <a:p>
            <a:pPr>
              <a:defRPr sz="3600" b="1">
                <a:solidFill>
                  <a:schemeClr val="bg1"/>
                </a:solidFill>
                <a:latin typeface="Arial" panose="020B0604020202020204" pitchFamily="34" charset="0"/>
                <a:cs typeface="Arial" panose="020B0604020202020204" pitchFamily="34" charset="0"/>
              </a:defRPr>
            </a:pPr>
            <a:r>
              <a:t>Pressupostos</a:t>
            </a:r>
          </a:p>
        </p:txBody>
      </p:sp>
    </p:spTree>
    <p:extLst>
      <p:ext uri="{BB962C8B-B14F-4D97-AF65-F5344CB8AC3E}">
        <p14:creationId xmlns:p14="http://schemas.microsoft.com/office/powerpoint/2010/main" val="4032611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6858000"/>
          </a:xfrm>
          <a:prstGeom prst="rect">
            <a:avLst/>
          </a:prstGeom>
          <a:solidFill>
            <a:srgbClr val="103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80846A12-CB56-489D-A7D2-02378FDB5AC4}"/>
              </a:ext>
            </a:extLst>
          </p:cNvPr>
          <p:cNvSpPr>
            <a:spLocks noGrp="1"/>
          </p:cNvSpPr>
          <p:nvPr>
            <p:ph type="ctrTitle"/>
          </p:nvPr>
        </p:nvSpPr>
        <p:spPr>
          <a:xfrm>
            <a:off x="994609" y="1085687"/>
            <a:ext cx="8351272" cy="5498432"/>
          </a:xfrm>
        </p:spPr>
        <p:txBody>
          <a:bodyPr anchor="t">
            <a:normAutofit/>
          </a:bodyPr>
          <a:lstStyle/>
          <a:p>
            <a:pPr algn="l">
              <a:lnSpc>
                <a:spcPct val="100000"/>
              </a:lnSpc>
              <a:spcAft>
                <a:spcPts val="1200"/>
              </a:spcAft>
              <a:defRPr>
                <a:latin typeface="Arial" panose="020B0604020202020204" pitchFamily="34" charset="0"/>
                <a:cs typeface="Arial" panose="020B0604020202020204" pitchFamily="34" charset="0"/>
              </a:defRPr>
            </a:pPr>
            <a:r>
              <a:rPr sz="2700" b="1">
                <a:solidFill>
                  <a:srgbClr val="BACB4E"/>
                </a:solidFill>
              </a:rPr>
              <a:t>Pressupostos</a:t>
            </a:r>
            <a:br>
              <a:rPr lang="en-US" sz="1800" u="none" strike="noStrike" baseline="0" dirty="0">
                <a:solidFill>
                  <a:srgbClr val="000000"/>
                </a:solidFill>
                <a:latin typeface="Arial" panose="020B0604020202020204" pitchFamily="34" charset="0"/>
              </a:rPr>
            </a:br>
            <a:br>
              <a:rPr lang="en-US" sz="1800" u="none" strike="noStrike" baseline="0" dirty="0">
                <a:solidFill>
                  <a:srgbClr val="000000"/>
                </a:solidFill>
                <a:latin typeface="Arial" panose="020B0604020202020204" pitchFamily="34" charset="0"/>
              </a:rPr>
            </a:br>
            <a:r>
              <a:rPr sz="1800">
                <a:solidFill>
                  <a:schemeClr val="bg1"/>
                </a:solidFill>
              </a:rPr>
              <a:t> Os pressupostos estabelecidos abaixo são tomados para sustentar a teoria da mudança. São as condições necessárias para que a mudança funcione, em teoria. </a:t>
            </a:r>
            <a:br>
              <a:rPr lang="en-US" sz="1800" u="none" strike="noStrike" baseline="0" dirty="0">
                <a:solidFill>
                  <a:schemeClr val="bg1"/>
                </a:solidFill>
                <a:latin typeface="Arial" panose="020B0604020202020204" pitchFamily="34" charset="0"/>
                <a:cs typeface="Arial" panose="020B0604020202020204" pitchFamily="34" charset="0"/>
              </a:rPr>
            </a:br>
            <a:br>
              <a:rPr lang="en-US" sz="1800" u="none" strike="noStrike" baseline="0" dirty="0">
                <a:solidFill>
                  <a:schemeClr val="bg1"/>
                </a:solidFill>
                <a:latin typeface="Arial" panose="020B0604020202020204" pitchFamily="34" charset="0"/>
                <a:cs typeface="Arial" panose="020B0604020202020204" pitchFamily="34" charset="0"/>
              </a:rPr>
            </a:br>
            <a:r>
              <a:rPr sz="1800">
                <a:solidFill>
                  <a:schemeClr val="bg1"/>
                </a:solidFill>
              </a:rPr>
              <a:t>As seguintes suposições foram agrupadas em três categorias: </a:t>
            </a:r>
            <a:br>
              <a:rPr lang="en-US" sz="1800" u="none" strike="noStrike" baseline="0" dirty="0">
                <a:solidFill>
                  <a:schemeClr val="bg1"/>
                </a:solidFill>
                <a:latin typeface="Arial" panose="020B0604020202020204" pitchFamily="34" charset="0"/>
                <a:cs typeface="Arial" panose="020B0604020202020204" pitchFamily="34" charset="0"/>
              </a:rPr>
            </a:br>
            <a:br>
              <a:rPr lang="en-US" sz="1800" u="none" strike="noStrike" baseline="0" dirty="0">
                <a:solidFill>
                  <a:schemeClr val="bg1"/>
                </a:solidFill>
                <a:latin typeface="Arial" panose="020B0604020202020204" pitchFamily="34" charset="0"/>
                <a:cs typeface="Arial" panose="020B0604020202020204" pitchFamily="34" charset="0"/>
              </a:rPr>
            </a:br>
            <a:r>
              <a:rPr sz="1800">
                <a:solidFill>
                  <a:schemeClr val="bg1"/>
                </a:solidFill>
              </a:rPr>
              <a:t>1) Suposições de atividades a resultados2</a:t>
            </a:r>
            <a:br>
              <a:rPr lang="en-US" sz="1800" u="none" strike="noStrike" baseline="0" dirty="0">
                <a:solidFill>
                  <a:schemeClr val="bg1"/>
                </a:solidFill>
                <a:latin typeface="Arial" panose="020B0604020202020204" pitchFamily="34" charset="0"/>
                <a:cs typeface="Arial" panose="020B0604020202020204" pitchFamily="34" charset="0"/>
              </a:rPr>
            </a:br>
            <a:r>
              <a:rPr sz="1800">
                <a:solidFill>
                  <a:schemeClr val="bg1"/>
                </a:solidFill>
              </a:rPr>
              <a:t>) Suposições de resultados a</a:t>
            </a:r>
            <a:br>
              <a:rPr lang="en-US" sz="1800" u="none" strike="noStrike" baseline="0" dirty="0">
                <a:solidFill>
                  <a:schemeClr val="bg1"/>
                </a:solidFill>
                <a:latin typeface="Arial" panose="020B0604020202020204" pitchFamily="34" charset="0"/>
                <a:cs typeface="Arial" panose="020B0604020202020204" pitchFamily="34" charset="0"/>
              </a:rPr>
            </a:br>
            <a:r>
              <a:rPr sz="1800">
                <a:solidFill>
                  <a:schemeClr val="bg1"/>
                </a:solidFill>
              </a:rPr>
              <a:t> resultados3) Suposições de resultados a impactos </a:t>
            </a:r>
            <a:br>
              <a:rPr lang="en-US" sz="1800" u="none" strike="noStrike" baseline="0" dirty="0">
                <a:solidFill>
                  <a:schemeClr val="bg1"/>
                </a:solidFill>
                <a:latin typeface="Arial" panose="020B0604020202020204" pitchFamily="34" charset="0"/>
                <a:cs typeface="Arial" panose="020B0604020202020204" pitchFamily="34" charset="0"/>
              </a:rPr>
            </a:br>
            <a:br>
              <a:rPr lang="en-US" sz="1800" u="none" strike="noStrike" baseline="0" dirty="0">
                <a:solidFill>
                  <a:schemeClr val="bg1"/>
                </a:solidFill>
                <a:latin typeface="Arial" panose="020B0604020202020204" pitchFamily="34" charset="0"/>
                <a:cs typeface="Arial" panose="020B0604020202020204" pitchFamily="34" charset="0"/>
              </a:rPr>
            </a:br>
            <a:r>
              <a:rPr sz="1800">
                <a:solidFill>
                  <a:schemeClr val="bg1"/>
                </a:solidFill>
              </a:rPr>
              <a:t>Esses três grupos existem </a:t>
            </a:r>
            <a:r>
              <a:rPr sz="1800" b="1">
                <a:solidFill>
                  <a:schemeClr val="bg1"/>
                </a:solidFill>
              </a:rPr>
              <a:t>além </a:t>
            </a:r>
            <a:r>
              <a:rPr sz="1800">
                <a:solidFill>
                  <a:schemeClr val="bg1"/>
                </a:solidFill>
              </a:rPr>
              <a:t>dos princípios subjacentes que sustentam toda a teoria da mudança em todos os níveis. </a:t>
            </a:r>
            <a:endParaRPr lang="en-GB" dirty="0">
              <a:solidFill>
                <a:schemeClr val="bg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9091C9B1-DF37-E757-9FDA-34832C6D754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72</a:t>
            </a:fld>
            <a:endParaRPr lang="en-GB" dirty="0"/>
          </a:p>
        </p:txBody>
      </p:sp>
    </p:spTree>
    <p:extLst>
      <p:ext uri="{BB962C8B-B14F-4D97-AF65-F5344CB8AC3E}">
        <p14:creationId xmlns:p14="http://schemas.microsoft.com/office/powerpoint/2010/main" val="233039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5BF-6F28-45FE-B78A-385242059350}"/>
              </a:ext>
            </a:extLst>
          </p:cNvPr>
          <p:cNvSpPr>
            <a:spLocks noGrp="1"/>
          </p:cNvSpPr>
          <p:nvPr>
            <p:ph type="ctrTitle"/>
          </p:nvPr>
        </p:nvSpPr>
        <p:spPr>
          <a:xfrm>
            <a:off x="337978" y="0"/>
            <a:ext cx="10363200" cy="597947"/>
          </a:xfrm>
        </p:spPr>
        <p:txBody>
          <a:bodyPr>
            <a:normAutofit/>
          </a:bodyPr>
          <a:lstStyle/>
          <a:p>
            <a:pPr algn="l">
              <a:defRPr sz="2400" b="1">
                <a:solidFill>
                  <a:srgbClr val="002060"/>
                </a:solidFill>
              </a:defRPr>
            </a:pPr>
            <a:r>
              <a:t>Premissas – Atividades para Resultados</a:t>
            </a:r>
            <a:endParaRPr lang="en-GB" sz="2400" b="1" dirty="0">
              <a:solidFill>
                <a:srgbClr val="002060"/>
              </a:solidFill>
            </a:endParaRPr>
          </a:p>
        </p:txBody>
      </p:sp>
      <p:sp>
        <p:nvSpPr>
          <p:cNvPr id="6" name="TextBox 5">
            <a:extLst>
              <a:ext uri="{FF2B5EF4-FFF2-40B4-BE49-F238E27FC236}">
                <a16:creationId xmlns:a16="http://schemas.microsoft.com/office/drawing/2014/main" id="{7A0798C3-4C3B-44F4-A0DD-B77312D3F4FC}"/>
              </a:ext>
            </a:extLst>
          </p:cNvPr>
          <p:cNvSpPr txBox="1"/>
          <p:nvPr/>
        </p:nvSpPr>
        <p:spPr>
          <a:xfrm>
            <a:off x="339907" y="647402"/>
            <a:ext cx="114646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defRPr>
            </a:pPr>
            <a:r>
              <a:t>As premissas que permitem que as atividades planeadas das contratadas produzam resultados previstos de </a:t>
            </a:r>
            <a:r>
              <a:rPr u="sng"/>
              <a:t>forma eficiente</a:t>
            </a:r>
            <a:r>
              <a:t> e pontual</a:t>
            </a:r>
          </a:p>
        </p:txBody>
      </p:sp>
      <p:graphicFrame>
        <p:nvGraphicFramePr>
          <p:cNvPr id="4" name="Table 3">
            <a:extLst>
              <a:ext uri="{FF2B5EF4-FFF2-40B4-BE49-F238E27FC236}">
                <a16:creationId xmlns:a16="http://schemas.microsoft.com/office/drawing/2014/main" id="{6C11AF50-3D74-76A4-5D13-8AAB3990F97C}"/>
              </a:ext>
            </a:extLst>
          </p:cNvPr>
          <p:cNvGraphicFramePr>
            <a:graphicFrameLocks noGrp="1"/>
          </p:cNvGraphicFramePr>
          <p:nvPr/>
        </p:nvGraphicFramePr>
        <p:xfrm>
          <a:off x="401782" y="982192"/>
          <a:ext cx="9667695" cy="4516116"/>
        </p:xfrm>
        <a:graphic>
          <a:graphicData uri="http://schemas.openxmlformats.org/drawingml/2006/table">
            <a:tbl>
              <a:tblPr firstRow="1" firstCol="1" bandRow="1">
                <a:tableStyleId>{5C22544A-7EE6-4342-B048-85BDC9FD1C3A}</a:tableStyleId>
              </a:tblPr>
              <a:tblGrid>
                <a:gridCol w="412651">
                  <a:extLst>
                    <a:ext uri="{9D8B030D-6E8A-4147-A177-3AD203B41FA5}">
                      <a16:colId xmlns:a16="http://schemas.microsoft.com/office/drawing/2014/main" val="1477569469"/>
                    </a:ext>
                  </a:extLst>
                </a:gridCol>
                <a:gridCol w="9255044">
                  <a:extLst>
                    <a:ext uri="{9D8B030D-6E8A-4147-A177-3AD203B41FA5}">
                      <a16:colId xmlns:a16="http://schemas.microsoft.com/office/drawing/2014/main" val="2922520185"/>
                    </a:ext>
                  </a:extLst>
                </a:gridCol>
              </a:tblGrid>
              <a:tr h="360000">
                <a:tc gridSpan="2">
                  <a:txBody>
                    <a:bodyPr/>
                    <a:lstStyle/>
                    <a:p>
                      <a:pPr>
                        <a:lnSpc>
                          <a:spcPct val="107000"/>
                        </a:lnSpc>
                        <a:spcAft>
                          <a:spcPts val="1200"/>
                        </a:spcAft>
                        <a:defRPr sz="1200" kern="1200">
                          <a:effectLst/>
                          <a:latin typeface="Arial" panose="020B0604020202020204" pitchFamily="34" charset="0"/>
                          <a:cs typeface="Arial" panose="020B0604020202020204" pitchFamily="34" charset="0"/>
                        </a:defRPr>
                      </a:pPr>
                      <a:r>
                        <a:t>Atividade para Resultado</a:t>
                      </a:r>
                      <a:endParaRPr lang="en-GB" sz="1200" b="0" i="0" dirty="0">
                        <a:effectLst/>
                        <a:latin typeface="Arial" panose="020B0604020202020204" pitchFamily="34" charset="0"/>
                        <a:cs typeface="Arial" panose="020B0604020202020204" pitchFamily="34" charset="0"/>
                      </a:endParaRPr>
                    </a:p>
                  </a:txBody>
                  <a:tcPr marL="216000" marR="68580" marT="9525" marB="0" anchor="ctr"/>
                </a:tc>
                <a:tc hMerge="1">
                  <a:txBody>
                    <a:bodyPr/>
                    <a:lstStyle/>
                    <a:p>
                      <a:pPr>
                        <a:lnSpc>
                          <a:spcPct val="107000"/>
                        </a:lnSpc>
                        <a:spcAft>
                          <a:spcPts val="1200"/>
                        </a:spcAft>
                        <a:defRPr sz="1400" kern="1200">
                          <a:effectLst/>
                          <a:latin typeface="Arial" panose="020B0604020202020204" pitchFamily="34" charset="0"/>
                          <a:cs typeface="Arial" panose="020B0604020202020204" pitchFamily="34" charset="0"/>
                        </a:defRPr>
                      </a:pPr>
                      <a:r>
                        <a:t>Atividade para Resultado</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133745357"/>
                  </a:ext>
                </a:extLst>
              </a:tr>
              <a:tr h="61540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defRPr sz="1000" kern="1200">
                          <a:solidFill>
                            <a:srgbClr val="002060"/>
                          </a:solidFill>
                          <a:effectLst/>
                          <a:latin typeface="Arial" panose="020B0604020202020204" pitchFamily="34" charset="0"/>
                          <a:cs typeface="Arial" panose="020B0604020202020204" pitchFamily="34" charset="0"/>
                        </a:defRPr>
                      </a:pPr>
                      <a:r>
                        <a:t>Os contratantes têm autoridade/acordos adequados com as autoridades nacionais para operar no país (MOU e/ou acreditação) durante a duração do projeto e as embaixadas de doadores relevantes apoiarão os parceiros de implementação na obtenção de MOU e aprovações/ autorizações nacionais para facilitar as operações.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095295902"/>
                  </a:ext>
                </a:extLst>
              </a:tr>
              <a:tr h="36000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2</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defRPr sz="1000" kern="1200">
                          <a:solidFill>
                            <a:srgbClr val="002060"/>
                          </a:solidFill>
                          <a:effectLst/>
                          <a:latin typeface="Arial" panose="020B0604020202020204" pitchFamily="34" charset="0"/>
                          <a:cs typeface="Arial" panose="020B0604020202020204" pitchFamily="34" charset="0"/>
                        </a:defRPr>
                      </a:pPr>
                      <a:r>
                        <a:t>As contratadas são capazes de gerar uma capacidade adequada no país em tempo hábil, incluindo a aquisição e importação de veículos e equipamentos críticos.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347457025"/>
                  </a:ext>
                </a:extLst>
              </a:tr>
              <a:tr h="360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3</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defRPr sz="1000" kern="1200">
                          <a:solidFill>
                            <a:srgbClr val="002060"/>
                          </a:solidFill>
                          <a:effectLst/>
                          <a:latin typeface="Arial" panose="020B0604020202020204" pitchFamily="34" charset="0"/>
                          <a:cs typeface="Arial" panose="020B0604020202020204" pitchFamily="34" charset="0"/>
                        </a:defRPr>
                      </a:pPr>
                      <a:r>
                        <a:t>Uma avaliação de capacidade e necessidades é realizada em parceria com a NMAA para desenvolver uma compreensão partilhada do apoio necessário.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272151340"/>
                  </a:ext>
                </a:extLst>
              </a:tr>
              <a:tr h="360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4</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defRPr sz="1000" kern="1200">
                          <a:solidFill>
                            <a:srgbClr val="002060"/>
                          </a:solidFill>
                          <a:effectLst/>
                          <a:latin typeface="Arial" panose="020B0604020202020204" pitchFamily="34" charset="0"/>
                          <a:cs typeface="Arial" panose="020B0604020202020204" pitchFamily="34" charset="0"/>
                        </a:defRPr>
                      </a:pPr>
                      <a:r>
                        <a:t>O trabalho não é interrompido por um evento natural, causado pelo homem ou perturbador e a situação política e de segurança permite que o trabalho continue ininterrupto.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2874258800"/>
                  </a:ext>
                </a:extLst>
              </a:tr>
              <a:tr h="360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5</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defRPr sz="1000">
                          <a:solidFill>
                            <a:srgbClr val="002060"/>
                          </a:solidFill>
                          <a:effectLst/>
                          <a:latin typeface="Arial" panose="020B0604020202020204" pitchFamily="34" charset="0"/>
                          <a:cs typeface="Arial" panose="020B0604020202020204" pitchFamily="34" charset="0"/>
                        </a:defRPr>
                      </a:pPr>
                      <a:r>
                        <a:t>O consenso e o apoio à destruição dos arsenais são fornecidos pelas autoridades necessárias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2417538500"/>
                  </a:ext>
                </a:extLst>
              </a:tr>
              <a:tr h="432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6</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defRPr sz="1000" kern="1200">
                          <a:solidFill>
                            <a:srgbClr val="002060"/>
                          </a:solidFill>
                          <a:effectLst/>
                          <a:latin typeface="Arial" panose="020B0604020202020204" pitchFamily="34" charset="0"/>
                          <a:cs typeface="Arial" panose="020B0604020202020204" pitchFamily="34" charset="0"/>
                        </a:defRPr>
                      </a:pPr>
                      <a:r>
                        <a:t>As informações provenientes das atividades (atividades NTS, TS, de apuramento e EORE) são registadas e conservadas e utilizadas para manter os padrões mínimos de gestão da informação para os registos da NMAA.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179549220"/>
                  </a:ext>
                </a:extLst>
              </a:tr>
              <a:tr h="432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7</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defRPr sz="1000" kern="1200">
                          <a:solidFill>
                            <a:srgbClr val="002060"/>
                          </a:solidFill>
                          <a:effectLst/>
                          <a:latin typeface="Arial" panose="020B0604020202020204" pitchFamily="34" charset="0"/>
                          <a:cs typeface="Arial" panose="020B0604020202020204" pitchFamily="34" charset="0"/>
                        </a:defRPr>
                      </a:pPr>
                      <a:r>
                        <a:t>Existe cooperação e coordenação entre os parceiros de implementação e outras partes interessadas (autoridades nacionais e provinciais, comunidades locais e forças de segurança relevantes)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1250612333"/>
                  </a:ext>
                </a:extLst>
              </a:tr>
              <a:tr h="360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8</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defRPr sz="1000" kern="1200">
                          <a:solidFill>
                            <a:srgbClr val="002060"/>
                          </a:solidFill>
                          <a:effectLst/>
                          <a:latin typeface="Arial" panose="020B0604020202020204" pitchFamily="34" charset="0"/>
                          <a:cs typeface="Arial" panose="020B0604020202020204" pitchFamily="34" charset="0"/>
                        </a:defRPr>
                      </a:pPr>
                      <a:r>
                        <a:t>As ANM têm vontade e autoridade políticas para melhorar a sua capacidade de regular e gerir programas de ação anti minas.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729665855"/>
                  </a:ext>
                </a:extLst>
              </a:tr>
              <a:tr h="360000">
                <a:tc>
                  <a:txBody>
                    <a:bodyPr/>
                    <a:lstStyle/>
                    <a:p>
                      <a:pPr algn="ctr">
                        <a:lnSpc>
                          <a:spcPct val="107000"/>
                        </a:lnSpc>
                        <a:spcAft>
                          <a:spcPts val="1200"/>
                        </a:spcAft>
                        <a:defRPr sz="1000">
                          <a:effectLst/>
                          <a:latin typeface="Arial" panose="020B0604020202020204" pitchFamily="34" charset="0"/>
                          <a:cs typeface="Arial" panose="020B0604020202020204" pitchFamily="34" charset="0"/>
                        </a:defRPr>
                      </a:pPr>
                      <a:r>
                        <a:t>9</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defRPr sz="1000" kern="1200">
                          <a:solidFill>
                            <a:srgbClr val="002060"/>
                          </a:solidFill>
                          <a:effectLst/>
                          <a:latin typeface="Arial" panose="020B0604020202020204" pitchFamily="34" charset="0"/>
                          <a:cs typeface="Arial" panose="020B0604020202020204" pitchFamily="34" charset="0"/>
                        </a:defRPr>
                      </a:pPr>
                      <a:r>
                        <a:t>A capacidade das NMAA de gerir programas de ação anti minas depende de apoio financeiro e técnico interno e/ou externo sustentado.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242808258"/>
                  </a:ext>
                </a:extLst>
              </a:tr>
              <a:tr h="36000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10</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Uma análise de risco de diferentes grupos demográficos de risco é conduzida, informada por evidências credíveis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1834180651"/>
                  </a:ext>
                </a:extLst>
              </a:tr>
            </a:tbl>
          </a:graphicData>
        </a:graphic>
      </p:graphicFrame>
      <p:sp>
        <p:nvSpPr>
          <p:cNvPr id="3" name="Slide Number Placeholder 5">
            <a:extLst>
              <a:ext uri="{FF2B5EF4-FFF2-40B4-BE49-F238E27FC236}">
                <a16:creationId xmlns:a16="http://schemas.microsoft.com/office/drawing/2014/main" id="{5F8A12C0-BA91-A7C2-CEFF-48B041E6827E}"/>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73</a:t>
            </a:fld>
            <a:endParaRPr lang="en-GB" dirty="0"/>
          </a:p>
        </p:txBody>
      </p:sp>
    </p:spTree>
    <p:extLst>
      <p:ext uri="{BB962C8B-B14F-4D97-AF65-F5344CB8AC3E}">
        <p14:creationId xmlns:p14="http://schemas.microsoft.com/office/powerpoint/2010/main" val="7010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5BF-6F28-45FE-B78A-385242059350}"/>
              </a:ext>
            </a:extLst>
          </p:cNvPr>
          <p:cNvSpPr>
            <a:spLocks noGrp="1"/>
          </p:cNvSpPr>
          <p:nvPr>
            <p:ph type="ctrTitle"/>
          </p:nvPr>
        </p:nvSpPr>
        <p:spPr>
          <a:xfrm>
            <a:off x="283029" y="0"/>
            <a:ext cx="10363200" cy="597947"/>
          </a:xfrm>
        </p:spPr>
        <p:txBody>
          <a:bodyPr>
            <a:normAutofit/>
          </a:bodyPr>
          <a:lstStyle/>
          <a:p>
            <a:pPr algn="l">
              <a:defRPr sz="2400" b="1">
                <a:solidFill>
                  <a:srgbClr val="002060"/>
                </a:solidFill>
              </a:defRPr>
            </a:pPr>
            <a:r>
              <a:t>Premissas – Saídas para Resultados</a:t>
            </a:r>
            <a:endParaRPr lang="en-GB" sz="2400" b="1" dirty="0">
              <a:solidFill>
                <a:srgbClr val="002060"/>
              </a:solidFill>
            </a:endParaRPr>
          </a:p>
        </p:txBody>
      </p:sp>
      <p:sp>
        <p:nvSpPr>
          <p:cNvPr id="6" name="TextBox 5">
            <a:extLst>
              <a:ext uri="{FF2B5EF4-FFF2-40B4-BE49-F238E27FC236}">
                <a16:creationId xmlns:a16="http://schemas.microsoft.com/office/drawing/2014/main" id="{7A0798C3-4C3B-44F4-A0DD-B77312D3F4FC}"/>
              </a:ext>
            </a:extLst>
          </p:cNvPr>
          <p:cNvSpPr txBox="1"/>
          <p:nvPr/>
        </p:nvSpPr>
        <p:spPr>
          <a:xfrm>
            <a:off x="283029" y="586260"/>
            <a:ext cx="114646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panose="020B0604020202020204" pitchFamily="34" charset="0"/>
                <a:ea typeface="Calibri" panose="020F0502020204030204" pitchFamily="34" charset="0"/>
              </a:defRPr>
            </a:pPr>
            <a:r>
              <a:rPr>
                <a:cs typeface="Arial" panose="020B0604020202020204" pitchFamily="34" charset="0"/>
              </a:rPr>
              <a:t>Os pressupostos que permitem que </a:t>
            </a:r>
            <a:r>
              <a:rPr>
                <a:cs typeface="+mn-cs"/>
              </a:rPr>
              <a:t>os resultados de uma atividade produzam um resultado </a:t>
            </a:r>
            <a:r>
              <a:rPr u="sng">
                <a:cs typeface="+mn-cs"/>
              </a:rPr>
              <a:t>eficaz</a:t>
            </a:r>
            <a:r>
              <a:rPr>
                <a:cs typeface="Arial" panose="020B0604020202020204" pitchFamily="34" charset="0"/>
              </a:rPr>
              <a:t>. </a:t>
            </a:r>
          </a:p>
        </p:txBody>
      </p:sp>
      <p:graphicFrame>
        <p:nvGraphicFramePr>
          <p:cNvPr id="3" name="Table 2">
            <a:extLst>
              <a:ext uri="{FF2B5EF4-FFF2-40B4-BE49-F238E27FC236}">
                <a16:creationId xmlns:a16="http://schemas.microsoft.com/office/drawing/2014/main" id="{7D69588C-AF57-8EE6-7B66-AAF7989EBE5E}"/>
              </a:ext>
            </a:extLst>
          </p:cNvPr>
          <p:cNvGraphicFramePr>
            <a:graphicFrameLocks noGrp="1"/>
          </p:cNvGraphicFramePr>
          <p:nvPr/>
        </p:nvGraphicFramePr>
        <p:xfrm>
          <a:off x="401782" y="982192"/>
          <a:ext cx="9667695" cy="5787975"/>
        </p:xfrm>
        <a:graphic>
          <a:graphicData uri="http://schemas.openxmlformats.org/drawingml/2006/table">
            <a:tbl>
              <a:tblPr firstRow="1" firstCol="1" bandRow="1">
                <a:tableStyleId>{5C22544A-7EE6-4342-B048-85BDC9FD1C3A}</a:tableStyleId>
              </a:tblPr>
              <a:tblGrid>
                <a:gridCol w="493400">
                  <a:extLst>
                    <a:ext uri="{9D8B030D-6E8A-4147-A177-3AD203B41FA5}">
                      <a16:colId xmlns:a16="http://schemas.microsoft.com/office/drawing/2014/main" val="2794097235"/>
                    </a:ext>
                  </a:extLst>
                </a:gridCol>
                <a:gridCol w="9174295">
                  <a:extLst>
                    <a:ext uri="{9D8B030D-6E8A-4147-A177-3AD203B41FA5}">
                      <a16:colId xmlns:a16="http://schemas.microsoft.com/office/drawing/2014/main" val="610655577"/>
                    </a:ext>
                  </a:extLst>
                </a:gridCol>
              </a:tblGrid>
              <a:tr h="360000">
                <a:tc gridSpan="2">
                  <a:txBody>
                    <a:bodyPr/>
                    <a:lstStyle/>
                    <a:p>
                      <a:pPr>
                        <a:lnSpc>
                          <a:spcPct val="107000"/>
                        </a:lnSpc>
                        <a:spcAft>
                          <a:spcPts val="800"/>
                        </a:spcAft>
                        <a:defRPr sz="1200">
                          <a:effectLst/>
                          <a:latin typeface="Arial" panose="020B0604020202020204" pitchFamily="34" charset="0"/>
                          <a:cs typeface="Arial" panose="020B0604020202020204" pitchFamily="34" charset="0"/>
                        </a:defRPr>
                      </a:pPr>
                      <a:r>
                        <a:t> Conclusão para Resultado</a:t>
                      </a:r>
                      <a:endParaRPr lang="en-GB" sz="1200" b="0" i="0" dirty="0">
                        <a:effectLst/>
                        <a:latin typeface="Arial" panose="020B0604020202020204" pitchFamily="34" charset="0"/>
                        <a:cs typeface="Arial" panose="020B0604020202020204" pitchFamily="34" charset="0"/>
                      </a:endParaRPr>
                    </a:p>
                  </a:txBody>
                  <a:tcPr marL="216000" marR="52051" marT="7229" marB="0" anchor="ctr"/>
                </a:tc>
                <a:tc hMerge="1">
                  <a:txBody>
                    <a:bodyPr/>
                    <a:lstStyle/>
                    <a:p>
                      <a:pPr>
                        <a:lnSpc>
                          <a:spcPct val="107000"/>
                        </a:lnSpc>
                        <a:spcAft>
                          <a:spcPts val="800"/>
                        </a:spcAft>
                        <a:defRPr sz="1400">
                          <a:effectLst/>
                          <a:latin typeface="Arial" panose="020B0604020202020204" pitchFamily="34" charset="0"/>
                          <a:cs typeface="Arial" panose="020B0604020202020204" pitchFamily="34" charset="0"/>
                        </a:defRPr>
                      </a:pPr>
                      <a:r>
                        <a:t>Conclusão para Resultado</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72000" marR="52051" marT="7229" marB="0" anchor="ctr"/>
                </a:tc>
                <a:extLst>
                  <a:ext uri="{0D108BD9-81ED-4DB2-BD59-A6C34878D82A}">
                    <a16:rowId xmlns:a16="http://schemas.microsoft.com/office/drawing/2014/main" val="1345323655"/>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informações armazenadas pelas autoridades nacionais e/ou pelos contratantes são utilizadas para dar prioridade aos terrenos para desalfandegamento com base em critérios claros e transparentes.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820009978"/>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12</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autoridades nacionais e/ou provinciais garantem que as terras libertadas sejam entregues aos potenciais beneficiários sem demora</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598366364"/>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13</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kern="1200">
                          <a:solidFill>
                            <a:srgbClr val="002060"/>
                          </a:solidFill>
                          <a:effectLst/>
                          <a:latin typeface="Arial" panose="020B0604020202020204" pitchFamily="34" charset="0"/>
                          <a:cs typeface="Arial" panose="020B0604020202020204" pitchFamily="34" charset="0"/>
                        </a:defRPr>
                      </a:pPr>
                      <a:r>
                        <a:t>O trabalho não é interrompido por um evento natural, causado pelo homem ou perturbador e a situação política e de segurança permite que o trabalho continue ininterrupto.</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874756587"/>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14</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Onde a terra já estiver em uso, a libertação levará a benefícios de segurança reais e percebidos.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1196201903"/>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15</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Outros fatores socioeconómicos que incentivam o comportamento de risco são atenuados.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053549391"/>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16</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partes interessadas fora do setor de ação de minas têm os recursos, mandato e oportunidade para coordenar e fornecer intervenções complementares à ação de minas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4170926853"/>
                  </a:ext>
                </a:extLst>
              </a:tr>
              <a:tr h="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17</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terras apuradas permanecem à disposição dos beneficiários e não estão sujeitas a expropriação ou confiscação de terras, em conformidade com o princípio subjacente para os beneficiários sensíveis aos conflitos e ao género e inclusivos.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444620424"/>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18</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Os implementadores locais têm a oportunidade de exercer liderança e fornecer cada vez mais serviços de ação de minas.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703124009"/>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19</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Após o TS, as pessoas de libertação e/ou EORE se sentem suficientemente confiantes de que a terra libertada é segura para uso</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3581012046"/>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20</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ANM têm vontade e autoridade políticas para melhorar a sua capacidade de regular e gerir programa(s) de ação anti minas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955884886"/>
                  </a:ext>
                </a:extLst>
              </a:tr>
              <a:tr h="436665">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embaixadas de doadores relevantes são plenamente informadas das atividades de ação de minas financiadas por doadores no país, capazes e dispostas a atuar como defensoras quando necessário, e estão alinhando a ação de minas aos interesses estratégicos dos cargos, garantindo a adicionalidade de valor.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775647736"/>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22</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Existe cooperação e coordenação entre os parceiros de implementação e outras partes interessadas (autoridades nacionais e provinciais, comunidades locais e forças de segurança relevantes)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4273278383"/>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23</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 capacidade das NMAA de gerir programas de ação anti minas depende de apoio financeiro e técnico interno e/ou externo sustentado.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3073943993"/>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24</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abordagens EORE são adaptadas a diferentes grupos de risco, informadas por análise baseada em evidências de comportamentos de risco.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1558861898"/>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25</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Alguns utilizadores finais têm capacidade para utilizar terrenos libertados sem assistência adicional.</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998921231"/>
                  </a:ext>
                </a:extLst>
              </a:tr>
              <a:tr h="288000">
                <a:tc>
                  <a:txBody>
                    <a:bodyPr/>
                    <a:lstStyle/>
                    <a:p>
                      <a:pPr algn="ctr">
                        <a:lnSpc>
                          <a:spcPct val="107000"/>
                        </a:lnSpc>
                        <a:spcAft>
                          <a:spcPts val="800"/>
                        </a:spcAft>
                        <a:defRPr sz="1000">
                          <a:effectLst/>
                          <a:latin typeface="Arial" panose="020B0604020202020204" pitchFamily="34" charset="0"/>
                          <a:cs typeface="Arial" panose="020B0604020202020204" pitchFamily="34" charset="0"/>
                        </a:defRPr>
                      </a:pPr>
                      <a:r>
                        <a:t>26</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NMAA podem influenciar a política e o planeamento nacionais fora do setor de ação de minas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1780979551"/>
                  </a:ext>
                </a:extLst>
              </a:tr>
            </a:tbl>
          </a:graphicData>
        </a:graphic>
      </p:graphicFrame>
      <p:sp>
        <p:nvSpPr>
          <p:cNvPr id="4" name="Slide Number Placeholder 5">
            <a:extLst>
              <a:ext uri="{FF2B5EF4-FFF2-40B4-BE49-F238E27FC236}">
                <a16:creationId xmlns:a16="http://schemas.microsoft.com/office/drawing/2014/main" id="{93044D5F-ED26-DCDA-33CC-3E5F59F786C1}"/>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74</a:t>
            </a:fld>
            <a:endParaRPr lang="en-GB" dirty="0"/>
          </a:p>
        </p:txBody>
      </p:sp>
    </p:spTree>
    <p:extLst>
      <p:ext uri="{BB962C8B-B14F-4D97-AF65-F5344CB8AC3E}">
        <p14:creationId xmlns:p14="http://schemas.microsoft.com/office/powerpoint/2010/main" val="2546485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D2455E-94D9-AAAB-4A93-EB0B0C049824}"/>
              </a:ext>
            </a:extLst>
          </p:cNvPr>
          <p:cNvSpPr txBox="1">
            <a:spLocks/>
          </p:cNvSpPr>
          <p:nvPr/>
        </p:nvSpPr>
        <p:spPr>
          <a:xfrm>
            <a:off x="283029" y="0"/>
            <a:ext cx="10363200" cy="597947"/>
          </a:xfrm>
          <a:prstGeom prst="rect">
            <a:avLst/>
          </a:prstGeom>
        </p:spPr>
        <p:txBody>
          <a:bodyPr vert="horz" lIns="91440" tIns="45720" rIns="91440" bIns="45720" anchor="b">
            <a:norm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l">
              <a:defRPr sz="2400">
                <a:solidFill>
                  <a:srgbClr val="002060"/>
                </a:solidFill>
                <a:latin typeface="Arial" panose="020B0604020202020204" pitchFamily="34" charset="0"/>
              </a:defRPr>
            </a:pPr>
            <a:r>
              <a:t>Premissas – Conclusões para Resultados</a:t>
            </a:r>
            <a:endParaRPr lang="en-GB" sz="2400" dirty="0">
              <a:solidFill>
                <a:srgbClr val="002060"/>
              </a:solidFill>
              <a:latin typeface="Arial" panose="020B0604020202020204" pitchFamily="34" charset="0"/>
            </a:endParaRPr>
          </a:p>
        </p:txBody>
      </p:sp>
      <p:sp>
        <p:nvSpPr>
          <p:cNvPr id="8" name="TextBox 7">
            <a:extLst>
              <a:ext uri="{FF2B5EF4-FFF2-40B4-BE49-F238E27FC236}">
                <a16:creationId xmlns:a16="http://schemas.microsoft.com/office/drawing/2014/main" id="{C7B5D864-F492-D54A-F087-75610EFB9DD6}"/>
              </a:ext>
            </a:extLst>
          </p:cNvPr>
          <p:cNvSpPr txBox="1"/>
          <p:nvPr/>
        </p:nvSpPr>
        <p:spPr>
          <a:xfrm>
            <a:off x="283029" y="586260"/>
            <a:ext cx="114646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sz="1200" kern="120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defRPr>
            </a:pPr>
            <a:r>
              <a:t>As premissas que permitem que os resultados ao longo do tempo alcancem a(s) mudança(ões) pretendida(s). </a:t>
            </a:r>
          </a:p>
        </p:txBody>
      </p:sp>
      <p:graphicFrame>
        <p:nvGraphicFramePr>
          <p:cNvPr id="2" name="Table 1">
            <a:extLst>
              <a:ext uri="{FF2B5EF4-FFF2-40B4-BE49-F238E27FC236}">
                <a16:creationId xmlns:a16="http://schemas.microsoft.com/office/drawing/2014/main" id="{491E4363-8DAF-01F9-7228-FE7DCF18B0D5}"/>
              </a:ext>
            </a:extLst>
          </p:cNvPr>
          <p:cNvGraphicFramePr>
            <a:graphicFrameLocks noGrp="1"/>
          </p:cNvGraphicFramePr>
          <p:nvPr/>
        </p:nvGraphicFramePr>
        <p:xfrm>
          <a:off x="401782" y="982192"/>
          <a:ext cx="9667695" cy="2848242"/>
        </p:xfrm>
        <a:graphic>
          <a:graphicData uri="http://schemas.openxmlformats.org/drawingml/2006/table">
            <a:tbl>
              <a:tblPr firstRow="1" firstCol="1" bandRow="1">
                <a:tableStyleId>{5C22544A-7EE6-4342-B048-85BDC9FD1C3A}</a:tableStyleId>
              </a:tblPr>
              <a:tblGrid>
                <a:gridCol w="496045">
                  <a:extLst>
                    <a:ext uri="{9D8B030D-6E8A-4147-A177-3AD203B41FA5}">
                      <a16:colId xmlns:a16="http://schemas.microsoft.com/office/drawing/2014/main" val="290856038"/>
                    </a:ext>
                  </a:extLst>
                </a:gridCol>
                <a:gridCol w="9171650">
                  <a:extLst>
                    <a:ext uri="{9D8B030D-6E8A-4147-A177-3AD203B41FA5}">
                      <a16:colId xmlns:a16="http://schemas.microsoft.com/office/drawing/2014/main" val="3474988437"/>
                    </a:ext>
                  </a:extLst>
                </a:gridCol>
              </a:tblGrid>
              <a:tr h="360000">
                <a:tc gridSpan="2">
                  <a:txBody>
                    <a:bodyPr/>
                    <a:lstStyle/>
                    <a:p>
                      <a:pPr marL="0" algn="l" defTabSz="914400" rtl="0" eaLnBrk="1" latinLnBrk="0" hangingPunct="1">
                        <a:lnSpc>
                          <a:spcPct val="107000"/>
                        </a:lnSpc>
                        <a:spcAft>
                          <a:spcPts val="1200"/>
                        </a:spcAft>
                        <a:defRPr sz="1200" b="1" kern="1200">
                          <a:solidFill>
                            <a:schemeClr val="lt1"/>
                          </a:solidFill>
                          <a:effectLst/>
                          <a:latin typeface="Arial" panose="020B0604020202020204" pitchFamily="34" charset="0"/>
                          <a:ea typeface="+mn-ea"/>
                          <a:cs typeface="Arial" panose="020B0604020202020204" pitchFamily="34" charset="0"/>
                        </a:defRPr>
                      </a:pPr>
                      <a:r>
                        <a:t>Resultado para Impacto </a:t>
                      </a:r>
                      <a:endParaRPr lang="en-GB" sz="1200" b="1" kern="1200" dirty="0">
                        <a:solidFill>
                          <a:schemeClr val="lt1"/>
                        </a:solidFill>
                        <a:effectLst/>
                        <a:latin typeface="Arial" panose="020B0604020202020204" pitchFamily="34" charset="0"/>
                        <a:ea typeface="+mn-ea"/>
                        <a:cs typeface="Arial" panose="020B0604020202020204" pitchFamily="34" charset="0"/>
                      </a:endParaRPr>
                    </a:p>
                  </a:txBody>
                  <a:tcPr marL="216000" marR="68580" marT="9525" marB="0" anchor="ctr"/>
                </a:tc>
                <a:tc hMerge="1">
                  <a:txBody>
                    <a:bodyPr/>
                    <a:lstStyle/>
                    <a:p>
                      <a:pPr marL="0" algn="l" defTabSz="914400" rtl="0" eaLnBrk="1" latinLnBrk="0" hangingPunct="1">
                        <a:lnSpc>
                          <a:spcPct val="107000"/>
                        </a:lnSpc>
                        <a:spcAft>
                          <a:spcPts val="1200"/>
                        </a:spcAft>
                        <a:defRPr sz="1400" b="1" kern="1200">
                          <a:solidFill>
                            <a:schemeClr val="lt1"/>
                          </a:solidFill>
                          <a:effectLst/>
                          <a:latin typeface="Arial" panose="020B0604020202020204" pitchFamily="34" charset="0"/>
                          <a:ea typeface="+mn-ea"/>
                          <a:cs typeface="Arial" panose="020B0604020202020204" pitchFamily="34" charset="0"/>
                        </a:defRPr>
                      </a:pPr>
                      <a:r>
                        <a:t>Resultado para Impacto </a:t>
                      </a:r>
                      <a:endParaRPr lang="en-GB" sz="14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631493349"/>
                  </a:ext>
                </a:extLst>
              </a:tr>
              <a:tr h="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27</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defRPr sz="1000" kern="1200">
                          <a:solidFill>
                            <a:srgbClr val="002060"/>
                          </a:solidFill>
                          <a:effectLst/>
                          <a:latin typeface="Arial" panose="020B0604020202020204" pitchFamily="34" charset="0"/>
                          <a:cs typeface="Arial" panose="020B0604020202020204" pitchFamily="34" charset="0"/>
                        </a:defRPr>
                      </a:pPr>
                      <a:r>
                        <a:t>A situação de segurança, política, ambiental e de saúde nacional (por exemplo, desastres e epidemias nacionais) permite que a(s) mudança(s) seja(m) realizada(s)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4139609029"/>
                  </a:ext>
                </a:extLst>
              </a:tr>
              <a:tr h="0">
                <a:tc>
                  <a:txBody>
                    <a:bodyPr/>
                    <a:lstStyle/>
                    <a:p>
                      <a:pPr algn="ctr">
                        <a:lnSpc>
                          <a:spcPct val="107000"/>
                        </a:lnSpc>
                        <a:spcAft>
                          <a:spcPts val="1200"/>
                        </a:spcAft>
                        <a:defRPr sz="1000">
                          <a:effectLst/>
                          <a:latin typeface="Arial" panose="020B0604020202020204" pitchFamily="34" charset="0"/>
                          <a:ea typeface="Calibri" panose="020F0502020204030204" pitchFamily="34" charset="0"/>
                          <a:cs typeface="Arial" panose="020B0604020202020204" pitchFamily="34" charset="0"/>
                        </a:defRPr>
                      </a:pPr>
                      <a:r>
                        <a:t>28</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sz="1000">
                          <a:solidFill>
                            <a:srgbClr val="002060"/>
                          </a:solidFill>
                          <a:effectLst/>
                          <a:latin typeface="Arial" panose="020B0604020202020204" pitchFamily="34" charset="0"/>
                          <a:cs typeface="Arial" panose="020B0604020202020204" pitchFamily="34" charset="0"/>
                        </a:defRPr>
                      </a:pPr>
                      <a:r>
                        <a:t>A ação de minas está suficientemente alinhada com os objetivos estratégicos nacionais que contribuem para os ODS e está </a:t>
                      </a:r>
                      <a:r>
                        <a:rPr kern="1200"/>
                        <a:t>integrada em planos, projetos e investimentos financeiros relevantes de estabilização, humanitários, de desenvolvimento e de construção da paz.</a:t>
                      </a:r>
                      <a:r>
                        <a:t>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1696245183"/>
                  </a:ext>
                </a:extLst>
              </a:tr>
              <a:tr h="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29</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As autoridades são reconhecidas pelo público como prestadoras de serviços valiosos e transparentes e não são ofuscadas pela visibilidade dos intervenientes internacionais.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1058664908"/>
                  </a:ext>
                </a:extLst>
              </a:tr>
              <a:tr h="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30</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Os sobreviventes têm a oportunidade de beneficiar equitativamente do apoio socioeconómico e da liberdade de exercer a sua autossuficiência.</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300497160"/>
                  </a:ext>
                </a:extLst>
              </a:tr>
              <a:tr h="0">
                <a:tc>
                  <a:txBody>
                    <a:bodyPr/>
                    <a:lstStyle/>
                    <a:p>
                      <a:pPr algn="ctr">
                        <a:lnSpc>
                          <a:spcPct val="107000"/>
                        </a:lnSpc>
                        <a:spcAft>
                          <a:spcPts val="1200"/>
                        </a:spcAft>
                        <a:defRPr sz="1000" kern="1200">
                          <a:effectLst/>
                          <a:latin typeface="Arial" panose="020B0604020202020204" pitchFamily="34" charset="0"/>
                          <a:cs typeface="Arial" panose="020B0604020202020204" pitchFamily="34" charset="0"/>
                        </a:defRPr>
                      </a:pPr>
                      <a:r>
                        <a:t>31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defRPr sz="1000">
                          <a:solidFill>
                            <a:srgbClr val="002060"/>
                          </a:solidFill>
                          <a:effectLst/>
                          <a:latin typeface="Arial" panose="020B0604020202020204" pitchFamily="34" charset="0"/>
                          <a:cs typeface="Arial" panose="020B0604020202020204" pitchFamily="34" charset="0"/>
                        </a:defRPr>
                      </a:pPr>
                      <a:r>
                        <a:t>Os serviços de luta contra as minas e os benefícios a posteriori são efetivamente – e são considerados - prestados de forma igual a todos os grupos marginalizados.</a:t>
                      </a:r>
                    </a:p>
                  </a:txBody>
                  <a:tcPr marL="68580" marR="68580" marT="108000" marB="108000"/>
                </a:tc>
                <a:extLst>
                  <a:ext uri="{0D108BD9-81ED-4DB2-BD59-A6C34878D82A}">
                    <a16:rowId xmlns:a16="http://schemas.microsoft.com/office/drawing/2014/main" val="4186866803"/>
                  </a:ext>
                </a:extLst>
              </a:tr>
            </a:tbl>
          </a:graphicData>
        </a:graphic>
      </p:graphicFrame>
      <p:sp>
        <p:nvSpPr>
          <p:cNvPr id="3" name="Slide Number Placeholder 5">
            <a:extLst>
              <a:ext uri="{FF2B5EF4-FFF2-40B4-BE49-F238E27FC236}">
                <a16:creationId xmlns:a16="http://schemas.microsoft.com/office/drawing/2014/main" id="{FB838BF1-9777-FB45-743E-2713B452B2C5}"/>
              </a:ext>
            </a:extLst>
          </p:cNvPr>
          <p:cNvSpPr txBox="1">
            <a:spLocks/>
          </p:cNvSpPr>
          <p:nvPr/>
        </p:nvSpPr>
        <p:spPr>
          <a:xfrm>
            <a:off x="11770360" y="6554912"/>
            <a:ext cx="421640" cy="303088"/>
          </a:xfrm>
          <a:prstGeom prst="rect">
            <a:avLst/>
          </a:prstGeom>
        </p:spPr>
        <p:txBody>
          <a:bodyPr vert="horz" lIns="91440" tIns="45720" rIns="91440" bIns="4572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t>75</a:t>
            </a:fld>
            <a:endParaRPr lang="en-GB" dirty="0"/>
          </a:p>
        </p:txBody>
      </p:sp>
    </p:spTree>
    <p:extLst>
      <p:ext uri="{BB962C8B-B14F-4D97-AF65-F5344CB8AC3E}">
        <p14:creationId xmlns:p14="http://schemas.microsoft.com/office/powerpoint/2010/main" val="405808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183123-6F75-DB66-73D0-35D31230D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19" y="748487"/>
            <a:ext cx="7971604" cy="4484027"/>
          </a:xfrm>
          <a:prstGeom prst="rect">
            <a:avLst/>
          </a:prstGeom>
          <a:ln>
            <a:solidFill>
              <a:schemeClr val="bg1">
                <a:lumMod val="75000"/>
              </a:schemeClr>
            </a:solidFill>
          </a:ln>
        </p:spPr>
      </p:pic>
      <p:sp>
        <p:nvSpPr>
          <p:cNvPr id="60" name="Rectangle 59">
            <a:extLst>
              <a:ext uri="{FF2B5EF4-FFF2-40B4-BE49-F238E27FC236}">
                <a16:creationId xmlns:a16="http://schemas.microsoft.com/office/drawing/2014/main" id="{482959E2-1DAF-EC48-B498-E2A9B729A03C}"/>
              </a:ext>
            </a:extLst>
          </p:cNvPr>
          <p:cNvSpPr/>
          <p:nvPr/>
        </p:nvSpPr>
        <p:spPr>
          <a:xfrm>
            <a:off x="4069528" y="5636278"/>
            <a:ext cx="1041392" cy="591178"/>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246184" y="695971"/>
            <a:ext cx="11805137" cy="5595499"/>
          </a:xfrm>
          <a:ln>
            <a:solidFill>
              <a:schemeClr val="bg1"/>
            </a:solidFill>
          </a:ln>
        </p:spPr>
        <p:txBody>
          <a:bodyPr numCol="1" spcCol="252000" anchor="t">
            <a:noAutofit/>
          </a:bodyPr>
          <a:lstStyle/>
          <a:p>
            <a:pPr algn="l">
              <a:spcBef>
                <a:spcPts val="600"/>
              </a:spcBef>
              <a:defRPr sz="1100">
                <a:solidFill>
                  <a:srgbClr val="BACB4E"/>
                </a:solidFill>
                <a:latin typeface="Arial" panose="020B0604020202020204" pitchFamily="34" charset="0"/>
                <a:cs typeface="Arial" panose="020B0604020202020204" pitchFamily="34" charset="0"/>
              </a:defRPr>
            </a:pPr>
            <a:br>
              <a:rPr lang="en-GB" sz="1400" dirty="0">
                <a:solidFill>
                  <a:srgbClr val="000000"/>
                </a:solidFill>
                <a:latin typeface="Arial" panose="020B0604020202020204" pitchFamily="34" charset="0"/>
                <a:cs typeface="Arial" panose="020B0604020202020204" pitchFamily="34" charset="0"/>
              </a:rPr>
            </a:br>
            <a:br>
              <a:rPr lang="en-GB" sz="100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dirty="0">
                <a:solidFill>
                  <a:srgbClr val="000000"/>
                </a:solidFill>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br>
              <a:rPr lang="en-GB" sz="1100" dirty="0">
                <a:solidFill>
                  <a:srgbClr val="BACB4E"/>
                </a:solidFill>
                <a:latin typeface="Arial" panose="020B0604020202020204" pitchFamily="34" charset="0"/>
                <a:cs typeface="Arial" panose="020B0604020202020204" pitchFamily="34" charset="0"/>
              </a:rPr>
            </a:br>
            <a:r>
              <a:rPr dirty="0"/>
              <a:t> </a:t>
            </a:r>
            <a:endParaRPr lang="en-GB" sz="1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57BA4C3-45EE-C64D-8E4C-503ADAFA706E}"/>
              </a:ext>
            </a:extLst>
          </p:cNvPr>
          <p:cNvSpPr/>
          <p:nvPr/>
        </p:nvSpPr>
        <p:spPr>
          <a:xfrm>
            <a:off x="246184" y="241215"/>
            <a:ext cx="1180513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b="1">
                <a:solidFill>
                  <a:srgbClr val="103A71"/>
                </a:solidFill>
                <a:latin typeface="Arial" panose="020B0604020202020204" pitchFamily="34" charset="0"/>
                <a:cs typeface="Arial" panose="020B0604020202020204" pitchFamily="34" charset="0"/>
              </a:defRPr>
            </a:pPr>
            <a:r>
              <a:rPr kumimoji="0" sz="16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Explicar</a:t>
            </a:r>
            <a:r>
              <a:rPr kumimoji="0" sz="1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 </a:t>
            </a:r>
            <a:r>
              <a:rPr kumimoji="0" sz="16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ToC</a:t>
            </a:r>
            <a:endParaRPr kumimoji="0" lang="en-US" sz="1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Folded Corner 7">
            <a:extLst>
              <a:ext uri="{FF2B5EF4-FFF2-40B4-BE49-F238E27FC236}">
                <a16:creationId xmlns:a16="http://schemas.microsoft.com/office/drawing/2014/main" id="{93FC13EF-F782-4F1A-B3F5-F66EEA7FDEA4}"/>
              </a:ext>
            </a:extLst>
          </p:cNvPr>
          <p:cNvSpPr/>
          <p:nvPr/>
        </p:nvSpPr>
        <p:spPr>
          <a:xfrm>
            <a:off x="8574672" y="1564785"/>
            <a:ext cx="3289451" cy="995595"/>
          </a:xfrm>
          <a:prstGeom prst="rect">
            <a:avLst/>
          </a:prstGeom>
          <a:noFill/>
          <a:ln w="19050">
            <a:solidFill>
              <a:srgbClr val="BACB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ts val="1400"/>
              </a:lnSpc>
              <a:spcBef>
                <a:spcPts val="0"/>
              </a:spcBef>
              <a:spcAft>
                <a:spcPts val="0"/>
              </a:spcAft>
              <a:buClrTx/>
              <a:buSzTx/>
              <a:buFontTx/>
              <a:buNone/>
              <a:tabLst/>
              <a:defRPr sz="1100">
                <a:latin typeface="Arial" panose="020B0604020202020204" pitchFamily="34" charset="0"/>
                <a:cs typeface="Arial" panose="020B0604020202020204" pitchFamily="34" charset="0"/>
              </a:defRPr>
            </a:pPr>
            <a:r>
              <a:rPr kumimoji="0" sz="1100" b="1" i="0" u="none" strike="noStrike" kern="1200" cap="none" spc="0" normalizeH="0" baseline="0" noProof="0" dirty="0" err="1">
                <a:ln>
                  <a:noFill/>
                </a:ln>
                <a:solidFill>
                  <a:srgbClr val="92D050"/>
                </a:solidFill>
                <a:effectLst/>
                <a:uLnTx/>
                <a:uFillTx/>
                <a:latin typeface="Arial" panose="020B0604020202020204" pitchFamily="34" charset="0"/>
                <a:ea typeface="+mn-ea"/>
                <a:cs typeface="Arial" panose="020B0604020202020204" pitchFamily="34" charset="0"/>
              </a:rPr>
              <a:t>Os</a:t>
            </a:r>
            <a:r>
              <a:rPr kumimoji="0" sz="11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92D050"/>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geralmente</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dependem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mais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um resultado 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portanto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depender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contribuição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coletiva</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várias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dentro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às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vezes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externas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a:t>
            </a:r>
          </a:p>
        </p:txBody>
      </p:sp>
      <p:sp>
        <p:nvSpPr>
          <p:cNvPr id="12" name="Rectangle: Folded Corner 11">
            <a:extLst>
              <a:ext uri="{FF2B5EF4-FFF2-40B4-BE49-F238E27FC236}">
                <a16:creationId xmlns:a16="http://schemas.microsoft.com/office/drawing/2014/main" id="{0735E06F-41E5-4501-BF86-7BFEE8C120D5}"/>
              </a:ext>
            </a:extLst>
          </p:cNvPr>
          <p:cNvSpPr/>
          <p:nvPr/>
        </p:nvSpPr>
        <p:spPr>
          <a:xfrm>
            <a:off x="5100869" y="5629992"/>
            <a:ext cx="2882526" cy="602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ts val="1400"/>
              </a:lnSpc>
              <a:spcBef>
                <a:spcPts val="0"/>
              </a:spcBef>
              <a:spcAft>
                <a:spcPts val="0"/>
              </a:spcAft>
              <a:buClrTx/>
              <a:buSzTx/>
              <a:buFontTx/>
              <a:buNone/>
              <a:tabLst/>
              <a:defRPr sz="1100">
                <a:solidFill>
                  <a:prstClr val="black"/>
                </a:solidFill>
                <a:latin typeface="Arial" panose="020B0604020202020204" pitchFamily="34" charset="0"/>
                <a:cs typeface="Arial" panose="020B0604020202020204" pitchFamily="34" charset="0"/>
              </a:defRPr>
            </a:pP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NMAA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fundamentais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podem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melhorar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qualidade</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a:t>
            </a:r>
          </a:p>
        </p:txBody>
      </p:sp>
      <p:cxnSp>
        <p:nvCxnSpPr>
          <p:cNvPr id="17" name="Straight Arrow Connector 16">
            <a:extLst>
              <a:ext uri="{FF2B5EF4-FFF2-40B4-BE49-F238E27FC236}">
                <a16:creationId xmlns:a16="http://schemas.microsoft.com/office/drawing/2014/main" id="{F1881BC5-09E1-4289-8DAA-AA74FE04D66A}"/>
              </a:ext>
            </a:extLst>
          </p:cNvPr>
          <p:cNvCxnSpPr>
            <a:cxnSpLocks/>
          </p:cNvCxnSpPr>
          <p:nvPr/>
        </p:nvCxnSpPr>
        <p:spPr>
          <a:xfrm flipH="1">
            <a:off x="7745697" y="1001837"/>
            <a:ext cx="849225" cy="303381"/>
          </a:xfrm>
          <a:prstGeom prst="straightConnector1">
            <a:avLst/>
          </a:prstGeom>
          <a:ln w="28575">
            <a:solidFill>
              <a:srgbClr val="7030A0"/>
            </a:solidFill>
            <a:prstDash val="solid"/>
            <a:tailEnd type="oval" w="lg" len="lg"/>
          </a:ln>
        </p:spPr>
        <p:style>
          <a:lnRef idx="1">
            <a:schemeClr val="accent2"/>
          </a:lnRef>
          <a:fillRef idx="0">
            <a:schemeClr val="accent2"/>
          </a:fillRef>
          <a:effectRef idx="0">
            <a:schemeClr val="accent2"/>
          </a:effectRef>
          <a:fontRef idx="minor">
            <a:schemeClr val="tx1"/>
          </a:fontRef>
        </p:style>
      </p:cxnSp>
      <p:sp>
        <p:nvSpPr>
          <p:cNvPr id="32" name="Rectangle: Folded Corner 31">
            <a:extLst>
              <a:ext uri="{FF2B5EF4-FFF2-40B4-BE49-F238E27FC236}">
                <a16:creationId xmlns:a16="http://schemas.microsoft.com/office/drawing/2014/main" id="{0E2F6AA5-EC1A-40A7-ADDF-6E60A58641AA}"/>
              </a:ext>
            </a:extLst>
          </p:cNvPr>
          <p:cNvSpPr/>
          <p:nvPr/>
        </p:nvSpPr>
        <p:spPr>
          <a:xfrm>
            <a:off x="8574672" y="2700477"/>
            <a:ext cx="3289450" cy="887574"/>
          </a:xfrm>
          <a:prstGeom prst="rect">
            <a:avLst/>
          </a:prstGeom>
          <a:solidFill>
            <a:schemeClr val="bg1">
              <a:alpha val="111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lvl="0" indent="0" algn="l" defTabSz="914400" rtl="0" eaLnBrk="1" fontAlgn="auto" latinLnBrk="0" hangingPunct="1">
              <a:lnSpc>
                <a:spcPct val="100000"/>
              </a:lnSpc>
              <a:spcBef>
                <a:spcPts val="0"/>
              </a:spcBef>
              <a:spcAft>
                <a:spcPts val="0"/>
              </a:spcAft>
              <a:buClrTx/>
              <a:buSzTx/>
              <a:buFontTx/>
              <a:buNone/>
              <a:tabLst/>
              <a:defRPr sz="1100">
                <a:solidFill>
                  <a:prstClr val="black"/>
                </a:solidFill>
                <a:latin typeface="Arial" panose="020B0604020202020204" pitchFamily="34" charset="0"/>
                <a:cs typeface="Arial" panose="020B0604020202020204" pitchFamily="34" charset="0"/>
              </a:defRPr>
            </a:pP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Descrições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adicionais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descrever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lógica</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impactos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para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capturar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algumas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suposições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sustentam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ToC</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Estes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mais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detalhados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guia</a:t>
            </a:r>
            <a:endPar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9" name="Straight Arrow Connector 28">
            <a:extLst>
              <a:ext uri="{FF2B5EF4-FFF2-40B4-BE49-F238E27FC236}">
                <a16:creationId xmlns:a16="http://schemas.microsoft.com/office/drawing/2014/main" id="{7C7F7638-2FC6-3445-9D57-F7268D3CF00E}"/>
              </a:ext>
            </a:extLst>
          </p:cNvPr>
          <p:cNvCxnSpPr>
            <a:cxnSpLocks/>
            <a:stCxn id="8" idx="1"/>
          </p:cNvCxnSpPr>
          <p:nvPr/>
        </p:nvCxnSpPr>
        <p:spPr>
          <a:xfrm flipH="1">
            <a:off x="8140419" y="2062583"/>
            <a:ext cx="434253" cy="85706"/>
          </a:xfrm>
          <a:prstGeom prst="straightConnector1">
            <a:avLst/>
          </a:prstGeom>
          <a:ln w="28575">
            <a:solidFill>
              <a:srgbClr val="BACB4E"/>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EEEA41B9-B7F6-E54C-8163-56000C65D104}"/>
              </a:ext>
            </a:extLst>
          </p:cNvPr>
          <p:cNvCxnSpPr>
            <a:cxnSpLocks/>
          </p:cNvCxnSpPr>
          <p:nvPr/>
        </p:nvCxnSpPr>
        <p:spPr>
          <a:xfrm flipH="1">
            <a:off x="7634689" y="2654824"/>
            <a:ext cx="960233" cy="45653"/>
          </a:xfrm>
          <a:prstGeom prst="straightConnector1">
            <a:avLst/>
          </a:prstGeom>
          <a:ln w="12700">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A5ED195B-79BA-3442-8F28-904FE6055FB8}"/>
              </a:ext>
            </a:extLst>
          </p:cNvPr>
          <p:cNvCxnSpPr>
            <a:cxnSpLocks/>
          </p:cNvCxnSpPr>
          <p:nvPr/>
        </p:nvCxnSpPr>
        <p:spPr>
          <a:xfrm flipH="1">
            <a:off x="6730409" y="2654824"/>
            <a:ext cx="1864514" cy="481982"/>
          </a:xfrm>
          <a:prstGeom prst="straightConnector1">
            <a:avLst/>
          </a:prstGeom>
          <a:ln w="12700">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557FD662-EDA5-2847-AE92-E80B0571B07C}"/>
              </a:ext>
            </a:extLst>
          </p:cNvPr>
          <p:cNvCxnSpPr>
            <a:cxnSpLocks/>
          </p:cNvCxnSpPr>
          <p:nvPr/>
        </p:nvCxnSpPr>
        <p:spPr>
          <a:xfrm flipH="1">
            <a:off x="8140419" y="3828189"/>
            <a:ext cx="484191" cy="0"/>
          </a:xfrm>
          <a:prstGeom prst="straightConnector1">
            <a:avLst/>
          </a:prstGeom>
          <a:ln w="28575">
            <a:solidFill>
              <a:srgbClr val="009FE3"/>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A4AC6C31-6777-B246-9674-0765A1284749}"/>
              </a:ext>
            </a:extLst>
          </p:cNvPr>
          <p:cNvCxnSpPr>
            <a:cxnSpLocks/>
          </p:cNvCxnSpPr>
          <p:nvPr/>
        </p:nvCxnSpPr>
        <p:spPr>
          <a:xfrm flipH="1">
            <a:off x="8140419" y="4444327"/>
            <a:ext cx="532683" cy="123506"/>
          </a:xfrm>
          <a:prstGeom prst="straightConnector1">
            <a:avLst/>
          </a:prstGeom>
          <a:ln w="28575">
            <a:solidFill>
              <a:schemeClr val="bg2">
                <a:lumMod val="75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4DE49826-01B4-CC4F-8C66-795983C13F29}"/>
              </a:ext>
            </a:extLst>
          </p:cNvPr>
          <p:cNvCxnSpPr>
            <a:cxnSpLocks/>
          </p:cNvCxnSpPr>
          <p:nvPr/>
        </p:nvCxnSpPr>
        <p:spPr>
          <a:xfrm flipH="1" flipV="1">
            <a:off x="1282148" y="4939624"/>
            <a:ext cx="436956" cy="746219"/>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id="{B0428D2E-5598-E540-A7DE-E48591E53ECC}"/>
              </a:ext>
            </a:extLst>
          </p:cNvPr>
          <p:cNvCxnSpPr>
            <a:cxnSpLocks/>
          </p:cNvCxnSpPr>
          <p:nvPr/>
        </p:nvCxnSpPr>
        <p:spPr>
          <a:xfrm flipH="1" flipV="1">
            <a:off x="4406747" y="3216925"/>
            <a:ext cx="517940" cy="2429226"/>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64" name="Straight Arrow Connector 63">
            <a:extLst>
              <a:ext uri="{FF2B5EF4-FFF2-40B4-BE49-F238E27FC236}">
                <a16:creationId xmlns:a16="http://schemas.microsoft.com/office/drawing/2014/main" id="{CD05BEA2-D0A1-4F40-B383-B0E9F67D5335}"/>
              </a:ext>
            </a:extLst>
          </p:cNvPr>
          <p:cNvCxnSpPr>
            <a:cxnSpLocks/>
          </p:cNvCxnSpPr>
          <p:nvPr/>
        </p:nvCxnSpPr>
        <p:spPr>
          <a:xfrm flipH="1" flipV="1">
            <a:off x="5274757" y="4660338"/>
            <a:ext cx="3398345" cy="698899"/>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sp>
        <p:nvSpPr>
          <p:cNvPr id="11" name="Rectangle: Folded Corner 10">
            <a:extLst>
              <a:ext uri="{FF2B5EF4-FFF2-40B4-BE49-F238E27FC236}">
                <a16:creationId xmlns:a16="http://schemas.microsoft.com/office/drawing/2014/main" id="{4B188BCC-D290-4B3E-85C8-A2B3A8013B6F}"/>
              </a:ext>
            </a:extLst>
          </p:cNvPr>
          <p:cNvSpPr/>
          <p:nvPr/>
        </p:nvSpPr>
        <p:spPr>
          <a:xfrm>
            <a:off x="532678" y="5623719"/>
            <a:ext cx="3227843" cy="6153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ts val="1400"/>
              </a:lnSpc>
              <a:spcBef>
                <a:spcPts val="0"/>
              </a:spcBef>
              <a:spcAft>
                <a:spcPts val="0"/>
              </a:spcAft>
              <a:buClrTx/>
              <a:buSzTx/>
              <a:buFontTx/>
              <a:buNone/>
              <a:tabLst/>
              <a:defRPr sz="1100">
                <a:solidFill>
                  <a:prstClr val="black"/>
                </a:solidFill>
                <a:latin typeface="Arial" panose="020B0604020202020204" pitchFamily="34" charset="0"/>
                <a:cs typeface="Arial" panose="020B0604020202020204" pitchFamily="34" charset="0"/>
              </a:defRPr>
            </a:pP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Princípios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fundamentais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criar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ambiente</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propício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maximizará</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sucesso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endPar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Folded Corner 9">
            <a:extLst>
              <a:ext uri="{FF2B5EF4-FFF2-40B4-BE49-F238E27FC236}">
                <a16:creationId xmlns:a16="http://schemas.microsoft.com/office/drawing/2014/main" id="{C397A5BB-8AB7-DFFD-90E4-194A1ED583D8}"/>
              </a:ext>
            </a:extLst>
          </p:cNvPr>
          <p:cNvSpPr/>
          <p:nvPr/>
        </p:nvSpPr>
        <p:spPr>
          <a:xfrm>
            <a:off x="8590420" y="5268194"/>
            <a:ext cx="3227850" cy="727418"/>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E554FD-2B8B-9B19-8E53-37ABC6756398}"/>
              </a:ext>
            </a:extLst>
          </p:cNvPr>
          <p:cNvSpPr txBox="1"/>
          <p:nvPr/>
        </p:nvSpPr>
        <p:spPr>
          <a:xfrm>
            <a:off x="8614671" y="5322167"/>
            <a:ext cx="2999375" cy="618183"/>
          </a:xfrm>
          <a:prstGeom prst="rect">
            <a:avLst/>
          </a:prstGeom>
          <a:noFill/>
        </p:spPr>
        <p:txBody>
          <a:bodyPr wrap="square">
            <a:spAutoFit/>
          </a:bodyPr>
          <a:lstStyle/>
          <a:p>
            <a:pPr marL="0" marR="0" lvl="0" indent="0" algn="l" defTabSz="914400" rtl="0" eaLnBrk="1" fontAlgn="auto" latinLnBrk="0" hangingPunct="1">
              <a:lnSpc>
                <a:spcPts val="1400"/>
              </a:lnSpc>
              <a:spcBef>
                <a:spcPts val="0"/>
              </a:spcBef>
              <a:spcAft>
                <a:spcPts val="0"/>
              </a:spcAft>
              <a:buClrTx/>
              <a:buSzTx/>
              <a:buFontTx/>
              <a:buNone/>
              <a:tabLst/>
              <a:defRPr sz="1100">
                <a:solidFill>
                  <a:prstClr val="black"/>
                </a:solidFill>
                <a:latin typeface="Arial" panose="020B0604020202020204" pitchFamily="34" charset="0"/>
                <a:cs typeface="Arial" panose="020B0604020202020204" pitchFamily="34" charset="0"/>
              </a:defRPr>
            </a:pP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colaboração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coordenação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entre as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é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essencial</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sucesso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atividades</a:t>
            </a:r>
            <a:endPar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Folded Corner 6">
            <a:extLst>
              <a:ext uri="{FF2B5EF4-FFF2-40B4-BE49-F238E27FC236}">
                <a16:creationId xmlns:a16="http://schemas.microsoft.com/office/drawing/2014/main" id="{388F1DF7-A082-4BC0-88B0-787A02744545}"/>
              </a:ext>
            </a:extLst>
          </p:cNvPr>
          <p:cNvSpPr/>
          <p:nvPr/>
        </p:nvSpPr>
        <p:spPr>
          <a:xfrm>
            <a:off x="8574672" y="517294"/>
            <a:ext cx="3307915" cy="907394"/>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ts val="1400"/>
              </a:lnSpc>
              <a:spcBef>
                <a:spcPts val="0"/>
              </a:spcBef>
              <a:spcAft>
                <a:spcPts val="0"/>
              </a:spcAft>
              <a:buClrTx/>
              <a:buSzTx/>
              <a:buFontTx/>
              <a:buNone/>
              <a:tabLst/>
              <a:defRPr sz="1100">
                <a:latin typeface="Arial" panose="020B0604020202020204" pitchFamily="34" charset="0"/>
                <a:cs typeface="Arial" panose="020B0604020202020204" pitchFamily="34" charset="0"/>
              </a:defRPr>
            </a:pPr>
            <a:r>
              <a:rPr kumimoji="0" sz="11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Os</a:t>
            </a:r>
            <a:r>
              <a:rPr kumimoji="0" sz="11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impactos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captam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diferentes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objetivos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estratégicos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longo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prazo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serão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sempre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influenciados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fatores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fora do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controlo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setor</a:t>
            </a: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0" name="Picture 39" descr="A picture containing kitchenware, strainer, several  Description automatically generated">
            <a:extLst>
              <a:ext uri="{FF2B5EF4-FFF2-40B4-BE49-F238E27FC236}">
                <a16:creationId xmlns:a16="http://schemas.microsoft.com/office/drawing/2014/main" id="{90178464-9945-434C-974B-627D61904C78}"/>
              </a:ext>
            </a:extLst>
          </p:cNvPr>
          <p:cNvPicPr>
            <a:picLocks noChangeAspect="1"/>
          </p:cNvPicPr>
          <p:nvPr/>
        </p:nvPicPr>
        <p:blipFill>
          <a:blip r:embed="rId3">
            <a:alphaModFix/>
            <a:extLst>
              <a:ext uri="{BEBA8EAE-BF5A-486C-A8C5-ECC9F3942E4B}">
                <a14:imgProps xmlns:a14="http://schemas.microsoft.com/office/drawing/2010/main">
                  <a14:imgLayer r:embed="rId4">
                    <a14:imgEffect>
                      <a14:artisticPaintStrokes/>
                    </a14:imgEffect>
                    <a14:imgEffect>
                      <a14:brightnessContrast contrast="-40000"/>
                    </a14:imgEffect>
                  </a14:imgLayer>
                </a14:imgProps>
              </a:ext>
            </a:extLst>
          </a:blip>
          <a:stretch>
            <a:fillRect/>
          </a:stretch>
        </p:blipFill>
        <p:spPr>
          <a:xfrm>
            <a:off x="4161120" y="5710165"/>
            <a:ext cx="878085" cy="427084"/>
          </a:xfrm>
          <a:prstGeom prst="rect">
            <a:avLst/>
          </a:prstGeom>
          <a:solidFill>
            <a:schemeClr val="bg2">
              <a:lumMod val="75000"/>
            </a:schemeClr>
          </a:solidFill>
          <a:ln>
            <a:noFill/>
          </a:ln>
        </p:spPr>
      </p:pic>
      <p:sp>
        <p:nvSpPr>
          <p:cNvPr id="10" name="Rectangle: Folded Corner 9">
            <a:extLst>
              <a:ext uri="{FF2B5EF4-FFF2-40B4-BE49-F238E27FC236}">
                <a16:creationId xmlns:a16="http://schemas.microsoft.com/office/drawing/2014/main" id="{E4084070-94C2-465B-9D95-E4AFE4CAB675}"/>
              </a:ext>
            </a:extLst>
          </p:cNvPr>
          <p:cNvSpPr/>
          <p:nvPr/>
        </p:nvSpPr>
        <p:spPr>
          <a:xfrm>
            <a:off x="8574672" y="4263588"/>
            <a:ext cx="3248697" cy="828833"/>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ts val="1400"/>
              </a:lnSpc>
              <a:spcBef>
                <a:spcPts val="0"/>
              </a:spcBef>
              <a:spcAft>
                <a:spcPts val="0"/>
              </a:spcAft>
              <a:buClrTx/>
              <a:buSzTx/>
              <a:buFontTx/>
              <a:buNone/>
              <a:tabLst/>
              <a:defRPr sz="1100">
                <a:latin typeface="Arial" panose="020B0604020202020204" pitchFamily="34" charset="0"/>
                <a:cs typeface="Arial" panose="020B0604020202020204" pitchFamily="34" charset="0"/>
              </a:defRPr>
            </a:pPr>
            <a:r>
              <a:rPr kumimoji="0" sz="1100" b="1" i="0" u="none" strike="noStrike" kern="1200" cap="none" spc="0" normalizeH="0" baseline="0" noProof="0" dirty="0">
                <a:ln>
                  <a:noFill/>
                </a:ln>
                <a:solidFill>
                  <a:srgbClr val="808080"/>
                </a:solidFill>
                <a:effectLst/>
                <a:uLnTx/>
                <a:uFillTx/>
                <a:latin typeface="Arial" panose="020B0604020202020204" pitchFamily="34" charset="0"/>
                <a:ea typeface="+mn-ea"/>
                <a:cs typeface="Arial" panose="020B0604020202020204" pitchFamily="34" charset="0"/>
              </a:rPr>
              <a:t>As </a:t>
            </a:r>
            <a:r>
              <a:rPr kumimoji="0" sz="1100" b="1" i="0" u="none" strike="noStrike" kern="1200" cap="none" spc="0" normalizeH="0" baseline="0" noProof="0" dirty="0" err="1">
                <a:ln>
                  <a:noFill/>
                </a:ln>
                <a:solidFill>
                  <a:srgbClr val="808080"/>
                </a:solidFill>
                <a:effectLst/>
                <a:uLnTx/>
                <a:uFillTx/>
                <a:latin typeface="Arial" panose="020B0604020202020204" pitchFamily="34" charset="0"/>
                <a:ea typeface="+mn-ea"/>
                <a:cs typeface="Arial" panose="020B0604020202020204" pitchFamily="34" charset="0"/>
              </a:rPr>
              <a:t>atividades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abrangem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pilares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ação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minas 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não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espera</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sejam</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entregues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por</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interessadas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tempo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todo</a:t>
            </a:r>
            <a:endPar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Folded Corner 8">
            <a:extLst>
              <a:ext uri="{FF2B5EF4-FFF2-40B4-BE49-F238E27FC236}">
                <a16:creationId xmlns:a16="http://schemas.microsoft.com/office/drawing/2014/main" id="{FE5DA33E-12B6-44A2-B977-107E6164E42D}"/>
              </a:ext>
            </a:extLst>
          </p:cNvPr>
          <p:cNvSpPr/>
          <p:nvPr/>
        </p:nvSpPr>
        <p:spPr>
          <a:xfrm>
            <a:off x="8574672" y="3728148"/>
            <a:ext cx="3255632" cy="395343"/>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sz="1100">
                <a:latin typeface="Arial" panose="020B0604020202020204" pitchFamily="34" charset="0"/>
                <a:cs typeface="Arial" panose="020B0604020202020204" pitchFamily="34" charset="0"/>
              </a:defRPr>
            </a:pP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Fluxo</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a:t>
            </a:r>
            <a:r>
              <a:rPr kumimoji="0" sz="11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rPr>
              <a:t>saídas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das </a:t>
            </a:r>
            <a:r>
              <a:rPr kumimoji="0"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atividades</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8" name="Slide Number Placeholder 5">
            <a:extLst>
              <a:ext uri="{FF2B5EF4-FFF2-40B4-BE49-F238E27FC236}">
                <a16:creationId xmlns:a16="http://schemas.microsoft.com/office/drawing/2014/main" id="{6041F48B-D243-6AA4-4D0F-C4219996FF3C}"/>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963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9939" y="888043"/>
            <a:ext cx="11699630" cy="5517881"/>
          </a:xfrm>
          <a:ln>
            <a:solidFill>
              <a:schemeClr val="bg1"/>
            </a:solidFill>
          </a:ln>
        </p:spPr>
        <p:txBody>
          <a:bodyPr numCol="1" spcCol="252000" anchor="t">
            <a:noAutofit/>
          </a:bodyPr>
          <a:lstStyle/>
          <a:p>
            <a:pPr algn="l">
              <a:spcBef>
                <a:spcPts val="600"/>
              </a:spcBef>
              <a:defRPr sz="1100">
                <a:solidFill>
                  <a:srgbClr val="BACB4E"/>
                </a:solidFill>
                <a:latin typeface="Arial" panose="020B0604020202020204" pitchFamily="34" charset="0"/>
                <a:cs typeface="Arial" panose="020B0604020202020204" pitchFamily="34" charset="0"/>
              </a:defRPr>
            </a:pPr>
            <a:br>
              <a:rPr lang="en-GB" sz="1100" dirty="0">
                <a:solidFill>
                  <a:srgbClr val="000000"/>
                </a:solidFill>
                <a:latin typeface="Arial" panose="020B0604020202020204" pitchFamily="34" charset="0"/>
                <a:cs typeface="Arial" panose="020B0604020202020204" pitchFamily="34" charset="0"/>
              </a:rPr>
            </a:br>
            <a:br>
              <a:rPr lang="en-GB" sz="800" dirty="0">
                <a:solidFill>
                  <a:srgbClr val="000000"/>
                </a:solidFill>
                <a:latin typeface="Arial" panose="020B0604020202020204" pitchFamily="34" charset="0"/>
                <a:cs typeface="Arial" panose="020B0604020202020204" pitchFamily="34" charset="0"/>
              </a:rPr>
            </a:br>
            <a:br>
              <a:rPr lang="en-GB" sz="1000" b="0" u="none" strike="noStrike" baseline="0" dirty="0">
                <a:solidFill>
                  <a:srgbClr val="BACB4E"/>
                </a:solidFill>
                <a:latin typeface="Arial" panose="020B0604020202020204" pitchFamily="34" charset="0"/>
                <a:cs typeface="Arial" panose="020B0604020202020204" pitchFamily="34" charset="0"/>
              </a:rPr>
            </a:br>
            <a:br>
              <a:rPr lang="en-GB" sz="1000" b="0" u="none" strike="noStrike" baseline="0" dirty="0">
                <a:solidFill>
                  <a:srgbClr val="BACB4E"/>
                </a:solidFill>
                <a:latin typeface="Arial" panose="020B0604020202020204" pitchFamily="34" charset="0"/>
                <a:cs typeface="Arial" panose="020B0604020202020204" pitchFamily="34" charset="0"/>
              </a:rPr>
            </a:br>
            <a:br>
              <a:rPr lang="en-GB" sz="1000" b="0" u="none" strike="noStrike" baseline="0" dirty="0">
                <a:solidFill>
                  <a:srgbClr val="000000"/>
                </a:solidFill>
                <a:latin typeface="Arial" panose="020B0604020202020204" pitchFamily="34" charset="0"/>
                <a:cs typeface="Arial" panose="020B0604020202020204" pitchFamily="34" charset="0"/>
              </a:rPr>
            </a:br>
            <a:br>
              <a:rPr lang="en-GB" sz="1000" b="0" u="none" strike="noStrike" baseline="0" dirty="0">
                <a:solidFill>
                  <a:srgbClr val="000000"/>
                </a:solidFill>
                <a:latin typeface="Arial" panose="020B0604020202020204" pitchFamily="34" charset="0"/>
                <a:cs typeface="Arial" panose="020B0604020202020204" pitchFamily="34" charset="0"/>
              </a:rPr>
            </a:br>
            <a:br>
              <a:rPr lang="en-GB" sz="1000" b="0" u="none" strike="noStrike" baseline="0" dirty="0">
                <a:solidFill>
                  <a:srgbClr val="000000"/>
                </a:solidFill>
                <a:latin typeface="Arial" panose="020B0604020202020204" pitchFamily="34" charset="0"/>
                <a:cs typeface="Arial" panose="020B0604020202020204" pitchFamily="34" charset="0"/>
              </a:rPr>
            </a:br>
            <a:br>
              <a:rPr lang="en-GB" sz="1000" b="0" u="none" strike="noStrike" baseline="0" dirty="0">
                <a:solidFill>
                  <a:srgbClr val="000000"/>
                </a:solidFill>
                <a:latin typeface="Arial" panose="020B0604020202020204" pitchFamily="34" charset="0"/>
                <a:cs typeface="Arial" panose="020B0604020202020204" pitchFamily="34" charset="0"/>
              </a:rPr>
            </a:br>
            <a:br>
              <a:rPr lang="en-GB" sz="1000" b="0" u="none" strike="noStrike" baseline="0" dirty="0">
                <a:solidFill>
                  <a:srgbClr val="000000"/>
                </a:solidFill>
                <a:latin typeface="Arial" panose="020B0604020202020204" pitchFamily="34" charset="0"/>
                <a:cs typeface="Arial" panose="020B0604020202020204" pitchFamily="34" charset="0"/>
              </a:rPr>
            </a:br>
            <a:br>
              <a:rPr lang="en-GB" sz="1000" b="0" u="none" strike="noStrike" baseline="0" dirty="0">
                <a:solidFill>
                  <a:srgbClr val="000000"/>
                </a:solidFill>
                <a:latin typeface="Arial" panose="020B0604020202020204" pitchFamily="34" charset="0"/>
                <a:cs typeface="Arial" panose="020B0604020202020204" pitchFamily="34" charset="0"/>
              </a:rPr>
            </a:br>
            <a:br>
              <a:rPr lang="en-GB" sz="1000" dirty="0">
                <a:solidFill>
                  <a:srgbClr val="000000"/>
                </a:solidFill>
                <a:latin typeface="Arial" panose="020B0604020202020204" pitchFamily="34" charset="0"/>
                <a:cs typeface="Arial" panose="020B0604020202020204" pitchFamily="34" charset="0"/>
              </a:rPr>
            </a:br>
            <a:br>
              <a:rPr lang="en-GB" sz="800" dirty="0">
                <a:latin typeface="Arial" panose="020B0604020202020204" pitchFamily="34" charset="0"/>
                <a:cs typeface="Arial" panose="020B0604020202020204" pitchFamily="34" charset="0"/>
              </a:rPr>
            </a:br>
            <a:br>
              <a:rPr lang="en-GB" sz="1000" dirty="0">
                <a:solidFill>
                  <a:srgbClr val="BACB4E"/>
                </a:solidFill>
                <a:latin typeface="Arial" panose="020B0604020202020204" pitchFamily="34" charset="0"/>
                <a:cs typeface="Arial" panose="020B0604020202020204" pitchFamily="34" charset="0"/>
              </a:rPr>
            </a:br>
            <a:r>
              <a:rPr sz="1000" dirty="0"/>
              <a:t> </a:t>
            </a:r>
            <a:endParaRPr lang="en-GB" sz="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57BA4C3-45EE-C64D-8E4C-503ADAFA706E}"/>
              </a:ext>
            </a:extLst>
          </p:cNvPr>
          <p:cNvSpPr/>
          <p:nvPr/>
        </p:nvSpPr>
        <p:spPr>
          <a:xfrm>
            <a:off x="237339" y="309535"/>
            <a:ext cx="1180513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b="1">
                <a:solidFill>
                  <a:srgbClr val="103A71"/>
                </a:solidFill>
                <a:latin typeface="Arial" panose="020B0604020202020204" pitchFamily="34" charset="0"/>
                <a:cs typeface="Arial" panose="020B0604020202020204" pitchFamily="34" charset="0"/>
              </a:defRPr>
            </a:pP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Explicar</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as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definições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dos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principais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conceitos</a:t>
            </a:r>
            <a:r>
              <a:rPr kumimoji="0"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no </a:t>
            </a:r>
            <a:r>
              <a:rPr kumimoji="0" sz="12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TdC</a:t>
            </a:r>
            <a:endParaRPr kumimoji="0" lang="en-US" sz="12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2AAE9F6F-89B9-738A-8BF4-5E1D70644DAE}"/>
              </a:ext>
            </a:extLst>
          </p:cNvPr>
          <p:cNvSpPr txBox="1"/>
          <p:nvPr/>
        </p:nvSpPr>
        <p:spPr>
          <a:xfrm>
            <a:off x="653362" y="3775639"/>
            <a:ext cx="2505795" cy="938719"/>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300">
                <a:solidFill>
                  <a:srgbClr val="103A71"/>
                </a:solidFill>
                <a:latin typeface="Arial" panose="020B0604020202020204" pitchFamily="34" charset="0"/>
                <a:cs typeface="Arial" panose="020B0604020202020204" pitchFamily="34" charset="0"/>
              </a:defRPr>
            </a:pP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Ações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tomadas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trabalho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realizado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através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qual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insumos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fundos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assistência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técnica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outros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tipos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recursos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mobilizados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produzir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específicos</a:t>
            </a:r>
            <a:endParaRPr kumimoji="0" lang="en-US"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99F24D02-5DB2-BD82-1C74-01FBE6B15293}"/>
              </a:ext>
            </a:extLst>
          </p:cNvPr>
          <p:cNvSpPr txBox="1"/>
          <p:nvPr/>
        </p:nvSpPr>
        <p:spPr>
          <a:xfrm>
            <a:off x="3370952" y="3785915"/>
            <a:ext cx="2437556" cy="1107996"/>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300">
                <a:solidFill>
                  <a:srgbClr val="103A71"/>
                </a:solidFill>
                <a:latin typeface="Arial" panose="020B0604020202020204" pitchFamily="34" charset="0"/>
                <a:cs typeface="Arial" panose="020B0604020202020204" pitchFamily="34" charset="0"/>
              </a:defRPr>
            </a:pP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Entregáveis</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específicos</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diretos</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produtos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serviços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Totalmente</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diretamente</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atribuível</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à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intervenção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no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controlo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do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implementador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Destinam</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-se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fornecer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as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condições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que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ocorram</a:t>
            </a:r>
            <a:endPar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9403E1E8-929F-B52C-CC56-D440007710CE}"/>
              </a:ext>
            </a:extLst>
          </p:cNvPr>
          <p:cNvSpPr txBox="1"/>
          <p:nvPr/>
        </p:nvSpPr>
        <p:spPr>
          <a:xfrm>
            <a:off x="6081296" y="3757652"/>
            <a:ext cx="2627010" cy="2123658"/>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300">
                <a:solidFill>
                  <a:srgbClr val="103A71"/>
                </a:solidFill>
                <a:latin typeface="Arial" panose="020B0604020202020204" pitchFamily="34" charset="0"/>
                <a:cs typeface="Arial" panose="020B0604020202020204" pitchFamily="34" charset="0"/>
              </a:defRPr>
            </a:pP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O </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efeito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provável</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pretendido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das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saídas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é a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contribuição</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crítica</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que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intervenção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espera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dar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objetivos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estratégicos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mais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elevados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durante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vida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útil</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intervenção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Parcialmente</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atribuível</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à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intervenção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Outros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fatores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incluindo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outras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iniciativas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financiadas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nacional</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internacionalmente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também</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podem</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contribuir</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para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esses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resultados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são</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menos</a:t>
            </a:r>
            <a:r>
              <a:rPr kumimoji="0" sz="11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1"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previsíveis</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pois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são</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sobre</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mudança</a:t>
            </a:r>
            <a:r>
              <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de </a:t>
            </a:r>
            <a:r>
              <a:rPr kumimoji="0" sz="1100" b="0" i="0" u="none" strike="noStrike" kern="1200" cap="none" spc="0" normalizeH="0" baseline="0" noProof="0" dirty="0" err="1">
                <a:ln>
                  <a:noFill/>
                </a:ln>
                <a:solidFill>
                  <a:srgbClr val="103A71"/>
                </a:solidFill>
                <a:effectLst/>
                <a:uLnTx/>
                <a:uFillTx/>
                <a:latin typeface="Arial" panose="020B0604020202020204" pitchFamily="34" charset="0"/>
                <a:ea typeface="+mn-ea"/>
                <a:cs typeface="Arial" panose="020B0604020202020204" pitchFamily="34" charset="0"/>
              </a:rPr>
              <a:t>comportamento</a:t>
            </a:r>
            <a:endParaRPr kumimoji="0" sz="11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9AD22E2C-6678-FC66-2625-76DBE7090770}"/>
              </a:ext>
            </a:extLst>
          </p:cNvPr>
          <p:cNvSpPr txBox="1"/>
          <p:nvPr/>
        </p:nvSpPr>
        <p:spPr>
          <a:xfrm>
            <a:off x="8830148" y="3756421"/>
            <a:ext cx="2437555" cy="1446550"/>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300">
                <a:solidFill>
                  <a:srgbClr val="103A71"/>
                </a:solidFill>
                <a:latin typeface="Arial" panose="020B0604020202020204" pitchFamily="34" charset="0"/>
                <a:cs typeface="Arial" panose="020B0604020202020204" pitchFamily="34" charset="0"/>
              </a:defRPr>
            </a:pPr>
            <a:r>
              <a:rPr kumimoji="0" sz="11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 </a:t>
            </a:r>
            <a:r>
              <a:rPr kumimoji="0" sz="1100" b="1"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objetivo estratégico de mais alto nível e de mais a longo prazo. </a:t>
            </a:r>
            <a:r>
              <a:rPr kumimoji="0" sz="1100" b="0" i="0" u="none" strike="noStrike" kern="1200" cap="none" spc="0" normalizeH="0" baseline="0" noProof="0">
                <a:ln>
                  <a:noFill/>
                </a:ln>
                <a:solidFill>
                  <a:srgbClr val="103A71"/>
                </a:solidFill>
                <a:effectLst/>
                <a:uLnTx/>
                <a:uFillTx/>
                <a:latin typeface="Arial" panose="020B0604020202020204" pitchFamily="34" charset="0"/>
                <a:ea typeface="+mn-ea"/>
                <a:cs typeface="Arial" panose="020B0604020202020204" pitchFamily="34" charset="0"/>
              </a:rPr>
              <a:t>Fundamentação da intervenção e justificação do financiamento. Não é provável que seja alcançado durante a vida útil de intervenções de curto prazo ou apenas por uma intervenção.</a:t>
            </a:r>
          </a:p>
        </p:txBody>
      </p:sp>
      <p:sp>
        <p:nvSpPr>
          <p:cNvPr id="33" name="Oval 32">
            <a:extLst>
              <a:ext uri="{FF2B5EF4-FFF2-40B4-BE49-F238E27FC236}">
                <a16:creationId xmlns:a16="http://schemas.microsoft.com/office/drawing/2014/main" id="{597D3E32-EF1C-0924-C14D-96260F1984BA}"/>
              </a:ext>
            </a:extLst>
          </p:cNvPr>
          <p:cNvSpPr/>
          <p:nvPr/>
        </p:nvSpPr>
        <p:spPr>
          <a:xfrm>
            <a:off x="592369" y="888043"/>
            <a:ext cx="11046313" cy="185072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EF60A711-D7B1-334F-DDDB-13973C5218C8}"/>
              </a:ext>
            </a:extLst>
          </p:cNvPr>
          <p:cNvSpPr/>
          <p:nvPr/>
        </p:nvSpPr>
        <p:spPr>
          <a:xfrm>
            <a:off x="901148" y="888043"/>
            <a:ext cx="7487478" cy="19020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prstClr val="white"/>
                </a:solidFill>
                <a:effectLst/>
                <a:uLnTx/>
                <a:uFillTx/>
                <a:latin typeface="Arial" panose="020B0604020202020204"/>
                <a:ea typeface="+mn-ea"/>
                <a:cs typeface="+mn-cs"/>
              </a:rPr>
              <a:t>   </a:t>
            </a:r>
          </a:p>
        </p:txBody>
      </p:sp>
      <p:sp>
        <p:nvSpPr>
          <p:cNvPr id="35" name="Oval 34">
            <a:extLst>
              <a:ext uri="{FF2B5EF4-FFF2-40B4-BE49-F238E27FC236}">
                <a16:creationId xmlns:a16="http://schemas.microsoft.com/office/drawing/2014/main" id="{3D56B0C2-4BD6-0556-DE6C-42164CC20FE8}"/>
              </a:ext>
            </a:extLst>
          </p:cNvPr>
          <p:cNvSpPr/>
          <p:nvPr/>
        </p:nvSpPr>
        <p:spPr>
          <a:xfrm>
            <a:off x="541434" y="1127907"/>
            <a:ext cx="5147900" cy="152291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Controlo direto</a:t>
            </a:r>
          </a:p>
        </p:txBody>
      </p:sp>
      <p:sp>
        <p:nvSpPr>
          <p:cNvPr id="36" name="Arc 35">
            <a:extLst>
              <a:ext uri="{FF2B5EF4-FFF2-40B4-BE49-F238E27FC236}">
                <a16:creationId xmlns:a16="http://schemas.microsoft.com/office/drawing/2014/main" id="{3E6D62B3-1B8B-5954-453B-F08C1DC04629}"/>
              </a:ext>
            </a:extLst>
          </p:cNvPr>
          <p:cNvSpPr/>
          <p:nvPr/>
        </p:nvSpPr>
        <p:spPr>
          <a:xfrm rot="18676985">
            <a:off x="3676932" y="1016090"/>
            <a:ext cx="2404612" cy="2354581"/>
          </a:xfrm>
          <a:prstGeom prst="arc">
            <a:avLst>
              <a:gd name="adj1" fmla="val 16200000"/>
              <a:gd name="adj2" fmla="val 903486"/>
            </a:avLst>
          </a:prstGeom>
          <a:ln w="57150">
            <a:solidFill>
              <a:srgbClr val="E5EEEE"/>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Arc 36">
            <a:extLst>
              <a:ext uri="{FF2B5EF4-FFF2-40B4-BE49-F238E27FC236}">
                <a16:creationId xmlns:a16="http://schemas.microsoft.com/office/drawing/2014/main" id="{3070ED38-EAEE-C767-B67E-301369A416A1}"/>
              </a:ext>
            </a:extLst>
          </p:cNvPr>
          <p:cNvSpPr/>
          <p:nvPr/>
        </p:nvSpPr>
        <p:spPr>
          <a:xfrm rot="18676985">
            <a:off x="6615545" y="1140951"/>
            <a:ext cx="2404612" cy="2354581"/>
          </a:xfrm>
          <a:prstGeom prst="arc">
            <a:avLst>
              <a:gd name="adj1" fmla="val 16200000"/>
              <a:gd name="adj2" fmla="val 903486"/>
            </a:avLst>
          </a:prstGeom>
          <a:ln w="57150">
            <a:solidFill>
              <a:srgbClr val="E5EEEE"/>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BEC9E630-9E86-67E5-0230-5902F0860B59}"/>
              </a:ext>
            </a:extLst>
          </p:cNvPr>
          <p:cNvSpPr txBox="1"/>
          <p:nvPr/>
        </p:nvSpPr>
        <p:spPr>
          <a:xfrm>
            <a:off x="5788026" y="1656852"/>
            <a:ext cx="207565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prstClr val="white"/>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Influência Direta </a:t>
            </a:r>
          </a:p>
        </p:txBody>
      </p:sp>
      <p:sp>
        <p:nvSpPr>
          <p:cNvPr id="39" name="TextBox 38">
            <a:extLst>
              <a:ext uri="{FF2B5EF4-FFF2-40B4-BE49-F238E27FC236}">
                <a16:creationId xmlns:a16="http://schemas.microsoft.com/office/drawing/2014/main" id="{6F2C0F31-3A57-4248-B7A2-63A68A860006}"/>
              </a:ext>
            </a:extLst>
          </p:cNvPr>
          <p:cNvSpPr txBox="1"/>
          <p:nvPr/>
        </p:nvSpPr>
        <p:spPr>
          <a:xfrm>
            <a:off x="8388626" y="1656852"/>
            <a:ext cx="207565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prstClr val="white"/>
                </a:solidFill>
                <a:latin typeface="Arial" panose="020B0604020202020204" pitchFamily="34" charset="0"/>
                <a:cs typeface="Arial" panose="020B0604020202020204" pitchFamily="34" charset="0"/>
              </a:defRPr>
            </a:pPr>
            <a:r>
              <a:rPr kumimoji="0"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Influência Indireta </a:t>
            </a:r>
          </a:p>
        </p:txBody>
      </p:sp>
      <p:cxnSp>
        <p:nvCxnSpPr>
          <p:cNvPr id="41" name="Straight Arrow Connector 40">
            <a:extLst>
              <a:ext uri="{FF2B5EF4-FFF2-40B4-BE49-F238E27FC236}">
                <a16:creationId xmlns:a16="http://schemas.microsoft.com/office/drawing/2014/main" id="{7F707695-865A-1EDF-F2AE-FC931791C7B7}"/>
              </a:ext>
            </a:extLst>
          </p:cNvPr>
          <p:cNvCxnSpPr>
            <a:cxnSpLocks/>
          </p:cNvCxnSpPr>
          <p:nvPr/>
        </p:nvCxnSpPr>
        <p:spPr>
          <a:xfrm flipV="1">
            <a:off x="9302774" y="2439578"/>
            <a:ext cx="0" cy="790353"/>
          </a:xfrm>
          <a:prstGeom prst="straightConnector1">
            <a:avLst/>
          </a:prstGeom>
          <a:ln w="28575">
            <a:solidFill>
              <a:srgbClr val="7030A0"/>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296E6610-356B-0146-A5B5-47E412729930}"/>
              </a:ext>
            </a:extLst>
          </p:cNvPr>
          <p:cNvCxnSpPr>
            <a:cxnSpLocks/>
          </p:cNvCxnSpPr>
          <p:nvPr/>
        </p:nvCxnSpPr>
        <p:spPr>
          <a:xfrm flipH="1" flipV="1">
            <a:off x="6770428" y="2490448"/>
            <a:ext cx="14748" cy="788055"/>
          </a:xfrm>
          <a:prstGeom prst="straightConnector1">
            <a:avLst/>
          </a:prstGeom>
          <a:ln w="28575">
            <a:solidFill>
              <a:srgbClr val="BACB4E"/>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C8F1959E-C4D5-BDA7-4F0B-1D8F5D045154}"/>
              </a:ext>
            </a:extLst>
          </p:cNvPr>
          <p:cNvCxnSpPr>
            <a:cxnSpLocks/>
          </p:cNvCxnSpPr>
          <p:nvPr/>
        </p:nvCxnSpPr>
        <p:spPr>
          <a:xfrm flipV="1">
            <a:off x="3691818" y="2428403"/>
            <a:ext cx="0" cy="787612"/>
          </a:xfrm>
          <a:prstGeom prst="straightConnector1">
            <a:avLst/>
          </a:prstGeom>
          <a:ln w="28575">
            <a:solidFill>
              <a:srgbClr val="009FE3"/>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41BD437C-3A47-ED90-06CB-C37D3F2CFBDB}"/>
              </a:ext>
            </a:extLst>
          </p:cNvPr>
          <p:cNvCxnSpPr>
            <a:cxnSpLocks/>
          </p:cNvCxnSpPr>
          <p:nvPr/>
        </p:nvCxnSpPr>
        <p:spPr>
          <a:xfrm flipV="1">
            <a:off x="2034010" y="2428403"/>
            <a:ext cx="0" cy="850100"/>
          </a:xfrm>
          <a:prstGeom prst="straightConnector1">
            <a:avLst/>
          </a:prstGeom>
          <a:ln w="28575">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grpSp>
        <p:nvGrpSpPr>
          <p:cNvPr id="4" name="Group 3">
            <a:extLst>
              <a:ext uri="{FF2B5EF4-FFF2-40B4-BE49-F238E27FC236}">
                <a16:creationId xmlns:a16="http://schemas.microsoft.com/office/drawing/2014/main" id="{47820DD5-9EC2-B686-4051-FABCC5B07165}"/>
              </a:ext>
            </a:extLst>
          </p:cNvPr>
          <p:cNvGrpSpPr/>
          <p:nvPr/>
        </p:nvGrpSpPr>
        <p:grpSpPr>
          <a:xfrm>
            <a:off x="3378601" y="3081469"/>
            <a:ext cx="2437557" cy="623895"/>
            <a:chOff x="3534342" y="188341"/>
            <a:chExt cx="1962298" cy="784919"/>
          </a:xfrm>
          <a:solidFill>
            <a:srgbClr val="00B0F0"/>
          </a:solidFill>
        </p:grpSpPr>
        <p:sp>
          <p:nvSpPr>
            <p:cNvPr id="7" name="Arrow: Chevron 22">
              <a:extLst>
                <a:ext uri="{FF2B5EF4-FFF2-40B4-BE49-F238E27FC236}">
                  <a16:creationId xmlns:a16="http://schemas.microsoft.com/office/drawing/2014/main" id="{FB4C5C2E-CCA2-C69D-5B2C-E906F5379733}"/>
                </a:ext>
              </a:extLst>
            </p:cNvPr>
            <p:cNvSpPr/>
            <p:nvPr/>
          </p:nvSpPr>
          <p:spPr>
            <a:xfrm>
              <a:off x="3534342" y="188341"/>
              <a:ext cx="1962298" cy="784919"/>
            </a:xfrm>
            <a:prstGeom prst="rect">
              <a:avLst/>
            </a:prstGeom>
            <a:gr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Arrow: Chevron 6">
              <a:extLst>
                <a:ext uri="{FF2B5EF4-FFF2-40B4-BE49-F238E27FC236}">
                  <a16:creationId xmlns:a16="http://schemas.microsoft.com/office/drawing/2014/main" id="{1383AD78-E007-63D9-4404-E6557AD0B88C}"/>
                </a:ext>
              </a:extLst>
            </p:cNvPr>
            <p:cNvSpPr txBox="1"/>
            <p:nvPr/>
          </p:nvSpPr>
          <p:spPr>
            <a:xfrm>
              <a:off x="3926801" y="240453"/>
              <a:ext cx="1177380" cy="68069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sz="2000" kern="1200">
                  <a:latin typeface="Arial" panose="020B0604020202020204" pitchFamily="34" charset="0"/>
                  <a:cs typeface="Arial" panose="020B0604020202020204" pitchFamily="34" charset="0"/>
                </a:defRPr>
              </a:pPr>
              <a:r>
                <a:rPr kumimoji="0"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Conclusões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9B48672B-7B12-9146-37B0-F122FA5825C7}"/>
              </a:ext>
            </a:extLst>
          </p:cNvPr>
          <p:cNvGrpSpPr/>
          <p:nvPr/>
        </p:nvGrpSpPr>
        <p:grpSpPr>
          <a:xfrm>
            <a:off x="6094632" y="3081468"/>
            <a:ext cx="2437557" cy="623895"/>
            <a:chOff x="5300411" y="188341"/>
            <a:chExt cx="1962298" cy="784919"/>
          </a:xfrm>
          <a:solidFill>
            <a:srgbClr val="92D050"/>
          </a:solidFill>
        </p:grpSpPr>
        <p:sp>
          <p:nvSpPr>
            <p:cNvPr id="10" name="Arrow: Chevron 20">
              <a:extLst>
                <a:ext uri="{FF2B5EF4-FFF2-40B4-BE49-F238E27FC236}">
                  <a16:creationId xmlns:a16="http://schemas.microsoft.com/office/drawing/2014/main" id="{761C9914-EE8D-7D82-A7ED-EB38BBEECC02}"/>
                </a:ext>
              </a:extLst>
            </p:cNvPr>
            <p:cNvSpPr/>
            <p:nvPr/>
          </p:nvSpPr>
          <p:spPr>
            <a:xfrm>
              <a:off x="5300411" y="188341"/>
              <a:ext cx="1962298" cy="784919"/>
            </a:xfrm>
            <a:prstGeom prst="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Arrow: Chevron 8">
              <a:extLst>
                <a:ext uri="{FF2B5EF4-FFF2-40B4-BE49-F238E27FC236}">
                  <a16:creationId xmlns:a16="http://schemas.microsoft.com/office/drawing/2014/main" id="{952545A0-F412-59BA-9705-A810330C3F17}"/>
                </a:ext>
              </a:extLst>
            </p:cNvPr>
            <p:cNvSpPr txBox="1"/>
            <p:nvPr/>
          </p:nvSpPr>
          <p:spPr>
            <a:xfrm>
              <a:off x="5761380" y="266957"/>
              <a:ext cx="1177378" cy="6276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sz="2000" kern="1200">
                  <a:latin typeface="Arial" panose="020B0604020202020204" pitchFamily="34" charset="0"/>
                  <a:cs typeface="Arial" panose="020B0604020202020204" pitchFamily="34" charset="0"/>
                </a:defRPr>
              </a:pPr>
              <a:r>
                <a:rPr kumimoji="0"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Resultados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D9D0B42F-5AF4-F482-8038-3C6F72639934}"/>
              </a:ext>
            </a:extLst>
          </p:cNvPr>
          <p:cNvGrpSpPr/>
          <p:nvPr/>
        </p:nvGrpSpPr>
        <p:grpSpPr>
          <a:xfrm>
            <a:off x="8810663" y="3072623"/>
            <a:ext cx="2437557" cy="623895"/>
            <a:chOff x="7066480" y="188341"/>
            <a:chExt cx="1962298" cy="784919"/>
          </a:xfrm>
          <a:solidFill>
            <a:srgbClr val="7030A0"/>
          </a:solidFill>
        </p:grpSpPr>
        <p:sp>
          <p:nvSpPr>
            <p:cNvPr id="13" name="Arrow: Chevron 18">
              <a:extLst>
                <a:ext uri="{FF2B5EF4-FFF2-40B4-BE49-F238E27FC236}">
                  <a16:creationId xmlns:a16="http://schemas.microsoft.com/office/drawing/2014/main" id="{4199A470-4DB6-D16D-9B88-EB0B25BFA684}"/>
                </a:ext>
              </a:extLst>
            </p:cNvPr>
            <p:cNvSpPr/>
            <p:nvPr/>
          </p:nvSpPr>
          <p:spPr>
            <a:xfrm>
              <a:off x="7066480" y="188341"/>
              <a:ext cx="1962298" cy="784919"/>
            </a:xfrm>
            <a:prstGeom prst="rect">
              <a:avLst/>
            </a:prstGeom>
            <a:grp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Arrow: Chevron 10">
              <a:extLst>
                <a:ext uri="{FF2B5EF4-FFF2-40B4-BE49-F238E27FC236}">
                  <a16:creationId xmlns:a16="http://schemas.microsoft.com/office/drawing/2014/main" id="{CA61A5A9-4B9E-D39F-2B1C-0C7EF6E82DFB}"/>
                </a:ext>
              </a:extLst>
            </p:cNvPr>
            <p:cNvSpPr txBox="1"/>
            <p:nvPr/>
          </p:nvSpPr>
          <p:spPr>
            <a:xfrm>
              <a:off x="7458941" y="240453"/>
              <a:ext cx="1049658" cy="73280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sz="2000" kern="1200">
                  <a:latin typeface="Arial" panose="020B0604020202020204" pitchFamily="34" charset="0"/>
                  <a:cs typeface="Arial" panose="020B0604020202020204" pitchFamily="34" charset="0"/>
                </a:defRPr>
              </a:pPr>
              <a:r>
                <a:rPr kumimoji="0"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Impacto</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1315FE3A-576D-472C-909B-1D314262A58B}"/>
              </a:ext>
            </a:extLst>
          </p:cNvPr>
          <p:cNvGrpSpPr/>
          <p:nvPr/>
        </p:nvGrpSpPr>
        <p:grpSpPr>
          <a:xfrm>
            <a:off x="662570" y="3081469"/>
            <a:ext cx="2437557" cy="623895"/>
            <a:chOff x="1768273" y="188341"/>
            <a:chExt cx="1962298" cy="784919"/>
          </a:xfrm>
        </p:grpSpPr>
        <p:sp>
          <p:nvSpPr>
            <p:cNvPr id="29" name="Arrow: Chevron 24">
              <a:extLst>
                <a:ext uri="{FF2B5EF4-FFF2-40B4-BE49-F238E27FC236}">
                  <a16:creationId xmlns:a16="http://schemas.microsoft.com/office/drawing/2014/main" id="{B704A086-9EE3-334B-A03A-3CDFFBE0B7A5}"/>
                </a:ext>
              </a:extLst>
            </p:cNvPr>
            <p:cNvSpPr/>
            <p:nvPr/>
          </p:nvSpPr>
          <p:spPr>
            <a:xfrm>
              <a:off x="1768273" y="188341"/>
              <a:ext cx="1962298" cy="784919"/>
            </a:xfrm>
            <a:prstGeom prst="rect">
              <a:avLst/>
            </a:pr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01F19B33-8F15-49D2-26AB-547311B471EE}"/>
                </a:ext>
              </a:extLst>
            </p:cNvPr>
            <p:cNvSpPr txBox="1"/>
            <p:nvPr/>
          </p:nvSpPr>
          <p:spPr>
            <a:xfrm>
              <a:off x="2160733" y="188341"/>
              <a:ext cx="1177379" cy="78491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sz="2000" kern="1200">
                  <a:latin typeface="Arial" panose="020B0604020202020204" pitchFamily="34" charset="0"/>
                  <a:cs typeface="Arial" panose="020B0604020202020204" pitchFamily="34" charset="0"/>
                </a:defRPr>
              </a:pPr>
              <a:r>
                <a:rPr kumimoji="0"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Atividades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6" name="Slide Number Placeholder 5">
            <a:extLst>
              <a:ext uri="{FF2B5EF4-FFF2-40B4-BE49-F238E27FC236}">
                <a16:creationId xmlns:a16="http://schemas.microsoft.com/office/drawing/2014/main" id="{3D01E154-3F79-8C5F-E7AD-0C7C5E41498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73FCE9-1DE0-42FE-8B9F-E63D7ADBC3A2}" type="slidenum">
              <a:rPr kumimoji="0" lang="en-GB" sz="1100" b="0" i="0" u="none" strike="noStrike" kern="1200" cap="none" spc="0" normalizeH="0" baseline="0" noProof="0" smtClean="0">
                <a:ln>
                  <a:noFill/>
                </a:ln>
                <a:solidFill>
                  <a:prstClr val="white">
                    <a:lumMod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499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A3D7B8B7BC8C448410F81DF81A4B9C" ma:contentTypeVersion="4" ma:contentTypeDescription="Create a new document." ma:contentTypeScope="" ma:versionID="47362503af6e9b264bf33d14cb385b47">
  <xsd:schema xmlns:xsd="http://www.w3.org/2001/XMLSchema" xmlns:xs="http://www.w3.org/2001/XMLSchema" xmlns:p="http://schemas.microsoft.com/office/2006/metadata/properties" xmlns:ns2="fbf83c0f-99b6-4f93-8f96-ebf89ff1b48f" targetNamespace="http://schemas.microsoft.com/office/2006/metadata/properties" ma:root="true" ma:fieldsID="71a2179546462ec43bc34e7eb444bb8e" ns2:_="">
    <xsd:import namespace="fbf83c0f-99b6-4f93-8f96-ebf89ff1b4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3c0f-99b6-4f93-8f96-ebf89ff1b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F2179-22B4-466E-9F6D-C8A1B9D7D556}">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71553068-5D1F-4EE9-A09C-697D1F562F21}">
  <ds:schemaRefs>
    <ds:schemaRef ds:uri="http://schemas.microsoft.com/sharepoint/v3/contenttype/forms"/>
  </ds:schemaRefs>
</ds:datastoreItem>
</file>

<file path=customXml/itemProps3.xml><?xml version="1.0" encoding="utf-8"?>
<ds:datastoreItem xmlns:ds="http://schemas.openxmlformats.org/officeDocument/2006/customXml" ds:itemID="{18808B82-2C75-43F1-B93B-10C9F5057B54}">
  <ds:schemaRefs>
    <ds:schemaRef ds:uri="http://schemas.microsoft.com/office/2006/metadata/contentType"/>
    <ds:schemaRef ds:uri="http://schemas.microsoft.com/office/2006/metadata/properties/metaAttributes"/>
    <ds:schemaRef ds:uri="http://www.w3.org/2000/xmlns/"/>
    <ds:schemaRef ds:uri="http://www.w3.org/2001/XMLSchema"/>
    <ds:schemaRef ds:uri="fbf83c0f-99b6-4f93-8f96-ebf89ff1b48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647</TotalTime>
  <Words>26449</Words>
  <Application>Microsoft Macintosh PowerPoint</Application>
  <PresentationFormat>Widescreen</PresentationFormat>
  <Paragraphs>2121</Paragraphs>
  <Slides>75</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75</vt:i4>
      </vt:variant>
    </vt:vector>
  </HeadingPairs>
  <TitlesOfParts>
    <vt:vector size="80" baseType="lpstr">
      <vt:lpstr>Arial</vt:lpstr>
      <vt:lpstr>Calibri</vt:lpstr>
      <vt:lpstr>Segoe UI</vt:lpstr>
      <vt:lpstr>Office Theme</vt:lpstr>
      <vt:lpstr>1_Office Theme</vt:lpstr>
      <vt:lpstr>PowerPoint Presentation</vt:lpstr>
      <vt:lpstr>PowerPoint Presentation</vt:lpstr>
      <vt:lpstr>PowerPoint Presentation</vt:lpstr>
      <vt:lpstr>PowerPoint Presentation</vt:lpstr>
      <vt:lpstr>Quem poderia beneficiar da utilização de um ToC a nível setorial e porquê?      </vt:lpstr>
      <vt:lpstr>PowerPoint Presentation</vt:lpstr>
      <vt:lpstr>O ToC apresentado abaixo faz parte de um esforço concertado do Programa Holandês de Ação contra Minas e Munições de Fragmentação (MACMP) e do Programa  Global de Ação contra Minas do Reino Unido (GMAP) para alinhar melhor a comunidade de doadores em torno de objetivos e indicadores partilhados de ação contra minas, trazendo maior coerência ao setor em geral. Como tal, o ToC captura todo o setor e não se espera que qualquer parte interessada cubra necessariamente todas as atividades de uma só vez.   O desenvolvimento de um ToC partilhado é uma contribuição importante para alinhar os objetivos das diferentes partes interessadas em todo o setor para um maior impacto coletivo, mas também é importante para alinhar os indicadores entre os programas dos Países Baixos e do Reino Unido. Com o tempo, isso pode aliviar a carga de relatórios sobre implementadores e melhorar a capacidade do setor de compartilhar, agregar e comparar dados – apoiando o setor a usar melhor sua base de evidências disponível.   Como um ToC em todo o setor que cruza todos os pilares da ação da mina, o ToC é necessariamente complexo e é projetado para aumentar a visibilidade das conexões estratégicas entre os diferentes pilares da ação da mina, que coletivamente melhoram. O seu objetivo, portanto, é incentivar o pensamento estratégico em todo o setor e a responsabilidade coletiva para maximizar o sucesso do setor.  O diapositivo a seguir fornece o diagrama ToC de todo o setor - seguido por uma explicação, para facilitar a compreensão e é explicado ao longo do resto do guia. O ToC é organizado horizontalmente de acordo com as atividades comuns do setor de ação de minas, com a advocacia vista como uma atividade integrada.   Verticalmente, o diagrama ilustra as ligações entre atividades, resultados e impacto, com uma visão abrangente.   Na parte inferior do diagrama está um conjunto de princípios que sustentam o sucesso do setor, por exemplo, colocando os interesses das comunidades mais vulneráveis no centro   do diagrama estão as Autoridades Nacionais (AN), que incluem as Autoridades Nacionais de Ação de Minas (NMAA). As AN são consideradas parte integrante do sucesso do setor e têm um efeito de amplificação que pode aumentar a qualidade de todos os resultados em todo o setor.   As linhas no diagrama indicam onde há uma relação entre uma parte do diagrama e outra. Normalmente, representam onde uma ou mais saídas podem estar ligadas a diferentes resultados e como as combinações desses resultados servem a diferentes impactos.</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Pressupostos   Os pressupostos estabelecidos abaixo são tomados para sustentar a teoria da mudança. São as condições necessárias para que a mudança funcione, em teoria.   As seguintes suposições foram agrupadas em três categorias:   1) Suposições de atividades a resultados2 ) Suposições de resultados a  resultados3) Suposições de resultados a impactos   Esses três grupos existem além dos princípios subjacentes que sustentam toda a teoria da mudança em todos os níveis. </vt:lpstr>
      <vt:lpstr>Premissas – Atividades para Resultados</vt:lpstr>
      <vt:lpstr>Premissas – Saídas para Resultados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TOC</dc:title>
  <dc:creator>Belinda Goslin</dc:creator>
  <cp:lastModifiedBy>dave bridges</cp:lastModifiedBy>
  <cp:revision>604</cp:revision>
  <cp:lastPrinted>2022-11-03T11:44:23Z</cp:lastPrinted>
  <dcterms:created xsi:type="dcterms:W3CDTF">2020-09-27T19:54:54Z</dcterms:created>
  <dcterms:modified xsi:type="dcterms:W3CDTF">2022-11-23T16:17:04Z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0x0101000DA3D7B8B7BC8C448410F81DF81A4B9C</vt:lpwstr>
  </property>
</Properties>
</file>